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3" r:id="rId3"/>
    <p:sldId id="257" r:id="rId4"/>
    <p:sldId id="259" r:id="rId5"/>
    <p:sldId id="264" r:id="rId6"/>
    <p:sldId id="258" r:id="rId7"/>
    <p:sldId id="265" r:id="rId8"/>
    <p:sldId id="266" r:id="rId9"/>
    <p:sldId id="268" r:id="rId10"/>
    <p:sldId id="270" r:id="rId11"/>
    <p:sldId id="272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1" autoAdjust="0"/>
  </p:normalViewPr>
  <p:slideViewPr>
    <p:cSldViewPr>
      <p:cViewPr>
        <p:scale>
          <a:sx n="90" d="100"/>
          <a:sy n="90" d="100"/>
        </p:scale>
        <p:origin x="-4152" y="-18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7C50-6EBC-4A67-8800-3EB81E9F56B7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52CE9-1AA3-413B-A974-5E49ECDB8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obel_Prize_in_Chemistry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Chemical_bond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err="1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Linus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 Pauling may be the premier chemist of the twentieth century. He was awarded the 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  <a:hlinkClick r:id="rId3" tooltip="Nobel Prize in Chemistry"/>
              </a:rPr>
              <a:t>Nobel Prize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 for his work on describing the nature of 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  <a:hlinkClick r:id="rId4" tooltip="Chemical bond"/>
              </a:rPr>
              <a:t>chemical bonds</a:t>
            </a: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. </a:t>
            </a:r>
          </a:p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  <a:p>
            <a:pPr eaLnBrk="1" hangingPunct="1"/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What his work philosophy shares with that of professional de signers is the practice of trying out multiple alternative ideas, approaches, solution strategies.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For example, Paul Bradley at IDEO built about eighty foam models for the original Microsoft mouse to quickly explore different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dirty="0" smtClean="0"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D52CE9-1AA3-413B-A974-5E49ECDB88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tima LT Std" pitchFamily="34" charset="0"/>
              </a:defRPr>
            </a:lvl1pPr>
          </a:lstStyle>
          <a:p>
            <a:fld id="{46DA4A3B-3F58-488B-AD5B-59F9FA59F9AD}" type="datetimeFigureOut">
              <a:rPr lang="en-US" smtClean="0"/>
              <a:pPr/>
              <a:t>1/6/2010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tima LT Std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tima LT Std" pitchFamily="34" charset="0"/>
              </a:defRPr>
            </a:lvl1pPr>
          </a:lstStyle>
          <a:p>
            <a:fld id="{23BB8FD7-9755-4CD5-8B18-7CD0830727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Optima LT Std Demi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tima LT Std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tima LT Std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tima LT Std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tima LT Std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tima LT Std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130425"/>
            <a:ext cx="1905000" cy="1470025"/>
          </a:xfrm>
        </p:spPr>
        <p:txBody>
          <a:bodyPr anchor="t"/>
          <a:lstStyle/>
          <a:p>
            <a:pPr algn="l"/>
            <a:r>
              <a:rPr lang="en-US" dirty="0" smtClean="0"/>
              <a:t>6.089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733800"/>
            <a:ext cx="5257800" cy="1981200"/>
          </a:xfrm>
        </p:spPr>
        <p:txBody>
          <a:bodyPr>
            <a:noAutofit/>
          </a:bodyPr>
          <a:lstStyle/>
          <a:p>
            <a:pPr algn="l"/>
            <a:r>
              <a:rPr lang="en-US" sz="4400" dirty="0" smtClean="0"/>
              <a:t>IAP </a:t>
            </a:r>
            <a:r>
              <a:rPr lang="en-US" sz="4400" dirty="0" smtClean="0"/>
              <a:t>2010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Michael Bernstein</a:t>
            </a:r>
          </a:p>
          <a:p>
            <a:pPr algn="l"/>
            <a:r>
              <a:rPr lang="en-US" sz="2400" dirty="0" smtClean="0"/>
              <a:t>http://</a:t>
            </a:r>
            <a:r>
              <a:rPr lang="en-US" sz="2400" dirty="0" smtClean="0"/>
              <a:t>courses.csail.mit.edu/iap/6.089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971800" y="2133600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Optima LT Std DemiBold" pitchFamily="34" charset="0"/>
                <a:ea typeface="+mj-ea"/>
                <a:cs typeface="+mj-cs"/>
              </a:rPr>
              <a:t>Designing Interactive Technology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30600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Optima LT Std DemiBold" pitchFamily="34" charset="0"/>
              </a:rPr>
              <a:t>prereqs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752600"/>
            <a:ext cx="80965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 LT Std" pitchFamily="34" charset="0"/>
              </a:rPr>
              <a:t>Highly recommended: basic programming or scripting skills</a:t>
            </a:r>
          </a:p>
          <a:p>
            <a:r>
              <a:rPr lang="en-US" sz="2400" dirty="0">
                <a:latin typeface="Optima LT Std" pitchFamily="34" charset="0"/>
              </a:rPr>
              <a:t>	</a:t>
            </a:r>
            <a:r>
              <a:rPr lang="en-US" sz="2400" dirty="0" smtClean="0">
                <a:latin typeface="Optima LT Std" pitchFamily="34" charset="0"/>
              </a:rPr>
              <a:t>e.g., 6.00, 6.01, </a:t>
            </a:r>
            <a:r>
              <a:rPr lang="en-US" sz="2400" dirty="0" smtClean="0">
                <a:latin typeface="Optima LT Std" pitchFamily="34" charset="0"/>
              </a:rPr>
              <a:t>1.00</a:t>
            </a:r>
          </a:p>
          <a:p>
            <a:endParaRPr lang="en-US" sz="2400" dirty="0" smtClean="0">
              <a:latin typeface="Optima LT Std" pitchFamily="34" charset="0"/>
            </a:endParaRPr>
          </a:p>
          <a:p>
            <a:r>
              <a:rPr lang="en-US" sz="2400" dirty="0" smtClean="0">
                <a:latin typeface="Optima LT Std" pitchFamily="34" charset="0"/>
              </a:rPr>
              <a:t>Helpful: basic electronics skills</a:t>
            </a:r>
            <a:endParaRPr lang="en-US" sz="2400" dirty="0">
              <a:latin typeface="Optima LT Std" pitchFamily="34" charset="0"/>
            </a:endParaRPr>
          </a:p>
          <a:p>
            <a:endParaRPr lang="en-US" sz="2400" dirty="0" smtClean="0">
              <a:latin typeface="Optima LT Std" pitchFamily="34" charset="0"/>
            </a:endParaRPr>
          </a:p>
          <a:p>
            <a:r>
              <a:rPr lang="en-US" sz="2400" dirty="0" smtClean="0">
                <a:latin typeface="Optima LT Std" pitchFamily="34" charset="0"/>
              </a:rPr>
              <a:t>Unnecessary: drawing </a:t>
            </a:r>
            <a:r>
              <a:rPr lang="en-US" sz="2400" dirty="0" smtClean="0">
                <a:latin typeface="Optima LT Std" pitchFamily="34" charset="0"/>
              </a:rPr>
              <a:t>or design </a:t>
            </a:r>
            <a:r>
              <a:rPr lang="en-US" sz="2400" dirty="0" smtClean="0">
                <a:latin typeface="Optima LT Std" pitchFamily="34" charset="0"/>
              </a:rPr>
              <a:t>experience</a:t>
            </a:r>
            <a:endParaRPr lang="en-US" sz="2400" dirty="0" smtClean="0">
              <a:latin typeface="Optim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3005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grading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752600"/>
            <a:ext cx="471795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Optima LT Std" pitchFamily="34" charset="0"/>
              </a:rPr>
              <a:t>Requirements for </a:t>
            </a:r>
            <a:r>
              <a:rPr lang="en-US" sz="3200" dirty="0" smtClean="0">
                <a:latin typeface="Optima LT Std" pitchFamily="34" charset="0"/>
              </a:rPr>
              <a:t>passing:</a:t>
            </a:r>
            <a:endParaRPr lang="en-US" sz="3200" dirty="0" smtClean="0">
              <a:latin typeface="Optima LT Std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latin typeface="Optima LT Std" pitchFamily="34" charset="0"/>
            </a:endParaRPr>
          </a:p>
          <a:p>
            <a:pPr lvl="1"/>
            <a:r>
              <a:rPr lang="en-US" sz="3200" dirty="0" smtClean="0">
                <a:latin typeface="Optima LT Std" pitchFamily="34" charset="0"/>
              </a:rPr>
              <a:t>Sketchbook</a:t>
            </a:r>
          </a:p>
          <a:p>
            <a:pPr lvl="1"/>
            <a:endParaRPr lang="en-US" sz="3200" dirty="0" smtClean="0">
              <a:latin typeface="Optima LT Std" pitchFamily="34" charset="0"/>
            </a:endParaRPr>
          </a:p>
          <a:p>
            <a:pPr lvl="1"/>
            <a:r>
              <a:rPr lang="en-US" sz="3200" dirty="0" smtClean="0">
                <a:latin typeface="Optima LT Std" pitchFamily="34" charset="0"/>
              </a:rPr>
              <a:t>Deliverables</a:t>
            </a:r>
          </a:p>
          <a:p>
            <a:pPr lvl="1"/>
            <a:endParaRPr lang="en-US" sz="3200" dirty="0" smtClean="0">
              <a:latin typeface="Optima LT Std" pitchFamily="34" charset="0"/>
            </a:endParaRPr>
          </a:p>
          <a:p>
            <a:pPr lvl="1"/>
            <a:r>
              <a:rPr lang="en-US" sz="3200" dirty="0" smtClean="0">
                <a:latin typeface="Optima LT Std" pitchFamily="34" charset="0"/>
              </a:rPr>
              <a:t>Teamwork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995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contact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6479" y="2946737"/>
            <a:ext cx="66976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Optima LT Std DemiBold" pitchFamily="34" charset="0"/>
              </a:rPr>
              <a:t>6089@csail.mit.edu</a:t>
            </a:r>
            <a:endParaRPr lang="en-US" sz="6000" dirty="0" smtClean="0">
              <a:solidFill>
                <a:schemeClr val="tx1">
                  <a:lumMod val="50000"/>
                  <a:lumOff val="50000"/>
                </a:schemeClr>
              </a:solidFill>
              <a:latin typeface="Optima LT Std D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this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Introductory design studio course </a:t>
            </a:r>
            <a:br>
              <a:rPr lang="en-US" dirty="0" smtClean="0"/>
            </a:br>
            <a:r>
              <a:rPr lang="en-US" dirty="0" smtClean="0"/>
              <a:t>+ hands-on prototyping technology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3886200"/>
          <a:ext cx="800100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711200">
                <a:tc>
                  <a:txBody>
                    <a:bodyPr/>
                    <a:lstStyle/>
                    <a:p>
                      <a:r>
                        <a:rPr lang="en-US" sz="1800" strike="sngStrike" kern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 </a:t>
                      </a:r>
                      <a:endParaRPr lang="en-US" sz="1800" strike="sngStrik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trike="sngStrike" kern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Tu</a:t>
                      </a:r>
                      <a:endParaRPr lang="en-US" sz="1800" strike="sngStrike" kern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trike="sngStrike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M</a:t>
                      </a:r>
                      <a:endParaRPr lang="en-US" strike="sngStrike" dirty="0">
                        <a:solidFill>
                          <a:schemeClr val="bg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Tu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1780" y="3429000"/>
            <a:ext cx="194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Optima LT Std" pitchFamily="34" charset="0"/>
              </a:rPr>
              <a:t>January </a:t>
            </a:r>
            <a:r>
              <a:rPr lang="en-US" sz="2400" dirty="0" smtClean="0">
                <a:latin typeface="Optima LT Std" pitchFamily="34" charset="0"/>
              </a:rPr>
              <a:t>2010</a:t>
            </a:r>
            <a:endParaRPr lang="en-US" sz="2400" dirty="0">
              <a:latin typeface="Optim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850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design.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663904"/>
            <a:ext cx="417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prototype.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759404"/>
            <a:ext cx="23326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build.</a:t>
            </a:r>
            <a:endParaRPr lang="en-US" dirty="0">
              <a:latin typeface="Optima LT Std D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850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design.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2101850"/>
            <a:ext cx="8007350" cy="4756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ea typeface="Neutra Text" pitchFamily="50" charset="0"/>
                <a:cs typeface="Neutra Text" pitchFamily="50" charset="0"/>
              </a:rPr>
              <a:t>“The best way to have a good idea is to have lots of ideas</a:t>
            </a:r>
            <a:r>
              <a:rPr lang="en-US" i="1" dirty="0" smtClean="0">
                <a:ea typeface="Neutra Text" pitchFamily="50" charset="0"/>
                <a:cs typeface="Neutra Text" pitchFamily="50" charset="0"/>
              </a:rPr>
              <a:t>.”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i="1" dirty="0">
                <a:ea typeface="Neutra Text" pitchFamily="50" charset="0"/>
                <a:cs typeface="Neutra Text" pitchFamily="50" charset="0"/>
              </a:rPr>
              <a:t>	</a:t>
            </a:r>
            <a:r>
              <a:rPr lang="en-US" i="1" dirty="0" smtClean="0">
                <a:ea typeface="Neutra Text" pitchFamily="50" charset="0"/>
                <a:cs typeface="Neutra Text" pitchFamily="50" charset="0"/>
              </a:rPr>
              <a:t>– </a:t>
            </a:r>
            <a:r>
              <a:rPr lang="en-US" i="1" dirty="0" err="1" smtClean="0">
                <a:ea typeface="Neutra Text" pitchFamily="50" charset="0"/>
                <a:cs typeface="Neutra Text" pitchFamily="50" charset="0"/>
              </a:rPr>
              <a:t>Linus</a:t>
            </a:r>
            <a:r>
              <a:rPr lang="en-US" i="1" dirty="0" smtClean="0">
                <a:ea typeface="Neutra Text" pitchFamily="50" charset="0"/>
                <a:cs typeface="Neutra Text" pitchFamily="50" charset="0"/>
              </a:rPr>
              <a:t> Pauling</a:t>
            </a:r>
            <a:endParaRPr lang="en-US" dirty="0" smtClean="0">
              <a:ea typeface="Neutra Text" pitchFamily="50" charset="0"/>
              <a:cs typeface="Neutra Text" pitchFamily="5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00907"/>
            <a:ext cx="3130635" cy="312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2819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568404"/>
            <a:ext cx="2850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tima LT Std DemiBold" pitchFamily="34" charset="0"/>
              </a:rPr>
              <a:t>design.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Optima LT Std D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8504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design.</a:t>
            </a:r>
            <a:endParaRPr lang="en-US" dirty="0">
              <a:latin typeface="Optima LT Std DemiBol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28800" y="1676400"/>
            <a:ext cx="5638800" cy="5268185"/>
            <a:chOff x="1676399" y="339489"/>
            <a:chExt cx="6324601" cy="590891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3522544" y="-1430455"/>
              <a:ext cx="2708512" cy="624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238499" y="1485901"/>
              <a:ext cx="3200399" cy="632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417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prototype.</a:t>
            </a:r>
            <a:endParaRPr lang="en-US" dirty="0">
              <a:latin typeface="Optima LT Std DemiBold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57200" y="1981200"/>
            <a:ext cx="2895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latin typeface="Optima LT Std" pitchFamily="34" charset="0"/>
              </a:rPr>
              <a:t>Prototypes for the </a:t>
            </a:r>
            <a:r>
              <a:rPr lang="en-US" dirty="0" smtClean="0">
                <a:latin typeface="Optima LT Std" pitchFamily="34" charset="0"/>
              </a:rPr>
              <a:t>Microsoft mouse</a:t>
            </a:r>
          </a:p>
          <a:p>
            <a:pPr eaLnBrk="0" hangingPunct="0"/>
            <a:endParaRPr lang="en-US" dirty="0">
              <a:latin typeface="Optima LT Std" pitchFamily="34" charset="0"/>
            </a:endParaRPr>
          </a:p>
          <a:p>
            <a:pPr eaLnBrk="0" hangingPunct="0"/>
            <a:r>
              <a:rPr lang="en-US" dirty="0">
                <a:latin typeface="Optima LT Std" pitchFamily="34" charset="0"/>
              </a:rPr>
              <a:t>From </a:t>
            </a:r>
            <a:r>
              <a:rPr lang="en-US" dirty="0" err="1" smtClean="0">
                <a:latin typeface="Optima LT Std" pitchFamily="34" charset="0"/>
              </a:rPr>
              <a:t>Moggridge</a:t>
            </a:r>
            <a:r>
              <a:rPr lang="en-US" dirty="0" smtClean="0">
                <a:latin typeface="Optima LT Std" pitchFamily="34" charset="0"/>
              </a:rPr>
              <a:t>, Designing </a:t>
            </a:r>
            <a:r>
              <a:rPr lang="en-US" dirty="0" smtClean="0">
                <a:latin typeface="Optima LT Std" pitchFamily="34" charset="0"/>
              </a:rPr>
              <a:t>Interactions</a:t>
            </a:r>
            <a:endParaRPr lang="en-US" dirty="0">
              <a:latin typeface="Optima LT St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1064" r="7623"/>
          <a:stretch>
            <a:fillRect/>
          </a:stretch>
        </p:blipFill>
        <p:spPr bwMode="auto">
          <a:xfrm>
            <a:off x="4724400" y="0"/>
            <a:ext cx="487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IDEO-Camer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" y="568404"/>
            <a:ext cx="41749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Optima LT Std DemiBold" pitchFamily="34" charset="0"/>
              </a:rPr>
              <a:t>prototype.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Optima LT Std Demi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68404"/>
            <a:ext cx="233269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Optima LT Std DemiBold" pitchFamily="34" charset="0"/>
              </a:rPr>
              <a:t>build.</a:t>
            </a:r>
            <a:endParaRPr lang="en-US" dirty="0">
              <a:latin typeface="Optima LT Std Demi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r="7595"/>
          <a:stretch>
            <a:fillRect/>
          </a:stretch>
        </p:blipFill>
        <p:spPr bwMode="auto">
          <a:xfrm>
            <a:off x="571499" y="2209800"/>
            <a:ext cx="27813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8108" r="5405"/>
          <a:stretch>
            <a:fillRect/>
          </a:stretch>
        </p:blipFill>
        <p:spPr bwMode="auto">
          <a:xfrm>
            <a:off x="3428999" y="2209800"/>
            <a:ext cx="2438400" cy="21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4800600"/>
            <a:ext cx="71641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Lucida Console" pitchFamily="49" charset="0"/>
              </a:rPr>
              <a:t>void loop() {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err="1" smtClean="0">
                <a:latin typeface="Lucida Console" pitchFamily="49" charset="0"/>
              </a:rPr>
              <a:t>digitalWrite</a:t>
            </a:r>
            <a:r>
              <a:rPr lang="en-US" sz="1400" dirty="0" smtClean="0">
                <a:latin typeface="Lucida Console" pitchFamily="49" charset="0"/>
              </a:rPr>
              <a:t>(</a:t>
            </a:r>
            <a:r>
              <a:rPr lang="en-US" sz="1400" dirty="0" err="1" smtClean="0">
                <a:latin typeface="Lucida Console" pitchFamily="49" charset="0"/>
              </a:rPr>
              <a:t>ledPin</a:t>
            </a:r>
            <a:r>
              <a:rPr lang="en-US" sz="1400" dirty="0" smtClean="0">
                <a:latin typeface="Lucida Console" pitchFamily="49" charset="0"/>
              </a:rPr>
              <a:t>, HIGH); 	// sets the LED on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delay(1000); </a:t>
            </a:r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		// waits for a second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err="1" smtClean="0">
                <a:latin typeface="Lucida Console" pitchFamily="49" charset="0"/>
              </a:rPr>
              <a:t>digitalWrite</a:t>
            </a:r>
            <a:r>
              <a:rPr lang="en-US" sz="1400" dirty="0" smtClean="0">
                <a:latin typeface="Lucida Console" pitchFamily="49" charset="0"/>
              </a:rPr>
              <a:t>(</a:t>
            </a:r>
            <a:r>
              <a:rPr lang="en-US" sz="1400" dirty="0" err="1" smtClean="0">
                <a:latin typeface="Lucida Console" pitchFamily="49" charset="0"/>
              </a:rPr>
              <a:t>ledPin</a:t>
            </a:r>
            <a:r>
              <a:rPr lang="en-US" sz="1400" dirty="0" smtClean="0">
                <a:latin typeface="Lucida Console" pitchFamily="49" charset="0"/>
              </a:rPr>
              <a:t>, LOW); 	// sets the LED off </a:t>
            </a:r>
          </a:p>
          <a:p>
            <a:r>
              <a:rPr lang="en-US" sz="1400" dirty="0">
                <a:latin typeface="Lucida Console" pitchFamily="49" charset="0"/>
              </a:rPr>
              <a:t>	</a:t>
            </a:r>
            <a:r>
              <a:rPr lang="en-US" sz="1400" dirty="0" smtClean="0">
                <a:latin typeface="Lucida Console" pitchFamily="49" charset="0"/>
              </a:rPr>
              <a:t>delay(1000); 			// waits for a second </a:t>
            </a:r>
          </a:p>
          <a:p>
            <a:r>
              <a:rPr lang="en-US" sz="1400" dirty="0" smtClean="0">
                <a:latin typeface="Lucida Console" pitchFamily="49" charset="0"/>
              </a:rPr>
              <a:t>}</a:t>
            </a:r>
            <a:endParaRPr lang="en-US" sz="1400" dirty="0">
              <a:latin typeface="Lucida Console" pitchFamily="49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2439"/>
          <a:stretch>
            <a:fillRect/>
          </a:stretch>
        </p:blipFill>
        <p:spPr bwMode="auto">
          <a:xfrm>
            <a:off x="5943599" y="2209800"/>
            <a:ext cx="3048001" cy="209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57200" y="42672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Optima LT Std" pitchFamily="34" charset="0"/>
              </a:rPr>
              <a:t>Arduino</a:t>
            </a:r>
            <a:endParaRPr lang="en-US" dirty="0">
              <a:latin typeface="Optima LT St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3131</TotalTime>
  <Words>183</Words>
  <Application>Microsoft Office PowerPoint</Application>
  <PresentationFormat>On-screen Show (4:3)</PresentationFormat>
  <Paragraphs>69</Paragraphs>
  <Slides>12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6.089</vt:lpstr>
      <vt:lpstr>what is this class?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6.964</dc:title>
  <dc:creator>msbernst</dc:creator>
  <cp:lastModifiedBy>Michael Bernstein</cp:lastModifiedBy>
  <cp:revision>84</cp:revision>
  <dcterms:created xsi:type="dcterms:W3CDTF">2008-12-31T21:30:51Z</dcterms:created>
  <dcterms:modified xsi:type="dcterms:W3CDTF">2010-01-06T18:12:27Z</dcterms:modified>
</cp:coreProperties>
</file>