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3" r:id="rId3"/>
    <p:sldId id="257" r:id="rId4"/>
    <p:sldId id="259" r:id="rId5"/>
    <p:sldId id="264" r:id="rId6"/>
    <p:sldId id="258" r:id="rId7"/>
    <p:sldId id="265" r:id="rId8"/>
    <p:sldId id="266" r:id="rId9"/>
    <p:sldId id="267" r:id="rId10"/>
    <p:sldId id="268" r:id="rId11"/>
    <p:sldId id="270" r:id="rId12"/>
    <p:sldId id="275" r:id="rId13"/>
    <p:sldId id="272" r:id="rId14"/>
    <p:sldId id="274" r:id="rId15"/>
    <p:sldId id="269" r:id="rId16"/>
    <p:sldId id="271" r:id="rId17"/>
    <p:sldId id="261" r:id="rId18"/>
    <p:sldId id="26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9571" autoAdjust="0"/>
  </p:normalViewPr>
  <p:slideViewPr>
    <p:cSldViewPr>
      <p:cViewPr>
        <p:scale>
          <a:sx n="90" d="100"/>
          <a:sy n="90" d="100"/>
        </p:scale>
        <p:origin x="-3672" y="-19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E7C50-6EBC-4A67-8800-3EB81E9F56B7}" type="datetimeFigureOut">
              <a:rPr lang="en-US" smtClean="0"/>
              <a:pPr/>
              <a:t>1/5/2009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52CE9-1AA3-413B-A974-5E49ECDB8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Nobel_Prize_in_Chemistry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en.wikipedia.org/wiki/Chemical_bond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err="1" smtClean="0">
                <a:latin typeface="Neutra Text" pitchFamily="50" charset="0"/>
                <a:ea typeface="Neutra Text" pitchFamily="50" charset="0"/>
                <a:cs typeface="Neutra Text" pitchFamily="50" charset="0"/>
              </a:rPr>
              <a:t>Linus</a:t>
            </a:r>
            <a:r>
              <a:rPr lang="en-US" dirty="0" smtClean="0">
                <a:latin typeface="Neutra Text" pitchFamily="50" charset="0"/>
                <a:ea typeface="Neutra Text" pitchFamily="50" charset="0"/>
                <a:cs typeface="Neutra Text" pitchFamily="50" charset="0"/>
              </a:rPr>
              <a:t> Pauling may be the premier chemist of the twentieth century. He was awarded the </a:t>
            </a:r>
            <a:r>
              <a:rPr lang="en-US" dirty="0" smtClean="0">
                <a:latin typeface="Neutra Text" pitchFamily="50" charset="0"/>
                <a:ea typeface="Neutra Text" pitchFamily="50" charset="0"/>
                <a:cs typeface="Neutra Text" pitchFamily="50" charset="0"/>
                <a:hlinkClick r:id="rId3" tooltip="Nobel Prize in Chemistry"/>
              </a:rPr>
              <a:t>Nobel Prize</a:t>
            </a:r>
            <a:r>
              <a:rPr lang="en-US" dirty="0" smtClean="0">
                <a:latin typeface="Neutra Text" pitchFamily="50" charset="0"/>
                <a:ea typeface="Neutra Text" pitchFamily="50" charset="0"/>
                <a:cs typeface="Neutra Text" pitchFamily="50" charset="0"/>
              </a:rPr>
              <a:t> for his work on describing the nature of </a:t>
            </a:r>
            <a:r>
              <a:rPr lang="en-US" dirty="0" smtClean="0">
                <a:latin typeface="Neutra Text" pitchFamily="50" charset="0"/>
                <a:ea typeface="Neutra Text" pitchFamily="50" charset="0"/>
                <a:cs typeface="Neutra Text" pitchFamily="50" charset="0"/>
                <a:hlinkClick r:id="rId4" tooltip="Chemical bond"/>
              </a:rPr>
              <a:t>chemical bonds</a:t>
            </a:r>
            <a:r>
              <a:rPr lang="en-US" dirty="0" smtClean="0">
                <a:latin typeface="Neutra Text" pitchFamily="50" charset="0"/>
                <a:ea typeface="Neutra Text" pitchFamily="50" charset="0"/>
                <a:cs typeface="Neutra Text" pitchFamily="50" charset="0"/>
              </a:rPr>
              <a:t>. </a:t>
            </a:r>
          </a:p>
          <a:p>
            <a:pPr eaLnBrk="1" hangingPunct="1"/>
            <a:endParaRPr lang="en-US" dirty="0" smtClean="0">
              <a:latin typeface="Neutra Text" pitchFamily="50" charset="0"/>
              <a:ea typeface="Neutra Text" pitchFamily="50" charset="0"/>
              <a:cs typeface="Neutra Text" pitchFamily="50" charset="0"/>
            </a:endParaRPr>
          </a:p>
          <a:p>
            <a:pPr eaLnBrk="1" hangingPunct="1"/>
            <a:r>
              <a:rPr lang="en-US" dirty="0" smtClean="0">
                <a:latin typeface="Neutra Text" pitchFamily="50" charset="0"/>
                <a:ea typeface="Neutra Text" pitchFamily="50" charset="0"/>
                <a:cs typeface="Neutra Text" pitchFamily="50" charset="0"/>
              </a:rPr>
              <a:t>What his work philosophy shares with that of professional de signers is the practice of trying out multiple alternative ideas, approaches, solution strategies.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52CE9-1AA3-413B-A974-5E49ECDB88F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dirty="0" smtClean="0">
              <a:latin typeface="Neutra Text" pitchFamily="50" charset="0"/>
              <a:ea typeface="Neutra Text" pitchFamily="50" charset="0"/>
              <a:cs typeface="Neutra Text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52CE9-1AA3-413B-A974-5E49ECDB88F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Neutra Text" pitchFamily="50" charset="0"/>
                <a:ea typeface="Neutra Text" pitchFamily="50" charset="0"/>
                <a:cs typeface="Neutra Text" pitchFamily="50" charset="0"/>
              </a:rPr>
              <a:t>For example, Paul Bradley at IDEO built about eighty foam models for the original Microsoft mouse to quickly explore different directions.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52CE9-1AA3-413B-A974-5E49ECDB88F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eutra Text" pitchFamily="50" charset="0"/>
              <a:ea typeface="Neutra Text" pitchFamily="50" charset="0"/>
              <a:cs typeface="Neutra Text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52CE9-1AA3-413B-A974-5E49ECDB88F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dirty="0" smtClean="0">
              <a:latin typeface="Neutra Text" pitchFamily="50" charset="0"/>
              <a:ea typeface="Neutra Text" pitchFamily="50" charset="0"/>
              <a:cs typeface="Neutra Text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52CE9-1AA3-413B-A974-5E49ECDB88F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dirty="0" smtClean="0">
              <a:latin typeface="Neutra Text" pitchFamily="50" charset="0"/>
              <a:ea typeface="Neutra Text" pitchFamily="50" charset="0"/>
              <a:cs typeface="Neutra Text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52CE9-1AA3-413B-A974-5E49ECDB88F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dirty="0" smtClean="0">
              <a:latin typeface="Neutra Text" pitchFamily="50" charset="0"/>
              <a:ea typeface="Neutra Text" pitchFamily="50" charset="0"/>
              <a:cs typeface="Neutra Text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52CE9-1AA3-413B-A974-5E49ECDB88F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dirty="0" smtClean="0">
              <a:latin typeface="Neutra Text" pitchFamily="50" charset="0"/>
              <a:ea typeface="Neutra Text" pitchFamily="50" charset="0"/>
              <a:cs typeface="Neutra Text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52CE9-1AA3-413B-A974-5E49ECDB88F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dirty="0" smtClean="0">
              <a:latin typeface="Neutra Text" pitchFamily="50" charset="0"/>
              <a:ea typeface="Neutra Text" pitchFamily="50" charset="0"/>
              <a:cs typeface="Neutra Text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52CE9-1AA3-413B-A974-5E49ECDB88F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dirty="0" smtClean="0">
              <a:latin typeface="Neutra Text" pitchFamily="50" charset="0"/>
              <a:ea typeface="Neutra Text" pitchFamily="50" charset="0"/>
              <a:cs typeface="Neutra Text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52CE9-1AA3-413B-A974-5E49ECDB88F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4A3B-3F58-488B-AD5B-59F9FA59F9AD}" type="datetimeFigureOut">
              <a:rPr lang="en-US" smtClean="0"/>
              <a:pPr/>
              <a:t>1/5/2009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8FD7-9755-4CD5-8B18-7CD083072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4A3B-3F58-488B-AD5B-59F9FA59F9AD}" type="datetimeFigureOut">
              <a:rPr lang="en-US" smtClean="0"/>
              <a:pPr/>
              <a:t>1/5/2009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8FD7-9755-4CD5-8B18-7CD083072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4A3B-3F58-488B-AD5B-59F9FA59F9AD}" type="datetimeFigureOut">
              <a:rPr lang="en-US" smtClean="0"/>
              <a:pPr/>
              <a:t>1/5/2009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8FD7-9755-4CD5-8B18-7CD083072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4A3B-3F58-488B-AD5B-59F9FA59F9AD}" type="datetimeFigureOut">
              <a:rPr lang="en-US" smtClean="0"/>
              <a:pPr/>
              <a:t>1/5/2009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8FD7-9755-4CD5-8B18-7CD083072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4A3B-3F58-488B-AD5B-59F9FA59F9AD}" type="datetimeFigureOut">
              <a:rPr lang="en-US" smtClean="0"/>
              <a:pPr/>
              <a:t>1/5/2009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8FD7-9755-4CD5-8B18-7CD083072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4A3B-3F58-488B-AD5B-59F9FA59F9AD}" type="datetimeFigureOut">
              <a:rPr lang="en-US" smtClean="0"/>
              <a:pPr/>
              <a:t>1/5/2009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8FD7-9755-4CD5-8B18-7CD083072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4A3B-3F58-488B-AD5B-59F9FA59F9AD}" type="datetimeFigureOut">
              <a:rPr lang="en-US" smtClean="0"/>
              <a:pPr/>
              <a:t>1/5/2009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8FD7-9755-4CD5-8B18-7CD083072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4A3B-3F58-488B-AD5B-59F9FA59F9AD}" type="datetimeFigureOut">
              <a:rPr lang="en-US" smtClean="0"/>
              <a:pPr/>
              <a:t>1/5/2009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8FD7-9755-4CD5-8B18-7CD083072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4A3B-3F58-488B-AD5B-59F9FA59F9AD}" type="datetimeFigureOut">
              <a:rPr lang="en-US" smtClean="0"/>
              <a:pPr/>
              <a:t>1/5/2009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8FD7-9755-4CD5-8B18-7CD083072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4A3B-3F58-488B-AD5B-59F9FA59F9AD}" type="datetimeFigureOut">
              <a:rPr lang="en-US" smtClean="0"/>
              <a:pPr/>
              <a:t>1/5/2009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8FD7-9755-4CD5-8B18-7CD083072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4A3B-3F58-488B-AD5B-59F9FA59F9AD}" type="datetimeFigureOut">
              <a:rPr lang="en-US" smtClean="0"/>
              <a:pPr/>
              <a:t>1/5/2009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8FD7-9755-4CD5-8B18-7CD083072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A4A3B-3F58-488B-AD5B-59F9FA59F9AD}" type="datetimeFigureOut">
              <a:rPr lang="en-US" smtClean="0"/>
              <a:pPr/>
              <a:t>1/5/2009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B8FD7-9755-4CD5-8B18-7CD083072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130425"/>
            <a:ext cx="1905000" cy="1470025"/>
          </a:xfrm>
        </p:spPr>
        <p:txBody>
          <a:bodyPr anchor="t"/>
          <a:lstStyle/>
          <a:p>
            <a:pPr algn="l"/>
            <a:r>
              <a:rPr lang="en-US" dirty="0" smtClean="0"/>
              <a:t>6.964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3733800"/>
            <a:ext cx="5257800" cy="1600200"/>
          </a:xfrm>
        </p:spPr>
        <p:txBody>
          <a:bodyPr>
            <a:noAutofit/>
          </a:bodyPr>
          <a:lstStyle/>
          <a:p>
            <a:pPr algn="l"/>
            <a:r>
              <a:rPr lang="en-US" sz="4400" dirty="0" smtClean="0"/>
              <a:t>IAP 2009</a:t>
            </a:r>
            <a:br>
              <a:rPr lang="en-US" sz="4400" dirty="0" smtClean="0"/>
            </a:br>
            <a:r>
              <a:rPr lang="en-US" sz="4400" dirty="0" smtClean="0"/>
              <a:t>Michael Bernstein</a:t>
            </a:r>
            <a:endParaRPr lang="en-US" sz="4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71800" y="2133600"/>
            <a:ext cx="6172200" cy="14700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Designing Interactive Technology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568404"/>
            <a:ext cx="21178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build.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r="7595"/>
          <a:stretch>
            <a:fillRect/>
          </a:stretch>
        </p:blipFill>
        <p:spPr bwMode="auto">
          <a:xfrm>
            <a:off x="571499" y="2209800"/>
            <a:ext cx="27813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 l="8108" r="5405"/>
          <a:stretch>
            <a:fillRect/>
          </a:stretch>
        </p:blipFill>
        <p:spPr bwMode="auto">
          <a:xfrm>
            <a:off x="3428999" y="2209800"/>
            <a:ext cx="2438400" cy="2112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57200" y="4800600"/>
            <a:ext cx="716414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Lucida Console" pitchFamily="49" charset="0"/>
              </a:rPr>
              <a:t>void loop() { </a:t>
            </a:r>
          </a:p>
          <a:p>
            <a:r>
              <a:rPr lang="en-US" sz="1400" dirty="0">
                <a:latin typeface="Lucida Console" pitchFamily="49" charset="0"/>
              </a:rPr>
              <a:t>	</a:t>
            </a:r>
            <a:r>
              <a:rPr lang="en-US" sz="1400" dirty="0" err="1" smtClean="0">
                <a:latin typeface="Lucida Console" pitchFamily="49" charset="0"/>
              </a:rPr>
              <a:t>digitalWrite</a:t>
            </a:r>
            <a:r>
              <a:rPr lang="en-US" sz="1400" dirty="0" smtClean="0">
                <a:latin typeface="Lucida Console" pitchFamily="49" charset="0"/>
              </a:rPr>
              <a:t>(</a:t>
            </a:r>
            <a:r>
              <a:rPr lang="en-US" sz="1400" dirty="0" err="1" smtClean="0">
                <a:latin typeface="Lucida Console" pitchFamily="49" charset="0"/>
              </a:rPr>
              <a:t>ledPin</a:t>
            </a:r>
            <a:r>
              <a:rPr lang="en-US" sz="1400" dirty="0" smtClean="0">
                <a:latin typeface="Lucida Console" pitchFamily="49" charset="0"/>
              </a:rPr>
              <a:t>, HIGH); 	// sets the LED on </a:t>
            </a:r>
          </a:p>
          <a:p>
            <a:r>
              <a:rPr lang="en-US" sz="1400" dirty="0">
                <a:latin typeface="Lucida Console" pitchFamily="49" charset="0"/>
              </a:rPr>
              <a:t>	</a:t>
            </a:r>
            <a:r>
              <a:rPr lang="en-US" sz="1400" dirty="0" smtClean="0">
                <a:latin typeface="Lucida Console" pitchFamily="49" charset="0"/>
              </a:rPr>
              <a:t>delay(1000); </a:t>
            </a:r>
            <a:r>
              <a:rPr lang="en-US" sz="1400" dirty="0">
                <a:latin typeface="Lucida Console" pitchFamily="49" charset="0"/>
              </a:rPr>
              <a:t>	</a:t>
            </a:r>
            <a:r>
              <a:rPr lang="en-US" sz="1400" dirty="0" smtClean="0">
                <a:latin typeface="Lucida Console" pitchFamily="49" charset="0"/>
              </a:rPr>
              <a:t>		// waits for a second </a:t>
            </a:r>
          </a:p>
          <a:p>
            <a:r>
              <a:rPr lang="en-US" sz="1400" dirty="0">
                <a:latin typeface="Lucida Console" pitchFamily="49" charset="0"/>
              </a:rPr>
              <a:t>	</a:t>
            </a:r>
            <a:r>
              <a:rPr lang="en-US" sz="1400" dirty="0" err="1" smtClean="0">
                <a:latin typeface="Lucida Console" pitchFamily="49" charset="0"/>
              </a:rPr>
              <a:t>digitalWrite</a:t>
            </a:r>
            <a:r>
              <a:rPr lang="en-US" sz="1400" dirty="0" smtClean="0">
                <a:latin typeface="Lucida Console" pitchFamily="49" charset="0"/>
              </a:rPr>
              <a:t>(</a:t>
            </a:r>
            <a:r>
              <a:rPr lang="en-US" sz="1400" dirty="0" err="1" smtClean="0">
                <a:latin typeface="Lucida Console" pitchFamily="49" charset="0"/>
              </a:rPr>
              <a:t>ledPin</a:t>
            </a:r>
            <a:r>
              <a:rPr lang="en-US" sz="1400" dirty="0" smtClean="0">
                <a:latin typeface="Lucida Console" pitchFamily="49" charset="0"/>
              </a:rPr>
              <a:t>, LOW); 	// sets the LED off </a:t>
            </a:r>
          </a:p>
          <a:p>
            <a:r>
              <a:rPr lang="en-US" sz="1400" dirty="0">
                <a:latin typeface="Lucida Console" pitchFamily="49" charset="0"/>
              </a:rPr>
              <a:t>	</a:t>
            </a:r>
            <a:r>
              <a:rPr lang="en-US" sz="1400" dirty="0" smtClean="0">
                <a:latin typeface="Lucida Console" pitchFamily="49" charset="0"/>
              </a:rPr>
              <a:t>delay(1000); 			// waits for a second </a:t>
            </a:r>
          </a:p>
          <a:p>
            <a:r>
              <a:rPr lang="en-US" sz="1400" dirty="0" smtClean="0">
                <a:latin typeface="Lucida Console" pitchFamily="49" charset="0"/>
              </a:rPr>
              <a:t>}</a:t>
            </a:r>
            <a:endParaRPr lang="en-US" sz="1400" dirty="0">
              <a:latin typeface="Lucida Console" pitchFamily="49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 l="2439"/>
          <a:stretch>
            <a:fillRect/>
          </a:stretch>
        </p:blipFill>
        <p:spPr bwMode="auto">
          <a:xfrm>
            <a:off x="5943599" y="2209800"/>
            <a:ext cx="3048001" cy="209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57200" y="4267200"/>
            <a:ext cx="934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Arduino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568404"/>
            <a:ext cx="281532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 smtClean="0"/>
              <a:t>prereqs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1752600"/>
            <a:ext cx="796660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Highly recommended: basic programming or scripting skills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e.g., 6.00, 6.01, 1.00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No assumed drawing or design experience</a:t>
            </a:r>
          </a:p>
          <a:p>
            <a:endParaRPr lang="en-US" sz="2400" dirty="0" smtClean="0"/>
          </a:p>
          <a:p>
            <a:r>
              <a:rPr lang="en-US" sz="2400" dirty="0" smtClean="0"/>
              <a:t>Purchase an unlined, large sketchbook and pens </a:t>
            </a:r>
            <a:r>
              <a:rPr lang="en-US" sz="2400" dirty="0" smtClean="0">
                <a:solidFill>
                  <a:schemeClr val="accent2"/>
                </a:solidFill>
              </a:rPr>
              <a:t>today</a:t>
            </a:r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Pearl Art (579 Massachusetts Avenue)</a:t>
            </a:r>
            <a:br>
              <a:rPr lang="en-US" sz="2400" dirty="0" smtClean="0"/>
            </a:br>
            <a:r>
              <a:rPr lang="en-US" sz="2400" dirty="0" smtClean="0"/>
              <a:t>	Artist &amp; Craftsman Supply (580 Massachusetts Avenue)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MIT Coop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568404"/>
            <a:ext cx="281532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 smtClean="0"/>
              <a:t>prereqs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676400"/>
            <a:ext cx="3733800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568404"/>
            <a:ext cx="27481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grading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1752600"/>
            <a:ext cx="418595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Requirements for an ‘A’: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 lvl="1"/>
            <a:r>
              <a:rPr lang="en-US" sz="3200" dirty="0" smtClean="0"/>
              <a:t>Sketchbook</a:t>
            </a:r>
          </a:p>
          <a:p>
            <a:pPr lvl="1"/>
            <a:endParaRPr lang="en-US" sz="3200" dirty="0" smtClean="0"/>
          </a:p>
          <a:p>
            <a:pPr lvl="1"/>
            <a:r>
              <a:rPr lang="en-US" sz="3200" dirty="0" smtClean="0"/>
              <a:t>Deliverables</a:t>
            </a:r>
          </a:p>
          <a:p>
            <a:pPr lvl="1"/>
            <a:endParaRPr lang="en-US" sz="3200" dirty="0" smtClean="0"/>
          </a:p>
          <a:p>
            <a:pPr lvl="1"/>
            <a:r>
              <a:rPr lang="en-US" sz="3200" dirty="0" smtClean="0"/>
              <a:t>Teamwork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838200"/>
            <a:ext cx="2133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/>
              <a:t>P1</a:t>
            </a:r>
            <a:endParaRPr lang="en-US" sz="115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776752"/>
            <a:ext cx="2133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/>
              <a:t>P2</a:t>
            </a:r>
            <a:endParaRPr lang="en-US" sz="11500" dirty="0"/>
          </a:p>
        </p:txBody>
      </p:sp>
      <p:sp>
        <p:nvSpPr>
          <p:cNvPr id="6" name="TextBox 5"/>
          <p:cNvSpPr txBox="1"/>
          <p:nvPr/>
        </p:nvSpPr>
        <p:spPr>
          <a:xfrm>
            <a:off x="2438400" y="1307559"/>
            <a:ext cx="20067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Adobe Flash</a:t>
            </a:r>
          </a:p>
          <a:p>
            <a:r>
              <a:rPr lang="en-US" sz="2000" dirty="0" smtClean="0"/>
              <a:t>Urban computing</a:t>
            </a:r>
          </a:p>
          <a:p>
            <a:r>
              <a:rPr lang="en-US" sz="2000" dirty="0" smtClean="0"/>
              <a:t>Teams of 3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514600" y="4246111"/>
            <a:ext cx="31150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Arduino</a:t>
            </a:r>
            <a:endParaRPr lang="en-US" sz="2000" dirty="0" smtClean="0"/>
          </a:p>
          <a:p>
            <a:r>
              <a:rPr lang="en-US" sz="2000" dirty="0" smtClean="0"/>
              <a:t>Social and crowd computing</a:t>
            </a:r>
          </a:p>
          <a:p>
            <a:r>
              <a:rPr lang="en-US" sz="2000" dirty="0" smtClean="0"/>
              <a:t>Teams of 4</a:t>
            </a:r>
            <a:endParaRPr lang="en-US" sz="2000" dirty="0"/>
          </a:p>
        </p:txBody>
      </p:sp>
      <p:pic>
        <p:nvPicPr>
          <p:cNvPr id="9" name="Pictur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3024" y="762000"/>
            <a:ext cx="2741337" cy="2057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3886200"/>
            <a:ext cx="2743200" cy="2057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568404"/>
            <a:ext cx="34537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t</a:t>
            </a:r>
            <a:r>
              <a:rPr lang="en-US" sz="6600" dirty="0" smtClean="0"/>
              <a:t>his </a:t>
            </a:r>
            <a:r>
              <a:rPr lang="en-US" sz="6600" dirty="0"/>
              <a:t>w</a:t>
            </a:r>
            <a:r>
              <a:rPr lang="en-US" sz="6600" dirty="0" smtClean="0"/>
              <a:t>eek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1828800"/>
            <a:ext cx="522066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Today: sketching</a:t>
            </a:r>
          </a:p>
          <a:p>
            <a:endParaRPr lang="en-US" sz="2400" dirty="0"/>
          </a:p>
          <a:p>
            <a:r>
              <a:rPr lang="en-US" sz="2400" dirty="0" smtClean="0"/>
              <a:t>Tomorrow:  </a:t>
            </a:r>
            <a:r>
              <a:rPr lang="en-US" sz="2400" dirty="0" err="1" smtClean="0"/>
              <a:t>needfinding</a:t>
            </a:r>
            <a:r>
              <a:rPr lang="en-US" sz="2400" dirty="0" smtClean="0"/>
              <a:t> field trip</a:t>
            </a:r>
          </a:p>
          <a:p>
            <a:endParaRPr lang="en-US" sz="2400" dirty="0"/>
          </a:p>
          <a:p>
            <a:r>
              <a:rPr lang="en-US" sz="2400" dirty="0" smtClean="0"/>
              <a:t>Wednesday: brainstorming, Adobe Flash</a:t>
            </a:r>
          </a:p>
          <a:p>
            <a:endParaRPr lang="en-US" sz="2400" dirty="0"/>
          </a:p>
          <a:p>
            <a:r>
              <a:rPr lang="en-US" sz="2400" dirty="0" smtClean="0"/>
              <a:t>Thursday: more Flash, static prototypes</a:t>
            </a:r>
          </a:p>
          <a:p>
            <a:endParaRPr lang="en-US" sz="2400" dirty="0"/>
          </a:p>
          <a:p>
            <a:r>
              <a:rPr lang="en-US" sz="2400" dirty="0" smtClean="0"/>
              <a:t>Friday: design iterations, user feedback</a:t>
            </a:r>
          </a:p>
          <a:p>
            <a:endParaRPr lang="en-US" sz="2400" dirty="0"/>
          </a:p>
          <a:p>
            <a:r>
              <a:rPr lang="en-US" sz="2400" dirty="0" smtClean="0"/>
              <a:t>Next Monday: P1resentations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568404"/>
            <a:ext cx="27370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contact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66479" y="2946737"/>
            <a:ext cx="64059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6964@csail.mit.edu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sbernst\Pictures\mbernst-00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810062"/>
            <a:ext cx="3505200" cy="474313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81000" y="568404"/>
            <a:ext cx="389722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Who am I?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82785" y="-1752600"/>
            <a:ext cx="4427815" cy="11079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1400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  <a:endParaRPr lang="en-US" sz="7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68404"/>
            <a:ext cx="497578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Who are you?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what is this class?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Introductory design studio course </a:t>
            </a:r>
            <a:br>
              <a:rPr lang="en-US" dirty="0" smtClean="0"/>
            </a:br>
            <a:r>
              <a:rPr lang="en-US" dirty="0" smtClean="0"/>
              <a:t>+ hands-on prototyping technology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3886200"/>
          <a:ext cx="8001000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0200"/>
                <a:gridCol w="1600200"/>
                <a:gridCol w="1600200"/>
                <a:gridCol w="1600200"/>
                <a:gridCol w="1600200"/>
              </a:tblGrid>
              <a:tr h="711200"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Tu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Th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Tu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Th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trike="sngStrike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</a:t>
                      </a:r>
                      <a:endParaRPr lang="en-US" strike="sngStrike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Tu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51780" y="3429000"/>
            <a:ext cx="1840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January 2009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568404"/>
            <a:ext cx="269016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design.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2663904"/>
            <a:ext cx="38223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prototype.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4759404"/>
            <a:ext cx="21178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build.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568404"/>
            <a:ext cx="269016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design.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2101850"/>
            <a:ext cx="8007350" cy="47561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ea typeface="Neutra Text" pitchFamily="50" charset="0"/>
                <a:cs typeface="Neutra Text" pitchFamily="50" charset="0"/>
              </a:rPr>
              <a:t>“The best way to have a good idea is to have lots of ideas</a:t>
            </a:r>
            <a:r>
              <a:rPr lang="en-US" i="1" dirty="0" smtClean="0">
                <a:ea typeface="Neutra Text" pitchFamily="50" charset="0"/>
                <a:cs typeface="Neutra Text" pitchFamily="50" charset="0"/>
              </a:rPr>
              <a:t>.”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i="1" dirty="0">
                <a:ea typeface="Neutra Text" pitchFamily="50" charset="0"/>
                <a:cs typeface="Neutra Text" pitchFamily="50" charset="0"/>
              </a:rPr>
              <a:t>	</a:t>
            </a:r>
            <a:r>
              <a:rPr lang="en-US" i="1" dirty="0" smtClean="0">
                <a:ea typeface="Neutra Text" pitchFamily="50" charset="0"/>
                <a:cs typeface="Neutra Text" pitchFamily="50" charset="0"/>
              </a:rPr>
              <a:t>– </a:t>
            </a:r>
            <a:r>
              <a:rPr lang="en-US" i="1" dirty="0" err="1" smtClean="0">
                <a:ea typeface="Neutra Text" pitchFamily="50" charset="0"/>
                <a:cs typeface="Neutra Text" pitchFamily="50" charset="0"/>
              </a:rPr>
              <a:t>Linus</a:t>
            </a:r>
            <a:r>
              <a:rPr lang="en-US" i="1" dirty="0" smtClean="0">
                <a:ea typeface="Neutra Text" pitchFamily="50" charset="0"/>
                <a:cs typeface="Neutra Text" pitchFamily="50" charset="0"/>
              </a:rPr>
              <a:t> Pauling</a:t>
            </a:r>
            <a:endParaRPr lang="en-US" dirty="0" smtClean="0">
              <a:ea typeface="Neutra Text" pitchFamily="50" charset="0"/>
              <a:cs typeface="Neutra Text" pitchFamily="50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200907"/>
            <a:ext cx="3130635" cy="312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9600" y="0"/>
            <a:ext cx="102819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81000" y="568404"/>
            <a:ext cx="269016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design.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568404"/>
            <a:ext cx="269016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design.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828800" y="1676400"/>
            <a:ext cx="5638800" cy="5268185"/>
            <a:chOff x="1676399" y="339489"/>
            <a:chExt cx="6324601" cy="590891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522544" y="-1430455"/>
              <a:ext cx="2708512" cy="624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238499" y="1485901"/>
              <a:ext cx="3200399" cy="632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568404"/>
            <a:ext cx="38223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prototype.</a:t>
            </a:r>
            <a:endParaRPr lang="en-US" dirty="0"/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457200" y="1981200"/>
            <a:ext cx="2362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dirty="0"/>
              <a:t>Prototypes for the </a:t>
            </a:r>
            <a:r>
              <a:rPr lang="en-US" dirty="0" smtClean="0"/>
              <a:t>Microsoft mouse</a:t>
            </a:r>
          </a:p>
          <a:p>
            <a:pPr eaLnBrk="0" hangingPunct="0"/>
            <a:endParaRPr lang="en-US" dirty="0"/>
          </a:p>
          <a:p>
            <a:pPr eaLnBrk="0" hangingPunct="0"/>
            <a:r>
              <a:rPr lang="en-US" dirty="0"/>
              <a:t>From </a:t>
            </a:r>
            <a:r>
              <a:rPr lang="en-US" dirty="0" err="1"/>
              <a:t>Moggridge</a:t>
            </a:r>
            <a:r>
              <a:rPr lang="en-US" dirty="0"/>
              <a:t>, </a:t>
            </a:r>
            <a:r>
              <a:rPr lang="en-US" dirty="0" smtClean="0"/>
              <a:t>Designing Interactions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11064" r="7623"/>
          <a:stretch>
            <a:fillRect/>
          </a:stretch>
        </p:blipFill>
        <p:spPr bwMode="auto">
          <a:xfrm>
            <a:off x="4267200" y="0"/>
            <a:ext cx="487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 descr="IDEO-Camera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81000" y="568404"/>
            <a:ext cx="38223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prototype.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568404"/>
            <a:ext cx="21178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build.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4003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676400"/>
            <a:ext cx="56197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953584" y="5193268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Adobe Flash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2921</TotalTime>
  <Words>252</Words>
  <Application>Microsoft Office PowerPoint</Application>
  <PresentationFormat>On-screen Show (4:3)</PresentationFormat>
  <Paragraphs>98</Paragraphs>
  <Slides>18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6.964</vt:lpstr>
      <vt:lpstr>what is this class?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6.964</dc:title>
  <dc:creator>msbernst</dc:creator>
  <cp:lastModifiedBy>msbernst</cp:lastModifiedBy>
  <cp:revision>71</cp:revision>
  <dcterms:created xsi:type="dcterms:W3CDTF">2008-12-31T21:30:51Z</dcterms:created>
  <dcterms:modified xsi:type="dcterms:W3CDTF">2009-01-05T18:07:53Z</dcterms:modified>
</cp:coreProperties>
</file>