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handoutMasterIdLst>
    <p:handoutMasterId r:id="rId21"/>
  </p:handoutMasterIdLst>
  <p:sldIdLst>
    <p:sldId id="256" r:id="rId2"/>
    <p:sldId id="319" r:id="rId3"/>
    <p:sldId id="323" r:id="rId4"/>
    <p:sldId id="324" r:id="rId5"/>
    <p:sldId id="325" r:id="rId6"/>
    <p:sldId id="326" r:id="rId7"/>
    <p:sldId id="327" r:id="rId8"/>
    <p:sldId id="338" r:id="rId9"/>
    <p:sldId id="339" r:id="rId10"/>
    <p:sldId id="340" r:id="rId11"/>
    <p:sldId id="328" r:id="rId12"/>
    <p:sldId id="329" r:id="rId13"/>
    <p:sldId id="330" r:id="rId14"/>
    <p:sldId id="331" r:id="rId15"/>
    <p:sldId id="332" r:id="rId16"/>
    <p:sldId id="333" r:id="rId17"/>
    <p:sldId id="334" r:id="rId18"/>
    <p:sldId id="335" r:id="rId19"/>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9"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900" autoAdjust="0"/>
    <p:restoredTop sz="68935" autoAdjust="0"/>
  </p:normalViewPr>
  <p:slideViewPr>
    <p:cSldViewPr>
      <p:cViewPr>
        <p:scale>
          <a:sx n="73" d="100"/>
          <a:sy n="73" d="100"/>
        </p:scale>
        <p:origin x="-936" y="-80"/>
      </p:cViewPr>
      <p:guideLst>
        <p:guide orient="horz" pos="2160"/>
        <p:guide pos="2880"/>
      </p:guideLst>
    </p:cSldViewPr>
  </p:slideViewPr>
  <p:outlineViewPr>
    <p:cViewPr>
      <p:scale>
        <a:sx n="33" d="100"/>
        <a:sy n="33" d="100"/>
      </p:scale>
      <p:origin x="0" y="19194"/>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notesMaster" Target="notesMasters/notesMaster1.xml"/><Relationship Id="rId21" Type="http://schemas.openxmlformats.org/officeDocument/2006/relationships/handoutMaster" Target="handoutMasters/handoutMaster1.xml"/><Relationship Id="rId22" Type="http://schemas.openxmlformats.org/officeDocument/2006/relationships/printerSettings" Target="printerSettings/printerSettings1.bin"/><Relationship Id="rId23" Type="http://schemas.openxmlformats.org/officeDocument/2006/relationships/presProps" Target="presProps.xml"/><Relationship Id="rId24" Type="http://schemas.openxmlformats.org/officeDocument/2006/relationships/viewProps" Target="viewProps.xml"/><Relationship Id="rId25" Type="http://schemas.openxmlformats.org/officeDocument/2006/relationships/theme" Target="theme/theme1.xml"/><Relationship Id="rId26"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57" tIns="48328" rIns="96657" bIns="48328" rtlCol="0"/>
          <a:lstStyle>
            <a:lvl1pPr algn="l">
              <a:defRPr sz="1300"/>
            </a:lvl1pPr>
          </a:lstStyle>
          <a:p>
            <a:endParaRPr lang="en-US"/>
          </a:p>
        </p:txBody>
      </p:sp>
      <p:sp>
        <p:nvSpPr>
          <p:cNvPr id="3" name="Date Placeholder 2"/>
          <p:cNvSpPr>
            <a:spLocks noGrp="1"/>
          </p:cNvSpPr>
          <p:nvPr>
            <p:ph type="dt" sz="quarter" idx="1"/>
          </p:nvPr>
        </p:nvSpPr>
        <p:spPr>
          <a:xfrm>
            <a:off x="4143587" y="0"/>
            <a:ext cx="3169920" cy="480060"/>
          </a:xfrm>
          <a:prstGeom prst="rect">
            <a:avLst/>
          </a:prstGeom>
        </p:spPr>
        <p:txBody>
          <a:bodyPr vert="horz" lIns="96657" tIns="48328" rIns="96657" bIns="48328" rtlCol="0"/>
          <a:lstStyle>
            <a:lvl1pPr algn="r">
              <a:defRPr sz="1300"/>
            </a:lvl1pPr>
          </a:lstStyle>
          <a:p>
            <a:fld id="{88A1B2E0-DBBE-40F3-A41B-A5DFDC768544}" type="datetimeFigureOut">
              <a:rPr lang="en-US" smtClean="0"/>
              <a:pPr/>
              <a:t>10/15/12</a:t>
            </a:fld>
            <a:endParaRPr lang="en-US"/>
          </a:p>
        </p:txBody>
      </p:sp>
      <p:sp>
        <p:nvSpPr>
          <p:cNvPr id="4" name="Footer Placeholder 3"/>
          <p:cNvSpPr>
            <a:spLocks noGrp="1"/>
          </p:cNvSpPr>
          <p:nvPr>
            <p:ph type="ftr" sz="quarter" idx="2"/>
          </p:nvPr>
        </p:nvSpPr>
        <p:spPr>
          <a:xfrm>
            <a:off x="0" y="9119474"/>
            <a:ext cx="3169920" cy="480060"/>
          </a:xfrm>
          <a:prstGeom prst="rect">
            <a:avLst/>
          </a:prstGeom>
        </p:spPr>
        <p:txBody>
          <a:bodyPr vert="horz" lIns="96657" tIns="48328" rIns="96657" bIns="48328" rtlCol="0" anchor="b"/>
          <a:lstStyle>
            <a:lvl1pPr algn="l">
              <a:defRPr sz="1300"/>
            </a:lvl1pPr>
          </a:lstStyle>
          <a:p>
            <a:endParaRPr lang="en-US"/>
          </a:p>
        </p:txBody>
      </p:sp>
      <p:sp>
        <p:nvSpPr>
          <p:cNvPr id="5" name="Slide Number Placeholder 4"/>
          <p:cNvSpPr>
            <a:spLocks noGrp="1"/>
          </p:cNvSpPr>
          <p:nvPr>
            <p:ph type="sldNum" sz="quarter" idx="3"/>
          </p:nvPr>
        </p:nvSpPr>
        <p:spPr>
          <a:xfrm>
            <a:off x="4143587" y="9119474"/>
            <a:ext cx="3169920" cy="480060"/>
          </a:xfrm>
          <a:prstGeom prst="rect">
            <a:avLst/>
          </a:prstGeom>
        </p:spPr>
        <p:txBody>
          <a:bodyPr vert="horz" lIns="96657" tIns="48328" rIns="96657" bIns="48328" rtlCol="0" anchor="b"/>
          <a:lstStyle>
            <a:lvl1pPr algn="r">
              <a:defRPr sz="1300"/>
            </a:lvl1pPr>
          </a:lstStyle>
          <a:p>
            <a:fld id="{D0550C05-B781-429A-BE12-409171B2B117}" type="slidenum">
              <a:rPr lang="en-US" smtClean="0"/>
              <a:pPr/>
              <a:t>‹#›</a:t>
            </a:fld>
            <a:endParaRPr lang="en-US"/>
          </a:p>
        </p:txBody>
      </p:sp>
    </p:spTree>
    <p:extLst>
      <p:ext uri="{BB962C8B-B14F-4D97-AF65-F5344CB8AC3E}">
        <p14:creationId xmlns:p14="http://schemas.microsoft.com/office/powerpoint/2010/main" val="324386019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57" tIns="48328" rIns="96657" bIns="48328" rtlCol="0"/>
          <a:lstStyle>
            <a:lvl1pPr algn="l">
              <a:defRPr sz="1300"/>
            </a:lvl1pPr>
          </a:lstStyle>
          <a:p>
            <a:endParaRPr lang="en-US"/>
          </a:p>
        </p:txBody>
      </p:sp>
      <p:sp>
        <p:nvSpPr>
          <p:cNvPr id="3" name="Date Placeholder 2"/>
          <p:cNvSpPr>
            <a:spLocks noGrp="1"/>
          </p:cNvSpPr>
          <p:nvPr>
            <p:ph type="dt" idx="1"/>
          </p:nvPr>
        </p:nvSpPr>
        <p:spPr>
          <a:xfrm>
            <a:off x="4143587" y="0"/>
            <a:ext cx="3169920" cy="480060"/>
          </a:xfrm>
          <a:prstGeom prst="rect">
            <a:avLst/>
          </a:prstGeom>
        </p:spPr>
        <p:txBody>
          <a:bodyPr vert="horz" lIns="96657" tIns="48328" rIns="96657" bIns="48328" rtlCol="0"/>
          <a:lstStyle>
            <a:lvl1pPr algn="r">
              <a:defRPr sz="1300"/>
            </a:lvl1pPr>
          </a:lstStyle>
          <a:p>
            <a:fld id="{A01AED8D-B990-F24A-813E-97D8CDCC6FF9}" type="datetimeFigureOut">
              <a:rPr lang="en-US" smtClean="0"/>
              <a:pPr/>
              <a:t>10/15/12</a:t>
            </a:fld>
            <a:endParaRPr lang="en-US"/>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57" tIns="48328" rIns="96657" bIns="48328" rtlCol="0" anchor="ctr"/>
          <a:lstStyle/>
          <a:p>
            <a:endParaRPr lang="en-US"/>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57" tIns="48328" rIns="96657" bIns="48328"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119474"/>
            <a:ext cx="3169920" cy="480060"/>
          </a:xfrm>
          <a:prstGeom prst="rect">
            <a:avLst/>
          </a:prstGeom>
        </p:spPr>
        <p:txBody>
          <a:bodyPr vert="horz" lIns="96657" tIns="48328" rIns="96657" bIns="48328"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57" tIns="48328" rIns="96657" bIns="48328" rtlCol="0" anchor="b"/>
          <a:lstStyle>
            <a:lvl1pPr algn="r">
              <a:defRPr sz="1300"/>
            </a:lvl1pPr>
          </a:lstStyle>
          <a:p>
            <a:fld id="{04A93127-E36D-2D44-9594-0F05D98DC837}" type="slidenum">
              <a:rPr lang="en-US" smtClean="0"/>
              <a:pPr/>
              <a:t>‹#›</a:t>
            </a:fld>
            <a:endParaRPr lang="en-US"/>
          </a:p>
        </p:txBody>
      </p:sp>
    </p:spTree>
    <p:extLst>
      <p:ext uri="{BB962C8B-B14F-4D97-AF65-F5344CB8AC3E}">
        <p14:creationId xmlns:p14="http://schemas.microsoft.com/office/powerpoint/2010/main" val="2214786440"/>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4A93127-E36D-2D44-9594-0F05D98DC837}" type="slidenum">
              <a:rPr lang="en-US" smtClean="0"/>
              <a:pPr/>
              <a:t>1</a:t>
            </a:fld>
            <a:endParaRPr lang="en-US"/>
          </a:p>
        </p:txBody>
      </p:sp>
    </p:spTree>
    <p:extLst>
      <p:ext uri="{BB962C8B-B14F-4D97-AF65-F5344CB8AC3E}">
        <p14:creationId xmlns:p14="http://schemas.microsoft.com/office/powerpoint/2010/main" val="236917162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4A93127-E36D-2D44-9594-0F05D98DC837}" type="slidenum">
              <a:rPr lang="en-US" smtClean="0"/>
              <a:pPr/>
              <a:t>10</a:t>
            </a:fld>
            <a:endParaRPr lang="en-US"/>
          </a:p>
        </p:txBody>
      </p:sp>
    </p:spTree>
    <p:extLst>
      <p:ext uri="{BB962C8B-B14F-4D97-AF65-F5344CB8AC3E}">
        <p14:creationId xmlns:p14="http://schemas.microsoft.com/office/powerpoint/2010/main" val="364979345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p>
            <a:fld id="{B2ED7ED3-C106-0F4B-ABEB-39F3E44966B4}" type="slidenum">
              <a:rPr lang="en-US"/>
              <a:pPr/>
              <a:t>11</a:t>
            </a:fld>
            <a:endParaRPr lang="en-US"/>
          </a:p>
        </p:txBody>
      </p:sp>
      <p:sp>
        <p:nvSpPr>
          <p:cNvPr id="40963" name="Rectangle 2"/>
          <p:cNvSpPr>
            <a:spLocks noGrp="1" noRot="1" noChangeAspect="1" noChangeArrowheads="1" noTextEdit="1"/>
          </p:cNvSpPr>
          <p:nvPr>
            <p:ph type="sldImg"/>
          </p:nvPr>
        </p:nvSpPr>
        <p:spPr>
          <a:xfrm>
            <a:off x="1503363" y="720725"/>
            <a:ext cx="4119562" cy="3089275"/>
          </a:xfrm>
          <a:ln/>
        </p:spPr>
      </p:sp>
      <p:sp>
        <p:nvSpPr>
          <p:cNvPr id="40964" name="Rectangle 3"/>
          <p:cNvSpPr>
            <a:spLocks noGrp="1" noChangeArrowheads="1"/>
          </p:cNvSpPr>
          <p:nvPr>
            <p:ph type="body" idx="1"/>
          </p:nvPr>
        </p:nvSpPr>
        <p:spPr>
          <a:noFill/>
          <a:ln/>
        </p:spPr>
        <p:txBody>
          <a:bodyPr/>
          <a:lstStyle/>
          <a:p>
            <a:r>
              <a:rPr lang="en-US">
                <a:latin typeface="Times New Roman" charset="0"/>
                <a:ea typeface="Arial" charset="0"/>
              </a:rPr>
              <a:t>There are three roles in a formative evaluation test: a user, a facilitator, and some observers.</a:t>
            </a:r>
          </a:p>
          <a:p>
            <a:endParaRPr lang="en-US">
              <a:latin typeface="Times New Roman" charset="0"/>
              <a:ea typeface="Arial"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p:spPr>
        <p:txBody>
          <a:bodyPr/>
          <a:lstStyle/>
          <a:p>
            <a:fld id="{B7A1E8AD-F1FB-B045-A2DE-1DC19C219731}" type="slidenum">
              <a:rPr lang="en-US"/>
              <a:pPr/>
              <a:t>12</a:t>
            </a:fld>
            <a:endParaRPr lang="en-US"/>
          </a:p>
        </p:txBody>
      </p:sp>
      <p:sp>
        <p:nvSpPr>
          <p:cNvPr id="43011" name="Rectangle 2"/>
          <p:cNvSpPr>
            <a:spLocks noGrp="1" noRot="1" noChangeAspect="1" noChangeArrowheads="1" noTextEdit="1"/>
          </p:cNvSpPr>
          <p:nvPr>
            <p:ph type="sldImg"/>
          </p:nvPr>
        </p:nvSpPr>
        <p:spPr>
          <a:xfrm>
            <a:off x="1503363" y="720725"/>
            <a:ext cx="4119562" cy="3089275"/>
          </a:xfrm>
          <a:ln/>
        </p:spPr>
      </p:sp>
      <p:sp>
        <p:nvSpPr>
          <p:cNvPr id="43012" name="Rectangle 3"/>
          <p:cNvSpPr>
            <a:spLocks noGrp="1" noChangeArrowheads="1"/>
          </p:cNvSpPr>
          <p:nvPr>
            <p:ph type="body" idx="1"/>
          </p:nvPr>
        </p:nvSpPr>
        <p:spPr>
          <a:noFill/>
          <a:ln/>
        </p:spPr>
        <p:txBody>
          <a:bodyPr/>
          <a:lstStyle/>
          <a:p>
            <a:r>
              <a:rPr lang="en-US">
                <a:latin typeface="Times New Roman" charset="0"/>
                <a:ea typeface="Arial" charset="0"/>
              </a:rPr>
              <a:t>The user’s primary role is to perform the tasks using the interface.  While the user is actually doing this, however, they should also be trying to </a:t>
            </a:r>
            <a:r>
              <a:rPr lang="en-US" b="1">
                <a:latin typeface="Times New Roman" charset="0"/>
                <a:ea typeface="Arial" charset="0"/>
              </a:rPr>
              <a:t>think aloud</a:t>
            </a:r>
            <a:r>
              <a:rPr lang="en-US">
                <a:latin typeface="Times New Roman" charset="0"/>
                <a:ea typeface="Arial" charset="0"/>
              </a:rPr>
              <a:t>: verbalizing what they’re thinking as they use the interface.  Encourage the user to say things like “OK, now I’m looking for the place to set the font size, usually it’s on the toolbar, nope, hmm, maybe the Format menu…” Thinking aloud gives you (the observer) a window into their thought processes, so you can understand what they’re trying to do and what they expect.</a:t>
            </a:r>
          </a:p>
          <a:p>
            <a:r>
              <a:rPr lang="en-US">
                <a:latin typeface="Times New Roman" charset="0"/>
                <a:ea typeface="Arial" charset="0"/>
              </a:rPr>
              <a:t>Unfortunately, thinking aloud feels strange for most people.  It can alter the user’s behavior, making the user more deliberate and careful, and sometimes disrupting their concentration.  Conversely, when a task gets hard and the user gets absorbed in it, they may go mute, forgetting to think aloud.  One of the facilitator’s roles is to prod the user into thinking aloud.</a:t>
            </a:r>
          </a:p>
          <a:p>
            <a:r>
              <a:rPr lang="en-US">
                <a:latin typeface="Times New Roman" charset="0"/>
                <a:ea typeface="Arial" charset="0"/>
              </a:rPr>
              <a:t>One solution to the problems of think-aloud is </a:t>
            </a:r>
            <a:r>
              <a:rPr lang="en-US" b="1">
                <a:latin typeface="Times New Roman" charset="0"/>
                <a:ea typeface="Arial" charset="0"/>
              </a:rPr>
              <a:t>constructive interaction</a:t>
            </a:r>
            <a:r>
              <a:rPr lang="en-US">
                <a:latin typeface="Times New Roman" charset="0"/>
                <a:ea typeface="Arial" charset="0"/>
              </a:rPr>
              <a:t>, in which two users work on the tasks together (using a single computer).   Two users are more likely to converse naturally with each other, explaining how they think it works and what they’re thinking about trying.  Constructive interaction requires twice as many users, however, and may be adversely affected by social dynamics (e.g., a pushy user who hogs the keyboard).  But it’s nearly as commonly used in industry as single-user testing.</a:t>
            </a:r>
            <a:endParaRPr lang="en-US" b="1">
              <a:latin typeface="Times New Roman" charset="0"/>
              <a:ea typeface="Arial"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p>
            <a:fld id="{5A054BA0-039C-1641-88AE-C6BA36AB9135}" type="slidenum">
              <a:rPr lang="en-US"/>
              <a:pPr/>
              <a:t>13</a:t>
            </a:fld>
            <a:endParaRPr lang="en-US"/>
          </a:p>
        </p:txBody>
      </p:sp>
      <p:sp>
        <p:nvSpPr>
          <p:cNvPr id="45059" name="Rectangle 2"/>
          <p:cNvSpPr>
            <a:spLocks noGrp="1" noRot="1" noChangeAspect="1" noChangeArrowheads="1" noTextEdit="1"/>
          </p:cNvSpPr>
          <p:nvPr>
            <p:ph type="sldImg"/>
          </p:nvPr>
        </p:nvSpPr>
        <p:spPr>
          <a:xfrm>
            <a:off x="1503363" y="720725"/>
            <a:ext cx="4119562" cy="3089275"/>
          </a:xfrm>
          <a:ln/>
        </p:spPr>
      </p:sp>
      <p:sp>
        <p:nvSpPr>
          <p:cNvPr id="45060" name="Rectangle 3"/>
          <p:cNvSpPr>
            <a:spLocks noGrp="1" noChangeArrowheads="1"/>
          </p:cNvSpPr>
          <p:nvPr>
            <p:ph type="body" idx="1"/>
          </p:nvPr>
        </p:nvSpPr>
        <p:spPr>
          <a:noFill/>
          <a:ln/>
        </p:spPr>
        <p:txBody>
          <a:bodyPr/>
          <a:lstStyle/>
          <a:p>
            <a:r>
              <a:rPr lang="en-US">
                <a:latin typeface="Times New Roman" charset="0"/>
                <a:ea typeface="Arial" charset="0"/>
              </a:rPr>
              <a:t>The facilitator (also called the experimenter) is the leader of the user test.  The facilitator does the briefing, gives tasks to the user, and generally serves as the voice of the development team throughout the test.  (Other developers may be observing the test, but should generally keep their mouths shut.)</a:t>
            </a:r>
          </a:p>
          <a:p>
            <a:r>
              <a:rPr lang="en-US">
                <a:latin typeface="Times New Roman" charset="0"/>
                <a:ea typeface="Arial" charset="0"/>
              </a:rPr>
              <a:t>One of the facilitator’s key jobs is to coax the user to think aloud, usually by asking general questions.</a:t>
            </a:r>
          </a:p>
          <a:p>
            <a:r>
              <a:rPr lang="en-US">
                <a:latin typeface="Times New Roman" charset="0"/>
                <a:ea typeface="Arial" charset="0"/>
              </a:rPr>
              <a:t>The facilitator may also move the session along.  If the user is totally stuck on a task, the facilitator may progressively provide more help, e.g. “Do you see anything that might help you?”, and then  “What do you think that button does?”  Only do this if you’ve already recorded the usability problem, and it seems unlikely that the user will get out of the tar pit themselves, and they need to get unstuck in order to get on to another part of the task that you want to test.  Keep in mind that once you explain something, you lose the chance to find out what the user would have done by themselves.</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p:spPr>
        <p:txBody>
          <a:bodyPr/>
          <a:lstStyle/>
          <a:p>
            <a:fld id="{6CF76DA6-EAA7-CB44-B050-4B4F782E0160}" type="slidenum">
              <a:rPr lang="en-US"/>
              <a:pPr/>
              <a:t>14</a:t>
            </a:fld>
            <a:endParaRPr lang="en-US"/>
          </a:p>
        </p:txBody>
      </p:sp>
      <p:sp>
        <p:nvSpPr>
          <p:cNvPr id="47107" name="Rectangle 2"/>
          <p:cNvSpPr>
            <a:spLocks noGrp="1" noRot="1" noChangeAspect="1" noChangeArrowheads="1" noTextEdit="1"/>
          </p:cNvSpPr>
          <p:nvPr>
            <p:ph type="sldImg"/>
          </p:nvPr>
        </p:nvSpPr>
        <p:spPr>
          <a:xfrm>
            <a:off x="1503363" y="720725"/>
            <a:ext cx="4119562" cy="3089275"/>
          </a:xfrm>
          <a:ln/>
        </p:spPr>
      </p:sp>
      <p:sp>
        <p:nvSpPr>
          <p:cNvPr id="47108" name="Rectangle 3"/>
          <p:cNvSpPr>
            <a:spLocks noGrp="1" noChangeArrowheads="1"/>
          </p:cNvSpPr>
          <p:nvPr>
            <p:ph type="body" idx="1"/>
          </p:nvPr>
        </p:nvSpPr>
        <p:spPr>
          <a:noFill/>
          <a:ln/>
        </p:spPr>
        <p:txBody>
          <a:bodyPr/>
          <a:lstStyle/>
          <a:p>
            <a:r>
              <a:rPr lang="en-US">
                <a:latin typeface="Times New Roman" charset="0"/>
                <a:ea typeface="Arial" charset="0"/>
              </a:rPr>
              <a:t>While the user is thinking aloud, and the facilitator is coaching the think-aloud, any observers in the room should be doing the opposite: </a:t>
            </a:r>
            <a:r>
              <a:rPr lang="en-US" b="1">
                <a:latin typeface="Times New Roman" charset="0"/>
                <a:ea typeface="Arial" charset="0"/>
              </a:rPr>
              <a:t>keeping quiet</a:t>
            </a:r>
            <a:r>
              <a:rPr lang="en-US">
                <a:latin typeface="Times New Roman" charset="0"/>
                <a:ea typeface="Arial" charset="0"/>
              </a:rPr>
              <a:t>.  Don’t offer any help, don’t attempt to explain the interface.  Just sit on your hands, bite your tongue, and watch.  You’re trying to get a glimpse of how a typical user will interact with the interface.  Since a typical user won’t have the system’s designer sitting next to them, you have to minimize your effect on the situation.  It may be very hard for you to sit and watch someone struggle with a task, when the solution seems so </a:t>
            </a:r>
            <a:r>
              <a:rPr lang="en-US" i="1">
                <a:latin typeface="Times New Roman" charset="0"/>
                <a:ea typeface="Arial" charset="0"/>
              </a:rPr>
              <a:t>obvious </a:t>
            </a:r>
            <a:r>
              <a:rPr lang="en-US">
                <a:latin typeface="Times New Roman" charset="0"/>
                <a:ea typeface="Arial" charset="0"/>
              </a:rPr>
              <a:t>to you, but that’s how you learn the usability problems in your interface.</a:t>
            </a:r>
          </a:p>
          <a:p>
            <a:r>
              <a:rPr lang="en-US">
                <a:latin typeface="Times New Roman" charset="0"/>
                <a:ea typeface="Arial" charset="0"/>
              </a:rPr>
              <a:t>Keep yourself busy by taking a lot of notes. What should you take notes about?  As much as you can, but focus particularly on </a:t>
            </a:r>
            <a:r>
              <a:rPr lang="en-US" b="1">
                <a:latin typeface="Times New Roman" charset="0"/>
                <a:ea typeface="Arial" charset="0"/>
              </a:rPr>
              <a:t>critical incidents</a:t>
            </a:r>
            <a:r>
              <a:rPr lang="en-US">
                <a:latin typeface="Times New Roman" charset="0"/>
                <a:ea typeface="Arial" charset="0"/>
              </a:rPr>
              <a:t>, which are moments that strongly affect usability, either in task performance (efficiency or error rate) or in the user’s satisfaction.  Most critical incidents are negative.  Pressing the wrong button is a critical incident.  So is repeatedly trying the same feature to accomplish a task.  Users may draw attention to the critical incidents with their think-aloud, with comments like “why did it do that?” or “@%!@#$!”  Critical incidents can also be positive, of course.  You should note down these pleasant surprises too.</a:t>
            </a:r>
          </a:p>
          <a:p>
            <a:r>
              <a:rPr lang="en-US">
                <a:latin typeface="Times New Roman" charset="0"/>
                <a:ea typeface="Arial" charset="0"/>
              </a:rPr>
              <a:t>Critical incidents give you a list of potential usability problems that you should focus on in the next round of iterative design.</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03363" y="720725"/>
            <a:ext cx="4119562" cy="3089275"/>
          </a:xfrm>
        </p:spPr>
      </p:sp>
      <p:sp>
        <p:nvSpPr>
          <p:cNvPr id="3" name="Notes Placeholder 2"/>
          <p:cNvSpPr>
            <a:spLocks noGrp="1"/>
          </p:cNvSpPr>
          <p:nvPr>
            <p:ph type="body" idx="1"/>
          </p:nvPr>
        </p:nvSpPr>
        <p:spPr/>
        <p:txBody>
          <a:bodyPr>
            <a:normAutofit/>
          </a:bodyPr>
          <a:lstStyle/>
          <a:p>
            <a:r>
              <a:rPr lang="en-US"/>
              <a:t>Let’s practice observing</a:t>
            </a:r>
            <a:r>
              <a:rPr lang="en-US" baseline="0"/>
              <a:t> a user test, listening to think-aloud, and watching for critical incidents.  This isn’t really a user test – it’s even better, it’s a user interacting naturally in the wild! Watch this video of somebody using a NYC subway fare machine:</a:t>
            </a:r>
          </a:p>
          <a:p>
            <a:r>
              <a:rPr lang="en-US" sz="1000">
                <a:latin typeface="Times New Roman" pitchFamily="18" charset="0"/>
                <a:ea typeface="Arial" pitchFamily="-97" charset="0"/>
                <a:cs typeface="Arial" charset="0"/>
              </a:rPr>
              <a:t>http://www.youtube.com/watch?v=mfCQbZR-nhk</a:t>
            </a:r>
          </a:p>
          <a:p>
            <a:r>
              <a:rPr lang="en-US"/>
              <a:t>Why is the user thinking</a:t>
            </a:r>
            <a:r>
              <a:rPr lang="en-US" baseline="0"/>
              <a:t> aloud? </a:t>
            </a:r>
            <a:r>
              <a:rPr lang="en-US"/>
              <a:t>Did you note any critical</a:t>
            </a:r>
            <a:r>
              <a:rPr lang="en-US" baseline="0"/>
              <a:t> incidents?</a:t>
            </a:r>
            <a:endParaRPr lang="en-US"/>
          </a:p>
        </p:txBody>
      </p:sp>
      <p:sp>
        <p:nvSpPr>
          <p:cNvPr id="4" name="Slide Number Placeholder 3"/>
          <p:cNvSpPr>
            <a:spLocks noGrp="1"/>
          </p:cNvSpPr>
          <p:nvPr>
            <p:ph type="sldNum" sz="quarter" idx="10"/>
          </p:nvPr>
        </p:nvSpPr>
        <p:spPr/>
        <p:txBody>
          <a:bodyPr/>
          <a:lstStyle/>
          <a:p>
            <a:fld id="{2A8A56FB-2B37-D94A-AA21-13AC17A06E58}" type="slidenum">
              <a:rPr lang="en-US"/>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03363" y="720725"/>
            <a:ext cx="4119562" cy="3089275"/>
          </a:xfrm>
        </p:spPr>
      </p:sp>
      <p:sp>
        <p:nvSpPr>
          <p:cNvPr id="3" name="Notes Placeholder 2"/>
          <p:cNvSpPr>
            <a:spLocks noGrp="1"/>
          </p:cNvSpPr>
          <p:nvPr>
            <p:ph type="body" idx="1"/>
          </p:nvPr>
        </p:nvSpPr>
        <p:spPr/>
        <p:txBody>
          <a:bodyPr>
            <a:normAutofit/>
          </a:bodyPr>
          <a:lstStyle/>
          <a:p>
            <a:r>
              <a:rPr lang="en-US"/>
              <a:t>Now here’s one from the DC Metro:</a:t>
            </a:r>
          </a:p>
          <a:p>
            <a:r>
              <a:rPr lang="en-US" sz="1000">
                <a:latin typeface="Times New Roman" pitchFamily="18" charset="0"/>
                <a:ea typeface="Arial" pitchFamily="-97" charset="0"/>
                <a:cs typeface="Arial" charset="0"/>
              </a:rPr>
              <a:t>http://www.youtube.com/watch?v=7TOsJCA7DHw</a:t>
            </a:r>
          </a:p>
          <a:p>
            <a:r>
              <a:rPr lang="en-US" sz="1000">
                <a:latin typeface="Times New Roman" pitchFamily="18" charset="0"/>
                <a:ea typeface="Arial" pitchFamily="-97" charset="0"/>
                <a:cs typeface="Arial" charset="0"/>
              </a:rPr>
              <a:t>Note the critical incidents with their timepoints, and we’ll talk about them.</a:t>
            </a:r>
            <a:endParaRPr lang="en-US"/>
          </a:p>
        </p:txBody>
      </p:sp>
      <p:sp>
        <p:nvSpPr>
          <p:cNvPr id="4" name="Slide Number Placeholder 3"/>
          <p:cNvSpPr>
            <a:spLocks noGrp="1"/>
          </p:cNvSpPr>
          <p:nvPr>
            <p:ph type="sldNum" sz="quarter" idx="10"/>
          </p:nvPr>
        </p:nvSpPr>
        <p:spPr/>
        <p:txBody>
          <a:bodyPr/>
          <a:lstStyle/>
          <a:p>
            <a:fld id="{2A8A56FB-2B37-D94A-AA21-13AC17A06E58}" type="slidenum">
              <a:rPr lang="en-US"/>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p:spPr>
        <p:txBody>
          <a:bodyPr/>
          <a:lstStyle/>
          <a:p>
            <a:fld id="{D739B787-5C63-2444-B923-13443742219E}" type="slidenum">
              <a:rPr lang="en-US"/>
              <a:pPr/>
              <a:t>17</a:t>
            </a:fld>
            <a:endParaRPr lang="en-US"/>
          </a:p>
        </p:txBody>
      </p:sp>
      <p:sp>
        <p:nvSpPr>
          <p:cNvPr id="49155" name="Rectangle 2"/>
          <p:cNvSpPr>
            <a:spLocks noGrp="1" noRot="1" noChangeAspect="1" noChangeArrowheads="1" noTextEdit="1"/>
          </p:cNvSpPr>
          <p:nvPr>
            <p:ph type="sldImg"/>
          </p:nvPr>
        </p:nvSpPr>
        <p:spPr>
          <a:xfrm>
            <a:off x="1503363" y="720725"/>
            <a:ext cx="4119562" cy="3089275"/>
          </a:xfrm>
          <a:ln/>
        </p:spPr>
      </p:sp>
      <p:sp>
        <p:nvSpPr>
          <p:cNvPr id="49156" name="Rectangle 3"/>
          <p:cNvSpPr>
            <a:spLocks noGrp="1" noChangeArrowheads="1"/>
          </p:cNvSpPr>
          <p:nvPr>
            <p:ph type="body" idx="1"/>
          </p:nvPr>
        </p:nvSpPr>
        <p:spPr>
          <a:noFill/>
          <a:ln/>
        </p:spPr>
        <p:txBody>
          <a:bodyPr/>
          <a:lstStyle/>
          <a:p>
            <a:r>
              <a:rPr lang="en-US">
                <a:latin typeface="Times New Roman" charset="0"/>
                <a:ea typeface="Arial" charset="0"/>
              </a:rPr>
              <a:t>Here are various ways you can record observations from a user test.  Paper notes are usually best, although it may be hard to keep up.  Having multiple observers taking notes helps.</a:t>
            </a:r>
          </a:p>
          <a:p>
            <a:r>
              <a:rPr lang="en-US">
                <a:latin typeface="Times New Roman" charset="0"/>
                <a:ea typeface="Arial" charset="0"/>
              </a:rPr>
              <a:t>Audio and video recording are good for capturing the user’s think-aloud, facial expressions, and body language.  Video is also helpful when you want to put observers in a separate room, watching on a closed-circuit TV.  Putting the observers in a separate room has some advantages: the user feels fewer eyes on them (although the video camera is another eye that can make users more self-conscious, since it’s making a permanent record), the observers can’t misbehave, and a big TV screen means more observers can watch.  On the other hand, when the observers are in a separate room, they may not pay close attention to the test.  It’s happened that as soon as the user finds a usability problem, the observers start talking about how to fix that problem – and ignore the rest of the test.  Having observers in the same room as the test forces them to keep quiet and pay attention.</a:t>
            </a:r>
          </a:p>
          <a:p>
            <a:r>
              <a:rPr lang="en-US">
                <a:latin typeface="Times New Roman" charset="0"/>
                <a:ea typeface="Arial" charset="0"/>
              </a:rPr>
              <a:t>Video is also useful for </a:t>
            </a:r>
            <a:r>
              <a:rPr lang="en-US" b="1">
                <a:latin typeface="Times New Roman" charset="0"/>
                <a:ea typeface="Arial" charset="0"/>
              </a:rPr>
              <a:t>retrospective testing</a:t>
            </a:r>
            <a:r>
              <a:rPr lang="en-US">
                <a:latin typeface="Times New Roman" charset="0"/>
                <a:ea typeface="Arial" charset="0"/>
              </a:rPr>
              <a:t> – using the videotape to debrief the user immediately after a test.  It’s easy to fast forward through the tape, stop at critical incidents, and ask the user what they were thinking, to make up for gaps in think-aloud.</a:t>
            </a:r>
          </a:p>
          <a:p>
            <a:r>
              <a:rPr lang="en-US">
                <a:latin typeface="Times New Roman" charset="0"/>
                <a:ea typeface="Arial" charset="0"/>
              </a:rPr>
              <a:t>The problem with audio and video tape is that it generates too much data to review afterwards.  A few pages of notes are much easier to scan and derive usability problems.</a:t>
            </a:r>
          </a:p>
          <a:p>
            <a:r>
              <a:rPr lang="en-US">
                <a:latin typeface="Times New Roman" charset="0"/>
                <a:ea typeface="Arial" charset="0"/>
              </a:rPr>
              <a:t>Screen capture software offers a cheap and easy way to record a user test, producing a digital movie (e.g. AVI or MPG).  It’s less obtrusive and easier to set up than a video camera, and some packages can also record an audio stream to capture the user’s think-aloud.  The course wiki has a page with recommendations for screen capture software.</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03363" y="720725"/>
            <a:ext cx="4119562" cy="3089275"/>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A8A56FB-2B37-D94A-AA21-13AC17A06E58}" type="slidenum">
              <a:rPr lang="en-US" smtClean="0"/>
              <a:pPr/>
              <a:t>18</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fld id="{D42A4A12-4B07-1E42-B339-C6A409376F17}" type="slidenum">
              <a:rPr lang="en-US"/>
              <a:pPr/>
              <a:t>2</a:t>
            </a:fld>
            <a:endParaRPr lang="en-US"/>
          </a:p>
        </p:txBody>
      </p:sp>
      <p:sp>
        <p:nvSpPr>
          <p:cNvPr id="24579" name="Rectangle 2"/>
          <p:cNvSpPr>
            <a:spLocks noGrp="1" noRot="1" noChangeAspect="1" noChangeArrowheads="1" noTextEdit="1"/>
          </p:cNvSpPr>
          <p:nvPr>
            <p:ph type="sldImg"/>
          </p:nvPr>
        </p:nvSpPr>
        <p:spPr>
          <a:xfrm>
            <a:off x="1503363" y="720725"/>
            <a:ext cx="4119562" cy="3089275"/>
          </a:xfrm>
          <a:ln/>
        </p:spPr>
      </p:sp>
      <p:sp>
        <p:nvSpPr>
          <p:cNvPr id="24580" name="Rectangle 3"/>
          <p:cNvSpPr>
            <a:spLocks noGrp="1" noChangeArrowheads="1"/>
          </p:cNvSpPr>
          <p:nvPr>
            <p:ph type="body" idx="1"/>
          </p:nvPr>
        </p:nvSpPr>
        <p:spPr>
          <a:noFill/>
          <a:ln/>
        </p:spPr>
        <p:txBody>
          <a:bodyPr/>
          <a:lstStyle/>
          <a:p>
            <a:r>
              <a:rPr lang="en-US" dirty="0">
                <a:latin typeface="Times New Roman" charset="0"/>
                <a:ea typeface="Arial" charset="0"/>
              </a:rPr>
              <a:t>Here are three common kinds of user tests.</a:t>
            </a:r>
          </a:p>
          <a:p>
            <a:r>
              <a:rPr lang="en-US" smtClean="0">
                <a:latin typeface="Times New Roman" charset="0"/>
                <a:ea typeface="Arial" charset="0"/>
              </a:rPr>
              <a:t>You</a:t>
            </a:r>
            <a:r>
              <a:rPr lang="en-US" baseline="0" smtClean="0">
                <a:latin typeface="Times New Roman" charset="0"/>
                <a:ea typeface="Arial" charset="0"/>
              </a:rPr>
              <a:t> would </a:t>
            </a:r>
            <a:r>
              <a:rPr lang="en-US" smtClean="0">
                <a:latin typeface="Times New Roman" charset="0"/>
                <a:ea typeface="Arial" charset="0"/>
              </a:rPr>
              <a:t>be </a:t>
            </a:r>
            <a:r>
              <a:rPr lang="en-US" dirty="0" smtClean="0">
                <a:latin typeface="Times New Roman" charset="0"/>
                <a:ea typeface="Arial" charset="0"/>
              </a:rPr>
              <a:t>doing </a:t>
            </a:r>
            <a:r>
              <a:rPr lang="en-US" b="1" dirty="0">
                <a:latin typeface="Times New Roman" charset="0"/>
                <a:ea typeface="Arial" charset="0"/>
              </a:rPr>
              <a:t>formative </a:t>
            </a:r>
            <a:r>
              <a:rPr lang="en-US" b="1" dirty="0" smtClean="0">
                <a:latin typeface="Times New Roman" charset="0"/>
                <a:ea typeface="Arial" charset="0"/>
              </a:rPr>
              <a:t>evaluations</a:t>
            </a:r>
            <a:r>
              <a:rPr lang="en-US" dirty="0" smtClean="0">
                <a:latin typeface="Times New Roman" charset="0"/>
                <a:ea typeface="Arial" charset="0"/>
              </a:rPr>
              <a:t> </a:t>
            </a:r>
            <a:r>
              <a:rPr lang="en-US" dirty="0">
                <a:latin typeface="Times New Roman" charset="0"/>
                <a:ea typeface="Arial" charset="0"/>
              </a:rPr>
              <a:t>with</a:t>
            </a:r>
            <a:r>
              <a:rPr lang="en-US" dirty="0" smtClean="0">
                <a:latin typeface="Times New Roman" charset="0"/>
                <a:ea typeface="Arial" charset="0"/>
              </a:rPr>
              <a:t> the prototypes you build in this class.  </a:t>
            </a:r>
            <a:r>
              <a:rPr lang="en-US" dirty="0">
                <a:latin typeface="Times New Roman" charset="0"/>
                <a:ea typeface="Arial" charset="0"/>
              </a:rPr>
              <a:t>The purpose of formative evaluation is finding usability problems in order to fix them in the next design iteration.  Formative evaluation doesn’t need a full working implementation, but can be done on a variety of prototypes.  This kind of user test is usually done in an environment that’s under your control, like an office or a usability lab.  You also choose the tasks given to users, which are generally realistic (drawn from task analysis, which is based on observation) but nevertheless fake.  The results of formative evaluation are largely </a:t>
            </a:r>
            <a:r>
              <a:rPr lang="en-US" b="1" dirty="0">
                <a:latin typeface="Times New Roman" charset="0"/>
                <a:ea typeface="Arial" charset="0"/>
              </a:rPr>
              <a:t>qualitative observations</a:t>
            </a:r>
            <a:r>
              <a:rPr lang="en-US" dirty="0">
                <a:latin typeface="Times New Roman" charset="0"/>
                <a:ea typeface="Arial" charset="0"/>
              </a:rPr>
              <a:t>, usually a list of usability problems.</a:t>
            </a:r>
            <a:endParaRPr lang="en-US" dirty="0" smtClean="0">
              <a:latin typeface="Times New Roman" charset="0"/>
              <a:ea typeface="Arial" charset="0"/>
            </a:endParaRPr>
          </a:p>
          <a:p>
            <a:r>
              <a:rPr lang="en-US" dirty="0" smtClean="0">
                <a:latin typeface="Times New Roman" charset="0"/>
                <a:ea typeface="Arial" charset="0"/>
              </a:rPr>
              <a:t>A </a:t>
            </a:r>
            <a:r>
              <a:rPr lang="en-US" dirty="0">
                <a:latin typeface="Times New Roman" charset="0"/>
                <a:ea typeface="Arial" charset="0"/>
              </a:rPr>
              <a:t>key problem with formative evaluation is that you have to control too much.  Running a test in a lab environment on tasks of your invention may not tell you enough about how well your interface will work in a real context on real tasks.  A </a:t>
            </a:r>
            <a:r>
              <a:rPr lang="en-US" b="1" dirty="0">
                <a:latin typeface="Times New Roman" charset="0"/>
                <a:ea typeface="Arial" charset="0"/>
              </a:rPr>
              <a:t>field study</a:t>
            </a:r>
            <a:r>
              <a:rPr lang="en-US" dirty="0">
                <a:latin typeface="Times New Roman" charset="0"/>
                <a:ea typeface="Arial" charset="0"/>
              </a:rPr>
              <a:t> can answer these questions, by actually deploying a working implementation to real users, and then going out to the users’ real environment and observing how they use it. We won’t say much about field studies in this class.</a:t>
            </a:r>
          </a:p>
          <a:p>
            <a:r>
              <a:rPr lang="en-US" dirty="0">
                <a:latin typeface="Times New Roman" charset="0"/>
                <a:ea typeface="Arial" charset="0"/>
              </a:rPr>
              <a:t>A third kind of user test is a </a:t>
            </a:r>
            <a:r>
              <a:rPr lang="en-US" b="1" dirty="0">
                <a:latin typeface="Times New Roman" charset="0"/>
                <a:ea typeface="Arial" charset="0"/>
              </a:rPr>
              <a:t>controlled experiment</a:t>
            </a:r>
            <a:r>
              <a:rPr lang="en-US" dirty="0">
                <a:latin typeface="Times New Roman" charset="0"/>
                <a:ea typeface="Arial" charset="0"/>
              </a:rPr>
              <a:t>, whose goal is to test a quantifiable hypothesis about one or more interfaces.  Controlled experiments happen under carefully controlled conditions using carefully-designed tasks – often more carefully chosen than formative evaluation tasks.  Hypotheses can only be tested by quantitative measurements of usability, like time elapsed, number of errors, or subjective ratings.  </a:t>
            </a:r>
            <a:r>
              <a:rPr lang="en-US" dirty="0" smtClean="0">
                <a:latin typeface="Times New Roman" charset="0"/>
                <a:ea typeface="Arial" charset="0"/>
              </a:rPr>
              <a:t>We’ll talk</a:t>
            </a:r>
            <a:r>
              <a:rPr lang="en-US" baseline="0" dirty="0" smtClean="0">
                <a:latin typeface="Times New Roman" charset="0"/>
                <a:ea typeface="Arial" charset="0"/>
              </a:rPr>
              <a:t> </a:t>
            </a:r>
            <a:r>
              <a:rPr lang="en-US" dirty="0" smtClean="0">
                <a:latin typeface="Times New Roman" charset="0"/>
                <a:ea typeface="Arial" charset="0"/>
              </a:rPr>
              <a:t>about </a:t>
            </a:r>
            <a:r>
              <a:rPr lang="en-US" dirty="0">
                <a:latin typeface="Times New Roman" charset="0"/>
                <a:ea typeface="Arial" charset="0"/>
              </a:rPr>
              <a:t>controlled experiments in </a:t>
            </a:r>
            <a:r>
              <a:rPr lang="en-US" dirty="0" smtClean="0">
                <a:latin typeface="Times New Roman" charset="0"/>
                <a:ea typeface="Arial" charset="0"/>
              </a:rPr>
              <a:t>a future lecture.</a:t>
            </a:r>
            <a:endParaRPr lang="en-US" dirty="0">
              <a:latin typeface="Times New Roman" charset="0"/>
              <a:ea typeface="Arial"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p>
            <a:fld id="{6E434A16-AFD1-3846-8C30-08ADEC896E2B}" type="slidenum">
              <a:rPr lang="en-US"/>
              <a:pPr/>
              <a:t>3</a:t>
            </a:fld>
            <a:endParaRPr lang="en-US"/>
          </a:p>
        </p:txBody>
      </p:sp>
      <p:sp>
        <p:nvSpPr>
          <p:cNvPr id="30723" name="Rectangle 2"/>
          <p:cNvSpPr>
            <a:spLocks noGrp="1" noRot="1" noChangeAspect="1" noChangeArrowheads="1" noTextEdit="1"/>
          </p:cNvSpPr>
          <p:nvPr>
            <p:ph type="sldImg"/>
          </p:nvPr>
        </p:nvSpPr>
        <p:spPr>
          <a:xfrm>
            <a:off x="1503363" y="720725"/>
            <a:ext cx="4119562" cy="3089275"/>
          </a:xfrm>
          <a:ln/>
        </p:spPr>
      </p:sp>
      <p:sp>
        <p:nvSpPr>
          <p:cNvPr id="30724" name="Rectangle 3"/>
          <p:cNvSpPr>
            <a:spLocks noGrp="1" noChangeArrowheads="1"/>
          </p:cNvSpPr>
          <p:nvPr>
            <p:ph type="body" idx="1"/>
          </p:nvPr>
        </p:nvSpPr>
        <p:spPr>
          <a:noFill/>
          <a:ln/>
        </p:spPr>
        <p:txBody>
          <a:bodyPr/>
          <a:lstStyle/>
          <a:p>
            <a:pPr marL="209521" indent="-209521"/>
            <a:r>
              <a:rPr lang="en-US">
                <a:latin typeface="Times New Roman" charset="0"/>
                <a:ea typeface="Arial" charset="0"/>
              </a:rPr>
              <a:t>The basic rule for user testing ethics is </a:t>
            </a:r>
            <a:r>
              <a:rPr lang="en-US" b="1">
                <a:latin typeface="Times New Roman" charset="0"/>
                <a:ea typeface="Arial" charset="0"/>
              </a:rPr>
              <a:t>respect</a:t>
            </a:r>
            <a:r>
              <a:rPr lang="en-US">
                <a:latin typeface="Times New Roman" charset="0"/>
                <a:ea typeface="Arial" charset="0"/>
              </a:rPr>
              <a:t> for the user as a intelligent person with free will and feelings.  We can show respect for the user in 5 ways:</a:t>
            </a:r>
          </a:p>
          <a:p>
            <a:pPr marL="209521" indent="-209521">
              <a:buFontTx/>
              <a:buAutoNum type="arabicPeriod"/>
            </a:pPr>
            <a:r>
              <a:rPr lang="en-US">
                <a:latin typeface="Times New Roman" charset="0"/>
                <a:ea typeface="Arial" charset="0"/>
              </a:rPr>
              <a:t>Respecting their </a:t>
            </a:r>
            <a:r>
              <a:rPr lang="en-US" b="1">
                <a:latin typeface="Times New Roman" charset="0"/>
                <a:ea typeface="Arial" charset="0"/>
              </a:rPr>
              <a:t>time</a:t>
            </a:r>
            <a:r>
              <a:rPr lang="en-US">
                <a:latin typeface="Times New Roman" charset="0"/>
                <a:ea typeface="Arial" charset="0"/>
              </a:rPr>
              <a:t> by not wasting it.  Prepare as much as you can in advance, and don’t make the user jump through hoops that you aren’t actually testing.  Don’t make them install the software or load the test files, for example, unless your test is supposed to measure the usability of the installation process or file-loading process.</a:t>
            </a:r>
          </a:p>
          <a:p>
            <a:pPr marL="209521" indent="-209521">
              <a:buFontTx/>
              <a:buAutoNum type="arabicPeriod"/>
            </a:pPr>
            <a:r>
              <a:rPr lang="en-US">
                <a:latin typeface="Times New Roman" charset="0"/>
                <a:ea typeface="Arial" charset="0"/>
              </a:rPr>
              <a:t>Do everything you can to make the user </a:t>
            </a:r>
            <a:r>
              <a:rPr lang="en-US" b="1">
                <a:latin typeface="Times New Roman" charset="0"/>
                <a:ea typeface="Arial" charset="0"/>
              </a:rPr>
              <a:t>comfortable</a:t>
            </a:r>
            <a:r>
              <a:rPr lang="en-US">
                <a:latin typeface="Times New Roman" charset="0"/>
                <a:ea typeface="Arial" charset="0"/>
              </a:rPr>
              <a:t>, in order to offset the psychological pressures of a user test.</a:t>
            </a:r>
          </a:p>
          <a:p>
            <a:pPr marL="209521" indent="-209521">
              <a:buFontTx/>
              <a:buAutoNum type="arabicPeriod"/>
            </a:pPr>
            <a:r>
              <a:rPr lang="en-US">
                <a:latin typeface="Times New Roman" charset="0"/>
                <a:ea typeface="Arial" charset="0"/>
              </a:rPr>
              <a:t>Give the user as much </a:t>
            </a:r>
            <a:r>
              <a:rPr lang="en-US" b="1">
                <a:latin typeface="Times New Roman" charset="0"/>
                <a:ea typeface="Arial" charset="0"/>
              </a:rPr>
              <a:t>information</a:t>
            </a:r>
            <a:r>
              <a:rPr lang="en-US">
                <a:latin typeface="Times New Roman" charset="0"/>
                <a:ea typeface="Arial" charset="0"/>
              </a:rPr>
              <a:t> about the test as they need or want to know, as long as the information doesn’t bias the test.  Don’t hide things from them unnecessarily.</a:t>
            </a:r>
          </a:p>
          <a:p>
            <a:pPr marL="209521" indent="-209521">
              <a:buFontTx/>
              <a:buAutoNum type="arabicPeriod"/>
            </a:pPr>
            <a:r>
              <a:rPr lang="en-US">
                <a:latin typeface="Times New Roman" charset="0"/>
                <a:ea typeface="Arial" charset="0"/>
              </a:rPr>
              <a:t>Preserve the user’s </a:t>
            </a:r>
            <a:r>
              <a:rPr lang="en-US" b="1">
                <a:latin typeface="Times New Roman" charset="0"/>
                <a:ea typeface="Arial" charset="0"/>
              </a:rPr>
              <a:t>privacy</a:t>
            </a:r>
            <a:r>
              <a:rPr lang="en-US">
                <a:latin typeface="Times New Roman" charset="0"/>
                <a:ea typeface="Arial" charset="0"/>
              </a:rPr>
              <a:t> to the maximum degree.  Don’t report their performance on the user test in a way that allows the user to be personally identified.</a:t>
            </a:r>
          </a:p>
          <a:p>
            <a:pPr marL="209521" indent="-209521">
              <a:buFontTx/>
              <a:buAutoNum type="arabicPeriod"/>
            </a:pPr>
            <a:r>
              <a:rPr lang="en-US">
                <a:latin typeface="Times New Roman" charset="0"/>
                <a:ea typeface="Arial" charset="0"/>
              </a:rPr>
              <a:t>The user is always in </a:t>
            </a:r>
            <a:r>
              <a:rPr lang="en-US" b="1">
                <a:latin typeface="Times New Roman" charset="0"/>
                <a:ea typeface="Arial" charset="0"/>
              </a:rPr>
              <a:t>control</a:t>
            </a:r>
            <a:r>
              <a:rPr lang="en-US">
                <a:latin typeface="Times New Roman" charset="0"/>
                <a:ea typeface="Arial" charset="0"/>
              </a:rPr>
              <a:t>, not in the sense that they’re running the user test and deciding what to do next, but in the sense that the final decision of whether or not to participate remains theirs, throughout the experiment.  Just because they’ve signed a consent form, or sat down in the room with you, doesn’t mean that they’ve committed to the entire test.  A user has the right to give up the test and leave at any time, no matter how inconvenient it may be for you.</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p>
            <a:fld id="{04E56D42-C93E-9144-BB6B-349EEB85B68E}" type="slidenum">
              <a:rPr lang="en-US"/>
              <a:pPr/>
              <a:t>4</a:t>
            </a:fld>
            <a:endParaRPr lang="en-US"/>
          </a:p>
        </p:txBody>
      </p:sp>
      <p:sp>
        <p:nvSpPr>
          <p:cNvPr id="32771" name="Rectangle 2"/>
          <p:cNvSpPr>
            <a:spLocks noGrp="1" noRot="1" noChangeAspect="1" noChangeArrowheads="1" noTextEdit="1"/>
          </p:cNvSpPr>
          <p:nvPr>
            <p:ph type="sldImg"/>
          </p:nvPr>
        </p:nvSpPr>
        <p:spPr>
          <a:xfrm>
            <a:off x="1503363" y="720725"/>
            <a:ext cx="4119562" cy="3089275"/>
          </a:xfrm>
          <a:ln/>
        </p:spPr>
      </p:sp>
      <p:sp>
        <p:nvSpPr>
          <p:cNvPr id="32772" name="Rectangle 3"/>
          <p:cNvSpPr>
            <a:spLocks noGrp="1" noChangeArrowheads="1"/>
          </p:cNvSpPr>
          <p:nvPr>
            <p:ph type="body" idx="1"/>
          </p:nvPr>
        </p:nvSpPr>
        <p:spPr>
          <a:noFill/>
          <a:ln/>
        </p:spPr>
        <p:txBody>
          <a:bodyPr/>
          <a:lstStyle/>
          <a:p>
            <a:r>
              <a:rPr lang="en-US">
                <a:latin typeface="Times New Roman" charset="0"/>
                <a:ea typeface="Arial" charset="0"/>
              </a:rPr>
              <a:t>Let’s look at what you should do before, during, and after a user test to ensure that you’re treating users with respect.</a:t>
            </a:r>
          </a:p>
          <a:p>
            <a:r>
              <a:rPr lang="en-US">
                <a:latin typeface="Times New Roman" charset="0"/>
                <a:ea typeface="Arial" charset="0"/>
              </a:rPr>
              <a:t>Long before your first user shows up, you should </a:t>
            </a:r>
            <a:r>
              <a:rPr lang="en-US" b="1">
                <a:latin typeface="Times New Roman" charset="0"/>
                <a:ea typeface="Arial" charset="0"/>
              </a:rPr>
              <a:t>pilot-test</a:t>
            </a:r>
            <a:r>
              <a:rPr lang="en-US">
                <a:latin typeface="Times New Roman" charset="0"/>
                <a:ea typeface="Arial" charset="0"/>
              </a:rPr>
              <a:t> your entire test: all questionnaires, briefings, tutorials, and tasks.  Pilot testing means you get a few people (usually your colleagues) to act as users in a full-dress rehearsal of the user test.  Pilot testing is essential for simplifying and working the bugs out of your test materials and procedures.  It gives you a chance to eliminate wasted time, streamline parts of the test, fix confusing briefings or training materials, and discover impossible or pointless tasks.  It also gives you a chance to practice your role as an experimenter.  Pilot testing is essential for every user test.</a:t>
            </a:r>
          </a:p>
          <a:p>
            <a:r>
              <a:rPr lang="en-US">
                <a:latin typeface="Times New Roman" charset="0"/>
                <a:ea typeface="Arial" charset="0"/>
              </a:rPr>
              <a:t>When a user shows up, you should brief them first, introducing the purpose of the application and the purpose of the test. To make the user comfortable, you should also say the following things (in some form):</a:t>
            </a:r>
          </a:p>
          <a:p>
            <a:pPr>
              <a:buFontTx/>
              <a:buChar char="•"/>
            </a:pPr>
            <a:r>
              <a:rPr lang="en-US">
                <a:latin typeface="Times New Roman" charset="0"/>
                <a:ea typeface="Arial" charset="0"/>
              </a:rPr>
              <a:t>“Keep in mind that we’re testing the computer system.  We’re not testing you.”  (comfort)</a:t>
            </a:r>
          </a:p>
          <a:p>
            <a:pPr>
              <a:buFontTx/>
              <a:buChar char="•"/>
            </a:pPr>
            <a:r>
              <a:rPr lang="en-US">
                <a:latin typeface="Times New Roman" charset="0"/>
                <a:ea typeface="Arial" charset="0"/>
              </a:rPr>
              <a:t>“The system is likely to have problems in it that make it hard to use.  We need your help to find those problems.” (comfort)</a:t>
            </a:r>
          </a:p>
          <a:p>
            <a:pPr>
              <a:buFontTx/>
              <a:buChar char="•"/>
            </a:pPr>
            <a:r>
              <a:rPr lang="en-US">
                <a:latin typeface="Times New Roman" charset="0"/>
                <a:ea typeface="Arial" charset="0"/>
              </a:rPr>
              <a:t>“Your test results will be completely confidential.” (privacy)</a:t>
            </a:r>
          </a:p>
          <a:p>
            <a:pPr>
              <a:buFontTx/>
              <a:buChar char="•"/>
            </a:pPr>
            <a:r>
              <a:rPr lang="en-US">
                <a:latin typeface="Times New Roman" charset="0"/>
                <a:ea typeface="Arial" charset="0"/>
              </a:rPr>
              <a:t>“You can stop the test and leave at any time.” (control)</a:t>
            </a:r>
          </a:p>
          <a:p>
            <a:r>
              <a:rPr lang="en-US">
                <a:latin typeface="Times New Roman" charset="0"/>
                <a:ea typeface="Arial" charset="0"/>
              </a:rPr>
              <a:t>You should also inform the user if the test will be audiotaped, videotaped, or watched by hidden observers.  Any observers actually present in the room should be introduced to the user.</a:t>
            </a:r>
          </a:p>
          <a:p>
            <a:r>
              <a:rPr lang="en-US">
                <a:latin typeface="Times New Roman" charset="0"/>
                <a:ea typeface="Arial" charset="0"/>
              </a:rPr>
              <a:t>At the end of the briefing, you should ask “Do you have any questions I can answer before we begin?”  Try to answer any questions the user has.  Sometimes a user will ask a question that may bias the experiment: for example, “what does that button do?”  You should explain why you can’t answer that question, and promise to answer it after the test is over.</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p>
            <a:fld id="{7C57B22D-1796-754B-BAC0-8950B024458D}" type="slidenum">
              <a:rPr lang="en-US"/>
              <a:pPr/>
              <a:t>5</a:t>
            </a:fld>
            <a:endParaRPr lang="en-US"/>
          </a:p>
        </p:txBody>
      </p:sp>
      <p:sp>
        <p:nvSpPr>
          <p:cNvPr id="34819" name="Rectangle 2"/>
          <p:cNvSpPr>
            <a:spLocks noGrp="1" noRot="1" noChangeAspect="1" noChangeArrowheads="1" noTextEdit="1"/>
          </p:cNvSpPr>
          <p:nvPr>
            <p:ph type="sldImg"/>
          </p:nvPr>
        </p:nvSpPr>
        <p:spPr>
          <a:xfrm>
            <a:off x="1503363" y="720725"/>
            <a:ext cx="4119562" cy="3089275"/>
          </a:xfrm>
          <a:ln/>
        </p:spPr>
      </p:sp>
      <p:sp>
        <p:nvSpPr>
          <p:cNvPr id="34820" name="Rectangle 3"/>
          <p:cNvSpPr>
            <a:spLocks noGrp="1" noChangeArrowheads="1"/>
          </p:cNvSpPr>
          <p:nvPr>
            <p:ph type="body" idx="1"/>
          </p:nvPr>
        </p:nvSpPr>
        <p:spPr>
          <a:noFill/>
          <a:ln/>
        </p:spPr>
        <p:txBody>
          <a:bodyPr/>
          <a:lstStyle/>
          <a:p>
            <a:r>
              <a:rPr lang="en-US" dirty="0">
                <a:latin typeface="Times New Roman" charset="0"/>
                <a:ea typeface="Arial" charset="0"/>
              </a:rPr>
              <a:t>During the test, arrange the testing environment to make the user comfortable.  Keep the atmosphere calm, relaxed, and free of distractions.</a:t>
            </a:r>
            <a:r>
              <a:rPr lang="en-US" dirty="0" smtClean="0">
                <a:latin typeface="Times New Roman" charset="0"/>
                <a:ea typeface="Arial" charset="0"/>
              </a:rPr>
              <a:t> If </a:t>
            </a:r>
            <a:r>
              <a:rPr lang="en-US" dirty="0">
                <a:latin typeface="Times New Roman" charset="0"/>
                <a:ea typeface="Arial" charset="0"/>
              </a:rPr>
              <a:t>the testing session is long, give the user bathroom, water, or coffee breaks, or just a chance to stand up and stretch.</a:t>
            </a:r>
          </a:p>
          <a:p>
            <a:r>
              <a:rPr lang="en-US" dirty="0">
                <a:latin typeface="Times New Roman" charset="0"/>
                <a:ea typeface="Arial" charset="0"/>
              </a:rPr>
              <a:t>Don’t act disappointed when the user runs into difficulty, because the user will feel it as disappointment in their performance, not in the user interface.</a:t>
            </a:r>
          </a:p>
          <a:p>
            <a:r>
              <a:rPr lang="en-US" dirty="0">
                <a:latin typeface="Times New Roman" charset="0"/>
                <a:ea typeface="Arial" charset="0"/>
              </a:rPr>
              <a:t>Don’t overwhelm the user with work.  Give them only one task at a time.  Ideally, the first task should be an easy </a:t>
            </a:r>
            <a:r>
              <a:rPr lang="en-US" dirty="0" err="1">
                <a:latin typeface="Times New Roman" charset="0"/>
                <a:ea typeface="Arial" charset="0"/>
              </a:rPr>
              <a:t>warmup</a:t>
            </a:r>
            <a:r>
              <a:rPr lang="en-US" dirty="0">
                <a:latin typeface="Times New Roman" charset="0"/>
                <a:ea typeface="Arial" charset="0"/>
              </a:rPr>
              <a:t> task, to give the user an early success experience.  That will bolster their courage (and yours) to get them through the harder tasks that will discover more usability problems.</a:t>
            </a:r>
          </a:p>
          <a:p>
            <a:r>
              <a:rPr lang="en-US" dirty="0">
                <a:latin typeface="Times New Roman" charset="0"/>
                <a:ea typeface="Arial" charset="0"/>
              </a:rPr>
              <a:t>Answer the user’s questions as long as they don’t bias the test.</a:t>
            </a:r>
          </a:p>
          <a:p>
            <a:r>
              <a:rPr lang="en-US" dirty="0">
                <a:latin typeface="Times New Roman" charset="0"/>
                <a:ea typeface="Arial" charset="0"/>
              </a:rPr>
              <a:t>Keep the user in control.  If they get tired of a task, let them give up on it and go on to another.  If they want to quit the test, pay them and let them go.</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p:spPr>
        <p:txBody>
          <a:bodyPr/>
          <a:lstStyle/>
          <a:p>
            <a:fld id="{19726D62-11B3-4740-87E5-58B5EC8A3079}" type="slidenum">
              <a:rPr lang="en-US"/>
              <a:pPr/>
              <a:t>6</a:t>
            </a:fld>
            <a:endParaRPr lang="en-US"/>
          </a:p>
        </p:txBody>
      </p:sp>
      <p:sp>
        <p:nvSpPr>
          <p:cNvPr id="36867" name="Rectangle 2"/>
          <p:cNvSpPr>
            <a:spLocks noGrp="1" noRot="1" noChangeAspect="1" noChangeArrowheads="1" noTextEdit="1"/>
          </p:cNvSpPr>
          <p:nvPr>
            <p:ph type="sldImg"/>
          </p:nvPr>
        </p:nvSpPr>
        <p:spPr>
          <a:xfrm>
            <a:off x="1503363" y="720725"/>
            <a:ext cx="4119562" cy="3089275"/>
          </a:xfrm>
          <a:ln/>
        </p:spPr>
      </p:sp>
      <p:sp>
        <p:nvSpPr>
          <p:cNvPr id="36868" name="Rectangle 3"/>
          <p:cNvSpPr>
            <a:spLocks noGrp="1" noChangeArrowheads="1"/>
          </p:cNvSpPr>
          <p:nvPr>
            <p:ph type="body" idx="1"/>
          </p:nvPr>
        </p:nvSpPr>
        <p:spPr>
          <a:noFill/>
          <a:ln/>
        </p:spPr>
        <p:txBody>
          <a:bodyPr/>
          <a:lstStyle/>
          <a:p>
            <a:r>
              <a:rPr lang="en-US">
                <a:latin typeface="Times New Roman" charset="0"/>
                <a:ea typeface="Arial" charset="0"/>
              </a:rPr>
              <a:t>After the test is over, thank the user for their help and tell them how they’ve helped.  It’s easy to be open with information at this point, so do so.</a:t>
            </a:r>
          </a:p>
          <a:p>
            <a:r>
              <a:rPr lang="en-US">
                <a:latin typeface="Times New Roman" charset="0"/>
                <a:ea typeface="Arial" charset="0"/>
              </a:rPr>
              <a:t>Later, if you disseminate data from the user test, don’t publish it in a way that allows users to be individually identified.  Certainly, avoid using their names.</a:t>
            </a:r>
          </a:p>
          <a:p>
            <a:r>
              <a:rPr lang="en-US">
                <a:latin typeface="Times New Roman" charset="0"/>
                <a:ea typeface="Arial" charset="0"/>
              </a:rPr>
              <a:t>If you collected video or audio records of the user test, don’t show them outside your development group without explicit written permission from the user.</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p>
            <a:fld id="{A48CBDDB-BB7D-EC46-B7D0-50E4B7966EF5}" type="slidenum">
              <a:rPr lang="en-US"/>
              <a:pPr/>
              <a:t>7</a:t>
            </a:fld>
            <a:endParaRPr lang="en-US"/>
          </a:p>
        </p:txBody>
      </p:sp>
      <p:sp>
        <p:nvSpPr>
          <p:cNvPr id="38915" name="Rectangle 2"/>
          <p:cNvSpPr>
            <a:spLocks noGrp="1" noRot="1" noChangeAspect="1" noChangeArrowheads="1" noTextEdit="1"/>
          </p:cNvSpPr>
          <p:nvPr>
            <p:ph type="sldImg"/>
          </p:nvPr>
        </p:nvSpPr>
        <p:spPr>
          <a:xfrm>
            <a:off x="1503363" y="720725"/>
            <a:ext cx="4119562" cy="3089275"/>
          </a:xfrm>
          <a:ln/>
        </p:spPr>
      </p:sp>
      <p:sp>
        <p:nvSpPr>
          <p:cNvPr id="38916" name="Rectangle 3"/>
          <p:cNvSpPr>
            <a:spLocks noGrp="1" noChangeArrowheads="1"/>
          </p:cNvSpPr>
          <p:nvPr>
            <p:ph type="body" idx="1"/>
          </p:nvPr>
        </p:nvSpPr>
        <p:spPr>
          <a:noFill/>
          <a:ln/>
        </p:spPr>
        <p:txBody>
          <a:bodyPr/>
          <a:lstStyle/>
          <a:p>
            <a:r>
              <a:rPr lang="en-US" dirty="0">
                <a:latin typeface="Times New Roman" charset="0"/>
                <a:ea typeface="Arial" charset="0"/>
              </a:rPr>
              <a:t>OK, we’ve seen some ethical rules that apply to running any kind of user test.  Now let’s look in particular at how to do </a:t>
            </a:r>
            <a:r>
              <a:rPr lang="en-US" b="1" dirty="0">
                <a:latin typeface="Times New Roman" charset="0"/>
                <a:ea typeface="Arial" charset="0"/>
              </a:rPr>
              <a:t>formative evaluation</a:t>
            </a:r>
            <a:r>
              <a:rPr lang="en-US" dirty="0">
                <a:latin typeface="Times New Roman" charset="0"/>
                <a:ea typeface="Arial" charset="0"/>
              </a:rPr>
              <a:t>.</a:t>
            </a:r>
            <a:endParaRPr lang="en-US" dirty="0" smtClean="0">
              <a:latin typeface="Times New Roman" charset="0"/>
              <a:ea typeface="Arial" charset="0"/>
            </a:endParaRPr>
          </a:p>
          <a:p>
            <a:r>
              <a:rPr lang="en-US" dirty="0" smtClean="0">
                <a:latin typeface="Times New Roman" charset="0"/>
                <a:ea typeface="Arial" charset="0"/>
              </a:rPr>
              <a:t>Here are the </a:t>
            </a:r>
            <a:r>
              <a:rPr lang="en-US" smtClean="0">
                <a:latin typeface="Times New Roman" charset="0"/>
                <a:ea typeface="Arial" charset="0"/>
              </a:rPr>
              <a:t>basic steps: </a:t>
            </a:r>
            <a:r>
              <a:rPr lang="en-US" dirty="0">
                <a:latin typeface="Times New Roman" charset="0"/>
                <a:ea typeface="Arial" charset="0"/>
              </a:rPr>
              <a:t>(1) find some representative users; (2) give each user some representative tasks; and (3) watch the user do the tasks.</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See also:</a:t>
            </a:r>
          </a:p>
          <a:p>
            <a:r>
              <a:rPr lang="en-US" dirty="0" smtClean="0"/>
              <a:t>“Accessibility in User-Centered Design: User Testing.”  In Henry Lawton, </a:t>
            </a:r>
            <a:r>
              <a:rPr lang="en-US" i="1" dirty="0" smtClean="0"/>
              <a:t>Just</a:t>
            </a:r>
            <a:r>
              <a:rPr lang="en-US" i="1" baseline="0" dirty="0" smtClean="0"/>
              <a:t> Ask: Integrating Accessibility Throughout Design</a:t>
            </a:r>
            <a:r>
              <a:rPr lang="en-US" i="0" baseline="0" dirty="0" smtClean="0"/>
              <a:t>, 2007.</a:t>
            </a:r>
            <a:endParaRPr lang="en-US" dirty="0" smtClean="0"/>
          </a:p>
          <a:p>
            <a:r>
              <a:rPr lang="en-US" dirty="0" smtClean="0"/>
              <a:t>http://</a:t>
            </a:r>
            <a:r>
              <a:rPr lang="en-US" dirty="0" err="1" smtClean="0"/>
              <a:t>www.uiaccess.com</a:t>
            </a:r>
            <a:r>
              <a:rPr lang="en-US" dirty="0" smtClean="0"/>
              <a:t>/</a:t>
            </a:r>
            <a:r>
              <a:rPr lang="en-US" dirty="0" err="1" smtClean="0"/>
              <a:t>accessucd</a:t>
            </a:r>
            <a:r>
              <a:rPr lang="en-US" dirty="0" smtClean="0"/>
              <a:t>/</a:t>
            </a:r>
            <a:r>
              <a:rPr lang="en-US" dirty="0" err="1" smtClean="0"/>
              <a:t>ut.html</a:t>
            </a:r>
            <a:endParaRPr lang="en-US" dirty="0"/>
          </a:p>
        </p:txBody>
      </p:sp>
      <p:sp>
        <p:nvSpPr>
          <p:cNvPr id="4" name="Slide Number Placeholder 3"/>
          <p:cNvSpPr>
            <a:spLocks noGrp="1"/>
          </p:cNvSpPr>
          <p:nvPr>
            <p:ph type="sldNum" sz="quarter" idx="10"/>
          </p:nvPr>
        </p:nvSpPr>
        <p:spPr/>
        <p:txBody>
          <a:bodyPr/>
          <a:lstStyle/>
          <a:p>
            <a:fld id="{04A93127-E36D-2D44-9594-0F05D98DC837}" type="slidenum">
              <a:rPr lang="en-US" smtClean="0"/>
              <a:pPr/>
              <a:t>8</a:t>
            </a:fld>
            <a:endParaRPr lang="en-US"/>
          </a:p>
        </p:txBody>
      </p:sp>
    </p:spTree>
    <p:extLst>
      <p:ext uri="{BB962C8B-B14F-4D97-AF65-F5344CB8AC3E}">
        <p14:creationId xmlns:p14="http://schemas.microsoft.com/office/powerpoint/2010/main" val="167112788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4A93127-E36D-2D44-9594-0F05D98DC837}" type="slidenum">
              <a:rPr lang="en-US" smtClean="0"/>
              <a:pPr/>
              <a:t>9</a:t>
            </a:fld>
            <a:endParaRPr lang="en-US"/>
          </a:p>
        </p:txBody>
      </p:sp>
    </p:spTree>
    <p:extLst>
      <p:ext uri="{BB962C8B-B14F-4D97-AF65-F5344CB8AC3E}">
        <p14:creationId xmlns:p14="http://schemas.microsoft.com/office/powerpoint/2010/main" val="30846176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368483A-98EB-BE4A-BF5B-39EF2A5D5F2E}" type="datetime1">
              <a:rPr lang="en-US" smtClean="0"/>
              <a:t>10/15/12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246A2A3-DEE3-E945-B600-E4CAB5215C9B}" type="datetime1">
              <a:rPr lang="en-US" smtClean="0"/>
              <a:t>10/15/12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CF3A771-1DB6-6442-B3AD-2C201F261519}" type="datetime1">
              <a:rPr lang="en-US" smtClean="0"/>
              <a:t>10/15/12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Text Placeholder 2"/>
          <p:cNvSpPr>
            <a:spLocks noGrp="1"/>
          </p:cNvSpPr>
          <p:nvPr>
            <p:ph type="body"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fld id="{25C9AC92-0492-7642-91D5-7AF3DC5567C7}" type="datetime1">
              <a:rPr lang="en-US" smtClean="0"/>
              <a:t>10/15/12</a:t>
            </a:fld>
            <a:endParaRPr 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p>
        </p:txBody>
      </p:sp>
      <p:sp>
        <p:nvSpPr>
          <p:cNvPr id="6" name="Rectangle 7"/>
          <p:cNvSpPr>
            <a:spLocks noGrp="1" noChangeArrowheads="1"/>
          </p:cNvSpPr>
          <p:nvPr>
            <p:ph type="sldNum" sz="quarter" idx="12"/>
          </p:nvPr>
        </p:nvSpPr>
        <p:spPr>
          <a:ln/>
        </p:spPr>
        <p:txBody>
          <a:bodyPr/>
          <a:lstStyle>
            <a:lvl1pPr>
              <a:defRPr/>
            </a:lvl1pPr>
          </a:lstStyle>
          <a:p>
            <a:fld id="{6F5BD428-D8D4-B94C-9218-719F836097C2}" type="slidenum">
              <a:rPr lang="en-US"/>
              <a:pPr/>
              <a:t>‹#›</a:t>
            </a:fld>
            <a:endParaRPr lang="en-US"/>
          </a:p>
        </p:txBody>
      </p:sp>
    </p:spTree>
    <p:extLst>
      <p:ext uri="{BB962C8B-B14F-4D97-AF65-F5344CB8AC3E}">
        <p14:creationId xmlns:p14="http://schemas.microsoft.com/office/powerpoint/2010/main" val="5080462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74E96A0-9EFF-BD44-91D7-25318E323F47}" type="datetime1">
              <a:rPr lang="en-US" smtClean="0"/>
              <a:t>10/15/12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640E85D-1563-C842-B7F0-B94C495CA7A6}" type="datetime1">
              <a:rPr lang="en-US" smtClean="0"/>
              <a:t>10/15/12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11A2713-2E52-DF40-8F1E-851816061CC1}" type="datetime1">
              <a:rPr lang="en-US" smtClean="0"/>
              <a:t>10/15/12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8D958A9-3F1F-DA4D-818F-B8E9AC161023}" type="datetime1">
              <a:rPr lang="en-US" smtClean="0"/>
              <a:t>10/15/12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BBA4864-C188-8A48-8DBA-A6C7D763779E}" type="datetime1">
              <a:rPr lang="en-US" smtClean="0"/>
              <a:t>10/15/12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01D4744-682F-2F46-9E79-5E3DCE0EF90F}" type="datetime1">
              <a:rPr lang="en-US" smtClean="0"/>
              <a:t>10/15/12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1A100ED-9799-9B4E-8B60-D3DF5FF9B6DC}" type="datetime1">
              <a:rPr lang="en-US" smtClean="0"/>
              <a:t>10/15/12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74F54BB-7435-3A4D-9E2D-EE6ADADA31E3}" type="datetime1">
              <a:rPr lang="en-US" smtClean="0"/>
              <a:t>10/15/12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latin typeface="Segoe UI" pitchFamily="34" charset="0"/>
                <a:ea typeface="Segoe UI" pitchFamily="34" charset="0"/>
                <a:cs typeface="Segoe UI" pitchFamily="34" charset="0"/>
              </a:defRPr>
            </a:lvl1pPr>
          </a:lstStyle>
          <a:p>
            <a:fld id="{1E953E1C-61D7-D24C-A75F-1E363BBAEAB1}" type="datetime1">
              <a:rPr lang="en-US" smtClean="0"/>
              <a:t>10/15/12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latin typeface="Segoe UI" pitchFamily="34" charset="0"/>
                <a:ea typeface="Segoe UI" pitchFamily="34" charset="0"/>
                <a:cs typeface="Segoe UI" pitchFamily="34" charset="0"/>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latin typeface="Segoe UI" pitchFamily="34" charset="0"/>
                <a:ea typeface="Segoe UI" pitchFamily="34" charset="0"/>
                <a:cs typeface="Segoe UI" pitchFamily="34" charset="0"/>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ftr="0" dt="0"/>
  <p:txStyles>
    <p:titleStyle>
      <a:lvl1pPr algn="ctr" defTabSz="914400" rtl="0" eaLnBrk="1" latinLnBrk="0" hangingPunct="1">
        <a:spcBef>
          <a:spcPct val="0"/>
        </a:spcBef>
        <a:buNone/>
        <a:defRPr sz="4400" kern="1200">
          <a:solidFill>
            <a:schemeClr val="tx1"/>
          </a:solidFill>
          <a:latin typeface="Segoe UI" pitchFamily="34" charset="0"/>
          <a:ea typeface="Segoe UI" pitchFamily="34" charset="0"/>
          <a:cs typeface="Segoe UI" pitchFamily="34" charset="0"/>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Segoe UI" pitchFamily="34" charset="0"/>
          <a:ea typeface="Segoe UI" pitchFamily="34" charset="0"/>
          <a:cs typeface="Segoe UI" pitchFamily="34" charset="0"/>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Segoe UI" pitchFamily="34" charset="0"/>
          <a:ea typeface="Segoe UI" pitchFamily="34" charset="0"/>
          <a:cs typeface="Segoe UI" pitchFamily="34" charset="0"/>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Segoe UI" pitchFamily="34" charset="0"/>
          <a:ea typeface="Segoe UI" pitchFamily="34" charset="0"/>
          <a:cs typeface="Segoe UI" pitchFamily="34" charset="0"/>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Segoe UI" pitchFamily="34" charset="0"/>
          <a:ea typeface="Segoe UI" pitchFamily="34" charset="0"/>
          <a:cs typeface="Segoe UI" pitchFamily="34" charset="0"/>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Segoe UI" pitchFamily="34" charset="0"/>
          <a:ea typeface="Segoe UI" pitchFamily="34" charset="0"/>
          <a:cs typeface="Segoe UI"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0.xml"/><Relationship Id="rId3" Type="http://schemas.openxmlformats.org/officeDocument/2006/relationships/hyperlink" Target="http://www.uiaccess.com/accessucd/ut_ppt-screen.html"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3" Type="http://schemas.openxmlformats.org/officeDocument/2006/relationships/hyperlink" Target="http://www.youtube.com/watch?v=mfCQbZR-nhk" TargetMode="External"/><Relationship Id="rId4" Type="http://schemas.openxmlformats.org/officeDocument/2006/relationships/image" Target="../media/image1.png"/><Relationship Id="rId1" Type="http://schemas.openxmlformats.org/officeDocument/2006/relationships/slideLayout" Target="../slideLayouts/slideLayout1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3" Type="http://schemas.openxmlformats.org/officeDocument/2006/relationships/hyperlink" Target="http://www.youtube.com/watch?v=7TOsJCA7DHw" TargetMode="External"/><Relationship Id="rId4" Type="http://schemas.openxmlformats.org/officeDocument/2006/relationships/image" Target="../media/image2.png"/><Relationship Id="rId1" Type="http://schemas.openxmlformats.org/officeDocument/2006/relationships/slideLayout" Target="../slideLayouts/slideLayout1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762000"/>
            <a:ext cx="7772400" cy="2079625"/>
          </a:xfrm>
        </p:spPr>
        <p:txBody>
          <a:bodyPr>
            <a:noAutofit/>
          </a:bodyPr>
          <a:lstStyle/>
          <a:p>
            <a:r>
              <a:rPr lang="en-US" sz="4800" b="1" dirty="0" smtClean="0">
                <a:latin typeface="Segoe UI" pitchFamily="34" charset="0"/>
                <a:ea typeface="Segoe UI" pitchFamily="34" charset="0"/>
                <a:cs typeface="Segoe UI" pitchFamily="34" charset="0"/>
              </a:rPr>
              <a:t>6.S196 / PPAT:</a:t>
            </a:r>
            <a:br>
              <a:rPr lang="en-US" sz="4800" b="1" dirty="0" smtClean="0">
                <a:latin typeface="Segoe UI" pitchFamily="34" charset="0"/>
                <a:ea typeface="Segoe UI" pitchFamily="34" charset="0"/>
                <a:cs typeface="Segoe UI" pitchFamily="34" charset="0"/>
              </a:rPr>
            </a:br>
            <a:r>
              <a:rPr lang="en-US" sz="4800" b="1" dirty="0" smtClean="0">
                <a:latin typeface="Segoe UI" pitchFamily="34" charset="0"/>
                <a:ea typeface="Segoe UI" pitchFamily="34" charset="0"/>
                <a:cs typeface="Segoe UI" pitchFamily="34" charset="0"/>
              </a:rPr>
              <a:t>Principles and Practice</a:t>
            </a:r>
            <a:br>
              <a:rPr lang="en-US" sz="4800" b="1" dirty="0" smtClean="0">
                <a:latin typeface="Segoe UI" pitchFamily="34" charset="0"/>
                <a:ea typeface="Segoe UI" pitchFamily="34" charset="0"/>
                <a:cs typeface="Segoe UI" pitchFamily="34" charset="0"/>
              </a:rPr>
            </a:br>
            <a:r>
              <a:rPr lang="en-US" sz="4800" b="1" dirty="0" smtClean="0">
                <a:latin typeface="Segoe UI" pitchFamily="34" charset="0"/>
                <a:ea typeface="Segoe UI" pitchFamily="34" charset="0"/>
                <a:cs typeface="Segoe UI" pitchFamily="34" charset="0"/>
              </a:rPr>
              <a:t>of Assistive Technology</a:t>
            </a:r>
            <a:endParaRPr lang="en-US" sz="4800" b="1" dirty="0">
              <a:latin typeface="Segoe UI" pitchFamily="34" charset="0"/>
              <a:ea typeface="Segoe UI" pitchFamily="34" charset="0"/>
              <a:cs typeface="Segoe UI" pitchFamily="34" charset="0"/>
            </a:endParaRPr>
          </a:p>
        </p:txBody>
      </p:sp>
      <p:sp>
        <p:nvSpPr>
          <p:cNvPr id="3" name="Subtitle 2"/>
          <p:cNvSpPr>
            <a:spLocks noGrp="1"/>
          </p:cNvSpPr>
          <p:nvPr>
            <p:ph type="subTitle" idx="1"/>
          </p:nvPr>
        </p:nvSpPr>
        <p:spPr>
          <a:xfrm>
            <a:off x="1371600" y="5105400"/>
            <a:ext cx="6400800" cy="1066800"/>
          </a:xfrm>
        </p:spPr>
        <p:txBody>
          <a:bodyPr>
            <a:normAutofit lnSpcReduction="10000"/>
          </a:bodyPr>
          <a:lstStyle/>
          <a:p>
            <a:r>
              <a:rPr lang="en-US" dirty="0" smtClean="0">
                <a:solidFill>
                  <a:schemeClr val="tx1"/>
                </a:solidFill>
                <a:latin typeface="Segoe UI" pitchFamily="34" charset="0"/>
                <a:ea typeface="Segoe UI" pitchFamily="34" charset="0"/>
                <a:cs typeface="Segoe UI" pitchFamily="34" charset="0"/>
              </a:rPr>
              <a:t>Monday, 15 Oct. 2012</a:t>
            </a:r>
          </a:p>
          <a:p>
            <a:r>
              <a:rPr lang="en-US" dirty="0" smtClean="0">
                <a:solidFill>
                  <a:schemeClr val="tx1"/>
                </a:solidFill>
                <a:latin typeface="Segoe UI" pitchFamily="34" charset="0"/>
                <a:ea typeface="Segoe UI" pitchFamily="34" charset="0"/>
                <a:cs typeface="Segoe UI" pitchFamily="34" charset="0"/>
              </a:rPr>
              <a:t>Prof. Rob Miller</a:t>
            </a:r>
          </a:p>
        </p:txBody>
      </p:sp>
      <p:sp>
        <p:nvSpPr>
          <p:cNvPr id="4" name="Subtitle 2"/>
          <p:cNvSpPr txBox="1">
            <a:spLocks/>
          </p:cNvSpPr>
          <p:nvPr/>
        </p:nvSpPr>
        <p:spPr>
          <a:xfrm>
            <a:off x="228600" y="3352800"/>
            <a:ext cx="8686800" cy="1371600"/>
          </a:xfrm>
          <a:prstGeom prst="rect">
            <a:avLst/>
          </a:prstGeom>
        </p:spPr>
        <p:txBody>
          <a:bodyPr vert="horz" lIns="91440" tIns="45720" rIns="91440" bIns="45720" rtlCol="0">
            <a:no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3600" b="0" i="0" u="none" strike="noStrike" kern="1200" cap="none" spc="0" normalizeH="0" baseline="0" noProof="0" dirty="0" smtClean="0">
                <a:ln>
                  <a:noFill/>
                </a:ln>
                <a:solidFill>
                  <a:schemeClr val="tx1"/>
                </a:solidFill>
                <a:effectLst/>
                <a:uLnTx/>
                <a:uFillTx/>
                <a:latin typeface="Segoe UI" pitchFamily="34" charset="0"/>
                <a:ea typeface="Segoe UI" pitchFamily="34" charset="0"/>
                <a:cs typeface="Segoe UI" pitchFamily="34" charset="0"/>
              </a:rPr>
              <a:t>Today: User Testing</a:t>
            </a:r>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Challenges for Assistive Technology</a:t>
            </a:r>
          </a:p>
        </p:txBody>
      </p:sp>
      <p:sp>
        <p:nvSpPr>
          <p:cNvPr id="3" name="Text Placeholder 2"/>
          <p:cNvSpPr>
            <a:spLocks noGrp="1"/>
          </p:cNvSpPr>
          <p:nvPr>
            <p:ph type="body" idx="1"/>
          </p:nvPr>
        </p:nvSpPr>
        <p:spPr/>
        <p:txBody>
          <a:bodyPr>
            <a:normAutofit fontScale="92500" lnSpcReduction="20000"/>
          </a:bodyPr>
          <a:lstStyle/>
          <a:p>
            <a:r>
              <a:rPr lang="en-US" dirty="0" smtClean="0"/>
              <a:t>Energy &amp; fatigue</a:t>
            </a:r>
            <a:endParaRPr lang="en-US" dirty="0"/>
          </a:p>
          <a:p>
            <a:pPr lvl="1"/>
            <a:r>
              <a:rPr lang="en-US" dirty="0" smtClean="0"/>
              <a:t>build in extra time for users who need breaks because of the disability, medication, inefficiency of AT, etc.</a:t>
            </a:r>
          </a:p>
          <a:p>
            <a:pPr lvl="1"/>
            <a:r>
              <a:rPr lang="en-US" dirty="0" smtClean="0"/>
              <a:t>though many will have unusual reserves of energy and patience (since learning AT requires so much of it!)</a:t>
            </a:r>
          </a:p>
          <a:p>
            <a:r>
              <a:rPr lang="en-US" dirty="0"/>
              <a:t>Use a screening questionnaire when recruiting subjects</a:t>
            </a:r>
          </a:p>
          <a:p>
            <a:pPr lvl="1"/>
            <a:r>
              <a:rPr lang="en-US" dirty="0"/>
              <a:t>e.g. </a:t>
            </a:r>
            <a:r>
              <a:rPr lang="en-US" dirty="0">
                <a:hlinkClick r:id="rId3"/>
              </a:rPr>
              <a:t>http://www.uiaccess.com/accessucd/ut_ppt-screen.html</a:t>
            </a:r>
            <a:endParaRPr lang="en-US" dirty="0"/>
          </a:p>
          <a:p>
            <a:endParaRPr lang="en-US" dirty="0"/>
          </a:p>
        </p:txBody>
      </p:sp>
    </p:spTree>
    <p:extLst>
      <p:ext uri="{BB962C8B-B14F-4D97-AF65-F5344CB8AC3E}">
        <p14:creationId xmlns:p14="http://schemas.microsoft.com/office/powerpoint/2010/main" val="41841412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r>
              <a:rPr lang="en-US"/>
              <a:t>Roles in Formative Evaluation</a:t>
            </a:r>
          </a:p>
        </p:txBody>
      </p:sp>
      <p:sp>
        <p:nvSpPr>
          <p:cNvPr id="39939" name="Rectangle 3"/>
          <p:cNvSpPr>
            <a:spLocks noGrp="1" noChangeArrowheads="1"/>
          </p:cNvSpPr>
          <p:nvPr>
            <p:ph type="body" idx="1"/>
          </p:nvPr>
        </p:nvSpPr>
        <p:spPr/>
        <p:txBody>
          <a:bodyPr/>
          <a:lstStyle/>
          <a:p>
            <a:r>
              <a:rPr lang="en-US">
                <a:ea typeface="Arial" charset="0"/>
              </a:rPr>
              <a:t>User</a:t>
            </a:r>
          </a:p>
          <a:p>
            <a:r>
              <a:rPr lang="en-US">
                <a:ea typeface="Arial" charset="0"/>
              </a:rPr>
              <a:t>Facilitator</a:t>
            </a:r>
          </a:p>
          <a:p>
            <a:r>
              <a:rPr lang="en-US">
                <a:ea typeface="Arial" charset="0"/>
              </a:rPr>
              <a:t>Observers</a:t>
            </a:r>
          </a:p>
        </p:txBody>
      </p:sp>
    </p:spTree>
    <p:extLst>
      <p:ext uri="{BB962C8B-B14F-4D97-AF65-F5344CB8AC3E}">
        <p14:creationId xmlns:p14="http://schemas.microsoft.com/office/powerpoint/2010/main" val="2120824056"/>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r>
              <a:rPr lang="en-US"/>
              <a:t>User’s Role</a:t>
            </a:r>
          </a:p>
        </p:txBody>
      </p:sp>
      <p:sp>
        <p:nvSpPr>
          <p:cNvPr id="41987" name="Rectangle 3"/>
          <p:cNvSpPr>
            <a:spLocks noGrp="1" noChangeArrowheads="1"/>
          </p:cNvSpPr>
          <p:nvPr>
            <p:ph type="body" idx="1"/>
          </p:nvPr>
        </p:nvSpPr>
        <p:spPr/>
        <p:txBody>
          <a:bodyPr>
            <a:normAutofit fontScale="92500" lnSpcReduction="10000"/>
          </a:bodyPr>
          <a:lstStyle/>
          <a:p>
            <a:pPr>
              <a:lnSpc>
                <a:spcPct val="80000"/>
              </a:lnSpc>
            </a:pPr>
            <a:r>
              <a:rPr lang="en-US">
                <a:ea typeface="Arial" charset="0"/>
              </a:rPr>
              <a:t>User should think aloud</a:t>
            </a:r>
          </a:p>
          <a:p>
            <a:pPr lvl="1">
              <a:lnSpc>
                <a:spcPct val="80000"/>
              </a:lnSpc>
            </a:pPr>
            <a:r>
              <a:rPr lang="en-US">
                <a:ea typeface="Arial" charset="0"/>
              </a:rPr>
              <a:t>What they think is happening</a:t>
            </a:r>
          </a:p>
          <a:p>
            <a:pPr lvl="1">
              <a:lnSpc>
                <a:spcPct val="80000"/>
              </a:lnSpc>
            </a:pPr>
            <a:r>
              <a:rPr lang="en-US">
                <a:ea typeface="Arial" charset="0"/>
              </a:rPr>
              <a:t>What they</a:t>
            </a:r>
            <a:r>
              <a:rPr lang="en-US">
                <a:latin typeface="Verdana" charset="0"/>
                <a:ea typeface="Arial" charset="0"/>
              </a:rPr>
              <a:t>’</a:t>
            </a:r>
            <a:r>
              <a:rPr lang="en-US">
                <a:ea typeface="Arial" charset="0"/>
              </a:rPr>
              <a:t>re trying to do</a:t>
            </a:r>
          </a:p>
          <a:p>
            <a:pPr lvl="1">
              <a:lnSpc>
                <a:spcPct val="80000"/>
              </a:lnSpc>
            </a:pPr>
            <a:r>
              <a:rPr lang="en-US">
                <a:ea typeface="Arial" charset="0"/>
              </a:rPr>
              <a:t>Why they took an action</a:t>
            </a:r>
          </a:p>
          <a:p>
            <a:pPr>
              <a:lnSpc>
                <a:spcPct val="80000"/>
              </a:lnSpc>
            </a:pPr>
            <a:r>
              <a:rPr lang="en-US">
                <a:ea typeface="Arial" charset="0"/>
              </a:rPr>
              <a:t>Problems</a:t>
            </a:r>
          </a:p>
          <a:p>
            <a:pPr lvl="1">
              <a:lnSpc>
                <a:spcPct val="80000"/>
              </a:lnSpc>
            </a:pPr>
            <a:r>
              <a:rPr lang="en-US">
                <a:ea typeface="Arial" charset="0"/>
              </a:rPr>
              <a:t>Feels weird</a:t>
            </a:r>
          </a:p>
          <a:p>
            <a:pPr lvl="1">
              <a:lnSpc>
                <a:spcPct val="80000"/>
              </a:lnSpc>
            </a:pPr>
            <a:r>
              <a:rPr lang="en-US">
                <a:ea typeface="Arial" charset="0"/>
              </a:rPr>
              <a:t>Thinking aloud may alter behavior</a:t>
            </a:r>
          </a:p>
          <a:p>
            <a:pPr lvl="1">
              <a:lnSpc>
                <a:spcPct val="80000"/>
              </a:lnSpc>
            </a:pPr>
            <a:r>
              <a:rPr lang="en-US">
                <a:ea typeface="Arial" charset="0"/>
              </a:rPr>
              <a:t>Disrupts concentration</a:t>
            </a:r>
          </a:p>
          <a:p>
            <a:pPr>
              <a:lnSpc>
                <a:spcPct val="80000"/>
              </a:lnSpc>
            </a:pPr>
            <a:r>
              <a:rPr lang="en-US">
                <a:ea typeface="Arial" charset="0"/>
              </a:rPr>
              <a:t>Another approach: pairs of users</a:t>
            </a:r>
          </a:p>
          <a:p>
            <a:pPr lvl="1">
              <a:lnSpc>
                <a:spcPct val="80000"/>
              </a:lnSpc>
            </a:pPr>
            <a:r>
              <a:rPr lang="en-US">
                <a:ea typeface="Arial" charset="0"/>
              </a:rPr>
              <a:t>Two users working together are more likely to converse naturally</a:t>
            </a:r>
          </a:p>
          <a:p>
            <a:pPr lvl="1">
              <a:lnSpc>
                <a:spcPct val="80000"/>
              </a:lnSpc>
            </a:pPr>
            <a:r>
              <a:rPr lang="en-US">
                <a:ea typeface="Arial" charset="0"/>
              </a:rPr>
              <a:t>Also called co-discovery, constructive interaction</a:t>
            </a:r>
          </a:p>
        </p:txBody>
      </p:sp>
    </p:spTree>
    <p:extLst>
      <p:ext uri="{BB962C8B-B14F-4D97-AF65-F5344CB8AC3E}">
        <p14:creationId xmlns:p14="http://schemas.microsoft.com/office/powerpoint/2010/main" val="573392232"/>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en-US"/>
              <a:t>Facilitator’s Role</a:t>
            </a:r>
          </a:p>
        </p:txBody>
      </p:sp>
      <p:sp>
        <p:nvSpPr>
          <p:cNvPr id="44035" name="Rectangle 3"/>
          <p:cNvSpPr>
            <a:spLocks noGrp="1" noChangeArrowheads="1"/>
          </p:cNvSpPr>
          <p:nvPr>
            <p:ph type="body" idx="1"/>
          </p:nvPr>
        </p:nvSpPr>
        <p:spPr/>
        <p:txBody>
          <a:bodyPr/>
          <a:lstStyle/>
          <a:p>
            <a:r>
              <a:rPr lang="en-US">
                <a:ea typeface="Arial" charset="0"/>
              </a:rPr>
              <a:t>Does the briefing</a:t>
            </a:r>
          </a:p>
          <a:p>
            <a:r>
              <a:rPr lang="en-US">
                <a:ea typeface="Arial" charset="0"/>
              </a:rPr>
              <a:t>Provides the tasks</a:t>
            </a:r>
          </a:p>
          <a:p>
            <a:r>
              <a:rPr lang="en-US">
                <a:ea typeface="Arial" charset="0"/>
              </a:rPr>
              <a:t>Coaches the user to think aloud by asking questions</a:t>
            </a:r>
          </a:p>
          <a:p>
            <a:pPr lvl="1"/>
            <a:r>
              <a:rPr lang="en-US">
                <a:latin typeface="Verdana" charset="0"/>
                <a:ea typeface="Arial" charset="0"/>
              </a:rPr>
              <a:t>“</a:t>
            </a:r>
            <a:r>
              <a:rPr lang="en-US">
                <a:ea typeface="Arial" charset="0"/>
              </a:rPr>
              <a:t>What are you thinking?</a:t>
            </a:r>
            <a:r>
              <a:rPr lang="en-US">
                <a:latin typeface="Verdana" charset="0"/>
                <a:ea typeface="Arial" charset="0"/>
              </a:rPr>
              <a:t>”</a:t>
            </a:r>
            <a:endParaRPr lang="en-US">
              <a:ea typeface="Arial" charset="0"/>
            </a:endParaRPr>
          </a:p>
          <a:p>
            <a:pPr lvl="1"/>
            <a:r>
              <a:rPr lang="en-US">
                <a:latin typeface="Verdana" charset="0"/>
                <a:ea typeface="Arial" charset="0"/>
              </a:rPr>
              <a:t>“</a:t>
            </a:r>
            <a:r>
              <a:rPr lang="en-US">
                <a:ea typeface="Arial" charset="0"/>
              </a:rPr>
              <a:t>Why did you try that?</a:t>
            </a:r>
            <a:r>
              <a:rPr lang="en-US">
                <a:latin typeface="Verdana" charset="0"/>
                <a:ea typeface="Arial" charset="0"/>
              </a:rPr>
              <a:t>”</a:t>
            </a:r>
            <a:endParaRPr lang="en-US">
              <a:ea typeface="Arial" charset="0"/>
            </a:endParaRPr>
          </a:p>
          <a:p>
            <a:r>
              <a:rPr lang="en-US">
                <a:ea typeface="Arial" charset="0"/>
              </a:rPr>
              <a:t>Controls the session and prevents interruptions by observers</a:t>
            </a:r>
          </a:p>
        </p:txBody>
      </p:sp>
    </p:spTree>
    <p:extLst>
      <p:ext uri="{BB962C8B-B14F-4D97-AF65-F5344CB8AC3E}">
        <p14:creationId xmlns:p14="http://schemas.microsoft.com/office/powerpoint/2010/main" val="1563583342"/>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r>
              <a:rPr lang="en-US"/>
              <a:t>Observer’s Role</a:t>
            </a:r>
          </a:p>
        </p:txBody>
      </p:sp>
      <p:sp>
        <p:nvSpPr>
          <p:cNvPr id="46083" name="Rectangle 3"/>
          <p:cNvSpPr>
            <a:spLocks noGrp="1" noChangeArrowheads="1"/>
          </p:cNvSpPr>
          <p:nvPr>
            <p:ph type="body" idx="1"/>
          </p:nvPr>
        </p:nvSpPr>
        <p:spPr/>
        <p:txBody>
          <a:bodyPr>
            <a:normAutofit fontScale="92500" lnSpcReduction="10000"/>
          </a:bodyPr>
          <a:lstStyle/>
          <a:p>
            <a:pPr>
              <a:lnSpc>
                <a:spcPct val="80000"/>
              </a:lnSpc>
            </a:pPr>
            <a:r>
              <a:rPr lang="en-US">
                <a:ea typeface="Arial" charset="0"/>
              </a:rPr>
              <a:t>Be quiet! </a:t>
            </a:r>
          </a:p>
          <a:p>
            <a:pPr lvl="1">
              <a:lnSpc>
                <a:spcPct val="80000"/>
              </a:lnSpc>
            </a:pPr>
            <a:r>
              <a:rPr lang="en-US">
                <a:ea typeface="Arial" charset="0"/>
              </a:rPr>
              <a:t>Don</a:t>
            </a:r>
            <a:r>
              <a:rPr lang="en-US">
                <a:latin typeface="Verdana" charset="0"/>
                <a:ea typeface="Arial" charset="0"/>
              </a:rPr>
              <a:t>’</a:t>
            </a:r>
            <a:r>
              <a:rPr lang="en-US">
                <a:ea typeface="Arial" charset="0"/>
              </a:rPr>
              <a:t>t help, don</a:t>
            </a:r>
            <a:r>
              <a:rPr lang="en-US">
                <a:latin typeface="Verdana" charset="0"/>
                <a:ea typeface="Arial" charset="0"/>
              </a:rPr>
              <a:t>’</a:t>
            </a:r>
            <a:r>
              <a:rPr lang="en-US">
                <a:ea typeface="Arial" charset="0"/>
              </a:rPr>
              <a:t>t explain, don</a:t>
            </a:r>
            <a:r>
              <a:rPr lang="en-US">
                <a:latin typeface="Verdana" charset="0"/>
                <a:ea typeface="Arial" charset="0"/>
              </a:rPr>
              <a:t>’</a:t>
            </a:r>
            <a:r>
              <a:rPr lang="en-US">
                <a:ea typeface="Arial" charset="0"/>
              </a:rPr>
              <a:t>t point out mistakes</a:t>
            </a:r>
          </a:p>
          <a:p>
            <a:pPr lvl="1">
              <a:lnSpc>
                <a:spcPct val="80000"/>
              </a:lnSpc>
            </a:pPr>
            <a:r>
              <a:rPr lang="en-US">
                <a:ea typeface="Arial" charset="0"/>
              </a:rPr>
              <a:t>Sit on your hands if it helps</a:t>
            </a:r>
          </a:p>
          <a:p>
            <a:pPr>
              <a:lnSpc>
                <a:spcPct val="80000"/>
              </a:lnSpc>
            </a:pPr>
            <a:r>
              <a:rPr lang="en-US">
                <a:ea typeface="Arial" charset="0"/>
              </a:rPr>
              <a:t>Take notes</a:t>
            </a:r>
          </a:p>
          <a:p>
            <a:pPr lvl="1">
              <a:lnSpc>
                <a:spcPct val="80000"/>
              </a:lnSpc>
            </a:pPr>
            <a:r>
              <a:rPr lang="en-US">
                <a:ea typeface="Arial" charset="0"/>
              </a:rPr>
              <a:t>Watch for critical incidents: events that strongly affect task performance or satisfaction</a:t>
            </a:r>
          </a:p>
          <a:p>
            <a:pPr lvl="1">
              <a:lnSpc>
                <a:spcPct val="80000"/>
              </a:lnSpc>
            </a:pPr>
            <a:r>
              <a:rPr lang="en-US">
                <a:ea typeface="Arial" charset="0"/>
              </a:rPr>
              <a:t>Usually negative</a:t>
            </a:r>
          </a:p>
          <a:p>
            <a:pPr lvl="2">
              <a:lnSpc>
                <a:spcPct val="80000"/>
              </a:lnSpc>
            </a:pPr>
            <a:r>
              <a:rPr lang="en-US">
                <a:ea typeface="Arial" charset="0"/>
              </a:rPr>
              <a:t>Errors</a:t>
            </a:r>
          </a:p>
          <a:p>
            <a:pPr lvl="2">
              <a:lnSpc>
                <a:spcPct val="80000"/>
              </a:lnSpc>
            </a:pPr>
            <a:r>
              <a:rPr lang="en-US">
                <a:ea typeface="Arial" charset="0"/>
              </a:rPr>
              <a:t>Repeated attempts </a:t>
            </a:r>
          </a:p>
          <a:p>
            <a:pPr lvl="2">
              <a:lnSpc>
                <a:spcPct val="80000"/>
              </a:lnSpc>
            </a:pPr>
            <a:r>
              <a:rPr lang="en-US">
                <a:ea typeface="Arial" charset="0"/>
              </a:rPr>
              <a:t>Curses</a:t>
            </a:r>
          </a:p>
          <a:p>
            <a:pPr lvl="1">
              <a:lnSpc>
                <a:spcPct val="80000"/>
              </a:lnSpc>
            </a:pPr>
            <a:r>
              <a:rPr lang="en-US">
                <a:ea typeface="Arial" charset="0"/>
              </a:rPr>
              <a:t>May be positive</a:t>
            </a:r>
          </a:p>
          <a:p>
            <a:pPr lvl="2">
              <a:lnSpc>
                <a:spcPct val="80000"/>
              </a:lnSpc>
            </a:pPr>
            <a:r>
              <a:rPr lang="en-US">
                <a:latin typeface="Verdana" charset="0"/>
                <a:ea typeface="Arial" charset="0"/>
              </a:rPr>
              <a:t>“</a:t>
            </a:r>
            <a:r>
              <a:rPr lang="en-US">
                <a:ea typeface="Arial" charset="0"/>
              </a:rPr>
              <a:t>Cool!</a:t>
            </a:r>
            <a:r>
              <a:rPr lang="en-US">
                <a:latin typeface="Verdana" charset="0"/>
                <a:ea typeface="Arial" charset="0"/>
              </a:rPr>
              <a:t>”</a:t>
            </a:r>
            <a:r>
              <a:rPr lang="en-US">
                <a:ea typeface="Arial" charset="0"/>
              </a:rPr>
              <a:t> </a:t>
            </a:r>
          </a:p>
          <a:p>
            <a:pPr lvl="2">
              <a:lnSpc>
                <a:spcPct val="80000"/>
              </a:lnSpc>
            </a:pPr>
            <a:r>
              <a:rPr lang="en-US">
                <a:latin typeface="Verdana" charset="0"/>
                <a:ea typeface="Arial" charset="0"/>
              </a:rPr>
              <a:t>“</a:t>
            </a:r>
            <a:r>
              <a:rPr lang="en-US">
                <a:ea typeface="Arial" charset="0"/>
              </a:rPr>
              <a:t>Oh, now I see.</a:t>
            </a:r>
            <a:r>
              <a:rPr lang="en-US">
                <a:latin typeface="Verdana" charset="0"/>
                <a:ea typeface="Arial" charset="0"/>
              </a:rPr>
              <a:t>”</a:t>
            </a:r>
            <a:endParaRPr lang="en-US">
              <a:ea typeface="Arial" charset="0"/>
            </a:endParaRPr>
          </a:p>
          <a:p>
            <a:pPr>
              <a:lnSpc>
                <a:spcPct val="80000"/>
              </a:lnSpc>
            </a:pPr>
            <a:endParaRPr lang="en-US">
              <a:ea typeface="Arial" charset="0"/>
            </a:endParaRPr>
          </a:p>
        </p:txBody>
      </p:sp>
    </p:spTree>
    <p:extLst>
      <p:ext uri="{BB962C8B-B14F-4D97-AF65-F5344CB8AC3E}">
        <p14:creationId xmlns:p14="http://schemas.microsoft.com/office/powerpoint/2010/main" val="1192464133"/>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Example: Think Aloud</a:t>
            </a:r>
          </a:p>
        </p:txBody>
      </p:sp>
      <p:sp>
        <p:nvSpPr>
          <p:cNvPr id="3" name="Text Placeholder 2"/>
          <p:cNvSpPr>
            <a:spLocks noGrp="1"/>
          </p:cNvSpPr>
          <p:nvPr>
            <p:ph type="body" idx="1"/>
          </p:nvPr>
        </p:nvSpPr>
        <p:spPr/>
        <p:txBody>
          <a:bodyPr/>
          <a:lstStyle/>
          <a:p>
            <a:endParaRPr lang="en-US"/>
          </a:p>
        </p:txBody>
      </p:sp>
      <p:pic>
        <p:nvPicPr>
          <p:cNvPr id="7" name="Picture 6">
            <a:hlinkClick r:id="rId3"/>
          </p:cNvPr>
          <p:cNvPicPr>
            <a:picLocks noChangeAspect="1"/>
          </p:cNvPicPr>
          <p:nvPr/>
        </p:nvPicPr>
        <p:blipFill>
          <a:blip r:embed="rId4"/>
          <a:stretch>
            <a:fillRect/>
          </a:stretch>
        </p:blipFill>
        <p:spPr>
          <a:xfrm>
            <a:off x="1600200" y="1282976"/>
            <a:ext cx="5715000" cy="4607201"/>
          </a:xfrm>
          <a:prstGeom prst="rect">
            <a:avLst/>
          </a:prstGeom>
        </p:spPr>
      </p:pic>
    </p:spTree>
    <p:extLst>
      <p:ext uri="{BB962C8B-B14F-4D97-AF65-F5344CB8AC3E}">
        <p14:creationId xmlns:p14="http://schemas.microsoft.com/office/powerpoint/2010/main" val="630736478"/>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a:t>Example: Watching for Critical Incidents</a:t>
            </a:r>
          </a:p>
        </p:txBody>
      </p:sp>
      <p:sp>
        <p:nvSpPr>
          <p:cNvPr id="3" name="Text Placeholder 2"/>
          <p:cNvSpPr>
            <a:spLocks noGrp="1"/>
          </p:cNvSpPr>
          <p:nvPr>
            <p:ph type="body" idx="1"/>
          </p:nvPr>
        </p:nvSpPr>
        <p:spPr/>
        <p:txBody>
          <a:bodyPr/>
          <a:lstStyle/>
          <a:p>
            <a:endParaRPr lang="en-US"/>
          </a:p>
        </p:txBody>
      </p:sp>
      <p:pic>
        <p:nvPicPr>
          <p:cNvPr id="8" name="Picture 7">
            <a:hlinkClick r:id="rId3"/>
          </p:cNvPr>
          <p:cNvPicPr>
            <a:picLocks noChangeAspect="1"/>
          </p:cNvPicPr>
          <p:nvPr/>
        </p:nvPicPr>
        <p:blipFill>
          <a:blip r:embed="rId4"/>
          <a:stretch>
            <a:fillRect/>
          </a:stretch>
        </p:blipFill>
        <p:spPr>
          <a:xfrm>
            <a:off x="2348100" y="1828800"/>
            <a:ext cx="4263927" cy="4330700"/>
          </a:xfrm>
          <a:prstGeom prst="rect">
            <a:avLst/>
          </a:prstGeom>
        </p:spPr>
      </p:pic>
    </p:spTree>
    <p:extLst>
      <p:ext uri="{BB962C8B-B14F-4D97-AF65-F5344CB8AC3E}">
        <p14:creationId xmlns:p14="http://schemas.microsoft.com/office/powerpoint/2010/main" val="935918383"/>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r>
              <a:rPr lang="en-US"/>
              <a:t>Recording Observations</a:t>
            </a:r>
          </a:p>
        </p:txBody>
      </p:sp>
      <p:sp>
        <p:nvSpPr>
          <p:cNvPr id="48131" name="Rectangle 3"/>
          <p:cNvSpPr>
            <a:spLocks noGrp="1" noChangeArrowheads="1"/>
          </p:cNvSpPr>
          <p:nvPr>
            <p:ph type="body" idx="1"/>
          </p:nvPr>
        </p:nvSpPr>
        <p:spPr/>
        <p:txBody>
          <a:bodyPr>
            <a:normAutofit lnSpcReduction="10000"/>
          </a:bodyPr>
          <a:lstStyle/>
          <a:p>
            <a:pPr>
              <a:lnSpc>
                <a:spcPct val="80000"/>
              </a:lnSpc>
            </a:pPr>
            <a:r>
              <a:rPr lang="en-US" sz="2400">
                <a:ea typeface="Arial" charset="0"/>
              </a:rPr>
              <a:t>Pen &amp; paper notes</a:t>
            </a:r>
          </a:p>
          <a:p>
            <a:pPr lvl="1">
              <a:lnSpc>
                <a:spcPct val="80000"/>
              </a:lnSpc>
            </a:pPr>
            <a:r>
              <a:rPr lang="en-US" sz="2000">
                <a:ea typeface="Arial" charset="0"/>
              </a:rPr>
              <a:t>Prepared forms can help</a:t>
            </a:r>
          </a:p>
          <a:p>
            <a:pPr>
              <a:lnSpc>
                <a:spcPct val="80000"/>
              </a:lnSpc>
            </a:pPr>
            <a:r>
              <a:rPr lang="en-US" sz="2400">
                <a:ea typeface="Arial" charset="0"/>
              </a:rPr>
              <a:t>Audio recording</a:t>
            </a:r>
          </a:p>
          <a:p>
            <a:pPr lvl="1">
              <a:lnSpc>
                <a:spcPct val="80000"/>
              </a:lnSpc>
            </a:pPr>
            <a:r>
              <a:rPr lang="en-US" sz="2000">
                <a:ea typeface="Arial" charset="0"/>
              </a:rPr>
              <a:t>For think-aloud</a:t>
            </a:r>
          </a:p>
          <a:p>
            <a:pPr>
              <a:lnSpc>
                <a:spcPct val="80000"/>
              </a:lnSpc>
            </a:pPr>
            <a:r>
              <a:rPr lang="en-US" sz="2400">
                <a:ea typeface="Arial" charset="0"/>
              </a:rPr>
              <a:t>Video recording</a:t>
            </a:r>
          </a:p>
          <a:p>
            <a:pPr lvl="1">
              <a:lnSpc>
                <a:spcPct val="80000"/>
              </a:lnSpc>
            </a:pPr>
            <a:r>
              <a:rPr lang="en-US" sz="2000">
                <a:ea typeface="Arial" charset="0"/>
              </a:rPr>
              <a:t>Usability labs often set up with two cameras, one for user</a:t>
            </a:r>
            <a:r>
              <a:rPr lang="en-US" sz="2000">
                <a:latin typeface="Verdana" charset="0"/>
                <a:ea typeface="Arial" charset="0"/>
              </a:rPr>
              <a:t>’</a:t>
            </a:r>
            <a:r>
              <a:rPr lang="en-US" sz="2000">
                <a:ea typeface="Arial" charset="0"/>
              </a:rPr>
              <a:t>s face, one for screen</a:t>
            </a:r>
          </a:p>
          <a:p>
            <a:pPr lvl="1">
              <a:lnSpc>
                <a:spcPct val="80000"/>
              </a:lnSpc>
            </a:pPr>
            <a:r>
              <a:rPr lang="en-US" sz="2000">
                <a:ea typeface="Arial" charset="0"/>
              </a:rPr>
              <a:t>User may be self-conscious</a:t>
            </a:r>
          </a:p>
          <a:p>
            <a:pPr lvl="1">
              <a:lnSpc>
                <a:spcPct val="80000"/>
              </a:lnSpc>
            </a:pPr>
            <a:r>
              <a:rPr lang="en-US" sz="2000">
                <a:ea typeface="Arial" charset="0"/>
              </a:rPr>
              <a:t>Good for closed-circuit view by observers in another room</a:t>
            </a:r>
          </a:p>
          <a:p>
            <a:pPr lvl="1">
              <a:lnSpc>
                <a:spcPct val="80000"/>
              </a:lnSpc>
            </a:pPr>
            <a:r>
              <a:rPr lang="en-US" sz="2000">
                <a:ea typeface="Arial" charset="0"/>
              </a:rPr>
              <a:t>Generates too much data</a:t>
            </a:r>
          </a:p>
          <a:p>
            <a:pPr lvl="1">
              <a:lnSpc>
                <a:spcPct val="80000"/>
              </a:lnSpc>
            </a:pPr>
            <a:r>
              <a:rPr lang="en-US" sz="2000">
                <a:ea typeface="Arial" charset="0"/>
              </a:rPr>
              <a:t>Retrospective testing: go back through the video with the user, discussing critical incidents</a:t>
            </a:r>
          </a:p>
          <a:p>
            <a:pPr>
              <a:lnSpc>
                <a:spcPct val="80000"/>
              </a:lnSpc>
            </a:pPr>
            <a:r>
              <a:rPr lang="en-US" sz="2400">
                <a:ea typeface="Arial" charset="0"/>
              </a:rPr>
              <a:t>Screen capture &amp; event logging</a:t>
            </a:r>
          </a:p>
          <a:p>
            <a:pPr lvl="1">
              <a:lnSpc>
                <a:spcPct val="80000"/>
              </a:lnSpc>
            </a:pPr>
            <a:r>
              <a:rPr lang="en-US" sz="2000">
                <a:ea typeface="Arial" charset="0"/>
              </a:rPr>
              <a:t>Cheap and unobtrusive</a:t>
            </a:r>
          </a:p>
          <a:p>
            <a:pPr lvl="1">
              <a:lnSpc>
                <a:spcPct val="80000"/>
              </a:lnSpc>
            </a:pPr>
            <a:r>
              <a:rPr lang="en-US" sz="2000">
                <a:ea typeface="Arial" charset="0"/>
              </a:rPr>
              <a:t>Camtasia, CamStudio</a:t>
            </a:r>
          </a:p>
          <a:p>
            <a:pPr lvl="1">
              <a:lnSpc>
                <a:spcPct val="80000"/>
              </a:lnSpc>
            </a:pPr>
            <a:endParaRPr lang="en-US" sz="2000">
              <a:ea typeface="Arial" charset="0"/>
            </a:endParaRPr>
          </a:p>
        </p:txBody>
      </p:sp>
    </p:spTree>
    <p:extLst>
      <p:ext uri="{BB962C8B-B14F-4D97-AF65-F5344CB8AC3E}">
        <p14:creationId xmlns:p14="http://schemas.microsoft.com/office/powerpoint/2010/main" val="1604700432"/>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1"/>
          <p:cNvSpPr>
            <a:spLocks noGrp="1"/>
          </p:cNvSpPr>
          <p:nvPr>
            <p:ph type="title"/>
          </p:nvPr>
        </p:nvSpPr>
        <p:spPr/>
        <p:txBody>
          <a:bodyPr/>
          <a:lstStyle/>
          <a:p>
            <a:r>
              <a:rPr lang="en-US" smtClean="0"/>
              <a:t>Summary</a:t>
            </a:r>
          </a:p>
        </p:txBody>
      </p:sp>
      <p:sp>
        <p:nvSpPr>
          <p:cNvPr id="50179" name="Text Placeholder 2"/>
          <p:cNvSpPr>
            <a:spLocks noGrp="1"/>
          </p:cNvSpPr>
          <p:nvPr>
            <p:ph type="body" idx="1"/>
          </p:nvPr>
        </p:nvSpPr>
        <p:spPr/>
        <p:txBody>
          <a:bodyPr/>
          <a:lstStyle/>
          <a:p>
            <a:r>
              <a:rPr lang="en-US" dirty="0" smtClean="0">
                <a:ea typeface="Arial" charset="0"/>
              </a:rPr>
              <a:t>Formative user testing tries to uncover usability problems to fix in next iteration</a:t>
            </a:r>
          </a:p>
          <a:p>
            <a:r>
              <a:rPr lang="en-US" dirty="0" smtClean="0">
                <a:ea typeface="Arial" charset="0"/>
              </a:rPr>
              <a:t>Facilitator and observers should play their roles correctly to maximize the value of the test</a:t>
            </a:r>
          </a:p>
          <a:p>
            <a:endParaRPr lang="en-US" dirty="0" smtClean="0">
              <a:ea typeface="Arial" charset="0"/>
            </a:endParaRPr>
          </a:p>
        </p:txBody>
      </p:sp>
    </p:spTree>
    <p:extLst>
      <p:ext uri="{BB962C8B-B14F-4D97-AF65-F5344CB8AC3E}">
        <p14:creationId xmlns:p14="http://schemas.microsoft.com/office/powerpoint/2010/main" val="1438701297"/>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r>
              <a:rPr lang="en-US"/>
              <a:t>Kinds of User Tests</a:t>
            </a:r>
          </a:p>
        </p:txBody>
      </p:sp>
      <p:sp>
        <p:nvSpPr>
          <p:cNvPr id="23555" name="Rectangle 3"/>
          <p:cNvSpPr>
            <a:spLocks noGrp="1" noChangeArrowheads="1"/>
          </p:cNvSpPr>
          <p:nvPr>
            <p:ph type="body" idx="1"/>
          </p:nvPr>
        </p:nvSpPr>
        <p:spPr/>
        <p:txBody>
          <a:bodyPr/>
          <a:lstStyle/>
          <a:p>
            <a:pPr>
              <a:lnSpc>
                <a:spcPct val="80000"/>
              </a:lnSpc>
            </a:pPr>
            <a:r>
              <a:rPr lang="en-US" sz="2000">
                <a:ea typeface="Arial" charset="0"/>
              </a:rPr>
              <a:t>Formative evaluation</a:t>
            </a:r>
          </a:p>
          <a:p>
            <a:pPr lvl="1">
              <a:lnSpc>
                <a:spcPct val="80000"/>
              </a:lnSpc>
            </a:pPr>
            <a:r>
              <a:rPr lang="en-US" sz="1800">
                <a:ea typeface="Arial" charset="0"/>
              </a:rPr>
              <a:t>Find problems for next iteration of design</a:t>
            </a:r>
          </a:p>
          <a:p>
            <a:pPr lvl="1">
              <a:lnSpc>
                <a:spcPct val="80000"/>
              </a:lnSpc>
            </a:pPr>
            <a:r>
              <a:rPr lang="en-US" sz="1800">
                <a:ea typeface="Arial" charset="0"/>
              </a:rPr>
              <a:t>Evaluates prototype or implementation, in lab, on chosen tasks</a:t>
            </a:r>
          </a:p>
          <a:p>
            <a:pPr lvl="1">
              <a:lnSpc>
                <a:spcPct val="80000"/>
              </a:lnSpc>
            </a:pPr>
            <a:r>
              <a:rPr lang="en-US" sz="1800">
                <a:ea typeface="Arial" charset="0"/>
              </a:rPr>
              <a:t>Qualitative observations (usability problems)</a:t>
            </a:r>
          </a:p>
          <a:p>
            <a:pPr>
              <a:lnSpc>
                <a:spcPct val="80000"/>
              </a:lnSpc>
            </a:pPr>
            <a:r>
              <a:rPr lang="en-US" sz="2000">
                <a:ea typeface="Arial" charset="0"/>
              </a:rPr>
              <a:t>Field study</a:t>
            </a:r>
          </a:p>
          <a:p>
            <a:pPr lvl="1">
              <a:lnSpc>
                <a:spcPct val="80000"/>
              </a:lnSpc>
            </a:pPr>
            <a:r>
              <a:rPr lang="en-US" sz="1800">
                <a:ea typeface="Arial" charset="0"/>
              </a:rPr>
              <a:t>Find problems in context</a:t>
            </a:r>
          </a:p>
          <a:p>
            <a:pPr lvl="1">
              <a:lnSpc>
                <a:spcPct val="80000"/>
              </a:lnSpc>
            </a:pPr>
            <a:r>
              <a:rPr lang="en-US" sz="1800">
                <a:ea typeface="Arial" charset="0"/>
              </a:rPr>
              <a:t>Evaluates working implementation, in real context, on real tasks</a:t>
            </a:r>
          </a:p>
          <a:p>
            <a:pPr lvl="1">
              <a:lnSpc>
                <a:spcPct val="80000"/>
              </a:lnSpc>
            </a:pPr>
            <a:r>
              <a:rPr lang="en-US" sz="1800">
                <a:ea typeface="Arial" charset="0"/>
              </a:rPr>
              <a:t>Mostly qualitative observations</a:t>
            </a:r>
          </a:p>
          <a:p>
            <a:pPr>
              <a:lnSpc>
                <a:spcPct val="80000"/>
              </a:lnSpc>
            </a:pPr>
            <a:r>
              <a:rPr lang="en-US" sz="2000">
                <a:ea typeface="Arial" charset="0"/>
              </a:rPr>
              <a:t>Controlled experiment</a:t>
            </a:r>
          </a:p>
          <a:p>
            <a:pPr lvl="1">
              <a:lnSpc>
                <a:spcPct val="80000"/>
              </a:lnSpc>
            </a:pPr>
            <a:r>
              <a:rPr lang="en-US" sz="1800">
                <a:ea typeface="Arial" charset="0"/>
              </a:rPr>
              <a:t>Tests a hypothesis (e.g., interface X is faster than interface Y)</a:t>
            </a:r>
          </a:p>
          <a:p>
            <a:pPr lvl="1">
              <a:lnSpc>
                <a:spcPct val="80000"/>
              </a:lnSpc>
            </a:pPr>
            <a:r>
              <a:rPr lang="en-US" sz="1800">
                <a:ea typeface="Arial" charset="0"/>
              </a:rPr>
              <a:t>Evaluates working implementation, in controlled lab environment, on chosen tasks</a:t>
            </a:r>
          </a:p>
          <a:p>
            <a:pPr lvl="1">
              <a:lnSpc>
                <a:spcPct val="80000"/>
              </a:lnSpc>
            </a:pPr>
            <a:r>
              <a:rPr lang="en-US" sz="1800">
                <a:ea typeface="Arial" charset="0"/>
              </a:rPr>
              <a:t>Mostly quantitative observations (time, error rate, satisfaction)</a:t>
            </a:r>
          </a:p>
        </p:txBody>
      </p:sp>
    </p:spTree>
    <p:extLst>
      <p:ext uri="{BB962C8B-B14F-4D97-AF65-F5344CB8AC3E}">
        <p14:creationId xmlns:p14="http://schemas.microsoft.com/office/powerpoint/2010/main" val="479750054"/>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r>
              <a:rPr lang="en-US"/>
              <a:t>Treat the User With Respect</a:t>
            </a:r>
          </a:p>
        </p:txBody>
      </p:sp>
      <p:sp>
        <p:nvSpPr>
          <p:cNvPr id="29699" name="Rectangle 3"/>
          <p:cNvSpPr>
            <a:spLocks noGrp="1" noChangeArrowheads="1"/>
          </p:cNvSpPr>
          <p:nvPr>
            <p:ph type="body" idx="1"/>
          </p:nvPr>
        </p:nvSpPr>
        <p:spPr/>
        <p:txBody>
          <a:bodyPr>
            <a:normAutofit fontScale="92500" lnSpcReduction="10000"/>
          </a:bodyPr>
          <a:lstStyle/>
          <a:p>
            <a:pPr>
              <a:lnSpc>
                <a:spcPct val="90000"/>
              </a:lnSpc>
            </a:pPr>
            <a:r>
              <a:rPr lang="en-US">
                <a:ea typeface="Arial" charset="0"/>
              </a:rPr>
              <a:t>Time</a:t>
            </a:r>
          </a:p>
          <a:p>
            <a:pPr lvl="1">
              <a:lnSpc>
                <a:spcPct val="90000"/>
              </a:lnSpc>
            </a:pPr>
            <a:r>
              <a:rPr lang="en-US">
                <a:ea typeface="Arial" charset="0"/>
              </a:rPr>
              <a:t>Don</a:t>
            </a:r>
            <a:r>
              <a:rPr lang="en-US">
                <a:latin typeface="Verdana" charset="0"/>
                <a:ea typeface="Arial" charset="0"/>
              </a:rPr>
              <a:t>’</a:t>
            </a:r>
            <a:r>
              <a:rPr lang="en-US">
                <a:ea typeface="Arial" charset="0"/>
              </a:rPr>
              <a:t>t waste it</a:t>
            </a:r>
          </a:p>
          <a:p>
            <a:pPr>
              <a:lnSpc>
                <a:spcPct val="90000"/>
              </a:lnSpc>
            </a:pPr>
            <a:r>
              <a:rPr lang="en-US">
                <a:ea typeface="Arial" charset="0"/>
              </a:rPr>
              <a:t>Comfort</a:t>
            </a:r>
          </a:p>
          <a:p>
            <a:pPr lvl="1">
              <a:lnSpc>
                <a:spcPct val="90000"/>
              </a:lnSpc>
            </a:pPr>
            <a:r>
              <a:rPr lang="en-US">
                <a:ea typeface="Arial" charset="0"/>
              </a:rPr>
              <a:t>Make the user comfortable</a:t>
            </a:r>
          </a:p>
          <a:p>
            <a:pPr>
              <a:lnSpc>
                <a:spcPct val="90000"/>
              </a:lnSpc>
            </a:pPr>
            <a:r>
              <a:rPr lang="en-US">
                <a:ea typeface="Arial" charset="0"/>
              </a:rPr>
              <a:t>Informed consent</a:t>
            </a:r>
          </a:p>
          <a:p>
            <a:pPr lvl="1">
              <a:lnSpc>
                <a:spcPct val="90000"/>
              </a:lnSpc>
            </a:pPr>
            <a:r>
              <a:rPr lang="en-US">
                <a:ea typeface="Arial" charset="0"/>
              </a:rPr>
              <a:t>Inform the user as fully as possible</a:t>
            </a:r>
          </a:p>
          <a:p>
            <a:pPr>
              <a:lnSpc>
                <a:spcPct val="90000"/>
              </a:lnSpc>
            </a:pPr>
            <a:r>
              <a:rPr lang="en-US">
                <a:ea typeface="Arial" charset="0"/>
              </a:rPr>
              <a:t>Privacy</a:t>
            </a:r>
          </a:p>
          <a:p>
            <a:pPr lvl="1">
              <a:lnSpc>
                <a:spcPct val="90000"/>
              </a:lnSpc>
            </a:pPr>
            <a:r>
              <a:rPr lang="en-US">
                <a:ea typeface="Arial" charset="0"/>
              </a:rPr>
              <a:t>Preserve the user</a:t>
            </a:r>
            <a:r>
              <a:rPr lang="en-US">
                <a:latin typeface="Verdana" charset="0"/>
                <a:ea typeface="Arial" charset="0"/>
              </a:rPr>
              <a:t>’</a:t>
            </a:r>
            <a:r>
              <a:rPr lang="en-US">
                <a:ea typeface="Arial" charset="0"/>
              </a:rPr>
              <a:t>s privacy</a:t>
            </a:r>
          </a:p>
          <a:p>
            <a:pPr>
              <a:lnSpc>
                <a:spcPct val="90000"/>
              </a:lnSpc>
            </a:pPr>
            <a:r>
              <a:rPr lang="en-US">
                <a:ea typeface="Arial" charset="0"/>
              </a:rPr>
              <a:t>Control</a:t>
            </a:r>
          </a:p>
          <a:p>
            <a:pPr lvl="1">
              <a:lnSpc>
                <a:spcPct val="90000"/>
              </a:lnSpc>
            </a:pPr>
            <a:r>
              <a:rPr lang="en-US">
                <a:ea typeface="Arial" charset="0"/>
              </a:rPr>
              <a:t>The user can stop at any time</a:t>
            </a:r>
          </a:p>
        </p:txBody>
      </p:sp>
    </p:spTree>
    <p:extLst>
      <p:ext uri="{BB962C8B-B14F-4D97-AF65-F5344CB8AC3E}">
        <p14:creationId xmlns:p14="http://schemas.microsoft.com/office/powerpoint/2010/main" val="1861152111"/>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r>
              <a:rPr lang="en-US"/>
              <a:t>Before a Test</a:t>
            </a:r>
          </a:p>
        </p:txBody>
      </p:sp>
      <p:sp>
        <p:nvSpPr>
          <p:cNvPr id="31747" name="Rectangle 3"/>
          <p:cNvSpPr>
            <a:spLocks noGrp="1" noChangeArrowheads="1"/>
          </p:cNvSpPr>
          <p:nvPr>
            <p:ph type="body" idx="1"/>
          </p:nvPr>
        </p:nvSpPr>
        <p:spPr/>
        <p:txBody>
          <a:bodyPr>
            <a:normAutofit lnSpcReduction="10000"/>
          </a:bodyPr>
          <a:lstStyle/>
          <a:p>
            <a:pPr>
              <a:lnSpc>
                <a:spcPct val="80000"/>
              </a:lnSpc>
            </a:pPr>
            <a:r>
              <a:rPr lang="en-US" sz="2400">
                <a:ea typeface="Arial" charset="0"/>
              </a:rPr>
              <a:t>Time</a:t>
            </a:r>
          </a:p>
          <a:p>
            <a:pPr lvl="1">
              <a:lnSpc>
                <a:spcPct val="80000"/>
              </a:lnSpc>
            </a:pPr>
            <a:r>
              <a:rPr lang="en-US" sz="2000">
                <a:ea typeface="Arial" charset="0"/>
              </a:rPr>
              <a:t>Pilot-test all materials and tasks</a:t>
            </a:r>
          </a:p>
          <a:p>
            <a:pPr>
              <a:lnSpc>
                <a:spcPct val="80000"/>
              </a:lnSpc>
            </a:pPr>
            <a:r>
              <a:rPr lang="en-US" sz="2400">
                <a:ea typeface="Arial" charset="0"/>
              </a:rPr>
              <a:t>Comfort</a:t>
            </a:r>
          </a:p>
          <a:p>
            <a:pPr lvl="1">
              <a:lnSpc>
                <a:spcPct val="80000"/>
              </a:lnSpc>
            </a:pPr>
            <a:r>
              <a:rPr lang="en-US" sz="2000">
                <a:latin typeface="Verdana" charset="0"/>
                <a:ea typeface="Arial" charset="0"/>
              </a:rPr>
              <a:t>“</a:t>
            </a:r>
            <a:r>
              <a:rPr lang="en-US" sz="2000">
                <a:ea typeface="Arial" charset="0"/>
              </a:rPr>
              <a:t>We</a:t>
            </a:r>
            <a:r>
              <a:rPr lang="en-US" sz="2000">
                <a:latin typeface="Verdana" charset="0"/>
                <a:ea typeface="Arial" charset="0"/>
              </a:rPr>
              <a:t>’</a:t>
            </a:r>
            <a:r>
              <a:rPr lang="en-US" sz="2000">
                <a:ea typeface="Arial" charset="0"/>
              </a:rPr>
              <a:t>re testing the system; we</a:t>
            </a:r>
            <a:r>
              <a:rPr lang="en-US" sz="2000">
                <a:latin typeface="Verdana" charset="0"/>
                <a:ea typeface="Arial" charset="0"/>
              </a:rPr>
              <a:t>’</a:t>
            </a:r>
            <a:r>
              <a:rPr lang="en-US" sz="2000">
                <a:ea typeface="Arial" charset="0"/>
              </a:rPr>
              <a:t>re not testing you.</a:t>
            </a:r>
            <a:r>
              <a:rPr lang="en-US" sz="2000">
                <a:latin typeface="Verdana" charset="0"/>
                <a:ea typeface="Arial" charset="0"/>
              </a:rPr>
              <a:t>”</a:t>
            </a:r>
            <a:endParaRPr lang="en-US" sz="2000">
              <a:ea typeface="Arial" charset="0"/>
            </a:endParaRPr>
          </a:p>
          <a:p>
            <a:pPr lvl="1">
              <a:lnSpc>
                <a:spcPct val="80000"/>
              </a:lnSpc>
            </a:pPr>
            <a:r>
              <a:rPr lang="en-US" sz="2000">
                <a:latin typeface="Verdana" charset="0"/>
                <a:ea typeface="Arial" charset="0"/>
              </a:rPr>
              <a:t>“</a:t>
            </a:r>
            <a:r>
              <a:rPr lang="en-US" sz="2000">
                <a:ea typeface="Arial" charset="0"/>
              </a:rPr>
              <a:t>Any difficulties you encounter are the system</a:t>
            </a:r>
            <a:r>
              <a:rPr lang="en-US" sz="2000">
                <a:latin typeface="Verdana" charset="0"/>
                <a:ea typeface="Arial" charset="0"/>
              </a:rPr>
              <a:t>’</a:t>
            </a:r>
            <a:r>
              <a:rPr lang="en-US" sz="2000">
                <a:ea typeface="Arial" charset="0"/>
              </a:rPr>
              <a:t>s fault. We need your help to find these problems.</a:t>
            </a:r>
            <a:r>
              <a:rPr lang="en-US" sz="2000">
                <a:latin typeface="Verdana" charset="0"/>
                <a:ea typeface="Arial" charset="0"/>
              </a:rPr>
              <a:t>”</a:t>
            </a:r>
            <a:endParaRPr lang="en-US" sz="2000">
              <a:ea typeface="Arial" charset="0"/>
            </a:endParaRPr>
          </a:p>
          <a:p>
            <a:pPr>
              <a:lnSpc>
                <a:spcPct val="80000"/>
              </a:lnSpc>
            </a:pPr>
            <a:r>
              <a:rPr lang="en-US" sz="2400">
                <a:ea typeface="Arial" charset="0"/>
              </a:rPr>
              <a:t>Privacy</a:t>
            </a:r>
          </a:p>
          <a:p>
            <a:pPr lvl="1">
              <a:lnSpc>
                <a:spcPct val="80000"/>
              </a:lnSpc>
            </a:pPr>
            <a:r>
              <a:rPr lang="en-US" sz="2000">
                <a:latin typeface="Verdana" charset="0"/>
                <a:ea typeface="Arial" charset="0"/>
              </a:rPr>
              <a:t>“</a:t>
            </a:r>
            <a:r>
              <a:rPr lang="en-US" sz="2000">
                <a:ea typeface="Arial" charset="0"/>
              </a:rPr>
              <a:t>Your test results will be completely confidential.</a:t>
            </a:r>
            <a:r>
              <a:rPr lang="en-US" sz="2000">
                <a:latin typeface="Verdana" charset="0"/>
                <a:ea typeface="Arial" charset="0"/>
              </a:rPr>
              <a:t>”</a:t>
            </a:r>
            <a:endParaRPr lang="en-US" sz="2000">
              <a:ea typeface="Arial" charset="0"/>
            </a:endParaRPr>
          </a:p>
          <a:p>
            <a:pPr>
              <a:lnSpc>
                <a:spcPct val="80000"/>
              </a:lnSpc>
            </a:pPr>
            <a:r>
              <a:rPr lang="en-US" sz="2400">
                <a:ea typeface="Arial" charset="0"/>
              </a:rPr>
              <a:t>Information</a:t>
            </a:r>
          </a:p>
          <a:p>
            <a:pPr lvl="1">
              <a:lnSpc>
                <a:spcPct val="80000"/>
              </a:lnSpc>
            </a:pPr>
            <a:r>
              <a:rPr lang="en-US" sz="2000">
                <a:ea typeface="Arial" charset="0"/>
              </a:rPr>
              <a:t>Brief about purpose of study</a:t>
            </a:r>
          </a:p>
          <a:p>
            <a:pPr lvl="1">
              <a:lnSpc>
                <a:spcPct val="80000"/>
              </a:lnSpc>
            </a:pPr>
            <a:r>
              <a:rPr lang="en-US" sz="2000">
                <a:ea typeface="Arial" charset="0"/>
              </a:rPr>
              <a:t>Inform about audiotaping, videotaping, other observers</a:t>
            </a:r>
          </a:p>
          <a:p>
            <a:pPr lvl="1">
              <a:lnSpc>
                <a:spcPct val="80000"/>
              </a:lnSpc>
            </a:pPr>
            <a:r>
              <a:rPr lang="en-US" sz="2000">
                <a:ea typeface="Arial" charset="0"/>
              </a:rPr>
              <a:t>Answer any questions beforehand (unless biasing)</a:t>
            </a:r>
          </a:p>
          <a:p>
            <a:pPr>
              <a:lnSpc>
                <a:spcPct val="80000"/>
              </a:lnSpc>
            </a:pPr>
            <a:r>
              <a:rPr lang="en-US" sz="2400">
                <a:ea typeface="Arial" charset="0"/>
              </a:rPr>
              <a:t>Control</a:t>
            </a:r>
          </a:p>
          <a:p>
            <a:pPr lvl="1">
              <a:lnSpc>
                <a:spcPct val="80000"/>
              </a:lnSpc>
            </a:pPr>
            <a:r>
              <a:rPr lang="en-US" sz="2000">
                <a:latin typeface="Verdana" charset="0"/>
                <a:ea typeface="Arial" charset="0"/>
              </a:rPr>
              <a:t>“</a:t>
            </a:r>
            <a:r>
              <a:rPr lang="en-US" sz="2000">
                <a:ea typeface="Arial" charset="0"/>
              </a:rPr>
              <a:t>You can stop at any time.</a:t>
            </a:r>
            <a:r>
              <a:rPr lang="en-US" sz="2000">
                <a:latin typeface="Verdana" charset="0"/>
                <a:ea typeface="Arial" charset="0"/>
              </a:rPr>
              <a:t>”</a:t>
            </a:r>
            <a:endParaRPr lang="en-US" sz="2000">
              <a:ea typeface="Arial" charset="0"/>
            </a:endParaRPr>
          </a:p>
        </p:txBody>
      </p:sp>
    </p:spTree>
    <p:extLst>
      <p:ext uri="{BB962C8B-B14F-4D97-AF65-F5344CB8AC3E}">
        <p14:creationId xmlns:p14="http://schemas.microsoft.com/office/powerpoint/2010/main" val="37661113"/>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r>
              <a:rPr lang="en-US"/>
              <a:t>During the Test</a:t>
            </a:r>
          </a:p>
        </p:txBody>
      </p:sp>
      <p:sp>
        <p:nvSpPr>
          <p:cNvPr id="33795" name="Rectangle 3"/>
          <p:cNvSpPr>
            <a:spLocks noGrp="1" noChangeArrowheads="1"/>
          </p:cNvSpPr>
          <p:nvPr>
            <p:ph type="body" idx="1"/>
          </p:nvPr>
        </p:nvSpPr>
        <p:spPr/>
        <p:txBody>
          <a:bodyPr/>
          <a:lstStyle/>
          <a:p>
            <a:pPr>
              <a:lnSpc>
                <a:spcPct val="80000"/>
              </a:lnSpc>
            </a:pPr>
            <a:r>
              <a:rPr lang="en-US" sz="2000">
                <a:ea typeface="Arial" charset="0"/>
              </a:rPr>
              <a:t>Time</a:t>
            </a:r>
          </a:p>
          <a:p>
            <a:pPr lvl="1">
              <a:lnSpc>
                <a:spcPct val="80000"/>
              </a:lnSpc>
            </a:pPr>
            <a:r>
              <a:rPr lang="en-US" sz="1800">
                <a:ea typeface="Arial" charset="0"/>
              </a:rPr>
              <a:t>Eliminate unnecessary tasks</a:t>
            </a:r>
          </a:p>
          <a:p>
            <a:pPr>
              <a:lnSpc>
                <a:spcPct val="80000"/>
              </a:lnSpc>
            </a:pPr>
            <a:r>
              <a:rPr lang="en-US" sz="2000">
                <a:ea typeface="Arial" charset="0"/>
              </a:rPr>
              <a:t>Comfort</a:t>
            </a:r>
          </a:p>
          <a:p>
            <a:pPr lvl="1">
              <a:lnSpc>
                <a:spcPct val="80000"/>
              </a:lnSpc>
            </a:pPr>
            <a:r>
              <a:rPr lang="en-US" sz="1800">
                <a:ea typeface="Arial" charset="0"/>
              </a:rPr>
              <a:t>Calm, relaxed atmosphere</a:t>
            </a:r>
          </a:p>
          <a:p>
            <a:pPr lvl="1">
              <a:lnSpc>
                <a:spcPct val="80000"/>
              </a:lnSpc>
            </a:pPr>
            <a:r>
              <a:rPr lang="en-US" sz="1800">
                <a:ea typeface="Arial" charset="0"/>
              </a:rPr>
              <a:t>Take breaks in long session</a:t>
            </a:r>
          </a:p>
          <a:p>
            <a:pPr lvl="1">
              <a:lnSpc>
                <a:spcPct val="80000"/>
              </a:lnSpc>
            </a:pPr>
            <a:r>
              <a:rPr lang="en-US" sz="1800">
                <a:ea typeface="Arial" charset="0"/>
              </a:rPr>
              <a:t>Never act disappointed</a:t>
            </a:r>
          </a:p>
          <a:p>
            <a:pPr lvl="1">
              <a:lnSpc>
                <a:spcPct val="80000"/>
              </a:lnSpc>
            </a:pPr>
            <a:r>
              <a:rPr lang="en-US" sz="1800">
                <a:ea typeface="Arial" charset="0"/>
              </a:rPr>
              <a:t>Give tasks one at a time</a:t>
            </a:r>
          </a:p>
          <a:p>
            <a:pPr lvl="1">
              <a:lnSpc>
                <a:spcPct val="80000"/>
              </a:lnSpc>
            </a:pPr>
            <a:r>
              <a:rPr lang="en-US" sz="1800">
                <a:ea typeface="Arial" charset="0"/>
              </a:rPr>
              <a:t>First task should be easy, for an early success experience</a:t>
            </a:r>
          </a:p>
          <a:p>
            <a:pPr>
              <a:lnSpc>
                <a:spcPct val="80000"/>
              </a:lnSpc>
            </a:pPr>
            <a:r>
              <a:rPr lang="en-US" sz="2000">
                <a:ea typeface="Arial" charset="0"/>
              </a:rPr>
              <a:t>Privacy</a:t>
            </a:r>
          </a:p>
          <a:p>
            <a:pPr lvl="1">
              <a:lnSpc>
                <a:spcPct val="80000"/>
              </a:lnSpc>
            </a:pPr>
            <a:r>
              <a:rPr lang="en-US" sz="1800">
                <a:ea typeface="Arial" charset="0"/>
              </a:rPr>
              <a:t>User</a:t>
            </a:r>
            <a:r>
              <a:rPr lang="en-US" sz="1800">
                <a:latin typeface="Verdana" charset="0"/>
                <a:ea typeface="Arial" charset="0"/>
              </a:rPr>
              <a:t>’</a:t>
            </a:r>
            <a:r>
              <a:rPr lang="en-US" sz="1800">
                <a:ea typeface="Arial" charset="0"/>
              </a:rPr>
              <a:t>s boss shouldn</a:t>
            </a:r>
            <a:r>
              <a:rPr lang="en-US" sz="1800">
                <a:latin typeface="Verdana" charset="0"/>
                <a:ea typeface="Arial" charset="0"/>
              </a:rPr>
              <a:t>’</a:t>
            </a:r>
            <a:r>
              <a:rPr lang="en-US" sz="1800">
                <a:ea typeface="Arial" charset="0"/>
              </a:rPr>
              <a:t>t be watching</a:t>
            </a:r>
          </a:p>
          <a:p>
            <a:pPr>
              <a:lnSpc>
                <a:spcPct val="80000"/>
              </a:lnSpc>
            </a:pPr>
            <a:r>
              <a:rPr lang="en-US" sz="2000">
                <a:ea typeface="Arial" charset="0"/>
              </a:rPr>
              <a:t>Information</a:t>
            </a:r>
          </a:p>
          <a:p>
            <a:pPr lvl="1">
              <a:lnSpc>
                <a:spcPct val="80000"/>
              </a:lnSpc>
            </a:pPr>
            <a:r>
              <a:rPr lang="en-US" sz="1800">
                <a:ea typeface="Arial" charset="0"/>
              </a:rPr>
              <a:t>Answer questions (again, where they won</a:t>
            </a:r>
            <a:r>
              <a:rPr lang="en-US" sz="1800">
                <a:latin typeface="Verdana" charset="0"/>
                <a:ea typeface="Arial" charset="0"/>
              </a:rPr>
              <a:t>’</a:t>
            </a:r>
            <a:r>
              <a:rPr lang="en-US" sz="1800">
                <a:ea typeface="Arial" charset="0"/>
              </a:rPr>
              <a:t>t bias)</a:t>
            </a:r>
          </a:p>
          <a:p>
            <a:pPr>
              <a:lnSpc>
                <a:spcPct val="80000"/>
              </a:lnSpc>
            </a:pPr>
            <a:r>
              <a:rPr lang="en-US" sz="2000">
                <a:ea typeface="Arial" charset="0"/>
              </a:rPr>
              <a:t>Control</a:t>
            </a:r>
          </a:p>
          <a:p>
            <a:pPr lvl="1">
              <a:lnSpc>
                <a:spcPct val="80000"/>
              </a:lnSpc>
            </a:pPr>
            <a:r>
              <a:rPr lang="en-US" sz="1800">
                <a:ea typeface="Arial" charset="0"/>
              </a:rPr>
              <a:t>User can give up a task and go on to the next</a:t>
            </a:r>
          </a:p>
          <a:p>
            <a:pPr lvl="1">
              <a:lnSpc>
                <a:spcPct val="80000"/>
              </a:lnSpc>
            </a:pPr>
            <a:r>
              <a:rPr lang="en-US" sz="1800">
                <a:ea typeface="Arial" charset="0"/>
              </a:rPr>
              <a:t>User can quit entirely</a:t>
            </a:r>
          </a:p>
          <a:p>
            <a:pPr>
              <a:lnSpc>
                <a:spcPct val="80000"/>
              </a:lnSpc>
            </a:pPr>
            <a:endParaRPr lang="en-US" sz="2000">
              <a:ea typeface="Arial" charset="0"/>
            </a:endParaRPr>
          </a:p>
        </p:txBody>
      </p:sp>
    </p:spTree>
    <p:extLst>
      <p:ext uri="{BB962C8B-B14F-4D97-AF65-F5344CB8AC3E}">
        <p14:creationId xmlns:p14="http://schemas.microsoft.com/office/powerpoint/2010/main" val="3298045961"/>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r>
              <a:rPr lang="en-US"/>
              <a:t>After the Test</a:t>
            </a:r>
          </a:p>
        </p:txBody>
      </p:sp>
      <p:sp>
        <p:nvSpPr>
          <p:cNvPr id="35843" name="Rectangle 3"/>
          <p:cNvSpPr>
            <a:spLocks noGrp="1" noChangeArrowheads="1"/>
          </p:cNvSpPr>
          <p:nvPr>
            <p:ph type="body" idx="1"/>
          </p:nvPr>
        </p:nvSpPr>
        <p:spPr/>
        <p:txBody>
          <a:bodyPr>
            <a:normAutofit lnSpcReduction="10000"/>
          </a:bodyPr>
          <a:lstStyle/>
          <a:p>
            <a:r>
              <a:rPr lang="en-US">
                <a:ea typeface="Arial" charset="0"/>
              </a:rPr>
              <a:t>Comfort</a:t>
            </a:r>
          </a:p>
          <a:p>
            <a:pPr lvl="1"/>
            <a:r>
              <a:rPr lang="en-US">
                <a:ea typeface="Arial" charset="0"/>
              </a:rPr>
              <a:t>Say what they</a:t>
            </a:r>
            <a:r>
              <a:rPr lang="en-US">
                <a:latin typeface="Verdana" charset="0"/>
                <a:ea typeface="Arial" charset="0"/>
              </a:rPr>
              <a:t>’</a:t>
            </a:r>
            <a:r>
              <a:rPr lang="en-US">
                <a:ea typeface="Arial" charset="0"/>
              </a:rPr>
              <a:t>ve helped you do</a:t>
            </a:r>
          </a:p>
          <a:p>
            <a:r>
              <a:rPr lang="en-US">
                <a:ea typeface="Arial" charset="0"/>
              </a:rPr>
              <a:t>Information</a:t>
            </a:r>
          </a:p>
          <a:p>
            <a:pPr lvl="1"/>
            <a:r>
              <a:rPr lang="en-US">
                <a:ea typeface="Arial" charset="0"/>
              </a:rPr>
              <a:t>Answer questions that you had to defer to avoid biasing the experiment</a:t>
            </a:r>
          </a:p>
          <a:p>
            <a:r>
              <a:rPr lang="en-US">
                <a:ea typeface="Arial" charset="0"/>
              </a:rPr>
              <a:t>Privacy</a:t>
            </a:r>
          </a:p>
          <a:p>
            <a:pPr lvl="1"/>
            <a:r>
              <a:rPr lang="en-US">
                <a:ea typeface="Arial" charset="0"/>
              </a:rPr>
              <a:t>Don</a:t>
            </a:r>
            <a:r>
              <a:rPr lang="en-US">
                <a:latin typeface="Verdana" charset="0"/>
                <a:ea typeface="Arial" charset="0"/>
              </a:rPr>
              <a:t>’</a:t>
            </a:r>
            <a:r>
              <a:rPr lang="en-US">
                <a:ea typeface="Arial" charset="0"/>
              </a:rPr>
              <a:t>t publish user-identifying information</a:t>
            </a:r>
          </a:p>
          <a:p>
            <a:pPr lvl="1"/>
            <a:r>
              <a:rPr lang="en-US">
                <a:ea typeface="Arial" charset="0"/>
              </a:rPr>
              <a:t>Don</a:t>
            </a:r>
            <a:r>
              <a:rPr lang="en-US">
                <a:latin typeface="Verdana" charset="0"/>
                <a:ea typeface="Arial" charset="0"/>
              </a:rPr>
              <a:t>’</a:t>
            </a:r>
            <a:r>
              <a:rPr lang="en-US">
                <a:ea typeface="Arial" charset="0"/>
              </a:rPr>
              <a:t>t show video or audio without user</a:t>
            </a:r>
            <a:r>
              <a:rPr lang="en-US">
                <a:latin typeface="Verdana" charset="0"/>
                <a:ea typeface="Arial" charset="0"/>
              </a:rPr>
              <a:t>’</a:t>
            </a:r>
            <a:r>
              <a:rPr lang="en-US">
                <a:ea typeface="Arial" charset="0"/>
              </a:rPr>
              <a:t>s permission</a:t>
            </a:r>
          </a:p>
        </p:txBody>
      </p:sp>
    </p:spTree>
    <p:extLst>
      <p:ext uri="{BB962C8B-B14F-4D97-AF65-F5344CB8AC3E}">
        <p14:creationId xmlns:p14="http://schemas.microsoft.com/office/powerpoint/2010/main" val="538448906"/>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r>
              <a:rPr lang="en-US"/>
              <a:t>Formative Evaluation</a:t>
            </a:r>
          </a:p>
        </p:txBody>
      </p:sp>
      <p:sp>
        <p:nvSpPr>
          <p:cNvPr id="37891" name="Rectangle 3"/>
          <p:cNvSpPr>
            <a:spLocks noGrp="1" noChangeArrowheads="1"/>
          </p:cNvSpPr>
          <p:nvPr>
            <p:ph type="body" idx="1"/>
          </p:nvPr>
        </p:nvSpPr>
        <p:spPr/>
        <p:txBody>
          <a:bodyPr/>
          <a:lstStyle/>
          <a:p>
            <a:r>
              <a:rPr lang="en-US">
                <a:ea typeface="Arial" charset="0"/>
              </a:rPr>
              <a:t>Find some users</a:t>
            </a:r>
          </a:p>
          <a:p>
            <a:pPr lvl="1"/>
            <a:r>
              <a:rPr lang="en-US">
                <a:ea typeface="Arial" charset="0"/>
              </a:rPr>
              <a:t>Should be representative of the target user class(es), based on user analysis</a:t>
            </a:r>
          </a:p>
          <a:p>
            <a:r>
              <a:rPr lang="en-US">
                <a:ea typeface="Arial" charset="0"/>
              </a:rPr>
              <a:t>Give each user some tasks</a:t>
            </a:r>
          </a:p>
          <a:p>
            <a:pPr lvl="1"/>
            <a:r>
              <a:rPr lang="en-US">
                <a:ea typeface="Arial" charset="0"/>
              </a:rPr>
              <a:t>Should be representative of important tasks, based on task analysis</a:t>
            </a:r>
          </a:p>
          <a:p>
            <a:r>
              <a:rPr lang="en-US">
                <a:ea typeface="Arial" charset="0"/>
              </a:rPr>
              <a:t>Watch user do the tasks</a:t>
            </a:r>
          </a:p>
          <a:p>
            <a:pPr>
              <a:buFontTx/>
              <a:buNone/>
            </a:pPr>
            <a:endParaRPr lang="en-US">
              <a:ea typeface="Arial" charset="0"/>
            </a:endParaRPr>
          </a:p>
        </p:txBody>
      </p:sp>
    </p:spTree>
    <p:extLst>
      <p:ext uri="{BB962C8B-B14F-4D97-AF65-F5344CB8AC3E}">
        <p14:creationId xmlns:p14="http://schemas.microsoft.com/office/powerpoint/2010/main" val="2968588970"/>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Challenges for Assistive Technology</a:t>
            </a:r>
            <a:endParaRPr lang="en-US" dirty="0"/>
          </a:p>
        </p:txBody>
      </p:sp>
      <p:sp>
        <p:nvSpPr>
          <p:cNvPr id="3" name="Text Placeholder 2"/>
          <p:cNvSpPr>
            <a:spLocks noGrp="1"/>
          </p:cNvSpPr>
          <p:nvPr>
            <p:ph type="body" idx="1"/>
          </p:nvPr>
        </p:nvSpPr>
        <p:spPr/>
        <p:txBody>
          <a:bodyPr>
            <a:normAutofit fontScale="85000" lnSpcReduction="20000"/>
          </a:bodyPr>
          <a:lstStyle/>
          <a:p>
            <a:r>
              <a:rPr lang="en-US" dirty="0" smtClean="0"/>
              <a:t>Finding users</a:t>
            </a:r>
          </a:p>
          <a:p>
            <a:pPr lvl="1"/>
            <a:r>
              <a:rPr lang="en-US" dirty="0" smtClean="0"/>
              <a:t>“representative” users? Disabilities vary too much</a:t>
            </a:r>
          </a:p>
          <a:p>
            <a:pPr lvl="2"/>
            <a:r>
              <a:rPr lang="en-US" dirty="0" smtClean="0"/>
              <a:t>one approach: recruit users by the kinds of AT they already use (or can’t use)</a:t>
            </a:r>
          </a:p>
          <a:p>
            <a:pPr lvl="1"/>
            <a:r>
              <a:rPr lang="en-US" dirty="0" smtClean="0"/>
              <a:t>often need more than 3-5 users for good results</a:t>
            </a:r>
          </a:p>
          <a:p>
            <a:r>
              <a:rPr lang="en-US" dirty="0" smtClean="0"/>
              <a:t>Recruiting</a:t>
            </a:r>
          </a:p>
          <a:p>
            <a:pPr lvl="1"/>
            <a:r>
              <a:rPr lang="en-US" dirty="0" smtClean="0"/>
              <a:t>helps to develop contacts and relationships</a:t>
            </a:r>
          </a:p>
          <a:p>
            <a:pPr lvl="2"/>
            <a:r>
              <a:rPr lang="en-US" dirty="0" smtClean="0"/>
              <a:t>fosters trust, and word-of-mouth and viral marketing</a:t>
            </a:r>
          </a:p>
          <a:p>
            <a:pPr lvl="1"/>
            <a:r>
              <a:rPr lang="en-US" dirty="0" smtClean="0"/>
              <a:t>sometimes easy to recruit: PWD are often more willing to participate in studies</a:t>
            </a:r>
          </a:p>
          <a:p>
            <a:pPr lvl="1"/>
            <a:r>
              <a:rPr lang="en-US" dirty="0" smtClean="0"/>
              <a:t>sometimes very hard: people with “hidden disabilities” (e.g. learning disabilities) are more reluctant</a:t>
            </a:r>
          </a:p>
          <a:p>
            <a:endParaRPr lang="en-US" dirty="0" smtClean="0"/>
          </a:p>
          <a:p>
            <a:endParaRPr lang="en-US" dirty="0" smtClean="0"/>
          </a:p>
        </p:txBody>
      </p:sp>
    </p:spTree>
    <p:extLst>
      <p:ext uri="{BB962C8B-B14F-4D97-AF65-F5344CB8AC3E}">
        <p14:creationId xmlns:p14="http://schemas.microsoft.com/office/powerpoint/2010/main" val="15165066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Challenges for Assistive Technology</a:t>
            </a:r>
          </a:p>
        </p:txBody>
      </p:sp>
      <p:sp>
        <p:nvSpPr>
          <p:cNvPr id="3" name="Text Placeholder 2"/>
          <p:cNvSpPr>
            <a:spLocks noGrp="1"/>
          </p:cNvSpPr>
          <p:nvPr>
            <p:ph type="body" idx="1"/>
          </p:nvPr>
        </p:nvSpPr>
        <p:spPr/>
        <p:txBody>
          <a:bodyPr>
            <a:normAutofit fontScale="92500" lnSpcReduction="10000"/>
          </a:bodyPr>
          <a:lstStyle/>
          <a:p>
            <a:r>
              <a:rPr lang="en-US" dirty="0" smtClean="0"/>
              <a:t>Location</a:t>
            </a:r>
            <a:endParaRPr lang="en-US" dirty="0"/>
          </a:p>
          <a:p>
            <a:pPr lvl="1"/>
            <a:r>
              <a:rPr lang="en-US" dirty="0"/>
              <a:t>make sure the testing location is </a:t>
            </a:r>
            <a:r>
              <a:rPr lang="en-US" dirty="0" smtClean="0"/>
              <a:t>accessible</a:t>
            </a:r>
          </a:p>
          <a:p>
            <a:pPr lvl="1"/>
            <a:r>
              <a:rPr lang="en-US" dirty="0" smtClean="0"/>
              <a:t>meet &amp; escort</a:t>
            </a:r>
          </a:p>
          <a:p>
            <a:pPr lvl="1"/>
            <a:r>
              <a:rPr lang="en-US" dirty="0" smtClean="0"/>
              <a:t>offer to pay transportation expenses</a:t>
            </a:r>
            <a:endParaRPr lang="en-US" dirty="0"/>
          </a:p>
          <a:p>
            <a:pPr lvl="1"/>
            <a:r>
              <a:rPr lang="en-US" dirty="0" smtClean="0"/>
              <a:t>sometimes necessary to go </a:t>
            </a:r>
            <a:r>
              <a:rPr lang="en-US" dirty="0"/>
              <a:t>to </a:t>
            </a:r>
            <a:r>
              <a:rPr lang="en-US" dirty="0" smtClean="0"/>
              <a:t>homes </a:t>
            </a:r>
            <a:r>
              <a:rPr lang="en-US" dirty="0"/>
              <a:t>or workplaces</a:t>
            </a:r>
          </a:p>
          <a:p>
            <a:r>
              <a:rPr lang="en-US" dirty="0" smtClean="0"/>
              <a:t>Setup</a:t>
            </a:r>
          </a:p>
          <a:p>
            <a:pPr lvl="1"/>
            <a:r>
              <a:rPr lang="en-US" dirty="0" smtClean="0"/>
              <a:t>user’s existing AT may be specific, personal, and customized – find out what it is</a:t>
            </a:r>
          </a:p>
          <a:p>
            <a:pPr lvl="2"/>
            <a:r>
              <a:rPr lang="en-US" dirty="0"/>
              <a:t>“Uh… this isn’t the assistive technology I’m used </a:t>
            </a:r>
            <a:r>
              <a:rPr lang="en-US" dirty="0" smtClean="0"/>
              <a:t>to...”</a:t>
            </a:r>
            <a:endParaRPr lang="en-US" dirty="0"/>
          </a:p>
        </p:txBody>
      </p:sp>
    </p:spTree>
    <p:extLst>
      <p:ext uri="{BB962C8B-B14F-4D97-AF65-F5344CB8AC3E}">
        <p14:creationId xmlns:p14="http://schemas.microsoft.com/office/powerpoint/2010/main" val="49044653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8316</TotalTime>
  <Words>3554</Words>
  <Application>Microsoft Macintosh PowerPoint</Application>
  <PresentationFormat>On-screen Show (4:3)</PresentationFormat>
  <Paragraphs>223</Paragraphs>
  <Slides>18</Slides>
  <Notes>18</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6.S196 / PPAT: Principles and Practice of Assistive Technology</vt:lpstr>
      <vt:lpstr>Kinds of User Tests</vt:lpstr>
      <vt:lpstr>Treat the User With Respect</vt:lpstr>
      <vt:lpstr>Before a Test</vt:lpstr>
      <vt:lpstr>During the Test</vt:lpstr>
      <vt:lpstr>After the Test</vt:lpstr>
      <vt:lpstr>Formative Evaluation</vt:lpstr>
      <vt:lpstr>Challenges for Assistive Technology</vt:lpstr>
      <vt:lpstr>Challenges for Assistive Technology</vt:lpstr>
      <vt:lpstr>Challenges for Assistive Technology</vt:lpstr>
      <vt:lpstr>Roles in Formative Evaluation</vt:lpstr>
      <vt:lpstr>User’s Role</vt:lpstr>
      <vt:lpstr>Facilitator’s Role</vt:lpstr>
      <vt:lpstr>Observer’s Role</vt:lpstr>
      <vt:lpstr>Example: Think Aloud</vt:lpstr>
      <vt:lpstr>Example: Watching for Critical Incidents</vt:lpstr>
      <vt:lpstr>Recording Observations</vt:lpstr>
      <vt:lpstr>Summary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6.S196 / PPAT: Principles and Practice of Assistive Technology</dc:title>
  <dc:creator>seth</dc:creator>
  <cp:lastModifiedBy>Rob Miller</cp:lastModifiedBy>
  <cp:revision>335</cp:revision>
  <cp:lastPrinted>2012-10-15T13:53:02Z</cp:lastPrinted>
  <dcterms:created xsi:type="dcterms:W3CDTF">2006-08-16T00:00:00Z</dcterms:created>
  <dcterms:modified xsi:type="dcterms:W3CDTF">2012-10-15T13:53:03Z</dcterms:modified>
</cp:coreProperties>
</file>