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48" r:id="rId1"/>
  </p:sldMasterIdLst>
  <p:notesMasterIdLst>
    <p:notesMasterId r:id="rId15"/>
  </p:notesMasterIdLst>
  <p:handoutMasterIdLst>
    <p:handoutMasterId r:id="rId16"/>
  </p:handoutMasterIdLst>
  <p:sldIdLst>
    <p:sldId id="322" r:id="rId2"/>
    <p:sldId id="338" r:id="rId3"/>
    <p:sldId id="339" r:id="rId4"/>
    <p:sldId id="303" r:id="rId5"/>
    <p:sldId id="291" r:id="rId6"/>
    <p:sldId id="333" r:id="rId7"/>
    <p:sldId id="340" r:id="rId8"/>
    <p:sldId id="337" r:id="rId9"/>
    <p:sldId id="334" r:id="rId10"/>
    <p:sldId id="335" r:id="rId11"/>
    <p:sldId id="327" r:id="rId12"/>
    <p:sldId id="331" r:id="rId13"/>
    <p:sldId id="300" r:id="rId14"/>
  </p:sldIdLst>
  <p:sldSz cx="10160000" cy="76200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5pPr>
    <a:lvl6pPr marL="2286000" algn="l" defTabSz="914400" rtl="0" eaLnBrk="1" latinLnBrk="0" hangingPunct="1"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6pPr>
    <a:lvl7pPr marL="2743200" algn="l" defTabSz="914400" rtl="0" eaLnBrk="1" latinLnBrk="0" hangingPunct="1"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7pPr>
    <a:lvl8pPr marL="3200400" algn="l" defTabSz="914400" rtl="0" eaLnBrk="1" latinLnBrk="0" hangingPunct="1"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8pPr>
    <a:lvl9pPr marL="3657600" algn="l" defTabSz="914400" rtl="0" eaLnBrk="1" latinLnBrk="0" hangingPunct="1">
      <a:defRPr sz="3000" kern="1200">
        <a:solidFill>
          <a:srgbClr val="3F3F3F"/>
        </a:solidFill>
        <a:latin typeface="Palatino" charset="0"/>
        <a:ea typeface="MS PGothic" pitchFamily="34" charset="-128"/>
        <a:cs typeface="+mn-cs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F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950" y="-348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12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19A2B7-33B8-4A63-842A-EEB4A689C964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BD7510-F638-4DA1-9E57-2D204B5B60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07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Palatino" charset="0"/>
                <a:ea typeface="+mn-ea"/>
                <a:cs typeface="+mn-cs"/>
                <a:sym typeface="Palatino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9C0006-6394-4027-9ADF-E2CE51B9A330}" type="datetime1">
              <a:rPr lang="en-US"/>
              <a:pPr/>
              <a:t>9/25/2012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4561"/>
            <a:ext cx="5607711" cy="41839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Palatino" charset="0"/>
                <a:ea typeface="+mn-ea"/>
                <a:cs typeface="+mn-cs"/>
                <a:sym typeface="Palatino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46225E-BA5A-4F26-9597-3E5D7F357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02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436BBF-3B7C-4B37-B25E-27A869E7B96A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B4425A-792F-4A03-8DB9-EC94014CB41E}" type="datetime1">
              <a:rPr lang="en-US">
                <a:solidFill>
                  <a:srgbClr val="000000"/>
                </a:solidFill>
              </a:rPr>
              <a:pPr/>
              <a:t>9/25/2012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1DF8A-59EE-4EDD-92FF-ED6E09A2CF9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6FF69C-901C-4A62-84C1-3B8ADBCB847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F33A15-5628-4455-B102-7EA44195F769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40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6F604E-8BEE-4777-8741-A5E13FD30CDF}" type="datetime1">
              <a:rPr lang="en-US">
                <a:solidFill>
                  <a:srgbClr val="000000"/>
                </a:solidFill>
              </a:rPr>
              <a:pPr/>
              <a:t>9/25/2012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1pPr>
            <a:lvl2pPr marL="716130" indent="-275434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2pPr>
            <a:lvl3pPr marL="1101738" indent="-220348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3pPr>
            <a:lvl4pPr marL="1542433" indent="-220348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4pPr>
            <a:lvl5pPr marL="1983128" indent="-220348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9pPr>
          </a:lstStyle>
          <a:p>
            <a:pPr eaLnBrk="1" hangingPunct="1"/>
            <a:fld id="{9326C0CD-60C1-4542-B993-25323A9CFD55}" type="slidenum">
              <a:rPr 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1pPr>
            <a:lvl2pPr marL="716130" indent="-275434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2pPr>
            <a:lvl3pPr marL="1101738" indent="-220348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3pPr>
            <a:lvl4pPr marL="1542433" indent="-220348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4pPr>
            <a:lvl5pPr marL="1983128" indent="-220348" eaLnBrk="0" hangingPunct="0"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5pPr>
            <a:lvl6pPr marL="2423823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6pPr>
            <a:lvl7pPr marL="2864518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7pPr>
            <a:lvl8pPr marL="3305213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8pPr>
            <a:lvl9pPr marL="3745908" indent="-220348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rgbClr val="3F3F3F"/>
                </a:solidFill>
                <a:latin typeface="Palatino" charset="0"/>
                <a:ea typeface="MS PGothic" charset="0"/>
                <a:cs typeface="MS PGothic" charset="0"/>
                <a:sym typeface="Palatino" charset="0"/>
              </a:defRPr>
            </a:lvl9pPr>
          </a:lstStyle>
          <a:p>
            <a:pPr eaLnBrk="1" hangingPunct="1"/>
            <a:fld id="{E3FE8D1E-001B-7A4B-8A50-1A4420650C5A}" type="datetime1">
              <a:rPr lang="en-US" sz="1200">
                <a:solidFill>
                  <a:srgbClr val="000000"/>
                </a:solidFill>
              </a:rPr>
              <a:pPr eaLnBrk="1" hangingPunct="1"/>
              <a:t>9/25/2012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xfrm>
            <a:off x="701345" y="4414561"/>
            <a:ext cx="5607711" cy="4572882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  <a:cs typeface="Calibri" pitchFamily="34" charset="0"/>
              </a:rPr>
              <a:t>Situational –</a:t>
            </a:r>
          </a:p>
          <a:p>
            <a:pPr eaLnBrk="1" hangingPunct="1"/>
            <a:r>
              <a:rPr lang="en-US" smtClean="0">
                <a:latin typeface="Calibri" pitchFamily="34" charset="0"/>
                <a:cs typeface="Calibri" pitchFamily="34" charset="0"/>
              </a:rPr>
              <a:t>	Language</a:t>
            </a:r>
          </a:p>
          <a:p>
            <a:pPr eaLnBrk="1" hangingPunct="1"/>
            <a:r>
              <a:rPr lang="en-US" smtClean="0">
                <a:latin typeface="Calibri" pitchFamily="34" charset="0"/>
                <a:cs typeface="Calibri" pitchFamily="34" charset="0"/>
              </a:rPr>
              <a:t>	Multiple Settings</a:t>
            </a:r>
          </a:p>
          <a:p>
            <a:pPr eaLnBrk="1" hangingPunct="1"/>
            <a:endParaRPr lang="en-US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50CD87-4D68-4FF3-9B65-91ADD6D8E748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EE105B-DAC5-45F2-B3E7-49585B017386}" type="datetime1">
              <a:rPr lang="en-US">
                <a:solidFill>
                  <a:srgbClr val="000000"/>
                </a:solidFill>
              </a:rPr>
              <a:pPr/>
              <a:t>9/25/2012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217BBD-14D3-4B8A-A22A-4385717344A7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4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AF513E-EEC9-4E1B-AFED-F000F34D7F72}" type="datetime1">
              <a:rPr lang="en-US">
                <a:solidFill>
                  <a:srgbClr val="000000"/>
                </a:solidFill>
              </a:rPr>
              <a:pPr/>
              <a:t>9/25/2012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78CC65-5990-43DF-A39C-B25996085E1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78CC65-5990-43DF-A39C-B25996085E1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E6AF50-31AD-4D30-9961-030DBA16480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8FA083-990D-4516-BBFF-82C399FE579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D8F347-2235-4170-BD69-C8BB6B353AB6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0317AF-FED1-40B0-94DA-255DC4F08A85}" type="datetime1">
              <a:rPr lang="en-US">
                <a:solidFill>
                  <a:srgbClr val="000000"/>
                </a:solidFill>
              </a:rPr>
              <a:pPr/>
              <a:t>9/25/2012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0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/>
            </a:lvl1pPr>
            <a:lvl2pPr marL="507995" indent="0" algn="ctr">
              <a:buNone/>
              <a:defRPr/>
            </a:lvl2pPr>
            <a:lvl3pPr marL="1015990" indent="0" algn="ctr">
              <a:buNone/>
              <a:defRPr/>
            </a:lvl3pPr>
            <a:lvl4pPr marL="1523985" indent="0" algn="ctr">
              <a:buNone/>
              <a:defRPr/>
            </a:lvl4pPr>
            <a:lvl5pPr marL="2031980" indent="0" algn="ctr">
              <a:buNone/>
              <a:defRPr/>
            </a:lvl5pPr>
            <a:lvl6pPr marL="2539975" indent="0" algn="ctr">
              <a:buNone/>
              <a:defRPr/>
            </a:lvl6pPr>
            <a:lvl7pPr marL="3047970" indent="0" algn="ctr">
              <a:buNone/>
              <a:defRPr/>
            </a:lvl7pPr>
            <a:lvl8pPr marL="3555964" indent="0" algn="ctr">
              <a:buNone/>
              <a:defRPr/>
            </a:lvl8pPr>
            <a:lvl9pPr marL="40639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791C7368-CF86-41CA-BAB4-CC275E0E4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3AC40760-62B8-4DF1-AEB4-8C17F6C61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169334"/>
            <a:ext cx="2540000" cy="66375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9334"/>
            <a:ext cx="7450667" cy="66375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564CACF4-E898-4CD4-B079-9CCDF3E55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1"/>
            <a:ext cx="9144000" cy="51135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C61DAF29-C30E-470F-B98F-70670F159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6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200"/>
            </a:lvl1pPr>
            <a:lvl2pPr marL="507995" indent="0">
              <a:buNone/>
              <a:defRPr sz="2000"/>
            </a:lvl2pPr>
            <a:lvl3pPr marL="1015990" indent="0">
              <a:buNone/>
              <a:defRPr sz="1800"/>
            </a:lvl3pPr>
            <a:lvl4pPr marL="1523985" indent="0">
              <a:buNone/>
              <a:defRPr sz="1600"/>
            </a:lvl4pPr>
            <a:lvl5pPr marL="2031980" indent="0">
              <a:buNone/>
              <a:defRPr sz="1600"/>
            </a:lvl5pPr>
            <a:lvl6pPr marL="2539975" indent="0">
              <a:buNone/>
              <a:defRPr sz="1600"/>
            </a:lvl6pPr>
            <a:lvl7pPr marL="3047970" indent="0">
              <a:buNone/>
              <a:defRPr sz="1600"/>
            </a:lvl7pPr>
            <a:lvl8pPr marL="3555964" indent="0">
              <a:buNone/>
              <a:defRPr sz="1600"/>
            </a:lvl8pPr>
            <a:lvl9pPr marL="406395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E0271710-94A6-48F6-8A50-906983B72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693334"/>
            <a:ext cx="4487333" cy="511351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693334"/>
            <a:ext cx="4487333" cy="511351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3E893BA6-98F1-4507-AC3D-ACEB1B683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0" y="1705681"/>
            <a:ext cx="4490861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2416528"/>
            <a:ext cx="4490861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1A668FFE-42DB-40C8-A05D-7F3C34029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C7D00463-72B8-4DCF-B801-5CDB7F395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91F345D7-C3DC-455C-AEF0-CF7970E1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89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A821A1A6-7BA8-4EE6-885F-BC9CF88EF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 rot="2054198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6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Palatino" charset="0"/>
              </a:defRPr>
            </a:lvl1pPr>
          </a:lstStyle>
          <a:p>
            <a:endParaRPr lang="en-US"/>
          </a:p>
          <a:p>
            <a:fld id="{AF4645ED-CD12-4340-A01F-58EC6ECCB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69863"/>
            <a:ext cx="10160000" cy="1354137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693863"/>
            <a:ext cx="91440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l">
              <a:defRPr sz="1600" b="0">
                <a:solidFill>
                  <a:srgbClr val="000000"/>
                </a:solidFill>
                <a:latin typeface="Arial" charset="0"/>
                <a:ea typeface="+mn-ea"/>
                <a:cs typeface="+mn-cs"/>
                <a:sym typeface="Palatino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67138" y="7212013"/>
            <a:ext cx="2117725" cy="407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0000"/>
                </a:solidFill>
                <a:latin typeface="Helvetica" charset="0"/>
              </a:defRPr>
            </a:lvl1pPr>
          </a:lstStyle>
          <a:p>
            <a:endParaRPr lang="en-US"/>
          </a:p>
          <a:p>
            <a:fld id="{A4475E2C-40A6-4A75-AB90-A9AAD076C0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7110" name="Text Box 15"/>
          <p:cNvSpPr txBox="1">
            <a:spLocks noChangeArrowheads="1"/>
          </p:cNvSpPr>
          <p:nvPr/>
        </p:nvSpPr>
        <p:spPr bwMode="auto">
          <a:xfrm rot="-1058020">
            <a:off x="423863" y="3714750"/>
            <a:ext cx="9288462" cy="2241550"/>
          </a:xfrm>
          <a:prstGeom prst="rect">
            <a:avLst/>
          </a:prstGeom>
          <a:noFill/>
          <a:ln>
            <a:noFill/>
          </a:ln>
          <a:extLst/>
        </p:spPr>
        <p:txBody>
          <a:bodyPr lIns="101599" tIns="50799" rIns="101599" bIns="50799">
            <a:spAutoFit/>
          </a:bodyPr>
          <a:lstStyle>
            <a:lvl1pPr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1pPr>
            <a:lvl2pPr marL="742950" indent="-28575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2pPr>
            <a:lvl3pPr marL="11430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3pPr>
            <a:lvl4pPr marL="16002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4pPr>
            <a:lvl5pPr marL="2057400" indent="-228600" eaLnBrk="0" hangingPunct="0"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3F3F3F"/>
                </a:solidFill>
                <a:latin typeface="Palatino" charset="0"/>
                <a:sym typeface="Palatino" charset="0"/>
              </a:defRPr>
            </a:lvl9pPr>
          </a:lstStyle>
          <a:p>
            <a:pPr eaLnBrk="1" hangingPunct="1">
              <a:defRPr/>
            </a:pPr>
            <a:r>
              <a:rPr lang="en-US" sz="13900" b="1" smtClean="0">
                <a:solidFill>
                  <a:srgbClr val="EAEAEA"/>
                </a:solidFill>
                <a:latin typeface="Helvetica" pitchFamily="34" charset="0"/>
                <a:ea typeface="ＭＳ Ｐゴシック" pitchFamily="34" charset="-128"/>
              </a:rPr>
              <a:t>EXAMPLE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03" r:id="rId1"/>
    <p:sldLayoutId id="2147488804" r:id="rId2"/>
    <p:sldLayoutId id="2147488805" r:id="rId3"/>
    <p:sldLayoutId id="2147488806" r:id="rId4"/>
    <p:sldLayoutId id="2147488807" r:id="rId5"/>
    <p:sldLayoutId id="2147488808" r:id="rId6"/>
    <p:sldLayoutId id="2147488809" r:id="rId7"/>
    <p:sldLayoutId id="2147488810" r:id="rId8"/>
    <p:sldLayoutId id="2147488811" r:id="rId9"/>
    <p:sldLayoutId id="2147488812" r:id="rId10"/>
    <p:sldLayoutId id="214748881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507995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Helvetica" charset="0"/>
        </a:defRPr>
      </a:lvl6pPr>
      <a:lvl7pPr marL="101599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Helvetica" charset="0"/>
        </a:defRPr>
      </a:lvl7pPr>
      <a:lvl8pPr marL="1523985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Helvetica" charset="0"/>
        </a:defRPr>
      </a:lvl8pPr>
      <a:lvl9pPr marL="203198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Helvetica" charset="0"/>
        </a:defRPr>
      </a:lvl9pPr>
    </p:titleStyle>
    <p:bodyStyle>
      <a:lvl1pPr marL="379413" indent="-379413" algn="l" rtl="0" eaLnBrk="0" fontAlgn="base" hangingPunct="0">
        <a:spcBef>
          <a:spcPct val="25000"/>
        </a:spcBef>
        <a:spcAft>
          <a:spcPct val="0"/>
        </a:spcAft>
        <a:buSzPct val="65000"/>
        <a:buBlip>
          <a:blip r:embed="rId13"/>
        </a:buBlip>
        <a:defRPr sz="31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823913" indent="-315913" algn="l" rtl="0" eaLnBrk="0" fontAlgn="base" hangingPunct="0">
        <a:spcBef>
          <a:spcPct val="25000"/>
        </a:spcBef>
        <a:spcAft>
          <a:spcPct val="0"/>
        </a:spcAft>
        <a:buSzPct val="65000"/>
        <a:buBlip>
          <a:blip r:embed="rId14"/>
        </a:buBlip>
        <a:defRPr sz="2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268413" indent="-252413" algn="l" rtl="0" eaLnBrk="0" fontAlgn="base" hangingPunct="0">
        <a:spcBef>
          <a:spcPct val="25000"/>
        </a:spcBef>
        <a:spcAft>
          <a:spcPct val="0"/>
        </a:spcAft>
        <a:buSzPct val="65000"/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776413" indent="-252413" algn="l" rtl="0" eaLnBrk="0" fontAlgn="base" hangingPunct="0">
        <a:spcBef>
          <a:spcPct val="2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284413" indent="-252413" algn="l" rtl="0" eaLnBrk="0" fontAlgn="base" hangingPunct="0"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793972" indent="-253997" algn="l" rtl="0" fontAlgn="base"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charset="-128"/>
        </a:defRPr>
      </a:lvl6pPr>
      <a:lvl7pPr marL="3301967" indent="-253997" algn="l" rtl="0" fontAlgn="base"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charset="-128"/>
        </a:defRPr>
      </a:lvl7pPr>
      <a:lvl8pPr marL="3809962" indent="-253997" algn="l" rtl="0" fontAlgn="base"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charset="-128"/>
        </a:defRPr>
      </a:lvl8pPr>
      <a:lvl9pPr marL="4317957" indent="-253997" algn="l" rtl="0" fontAlgn="base"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doi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ce.wisc.edu/resources/ud-resources.php" TargetMode="External"/><Relationship Id="rId5" Type="http://schemas.openxmlformats.org/officeDocument/2006/relationships/hyperlink" Target="http://trace.wisc.edu/resources/at-resources.php" TargetMode="External"/><Relationship Id="rId4" Type="http://schemas.openxmlformats.org/officeDocument/2006/relationships/hyperlink" Target="http://catea.gatech.ed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tic@mit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maryz@mit.edu" TargetMode="External"/><Relationship Id="rId4" Type="http://schemas.openxmlformats.org/officeDocument/2006/relationships/hyperlink" Target="mailto:kcahill@mit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279400" y="2971800"/>
            <a:ext cx="9372600" cy="4114800"/>
          </a:xfrm>
        </p:spPr>
        <p:txBody>
          <a:bodyPr/>
          <a:lstStyle/>
          <a:p>
            <a:pPr lvl="1" algn="ctr">
              <a:buFontTx/>
              <a:buNone/>
            </a:pPr>
            <a:endParaRPr lang="en-US" sz="3200" dirty="0" smtClean="0"/>
          </a:p>
          <a:p>
            <a:pPr lvl="1" algn="ctr">
              <a:spcBef>
                <a:spcPts val="600"/>
              </a:spcBef>
              <a:buFontTx/>
              <a:buNone/>
            </a:pPr>
            <a:r>
              <a:rPr lang="en-US" sz="3200" dirty="0" smtClean="0"/>
              <a:t>IS&amp;T</a:t>
            </a:r>
          </a:p>
          <a:p>
            <a:pPr lvl="1" algn="ctr">
              <a:spcBef>
                <a:spcPts val="600"/>
              </a:spcBef>
              <a:buFontTx/>
              <a:buNone/>
            </a:pPr>
            <a:r>
              <a:rPr lang="en-US" sz="3200" dirty="0" smtClean="0"/>
              <a:t>Customer Support</a:t>
            </a:r>
            <a:br>
              <a:rPr lang="en-US" sz="3200" dirty="0" smtClean="0"/>
            </a:br>
            <a:r>
              <a:rPr lang="en-US" sz="3200" dirty="0" smtClean="0"/>
              <a:t>Assistive Technology Information Center</a:t>
            </a:r>
          </a:p>
          <a:p>
            <a:pPr lvl="1" algn="ctr">
              <a:spcBef>
                <a:spcPts val="600"/>
              </a:spcBef>
              <a:buFontTx/>
              <a:buNone/>
            </a:pPr>
            <a:r>
              <a:rPr lang="en-US" sz="3200" dirty="0" smtClean="0"/>
              <a:t>Kathy Cahill &amp; Mary Ziegler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60000" cy="13541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Assistive Technology – Our Scope and Challenges </a:t>
            </a:r>
          </a:p>
        </p:txBody>
      </p:sp>
      <p:pic>
        <p:nvPicPr>
          <p:cNvPr id="15363" name="Picture 4" descr="Picture 21.png"/>
          <p:cNvPicPr>
            <a:picLocks noChangeAspect="1"/>
          </p:cNvPicPr>
          <p:nvPr/>
        </p:nvPicPr>
        <p:blipFill>
          <a:blip r:embed="rId3" cstate="print"/>
          <a:srcRect t="10126"/>
          <a:stretch>
            <a:fillRect/>
          </a:stretch>
        </p:blipFill>
        <p:spPr bwMode="auto">
          <a:xfrm>
            <a:off x="0" y="1600200"/>
            <a:ext cx="10185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79400" y="1676400"/>
            <a:ext cx="9601200" cy="5791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ATIC, Room 7-143, provides: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Desktop computers (Windows, Macintosh, </a:t>
            </a:r>
            <a:r>
              <a:rPr lang="en-US" sz="2800" dirty="0" err="1" smtClean="0"/>
              <a:t>DebAthena</a:t>
            </a:r>
            <a:r>
              <a:rPr lang="en-US" sz="2800" dirty="0" smtClean="0"/>
              <a:t>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Assistive Software (JAWS, ZoomText, Kurzweil, etc.)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/>
              <a:t>Alternative keyboards and pointing devices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/>
              <a:t>Scanners (High-speed document, flatbed)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Note </a:t>
            </a:r>
            <a:r>
              <a:rPr lang="en-US" sz="2800" dirty="0"/>
              <a:t>taking devices (</a:t>
            </a:r>
            <a:r>
              <a:rPr lang="en-US" sz="2800" dirty="0" err="1"/>
              <a:t>EchoSmart</a:t>
            </a:r>
            <a:r>
              <a:rPr lang="en-US" sz="2800" dirty="0"/>
              <a:t> Pen)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Reading </a:t>
            </a:r>
            <a:r>
              <a:rPr lang="en-US" sz="2800" dirty="0"/>
              <a:t>devices (Kindle, </a:t>
            </a:r>
            <a:r>
              <a:rPr lang="en-US" sz="2800" dirty="0" err="1"/>
              <a:t>iPad</a:t>
            </a:r>
            <a:r>
              <a:rPr lang="en-US" sz="2800" dirty="0"/>
              <a:t>) </a:t>
            </a:r>
            <a:r>
              <a:rPr lang="en-US" sz="2400" dirty="0"/>
              <a:t>	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Braille devices (</a:t>
            </a:r>
            <a:r>
              <a:rPr lang="en-US" sz="2800" dirty="0" err="1" smtClean="0"/>
              <a:t>Viewplus</a:t>
            </a:r>
            <a:r>
              <a:rPr lang="en-US" sz="2800" dirty="0" smtClean="0"/>
              <a:t> Premier, Perkins </a:t>
            </a:r>
            <a:r>
              <a:rPr lang="en-US" sz="2800" dirty="0" err="1" smtClean="0"/>
              <a:t>Brailler</a:t>
            </a:r>
            <a:r>
              <a:rPr lang="en-US" sz="2800" dirty="0" smtClean="0"/>
              <a:t>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Tactile tablet (IVEO)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2800" dirty="0" smtClean="0"/>
              <a:t>Magnifying devices (Note-Taker, Acrobat)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AT Equipment at MIT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idx="1"/>
          </p:nvPr>
        </p:nvSpPr>
        <p:spPr>
          <a:xfrm>
            <a:off x="889000" y="2217882"/>
            <a:ext cx="8458200" cy="4572000"/>
          </a:xfrm>
          <a:extLst/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/>
              <a:t>IVEO Tablet Braille Diagrams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Perkins </a:t>
            </a:r>
            <a:r>
              <a:rPr lang="en-US" dirty="0" err="1" smtClean="0"/>
              <a:t>Brailler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Reading App:  </a:t>
            </a:r>
            <a:r>
              <a:rPr lang="en-US" dirty="0" err="1" smtClean="0"/>
              <a:t>iPad</a:t>
            </a:r>
            <a:r>
              <a:rPr lang="en-US" dirty="0" smtClean="0"/>
              <a:t> Read2Go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Magnifier:  Amigo Handheld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One-handed Keyboards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BAT</a:t>
            </a:r>
            <a:r>
              <a:rPr lang="en-US" dirty="0"/>
              <a:t>, </a:t>
            </a:r>
            <a:r>
              <a:rPr lang="en-US" dirty="0" err="1"/>
              <a:t>FrogPad</a:t>
            </a:r>
            <a:r>
              <a:rPr lang="en-US" dirty="0"/>
              <a:t>, Mini keyboard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Pointing Devices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BIGTrack</a:t>
            </a:r>
            <a:r>
              <a:rPr lang="en-US" dirty="0"/>
              <a:t>,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 smtClean="0"/>
              <a:t>Footmouse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i="1" dirty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1016000" lvl="2" indent="0">
              <a:buFont typeface="Wingdings" charset="0"/>
              <a:buNone/>
              <a:defRPr/>
            </a:pPr>
            <a:endParaRPr lang="en-US" sz="2800" dirty="0" smtClean="0"/>
          </a:p>
        </p:txBody>
      </p:sp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ym typeface="Copperplate" charset="0"/>
              </a:rPr>
              <a:t>ATIC Devices/Examples With Us Today</a:t>
            </a:r>
          </a:p>
        </p:txBody>
      </p:sp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11101388" y="1643063"/>
            <a:ext cx="184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03200" y="1905000"/>
            <a:ext cx="9677400" cy="5181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dirty="0" smtClean="0"/>
              <a:t>DO-IT (Disabilities, Opportunities, Internetworking, and Technology) at U of Washington </a:t>
            </a:r>
            <a:r>
              <a:rPr lang="en-US" sz="2800" dirty="0" smtClean="0">
                <a:hlinkClick r:id="rId3"/>
              </a:rPr>
              <a:t>http://www.washington.edu/doit/</a:t>
            </a:r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CATEA (Center for Assistive Technology and Environmental Access) at Georgia Tech </a:t>
            </a:r>
            <a:r>
              <a:rPr lang="en-US" sz="2800" dirty="0" smtClean="0">
                <a:hlinkClick r:id="rId4"/>
              </a:rPr>
              <a:t>http://catea.gatech.edu</a:t>
            </a:r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Trace Center, University of Wisconsin-Madison </a:t>
            </a:r>
          </a:p>
          <a:p>
            <a:pPr marL="444500" lvl="1" indent="0">
              <a:buFontTx/>
              <a:buNone/>
            </a:pPr>
            <a:r>
              <a:rPr lang="en-US" sz="2400" dirty="0" smtClean="0">
                <a:hlinkClick r:id="rId5"/>
              </a:rPr>
              <a:t>http://trace.wisc.edu/resources/at-resources.php</a:t>
            </a:r>
            <a:endParaRPr lang="en-US" sz="2400" dirty="0" smtClean="0"/>
          </a:p>
          <a:p>
            <a:pPr marL="444500" lvl="1" indent="0">
              <a:buFontTx/>
              <a:buNone/>
            </a:pPr>
            <a:r>
              <a:rPr lang="en-US" sz="2400" dirty="0" smtClean="0">
                <a:hlinkClick r:id="rId6"/>
              </a:rPr>
              <a:t>http://trace.wisc.edu/resources/ud-resources.php</a:t>
            </a:r>
            <a:endParaRPr lang="en-US" sz="2400" dirty="0" smtClean="0"/>
          </a:p>
          <a:p>
            <a:pPr>
              <a:buFontTx/>
              <a:buChar char="•"/>
            </a:pPr>
            <a:r>
              <a:rPr lang="en-US" sz="2800" dirty="0" smtClean="0"/>
              <a:t>Scherer, Marcia.  </a:t>
            </a:r>
            <a:r>
              <a:rPr lang="en-US" sz="2800" i="1" u="sng" dirty="0" smtClean="0"/>
              <a:t>Living in the State of Stuck – How Assistive Technology Impacts the Lives of People with Disabilities</a:t>
            </a:r>
            <a:endParaRPr lang="en-US" sz="2800" dirty="0" smtClean="0"/>
          </a:p>
          <a:p>
            <a:pPr marL="444500" lvl="1" indent="0">
              <a:buFontTx/>
              <a:buNone/>
            </a:pPr>
            <a:endParaRPr lang="en-US" sz="2400" dirty="0" smtClean="0"/>
          </a:p>
          <a:p>
            <a:pPr marL="444500" lvl="1" indent="0">
              <a:buFontTx/>
              <a:buNone/>
            </a:pPr>
            <a:endParaRPr lang="en-US" sz="2400" dirty="0" smtClean="0"/>
          </a:p>
          <a:p>
            <a:pPr marL="444500" lvl="1" indent="0"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mtClean="0"/>
              <a:t>Recommended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2"/>
          <p:cNvSpPr>
            <a:spLocks noGrp="1"/>
          </p:cNvSpPr>
          <p:nvPr>
            <p:ph idx="1"/>
          </p:nvPr>
        </p:nvSpPr>
        <p:spPr>
          <a:xfrm>
            <a:off x="355600" y="1828800"/>
            <a:ext cx="9601200" cy="5410200"/>
          </a:xfrm>
        </p:spPr>
        <p:txBody>
          <a:bodyPr anchor="ctr"/>
          <a:lstStyle/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MIT Assistive Technology Information Center (ATIC) </a:t>
            </a:r>
          </a:p>
          <a:p>
            <a:pPr marL="0" indent="0">
              <a:buFontTx/>
              <a:buNone/>
            </a:pPr>
            <a:r>
              <a:rPr lang="en-US" dirty="0" smtClean="0">
                <a:hlinkClick r:id="rId3"/>
              </a:rPr>
              <a:t>atic@mit.edu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Kathy Cahill, Assistive Technology Consultant</a:t>
            </a:r>
          </a:p>
          <a:p>
            <a:pPr marL="0" indent="0">
              <a:buFontTx/>
              <a:buNone/>
            </a:pPr>
            <a:r>
              <a:rPr lang="en-US" dirty="0" smtClean="0">
                <a:hlinkClick r:id="rId4"/>
              </a:rPr>
              <a:t>kcahill@mit.edu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Mary Ziegler, Manager of Accessibility and Usability</a:t>
            </a:r>
          </a:p>
          <a:p>
            <a:pPr marL="0" indent="0">
              <a:buFontTx/>
              <a:buNone/>
            </a:pPr>
            <a:r>
              <a:rPr lang="en-US" dirty="0" smtClean="0">
                <a:hlinkClick r:id="rId5"/>
              </a:rPr>
              <a:t>maryz@mit.edu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444500" lvl="1" indent="0">
              <a:buSzPct val="75000"/>
              <a:buFontTx/>
              <a:buNone/>
            </a:pPr>
            <a:r>
              <a:rPr lang="en-US" dirty="0" smtClean="0"/>
              <a:t>					QUESTIONS? </a:t>
            </a:r>
          </a:p>
          <a:p>
            <a:pPr marL="0" indent="0" algn="ctr">
              <a:buFontTx/>
              <a:buNone/>
            </a:pPr>
            <a:endParaRPr lang="en-US" sz="3600" dirty="0" smtClean="0"/>
          </a:p>
          <a:p>
            <a:pPr marL="0" indent="0">
              <a:buFontTx/>
              <a:buNone/>
            </a:pPr>
            <a:endParaRPr lang="en-US" sz="2400" dirty="0" smtClean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Contacts / Questions</a:t>
            </a:r>
          </a:p>
        </p:txBody>
      </p:sp>
      <p:pic>
        <p:nvPicPr>
          <p:cNvPr id="38915" name="Picture 1" descr="question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70800" y="5486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79400" y="1600200"/>
            <a:ext cx="9677400" cy="5791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Our scope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Assistive technology to perform tasks related to work and study at MIT (not living or recreational needs)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Commercially available hardware and software: desktop, mobile, or standalone apps and devices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b="1" dirty="0" smtClean="0"/>
              <a:t>Our goals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Accessibility of MIT academic course materials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Match assistive technology to individual needs 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Provide specialized assistive technologies for students with disabilities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/>
            </a:r>
            <a:br>
              <a:rPr lang="en-US" dirty="0">
                <a:latin typeface="Calibri" charset="0"/>
                <a:ea typeface="MS PGothic" charset="0"/>
              </a:rPr>
            </a:br>
            <a:r>
              <a:rPr lang="en-US" dirty="0">
                <a:latin typeface="Calibri" charset="0"/>
                <a:ea typeface="MS PGothic" charset="0"/>
              </a:rPr>
              <a:t> Assistive Technology Information Center (ATIC) </a:t>
            </a:r>
            <a:br>
              <a:rPr lang="en-US" dirty="0">
                <a:latin typeface="Calibri" charset="0"/>
                <a:ea typeface="MS PGothic" charset="0"/>
              </a:rPr>
            </a:br>
            <a:endParaRPr lang="en-US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524000"/>
            <a:ext cx="9652000" cy="6019800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/>
              <a:t>Universally designed products are designed with the widest possible audience in mind.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Most products are made accessible in one of 4 ways: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Directly accessible </a:t>
            </a:r>
          </a:p>
          <a:p>
            <a:pPr marL="508000" lvl="1" indent="0">
              <a:buFontTx/>
              <a:buNone/>
              <a:defRPr/>
            </a:pPr>
            <a:r>
              <a:rPr lang="en-US" dirty="0" smtClean="0"/>
              <a:t>...a open captioned video is directly accessible to the deaf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Accessible via </a:t>
            </a:r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o</a:t>
            </a:r>
            <a:r>
              <a:rPr lang="en-US" dirty="0" smtClean="0"/>
              <a:t>ptions </a:t>
            </a:r>
            <a:r>
              <a:rPr lang="en-US" dirty="0"/>
              <a:t>or </a:t>
            </a:r>
            <a:r>
              <a:rPr lang="en-US" dirty="0" smtClean="0"/>
              <a:t>accessories</a:t>
            </a:r>
          </a:p>
          <a:p>
            <a:pPr marL="508000" lvl="1" indent="0">
              <a:buFontTx/>
              <a:buNone/>
              <a:defRPr/>
            </a:pPr>
            <a:r>
              <a:rPr lang="en-US" dirty="0" smtClean="0"/>
              <a:t>...the iPhone is accessible to the blind via </a:t>
            </a:r>
            <a:r>
              <a:rPr lang="en-US" dirty="0" err="1" smtClean="0"/>
              <a:t>VoiceOver</a:t>
            </a:r>
            <a:r>
              <a:rPr lang="en-US" dirty="0" smtClean="0"/>
              <a:t> option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Compatible </a:t>
            </a:r>
            <a:r>
              <a:rPr lang="en-US" dirty="0"/>
              <a:t>with </a:t>
            </a:r>
            <a:r>
              <a:rPr lang="en-US" dirty="0" smtClean="0"/>
              <a:t>third party assistive technologies</a:t>
            </a:r>
          </a:p>
          <a:p>
            <a:pPr marL="508000" lvl="1" indent="0">
              <a:buFontTx/>
              <a:buNone/>
              <a:defRPr/>
            </a:pPr>
            <a:r>
              <a:rPr lang="en-US" dirty="0" smtClean="0"/>
              <a:t>...</a:t>
            </a:r>
            <a:r>
              <a:rPr lang="en-US" dirty="0"/>
              <a:t> </a:t>
            </a:r>
            <a:r>
              <a:rPr lang="en-US" dirty="0" smtClean="0"/>
              <a:t>web pages that interact with JAWS screen reading </a:t>
            </a:r>
            <a:endParaRPr lang="en-US" dirty="0"/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Require custom modification(s)</a:t>
            </a:r>
          </a:p>
          <a:p>
            <a:pPr marL="508000" lvl="1" indent="0">
              <a:buNone/>
              <a:defRPr/>
            </a:pPr>
            <a:r>
              <a:rPr lang="en-US" sz="2300" dirty="0" smtClean="0"/>
              <a:t>...  </a:t>
            </a:r>
            <a:r>
              <a:rPr lang="en-US" dirty="0" smtClean="0"/>
              <a:t>No current commercial product </a:t>
            </a:r>
            <a:r>
              <a:rPr lang="en-US" dirty="0" smtClean="0"/>
              <a:t>meets</a:t>
            </a:r>
            <a:r>
              <a:rPr lang="en-US" dirty="0" smtClean="0"/>
              <a:t> </a:t>
            </a:r>
            <a:r>
              <a:rPr lang="en-US" dirty="0" smtClean="0"/>
              <a:t>the need of the user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ü"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>
                <a:latin typeface="Calibri" charset="0"/>
                <a:ea typeface="MS PGothic" charset="0"/>
              </a:rPr>
              <a:t>Universal and Accessible Design</a:t>
            </a:r>
          </a:p>
        </p:txBody>
      </p:sp>
    </p:spTree>
    <p:extLst>
      <p:ext uri="{BB962C8B-B14F-4D97-AF65-F5344CB8AC3E}">
        <p14:creationId xmlns:p14="http://schemas.microsoft.com/office/powerpoint/2010/main" val="26402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55600" y="1676400"/>
            <a:ext cx="9448800" cy="58674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Functional needs or gaps 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</a:rPr>
              <a:t>P</a:t>
            </a:r>
            <a:r>
              <a:rPr lang="en-US" dirty="0" smtClean="0">
                <a:solidFill>
                  <a:prstClr val="black"/>
                </a:solidFill>
              </a:rPr>
              <a:t>hysical and situational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Task goals (reading, writing) 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Area of study or work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Technical skills, expertise, preferences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Operating system (Windows/Mac)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Hardware (Laptop, Tablet)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AT or strategies they have tried 	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Support network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 smtClean="0">
                <a:solidFill>
                  <a:prstClr val="black"/>
                </a:solidFill>
              </a:rPr>
              <a:t>Family, friends, care providers, government/nonprofit agencies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>
              <a:ea typeface="MS PGothic" charset="0"/>
            </a:endParaRPr>
          </a:p>
          <a:p>
            <a:pPr>
              <a:buFontTx/>
              <a:buNone/>
              <a:defRPr/>
            </a:pPr>
            <a:endParaRPr lang="en-US" dirty="0">
              <a:ea typeface="MS PGothic" charset="0"/>
            </a:endParaRPr>
          </a:p>
          <a:p>
            <a:pPr>
              <a:buFontTx/>
              <a:buChar char="•"/>
              <a:defRPr/>
            </a:pPr>
            <a:endParaRPr lang="en-US" sz="2200" dirty="0">
              <a:ea typeface="MS PGothic" charset="0"/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ATIC – Initial Conversation with Customers</a:t>
            </a:r>
          </a:p>
        </p:txBody>
      </p:sp>
      <p:pic>
        <p:nvPicPr>
          <p:cNvPr id="22532" name="Picture 2" descr="IMG_002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2200" y="1981200"/>
            <a:ext cx="2163763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55600" y="1752600"/>
            <a:ext cx="9448800" cy="5562600"/>
          </a:xfrm>
        </p:spPr>
        <p:txBody>
          <a:bodyPr/>
          <a:lstStyle/>
          <a:p>
            <a:pPr marL="514350" indent="-514350">
              <a:buSzPct val="75000"/>
              <a:buFont typeface="Calibri" pitchFamily="34" charset="0"/>
              <a:buAutoNum type="arabicPeriod"/>
            </a:pPr>
            <a:r>
              <a:rPr lang="en-US" dirty="0" smtClean="0"/>
              <a:t>ATIC consultants research and test products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US" dirty="0" smtClean="0"/>
              <a:t>Requirements, Operating System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US" dirty="0" smtClean="0"/>
              <a:t>Feature Sets match needs?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US" dirty="0" smtClean="0"/>
              <a:t>Try them out for functionality, usability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US" dirty="0" smtClean="0"/>
              <a:t>Make recommendations</a:t>
            </a:r>
          </a:p>
          <a:p>
            <a:pPr marL="514350" indent="-514350">
              <a:buSzPct val="75000"/>
              <a:buFont typeface="Calibri" pitchFamily="34" charset="0"/>
              <a:buAutoNum type="arabicPeriod"/>
            </a:pPr>
            <a:r>
              <a:rPr lang="en-US" dirty="0" smtClean="0"/>
              <a:t>Students/staff try out products</a:t>
            </a:r>
          </a:p>
          <a:p>
            <a:pPr marL="514350" indent="-514350">
              <a:buSzPct val="75000"/>
              <a:buFont typeface="Calibri" pitchFamily="34" charset="0"/>
              <a:buAutoNum type="arabicPeriod"/>
            </a:pPr>
            <a:r>
              <a:rPr lang="en-US" dirty="0" smtClean="0"/>
              <a:t>Product selection reviewed, re-evaluated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US" dirty="0" smtClean="0"/>
              <a:t>Person’</a:t>
            </a:r>
            <a:r>
              <a:rPr lang="en-US" altLang="ja-JP" dirty="0" smtClean="0"/>
              <a:t>s abilities and needs may change over time (stable vs. progressive disability)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US" dirty="0" smtClean="0"/>
              <a:t>Tasks or tools required may change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ATIC – Technology Research and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355600" y="1905000"/>
            <a:ext cx="9601200" cy="5410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STEM (Science Technology Engineering Math) materials difficult to read/create with current technologies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900" dirty="0" smtClean="0"/>
          </a:p>
          <a:p>
            <a:pPr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900" dirty="0" smtClean="0"/>
              <a:t>Standard assistive technologies meet standard disability types 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Real people have more complex needs / preferences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Personal preferences don</a:t>
            </a:r>
            <a:r>
              <a:rPr lang="en-US" altLang="en-US" sz="2800" dirty="0" smtClean="0"/>
              <a:t>’</a:t>
            </a:r>
            <a:r>
              <a:rPr lang="en-US" sz="2800" dirty="0" smtClean="0"/>
              <a:t>t match existing products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2500" dirty="0" smtClean="0"/>
          </a:p>
          <a:p>
            <a:pPr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900" dirty="0" smtClean="0"/>
              <a:t>Rates of abandonment high 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time to learn technology 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training and support is hard to find or non-existent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usability/ease of use over time is poor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800" dirty="0" smtClean="0"/>
              <a:t>AT is expensive and can become obsolete quickly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900" dirty="0" smtClean="0"/>
          </a:p>
          <a:p>
            <a:pPr>
              <a:lnSpc>
                <a:spcPct val="70000"/>
              </a:lnSpc>
              <a:buFont typeface="Calibri" pitchFamily="34" charset="0"/>
              <a:buAutoNum type="arabicPeriod"/>
            </a:pPr>
            <a:endParaRPr lang="en-US" sz="2900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sz="2900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sz="2900" dirty="0" smtClean="0"/>
          </a:p>
          <a:p>
            <a:pPr>
              <a:lnSpc>
                <a:spcPct val="70000"/>
              </a:lnSpc>
            </a:pPr>
            <a:endParaRPr lang="en-US" sz="2900" dirty="0" smtClean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mtClean="0"/>
              <a:t>Our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203200" y="1752600"/>
            <a:ext cx="9829800" cy="5638800"/>
          </a:xfrm>
        </p:spPr>
        <p:txBody>
          <a:bodyPr anchor="ctr"/>
          <a:lstStyle/>
          <a:p>
            <a:pPr>
              <a:lnSpc>
                <a:spcPct val="70000"/>
              </a:lnSpc>
              <a:buFont typeface="Wingdings" pitchFamily="2" charset="2"/>
              <a:buChar char="§"/>
            </a:pPr>
            <a:r>
              <a:rPr lang="en-US" sz="3200" dirty="0" smtClean="0"/>
              <a:t>Blind student needed access to biology and physics visuals</a:t>
            </a:r>
          </a:p>
          <a:p>
            <a:pPr>
              <a:lnSpc>
                <a:spcPct val="70000"/>
              </a:lnSpc>
              <a:buFont typeface="Wingdings" pitchFamily="2" charset="2"/>
              <a:buChar char="§"/>
            </a:pPr>
            <a:r>
              <a:rPr lang="en-US" sz="3200" dirty="0" smtClean="0"/>
              <a:t>Scope out technology to meet student need: IVEO tactile graphics tablet</a:t>
            </a:r>
          </a:p>
          <a:p>
            <a:pPr>
              <a:lnSpc>
                <a:spcPct val="70000"/>
              </a:lnSpc>
              <a:buFont typeface="Arial" pitchFamily="34" charset="0"/>
              <a:buChar char="•"/>
            </a:pPr>
            <a:r>
              <a:rPr lang="en-US" sz="3200" dirty="0" smtClean="0"/>
              <a:t>Team formed to create graphics, including subject matter experts and those with drawing expertise  </a:t>
            </a:r>
          </a:p>
          <a:p>
            <a:pPr>
              <a:lnSpc>
                <a:spcPct val="70000"/>
              </a:lnSpc>
              <a:buFont typeface="Arial" pitchFamily="34" charset="0"/>
              <a:buChar char="•"/>
            </a:pPr>
            <a:r>
              <a:rPr lang="en-US" sz="3200" dirty="0" smtClean="0"/>
              <a:t>Team produced simplified Braille diagrams over 3 months</a:t>
            </a:r>
          </a:p>
          <a:p>
            <a:pPr>
              <a:lnSpc>
                <a:spcPct val="70000"/>
              </a:lnSpc>
              <a:buFont typeface="Arial" pitchFamily="34" charset="0"/>
              <a:buChar char="•"/>
            </a:pPr>
            <a:r>
              <a:rPr lang="en-US" sz="3200" dirty="0" smtClean="0"/>
              <a:t>Student tried diagrams with assistance from tutors and did not find them useful</a:t>
            </a:r>
          </a:p>
          <a:p>
            <a:pPr>
              <a:lnSpc>
                <a:spcPct val="70000"/>
              </a:lnSpc>
              <a:buFont typeface="Arial" pitchFamily="34" charset="0"/>
              <a:buChar char="•"/>
            </a:pPr>
            <a:r>
              <a:rPr lang="en-US" sz="3200" dirty="0" smtClean="0"/>
              <a:t>Back to square one!? #%*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 smtClean="0"/>
              <a:t>…hopefully, another student will utilize the diagrams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0160000" cy="1354137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ATIC Example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ym typeface="Copperplate" charset="0"/>
              </a:rPr>
              <a:t/>
            </a:r>
            <a:br>
              <a:rPr lang="en-US" dirty="0" smtClean="0">
                <a:sym typeface="Copperplate" charset="0"/>
              </a:rPr>
            </a:br>
            <a:r>
              <a:rPr lang="en-US" dirty="0" smtClean="0">
                <a:sym typeface="Copperplate" charset="0"/>
              </a:rPr>
              <a:t>Assistive Technologies Commonly Used at MIT</a:t>
            </a:r>
            <a:br>
              <a:rPr lang="en-US" dirty="0" smtClean="0">
                <a:sym typeface="Copperplate" charset="0"/>
              </a:rPr>
            </a:br>
            <a:endParaRPr lang="en-US" dirty="0" smtClean="0">
              <a:sym typeface="Copperplate" charset="0"/>
            </a:endParaRPr>
          </a:p>
        </p:txBody>
      </p:sp>
      <p:sp>
        <p:nvSpPr>
          <p:cNvPr id="30722" name="TextBox 7"/>
          <p:cNvSpPr txBox="1">
            <a:spLocks noChangeArrowheads="1"/>
          </p:cNvSpPr>
          <p:nvPr/>
        </p:nvSpPr>
        <p:spPr bwMode="auto">
          <a:xfrm>
            <a:off x="11101388" y="1643063"/>
            <a:ext cx="184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5417"/>
              </p:ext>
            </p:extLst>
          </p:nvPr>
        </p:nvGraphicFramePr>
        <p:xfrm>
          <a:off x="0" y="1333080"/>
          <a:ext cx="10160000" cy="6286920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5596611"/>
                <a:gridCol w="4563389"/>
              </a:tblGrid>
              <a:tr h="5849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Technology Category / Products</a:t>
                      </a:r>
                      <a:endParaRPr lang="en-US" sz="2000" dirty="0"/>
                    </a:p>
                  </a:txBody>
                  <a:tcPr marL="91443" marR="91443" marT="45688" marB="4568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Access created through / Disability-type</a:t>
                      </a:r>
                      <a:endParaRPr lang="en-US" sz="2000" dirty="0"/>
                    </a:p>
                  </a:txBody>
                  <a:tcPr marL="91443" marR="91443" marT="45688" marB="45688">
                    <a:solidFill>
                      <a:srgbClr val="008000"/>
                    </a:solidFill>
                  </a:tcPr>
                </a:tc>
              </a:tr>
              <a:tr h="10263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Alternative Keyboards and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Pointing Devices</a:t>
                      </a:r>
                    </a:p>
                    <a:p>
                      <a:pPr lvl="1"/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Kinesis Advantage Contoured, Evoluent Mouse</a:t>
                      </a:r>
                    </a:p>
                  </a:txBody>
                  <a:tcPr marL="91443" marR="91443" marT="45688" marB="45688"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Modified</a:t>
                      </a:r>
                      <a:r>
                        <a:rPr lang="en-US" sz="2000" i="0" baseline="0" dirty="0" smtClean="0"/>
                        <a:t> position</a:t>
                      </a:r>
                    </a:p>
                    <a:p>
                      <a:pPr lvl="1"/>
                      <a:r>
                        <a:rPr lang="en-US" sz="2000" i="1" baseline="0" dirty="0" smtClean="0"/>
                        <a:t>Repetitive Strain Injury, Physically impairment</a:t>
                      </a:r>
                    </a:p>
                  </a:txBody>
                  <a:tcPr marL="91443" marR="91443" marT="45688" marB="45688"/>
                </a:tc>
              </a:tr>
              <a:tr h="10263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Captioning</a:t>
                      </a:r>
                    </a:p>
                    <a:p>
                      <a:pPr lvl="1"/>
                      <a:r>
                        <a:rPr lang="en-US" sz="2000" i="1" dirty="0" smtClean="0"/>
                        <a:t>CART</a:t>
                      </a:r>
                      <a:r>
                        <a:rPr lang="en-US" sz="2000" i="1" baseline="0" dirty="0" smtClean="0"/>
                        <a:t> (Communication Access </a:t>
                      </a:r>
                      <a:r>
                        <a:rPr lang="en-US" sz="2000" i="1" baseline="0" dirty="0" err="1" smtClean="0"/>
                        <a:t>Realtime</a:t>
                      </a:r>
                      <a:r>
                        <a:rPr lang="en-US" sz="2000" i="1" baseline="0" dirty="0" smtClean="0"/>
                        <a:t>            Transcription)</a:t>
                      </a:r>
                      <a:endParaRPr lang="en-US" sz="2000" dirty="0"/>
                    </a:p>
                  </a:txBody>
                  <a:tcPr marL="91443" marR="91443" marT="45688" marB="45688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Visual rendering of all audio content</a:t>
                      </a:r>
                    </a:p>
                    <a:p>
                      <a:pPr lvl="1"/>
                      <a:r>
                        <a:rPr lang="en-US" sz="2000" i="1" baseline="0" dirty="0" smtClean="0"/>
                        <a:t>Hearing-impairment, Visual learner </a:t>
                      </a:r>
                    </a:p>
                    <a:p>
                      <a:endParaRPr lang="en-US" sz="2000" baseline="0" dirty="0" smtClean="0"/>
                    </a:p>
                  </a:txBody>
                  <a:tcPr marL="91443" marR="91443" marT="45688" marB="45688"/>
                </a:tc>
              </a:tr>
              <a:tr h="10263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Magnification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lvl="1"/>
                      <a:r>
                        <a:rPr lang="en-US" sz="2000" i="1" baseline="0" dirty="0" err="1" smtClean="0"/>
                        <a:t>VisioVoice</a:t>
                      </a:r>
                      <a:r>
                        <a:rPr lang="en-US" sz="2000" i="1" baseline="0" dirty="0" smtClean="0"/>
                        <a:t>, ZoomText, Amigo, Acrobat LCD</a:t>
                      </a:r>
                      <a:endParaRPr lang="en-US" sz="2000" dirty="0"/>
                    </a:p>
                  </a:txBody>
                  <a:tcPr marL="91443" marR="91443" marT="45688" marB="45688"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Enlargement</a:t>
                      </a:r>
                      <a:r>
                        <a:rPr lang="en-US" sz="2000" i="0" baseline="0" dirty="0" smtClean="0"/>
                        <a:t> of standard sized text/images</a:t>
                      </a:r>
                    </a:p>
                    <a:p>
                      <a:pPr lvl="1"/>
                      <a:r>
                        <a:rPr lang="en-US" sz="2000" i="1" dirty="0" smtClean="0"/>
                        <a:t>Low-vision</a:t>
                      </a:r>
                      <a:endParaRPr lang="en-US" sz="2000" i="1" dirty="0"/>
                    </a:p>
                  </a:txBody>
                  <a:tcPr marL="91443" marR="91443" marT="45688" marB="45688"/>
                </a:tc>
              </a:tr>
              <a:tr h="827387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Reading software and devices</a:t>
                      </a:r>
                    </a:p>
                    <a:p>
                      <a:pPr marL="507995" marR="0" lvl="1" indent="0" algn="l" defTabSz="5079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baseline="0" dirty="0" smtClean="0"/>
                        <a:t> Kurzweil 3000, </a:t>
                      </a:r>
                      <a:r>
                        <a:rPr lang="en-US" sz="2000" i="1" baseline="0" dirty="0" err="1" smtClean="0"/>
                        <a:t>ReadtoGo</a:t>
                      </a:r>
                      <a:r>
                        <a:rPr lang="en-US" sz="2000" i="1" baseline="0" dirty="0" smtClean="0"/>
                        <a:t>, DAISY readers</a:t>
                      </a:r>
                      <a:endParaRPr lang="en-US" sz="2000" dirty="0" smtClean="0"/>
                    </a:p>
                  </a:txBody>
                  <a:tcPr marL="91443" marR="91443" marT="45688" marB="456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/>
                        <a:t>Reading</a:t>
                      </a:r>
                      <a:r>
                        <a:rPr lang="en-US" sz="2000" i="0" baseline="0" dirty="0" smtClean="0"/>
                        <a:t> with audio and/or visual support</a:t>
                      </a:r>
                    </a:p>
                    <a:p>
                      <a:pPr marL="50799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baseline="0" dirty="0" smtClean="0"/>
                        <a:t>Auditory learner, Visual impairment </a:t>
                      </a:r>
                    </a:p>
                  </a:txBody>
                  <a:tcPr marL="91443" marR="91443" marT="45688" marB="45688"/>
                </a:tc>
              </a:tr>
              <a:tr h="10263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Screen</a:t>
                      </a:r>
                      <a:r>
                        <a:rPr lang="en-US" sz="2000" baseline="0" dirty="0" smtClean="0"/>
                        <a:t> Reading Software</a:t>
                      </a:r>
                    </a:p>
                    <a:p>
                      <a:pPr lvl="1"/>
                      <a:r>
                        <a:rPr lang="en-US" sz="2000" i="1" baseline="0" dirty="0" smtClean="0"/>
                        <a:t>JAWS, Window-Eyes, NVDA, Orca, </a:t>
                      </a:r>
                      <a:r>
                        <a:rPr lang="en-US" sz="2000" i="1" baseline="0" dirty="0" err="1" smtClean="0"/>
                        <a:t>VoiceOver</a:t>
                      </a:r>
                      <a:endParaRPr lang="en-US" sz="2000" baseline="0" dirty="0" smtClean="0"/>
                    </a:p>
                  </a:txBody>
                  <a:tcPr marL="91443" marR="91443" marT="45688" marB="456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Keyboard only control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Audio reading</a:t>
                      </a:r>
                      <a:r>
                        <a:rPr lang="en-US" sz="2000" baseline="0" dirty="0" smtClean="0"/>
                        <a:t> of visual content</a:t>
                      </a:r>
                      <a:endParaRPr lang="en-US" sz="2000" dirty="0" smtClean="0"/>
                    </a:p>
                    <a:p>
                      <a:pPr marL="50799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/>
                        <a:t>Blindness,</a:t>
                      </a:r>
                      <a:r>
                        <a:rPr lang="en-US" sz="2000" i="1" baseline="0" dirty="0" smtClean="0"/>
                        <a:t> Low-vision</a:t>
                      </a:r>
                      <a:endParaRPr lang="en-US" sz="2000" i="1" dirty="0" smtClean="0"/>
                    </a:p>
                  </a:txBody>
                  <a:tcPr marL="91443" marR="91443" marT="45688" marB="45688"/>
                </a:tc>
              </a:tr>
              <a:tr h="7692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Speech Recognition</a:t>
                      </a:r>
                      <a:r>
                        <a:rPr lang="en-US" sz="2000" baseline="0" dirty="0" smtClean="0"/>
                        <a:t> Software</a:t>
                      </a:r>
                    </a:p>
                    <a:p>
                      <a:pPr lvl="1"/>
                      <a:r>
                        <a:rPr lang="en-US" sz="2000" i="1" dirty="0" smtClean="0"/>
                        <a:t>Dragon</a:t>
                      </a:r>
                      <a:r>
                        <a:rPr lang="en-US" sz="2000" i="1" baseline="0" dirty="0" smtClean="0"/>
                        <a:t> Natspeak / Dragon Dictate </a:t>
                      </a:r>
                      <a:endParaRPr lang="en-US" sz="2000" dirty="0"/>
                    </a:p>
                  </a:txBody>
                  <a:tcPr marL="91443" marR="91443" marT="45688" marB="45688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Control with speech</a:t>
                      </a:r>
                    </a:p>
                    <a:p>
                      <a:pPr lvl="1"/>
                      <a:r>
                        <a:rPr lang="en-US" sz="2000" i="1" baseline="0" dirty="0" smtClean="0"/>
                        <a:t>Physical impairment, Hand injury</a:t>
                      </a:r>
                    </a:p>
                  </a:txBody>
                  <a:tcPr marL="91443" marR="91443" marT="45688" marB="45688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mtClean="0">
                <a:sym typeface="Copperplate" charset="0"/>
              </a:rPr>
              <a:t/>
            </a:r>
            <a:br>
              <a:rPr lang="en-US" smtClean="0">
                <a:sym typeface="Copperplate" charset="0"/>
              </a:rPr>
            </a:br>
            <a:r>
              <a:rPr lang="en-US" smtClean="0">
                <a:sym typeface="Copperplate" charset="0"/>
              </a:rPr>
              <a:t>Operating System Built-in Accessibility Options</a:t>
            </a:r>
            <a:br>
              <a:rPr lang="en-US" smtClean="0">
                <a:sym typeface="Copperplate" charset="0"/>
              </a:rPr>
            </a:br>
            <a:endParaRPr lang="en-US" smtClean="0">
              <a:sym typeface="Copperplate" charset="0"/>
            </a:endParaRPr>
          </a:p>
        </p:txBody>
      </p:sp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11101388" y="1643063"/>
            <a:ext cx="184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3200" y="1676400"/>
          <a:ext cx="9753600" cy="5836545"/>
        </p:xfrm>
        <a:graphic>
          <a:graphicData uri="http://schemas.openxmlformats.org/drawingml/2006/table">
            <a:tbl>
              <a:tblPr/>
              <a:tblGrid>
                <a:gridCol w="5372100"/>
                <a:gridCol w="43815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Accessibility Feature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Operating System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Screen Reading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Mac OS X – Voiceover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iOS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Ubuntu - Orca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Magnification and Enhanced Display Options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Mac OS X - Zoom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Windows 7 – Magnifier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iOS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Ubuntu - Magnifier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Sticky Keys – a sequence of keys can be pressed instead of a key combination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sym typeface="Palatino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Mac OS X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Windows 7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Ubuntu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Slow Keys –  key must be held down for a specific amount of time to activate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Mac OS X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Windows 7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Ubuntu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Mouse Keys – Use keyboard numpad as a mouse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Mac OS X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Windows 7</a:t>
                      </a:r>
                    </a:p>
                    <a:p>
                      <a:pPr marL="0" marR="0" lvl="0" indent="0" algn="l" defTabSz="5064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sym typeface="Palatino" charset="0"/>
                        </a:rPr>
                        <a:t>Ubuntu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6492</TotalTime>
  <Pages>0</Pages>
  <Words>813</Words>
  <Characters>0</Characters>
  <Application>Microsoft Office PowerPoint</Application>
  <PresentationFormat>Custom</PresentationFormat>
  <Lines>0</Lines>
  <Paragraphs>199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Assistive Technology – Our Scope and Challenges </vt:lpstr>
      <vt:lpstr>  Assistive Technology Information Center (ATIC)  </vt:lpstr>
      <vt:lpstr>Universal and Accessible Design</vt:lpstr>
      <vt:lpstr>ATIC – Initial Conversation with Customers</vt:lpstr>
      <vt:lpstr>ATIC – Technology Research and Trials</vt:lpstr>
      <vt:lpstr>Our Challenges</vt:lpstr>
      <vt:lpstr> ATIC Example </vt:lpstr>
      <vt:lpstr> Assistive Technologies Commonly Used at MIT </vt:lpstr>
      <vt:lpstr> Operating System Built-in Accessibility Options </vt:lpstr>
      <vt:lpstr>  AT Equipment at MIT </vt:lpstr>
      <vt:lpstr>ATIC Devices/Examples With Us Today</vt:lpstr>
      <vt:lpstr>Recommended Resources</vt:lpstr>
      <vt:lpstr>Contacts /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Usability to Universal Design</dc:title>
  <dc:creator>Mary J Ziegler</dc:creator>
  <cp:lastModifiedBy>maryz</cp:lastModifiedBy>
  <cp:revision>312</cp:revision>
  <cp:lastPrinted>2012-09-25T17:33:11Z</cp:lastPrinted>
  <dcterms:created xsi:type="dcterms:W3CDTF">2011-02-10T18:38:37Z</dcterms:created>
  <dcterms:modified xsi:type="dcterms:W3CDTF">2012-09-25T17:39:06Z</dcterms:modified>
</cp:coreProperties>
</file>