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0" r:id="rId7"/>
    <p:sldId id="271" r:id="rId8"/>
    <p:sldId id="263" r:id="rId9"/>
    <p:sldId id="264" r:id="rId10"/>
    <p:sldId id="265" r:id="rId11"/>
    <p:sldId id="269" r:id="rId12"/>
    <p:sldId id="262" r:id="rId13"/>
    <p:sldId id="276" r:id="rId14"/>
    <p:sldId id="267" r:id="rId15"/>
    <p:sldId id="274" r:id="rId16"/>
    <p:sldId id="273" r:id="rId17"/>
    <p:sldId id="275" r:id="rId18"/>
    <p:sldId id="268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4" autoAdjust="0"/>
    <p:restoredTop sz="82890" autoAdjust="0"/>
  </p:normalViewPr>
  <p:slideViewPr>
    <p:cSldViewPr snapToGrid="0" snapToObjects="1">
      <p:cViewPr>
        <p:scale>
          <a:sx n="112" d="100"/>
          <a:sy n="112" d="100"/>
        </p:scale>
        <p:origin x="-58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CC307-71E8-0D44-AA90-9427051713B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5A6D3-8552-4047-9C91-9C32B799A3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158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4718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3636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6301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6301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6301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  <a:endParaRPr lang="en-US" sz="120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6608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6608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  <a:r>
              <a:rPr lang="en-US" sz="1200" dirty="0" smtClean="0"/>
              <a:t>CSL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edge</a:t>
            </a:r>
            <a:r>
              <a:rPr lang="en-US" baseline="0" dirty="0" smtClean="0"/>
              <a:t> and future of UCD is Design – where many folks from UX are moving into – and often expected – along with </a:t>
            </a:r>
            <a:r>
              <a:rPr lang="en-US" baseline="0" smtClean="0"/>
              <a:t>everything else….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6608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66084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98795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9879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8323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2260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1605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986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9948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9948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CSL</a:t>
            </a:r>
          </a:p>
          <a:p>
            <a:endParaRPr lang="en-US" dirty="0" smtClean="0"/>
          </a:p>
          <a:p>
            <a:r>
              <a:rPr lang="en-US" dirty="0" smtClean="0"/>
              <a:t>Ask if</a:t>
            </a:r>
            <a:r>
              <a:rPr lang="en-US" baseline="0" dirty="0" smtClean="0"/>
              <a:t> anyone has actually heard of UCD or User-Centered Design. If so, what is it? 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0381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A6D3-8552-4047-9C91-9C32B799A33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854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9978AA4-F735-174F-92DD-59155751BCA8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A187B9A-3720-884D-974D-3B9CFDBF18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impsons.wikia.com/index.php?title=The_Homer&amp;image=TheHomer-pn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usability@mit.ed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Usability</a:t>
            </a:r>
            <a:br>
              <a:rPr lang="en-US" dirty="0" smtClean="0"/>
            </a:br>
            <a:r>
              <a:rPr lang="en-US" dirty="0" smtClean="0"/>
              <a:t>@</a:t>
            </a:r>
            <a:br>
              <a:rPr lang="en-US" dirty="0" smtClean="0"/>
            </a:br>
            <a:r>
              <a:rPr lang="en-US" dirty="0" smtClean="0"/>
              <a:t>MIT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Chris LaRoche</a:t>
            </a:r>
          </a:p>
          <a:p>
            <a:r>
              <a:rPr lang="en-US" dirty="0" smtClean="0"/>
              <a:t>Katherine Wahl</a:t>
            </a:r>
          </a:p>
          <a:p>
            <a:r>
              <a:rPr lang="en-US" sz="2600" dirty="0" smtClean="0"/>
              <a:t>IS&amp;T Customer Support</a:t>
            </a:r>
          </a:p>
          <a:p>
            <a:r>
              <a:rPr lang="en-US" sz="2600" dirty="0" smtClean="0"/>
              <a:t>MIT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23365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User-Centered Design is 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902" y="1600200"/>
            <a:ext cx="4931561" cy="2258000"/>
          </a:xfrm>
        </p:spPr>
        <p:txBody>
          <a:bodyPr>
            <a:normAutofit/>
          </a:bodyPr>
          <a:lstStyle/>
          <a:p>
            <a:r>
              <a:rPr lang="en-US" dirty="0" smtClean="0"/>
              <a:t>Allowing users to design an</a:t>
            </a:r>
            <a:br>
              <a:rPr lang="en-US" dirty="0" smtClean="0"/>
            </a:br>
            <a:r>
              <a:rPr lang="en-US" dirty="0" smtClean="0"/>
              <a:t>build products/Web sites.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Users are not designers </a:t>
            </a:r>
            <a:br>
              <a:rPr lang="en-US" b="1" dirty="0" smtClean="0"/>
            </a:br>
            <a:r>
              <a:rPr lang="en-US" b="1" dirty="0" smtClean="0"/>
              <a:t>and designers are not users!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0902" y="4185754"/>
            <a:ext cx="9051494" cy="1588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Incorrect assumption that usability is all common sense. </a:t>
            </a:r>
            <a:br>
              <a:rPr lang="en-US" dirty="0" smtClean="0"/>
            </a:br>
            <a:r>
              <a:rPr lang="en-US" dirty="0" smtClean="0"/>
              <a:t>You need Human Factors and User-Centered Design to </a:t>
            </a:r>
            <a:br>
              <a:rPr lang="en-US" dirty="0" smtClean="0"/>
            </a:br>
            <a:r>
              <a:rPr lang="en-US" dirty="0" smtClean="0"/>
              <a:t>help design, prototype, evaluate, and review </a:t>
            </a:r>
            <a:br>
              <a:rPr lang="en-US" dirty="0" smtClean="0"/>
            </a:br>
            <a:r>
              <a:rPr lang="en-US" dirty="0" smtClean="0"/>
              <a:t>products during conception and development.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05289" y="276029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909052" y="1600200"/>
            <a:ext cx="3777748" cy="22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  <p:pic>
        <p:nvPicPr>
          <p:cNvPr id="4" name="Picture 3" descr="the_hom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29208" y="1600200"/>
            <a:ext cx="3357592" cy="23487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8508" y="3810624"/>
            <a:ext cx="53476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4"/>
              </a:rPr>
              <a:t>http://simpsons.wikia.com/index.php?title=The_Homer&amp;image=TheHomer-png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8505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476"/>
            <a:ext cx="8229600" cy="3782792"/>
          </a:xfrm>
        </p:spPr>
        <p:txBody>
          <a:bodyPr/>
          <a:lstStyle/>
          <a:p>
            <a:r>
              <a:rPr lang="en-US" dirty="0" smtClean="0"/>
              <a:t>Most Frequently Used Methods</a:t>
            </a:r>
          </a:p>
          <a:p>
            <a:pPr lvl="1"/>
            <a:r>
              <a:rPr lang="en-US" sz="2000" dirty="0" smtClean="0"/>
              <a:t>User interviews</a:t>
            </a:r>
          </a:p>
          <a:p>
            <a:pPr lvl="1"/>
            <a:r>
              <a:rPr lang="en-US" sz="2000" dirty="0" smtClean="0"/>
              <a:t>Card sorts</a:t>
            </a:r>
          </a:p>
          <a:p>
            <a:pPr lvl="1"/>
            <a:r>
              <a:rPr lang="en-US" sz="2000" dirty="0" smtClean="0"/>
              <a:t>Usability testing</a:t>
            </a:r>
          </a:p>
          <a:p>
            <a:pPr lvl="1"/>
            <a:r>
              <a:rPr lang="en-US" sz="2000" dirty="0" smtClean="0"/>
              <a:t>Surveys</a:t>
            </a:r>
          </a:p>
          <a:p>
            <a:pPr lvl="1"/>
            <a:r>
              <a:rPr lang="en-US" sz="2000" dirty="0" smtClean="0"/>
              <a:t>User observations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960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476"/>
            <a:ext cx="8229600" cy="37827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 are we? </a:t>
            </a:r>
          </a:p>
          <a:p>
            <a:pPr lvl="1"/>
            <a:r>
              <a:rPr lang="en-US" sz="2400" dirty="0" smtClean="0"/>
              <a:t>Software/hardware  </a:t>
            </a:r>
          </a:p>
          <a:p>
            <a:pPr lvl="1"/>
            <a:r>
              <a:rPr lang="en-US" sz="2400" dirty="0" smtClean="0"/>
              <a:t>Web  </a:t>
            </a:r>
          </a:p>
          <a:p>
            <a:pPr lvl="1"/>
            <a:r>
              <a:rPr lang="en-US" sz="2400" dirty="0" smtClean="0"/>
              <a:t>Others (insurance, energy, grocery stores, etc.)</a:t>
            </a:r>
          </a:p>
          <a:p>
            <a:endParaRPr lang="en-US" dirty="0"/>
          </a:p>
          <a:p>
            <a:r>
              <a:rPr lang="en-US" dirty="0" smtClean="0"/>
              <a:t>Practice models</a:t>
            </a:r>
          </a:p>
          <a:p>
            <a:pPr lvl="1"/>
            <a:r>
              <a:rPr lang="en-US" sz="2400" dirty="0" smtClean="0"/>
              <a:t>On project teams</a:t>
            </a:r>
          </a:p>
          <a:p>
            <a:pPr lvl="1"/>
            <a:r>
              <a:rPr lang="en-US" sz="2400" dirty="0" smtClean="0"/>
              <a:t>Often usability/UX groups within companies</a:t>
            </a:r>
          </a:p>
          <a:p>
            <a:pPr lvl="1"/>
            <a:r>
              <a:rPr lang="en-US" sz="2400" dirty="0" smtClean="0"/>
              <a:t>Consultants (internal/external)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752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85273"/>
          </a:xfrm>
        </p:spPr>
        <p:txBody>
          <a:bodyPr/>
          <a:lstStyle/>
          <a:p>
            <a:r>
              <a:rPr lang="en-US" dirty="0" smtClean="0"/>
              <a:t>Terms You May Know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777925" y="1299966"/>
            <a:ext cx="7695128" cy="5186449"/>
            <a:chOff x="534174" y="1206999"/>
            <a:chExt cx="7695128" cy="5186449"/>
          </a:xfrm>
        </p:grpSpPr>
        <p:pic>
          <p:nvPicPr>
            <p:cNvPr id="25" name="Picture 24" descr="alphabet_soup_usability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09700" y="2680468"/>
              <a:ext cx="6324600" cy="1651000"/>
            </a:xfrm>
            <a:prstGeom prst="rect">
              <a:avLst/>
            </a:prstGeom>
          </p:spPr>
        </p:pic>
        <p:pic>
          <p:nvPicPr>
            <p:cNvPr id="32" name="Picture 31" descr="alphabet_soup_terms1a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246533" y="4285941"/>
              <a:ext cx="749300" cy="596900"/>
            </a:xfrm>
            <a:prstGeom prst="rect">
              <a:avLst/>
            </a:prstGeom>
          </p:spPr>
        </p:pic>
        <p:pic>
          <p:nvPicPr>
            <p:cNvPr id="33" name="Picture 32" descr="alphabet_soup_terms1b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061200" y="1206999"/>
              <a:ext cx="673100" cy="622300"/>
            </a:xfrm>
            <a:prstGeom prst="rect">
              <a:avLst/>
            </a:prstGeom>
          </p:spPr>
        </p:pic>
        <p:pic>
          <p:nvPicPr>
            <p:cNvPr id="34" name="Picture 33" descr="alphabet_soup_terms1c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34174" y="1904843"/>
              <a:ext cx="3276600" cy="609600"/>
            </a:xfrm>
            <a:prstGeom prst="rect">
              <a:avLst/>
            </a:prstGeom>
          </p:spPr>
        </p:pic>
        <p:pic>
          <p:nvPicPr>
            <p:cNvPr id="35" name="Picture 34" descr="alphabet_soup_terms2a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7805" y="1257799"/>
              <a:ext cx="5346700" cy="571500"/>
            </a:xfrm>
            <a:prstGeom prst="rect">
              <a:avLst/>
            </a:prstGeom>
          </p:spPr>
        </p:pic>
        <p:pic>
          <p:nvPicPr>
            <p:cNvPr id="36" name="Picture 35" descr="alphabet_soup_terms2b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328196" y="5771148"/>
              <a:ext cx="4254500" cy="622300"/>
            </a:xfrm>
            <a:prstGeom prst="rect">
              <a:avLst/>
            </a:prstGeom>
          </p:spPr>
        </p:pic>
        <p:pic>
          <p:nvPicPr>
            <p:cNvPr id="37" name="Picture 36" descr="alphabet_soup_terms3a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7805" y="4994741"/>
              <a:ext cx="4089400" cy="711200"/>
            </a:xfrm>
            <a:prstGeom prst="rect">
              <a:avLst/>
            </a:prstGeom>
          </p:spPr>
        </p:pic>
        <p:pic>
          <p:nvPicPr>
            <p:cNvPr id="38" name="Picture 37" descr="alphabet_soup_terms3b.png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7805" y="4234629"/>
              <a:ext cx="3505200" cy="711200"/>
            </a:xfrm>
            <a:prstGeom prst="rect">
              <a:avLst/>
            </a:prstGeom>
          </p:spPr>
        </p:pic>
        <p:pic>
          <p:nvPicPr>
            <p:cNvPr id="39" name="Picture 38" descr="alphabet_soup_terms4a.png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419302" y="1930499"/>
              <a:ext cx="3505200" cy="508000"/>
            </a:xfrm>
            <a:prstGeom prst="rect">
              <a:avLst/>
            </a:prstGeom>
          </p:spPr>
        </p:pic>
        <p:pic>
          <p:nvPicPr>
            <p:cNvPr id="40" name="Picture 39" descr="alphabet_soup_terms4b.png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90901" y="4337815"/>
              <a:ext cx="749300" cy="584200"/>
            </a:xfrm>
            <a:prstGeom prst="rect">
              <a:avLst/>
            </a:prstGeom>
          </p:spPr>
        </p:pic>
        <p:pic>
          <p:nvPicPr>
            <p:cNvPr id="41" name="Picture 40" descr="alphabet_soup_terms4c.pn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282902" y="4994741"/>
              <a:ext cx="2946400" cy="635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68244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4" y="374580"/>
            <a:ext cx="8229600" cy="818401"/>
          </a:xfrm>
        </p:spPr>
        <p:txBody>
          <a:bodyPr/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476"/>
            <a:ext cx="8229600" cy="378279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5" name="Alternate Process 7"/>
          <p:cNvSpPr>
            <a:spLocks noChangeArrowheads="1"/>
          </p:cNvSpPr>
          <p:nvPr/>
        </p:nvSpPr>
        <p:spPr bwMode="auto">
          <a:xfrm>
            <a:off x="457200" y="319164"/>
            <a:ext cx="8435340" cy="5486400"/>
          </a:xfrm>
          <a:prstGeom prst="flowChartAlternateProcess">
            <a:avLst/>
          </a:prstGeom>
          <a:noFill/>
          <a:ln w="19050">
            <a:solidFill>
              <a:schemeClr val="tx1">
                <a:alpha val="59999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2296" tIns="41148" rIns="82296" bIns="41148"/>
          <a:lstStyle/>
          <a:p>
            <a:endParaRPr lang="en-US" dirty="0"/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1196340" y="5061770"/>
            <a:ext cx="7193280" cy="72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algn="ctr" eaLnBrk="1" hangingPunct="1">
              <a:spcBef>
                <a:spcPts val="540"/>
              </a:spcBef>
              <a:defRPr/>
            </a:pPr>
            <a:r>
              <a:rPr lang="en-US" sz="1800" dirty="0" smtClean="0">
                <a:latin typeface="+mn-lt"/>
              </a:rPr>
              <a:t>Typical Usability Timeline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1200" dirty="0"/>
              <a:t>These methods can be used at different points in the development process,  </a:t>
            </a:r>
            <a:br>
              <a:rPr lang="en-US" sz="1200" dirty="0"/>
            </a:br>
            <a:r>
              <a:rPr lang="en-US" sz="1200" dirty="0"/>
              <a:t>but this is the most traditional (and efficient) time to use this framework.</a:t>
            </a:r>
          </a:p>
        </p:txBody>
      </p:sp>
      <p:cxnSp>
        <p:nvCxnSpPr>
          <p:cNvPr id="7" name="Straight Connector 7"/>
          <p:cNvCxnSpPr>
            <a:cxnSpLocks noChangeShapeType="1"/>
          </p:cNvCxnSpPr>
          <p:nvPr/>
        </p:nvCxnSpPr>
        <p:spPr bwMode="auto">
          <a:xfrm>
            <a:off x="685800" y="3276600"/>
            <a:ext cx="7924800" cy="15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994660" y="2880360"/>
            <a:ext cx="3429000" cy="82296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2296" tIns="41148" rIns="82296" bIns="41148" anchor="ctr"/>
          <a:lstStyle/>
          <a:p>
            <a:pPr algn="ctr"/>
            <a:r>
              <a:rPr lang="en-US" sz="1600" b="1" dirty="0">
                <a:latin typeface="Helvetica" charset="0"/>
              </a:rPr>
              <a:t>Development</a:t>
            </a:r>
          </a:p>
        </p:txBody>
      </p:sp>
      <p:cxnSp>
        <p:nvCxnSpPr>
          <p:cNvPr id="10" name="Straight Connector 3"/>
          <p:cNvCxnSpPr>
            <a:cxnSpLocks noChangeShapeType="1"/>
          </p:cNvCxnSpPr>
          <p:nvPr/>
        </p:nvCxnSpPr>
        <p:spPr bwMode="auto">
          <a:xfrm>
            <a:off x="685800" y="2895600"/>
            <a:ext cx="0" cy="8229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" name="Straight Connector 11"/>
          <p:cNvCxnSpPr>
            <a:cxnSpLocks noChangeShapeType="1"/>
          </p:cNvCxnSpPr>
          <p:nvPr/>
        </p:nvCxnSpPr>
        <p:spPr bwMode="auto">
          <a:xfrm>
            <a:off x="8610600" y="2880360"/>
            <a:ext cx="0" cy="8229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043940" y="2321546"/>
            <a:ext cx="1714500" cy="42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100" dirty="0"/>
              <a:t>Requirements Gathering &amp; Specification Creation</a:t>
            </a:r>
          </a:p>
        </p:txBody>
      </p:sp>
      <p:sp>
        <p:nvSpPr>
          <p:cNvPr id="13" name="TextBox 17"/>
          <p:cNvSpPr txBox="1">
            <a:spLocks noChangeArrowheads="1"/>
          </p:cNvSpPr>
          <p:nvPr/>
        </p:nvSpPr>
        <p:spPr bwMode="auto">
          <a:xfrm>
            <a:off x="4610100" y="4057269"/>
            <a:ext cx="164592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algn="ctr" eaLnBrk="1" hangingPunct="1"/>
            <a:r>
              <a:rPr lang="en-US" sz="1100" b="1" dirty="0"/>
              <a:t>Reviews </a:t>
            </a:r>
            <a:br>
              <a:rPr lang="en-US" sz="1100" b="1" dirty="0"/>
            </a:br>
            <a:r>
              <a:rPr lang="en-US" sz="1100" b="1" dirty="0"/>
              <a:t>(Expert &amp; </a:t>
            </a:r>
            <a:r>
              <a:rPr lang="en-US" sz="1100" b="1" dirty="0" smtClean="0"/>
              <a:t/>
            </a:r>
            <a:br>
              <a:rPr lang="en-US" sz="1100" b="1" dirty="0" smtClean="0"/>
            </a:br>
            <a:r>
              <a:rPr lang="en-US" sz="1100" b="1" dirty="0" smtClean="0"/>
              <a:t>Heuristic</a:t>
            </a:r>
            <a:r>
              <a:rPr lang="en-US" sz="1100" b="1" dirty="0"/>
              <a:t>)</a:t>
            </a:r>
          </a:p>
        </p:txBody>
      </p: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6530340" y="2362200"/>
            <a:ext cx="1905000" cy="42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100" dirty="0" smtClean="0"/>
              <a:t>Alpha/Beta Release, QA, </a:t>
            </a:r>
            <a:br>
              <a:rPr lang="en-US" sz="1100" dirty="0" smtClean="0"/>
            </a:br>
            <a:r>
              <a:rPr lang="en-US" sz="1100" dirty="0" smtClean="0"/>
              <a:t>Documentation &amp; Training</a:t>
            </a:r>
            <a:endParaRPr lang="en-US" sz="1100" dirty="0"/>
          </a:p>
        </p:txBody>
      </p:sp>
      <p:sp>
        <p:nvSpPr>
          <p:cNvPr id="15" name="TextBox 19"/>
          <p:cNvSpPr txBox="1">
            <a:spLocks noChangeArrowheads="1"/>
          </p:cNvSpPr>
          <p:nvPr/>
        </p:nvSpPr>
        <p:spPr bwMode="auto">
          <a:xfrm rot="16200000">
            <a:off x="72151" y="3104767"/>
            <a:ext cx="960120" cy="23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000" b="1" dirty="0"/>
              <a:t>Project Start</a:t>
            </a:r>
          </a:p>
        </p:txBody>
      </p:sp>
      <p:sp>
        <p:nvSpPr>
          <p:cNvPr id="16" name="TextBox 20"/>
          <p:cNvSpPr txBox="1">
            <a:spLocks noChangeArrowheads="1"/>
          </p:cNvSpPr>
          <p:nvPr/>
        </p:nvSpPr>
        <p:spPr bwMode="auto">
          <a:xfrm>
            <a:off x="586740" y="4114800"/>
            <a:ext cx="109728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algn="ctr" eaLnBrk="1" hangingPunct="1"/>
            <a:r>
              <a:rPr lang="en-US" sz="1100" b="1" dirty="0"/>
              <a:t>User </a:t>
            </a:r>
            <a:r>
              <a:rPr lang="en-US" sz="1100" b="1" dirty="0" smtClean="0"/>
              <a:t/>
            </a:r>
            <a:br>
              <a:rPr lang="en-US" sz="1100" b="1" dirty="0" smtClean="0"/>
            </a:br>
            <a:r>
              <a:rPr lang="en-US" sz="1100" b="1" dirty="0" smtClean="0"/>
              <a:t>Research</a:t>
            </a:r>
            <a:r>
              <a:rPr lang="en-US" sz="1100" b="1" dirty="0"/>
              <a:t/>
            </a:r>
            <a:br>
              <a:rPr lang="en-US" sz="1100" b="1" dirty="0"/>
            </a:br>
            <a:endParaRPr lang="en-US" sz="1100" b="1" dirty="0"/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 rot="16200000">
            <a:off x="8225551" y="3059046"/>
            <a:ext cx="960120" cy="23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000" b="1" dirty="0"/>
              <a:t>Project End</a:t>
            </a:r>
          </a:p>
        </p:txBody>
      </p:sp>
      <p:sp>
        <p:nvSpPr>
          <p:cNvPr id="18" name="TextBox 25"/>
          <p:cNvSpPr txBox="1">
            <a:spLocks noChangeArrowheads="1"/>
          </p:cNvSpPr>
          <p:nvPr/>
        </p:nvSpPr>
        <p:spPr bwMode="auto">
          <a:xfrm>
            <a:off x="2004060" y="4114800"/>
            <a:ext cx="1097280" cy="42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100" dirty="0"/>
              <a:t>Early/Lo-Fi</a:t>
            </a:r>
            <a:br>
              <a:rPr lang="en-US" sz="1100" dirty="0"/>
            </a:br>
            <a:r>
              <a:rPr lang="en-US" sz="1100" dirty="0"/>
              <a:t>Prototypes</a:t>
            </a:r>
          </a:p>
        </p:txBody>
      </p:sp>
      <p:sp>
        <p:nvSpPr>
          <p:cNvPr id="19" name="TextBox 27"/>
          <p:cNvSpPr txBox="1">
            <a:spLocks noChangeArrowheads="1"/>
          </p:cNvSpPr>
          <p:nvPr/>
        </p:nvSpPr>
        <p:spPr bwMode="auto">
          <a:xfrm>
            <a:off x="3253740" y="4057269"/>
            <a:ext cx="17145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algn="ctr" eaLnBrk="1" hangingPunct="1"/>
            <a:r>
              <a:rPr lang="en-US" sz="1100" dirty="0"/>
              <a:t>Prototyping,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Design</a:t>
            </a:r>
            <a:r>
              <a:rPr lang="en-US" sz="1100" dirty="0"/>
              <a:t>, </a:t>
            </a:r>
            <a:r>
              <a:rPr lang="en-US" sz="1100" dirty="0" smtClean="0"/>
              <a:t>&amp; </a:t>
            </a:r>
            <a:r>
              <a:rPr lang="en-US" sz="1100" dirty="0"/>
              <a:t>UI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Design</a:t>
            </a:r>
            <a:endParaRPr lang="en-US" sz="1100" dirty="0"/>
          </a:p>
        </p:txBody>
      </p:sp>
      <p:sp>
        <p:nvSpPr>
          <p:cNvPr id="20" name="TextBox 28"/>
          <p:cNvSpPr txBox="1">
            <a:spLocks noChangeArrowheads="1"/>
          </p:cNvSpPr>
          <p:nvPr/>
        </p:nvSpPr>
        <p:spPr bwMode="auto">
          <a:xfrm>
            <a:off x="6248400" y="4057269"/>
            <a:ext cx="17145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algn="ctr" eaLnBrk="1" hangingPunct="1"/>
            <a:r>
              <a:rPr lang="en-US" sz="1100" b="1" dirty="0"/>
              <a:t>Traditional </a:t>
            </a:r>
            <a:r>
              <a:rPr lang="en-US" sz="1100" b="1" dirty="0" smtClean="0"/>
              <a:t/>
            </a:r>
            <a:br>
              <a:rPr lang="en-US" sz="1100" b="1" dirty="0" smtClean="0"/>
            </a:br>
            <a:r>
              <a:rPr lang="en-US" sz="1100" b="1" dirty="0" smtClean="0"/>
              <a:t>Usability</a:t>
            </a:r>
            <a:r>
              <a:rPr lang="en-US" sz="1100" b="1" dirty="0"/>
              <a:t/>
            </a:r>
            <a:br>
              <a:rPr lang="en-US" sz="1100" b="1" dirty="0"/>
            </a:br>
            <a:r>
              <a:rPr lang="en-US" sz="1100" b="1" dirty="0"/>
              <a:t>Testing &amp; Evaluation</a:t>
            </a:r>
          </a:p>
        </p:txBody>
      </p:sp>
      <p:sp>
        <p:nvSpPr>
          <p:cNvPr id="21" name="TextBox 36"/>
          <p:cNvSpPr txBox="1">
            <a:spLocks noChangeArrowheads="1"/>
          </p:cNvSpPr>
          <p:nvPr/>
        </p:nvSpPr>
        <p:spPr bwMode="auto">
          <a:xfrm>
            <a:off x="3291840" y="2514600"/>
            <a:ext cx="3086100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cs typeface="ＭＳ Ｐゴシック" charset="0"/>
                <a:sym typeface="Palatino" charset="0"/>
              </a:defRPr>
            </a:lvl1pPr>
            <a:lvl2pPr marL="742950" indent="-28575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2pPr>
            <a:lvl3pPr marL="11430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3pPr>
            <a:lvl4pPr marL="16002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4pPr>
            <a:lvl5pPr marL="2057400" indent="-228600" eaLnBrk="0" hangingPunct="0"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3F3F3F"/>
                </a:solidFill>
                <a:latin typeface="Palatino" charset="0"/>
                <a:ea typeface="ＭＳ Ｐゴシック" charset="0"/>
                <a:sym typeface="Palatino" charset="0"/>
              </a:defRPr>
            </a:lvl9pPr>
          </a:lstStyle>
          <a:p>
            <a:pPr eaLnBrk="1" hangingPunct="1"/>
            <a:r>
              <a:rPr lang="en-US" sz="1100" dirty="0"/>
              <a:t>Overall Product Development Cycles </a:t>
            </a:r>
          </a:p>
        </p:txBody>
      </p:sp>
      <p:cxnSp>
        <p:nvCxnSpPr>
          <p:cNvPr id="22" name="Straight Connector 55"/>
          <p:cNvCxnSpPr>
            <a:cxnSpLocks noChangeShapeType="1"/>
            <a:endCxn id="13" idx="0"/>
          </p:cNvCxnSpPr>
          <p:nvPr/>
        </p:nvCxnSpPr>
        <p:spPr bwMode="auto">
          <a:xfrm>
            <a:off x="5204460" y="3703320"/>
            <a:ext cx="228600" cy="3539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Straight Connector 56"/>
          <p:cNvCxnSpPr>
            <a:cxnSpLocks noChangeShapeType="1"/>
            <a:stCxn id="13" idx="0"/>
          </p:cNvCxnSpPr>
          <p:nvPr/>
        </p:nvCxnSpPr>
        <p:spPr bwMode="auto">
          <a:xfrm flipV="1">
            <a:off x="5433060" y="3703320"/>
            <a:ext cx="205740" cy="3539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5" name="Straight Connector 33"/>
          <p:cNvCxnSpPr>
            <a:cxnSpLocks noChangeShapeType="1"/>
          </p:cNvCxnSpPr>
          <p:nvPr/>
        </p:nvCxnSpPr>
        <p:spPr bwMode="auto">
          <a:xfrm>
            <a:off x="2411730" y="3276600"/>
            <a:ext cx="3810" cy="7654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Straight Connector 33"/>
          <p:cNvCxnSpPr>
            <a:cxnSpLocks noChangeShapeType="1"/>
          </p:cNvCxnSpPr>
          <p:nvPr/>
        </p:nvCxnSpPr>
        <p:spPr bwMode="auto">
          <a:xfrm>
            <a:off x="1120140" y="3276600"/>
            <a:ext cx="3810" cy="7654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7" name="Straight Connector 33"/>
          <p:cNvCxnSpPr>
            <a:cxnSpLocks noChangeShapeType="1"/>
          </p:cNvCxnSpPr>
          <p:nvPr/>
        </p:nvCxnSpPr>
        <p:spPr bwMode="auto">
          <a:xfrm>
            <a:off x="7086600" y="3276600"/>
            <a:ext cx="3810" cy="7654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Straight Connector 55"/>
          <p:cNvCxnSpPr>
            <a:cxnSpLocks noChangeShapeType="1"/>
          </p:cNvCxnSpPr>
          <p:nvPr/>
        </p:nvCxnSpPr>
        <p:spPr bwMode="auto">
          <a:xfrm>
            <a:off x="3810000" y="3700740"/>
            <a:ext cx="228600" cy="3539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9" name="Straight Connector 56"/>
          <p:cNvCxnSpPr>
            <a:cxnSpLocks noChangeShapeType="1"/>
          </p:cNvCxnSpPr>
          <p:nvPr/>
        </p:nvCxnSpPr>
        <p:spPr bwMode="auto">
          <a:xfrm flipV="1">
            <a:off x="4038600" y="3700740"/>
            <a:ext cx="205740" cy="3539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30286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7654"/>
            <a:ext cx="8229600" cy="1179457"/>
          </a:xfrm>
        </p:spPr>
        <p:txBody>
          <a:bodyPr/>
          <a:lstStyle/>
          <a:p>
            <a:r>
              <a:rPr lang="en-US" dirty="0" smtClean="0"/>
              <a:t>Usability Evolution</a:t>
            </a:r>
            <a:endParaRPr lang="en-US" dirty="0"/>
          </a:p>
        </p:txBody>
      </p:sp>
      <p:sp>
        <p:nvSpPr>
          <p:cNvPr id="4" name="Process 3"/>
          <p:cNvSpPr/>
          <p:nvPr/>
        </p:nvSpPr>
        <p:spPr>
          <a:xfrm>
            <a:off x="457200" y="2435179"/>
            <a:ext cx="2169449" cy="2691331"/>
          </a:xfrm>
          <a:prstGeom prst="flowChartProcess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Evaluation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Process 4"/>
          <p:cNvSpPr/>
          <p:nvPr/>
        </p:nvSpPr>
        <p:spPr>
          <a:xfrm>
            <a:off x="3536716" y="2409880"/>
            <a:ext cx="2169449" cy="2691331"/>
          </a:xfrm>
          <a:prstGeom prst="flowChartProcess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50" dirty="0" smtClean="0"/>
              <a:t>Design/Prototyping</a:t>
            </a:r>
            <a:endParaRPr lang="en-US" sz="1750" dirty="0"/>
          </a:p>
        </p:txBody>
      </p:sp>
      <p:sp>
        <p:nvSpPr>
          <p:cNvPr id="6" name="Process 5"/>
          <p:cNvSpPr/>
          <p:nvPr/>
        </p:nvSpPr>
        <p:spPr>
          <a:xfrm>
            <a:off x="6517350" y="2397231"/>
            <a:ext cx="2169449" cy="2691331"/>
          </a:xfrm>
          <a:prstGeom prst="flowChartProcess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2784405" y="3651027"/>
            <a:ext cx="547078" cy="27828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5835902" y="3647998"/>
            <a:ext cx="547078" cy="278285"/>
          </a:xfrm>
          <a:prstGeom prst="righ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640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476"/>
            <a:ext cx="8229600" cy="4558342"/>
          </a:xfrm>
        </p:spPr>
        <p:txBody>
          <a:bodyPr/>
          <a:lstStyle/>
          <a:p>
            <a:pPr marL="0" lvl="6" indent="0">
              <a:buNone/>
            </a:pPr>
            <a:endParaRPr lang="en-US" sz="2400" dirty="0" smtClean="0"/>
          </a:p>
          <a:p>
            <a:pPr marL="342900" lvl="6" indent="-342900"/>
            <a:endParaRPr lang="en-US" sz="2400" dirty="0"/>
          </a:p>
          <a:p>
            <a:pPr marL="342900" lvl="6" indent="-342900"/>
            <a:r>
              <a:rPr lang="en-US" sz="2400" dirty="0" smtClean="0"/>
              <a:t>The User, </a:t>
            </a:r>
            <a:r>
              <a:rPr lang="en-US" sz="2400" dirty="0"/>
              <a:t>or </a:t>
            </a:r>
            <a:r>
              <a:rPr lang="en-US" sz="2400" dirty="0" smtClean="0"/>
              <a:t>Customer, Experience (end to end) is now an important concept in many products. Products need to deliver more than just a ‘good interface.’</a:t>
            </a:r>
          </a:p>
          <a:p>
            <a:pPr marL="342900" lvl="6" indent="-342900"/>
            <a:endParaRPr lang="en-US" sz="24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0724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476"/>
            <a:ext cx="8229600" cy="4558342"/>
          </a:xfrm>
        </p:spPr>
        <p:txBody>
          <a:bodyPr/>
          <a:lstStyle/>
          <a:p>
            <a:pPr marL="342900" lvl="6" indent="-342900"/>
            <a:endParaRPr lang="en-US" sz="2400" dirty="0" smtClean="0"/>
          </a:p>
          <a:p>
            <a:pPr marL="342900" lvl="6" indent="-342900"/>
            <a:r>
              <a:rPr lang="en-US" sz="2400" dirty="0" smtClean="0"/>
              <a:t>“The user experience is the careful alignment of human behaviors, needs, and abilities with the core value delivered through a product or service. Depending on the context, this experience may have psychological, cultural, physiological, and emotional components – most likely, a combination of the four.” (Gribbons, BostonCHI, Sept 2011)</a:t>
            </a:r>
            <a:endParaRPr lang="en-US" sz="2400" dirty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94314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altLang="ja-JP" sz="1600" dirty="0">
              <a:latin typeface="Verdana" charset="0"/>
            </a:endParaRPr>
          </a:p>
          <a:p>
            <a:pPr>
              <a:buFontTx/>
              <a:buNone/>
            </a:pPr>
            <a:r>
              <a:rPr lang="en-US" sz="1600" dirty="0" smtClean="0"/>
              <a:t>	Coe</a:t>
            </a:r>
            <a:r>
              <a:rPr lang="en-US" sz="1600" dirty="0"/>
              <a:t>, Marlena. (1996). </a:t>
            </a:r>
            <a:r>
              <a:rPr lang="en-US" sz="1600" i="1" dirty="0"/>
              <a:t>Human Factors for Technical Communicators.</a:t>
            </a:r>
            <a:r>
              <a:rPr lang="en-US" sz="1600" dirty="0"/>
              <a:t> New York, New York: Wiley &amp; Sons.</a:t>
            </a:r>
          </a:p>
          <a:p>
            <a:pPr>
              <a:buFontTx/>
              <a:buNone/>
            </a:pPr>
            <a:endParaRPr lang="en-US" sz="1600" dirty="0"/>
          </a:p>
          <a:p>
            <a:pPr>
              <a:buFontTx/>
              <a:buNone/>
            </a:pPr>
            <a:r>
              <a:rPr lang="en-US" sz="1600" dirty="0"/>
              <a:t>	Morville, Peter &amp; Louis Rosenfeld. (2006). </a:t>
            </a:r>
            <a:r>
              <a:rPr lang="en-US" sz="1600" i="1" dirty="0"/>
              <a:t>Information Architecture for the World Wide Web – Third Edition</a:t>
            </a:r>
            <a:r>
              <a:rPr lang="en-US" sz="1600" dirty="0"/>
              <a:t>. Sebastopol, California: O</a:t>
            </a:r>
            <a:r>
              <a:rPr lang="ja-JP" altLang="en-US" sz="1600" dirty="0"/>
              <a:t>’</a:t>
            </a:r>
            <a:r>
              <a:rPr lang="en-US" altLang="ja-JP" sz="1600" dirty="0"/>
              <a:t>Reilly Media, Inc.</a:t>
            </a:r>
            <a:br>
              <a:rPr lang="en-US" altLang="ja-JP" sz="1600" dirty="0"/>
            </a:br>
            <a:endParaRPr lang="en-US" altLang="ja-JP" sz="1600" dirty="0"/>
          </a:p>
          <a:p>
            <a:pPr>
              <a:buFontTx/>
              <a:buNone/>
            </a:pPr>
            <a:r>
              <a:rPr lang="en-US" sz="1600" dirty="0"/>
              <a:t>	Nielsen, Jakob. (1993)</a:t>
            </a:r>
            <a:r>
              <a:rPr lang="en-US" sz="1600" i="1" dirty="0"/>
              <a:t> Usability Engineering</a:t>
            </a:r>
            <a:r>
              <a:rPr lang="en-US" sz="1600" dirty="0"/>
              <a:t>. San Francisco, California: Morgan Kaufmann. </a:t>
            </a:r>
            <a:br>
              <a:rPr lang="en-US" sz="1600" dirty="0"/>
            </a:br>
            <a:endParaRPr lang="en-US" sz="1600" dirty="0"/>
          </a:p>
          <a:p>
            <a:pPr>
              <a:buNone/>
            </a:pPr>
            <a:r>
              <a:rPr lang="en-US" sz="1600" dirty="0"/>
              <a:t>	Norman, Donald. (1988)</a:t>
            </a:r>
            <a:r>
              <a:rPr lang="en-US" sz="1600" i="1" dirty="0"/>
              <a:t> Design of Everyday Things</a:t>
            </a:r>
            <a:r>
              <a:rPr lang="en-US" sz="1600" dirty="0"/>
              <a:t>. New York, New York: Doubleday. </a:t>
            </a:r>
          </a:p>
          <a:p>
            <a:pPr>
              <a:buFontTx/>
              <a:buNone/>
            </a:pPr>
            <a:endParaRPr lang="en-US" sz="1600" dirty="0"/>
          </a:p>
          <a:p>
            <a:pPr>
              <a:buFontTx/>
              <a:buNone/>
            </a:pPr>
            <a:r>
              <a:rPr lang="en-US" sz="1600" dirty="0"/>
              <a:t>	Pearrow, Mark. (2007). </a:t>
            </a:r>
            <a:r>
              <a:rPr lang="en-US" sz="1600" i="1" dirty="0"/>
              <a:t>Web Usability Handbook, Second Edition</a:t>
            </a:r>
            <a:r>
              <a:rPr lang="en-US" sz="1600" dirty="0"/>
              <a:t>. Boston, Massachusetts: Charles River Media.</a:t>
            </a:r>
            <a:br>
              <a:rPr lang="en-US" sz="1600" dirty="0"/>
            </a:br>
            <a:endParaRPr lang="en-US" sz="1600" dirty="0"/>
          </a:p>
          <a:p>
            <a:pPr>
              <a:buNone/>
            </a:pPr>
            <a:r>
              <a:rPr lang="en-US" sz="1600" dirty="0"/>
              <a:t>	Wurman, Richard Saul. (1989)</a:t>
            </a:r>
            <a:r>
              <a:rPr lang="en-US" sz="1600" i="1" dirty="0"/>
              <a:t> Information Anxiety</a:t>
            </a:r>
            <a:r>
              <a:rPr lang="en-US" sz="1600" dirty="0"/>
              <a:t>. New York, New York: Bantam Books.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986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any questions or would like to use our services, contact us at: </a:t>
            </a:r>
            <a:r>
              <a:rPr lang="en-US" dirty="0" smtClean="0">
                <a:hlinkClick r:id="rId3"/>
              </a:rPr>
              <a:t>usability@mit.edu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59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Usability?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Concept that has been around for generations, but only recently standardized and greatly expanded.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Idea is that a user needs to complete a task in the most efficient, stress-free manner possible based on a way that user (or user group) would understand.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"</a:t>
            </a:r>
            <a:r>
              <a:rPr lang="en-US" dirty="0"/>
              <a:t>[Usability refers to] the extent to which a product can be used by specified users to achieve specified goals with effectiveness, efficiency and satisfaction in a specified context of use." - ISO 9241-11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7772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Usability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8416"/>
            <a:ext cx="8229600" cy="4207747"/>
          </a:xfrm>
        </p:spPr>
        <p:txBody>
          <a:bodyPr/>
          <a:lstStyle/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Increased productivity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Decreased training and support costs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Increased sales and revenues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Reduced development time and costs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Reduced maintenance costs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Increased customer satisfaction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4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and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0249"/>
            <a:ext cx="8229600" cy="4014788"/>
          </a:xfrm>
        </p:spPr>
        <p:txBody>
          <a:bodyPr>
            <a:normAutofit/>
          </a:bodyPr>
          <a:lstStyle/>
          <a:p>
            <a:r>
              <a:rPr lang="en-US" dirty="0" smtClean="0"/>
              <a:t>World War II – instrumentation (Pearrow)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Software industry	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Web</a:t>
            </a:r>
            <a:r>
              <a:rPr lang="en-US" dirty="0"/>
              <a:t> </a:t>
            </a:r>
            <a:r>
              <a:rPr lang="en-US" dirty="0" smtClean="0"/>
              <a:t>explosion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Consumer devices 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Medical devices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210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3156"/>
            <a:ext cx="8229600" cy="2720357"/>
          </a:xfrm>
        </p:spPr>
        <p:txBody>
          <a:bodyPr>
            <a:normAutofit/>
          </a:bodyPr>
          <a:lstStyle/>
          <a:p>
            <a:r>
              <a:rPr lang="en-US" dirty="0" smtClean="0"/>
              <a:t>Human Factors comes from the field of psychology and has its  roots in academia. </a:t>
            </a:r>
          </a:p>
          <a:p>
            <a:endParaRPr lang="en-US" dirty="0" smtClean="0"/>
          </a:p>
          <a:p>
            <a:r>
              <a:rPr lang="en-US" dirty="0" smtClean="0"/>
              <a:t>Human factors allows you to understand basic biological/human traits and tailor to the user’s needs.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77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356"/>
            <a:ext cx="8229600" cy="4288807"/>
          </a:xfrm>
        </p:spPr>
        <p:txBody>
          <a:bodyPr/>
          <a:lstStyle/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The sensory system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Pre-attentive processing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Prior knowledge and mental models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Cognitive factors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The memory system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dirty="0"/>
              <a:t>Motivation and anxiety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05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356"/>
            <a:ext cx="8229600" cy="4288807"/>
          </a:xfrm>
        </p:spPr>
        <p:txBody>
          <a:bodyPr/>
          <a:lstStyle/>
          <a:p>
            <a:endParaRPr lang="en-US" altLang="ja-JP" dirty="0" smtClean="0">
              <a:latin typeface="Verdana" charset="0"/>
            </a:endParaRPr>
          </a:p>
          <a:p>
            <a:endParaRPr lang="en-US" altLang="ja-JP" dirty="0">
              <a:latin typeface="Verdana" charset="0"/>
            </a:endParaRPr>
          </a:p>
          <a:p>
            <a:r>
              <a:rPr lang="en-US" altLang="ja-JP" dirty="0" smtClean="0"/>
              <a:t>“The </a:t>
            </a:r>
            <a:r>
              <a:rPr lang="en-US" altLang="ja-JP" dirty="0"/>
              <a:t>key to making things understandable is to understand what </a:t>
            </a:r>
            <a:r>
              <a:rPr lang="en-US" altLang="ja-JP" dirty="0" smtClean="0"/>
              <a:t>it’s </a:t>
            </a:r>
            <a:r>
              <a:rPr lang="en-US" altLang="ja-JP" dirty="0"/>
              <a:t>like not to understand</a:t>
            </a:r>
            <a:r>
              <a:rPr lang="en-US" altLang="ja-JP" dirty="0" smtClean="0"/>
              <a:t>.”</a:t>
            </a:r>
            <a:endParaRPr lang="en-US" altLang="ja-JP" dirty="0"/>
          </a:p>
          <a:p>
            <a:pPr algn="r">
              <a:buNone/>
            </a:pPr>
            <a:endParaRPr lang="en-US" dirty="0"/>
          </a:p>
          <a:p>
            <a:pPr algn="r">
              <a:buNone/>
            </a:pPr>
            <a:r>
              <a:rPr lang="en-US" dirty="0"/>
              <a:t>(Richard Saul </a:t>
            </a:r>
            <a:r>
              <a:rPr lang="en-US" dirty="0" smtClean="0"/>
              <a:t>Wurman)</a:t>
            </a:r>
            <a:endParaRPr lang="en-US" dirty="0"/>
          </a:p>
          <a:p>
            <a:pPr>
              <a:buNone/>
            </a:pPr>
            <a:r>
              <a:rPr lang="en-US" dirty="0">
                <a:latin typeface="Verdana" charset="0"/>
              </a:rPr>
              <a:t/>
            </a:r>
            <a:br>
              <a:rPr lang="en-US" dirty="0">
                <a:latin typeface="Verdana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726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User-Centered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7886"/>
            <a:ext cx="8229600" cy="4248277"/>
          </a:xfrm>
        </p:spPr>
        <p:txBody>
          <a:bodyPr>
            <a:normAutofit/>
          </a:bodyPr>
          <a:lstStyle/>
          <a:p>
            <a:r>
              <a:rPr lang="en-US" dirty="0" smtClean="0"/>
              <a:t>An outgrowth of human factors was </a:t>
            </a:r>
            <a:r>
              <a:rPr lang="en-US" dirty="0"/>
              <a:t>User-Centered Design (UCD</a:t>
            </a:r>
            <a:r>
              <a:rPr lang="en-US" dirty="0" smtClean="0"/>
              <a:t>).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Overall, UCD is a philosophy &amp; method to create products that correctly match a user’s needs and expectations. Products produced using UCD principles will be successful since user’s needs are incorporated from the initial planning stages. </a:t>
            </a:r>
          </a:p>
          <a:p>
            <a:endParaRPr lang="en-US" dirty="0" smtClean="0"/>
          </a:p>
          <a:p>
            <a:r>
              <a:rPr lang="en-US" dirty="0" smtClean="0"/>
              <a:t>“Know thy user, know thy user, know they user.”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79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User-Centered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0536"/>
            <a:ext cx="8229600" cy="4045627"/>
          </a:xfrm>
        </p:spPr>
        <p:txBody>
          <a:bodyPr/>
          <a:lstStyle/>
          <a:p>
            <a:r>
              <a:rPr lang="en-US" dirty="0" smtClean="0"/>
              <a:t>Ease of learning and relearning</a:t>
            </a:r>
          </a:p>
          <a:p>
            <a:r>
              <a:rPr lang="en-US" dirty="0" smtClean="0"/>
              <a:t>Ease of use (efficiency)</a:t>
            </a:r>
          </a:p>
          <a:p>
            <a:r>
              <a:rPr lang="en-US" dirty="0" smtClean="0"/>
              <a:t>Consistency within and between products</a:t>
            </a:r>
          </a:p>
          <a:p>
            <a:r>
              <a:rPr lang="en-US" dirty="0" smtClean="0"/>
              <a:t>First impressions</a:t>
            </a:r>
          </a:p>
          <a:p>
            <a:r>
              <a:rPr lang="en-US" dirty="0" smtClean="0"/>
              <a:t>Error prevention and recovery</a:t>
            </a:r>
          </a:p>
          <a:p>
            <a:r>
              <a:rPr lang="en-US" dirty="0" smtClean="0"/>
              <a:t>Memorability</a:t>
            </a:r>
            <a:endParaRPr lang="en-US" dirty="0"/>
          </a:p>
          <a:p>
            <a:r>
              <a:rPr lang="en-US" dirty="0" smtClean="0"/>
              <a:t>Satisfaction or likeability</a:t>
            </a:r>
          </a:p>
          <a:p>
            <a:r>
              <a:rPr lang="en-US" dirty="0" smtClean="0"/>
              <a:t>Flexibility and accessibility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42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588</TotalTime>
  <Words>489</Words>
  <Application>Microsoft Office PowerPoint</Application>
  <PresentationFormat>On-screen Show (4:3)</PresentationFormat>
  <Paragraphs>146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Usability @ MIT</vt:lpstr>
      <vt:lpstr>What is Usability?</vt:lpstr>
      <vt:lpstr>Benefits of Usability</vt:lpstr>
      <vt:lpstr>History and Evolution</vt:lpstr>
      <vt:lpstr>Human Factors</vt:lpstr>
      <vt:lpstr>Human Factors</vt:lpstr>
      <vt:lpstr>Human Factors</vt:lpstr>
      <vt:lpstr>User-Centered Design</vt:lpstr>
      <vt:lpstr>User-Centered Design</vt:lpstr>
      <vt:lpstr>What User-Centered Design is Not</vt:lpstr>
      <vt:lpstr>Usability In Practice</vt:lpstr>
      <vt:lpstr>Usability In Practice</vt:lpstr>
      <vt:lpstr>Terms You May Know</vt:lpstr>
      <vt:lpstr>Project Timeline</vt:lpstr>
      <vt:lpstr>Usability Evolution</vt:lpstr>
      <vt:lpstr>Usability Future</vt:lpstr>
      <vt:lpstr>Usability Future</vt:lpstr>
      <vt:lpstr>Bibliography</vt:lpstr>
      <vt:lpstr>Questions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Usability @ MIT</dc:title>
  <dc:creator>Katherine Wahl</dc:creator>
  <cp:lastModifiedBy>Seth Teller</cp:lastModifiedBy>
  <cp:revision>80</cp:revision>
  <cp:lastPrinted>2011-10-28T16:32:59Z</cp:lastPrinted>
  <dcterms:created xsi:type="dcterms:W3CDTF">2011-10-27T13:24:11Z</dcterms:created>
  <dcterms:modified xsi:type="dcterms:W3CDTF">2011-10-31T13:31:10Z</dcterms:modified>
</cp:coreProperties>
</file>