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9" r:id="rId3"/>
    <p:sldId id="276" r:id="rId4"/>
    <p:sldId id="277" r:id="rId5"/>
    <p:sldId id="280" r:id="rId6"/>
    <p:sldId id="281" r:id="rId7"/>
    <p:sldId id="282" r:id="rId8"/>
    <p:sldId id="261" r:id="rId9"/>
    <p:sldId id="264" r:id="rId10"/>
    <p:sldId id="267" r:id="rId11"/>
    <p:sldId id="268" r:id="rId12"/>
    <p:sldId id="279" r:id="rId13"/>
    <p:sldId id="272" r:id="rId14"/>
    <p:sldId id="278" r:id="rId15"/>
    <p:sldId id="273" r:id="rId16"/>
    <p:sldId id="274" r:id="rId17"/>
    <p:sldId id="284" r:id="rId18"/>
    <p:sldId id="285" r:id="rId19"/>
    <p:sldId id="283" r:id="rId20"/>
    <p:sldId id="257" r:id="rId21"/>
    <p:sldId id="27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F3EFA5-BEE3-4EC1-BD8C-0182E1EC565B}"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8189DE-BD2F-428F-8BEB-8A0C2F51F7C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2AC1E4-5754-46D8-987E-3EBDB485CBD9}"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869AAA-F93A-4530-B63B-37933467C19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4B8BA4-D96B-4B28-A2E6-396D62E0185F}"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ACBA46-EB78-4E0B-A2D5-A986EE8C674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CA37E2-DA5E-4DBE-BAE6-A8FBB05254B3}"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B8177C-86C7-4385-B4F1-10A53A2CD2E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BD9FF9-048C-4AC1-B904-2401F61E4481}"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C7B0BB-719E-4DF5-969D-FDADDCF4A98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4A22C9-EB2D-4DD0-B59A-5CE5E0AE1E95}" type="datetimeFigureOut">
              <a:rPr lang="en-US"/>
              <a:pPr>
                <a:defRPr/>
              </a:pPr>
              <a:t>10/26/2011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39FB856-9370-4BF5-A6C1-77486875BFA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AB4E6E-3DC8-43A8-BE9F-6A7C0F0E287F}" type="datetimeFigureOut">
              <a:rPr lang="en-US"/>
              <a:pPr>
                <a:defRPr/>
              </a:pPr>
              <a:t>10/26/2011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066CDEB-4A08-4DD7-92DF-1A824602A14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CDCBA1-10FB-4415-A783-63ED20D7EE71}" type="datetimeFigureOut">
              <a:rPr lang="en-US"/>
              <a:pPr>
                <a:defRPr/>
              </a:pPr>
              <a:t>10/26/2011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11AF42A-E829-4629-AE4A-E2C2869E02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549730-49A8-47C0-B18D-7EFE04C51550}" type="datetimeFigureOut">
              <a:rPr lang="en-US"/>
              <a:pPr>
                <a:defRPr/>
              </a:pPr>
              <a:t>10/26/2011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A5400D8-708E-47E9-AF27-EFEA6FEE6D2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B88EC9-2BEF-4EB4-AFD8-9EF70F64CB3E}" type="datetimeFigureOut">
              <a:rPr lang="en-US"/>
              <a:pPr>
                <a:defRPr/>
              </a:pPr>
              <a:t>10/26/2011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F9E3995-B0DF-4B9A-9BD0-27F671F47D6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3401CF-812F-49D1-8E1A-6267A09B88FE}" type="datetimeFigureOut">
              <a:rPr lang="en-US"/>
              <a:pPr>
                <a:defRPr/>
              </a:pPr>
              <a:t>10/26/2011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880DF3-C7B7-4ADA-B215-799F1A8D584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308AB6-A7B3-4585-98D4-CBBDE8BD5648}" type="datetimeFigureOut">
              <a:rPr lang="en-US"/>
              <a:pPr>
                <a:defRPr/>
              </a:pPr>
              <a:t>10/26/2011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CD1ADA2-20B9-4BF7-A7E1-1C23F67A01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http://www.tufts.edu/med/index.html" TargetMode="External"/><Relationship Id="rId5" Type="http://schemas.openxmlformats.org/officeDocument/2006/relationships/image" Target="../media/image2.jpeg"/><Relationship Id="rId4" Type="http://schemas.openxmlformats.org/officeDocument/2006/relationships/hyperlink" Target="http://www.tufts.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Von_Restorff_effect" TargetMode="External"/><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028" name="Picture 18" descr="Tufts University">
            <a:hlinkClick r:id="rId4"/>
          </p:cNvPr>
          <p:cNvPicPr>
            <a:picLocks noChangeAspect="1" noChangeArrowheads="1"/>
          </p:cNvPicPr>
          <p:nvPr/>
        </p:nvPicPr>
        <p:blipFill>
          <a:blip r:embed="rId5" cstate="print"/>
          <a:srcRect/>
          <a:stretch>
            <a:fillRect/>
          </a:stretch>
        </p:blipFill>
        <p:spPr bwMode="auto">
          <a:xfrm>
            <a:off x="457200" y="5791200"/>
            <a:ext cx="2152650" cy="571500"/>
          </a:xfrm>
          <a:prstGeom prst="rect">
            <a:avLst/>
          </a:prstGeom>
          <a:noFill/>
          <a:ln w="9525">
            <a:noFill/>
            <a:miter lim="800000"/>
            <a:headEnd/>
            <a:tailEnd/>
          </a:ln>
        </p:spPr>
      </p:pic>
      <p:pic>
        <p:nvPicPr>
          <p:cNvPr id="1029" name="Picture 19" descr="School of Medicine">
            <a:hlinkClick r:id="rId6"/>
          </p:cNvPr>
          <p:cNvPicPr>
            <a:picLocks noChangeAspect="1" noChangeArrowheads="1"/>
          </p:cNvPicPr>
          <p:nvPr/>
        </p:nvPicPr>
        <p:blipFill>
          <a:blip r:embed="rId7" cstate="print"/>
          <a:srcRect/>
          <a:stretch>
            <a:fillRect/>
          </a:stretch>
        </p:blipFill>
        <p:spPr bwMode="auto">
          <a:xfrm>
            <a:off x="2590800" y="5791200"/>
            <a:ext cx="1619250" cy="57150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4419600" y="5791200"/>
          <a:ext cx="4240213" cy="623888"/>
        </p:xfrm>
        <a:graphic>
          <a:graphicData uri="http://schemas.openxmlformats.org/presentationml/2006/ole">
            <p:oleObj spid="_x0000_s1026" name="Acrobat Document" r:id="rId8" imgW="8822160" imgH="1294200" progId="AcroExch.Document.7">
              <p:embed/>
            </p:oleObj>
          </a:graphicData>
        </a:graphic>
      </p:graphicFrame>
      <p:sp>
        <p:nvSpPr>
          <p:cNvPr id="1030" name="Title 14"/>
          <p:cNvSpPr>
            <a:spLocks noGrp="1"/>
          </p:cNvSpPr>
          <p:nvPr>
            <p:ph type="title"/>
          </p:nvPr>
        </p:nvSpPr>
        <p:spPr>
          <a:xfrm>
            <a:off x="457200" y="304800"/>
            <a:ext cx="8229600" cy="4953000"/>
          </a:xfrm>
          <a:ln w="38100"/>
        </p:spPr>
        <p:txBody>
          <a:bodyPr/>
          <a:lstStyle/>
          <a:p>
            <a:pPr eaLnBrk="1" hangingPunct="1"/>
            <a:r>
              <a:rPr lang="en-US" dirty="0" smtClean="0">
                <a:solidFill>
                  <a:srgbClr val="FFFF00"/>
                </a:solidFill>
                <a:latin typeface="Arial Narrow" pitchFamily="34" charset="0"/>
              </a:rPr>
              <a:t/>
            </a:r>
            <a:br>
              <a:rPr lang="en-US" dirty="0" smtClean="0">
                <a:solidFill>
                  <a:srgbClr val="FFFF00"/>
                </a:solidFill>
                <a:latin typeface="Arial Narrow" pitchFamily="34" charset="0"/>
              </a:rPr>
            </a:br>
            <a:r>
              <a:rPr lang="en-US" sz="5400" dirty="0" smtClean="0">
                <a:solidFill>
                  <a:srgbClr val="FFFF00"/>
                </a:solidFill>
                <a:latin typeface="Arial Narrow" pitchFamily="34" charset="0"/>
              </a:rPr>
              <a:t>But Why the Red Sox?</a:t>
            </a:r>
            <a:r>
              <a:rPr lang="en-US" sz="5400" dirty="0" smtClean="0">
                <a:latin typeface="Arial Narrow" pitchFamily="34" charset="0"/>
              </a:rPr>
              <a:t/>
            </a:r>
            <a:br>
              <a:rPr lang="en-US" sz="5400" dirty="0" smtClean="0">
                <a:latin typeface="Arial Narrow" pitchFamily="34" charset="0"/>
              </a:rPr>
            </a:br>
            <a:r>
              <a:rPr lang="en-US" sz="5400" dirty="0" smtClean="0">
                <a:latin typeface="Arial Narrow" pitchFamily="34" charset="0"/>
              </a:rPr>
              <a:t/>
            </a:r>
            <a:br>
              <a:rPr lang="en-US" sz="5400" dirty="0" smtClean="0">
                <a:latin typeface="Arial Narrow" pitchFamily="34" charset="0"/>
              </a:rPr>
            </a:br>
            <a:r>
              <a:rPr lang="en-US" sz="2800" b="1" dirty="0" smtClean="0">
                <a:solidFill>
                  <a:srgbClr val="FFFF00"/>
                </a:solidFill>
                <a:latin typeface="Arial Narrow" pitchFamily="34" charset="0"/>
              </a:rPr>
              <a:t>Principles and Practice of Assistive Technology</a:t>
            </a:r>
            <a:br>
              <a:rPr lang="en-US" sz="2800" b="1" dirty="0" smtClean="0">
                <a:solidFill>
                  <a:srgbClr val="FFFF00"/>
                </a:solidFill>
                <a:latin typeface="Arial Narrow" pitchFamily="34" charset="0"/>
              </a:rPr>
            </a:br>
            <a:r>
              <a:rPr lang="en-US" sz="2800" b="1" dirty="0" smtClean="0">
                <a:solidFill>
                  <a:srgbClr val="FFFF00"/>
                </a:solidFill>
                <a:latin typeface="Arial Narrow" pitchFamily="34" charset="0"/>
              </a:rPr>
              <a:t>Massachusetts Institute of Technology</a:t>
            </a:r>
            <a:br>
              <a:rPr lang="en-US" sz="2800" b="1" dirty="0" smtClean="0">
                <a:solidFill>
                  <a:srgbClr val="FFFF00"/>
                </a:solidFill>
                <a:latin typeface="Arial Narrow" pitchFamily="34" charset="0"/>
              </a:rPr>
            </a:br>
            <a:r>
              <a:rPr lang="en-US" sz="2800" b="1" dirty="0" smtClean="0">
                <a:solidFill>
                  <a:srgbClr val="FFFF00"/>
                </a:solidFill>
                <a:latin typeface="Arial Narrow" pitchFamily="34" charset="0"/>
              </a:rPr>
              <a:t>October 26, 2011</a:t>
            </a:r>
            <a:r>
              <a:rPr lang="en-US" sz="5400" b="1" dirty="0" smtClean="0"/>
              <a:t/>
            </a:r>
            <a:br>
              <a:rPr lang="en-US" sz="5400" b="1" dirty="0" smtClean="0"/>
            </a:br>
            <a:r>
              <a:rPr lang="en-US" sz="2800" dirty="0" smtClean="0">
                <a:latin typeface="Arial Narrow" pitchFamily="34" charset="0"/>
              </a:rPr>
              <a:t/>
            </a:r>
            <a:br>
              <a:rPr lang="en-US" sz="2800" dirty="0" smtClean="0">
                <a:latin typeface="Arial Narrow" pitchFamily="34" charset="0"/>
              </a:rPr>
            </a:br>
            <a:r>
              <a:rPr lang="en-US" sz="2800" b="1" dirty="0" smtClean="0">
                <a:solidFill>
                  <a:schemeClr val="bg1"/>
                </a:solidFill>
                <a:latin typeface="Arial Narrow" pitchFamily="34" charset="0"/>
              </a:rPr>
              <a:t>Robert J. Mendoza, Psy.D.</a:t>
            </a:r>
            <a:r>
              <a:rPr lang="en-US" sz="3200" b="1" dirty="0" smtClean="0">
                <a:solidFill>
                  <a:schemeClr val="bg1"/>
                </a:solidFill>
                <a:latin typeface="Arial Narrow" pitchFamily="34" charset="0"/>
              </a:rPr>
              <a:t/>
            </a:r>
            <a:br>
              <a:rPr lang="en-US" sz="3200" b="1" dirty="0" smtClean="0">
                <a:solidFill>
                  <a:schemeClr val="bg1"/>
                </a:solidFill>
                <a:latin typeface="Arial Narrow" pitchFamily="34" charset="0"/>
              </a:rPr>
            </a:br>
            <a:r>
              <a:rPr lang="en-US" sz="2000" b="1" dirty="0" smtClean="0">
                <a:solidFill>
                  <a:schemeClr val="bg1"/>
                </a:solidFill>
                <a:latin typeface="Arial Narrow" pitchFamily="34" charset="0"/>
              </a:rPr>
              <a:t>Tufts Medical Center</a:t>
            </a:r>
            <a:br>
              <a:rPr lang="en-US" sz="2000" b="1" dirty="0" smtClean="0">
                <a:solidFill>
                  <a:schemeClr val="bg1"/>
                </a:solidFill>
                <a:latin typeface="Arial Narrow" pitchFamily="34" charset="0"/>
              </a:rPr>
            </a:br>
            <a:r>
              <a:rPr lang="en-US" sz="2000" b="1" dirty="0" smtClean="0">
                <a:solidFill>
                  <a:schemeClr val="bg1"/>
                </a:solidFill>
                <a:latin typeface="Arial Narrow" pitchFamily="34" charset="0"/>
              </a:rPr>
              <a:t>Tufts University School of Medicine</a:t>
            </a:r>
            <a:br>
              <a:rPr lang="en-US" sz="2000" b="1" dirty="0" smtClean="0">
                <a:solidFill>
                  <a:schemeClr val="bg1"/>
                </a:solidFill>
                <a:latin typeface="Arial Narrow" pitchFamily="34" charset="0"/>
              </a:rPr>
            </a:br>
            <a:r>
              <a:rPr lang="en-US" sz="2000" b="1" dirty="0" smtClean="0">
                <a:solidFill>
                  <a:schemeClr val="bg1"/>
                </a:solidFill>
                <a:latin typeface="Arial Narrow" pitchFamily="34" charset="0"/>
              </a:rPr>
              <a:t>Boston Forensic Associates</a:t>
            </a:r>
            <a:br>
              <a:rPr lang="en-US" sz="2000" b="1" dirty="0" smtClean="0">
                <a:solidFill>
                  <a:schemeClr val="bg1"/>
                </a:solidFill>
                <a:latin typeface="Arial Narrow" pitchFamily="34" charset="0"/>
              </a:rPr>
            </a:br>
            <a:r>
              <a:rPr lang="en-US" sz="2000" b="1" dirty="0" smtClean="0">
                <a:solidFill>
                  <a:schemeClr val="bg1"/>
                </a:solidFill>
                <a:latin typeface="Arial Narrow" pitchFamily="34" charset="0"/>
              </a:rPr>
              <a:t>The Boston Home </a:t>
            </a:r>
          </a:p>
        </p:txBody>
      </p:sp>
    </p:spTree>
  </p:cSld>
  <p:clrMapOvr>
    <a:masterClrMapping/>
  </p:clrMapOvr>
  <p:transition>
    <p:sndAc>
      <p:stSnd>
        <p:snd r:embed="rId3"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a:stretch>
            <a:fillRect/>
          </a:stretch>
        </p:blipFill>
        <p:spPr bwMode="auto">
          <a:xfrm>
            <a:off x="1714500" y="347663"/>
            <a:ext cx="5715000" cy="6162675"/>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xy" algn="tl"/>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962400"/>
            <a:ext cx="8229600" cy="1143000"/>
          </a:xfrm>
        </p:spPr>
        <p:txBody>
          <a:bodyPr/>
          <a:lstStyle/>
          <a:p>
            <a:pPr eaLnBrk="1" hangingPunct="1"/>
            <a:r>
              <a:rPr lang="en-US" dirty="0" smtClean="0"/>
              <a:t>St. Thomas Aquinas</a:t>
            </a:r>
          </a:p>
        </p:txBody>
      </p:sp>
      <p:pic>
        <p:nvPicPr>
          <p:cNvPr id="10243" name="Picture 2"/>
          <p:cNvPicPr>
            <a:picLocks noChangeAspect="1" noChangeArrowheads="1"/>
          </p:cNvPicPr>
          <p:nvPr/>
        </p:nvPicPr>
        <p:blipFill>
          <a:blip r:embed="rId4" cstate="print"/>
          <a:srcRect/>
          <a:stretch>
            <a:fillRect/>
          </a:stretch>
        </p:blipFill>
        <p:spPr bwMode="auto">
          <a:xfrm>
            <a:off x="2971800" y="1143000"/>
            <a:ext cx="2895600" cy="2743200"/>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533400" y="914400"/>
            <a:ext cx="8229600" cy="5410200"/>
          </a:xfrm>
        </p:spPr>
        <p:txBody>
          <a:bodyPr rtlCol="0">
            <a:normAutofit fontScale="90000"/>
          </a:bodyPr>
          <a:lstStyle/>
          <a:p>
            <a:pPr algn="r" eaLnBrk="1" fontAlgn="auto" hangingPunct="1">
              <a:spcAft>
                <a:spcPts val="0"/>
              </a:spcAft>
              <a:defRPr/>
            </a:pPr>
            <a:r>
              <a:rPr lang="en-US" sz="5400" dirty="0" smtClean="0">
                <a:solidFill>
                  <a:srgbClr val="FFFF00"/>
                </a:solidFill>
                <a:latin typeface="Arial Narrow" pitchFamily="34" charset="0"/>
              </a:rPr>
              <a:t> </a:t>
            </a:r>
            <a:r>
              <a:rPr lang="en-US" sz="4800" dirty="0" smtClean="0"/>
              <a:t/>
            </a:r>
            <a:br>
              <a:rPr lang="en-US" sz="4800" dirty="0" smtClean="0"/>
            </a:br>
            <a:r>
              <a:rPr lang="en-US" sz="4800" dirty="0" smtClean="0">
                <a:solidFill>
                  <a:schemeClr val="bg1"/>
                </a:solidFill>
              </a:rPr>
              <a:t> </a:t>
            </a:r>
            <a:r>
              <a:rPr lang="en-US" sz="3600" dirty="0" smtClean="0">
                <a:solidFill>
                  <a:schemeClr val="bg1"/>
                </a:solidFill>
              </a:rPr>
              <a:t>“Acquiring the treasure of knowledge, this is the advice I pass on to you: that you should choose to enter by the small rivers, and not go right away into the sea, because you should move from easy things to difficult things.“</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t>- St. Thomas Aquinas </a:t>
            </a:r>
            <a:r>
              <a:rPr lang="en-US" sz="5400" dirty="0" smtClean="0">
                <a:solidFill>
                  <a:srgbClr val="FFFF00"/>
                </a:solidFill>
                <a:latin typeface="Arial Narrow" pitchFamily="34" charset="0"/>
              </a:rPr>
              <a:t/>
            </a:r>
            <a:br>
              <a:rPr lang="en-US" sz="5400" dirty="0" smtClean="0">
                <a:solidFill>
                  <a:srgbClr val="FFFF00"/>
                </a:solidFill>
                <a:latin typeface="Arial Narrow" pitchFamily="34" charset="0"/>
              </a:rPr>
            </a:b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
            </a:r>
            <a:br>
              <a:rPr lang="en-US" dirty="0" smtClean="0">
                <a:latin typeface="Arial Narrow" pitchFamily="34" charset="0"/>
              </a:rPr>
            </a:br>
            <a:endParaRPr lang="en-US" sz="2000" b="1" dirty="0">
              <a:solidFill>
                <a:schemeClr val="bg1"/>
              </a:solidFill>
              <a:latin typeface="Arial Narrow" pitchFamily="34" charset="0"/>
            </a:endParaRPr>
          </a:p>
        </p:txBody>
      </p:sp>
    </p:spTree>
  </p:cSld>
  <p:clrMapOvr>
    <a:masterClrMapping/>
  </p:clrMapOvr>
  <p:transition>
    <p:sndAc>
      <p:stSnd>
        <p:snd r:embed="rId2"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533400" y="914400"/>
            <a:ext cx="8229600" cy="5410200"/>
          </a:xfrm>
        </p:spPr>
        <p:txBody>
          <a:bodyPr rtlCol="0">
            <a:normAutofit fontScale="90000"/>
          </a:bodyPr>
          <a:lstStyle/>
          <a:p>
            <a:pPr algn="r" eaLnBrk="1" fontAlgn="auto" hangingPunct="1">
              <a:spcAft>
                <a:spcPts val="0"/>
              </a:spcAft>
              <a:defRPr/>
            </a:pPr>
            <a:r>
              <a:rPr lang="en-US" sz="5400" dirty="0" smtClean="0">
                <a:solidFill>
                  <a:srgbClr val="FFFF00"/>
                </a:solidFill>
                <a:latin typeface="Arial Narrow" pitchFamily="34" charset="0"/>
              </a:rPr>
              <a:t> </a:t>
            </a:r>
            <a:br>
              <a:rPr lang="en-US" sz="5400" dirty="0" smtClean="0">
                <a:solidFill>
                  <a:srgbClr val="FFFF00"/>
                </a:solidFill>
                <a:latin typeface="Arial Narrow" pitchFamily="34" charset="0"/>
              </a:rPr>
            </a:br>
            <a:r>
              <a:rPr lang="en-US" sz="4800" dirty="0" smtClean="0"/>
              <a:t> </a:t>
            </a:r>
            <a:r>
              <a:rPr lang="en-US" sz="3600" dirty="0" smtClean="0">
                <a:solidFill>
                  <a:schemeClr val="bg1"/>
                </a:solidFill>
              </a:rPr>
              <a:t>“Memory develops not only from nature, but owes much to learned skill and hard work.” </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n-US" sz="4800" dirty="0" smtClean="0">
                <a:solidFill>
                  <a:schemeClr val="bg1"/>
                </a:solidFill>
              </a:rPr>
              <a:t/>
            </a:r>
            <a:br>
              <a:rPr lang="en-US" sz="4800" dirty="0" smtClean="0">
                <a:solidFill>
                  <a:schemeClr val="bg1"/>
                </a:solidFill>
              </a:rPr>
            </a:br>
            <a:r>
              <a:rPr lang="en-US" sz="3600" dirty="0" smtClean="0"/>
              <a:t>- St. Thomas Aquinas</a:t>
            </a:r>
            <a:r>
              <a:rPr lang="en-US" sz="5400" dirty="0" smtClean="0">
                <a:solidFill>
                  <a:srgbClr val="FFFF00"/>
                </a:solidFill>
                <a:latin typeface="Arial Narrow" pitchFamily="34" charset="0"/>
              </a:rPr>
              <a:t/>
            </a:r>
            <a:br>
              <a:rPr lang="en-US" sz="5400" dirty="0" smtClean="0">
                <a:solidFill>
                  <a:srgbClr val="FFFF00"/>
                </a:solidFill>
                <a:latin typeface="Arial Narrow" pitchFamily="34" charset="0"/>
              </a:rPr>
            </a:b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
            </a:r>
            <a:br>
              <a:rPr lang="en-US" dirty="0" smtClean="0">
                <a:latin typeface="Arial Narrow" pitchFamily="34" charset="0"/>
              </a:rPr>
            </a:br>
            <a:endParaRPr lang="en-US" sz="2000" b="1" dirty="0">
              <a:solidFill>
                <a:schemeClr val="bg1"/>
              </a:solidFill>
              <a:latin typeface="Arial Narrow" pitchFamily="34" charset="0"/>
            </a:endParaRPr>
          </a:p>
        </p:txBody>
      </p:sp>
    </p:spTree>
  </p:cSld>
  <p:clrMapOvr>
    <a:masterClrMapping/>
  </p:clrMapOvr>
  <p:transition>
    <p:sndAc>
      <p:stSnd>
        <p:snd r:embed="rId2"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533400" y="914400"/>
            <a:ext cx="8229600" cy="5410200"/>
          </a:xfrm>
        </p:spPr>
        <p:txBody>
          <a:bodyPr rtlCol="0">
            <a:normAutofit fontScale="90000"/>
          </a:bodyPr>
          <a:lstStyle/>
          <a:p>
            <a:pPr algn="r" eaLnBrk="1" fontAlgn="auto" hangingPunct="1">
              <a:spcAft>
                <a:spcPts val="0"/>
              </a:spcAft>
              <a:defRPr/>
            </a:pPr>
            <a:r>
              <a:rPr lang="en-US" sz="5400" dirty="0" smtClean="0">
                <a:solidFill>
                  <a:srgbClr val="FFFF00"/>
                </a:solidFill>
                <a:latin typeface="Arial Narrow" pitchFamily="34" charset="0"/>
              </a:rPr>
              <a:t> </a:t>
            </a:r>
            <a:br>
              <a:rPr lang="en-US" sz="5400" dirty="0" smtClean="0">
                <a:solidFill>
                  <a:srgbClr val="FFFF00"/>
                </a:solidFill>
                <a:latin typeface="Arial Narrow" pitchFamily="34" charset="0"/>
              </a:rPr>
            </a:br>
            <a:r>
              <a:rPr lang="en-US" sz="4800" dirty="0" smtClean="0"/>
              <a:t> </a:t>
            </a:r>
            <a:br>
              <a:rPr lang="en-US" sz="4800" dirty="0" smtClean="0"/>
            </a:br>
            <a:r>
              <a:rPr lang="en-US" sz="4800" dirty="0" smtClean="0"/>
              <a:t/>
            </a:r>
            <a:br>
              <a:rPr lang="en-US" sz="4800" dirty="0" smtClean="0"/>
            </a:br>
            <a:r>
              <a:rPr lang="en-US" sz="4800" dirty="0" smtClean="0">
                <a:solidFill>
                  <a:schemeClr val="bg1"/>
                </a:solidFill>
              </a:rPr>
              <a:t>“</a:t>
            </a:r>
            <a:r>
              <a:rPr lang="en-US" sz="3200" dirty="0" smtClean="0">
                <a:solidFill>
                  <a:schemeClr val="bg1"/>
                </a:solidFill>
              </a:rPr>
              <a:t>…he should find certain things [or mental images] that match the things he wants to remember, but this should not be at all usual: because we marvel more at things which are unusual, and the soul is held by such things more and with greater force; whence it happens that we remember more those things that we see in childhood.”</a:t>
            </a:r>
            <a:br>
              <a:rPr lang="en-US" sz="3200" dirty="0" smtClean="0">
                <a:solidFill>
                  <a:schemeClr val="bg1"/>
                </a:solidFill>
              </a:rPr>
            </a:br>
            <a:r>
              <a:rPr lang="en-US" sz="3200" dirty="0" smtClean="0">
                <a:solidFill>
                  <a:schemeClr val="bg1"/>
                </a:solidFill>
              </a:rPr>
              <a:t> </a:t>
            </a:r>
            <a:r>
              <a:rPr lang="en-US" sz="4800" dirty="0" smtClean="0">
                <a:solidFill>
                  <a:schemeClr val="bg1"/>
                </a:solidFill>
              </a:rPr>
              <a:t/>
            </a:r>
            <a:br>
              <a:rPr lang="en-US" sz="4800" dirty="0" smtClean="0">
                <a:solidFill>
                  <a:schemeClr val="bg1"/>
                </a:solidFill>
              </a:rPr>
            </a:br>
            <a:r>
              <a:rPr lang="en-US" sz="3200" dirty="0" smtClean="0"/>
              <a:t>- St. Thomas Aquinas</a:t>
            </a:r>
            <a:r>
              <a:rPr lang="en-US" sz="5400" dirty="0" smtClean="0">
                <a:solidFill>
                  <a:srgbClr val="FFFF00"/>
                </a:solidFill>
                <a:latin typeface="Arial Narrow" pitchFamily="34" charset="0"/>
              </a:rPr>
              <a:t/>
            </a:r>
            <a:br>
              <a:rPr lang="en-US" sz="5400" dirty="0" smtClean="0">
                <a:solidFill>
                  <a:srgbClr val="FFFF00"/>
                </a:solidFill>
                <a:latin typeface="Arial Narrow" pitchFamily="34" charset="0"/>
              </a:rPr>
            </a:b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
            </a:r>
            <a:br>
              <a:rPr lang="en-US" dirty="0" smtClean="0">
                <a:latin typeface="Arial Narrow" pitchFamily="34" charset="0"/>
              </a:rPr>
            </a:br>
            <a:endParaRPr lang="en-US" sz="2000" b="1" dirty="0">
              <a:solidFill>
                <a:schemeClr val="bg1"/>
              </a:solidFill>
              <a:latin typeface="Arial Narrow" pitchFamily="34" charset="0"/>
            </a:endParaRPr>
          </a:p>
        </p:txBody>
      </p:sp>
    </p:spTree>
  </p:cSld>
  <p:clrMapOvr>
    <a:masterClrMapping/>
  </p:clrMapOvr>
  <p:transition>
    <p:sndAc>
      <p:stSnd>
        <p:snd r:embed="rId2"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533400" y="914400"/>
            <a:ext cx="8229600" cy="5410200"/>
          </a:xfrm>
        </p:spPr>
        <p:txBody>
          <a:bodyPr rtlCol="0">
            <a:normAutofit fontScale="90000"/>
          </a:bodyPr>
          <a:lstStyle/>
          <a:p>
            <a:pPr algn="r" eaLnBrk="1" fontAlgn="auto" hangingPunct="1">
              <a:spcAft>
                <a:spcPts val="0"/>
              </a:spcAft>
              <a:defRPr/>
            </a:pPr>
            <a:r>
              <a:rPr lang="en-US" sz="5400" dirty="0" smtClean="0">
                <a:solidFill>
                  <a:srgbClr val="FFFF00"/>
                </a:solidFill>
                <a:latin typeface="Arial Narrow" pitchFamily="34" charset="0"/>
              </a:rPr>
              <a:t> </a:t>
            </a:r>
            <a:br>
              <a:rPr lang="en-US" sz="5400" dirty="0" smtClean="0">
                <a:solidFill>
                  <a:srgbClr val="FFFF00"/>
                </a:solidFill>
                <a:latin typeface="Arial Narrow" pitchFamily="34" charset="0"/>
              </a:rPr>
            </a:br>
            <a:r>
              <a:rPr lang="en-US" sz="4800" dirty="0" smtClean="0"/>
              <a:t> </a:t>
            </a:r>
            <a:br>
              <a:rPr lang="en-US" sz="4800" dirty="0" smtClean="0"/>
            </a:br>
            <a:r>
              <a:rPr lang="en-US" sz="4800" dirty="0" smtClean="0"/>
              <a:t/>
            </a:r>
            <a:br>
              <a:rPr lang="en-US" sz="4800" dirty="0" smtClean="0"/>
            </a:br>
            <a:r>
              <a:rPr lang="en-US" sz="3600" dirty="0" smtClean="0">
                <a:solidFill>
                  <a:schemeClr val="bg1"/>
                </a:solidFill>
              </a:rPr>
              <a:t>“…</a:t>
            </a:r>
            <a:r>
              <a:rPr lang="en-US" sz="3600" dirty="0" smtClean="0"/>
              <a:t> </a:t>
            </a:r>
            <a:r>
              <a:rPr lang="en-US" sz="3600" dirty="0" smtClean="0">
                <a:solidFill>
                  <a:schemeClr val="bg1"/>
                </a:solidFill>
              </a:rPr>
              <a:t>the devising of such likenesses and images is necessary, because simple and spiritual intentions fall out of the soul very easily if they are not linked to some physical likenesses: because human cognition is more powerful with regard to sensible things.”</a:t>
            </a:r>
            <a:br>
              <a:rPr lang="en-US" sz="3600" dirty="0" smtClean="0">
                <a:solidFill>
                  <a:schemeClr val="bg1"/>
                </a:solidFill>
              </a:rPr>
            </a:br>
            <a:r>
              <a:rPr lang="en-US" sz="3200" dirty="0" smtClean="0">
                <a:solidFill>
                  <a:schemeClr val="bg1"/>
                </a:solidFill>
              </a:rPr>
              <a:t> </a:t>
            </a:r>
            <a:r>
              <a:rPr lang="en-US" sz="4800" dirty="0" smtClean="0">
                <a:solidFill>
                  <a:schemeClr val="bg1"/>
                </a:solidFill>
              </a:rPr>
              <a:t/>
            </a:r>
            <a:br>
              <a:rPr lang="en-US" sz="4800" dirty="0" smtClean="0">
                <a:solidFill>
                  <a:schemeClr val="bg1"/>
                </a:solidFill>
              </a:rPr>
            </a:br>
            <a:r>
              <a:rPr lang="en-US" sz="3200" dirty="0" smtClean="0"/>
              <a:t>- St. Thomas Aquinas</a:t>
            </a:r>
            <a:r>
              <a:rPr lang="en-US" sz="5400" dirty="0" smtClean="0">
                <a:solidFill>
                  <a:srgbClr val="FFFF00"/>
                </a:solidFill>
                <a:latin typeface="Arial Narrow" pitchFamily="34" charset="0"/>
              </a:rPr>
              <a:t/>
            </a:r>
            <a:br>
              <a:rPr lang="en-US" sz="5400" dirty="0" smtClean="0">
                <a:solidFill>
                  <a:srgbClr val="FFFF00"/>
                </a:solidFill>
                <a:latin typeface="Arial Narrow" pitchFamily="34" charset="0"/>
              </a:rPr>
            </a:b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
            </a:r>
            <a:br>
              <a:rPr lang="en-US" dirty="0" smtClean="0">
                <a:latin typeface="Arial Narrow" pitchFamily="34" charset="0"/>
              </a:rPr>
            </a:br>
            <a:endParaRPr lang="en-US" sz="2000" b="1" dirty="0">
              <a:solidFill>
                <a:schemeClr val="bg1"/>
              </a:solidFill>
              <a:latin typeface="Arial Narrow" pitchFamily="34" charset="0"/>
            </a:endParaRPr>
          </a:p>
        </p:txBody>
      </p:sp>
    </p:spTree>
  </p:cSld>
  <p:clrMapOvr>
    <a:masterClrMapping/>
  </p:clrMapOvr>
  <p:transition>
    <p:sndAc>
      <p:stSnd>
        <p:snd r:embed="rId2"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533400" y="914400"/>
            <a:ext cx="8229600" cy="5410200"/>
          </a:xfrm>
        </p:spPr>
        <p:txBody>
          <a:bodyPr rtlCol="0">
            <a:normAutofit fontScale="90000"/>
          </a:bodyPr>
          <a:lstStyle/>
          <a:p>
            <a:pPr algn="r" eaLnBrk="1" fontAlgn="auto" hangingPunct="1">
              <a:spcAft>
                <a:spcPts val="0"/>
              </a:spcAft>
              <a:defRPr/>
            </a:pPr>
            <a:r>
              <a:rPr lang="en-US" sz="5400" dirty="0" smtClean="0">
                <a:solidFill>
                  <a:srgbClr val="FFFF00"/>
                </a:solidFill>
                <a:latin typeface="Arial Narrow" pitchFamily="34" charset="0"/>
              </a:rPr>
              <a:t> </a:t>
            </a:r>
            <a:br>
              <a:rPr lang="en-US" sz="5400" dirty="0" smtClean="0">
                <a:solidFill>
                  <a:srgbClr val="FFFF00"/>
                </a:solidFill>
                <a:latin typeface="Arial Narrow" pitchFamily="34" charset="0"/>
              </a:rPr>
            </a:br>
            <a:r>
              <a:rPr lang="en-US" sz="4800" dirty="0" smtClean="0"/>
              <a:t> </a:t>
            </a:r>
            <a:br>
              <a:rPr lang="en-US" sz="4800" dirty="0" smtClean="0"/>
            </a:br>
            <a:r>
              <a:rPr lang="en-US" sz="3600" dirty="0" smtClean="0">
                <a:solidFill>
                  <a:schemeClr val="bg1"/>
                </a:solidFill>
              </a:rPr>
              <a:t>“…</a:t>
            </a:r>
            <a:r>
              <a:rPr lang="en-US" sz="3600" dirty="0" smtClean="0"/>
              <a:t> </a:t>
            </a:r>
            <a:r>
              <a:rPr lang="en-US" sz="3200" dirty="0" smtClean="0">
                <a:solidFill>
                  <a:schemeClr val="bg1"/>
                </a:solidFill>
              </a:rPr>
              <a:t>a man should apply interest and emotional energy to the things he wants to remember: because the more deeply something is impressed upon the soul, the less does it drop out of the soul</a:t>
            </a:r>
            <a:r>
              <a:rPr lang="en-US" sz="3600" dirty="0" smtClean="0">
                <a:solidFill>
                  <a:schemeClr val="bg1"/>
                </a:solidFill>
              </a:rPr>
              <a:t>.”</a:t>
            </a:r>
            <a:br>
              <a:rPr lang="en-US" sz="3600" dirty="0" smtClean="0">
                <a:solidFill>
                  <a:schemeClr val="bg1"/>
                </a:solidFill>
              </a:rPr>
            </a:br>
            <a:r>
              <a:rPr lang="en-US" sz="3200" dirty="0" smtClean="0">
                <a:solidFill>
                  <a:schemeClr val="bg1"/>
                </a:solidFill>
              </a:rPr>
              <a:t> </a:t>
            </a:r>
            <a:r>
              <a:rPr lang="en-US" sz="4800" dirty="0" smtClean="0">
                <a:solidFill>
                  <a:schemeClr val="bg1"/>
                </a:solidFill>
              </a:rPr>
              <a:t/>
            </a:r>
            <a:br>
              <a:rPr lang="en-US" sz="4800" dirty="0" smtClean="0">
                <a:solidFill>
                  <a:schemeClr val="bg1"/>
                </a:solidFill>
              </a:rPr>
            </a:br>
            <a:r>
              <a:rPr lang="en-US" sz="3200" dirty="0" smtClean="0"/>
              <a:t>- St. Thomas Aquinas</a:t>
            </a:r>
            <a:r>
              <a:rPr lang="en-US" sz="5400" dirty="0" smtClean="0">
                <a:solidFill>
                  <a:srgbClr val="FFFF00"/>
                </a:solidFill>
                <a:latin typeface="Arial Narrow" pitchFamily="34" charset="0"/>
              </a:rPr>
              <a:t/>
            </a:r>
            <a:br>
              <a:rPr lang="en-US" sz="5400" dirty="0" smtClean="0">
                <a:solidFill>
                  <a:srgbClr val="FFFF00"/>
                </a:solidFill>
                <a:latin typeface="Arial Narrow" pitchFamily="34" charset="0"/>
              </a:rPr>
            </a:b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
            </a:r>
            <a:br>
              <a:rPr lang="en-US" dirty="0" smtClean="0">
                <a:latin typeface="Arial Narrow" pitchFamily="34" charset="0"/>
              </a:rPr>
            </a:br>
            <a:endParaRPr lang="en-US" sz="2000" b="1" dirty="0">
              <a:solidFill>
                <a:schemeClr val="bg1"/>
              </a:solidFill>
              <a:latin typeface="Arial Narrow" pitchFamily="34" charset="0"/>
            </a:endParaRPr>
          </a:p>
        </p:txBody>
      </p:sp>
    </p:spTree>
  </p:cSld>
  <p:clrMapOvr>
    <a:masterClrMapping/>
  </p:clrMapOvr>
  <p:transition>
    <p:sndAc>
      <p:stSnd>
        <p:snd r:embed="rId2" name="click.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3581400"/>
            <a:ext cx="6324600" cy="3276600"/>
          </a:xfrm>
        </p:spPr>
        <p:txBody>
          <a:bodyPr/>
          <a:lstStyle/>
          <a:p>
            <a:pPr algn="l"/>
            <a:r>
              <a:rPr lang="en-US" dirty="0" smtClean="0">
                <a:solidFill>
                  <a:schemeClr val="accent5">
                    <a:lumMod val="50000"/>
                  </a:schemeClr>
                </a:solidFill>
              </a:rPr>
              <a:t>Doctrine of Reminiscence</a:t>
            </a:r>
            <a:r>
              <a:rPr lang="en-US" dirty="0" smtClean="0"/>
              <a:t/>
            </a:r>
            <a:br>
              <a:rPr lang="en-US" dirty="0" smtClean="0"/>
            </a:br>
            <a:r>
              <a:rPr lang="en-US" dirty="0" smtClean="0"/>
              <a:t/>
            </a:r>
            <a:br>
              <a:rPr lang="en-US" dirty="0" smtClean="0"/>
            </a:br>
            <a:endParaRPr lang="en-US" dirty="0"/>
          </a:p>
        </p:txBody>
      </p:sp>
      <p:pic>
        <p:nvPicPr>
          <p:cNvPr id="3" name="Picture 2"/>
          <p:cNvPicPr/>
          <p:nvPr/>
        </p:nvPicPr>
        <p:blipFill>
          <a:blip r:embed="rId4" cstate="print"/>
          <a:srcRect/>
          <a:stretch>
            <a:fillRect/>
          </a:stretch>
        </p:blipFill>
        <p:spPr bwMode="auto">
          <a:xfrm>
            <a:off x="3657600" y="533400"/>
            <a:ext cx="1895475" cy="2419350"/>
          </a:xfrm>
          <a:prstGeom prst="rect">
            <a:avLst/>
          </a:prstGeom>
          <a:noFill/>
          <a:ln w="9525">
            <a:noFill/>
            <a:miter lim="800000"/>
            <a:headEnd/>
            <a:tailEnd/>
          </a:ln>
        </p:spPr>
      </p:pic>
      <p:sp>
        <p:nvSpPr>
          <p:cNvPr id="29698" name="Rectangle 2"/>
          <p:cNvSpPr>
            <a:spLocks noChangeArrowheads="1"/>
          </p:cNvSpPr>
          <p:nvPr/>
        </p:nvSpPr>
        <p:spPr bwMode="auto">
          <a:xfrm>
            <a:off x="4191000" y="3200400"/>
            <a:ext cx="990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5">
                    <a:lumMod val="50000"/>
                  </a:schemeClr>
                </a:solidFill>
                <a:effectLst/>
                <a:latin typeface="Calibri" pitchFamily="34" charset="0"/>
                <a:ea typeface="Times New Roman" pitchFamily="18" charset="0"/>
                <a:cs typeface="Arial" pitchFamily="34" charset="0"/>
              </a:rPr>
              <a:t>Plato</a:t>
            </a:r>
            <a:endParaRPr kumimoji="0" lang="en-US" sz="1800" b="0" i="0" u="none" strike="noStrike" cap="none" normalizeH="0" baseline="0" dirty="0" smtClean="0">
              <a:ln>
                <a:noFill/>
              </a:ln>
              <a:solidFill>
                <a:schemeClr val="accent5">
                  <a:lumMod val="50000"/>
                </a:schemeClr>
              </a:solidFill>
              <a:effectLst/>
              <a:latin typeface="Arial" pitchFamily="34" charset="0"/>
              <a:cs typeface="Arial" pitchFamily="34" charset="0"/>
            </a:endParaRPr>
          </a:p>
        </p:txBody>
      </p:sp>
    </p:spTree>
  </p:cSld>
  <p:clrMapOvr>
    <a:masterClrMapping/>
  </p:clrMapOvr>
  <p:transition>
    <p:sndAc>
      <p:stSnd>
        <p:snd r:embed="rId2"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solidFill>
                  <a:schemeClr val="bg1"/>
                </a:solidFill>
                <a:hlinkClick r:id="rId3" tooltip="Von Restorff effect"/>
              </a:rPr>
              <a:t>Von Restorff Effect</a:t>
            </a:r>
            <a:endParaRPr lang="en-US" u="sng" dirty="0">
              <a:solidFill>
                <a:schemeClr val="bg1"/>
              </a:solidFill>
            </a:endParaRPr>
          </a:p>
        </p:txBody>
      </p:sp>
      <p:pic>
        <p:nvPicPr>
          <p:cNvPr id="46083" name="Picture 3"/>
          <p:cNvPicPr>
            <a:picLocks noChangeAspect="1" noChangeArrowheads="1"/>
          </p:cNvPicPr>
          <p:nvPr/>
        </p:nvPicPr>
        <p:blipFill>
          <a:blip r:embed="rId4" cstate="print"/>
          <a:srcRect/>
          <a:stretch>
            <a:fillRect/>
          </a:stretch>
        </p:blipFill>
        <p:spPr bwMode="auto">
          <a:xfrm>
            <a:off x="457200" y="2209800"/>
            <a:ext cx="2209800" cy="2285999"/>
          </a:xfrm>
          <a:prstGeom prst="rect">
            <a:avLst/>
          </a:prstGeom>
          <a:noFill/>
          <a:ln w="9525">
            <a:noFill/>
            <a:miter lim="800000"/>
            <a:headEnd/>
            <a:tailEnd/>
          </a:ln>
        </p:spPr>
      </p:pic>
      <p:pic>
        <p:nvPicPr>
          <p:cNvPr id="46084" name="Picture 4"/>
          <p:cNvPicPr>
            <a:picLocks noChangeAspect="1" noChangeArrowheads="1"/>
          </p:cNvPicPr>
          <p:nvPr/>
        </p:nvPicPr>
        <p:blipFill>
          <a:blip r:embed="rId5" cstate="print"/>
          <a:srcRect/>
          <a:stretch>
            <a:fillRect/>
          </a:stretch>
        </p:blipFill>
        <p:spPr bwMode="auto">
          <a:xfrm>
            <a:off x="3276600" y="2209800"/>
            <a:ext cx="2438400" cy="2209800"/>
          </a:xfrm>
          <a:prstGeom prst="rect">
            <a:avLst/>
          </a:prstGeom>
          <a:noFill/>
          <a:ln w="9525">
            <a:noFill/>
            <a:miter lim="800000"/>
            <a:headEnd/>
            <a:tailEnd/>
          </a:ln>
        </p:spPr>
      </p:pic>
      <p:pic>
        <p:nvPicPr>
          <p:cNvPr id="46085" name="Picture 5"/>
          <p:cNvPicPr>
            <a:picLocks noChangeAspect="1" noChangeArrowheads="1"/>
          </p:cNvPicPr>
          <p:nvPr/>
        </p:nvPicPr>
        <p:blipFill>
          <a:blip r:embed="rId6" cstate="print"/>
          <a:srcRect/>
          <a:stretch>
            <a:fillRect/>
          </a:stretch>
        </p:blipFill>
        <p:spPr bwMode="auto">
          <a:xfrm>
            <a:off x="6477000" y="2209800"/>
            <a:ext cx="2266950" cy="2162175"/>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2071687" y="61912"/>
            <a:ext cx="5000625" cy="6734175"/>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4294967295"/>
          </p:nvPr>
        </p:nvPicPr>
        <p:blipFill>
          <a:blip r:embed="rId3" cstate="print"/>
          <a:srcRect/>
          <a:stretch>
            <a:fillRect/>
          </a:stretch>
        </p:blipFill>
        <p:spPr>
          <a:xfrm>
            <a:off x="4800600" y="4191000"/>
            <a:ext cx="2990850" cy="1990725"/>
          </a:xfrm>
        </p:spPr>
      </p:pic>
      <p:pic>
        <p:nvPicPr>
          <p:cNvPr id="3075" name="Picture 5"/>
          <p:cNvPicPr>
            <a:picLocks noChangeAspect="1" noChangeArrowheads="1"/>
          </p:cNvPicPr>
          <p:nvPr/>
        </p:nvPicPr>
        <p:blipFill>
          <a:blip r:embed="rId4" cstate="print"/>
          <a:srcRect/>
          <a:stretch>
            <a:fillRect/>
          </a:stretch>
        </p:blipFill>
        <p:spPr bwMode="auto">
          <a:xfrm>
            <a:off x="762000" y="1447800"/>
            <a:ext cx="3124200" cy="3505200"/>
          </a:xfrm>
          <a:prstGeom prst="rect">
            <a:avLst/>
          </a:prstGeom>
          <a:noFill/>
          <a:ln w="9525">
            <a:noFill/>
            <a:miter lim="800000"/>
            <a:headEnd/>
            <a:tailEnd/>
          </a:ln>
        </p:spPr>
      </p:pic>
      <p:pic>
        <p:nvPicPr>
          <p:cNvPr id="3076" name="Picture 6"/>
          <p:cNvPicPr>
            <a:picLocks noChangeAspect="1" noChangeArrowheads="1"/>
          </p:cNvPicPr>
          <p:nvPr/>
        </p:nvPicPr>
        <p:blipFill>
          <a:blip r:embed="rId5" cstate="print"/>
          <a:srcRect/>
          <a:stretch>
            <a:fillRect/>
          </a:stretch>
        </p:blipFill>
        <p:spPr bwMode="auto">
          <a:xfrm>
            <a:off x="5410200" y="685800"/>
            <a:ext cx="2667000" cy="3124200"/>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7170" name="Title 14"/>
          <p:cNvSpPr>
            <a:spLocks noGrp="1"/>
          </p:cNvSpPr>
          <p:nvPr>
            <p:ph type="title"/>
          </p:nvPr>
        </p:nvSpPr>
        <p:spPr>
          <a:xfrm>
            <a:off x="457200" y="304800"/>
            <a:ext cx="8229600" cy="4953000"/>
          </a:xfrm>
        </p:spPr>
        <p:txBody>
          <a:bodyPr/>
          <a:lstStyle/>
          <a:p>
            <a:pPr eaLnBrk="1" hangingPunct="1"/>
            <a:r>
              <a:rPr lang="en-US" dirty="0" smtClean="0">
                <a:solidFill>
                  <a:srgbClr val="FFFF00"/>
                </a:solidFill>
                <a:latin typeface="Arial Narrow" pitchFamily="34" charset="0"/>
              </a:rPr>
              <a:t/>
            </a:r>
            <a:br>
              <a:rPr lang="en-US" dirty="0" smtClean="0">
                <a:solidFill>
                  <a:srgbClr val="FFFF00"/>
                </a:solidFill>
                <a:latin typeface="Arial Narrow" pitchFamily="34" charset="0"/>
              </a:rPr>
            </a:br>
            <a:r>
              <a:rPr lang="en-US" sz="5400" dirty="0" smtClean="0">
                <a:solidFill>
                  <a:srgbClr val="FFFF00"/>
                </a:solidFill>
                <a:latin typeface="Arial Narrow" pitchFamily="34" charset="0"/>
              </a:rPr>
              <a:t>But Why the Red Sox?</a:t>
            </a: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
            </a:r>
            <a:br>
              <a:rPr lang="en-US" dirty="0" smtClean="0">
                <a:latin typeface="Arial Narrow" pitchFamily="34" charset="0"/>
              </a:rPr>
            </a:br>
            <a:endParaRPr lang="en-US" sz="2000" b="1" dirty="0" smtClean="0">
              <a:solidFill>
                <a:schemeClr val="bg1"/>
              </a:solidFill>
              <a:latin typeface="Arial Narrow" pitchFamily="34" charset="0"/>
            </a:endParaRPr>
          </a:p>
        </p:txBody>
      </p:sp>
    </p:spTree>
  </p:cSld>
  <p:clrMapOvr>
    <a:masterClrMapping/>
  </p:clrMapOvr>
  <p:transition>
    <p:sndAc>
      <p:stSnd>
        <p:snd r:embed="rId2"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2971800" y="381000"/>
            <a:ext cx="3432175" cy="923925"/>
          </a:xfrm>
          <a:prstGeom prst="rect">
            <a:avLst/>
          </a:prstGeom>
          <a:noFill/>
          <a:ln w="9525">
            <a:noFill/>
            <a:miter lim="800000"/>
            <a:headEnd/>
            <a:tailEnd/>
          </a:ln>
        </p:spPr>
        <p:txBody>
          <a:bodyPr wrap="none">
            <a:spAutoFit/>
          </a:bodyPr>
          <a:lstStyle/>
          <a:p>
            <a:r>
              <a:rPr lang="en-US" sz="5400" b="1" dirty="0">
                <a:solidFill>
                  <a:schemeClr val="bg1"/>
                </a:solidFill>
                <a:latin typeface="Arial Narrow" pitchFamily="34" charset="0"/>
              </a:rPr>
              <a:t>Convinced?</a:t>
            </a:r>
            <a:endParaRPr lang="en-US" sz="5400" b="1" dirty="0">
              <a:latin typeface="Calibri" pitchFamily="34" charset="0"/>
            </a:endParaRPr>
          </a:p>
        </p:txBody>
      </p:sp>
      <p:sp>
        <p:nvSpPr>
          <p:cNvPr id="5" name="Rectangle 4"/>
          <p:cNvSpPr>
            <a:spLocks noChangeArrowheads="1"/>
          </p:cNvSpPr>
          <p:nvPr/>
        </p:nvSpPr>
        <p:spPr bwMode="auto">
          <a:xfrm>
            <a:off x="457200" y="1600200"/>
            <a:ext cx="3943350" cy="769938"/>
          </a:xfrm>
          <a:prstGeom prst="rect">
            <a:avLst/>
          </a:prstGeom>
          <a:noFill/>
          <a:ln w="9525">
            <a:noFill/>
            <a:miter lim="800000"/>
            <a:headEnd/>
            <a:tailEnd/>
          </a:ln>
        </p:spPr>
        <p:txBody>
          <a:bodyPr wrap="none">
            <a:spAutoFit/>
          </a:bodyPr>
          <a:lstStyle/>
          <a:p>
            <a:r>
              <a:rPr lang="en-US" sz="4400" dirty="0">
                <a:solidFill>
                  <a:srgbClr val="FFFF00"/>
                </a:solidFill>
                <a:latin typeface="Arial Narrow" pitchFamily="34" charset="0"/>
              </a:rPr>
              <a:t>1. Meaningfulness</a:t>
            </a:r>
            <a:endParaRPr lang="en-US" sz="4400" dirty="0">
              <a:latin typeface="Calibri" pitchFamily="34" charset="0"/>
            </a:endParaRPr>
          </a:p>
        </p:txBody>
      </p:sp>
      <p:sp>
        <p:nvSpPr>
          <p:cNvPr id="7" name="Rectangle 6"/>
          <p:cNvSpPr>
            <a:spLocks noChangeArrowheads="1"/>
          </p:cNvSpPr>
          <p:nvPr/>
        </p:nvSpPr>
        <p:spPr bwMode="auto">
          <a:xfrm>
            <a:off x="381000" y="2514600"/>
            <a:ext cx="4668838" cy="830263"/>
          </a:xfrm>
          <a:prstGeom prst="rect">
            <a:avLst/>
          </a:prstGeom>
          <a:noFill/>
          <a:ln w="9525">
            <a:noFill/>
            <a:miter lim="800000"/>
            <a:headEnd/>
            <a:tailEnd/>
          </a:ln>
        </p:spPr>
        <p:txBody>
          <a:bodyPr wrap="none">
            <a:spAutoFit/>
          </a:bodyPr>
          <a:lstStyle/>
          <a:p>
            <a:r>
              <a:rPr lang="en-US" sz="4800" dirty="0">
                <a:solidFill>
                  <a:srgbClr val="FFFF00"/>
                </a:solidFill>
                <a:latin typeface="Arial Narrow" pitchFamily="34" charset="0"/>
              </a:rPr>
              <a:t> </a:t>
            </a:r>
            <a:r>
              <a:rPr lang="en-US" sz="4400" dirty="0">
                <a:solidFill>
                  <a:srgbClr val="FFFF00"/>
                </a:solidFill>
                <a:latin typeface="Arial Narrow" pitchFamily="34" charset="0"/>
              </a:rPr>
              <a:t>2. Emotional Valence</a:t>
            </a:r>
            <a:endParaRPr lang="en-US" sz="4400" dirty="0">
              <a:latin typeface="Calibri" pitchFamily="34" charset="0"/>
            </a:endParaRPr>
          </a:p>
        </p:txBody>
      </p:sp>
      <p:sp>
        <p:nvSpPr>
          <p:cNvPr id="8" name="Rectangle 7"/>
          <p:cNvSpPr>
            <a:spLocks noChangeArrowheads="1"/>
          </p:cNvSpPr>
          <p:nvPr/>
        </p:nvSpPr>
        <p:spPr bwMode="auto">
          <a:xfrm>
            <a:off x="381000" y="3429000"/>
            <a:ext cx="6721475" cy="830263"/>
          </a:xfrm>
          <a:prstGeom prst="rect">
            <a:avLst/>
          </a:prstGeom>
          <a:noFill/>
          <a:ln w="9525">
            <a:noFill/>
            <a:miter lim="800000"/>
            <a:headEnd/>
            <a:tailEnd/>
          </a:ln>
        </p:spPr>
        <p:txBody>
          <a:bodyPr>
            <a:spAutoFit/>
          </a:bodyPr>
          <a:lstStyle/>
          <a:p>
            <a:r>
              <a:rPr lang="en-US" sz="4800" dirty="0">
                <a:solidFill>
                  <a:srgbClr val="FFFF00"/>
                </a:solidFill>
                <a:latin typeface="Arial Narrow" pitchFamily="34" charset="0"/>
              </a:rPr>
              <a:t> </a:t>
            </a:r>
            <a:r>
              <a:rPr lang="en-US" sz="4400" dirty="0">
                <a:solidFill>
                  <a:srgbClr val="FFFF00"/>
                </a:solidFill>
                <a:latin typeface="Arial Narrow" pitchFamily="34" charset="0"/>
              </a:rPr>
              <a:t>3. Don’t forget the caregiver</a:t>
            </a:r>
            <a:endParaRPr lang="en-US" sz="4400" dirty="0">
              <a:latin typeface="Calibri" pitchFamily="34" charset="0"/>
            </a:endParaRPr>
          </a:p>
        </p:txBody>
      </p:sp>
      <p:sp>
        <p:nvSpPr>
          <p:cNvPr id="9" name="Rectangle 8"/>
          <p:cNvSpPr>
            <a:spLocks noChangeArrowheads="1"/>
          </p:cNvSpPr>
          <p:nvPr/>
        </p:nvSpPr>
        <p:spPr bwMode="auto">
          <a:xfrm>
            <a:off x="533400" y="4343400"/>
            <a:ext cx="6748463" cy="769938"/>
          </a:xfrm>
          <a:prstGeom prst="rect">
            <a:avLst/>
          </a:prstGeom>
          <a:noFill/>
          <a:ln w="9525">
            <a:noFill/>
            <a:miter lim="800000"/>
            <a:headEnd/>
            <a:tailEnd/>
          </a:ln>
        </p:spPr>
        <p:txBody>
          <a:bodyPr wrap="none">
            <a:spAutoFit/>
          </a:bodyPr>
          <a:lstStyle/>
          <a:p>
            <a:r>
              <a:rPr lang="en-US" sz="4400" dirty="0">
                <a:solidFill>
                  <a:srgbClr val="FFFF00"/>
                </a:solidFill>
                <a:latin typeface="Arial Narrow" pitchFamily="34" charset="0"/>
              </a:rPr>
              <a:t>4. Look to the past for the future</a:t>
            </a:r>
            <a:endParaRPr lang="en-US" sz="4400" dirty="0">
              <a:latin typeface="Calibri" pitchFamily="34" charset="0"/>
            </a:endParaRPr>
          </a:p>
        </p:txBody>
      </p:sp>
      <p:sp>
        <p:nvSpPr>
          <p:cNvPr id="10" name="Rectangle 9"/>
          <p:cNvSpPr>
            <a:spLocks noChangeArrowheads="1"/>
          </p:cNvSpPr>
          <p:nvPr/>
        </p:nvSpPr>
        <p:spPr bwMode="auto">
          <a:xfrm>
            <a:off x="533400" y="5105400"/>
            <a:ext cx="8153400" cy="1446213"/>
          </a:xfrm>
          <a:prstGeom prst="rect">
            <a:avLst/>
          </a:prstGeom>
          <a:noFill/>
          <a:ln w="9525">
            <a:noFill/>
            <a:miter lim="800000"/>
            <a:headEnd/>
            <a:tailEnd/>
          </a:ln>
        </p:spPr>
        <p:txBody>
          <a:bodyPr>
            <a:spAutoFit/>
          </a:bodyPr>
          <a:lstStyle/>
          <a:p>
            <a:r>
              <a:rPr lang="en-US" sz="4400" dirty="0">
                <a:solidFill>
                  <a:srgbClr val="FFFF00"/>
                </a:solidFill>
                <a:latin typeface="Arial Narrow" pitchFamily="34" charset="0"/>
              </a:rPr>
              <a:t>5. If in doubt, </a:t>
            </a:r>
            <a:r>
              <a:rPr lang="en-US" sz="4400" i="1" dirty="0">
                <a:solidFill>
                  <a:srgbClr val="FFFF00"/>
                </a:solidFill>
                <a:latin typeface="Arial Narrow" pitchFamily="34" charset="0"/>
              </a:rPr>
              <a:t/>
            </a:r>
            <a:br>
              <a:rPr lang="en-US" sz="4400" i="1" dirty="0">
                <a:solidFill>
                  <a:srgbClr val="FFFF00"/>
                </a:solidFill>
                <a:latin typeface="Arial Narrow" pitchFamily="34" charset="0"/>
              </a:rPr>
            </a:br>
            <a:r>
              <a:rPr lang="en-US" sz="4400" i="1" dirty="0">
                <a:solidFill>
                  <a:srgbClr val="FFFF00"/>
                </a:solidFill>
                <a:latin typeface="Arial Narrow" pitchFamily="34" charset="0"/>
              </a:rPr>
              <a:t>          Remember the Red Sox!</a:t>
            </a:r>
            <a:r>
              <a:rPr lang="en-US" sz="4400" dirty="0">
                <a:solidFill>
                  <a:srgbClr val="FFFF00"/>
                </a:solidFill>
                <a:latin typeface="Arial Narrow" pitchFamily="34" charset="0"/>
              </a:rPr>
              <a:t> </a:t>
            </a:r>
            <a:endParaRPr lang="en-US" sz="4400" dirty="0">
              <a:latin typeface="Calibri" pitchFamily="34" charset="0"/>
            </a:endParaRP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style.rotation</p:attrName>
                                        </p:attrNameLst>
                                      </p:cBhvr>
                                      <p:tavLst>
                                        <p:tav tm="0">
                                          <p:val>
                                            <p:fltVal val="720"/>
                                          </p:val>
                                        </p:tav>
                                        <p:tav tm="100000">
                                          <p:val>
                                            <p:fltVal val="0"/>
                                          </p:val>
                                        </p:tav>
                                      </p:tavLst>
                                    </p:anim>
                                    <p:anim calcmode="lin" valueType="num">
                                      <p:cBhvr>
                                        <p:cTn id="29" dur="2000" fill="hold"/>
                                        <p:tgtEl>
                                          <p:spTgt spid="10"/>
                                        </p:tgtEl>
                                        <p:attrNameLst>
                                          <p:attrName>ppt_h</p:attrName>
                                        </p:attrNameLst>
                                      </p:cBhvr>
                                      <p:tavLst>
                                        <p:tav tm="0">
                                          <p:val>
                                            <p:fltVal val="0"/>
                                          </p:val>
                                        </p:tav>
                                        <p:tav tm="100000">
                                          <p:val>
                                            <p:strVal val="#ppt_h"/>
                                          </p:val>
                                        </p:tav>
                                      </p:tavLst>
                                    </p:anim>
                                    <p:anim calcmode="lin" valueType="num">
                                      <p:cBhvr>
                                        <p:cTn id="30"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04800"/>
            <a:ext cx="8229600" cy="762000"/>
          </a:xfrm>
        </p:spPr>
        <p:txBody>
          <a:bodyPr/>
          <a:lstStyle/>
          <a:p>
            <a:pPr eaLnBrk="1" hangingPunct="1"/>
            <a:r>
              <a:rPr lang="en-US" sz="3600" b="1" dirty="0" smtClean="0">
                <a:solidFill>
                  <a:schemeClr val="bg1"/>
                </a:solidFill>
              </a:rPr>
              <a:t>Multiple Sclerosis- 4 Different Types</a:t>
            </a:r>
            <a:endParaRPr lang="en-US" sz="4000" dirty="0" smtClean="0">
              <a:solidFill>
                <a:schemeClr val="bg1"/>
              </a:solidFill>
            </a:endParaRPr>
          </a:p>
        </p:txBody>
      </p:sp>
      <p:sp>
        <p:nvSpPr>
          <p:cNvPr id="5123" name="Rectangle 3"/>
          <p:cNvSpPr>
            <a:spLocks noGrp="1" noChangeArrowheads="1"/>
          </p:cNvSpPr>
          <p:nvPr>
            <p:ph type="body" idx="1"/>
          </p:nvPr>
        </p:nvSpPr>
        <p:spPr>
          <a:xfrm>
            <a:off x="457200" y="1219200"/>
            <a:ext cx="8229600" cy="5029200"/>
          </a:xfrm>
        </p:spPr>
        <p:txBody>
          <a:bodyPr/>
          <a:lstStyle/>
          <a:p>
            <a:pPr eaLnBrk="1" hangingPunct="1"/>
            <a:r>
              <a:rPr lang="en-US" sz="1800" b="1" u="sng" dirty="0" smtClean="0">
                <a:solidFill>
                  <a:schemeClr val="bg1"/>
                </a:solidFill>
              </a:rPr>
              <a:t>Relapsing/Remitting</a:t>
            </a:r>
            <a:r>
              <a:rPr lang="en-US" sz="1800" u="sng" dirty="0" smtClean="0">
                <a:solidFill>
                  <a:schemeClr val="bg1"/>
                </a:solidFill>
              </a:rPr>
              <a:t>-</a:t>
            </a:r>
            <a:r>
              <a:rPr lang="en-US" sz="1800" dirty="0" smtClean="0">
                <a:solidFill>
                  <a:schemeClr val="bg1"/>
                </a:solidFill>
              </a:rPr>
              <a:t>  Relapses or episodes of the disease. (80%) May experience symptoms not shown before, and may also see other symptoms experienced before either worsen, change or not be present. Remission phase-symptoms lessen, and the effects  or may completely disappear. Periods of remission greatly vary (a few days to years).  </a:t>
            </a:r>
          </a:p>
          <a:p>
            <a:pPr eaLnBrk="1" hangingPunct="1"/>
            <a:endParaRPr lang="en-US" sz="1800" dirty="0" smtClean="0">
              <a:solidFill>
                <a:schemeClr val="bg1"/>
              </a:solidFill>
            </a:endParaRPr>
          </a:p>
          <a:p>
            <a:pPr eaLnBrk="1" hangingPunct="1"/>
            <a:r>
              <a:rPr lang="en-US" sz="1800" b="1" u="sng" dirty="0" smtClean="0">
                <a:solidFill>
                  <a:schemeClr val="bg1"/>
                </a:solidFill>
              </a:rPr>
              <a:t>Secondary Progressive-</a:t>
            </a:r>
            <a:r>
              <a:rPr lang="en-US" sz="1800" b="1" dirty="0" smtClean="0">
                <a:solidFill>
                  <a:schemeClr val="bg1"/>
                </a:solidFill>
              </a:rPr>
              <a:t> </a:t>
            </a:r>
            <a:r>
              <a:rPr lang="en-US" sz="1800" dirty="0" smtClean="0">
                <a:solidFill>
                  <a:schemeClr val="bg1"/>
                </a:solidFill>
              </a:rPr>
              <a:t>Usually a second stage of relapsing/remitting MS.  90% of those with relapsing/remitting MS will progress to this type. Remissions are characterized by worsening of the disease, so that relapses become more severe.  After a while there can be very few relapses. This process can take many years.</a:t>
            </a:r>
          </a:p>
          <a:p>
            <a:pPr eaLnBrk="1" hangingPunct="1"/>
            <a:endParaRPr lang="en-US" sz="1800" dirty="0" smtClean="0">
              <a:solidFill>
                <a:schemeClr val="bg1"/>
              </a:solidFill>
            </a:endParaRPr>
          </a:p>
          <a:p>
            <a:pPr eaLnBrk="1" hangingPunct="1"/>
            <a:r>
              <a:rPr lang="en-US" sz="1800" b="1" u="sng" dirty="0" smtClean="0">
                <a:solidFill>
                  <a:schemeClr val="bg1"/>
                </a:solidFill>
              </a:rPr>
              <a:t>Progressive Relapsing-</a:t>
            </a:r>
            <a:r>
              <a:rPr lang="en-US" sz="1800" b="1" dirty="0" smtClean="0">
                <a:solidFill>
                  <a:schemeClr val="bg1"/>
                </a:solidFill>
              </a:rPr>
              <a:t>  </a:t>
            </a:r>
            <a:r>
              <a:rPr lang="en-US" sz="1800" dirty="0" smtClean="0">
                <a:solidFill>
                  <a:schemeClr val="bg1"/>
                </a:solidFill>
              </a:rPr>
              <a:t>Characterized by acute attacks, with little recovery during relapses (5%).</a:t>
            </a:r>
          </a:p>
          <a:p>
            <a:pPr eaLnBrk="1" hangingPunct="1"/>
            <a:endParaRPr lang="en-US" sz="1800" dirty="0" smtClean="0">
              <a:solidFill>
                <a:schemeClr val="bg1"/>
              </a:solidFill>
            </a:endParaRPr>
          </a:p>
          <a:p>
            <a:pPr eaLnBrk="1" hangingPunct="1"/>
            <a:r>
              <a:rPr lang="en-US" sz="1800" b="1" u="sng" dirty="0" smtClean="0">
                <a:solidFill>
                  <a:schemeClr val="bg1"/>
                </a:solidFill>
              </a:rPr>
              <a:t>Primary Progressive multiple sclerosis</a:t>
            </a:r>
            <a:r>
              <a:rPr lang="en-US" sz="1800" u="sng" dirty="0" smtClean="0">
                <a:solidFill>
                  <a:schemeClr val="bg1"/>
                </a:solidFill>
              </a:rPr>
              <a:t> (10% ) </a:t>
            </a:r>
            <a:r>
              <a:rPr lang="en-US" sz="1800" dirty="0" smtClean="0">
                <a:solidFill>
                  <a:schemeClr val="bg1"/>
                </a:solidFill>
              </a:rPr>
              <a:t>-  The body becomes gradually disabled, but the person tends not to suffer from acute attacks.</a:t>
            </a:r>
          </a:p>
        </p:txBody>
      </p:sp>
    </p:spTree>
  </p:cSld>
  <p:clrMapOvr>
    <a:masterClrMapping/>
  </p:clrMapOvr>
  <p:transition>
    <p:sndAc>
      <p:stSnd>
        <p:snd r:embed="rId2"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609600"/>
            <a:ext cx="8229600" cy="762000"/>
          </a:xfrm>
        </p:spPr>
        <p:txBody>
          <a:bodyPr/>
          <a:lstStyle/>
          <a:p>
            <a:pPr eaLnBrk="1" hangingPunct="1"/>
            <a:r>
              <a:rPr lang="en-US" sz="3600" b="1" dirty="0" smtClean="0">
                <a:solidFill>
                  <a:schemeClr val="bg1"/>
                </a:solidFill>
              </a:rPr>
              <a:t>MS- A quick neurocognitive snapshot </a:t>
            </a:r>
            <a:endParaRPr lang="en-US" sz="4000" dirty="0" smtClean="0">
              <a:solidFill>
                <a:schemeClr val="bg1"/>
              </a:solidFill>
            </a:endParaRPr>
          </a:p>
        </p:txBody>
      </p:sp>
      <p:sp>
        <p:nvSpPr>
          <p:cNvPr id="6147" name="Rectangle 3"/>
          <p:cNvSpPr>
            <a:spLocks noGrp="1" noChangeArrowheads="1"/>
          </p:cNvSpPr>
          <p:nvPr>
            <p:ph type="body" idx="1"/>
          </p:nvPr>
        </p:nvSpPr>
        <p:spPr>
          <a:xfrm>
            <a:off x="457200" y="1905000"/>
            <a:ext cx="8229600" cy="4343400"/>
          </a:xfrm>
        </p:spPr>
        <p:txBody>
          <a:bodyPr/>
          <a:lstStyle/>
          <a:p>
            <a:pPr eaLnBrk="1" hangingPunct="1">
              <a:buFont typeface="Arial" charset="0"/>
              <a:buNone/>
            </a:pPr>
            <a:r>
              <a:rPr lang="en-US" sz="2800" i="1" u="sng" dirty="0" smtClean="0">
                <a:solidFill>
                  <a:schemeClr val="bg1"/>
                </a:solidFill>
              </a:rPr>
              <a:t>Declines noted:</a:t>
            </a:r>
          </a:p>
          <a:p>
            <a:pPr eaLnBrk="1" hangingPunct="1">
              <a:buFont typeface="Arial" charset="0"/>
              <a:buNone/>
            </a:pPr>
            <a:endParaRPr lang="en-US" sz="2800" i="1" u="sng" dirty="0" smtClean="0">
              <a:solidFill>
                <a:schemeClr val="bg1"/>
              </a:solidFill>
            </a:endParaRPr>
          </a:p>
          <a:p>
            <a:pPr eaLnBrk="1" hangingPunct="1"/>
            <a:r>
              <a:rPr lang="en-US" sz="2800" dirty="0" smtClean="0">
                <a:solidFill>
                  <a:schemeClr val="bg1"/>
                </a:solidFill>
              </a:rPr>
              <a:t>Learning/memory (new learning/episodic)</a:t>
            </a:r>
          </a:p>
          <a:p>
            <a:pPr eaLnBrk="1" hangingPunct="1"/>
            <a:r>
              <a:rPr lang="en-US" sz="2800" dirty="0" smtClean="0">
                <a:solidFill>
                  <a:schemeClr val="bg1"/>
                </a:solidFill>
              </a:rPr>
              <a:t>Speed of information processing</a:t>
            </a:r>
          </a:p>
          <a:p>
            <a:pPr eaLnBrk="1" hangingPunct="1"/>
            <a:r>
              <a:rPr lang="en-US" sz="2800" dirty="0" smtClean="0">
                <a:solidFill>
                  <a:schemeClr val="bg1"/>
                </a:solidFill>
              </a:rPr>
              <a:t>Working memory</a:t>
            </a:r>
          </a:p>
          <a:p>
            <a:pPr eaLnBrk="1" hangingPunct="1"/>
            <a:r>
              <a:rPr lang="en-US" sz="2800" dirty="0" smtClean="0">
                <a:solidFill>
                  <a:schemeClr val="bg1"/>
                </a:solidFill>
              </a:rPr>
              <a:t>Word finding problems</a:t>
            </a:r>
          </a:p>
          <a:p>
            <a:pPr eaLnBrk="1" hangingPunct="1"/>
            <a:r>
              <a:rPr lang="en-US" sz="2800" dirty="0" smtClean="0">
                <a:solidFill>
                  <a:schemeClr val="bg1"/>
                </a:solidFill>
              </a:rPr>
              <a:t>Cognitive flexibility/Problem Solving (executive functions)</a:t>
            </a:r>
          </a:p>
          <a:p>
            <a:pPr eaLnBrk="1" hangingPunct="1">
              <a:buFontTx/>
              <a:buNone/>
            </a:pPr>
            <a:endParaRPr lang="en-US" sz="2800" i="1" dirty="0" smtClean="0"/>
          </a:p>
        </p:txBody>
      </p:sp>
    </p:spTree>
  </p:cSld>
  <p:clrMapOvr>
    <a:masterClrMapping/>
  </p:clrMapOvr>
  <p:transition>
    <p:sndAc>
      <p:stSnd>
        <p:snd r:embed="rId2"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457200"/>
            <a:ext cx="8229600" cy="762000"/>
          </a:xfrm>
        </p:spPr>
        <p:txBody>
          <a:bodyPr/>
          <a:lstStyle/>
          <a:p>
            <a:pPr eaLnBrk="1" hangingPunct="1"/>
            <a:r>
              <a:rPr lang="en-US" sz="3600" b="1" dirty="0" smtClean="0">
                <a:solidFill>
                  <a:schemeClr val="bg1"/>
                </a:solidFill>
              </a:rPr>
              <a:t>MS- A quick neurocognitive snapshot </a:t>
            </a:r>
            <a:endParaRPr lang="en-US" sz="4000" dirty="0" smtClean="0">
              <a:solidFill>
                <a:schemeClr val="bg1"/>
              </a:solidFill>
            </a:endParaRPr>
          </a:p>
        </p:txBody>
      </p:sp>
      <p:sp>
        <p:nvSpPr>
          <p:cNvPr id="6147" name="Rectangle 3"/>
          <p:cNvSpPr>
            <a:spLocks noGrp="1" noChangeArrowheads="1"/>
          </p:cNvSpPr>
          <p:nvPr>
            <p:ph type="body" idx="1"/>
          </p:nvPr>
        </p:nvSpPr>
        <p:spPr>
          <a:xfrm>
            <a:off x="457200" y="1524000"/>
            <a:ext cx="8229600" cy="5334000"/>
          </a:xfrm>
        </p:spPr>
        <p:txBody>
          <a:bodyPr/>
          <a:lstStyle/>
          <a:p>
            <a:pPr>
              <a:buNone/>
            </a:pPr>
            <a:r>
              <a:rPr lang="en-US" sz="2800" dirty="0" smtClean="0">
                <a:solidFill>
                  <a:srgbClr val="FFFF00"/>
                </a:solidFill>
              </a:rPr>
              <a:t>	50% of people with MS will experience some form of cognitive dysfunction.</a:t>
            </a:r>
          </a:p>
          <a:p>
            <a:pPr>
              <a:buNone/>
            </a:pPr>
            <a:endParaRPr lang="en-US" sz="2800" dirty="0" smtClean="0">
              <a:solidFill>
                <a:srgbClr val="FFFF00"/>
              </a:solidFill>
            </a:endParaRPr>
          </a:p>
          <a:p>
            <a:pPr>
              <a:buNone/>
            </a:pPr>
            <a:r>
              <a:rPr lang="en-US" sz="2800" dirty="0" smtClean="0">
                <a:solidFill>
                  <a:srgbClr val="FFFF00"/>
                </a:solidFill>
              </a:rPr>
              <a:t>	Memory problems are varied but are commonly associated with remembering recent events and remembering to do things.</a:t>
            </a:r>
          </a:p>
          <a:p>
            <a:pPr eaLnBrk="1" hangingPunct="1">
              <a:buFontTx/>
              <a:buNone/>
            </a:pPr>
            <a:endParaRPr lang="en-US" sz="2800" i="1" dirty="0" smtClean="0"/>
          </a:p>
        </p:txBody>
      </p:sp>
    </p:spTree>
  </p:cSld>
  <p:clrMapOvr>
    <a:masterClrMapping/>
  </p:clrMapOvr>
  <p:transition>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457200"/>
            <a:ext cx="8229600" cy="1066800"/>
          </a:xfrm>
        </p:spPr>
        <p:txBody>
          <a:bodyPr/>
          <a:lstStyle/>
          <a:p>
            <a:pPr eaLnBrk="1" hangingPunct="1"/>
            <a:r>
              <a:rPr lang="en-US" sz="3600" b="1" dirty="0" smtClean="0">
                <a:solidFill>
                  <a:srgbClr val="92D050"/>
                </a:solidFill>
              </a:rPr>
              <a:t>Memory:</a:t>
            </a:r>
            <a:br>
              <a:rPr lang="en-US" sz="3600" b="1" dirty="0" smtClean="0">
                <a:solidFill>
                  <a:srgbClr val="92D050"/>
                </a:solidFill>
              </a:rPr>
            </a:br>
            <a:r>
              <a:rPr lang="en-US" sz="3600" b="1" dirty="0" smtClean="0">
                <a:solidFill>
                  <a:srgbClr val="92D050"/>
                </a:solidFill>
              </a:rPr>
              <a:t>The really, really, really short version</a:t>
            </a:r>
            <a:endParaRPr lang="en-US" sz="4000" dirty="0" smtClean="0">
              <a:solidFill>
                <a:srgbClr val="92D050"/>
              </a:solidFill>
            </a:endParaRPr>
          </a:p>
        </p:txBody>
      </p:sp>
      <p:sp>
        <p:nvSpPr>
          <p:cNvPr id="6147" name="Rectangle 3"/>
          <p:cNvSpPr>
            <a:spLocks noGrp="1" noChangeArrowheads="1"/>
          </p:cNvSpPr>
          <p:nvPr>
            <p:ph type="body" idx="1"/>
          </p:nvPr>
        </p:nvSpPr>
        <p:spPr>
          <a:xfrm>
            <a:off x="457200" y="2133600"/>
            <a:ext cx="8229600" cy="4572000"/>
          </a:xfrm>
        </p:spPr>
        <p:txBody>
          <a:bodyPr/>
          <a:lstStyle/>
          <a:p>
            <a:pPr>
              <a:buNone/>
            </a:pPr>
            <a:r>
              <a:rPr lang="en-US" sz="2800" dirty="0" smtClean="0">
                <a:solidFill>
                  <a:srgbClr val="FFFF00"/>
                </a:solidFill>
              </a:rPr>
              <a:t>procedural memory -</a:t>
            </a:r>
          </a:p>
          <a:p>
            <a:pPr>
              <a:buNone/>
            </a:pPr>
            <a:r>
              <a:rPr lang="en-US" sz="2800" dirty="0" smtClean="0">
                <a:solidFill>
                  <a:srgbClr val="FFFF00"/>
                </a:solidFill>
              </a:rPr>
              <a:t>	</a:t>
            </a:r>
            <a:r>
              <a:rPr lang="en-US" sz="2800" dirty="0" smtClean="0">
                <a:solidFill>
                  <a:schemeClr val="bg1"/>
                </a:solidFill>
              </a:rPr>
              <a:t>Remember how to do things. In multiple sclerosis, generally remains intact.</a:t>
            </a:r>
          </a:p>
          <a:p>
            <a:pPr>
              <a:buNone/>
            </a:pPr>
            <a:endParaRPr lang="en-US" sz="2800" dirty="0" smtClean="0">
              <a:solidFill>
                <a:srgbClr val="FFFF00"/>
              </a:solidFill>
            </a:endParaRPr>
          </a:p>
          <a:p>
            <a:pPr>
              <a:buNone/>
            </a:pPr>
            <a:r>
              <a:rPr lang="en-US" sz="2800" dirty="0" smtClean="0">
                <a:solidFill>
                  <a:srgbClr val="FFFF00"/>
                </a:solidFill>
              </a:rPr>
              <a:t>semantic memory – </a:t>
            </a:r>
          </a:p>
          <a:p>
            <a:pPr>
              <a:buNone/>
            </a:pPr>
            <a:r>
              <a:rPr lang="en-US" sz="2800" dirty="0" smtClean="0">
                <a:solidFill>
                  <a:srgbClr val="FFFF00"/>
                </a:solidFill>
              </a:rPr>
              <a:t>	</a:t>
            </a:r>
            <a:r>
              <a:rPr lang="en-US" sz="2800" dirty="0" smtClean="0">
                <a:solidFill>
                  <a:schemeClr val="bg1"/>
                </a:solidFill>
              </a:rPr>
              <a:t>Memory for certain events , things, words and planning.  Impacted in multiple sclerosis.</a:t>
            </a:r>
          </a:p>
          <a:p>
            <a:pPr>
              <a:buNone/>
            </a:pPr>
            <a:endParaRPr lang="en-US" sz="2800" dirty="0" smtClean="0">
              <a:solidFill>
                <a:srgbClr val="FFFF00"/>
              </a:solidFill>
            </a:endParaRPr>
          </a:p>
          <a:p>
            <a:pPr eaLnBrk="1" hangingPunct="1">
              <a:buFontTx/>
              <a:buNone/>
            </a:pPr>
            <a:endParaRPr lang="en-US" sz="2800" i="1" dirty="0" smtClean="0"/>
          </a:p>
        </p:txBody>
      </p:sp>
    </p:spTree>
  </p:cSld>
  <p:clrMapOvr>
    <a:masterClrMapping/>
  </p:clrMapOvr>
  <p:transition>
    <p:sndAc>
      <p:stSnd>
        <p:snd r:embed="rId2"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609600"/>
            <a:ext cx="8229600" cy="1066800"/>
          </a:xfrm>
        </p:spPr>
        <p:txBody>
          <a:bodyPr/>
          <a:lstStyle/>
          <a:p>
            <a:pPr eaLnBrk="1" hangingPunct="1"/>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The Boston Home Storyline:</a:t>
            </a:r>
            <a:endParaRPr lang="en-US" sz="4000" dirty="0" smtClean="0">
              <a:solidFill>
                <a:schemeClr val="bg1"/>
              </a:solidFill>
            </a:endParaRPr>
          </a:p>
        </p:txBody>
      </p:sp>
      <p:sp>
        <p:nvSpPr>
          <p:cNvPr id="6147" name="Rectangle 3"/>
          <p:cNvSpPr>
            <a:spLocks noGrp="1" noChangeArrowheads="1"/>
          </p:cNvSpPr>
          <p:nvPr>
            <p:ph type="body" idx="1"/>
          </p:nvPr>
        </p:nvSpPr>
        <p:spPr>
          <a:xfrm>
            <a:off x="533400" y="2743200"/>
            <a:ext cx="8229600" cy="2133600"/>
          </a:xfrm>
        </p:spPr>
        <p:txBody>
          <a:bodyPr/>
          <a:lstStyle/>
          <a:p>
            <a:pPr>
              <a:buNone/>
            </a:pPr>
            <a:r>
              <a:rPr lang="en-US" sz="4400" dirty="0" smtClean="0">
                <a:solidFill>
                  <a:srgbClr val="FFFF00"/>
                </a:solidFill>
              </a:rPr>
              <a:t>	8 out 10 TBH residents have statistically significant cognitive declines</a:t>
            </a:r>
          </a:p>
          <a:p>
            <a:pPr>
              <a:buNone/>
            </a:pPr>
            <a:endParaRPr lang="en-US" sz="2800" dirty="0" smtClean="0">
              <a:solidFill>
                <a:srgbClr val="FFFF00"/>
              </a:solidFill>
            </a:endParaRPr>
          </a:p>
          <a:p>
            <a:pPr eaLnBrk="1" hangingPunct="1">
              <a:buFontTx/>
              <a:buNone/>
            </a:pPr>
            <a:endParaRPr lang="en-US" sz="2800" i="1" dirty="0" smtClean="0"/>
          </a:p>
        </p:txBody>
      </p:sp>
    </p:spTree>
  </p:cSld>
  <p:clrMapOvr>
    <a:masterClrMapping/>
  </p:clrMapOvr>
  <p:transition>
    <p:sndAc>
      <p:stSnd>
        <p:snd r:embed="rId2"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533400" y="533400"/>
            <a:ext cx="8229600" cy="1143000"/>
          </a:xfrm>
        </p:spPr>
        <p:txBody>
          <a:bodyPr rtlCol="0">
            <a:normAutofit fontScale="90000"/>
          </a:bodyPr>
          <a:lstStyle/>
          <a:p>
            <a:pPr eaLnBrk="1" fontAlgn="auto" hangingPunct="1">
              <a:spcAft>
                <a:spcPts val="0"/>
              </a:spcAft>
              <a:defRPr/>
            </a:pPr>
            <a:r>
              <a:rPr lang="en-US" sz="4000" dirty="0" smtClean="0">
                <a:solidFill>
                  <a:schemeClr val="bg1"/>
                </a:solidFill>
              </a:rPr>
              <a:t>Cognition and Mood</a:t>
            </a:r>
            <a:br>
              <a:rPr lang="en-US" sz="4000" dirty="0" smtClean="0">
                <a:solidFill>
                  <a:schemeClr val="bg1"/>
                </a:solidFill>
              </a:rPr>
            </a:br>
            <a:r>
              <a:rPr lang="en-US" sz="4000" dirty="0" smtClean="0">
                <a:solidFill>
                  <a:schemeClr val="bg1"/>
                </a:solidFill>
              </a:rPr>
              <a:t>Together</a:t>
            </a:r>
          </a:p>
        </p:txBody>
      </p:sp>
      <p:sp>
        <p:nvSpPr>
          <p:cNvPr id="4099" name="Rectangle 3"/>
          <p:cNvSpPr>
            <a:spLocks noGrp="1" noChangeArrowheads="1"/>
          </p:cNvSpPr>
          <p:nvPr>
            <p:ph type="body" idx="1"/>
          </p:nvPr>
        </p:nvSpPr>
        <p:spPr>
          <a:xfrm>
            <a:off x="381000" y="2332038"/>
            <a:ext cx="8229600" cy="4525962"/>
          </a:xfrm>
        </p:spPr>
        <p:txBody>
          <a:bodyPr/>
          <a:lstStyle/>
          <a:p>
            <a:pPr eaLnBrk="1" hangingPunct="1">
              <a:buFont typeface="Wingdings" pitchFamily="2" charset="2"/>
              <a:buNone/>
            </a:pPr>
            <a:r>
              <a:rPr lang="en-US" b="1" dirty="0" smtClean="0">
                <a:solidFill>
                  <a:schemeClr val="bg1"/>
                </a:solidFill>
              </a:rPr>
              <a:t>“…at a certain stage of the disease [patients] may show marked enfeeblement of the memory, conceptions are formed slowly; the intellectual and emotional faculties are blunted in their entirety.”</a:t>
            </a:r>
            <a:r>
              <a:rPr lang="en-US" b="1" dirty="0" smtClean="0"/>
              <a:t>								</a:t>
            </a:r>
            <a:r>
              <a:rPr lang="en-US" b="1" dirty="0" smtClean="0">
                <a:solidFill>
                  <a:schemeClr val="bg1"/>
                </a:solidFill>
              </a:rPr>
              <a:t>-Charcot (1877)</a:t>
            </a:r>
          </a:p>
        </p:txBody>
      </p:sp>
    </p:spTree>
  </p:cSld>
  <p:clrMapOvr>
    <a:masterClrMapping/>
  </p:clrMapOvr>
  <p:transition>
    <p:sndAc>
      <p:stSnd>
        <p:snd r:embed="rId2"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3429000"/>
          </a:xfrm>
        </p:spPr>
        <p:txBody>
          <a:bodyPr/>
          <a:lstStyle/>
          <a:p>
            <a:pPr eaLnBrk="1" hangingPunct="1"/>
            <a:endParaRPr lang="en-US" sz="4000" dirty="0" smtClean="0">
              <a:solidFill>
                <a:schemeClr val="bg1"/>
              </a:solidFill>
            </a:endParaRPr>
          </a:p>
        </p:txBody>
      </p:sp>
      <p:sp>
        <p:nvSpPr>
          <p:cNvPr id="8195" name="Rectangle 3"/>
          <p:cNvSpPr>
            <a:spLocks noGrp="1" noChangeArrowheads="1"/>
          </p:cNvSpPr>
          <p:nvPr>
            <p:ph type="body" idx="1"/>
          </p:nvPr>
        </p:nvSpPr>
        <p:spPr>
          <a:xfrm>
            <a:off x="533400" y="4267200"/>
            <a:ext cx="8229600" cy="1828800"/>
          </a:xfrm>
        </p:spPr>
        <p:txBody>
          <a:bodyPr/>
          <a:lstStyle/>
          <a:p>
            <a:pPr algn="ctr" eaLnBrk="1" hangingPunct="1">
              <a:buFont typeface="Arial" charset="0"/>
              <a:buNone/>
            </a:pPr>
            <a:r>
              <a:rPr lang="en-US" sz="4400" dirty="0" smtClean="0">
                <a:solidFill>
                  <a:schemeClr val="bg1"/>
                </a:solidFill>
              </a:rPr>
              <a:t>Mnemosyne</a:t>
            </a:r>
          </a:p>
        </p:txBody>
      </p:sp>
      <p:pic>
        <p:nvPicPr>
          <p:cNvPr id="8196" name="Picture 3"/>
          <p:cNvPicPr>
            <a:picLocks noChangeAspect="1" noChangeArrowheads="1"/>
          </p:cNvPicPr>
          <p:nvPr/>
        </p:nvPicPr>
        <p:blipFill>
          <a:blip r:embed="rId3" cstate="print"/>
          <a:srcRect/>
          <a:stretch>
            <a:fillRect/>
          </a:stretch>
        </p:blipFill>
        <p:spPr bwMode="auto">
          <a:xfrm>
            <a:off x="3276600" y="838200"/>
            <a:ext cx="2362200" cy="2819400"/>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287</Words>
  <Application>Microsoft Office PowerPoint</Application>
  <PresentationFormat>On-screen Show (4:3)</PresentationFormat>
  <Paragraphs>48</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Acrobat Document</vt:lpstr>
      <vt:lpstr> But Why the Red Sox?  Principles and Practice of Assistive Technology Massachusetts Institute of Technology October 26, 2011  Robert J. Mendoza, Psy.D. Tufts Medical Center Tufts University School of Medicine Boston Forensic Associates The Boston Home </vt:lpstr>
      <vt:lpstr>Slide 2</vt:lpstr>
      <vt:lpstr>Multiple Sclerosis- 4 Different Types</vt:lpstr>
      <vt:lpstr>MS- A quick neurocognitive snapshot </vt:lpstr>
      <vt:lpstr>MS- A quick neurocognitive snapshot </vt:lpstr>
      <vt:lpstr>Memory: The really, really, really short version</vt:lpstr>
      <vt:lpstr> The Boston Home Storyline:</vt:lpstr>
      <vt:lpstr>Cognition and Mood Together</vt:lpstr>
      <vt:lpstr>Slide 9</vt:lpstr>
      <vt:lpstr>Slide 10</vt:lpstr>
      <vt:lpstr>St. Thomas Aquinas</vt:lpstr>
      <vt:lpstr>   “Acquiring the treasure of knowledge, this is the advice I pass on to you: that you should choose to enter by the small rivers, and not go right away into the sea, because you should move from easy things to difficult things.“  - St. Thomas Aquinas    </vt:lpstr>
      <vt:lpstr>   “Memory develops not only from nature, but owes much to learned skill and hard work.”    - St. Thomas Aquinas   </vt:lpstr>
      <vt:lpstr>     “…he should find certain things [or mental images] that match the things he wants to remember, but this should not be at all usual: because we marvel more at things which are unusual, and the soul is held by such things more and with greater force; whence it happens that we remember more those things that we see in childhood.”   - St. Thomas Aquinas   </vt:lpstr>
      <vt:lpstr>     “… the devising of such likenesses and images is necessary, because simple and spiritual intentions fall out of the soul very easily if they are not linked to some physical likenesses: because human cognition is more powerful with regard to sensible things.”   - St. Thomas Aquinas   </vt:lpstr>
      <vt:lpstr>    “… a man should apply interest and emotional energy to the things he wants to remember: because the more deeply something is impressed upon the soul, the less does it drop out of the soul.”   - St. Thomas Aquinas   </vt:lpstr>
      <vt:lpstr>Doctrine of Reminiscence  </vt:lpstr>
      <vt:lpstr>Von Restorff Effect</vt:lpstr>
      <vt:lpstr>Slide 19</vt:lpstr>
      <vt:lpstr> But Why the Red Sox?  </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Reform:  A Grimm’s Fairy Tale (or something much better)   Robert J. Mendoza, Psy.D. Tufts Medical Center Tufts University School of Medicine Boston Forensic Associates The Boston Home</dc:title>
  <dc:creator>RJM</dc:creator>
  <cp:lastModifiedBy>seth</cp:lastModifiedBy>
  <cp:revision>72</cp:revision>
  <dcterms:created xsi:type="dcterms:W3CDTF">2011-10-13T22:06:39Z</dcterms:created>
  <dcterms:modified xsi:type="dcterms:W3CDTF">2011-10-26T16:56:26Z</dcterms:modified>
</cp:coreProperties>
</file>