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82" r:id="rId3"/>
    <p:sldId id="288" r:id="rId4"/>
    <p:sldId id="290" r:id="rId5"/>
    <p:sldId id="292" r:id="rId6"/>
    <p:sldId id="328" r:id="rId7"/>
    <p:sldId id="293" r:id="rId8"/>
    <p:sldId id="296" r:id="rId9"/>
    <p:sldId id="322" r:id="rId10"/>
    <p:sldId id="323" r:id="rId11"/>
    <p:sldId id="324" r:id="rId12"/>
    <p:sldId id="325" r:id="rId13"/>
    <p:sldId id="301" r:id="rId14"/>
    <p:sldId id="302" r:id="rId15"/>
    <p:sldId id="304" r:id="rId16"/>
    <p:sldId id="314" r:id="rId17"/>
    <p:sldId id="315" r:id="rId18"/>
    <p:sldId id="319" r:id="rId19"/>
    <p:sldId id="317" r:id="rId20"/>
    <p:sldId id="327" r:id="rId21"/>
    <p:sldId id="326" r:id="rId22"/>
    <p:sldId id="31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00" autoAdjust="0"/>
    <p:restoredTop sz="68935" autoAdjust="0"/>
  </p:normalViewPr>
  <p:slideViewPr>
    <p:cSldViewPr>
      <p:cViewPr varScale="1">
        <p:scale>
          <a:sx n="66" d="100"/>
          <a:sy n="66" d="100"/>
        </p:scale>
        <p:origin x="-1320" y="-108"/>
      </p:cViewPr>
      <p:guideLst>
        <p:guide orient="horz" pos="2160"/>
        <p:guide pos="2880"/>
      </p:guideLst>
    </p:cSldViewPr>
  </p:slideViewPr>
  <p:outlineViewPr>
    <p:cViewPr>
      <p:scale>
        <a:sx n="33" d="100"/>
        <a:sy n="33" d="100"/>
      </p:scale>
      <p:origin x="0" y="1919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A1B2E0-DBBE-40F3-A41B-A5DFDC768544}" type="datetimeFigureOut">
              <a:rPr lang="en-US" smtClean="0"/>
              <a:pPr/>
              <a:t>9/16/2011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0550C05-B781-429A-BE12-409171B2B117}" type="slidenum">
              <a:rPr lang="en-US" smtClean="0"/>
              <a:pPr/>
              <a:t>‹#›</a:t>
            </a:fld>
            <a:endParaRPr lang="en-US"/>
          </a:p>
        </p:txBody>
      </p:sp>
    </p:spTree>
    <p:extLst>
      <p:ext uri="{BB962C8B-B14F-4D97-AF65-F5344CB8AC3E}">
        <p14:creationId xmlns:p14="http://schemas.microsoft.com/office/powerpoint/2010/main" xmlns="" val="32438601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1AED8D-B990-F24A-813E-97D8CDCC6FF9}" type="datetimeFigureOut">
              <a:rPr lang="en-US" smtClean="0"/>
              <a:pPr/>
              <a:t>9/16/2011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A93127-E36D-2D44-9594-0F05D98DC837}" type="slidenum">
              <a:rPr lang="en-US" smtClean="0"/>
              <a:pPr/>
              <a:t>‹#›</a:t>
            </a:fld>
            <a:endParaRPr lang="en-US"/>
          </a:p>
        </p:txBody>
      </p:sp>
    </p:spTree>
    <p:extLst>
      <p:ext uri="{BB962C8B-B14F-4D97-AF65-F5344CB8AC3E}">
        <p14:creationId xmlns:p14="http://schemas.microsoft.com/office/powerpoint/2010/main" xmlns="" val="22147864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AECD096-75B4-EA4C-ACC2-98D6B51A9A69}" type="slidenum">
              <a:rPr lang="en-US"/>
              <a:pPr/>
              <a:t>2</a:t>
            </a:fld>
            <a:endParaRPr lang="en-US"/>
          </a:p>
        </p:txBody>
      </p:sp>
      <p:sp>
        <p:nvSpPr>
          <p:cNvPr id="31747" name="Rectangle 2"/>
          <p:cNvSpPr>
            <a:spLocks noGrp="1" noRot="1" noChangeAspect="1" noChangeArrowheads="1" noTextEdit="1"/>
          </p:cNvSpPr>
          <p:nvPr>
            <p:ph type="sldImg"/>
          </p:nvPr>
        </p:nvSpPr>
        <p:spPr>
          <a:xfrm>
            <a:off x="1379538" y="685800"/>
            <a:ext cx="3922712" cy="2943225"/>
          </a:xfrm>
          <a:ln/>
        </p:spPr>
      </p:sp>
      <p:sp>
        <p:nvSpPr>
          <p:cNvPr id="31748" name="Rectangle 3"/>
          <p:cNvSpPr>
            <a:spLocks noGrp="1" noChangeArrowheads="1"/>
          </p:cNvSpPr>
          <p:nvPr>
            <p:ph type="body" idx="1"/>
          </p:nvPr>
        </p:nvSpPr>
        <p:spPr>
          <a:noFill/>
          <a:ln/>
        </p:spPr>
        <p:txBody>
          <a:bodyPr/>
          <a:lstStyle/>
          <a:p>
            <a:r>
              <a:rPr lang="en-US" dirty="0">
                <a:latin typeface="Times New Roman" charset="0"/>
              </a:rPr>
              <a:t>Today’s lecture concerns two topics.</a:t>
            </a:r>
          </a:p>
          <a:p>
            <a:r>
              <a:rPr lang="en-US" dirty="0">
                <a:latin typeface="Times New Roman" charset="0"/>
              </a:rPr>
              <a:t>First, we’ll look at UI design from a very high-level, considering the shape of the process that we should use to build user interfaces. </a:t>
            </a:r>
            <a:r>
              <a:rPr lang="en-US" b="1" dirty="0">
                <a:latin typeface="Times New Roman" charset="0"/>
              </a:rPr>
              <a:t>Iterative design</a:t>
            </a:r>
            <a:r>
              <a:rPr lang="en-US" dirty="0">
                <a:latin typeface="Times New Roman" charset="0"/>
              </a:rPr>
              <a:t> is the current best-practice process for developing user interfaces.  It’s a specialization of the spiral model described by Boehm for general software engineering.  </a:t>
            </a:r>
          </a:p>
          <a:p>
            <a:r>
              <a:rPr lang="en-US" dirty="0">
                <a:latin typeface="Times New Roman" charset="0"/>
              </a:rPr>
              <a:t>Second, we’ll look at a specific kind of iterative design called the </a:t>
            </a:r>
            <a:r>
              <a:rPr lang="en-US" b="1" dirty="0">
                <a:latin typeface="Times New Roman" charset="0"/>
              </a:rPr>
              <a:t>user-centered design process</a:t>
            </a:r>
            <a:r>
              <a:rPr lang="en-US" dirty="0">
                <a:latin typeface="Times New Roman" charset="0"/>
              </a:rPr>
              <a:t>, which is a widely-accepted way to build user interfaces with good usability properties. Your term project is structured as a user-centered design process.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F95038C-10A9-BA44-A1DD-AC6F191CD39B}" type="slidenum">
              <a:rPr lang="en-US"/>
              <a:pPr/>
              <a:t>14</a:t>
            </a:fld>
            <a:endParaRPr lang="en-US"/>
          </a:p>
        </p:txBody>
      </p:sp>
      <p:sp>
        <p:nvSpPr>
          <p:cNvPr id="36867" name="Rectangle 2"/>
          <p:cNvSpPr>
            <a:spLocks noGrp="1" noRot="1" noChangeAspect="1" noChangeArrowheads="1" noTextEdit="1"/>
          </p:cNvSpPr>
          <p:nvPr>
            <p:ph type="sldImg"/>
          </p:nvPr>
        </p:nvSpPr>
        <p:spPr>
          <a:xfrm>
            <a:off x="1379538" y="685800"/>
            <a:ext cx="3922712" cy="2943225"/>
          </a:xfrm>
          <a:ln/>
        </p:spPr>
      </p:sp>
      <p:sp>
        <p:nvSpPr>
          <p:cNvPr id="36868" name="Rectangle 3"/>
          <p:cNvSpPr>
            <a:spLocks noGrp="1" noChangeArrowheads="1"/>
          </p:cNvSpPr>
          <p:nvPr>
            <p:ph type="body" idx="1"/>
          </p:nvPr>
        </p:nvSpPr>
        <p:spPr>
          <a:noFill/>
          <a:ln/>
        </p:spPr>
        <p:txBody>
          <a:bodyPr/>
          <a:lstStyle/>
          <a:p>
            <a:pPr eaLnBrk="1" hangingPunct="1">
              <a:lnSpc>
                <a:spcPct val="90000"/>
              </a:lnSpc>
            </a:pPr>
            <a:r>
              <a:rPr lang="en-US">
                <a:latin typeface="Times New Roman" charset="0"/>
              </a:rPr>
              <a:t>Once you’ve identified a list of tasks, fill in the details on each one.  Every task in a task analysis should have at least these parts.</a:t>
            </a:r>
          </a:p>
          <a:p>
            <a:pPr eaLnBrk="1" hangingPunct="1">
              <a:lnSpc>
                <a:spcPct val="90000"/>
              </a:lnSpc>
            </a:pPr>
            <a:r>
              <a:rPr lang="en-US">
                <a:latin typeface="Times New Roman" charset="0"/>
              </a:rPr>
              <a:t>The </a:t>
            </a:r>
            <a:r>
              <a:rPr lang="en-US" b="1">
                <a:latin typeface="Times New Roman" charset="0"/>
              </a:rPr>
              <a:t>goal</a:t>
            </a:r>
            <a:r>
              <a:rPr lang="en-US">
                <a:latin typeface="Times New Roman" charset="0"/>
              </a:rPr>
              <a:t> is just the name of the task, like “send an email message.”</a:t>
            </a:r>
          </a:p>
          <a:p>
            <a:pPr eaLnBrk="1" hangingPunct="1">
              <a:lnSpc>
                <a:spcPct val="90000"/>
              </a:lnSpc>
            </a:pPr>
            <a:r>
              <a:rPr lang="en-US">
                <a:latin typeface="Times New Roman" charset="0"/>
              </a:rPr>
              <a:t>The </a:t>
            </a:r>
            <a:r>
              <a:rPr lang="en-US" b="1">
                <a:latin typeface="Times New Roman" charset="0"/>
              </a:rPr>
              <a:t>preconditions</a:t>
            </a:r>
            <a:r>
              <a:rPr lang="en-US">
                <a:latin typeface="Times New Roman" charset="0"/>
              </a:rPr>
              <a:t> are the conditions that must be satisfied before it’s reasonable or possible to attempt the task.  Some preconditions are other tasks in your analysis; e.g., before you can listen to your messages in the Olympic Message System, you first have to log in.  Other preconditions are </a:t>
            </a:r>
            <a:r>
              <a:rPr lang="en-US" b="1">
                <a:latin typeface="Times New Roman" charset="0"/>
              </a:rPr>
              <a:t>information needs</a:t>
            </a:r>
            <a:r>
              <a:rPr lang="en-US">
                <a:latin typeface="Times New Roman" charset="0"/>
              </a:rPr>
              <a:t>, things the user needs to know in order to do the task.  For example, in order to send an email message, I need to know the email addresses of the people I want to send it to; I may also need to look at the message I’m replying to.</a:t>
            </a:r>
          </a:p>
          <a:p>
            <a:pPr eaLnBrk="1" hangingPunct="1">
              <a:lnSpc>
                <a:spcPct val="90000"/>
              </a:lnSpc>
            </a:pPr>
            <a:r>
              <a:rPr lang="en-US">
                <a:latin typeface="Times New Roman" charset="0"/>
              </a:rPr>
              <a:t>Preconditions are vitally important to good UI design, particularly because users don’t always satisfy them before attempting a task, resulting in errors.  Knowing what the preconditions are can help you prevent these errors, or at least render them harmless.  For example, a precondition of starting a fire in a fireplace is opening the flue, so that smoke escapes up the chimney instead of filling the room.  If you know this precondition as a designer, you can design the fireplace with an interlock that ensures the precondition will be met. Another design solution is to offer opportunities to complete preconditions: for example, an email composition window should give the user access to their address book to look up recipients’ email addresses.</a:t>
            </a:r>
          </a:p>
          <a:p>
            <a:pPr eaLnBrk="1" hangingPunct="1">
              <a:lnSpc>
                <a:spcPct val="90000"/>
              </a:lnSpc>
            </a:pPr>
            <a:r>
              <a:rPr lang="en-US">
                <a:latin typeface="Times New Roman" charset="0"/>
              </a:rPr>
              <a:t>Finally, decompose the task into </a:t>
            </a:r>
            <a:r>
              <a:rPr lang="en-US" b="1">
                <a:latin typeface="Times New Roman" charset="0"/>
              </a:rPr>
              <a:t>subtasks</a:t>
            </a:r>
            <a:r>
              <a:rPr lang="en-US">
                <a:latin typeface="Times New Roman" charset="0"/>
              </a:rPr>
              <a:t>, individual steps involved in doing the task.  If the subtasks are nontrivial, they can be recursively decomposed in the same manner.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CBE91899-4096-FC49-9AB0-02471FDF7857}" type="slidenum">
              <a:rPr lang="en-US"/>
              <a:pPr/>
              <a:t>15</a:t>
            </a:fld>
            <a:endParaRPr lang="en-US"/>
          </a:p>
        </p:txBody>
      </p:sp>
      <p:sp>
        <p:nvSpPr>
          <p:cNvPr id="40963" name="Rectangle 2"/>
          <p:cNvSpPr>
            <a:spLocks noGrp="1" noRot="1" noChangeAspect="1" noChangeArrowheads="1" noTextEdit="1"/>
          </p:cNvSpPr>
          <p:nvPr>
            <p:ph type="sldImg"/>
          </p:nvPr>
        </p:nvSpPr>
        <p:spPr>
          <a:xfrm>
            <a:off x="1379538" y="685800"/>
            <a:ext cx="3922712" cy="2943225"/>
          </a:xfrm>
          <a:ln/>
        </p:spPr>
      </p:sp>
      <p:sp>
        <p:nvSpPr>
          <p:cNvPr id="40964" name="Rectangle 3"/>
          <p:cNvSpPr>
            <a:spLocks noGrp="1" noChangeArrowheads="1"/>
          </p:cNvSpPr>
          <p:nvPr>
            <p:ph type="body" idx="1"/>
          </p:nvPr>
        </p:nvSpPr>
        <p:spPr>
          <a:noFill/>
          <a:ln/>
        </p:spPr>
        <p:txBody>
          <a:bodyPr/>
          <a:lstStyle/>
          <a:p>
            <a:pPr eaLnBrk="1" hangingPunct="1"/>
            <a:r>
              <a:rPr lang="en-US" dirty="0">
                <a:latin typeface="Times New Roman" charset="0"/>
              </a:rPr>
              <a:t>There are lots of questions you </a:t>
            </a:r>
            <a:r>
              <a:rPr lang="en-US" dirty="0" smtClean="0">
                <a:latin typeface="Times New Roman" charset="0"/>
              </a:rPr>
              <a:t>might ask </a:t>
            </a:r>
            <a:r>
              <a:rPr lang="en-US" dirty="0">
                <a:latin typeface="Times New Roman" charset="0"/>
              </a:rPr>
              <a:t>about each task</a:t>
            </a:r>
            <a:r>
              <a:rPr lang="en-US" dirty="0" smtClean="0">
                <a:latin typeface="Times New Roman" charset="0"/>
              </a:rPr>
              <a:t>.</a:t>
            </a:r>
            <a:endParaRPr lang="en-US" dirty="0">
              <a:latin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1379538" y="685800"/>
            <a:ext cx="3922712" cy="2943225"/>
          </a:xfrm>
          <a:ln/>
        </p:spPr>
      </p:sp>
      <p:sp>
        <p:nvSpPr>
          <p:cNvPr id="57347" name="Notes Placeholder 2"/>
          <p:cNvSpPr>
            <a:spLocks noGrp="1"/>
          </p:cNvSpPr>
          <p:nvPr>
            <p:ph type="body" idx="1"/>
          </p:nvPr>
        </p:nvSpPr>
        <p:spPr>
          <a:noFill/>
          <a:ln/>
        </p:spPr>
        <p:txBody>
          <a:bodyPr/>
          <a:lstStyle/>
          <a:p>
            <a:pPr eaLnBrk="1" hangingPunct="1">
              <a:lnSpc>
                <a:spcPct val="90000"/>
              </a:lnSpc>
            </a:pPr>
            <a:r>
              <a:rPr lang="en-US" dirty="0">
                <a:latin typeface="Times New Roman" charset="0"/>
              </a:rPr>
              <a:t>The requirements mindset can also affect task analysis.  If you’re writing down tasks from the system’s point of view, like “Notify user about appointment”, then you’re writing </a:t>
            </a:r>
            <a:r>
              <a:rPr lang="en-US" b="1" dirty="0">
                <a:latin typeface="Times New Roman" charset="0"/>
              </a:rPr>
              <a:t>requirements</a:t>
            </a:r>
            <a:r>
              <a:rPr lang="en-US" dirty="0">
                <a:latin typeface="Times New Roman" charset="0"/>
              </a:rPr>
              <a:t> (what the system should do), not </a:t>
            </a:r>
            <a:r>
              <a:rPr lang="en-US" b="1" dirty="0">
                <a:latin typeface="Times New Roman" charset="0"/>
              </a:rPr>
              <a:t>tasks</a:t>
            </a:r>
            <a:r>
              <a:rPr lang="en-US" dirty="0">
                <a:latin typeface="Times New Roman" charset="0"/>
              </a:rPr>
              <a:t> (what the user’s goals are).  Sometimes this is merely semantics, and you can just write it the other way; but it may also mean you’re focusing too much on </a:t>
            </a:r>
            <a:r>
              <a:rPr lang="en-US" dirty="0" smtClean="0">
                <a:latin typeface="Times New Roman" charset="0"/>
              </a:rPr>
              <a:t>what you think </a:t>
            </a:r>
            <a:r>
              <a:rPr lang="en-US" dirty="0">
                <a:latin typeface="Times New Roman" charset="0"/>
              </a:rPr>
              <a:t>the system </a:t>
            </a:r>
            <a:r>
              <a:rPr lang="en-US" i="1" dirty="0">
                <a:latin typeface="Times New Roman" charset="0"/>
              </a:rPr>
              <a:t>can</a:t>
            </a:r>
            <a:r>
              <a:rPr lang="en-US" dirty="0">
                <a:latin typeface="Times New Roman" charset="0"/>
              </a:rPr>
              <a:t> do, rather than what the user </a:t>
            </a:r>
            <a:r>
              <a:rPr lang="en-US" i="1" dirty="0" smtClean="0">
                <a:latin typeface="Times New Roman" charset="0"/>
              </a:rPr>
              <a:t>needs</a:t>
            </a:r>
            <a:r>
              <a:rPr lang="en-US" dirty="0" smtClean="0">
                <a:latin typeface="Times New Roman" charset="0"/>
              </a:rPr>
              <a:t>. </a:t>
            </a:r>
            <a:r>
              <a:rPr lang="en-US" dirty="0">
                <a:latin typeface="Times New Roman" charset="0"/>
              </a:rPr>
              <a:t>Tradeoffs between user goals and implementation feasibility are inevitable, but you don’t want them to dominate your thinking at this early stage of the game.</a:t>
            </a:r>
          </a:p>
          <a:p>
            <a:pPr eaLnBrk="1" hangingPunct="1">
              <a:lnSpc>
                <a:spcPct val="90000"/>
              </a:lnSpc>
            </a:pPr>
            <a:r>
              <a:rPr lang="en-US" dirty="0">
                <a:latin typeface="Times New Roman" charset="0"/>
              </a:rPr>
              <a:t>Task analysis derived from observation may give too much weight to the way things are currently done.  A task analysis that breaks down the steps of a current system is </a:t>
            </a:r>
            <a:r>
              <a:rPr lang="en-US" b="1" dirty="0">
                <a:latin typeface="Times New Roman" charset="0"/>
              </a:rPr>
              <a:t>concrete</a:t>
            </a:r>
            <a:r>
              <a:rPr lang="en-US" dirty="0">
                <a:latin typeface="Times New Roman" charset="0"/>
              </a:rPr>
              <a:t>.  For example, if the </a:t>
            </a:r>
            <a:r>
              <a:rPr lang="en-US" i="1" dirty="0">
                <a:latin typeface="Times New Roman" charset="0"/>
              </a:rPr>
              <a:t>Log In</a:t>
            </a:r>
            <a:r>
              <a:rPr lang="en-US" dirty="0">
                <a:latin typeface="Times New Roman" charset="0"/>
              </a:rPr>
              <a:t> task is broken down into the subtasks </a:t>
            </a:r>
            <a:r>
              <a:rPr lang="en-US" i="1" dirty="0">
                <a:latin typeface="Times New Roman" charset="0"/>
              </a:rPr>
              <a:t>Enter username</a:t>
            </a:r>
            <a:r>
              <a:rPr lang="en-US" dirty="0">
                <a:latin typeface="Times New Roman" charset="0"/>
              </a:rPr>
              <a:t> and </a:t>
            </a:r>
            <a:r>
              <a:rPr lang="en-US" i="1" dirty="0">
                <a:latin typeface="Times New Roman" charset="0"/>
              </a:rPr>
              <a:t>Enter password</a:t>
            </a:r>
            <a:r>
              <a:rPr lang="en-US" dirty="0">
                <a:latin typeface="Times New Roman" charset="0"/>
              </a:rPr>
              <a:t>, then this is a concrete task relevant only to a system that uses usernames and passwords for user identification.  If we instead generalize the </a:t>
            </a:r>
            <a:r>
              <a:rPr lang="en-US" i="1" dirty="0">
                <a:latin typeface="Times New Roman" charset="0"/>
              </a:rPr>
              <a:t>Log In </a:t>
            </a:r>
            <a:r>
              <a:rPr lang="en-US" dirty="0">
                <a:latin typeface="Times New Roman" charset="0"/>
              </a:rPr>
              <a:t>task into subtasks </a:t>
            </a:r>
            <a:r>
              <a:rPr lang="en-US" i="1" dirty="0">
                <a:latin typeface="Times New Roman" charset="0"/>
              </a:rPr>
              <a:t>Identify myself</a:t>
            </a:r>
            <a:r>
              <a:rPr lang="en-US" dirty="0">
                <a:latin typeface="Times New Roman" charset="0"/>
              </a:rPr>
              <a:t> and </a:t>
            </a:r>
            <a:r>
              <a:rPr lang="en-US" i="1" dirty="0">
                <a:latin typeface="Times New Roman" charset="0"/>
              </a:rPr>
              <a:t>Prove my identity</a:t>
            </a:r>
            <a:r>
              <a:rPr lang="en-US" dirty="0">
                <a:latin typeface="Times New Roman" charset="0"/>
              </a:rPr>
              <a:t>, then we have an </a:t>
            </a:r>
            <a:r>
              <a:rPr lang="en-US" b="1" dirty="0">
                <a:latin typeface="Times New Roman" charset="0"/>
              </a:rPr>
              <a:t>essential</a:t>
            </a:r>
            <a:r>
              <a:rPr lang="en-US" dirty="0">
                <a:latin typeface="Times New Roman" charset="0"/>
              </a:rPr>
              <a:t> task, which admits much richer design possibilities when it’s time to translate this task into a user interface.</a:t>
            </a:r>
          </a:p>
          <a:p>
            <a:pPr eaLnBrk="1" hangingPunct="1">
              <a:lnSpc>
                <a:spcPct val="90000"/>
              </a:lnSpc>
            </a:pPr>
            <a:r>
              <a:rPr lang="en-US" dirty="0">
                <a:latin typeface="Times New Roman" charset="0"/>
              </a:rPr>
              <a:t>A danger of concrete task analysis is that it might preserve tasks that are inefficient or could be done a completely different way in software.  Suppose we did a task analysis by observing users interacting with paper manuals.  We’d see a lot of page flipping: “Find page N” might be an important subtask.  We might naively conclude from this that an online manual should provide really good mechanisms for paging &amp; scrolling, and that we should pour development effort into making those mechanisms as fast as possible.  But page flipping is an artifact of physical books!  It would pay off much more to have fast and effective searching and hyperlinking in an online manual.  That’s why it’s important to focus on </a:t>
            </a:r>
            <a:r>
              <a:rPr lang="en-US" b="1" dirty="0">
                <a:latin typeface="Times New Roman" charset="0"/>
              </a:rPr>
              <a:t>why</a:t>
            </a:r>
            <a:r>
              <a:rPr lang="en-US" dirty="0">
                <a:latin typeface="Times New Roman" charset="0"/>
              </a:rPr>
              <a:t> users do what they do (the essential tasks), not just what they do (the concrete tasks).</a:t>
            </a:r>
          </a:p>
          <a:p>
            <a:pPr eaLnBrk="1" hangingPunct="1">
              <a:lnSpc>
                <a:spcPct val="90000"/>
              </a:lnSpc>
            </a:pPr>
            <a:r>
              <a:rPr lang="en-US" dirty="0">
                <a:latin typeface="Times New Roman" charset="0"/>
              </a:rPr>
              <a:t>An incomplete task analysis may fail to capture important aspects of the existing procedure.  In one case, a dentist’s office converted from manual billing to an automated system.  But the office assistants didn’t like the new system, because they were accustomed to keeping important notes on the paper forms, like “this patient’s insurance takes longer than normal.”  The automated system provided no way to capture those kinds of annotations.  That’s why interviewing and observing real users is still important, even though you’re observing a concrete task process.</a:t>
            </a:r>
          </a:p>
          <a:p>
            <a:pPr>
              <a:lnSpc>
                <a:spcPct val="90000"/>
              </a:lnSpc>
            </a:pPr>
            <a:endParaRPr lang="en-US" dirty="0">
              <a:latin typeface="Times New Roman" charset="0"/>
            </a:endParaRPr>
          </a:p>
        </p:txBody>
      </p:sp>
      <p:sp>
        <p:nvSpPr>
          <p:cNvPr id="57348" name="Slide Number Placeholder 3"/>
          <p:cNvSpPr>
            <a:spLocks noGrp="1"/>
          </p:cNvSpPr>
          <p:nvPr>
            <p:ph type="sldNum" sz="quarter" idx="5"/>
          </p:nvPr>
        </p:nvSpPr>
        <p:spPr>
          <a:noFill/>
        </p:spPr>
        <p:txBody>
          <a:bodyPr/>
          <a:lstStyle/>
          <a:p>
            <a:fld id="{6B012DF9-C4F3-264B-AE4C-AC1922CDA7E9}" type="slidenum">
              <a:rPr lang="en-US"/>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20A68FF-3D4A-C04B-B75F-73C9BB51BC7E}" type="slidenum">
              <a:rPr lang="en-US"/>
              <a:pPr/>
              <a:t>17</a:t>
            </a:fld>
            <a:endParaRPr lang="en-US"/>
          </a:p>
        </p:txBody>
      </p:sp>
      <p:sp>
        <p:nvSpPr>
          <p:cNvPr id="59395" name="Rectangle 2"/>
          <p:cNvSpPr>
            <a:spLocks noGrp="1" noRot="1" noChangeAspect="1" noChangeArrowheads="1" noTextEdit="1"/>
          </p:cNvSpPr>
          <p:nvPr>
            <p:ph type="sldImg"/>
          </p:nvPr>
        </p:nvSpPr>
        <p:spPr>
          <a:xfrm>
            <a:off x="1379538" y="685800"/>
            <a:ext cx="3922712" cy="2943225"/>
          </a:xfrm>
          <a:ln/>
        </p:spPr>
      </p:sp>
      <p:sp>
        <p:nvSpPr>
          <p:cNvPr id="59396" name="Rectangle 3"/>
          <p:cNvSpPr>
            <a:spLocks noGrp="1" noChangeArrowheads="1"/>
          </p:cNvSpPr>
          <p:nvPr>
            <p:ph type="body" idx="1"/>
          </p:nvPr>
        </p:nvSpPr>
        <p:spPr>
          <a:noFill/>
          <a:ln/>
        </p:spPr>
        <p:txBody>
          <a:bodyPr/>
          <a:lstStyle/>
          <a:p>
            <a:pPr eaLnBrk="1" hangingPunct="1"/>
            <a:r>
              <a:rPr lang="en-US" dirty="0">
                <a:latin typeface="Times New Roman" charset="0"/>
              </a:rPr>
              <a:t>When you’re interviewing users, they tend to focus on the what: “first I do this, then I do this…”  Be sure to probe for the </a:t>
            </a:r>
            <a:r>
              <a:rPr lang="en-US" b="1" dirty="0">
                <a:latin typeface="Times New Roman" charset="0"/>
              </a:rPr>
              <a:t>why</a:t>
            </a:r>
            <a:r>
              <a:rPr lang="en-US" dirty="0">
                <a:latin typeface="Times New Roman" charset="0"/>
              </a:rPr>
              <a:t> and </a:t>
            </a:r>
            <a:r>
              <a:rPr lang="en-US" b="1" dirty="0">
                <a:latin typeface="Times New Roman" charset="0"/>
              </a:rPr>
              <a:t>how</a:t>
            </a:r>
            <a:r>
              <a:rPr lang="en-US" dirty="0">
                <a:latin typeface="Times New Roman" charset="0"/>
              </a:rPr>
              <a:t> as well, to make your analysis more abstract and at the same time more detailed.</a:t>
            </a:r>
          </a:p>
          <a:p>
            <a:pPr eaLnBrk="1" hangingPunct="1"/>
            <a:r>
              <a:rPr lang="en-US" dirty="0">
                <a:latin typeface="Times New Roman" charset="0"/>
              </a:rPr>
              <a:t>Since you want to improve the current situation, look for its weaknesses and problems.  What tasks often fail?  What unimportant tasks are wasting lots of time?  It helps to ask the users what annoys them and what suggestions they have for improvement.</a:t>
            </a:r>
          </a:p>
          <a:p>
            <a:pPr eaLnBrk="1" hangingPunct="1"/>
            <a:r>
              <a:rPr lang="en-US" dirty="0">
                <a:latin typeface="Times New Roman" charset="0"/>
              </a:rPr>
              <a:t>There are two other techniques for making user and task analysis more effective: contextual inquiry and participatory design, described </a:t>
            </a:r>
            <a:r>
              <a:rPr lang="en-US" dirty="0" smtClean="0">
                <a:latin typeface="Times New Roman" charset="0"/>
              </a:rPr>
              <a:t>on </a:t>
            </a:r>
            <a:r>
              <a:rPr lang="en-US" dirty="0">
                <a:latin typeface="Times New Roman" charset="0"/>
              </a:rPr>
              <a:t>the next slides.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84E9543A-0B36-0744-ABE4-9EC4F3AB26B2}" type="slidenum">
              <a:rPr lang="en-US"/>
              <a:pPr/>
              <a:t>18</a:t>
            </a:fld>
            <a:endParaRPr lang="en-US"/>
          </a:p>
        </p:txBody>
      </p:sp>
      <p:sp>
        <p:nvSpPr>
          <p:cNvPr id="61443" name="Rectangle 2"/>
          <p:cNvSpPr>
            <a:spLocks noGrp="1" noRot="1" noChangeAspect="1" noChangeArrowheads="1" noTextEdit="1"/>
          </p:cNvSpPr>
          <p:nvPr>
            <p:ph type="sldImg"/>
          </p:nvPr>
        </p:nvSpPr>
        <p:spPr>
          <a:xfrm>
            <a:off x="1379538" y="685800"/>
            <a:ext cx="3922712" cy="2943225"/>
          </a:xfrm>
          <a:ln/>
        </p:spPr>
      </p:sp>
      <p:sp>
        <p:nvSpPr>
          <p:cNvPr id="61444" name="Rectangle 3"/>
          <p:cNvSpPr>
            <a:spLocks noGrp="1" noChangeArrowheads="1"/>
          </p:cNvSpPr>
          <p:nvPr>
            <p:ph type="body" idx="1"/>
          </p:nvPr>
        </p:nvSpPr>
        <p:spPr>
          <a:noFill/>
          <a:ln/>
        </p:spPr>
        <p:txBody>
          <a:bodyPr/>
          <a:lstStyle/>
          <a:p>
            <a:pPr eaLnBrk="1" hangingPunct="1"/>
            <a:r>
              <a:rPr lang="en-US" dirty="0" smtClean="0">
                <a:latin typeface="Times New Roman" charset="0"/>
              </a:rPr>
              <a:t>The best sources of information for task analysis are user interviews and direct observation.  Usually, you’ll have to observe how users </a:t>
            </a:r>
            <a:r>
              <a:rPr lang="en-US" i="1" dirty="0" smtClean="0">
                <a:latin typeface="Times New Roman" charset="0"/>
              </a:rPr>
              <a:t>currently</a:t>
            </a:r>
            <a:r>
              <a:rPr lang="en-US" dirty="0" smtClean="0">
                <a:latin typeface="Times New Roman" charset="0"/>
              </a:rPr>
              <a:t> perform the task. </a:t>
            </a:r>
            <a:r>
              <a:rPr lang="en-US" b="1" dirty="0" smtClean="0">
                <a:latin typeface="Times New Roman" charset="0"/>
              </a:rPr>
              <a:t>Contextual </a:t>
            </a:r>
            <a:r>
              <a:rPr lang="en-US" b="1" dirty="0">
                <a:latin typeface="Times New Roman" charset="0"/>
              </a:rPr>
              <a:t>inquiry</a:t>
            </a:r>
            <a:r>
              <a:rPr lang="en-US" dirty="0">
                <a:latin typeface="Times New Roman" charset="0"/>
              </a:rPr>
              <a:t> is a technique that combines interviewing and observation, in the user’s actual </a:t>
            </a:r>
            <a:r>
              <a:rPr lang="en-US" dirty="0" smtClean="0">
                <a:latin typeface="Times New Roman" charset="0"/>
              </a:rPr>
              <a:t>environment</a:t>
            </a:r>
            <a:r>
              <a:rPr lang="en-US" dirty="0">
                <a:latin typeface="Times New Roman" charset="0"/>
              </a:rPr>
              <a:t>, </a:t>
            </a:r>
            <a:r>
              <a:rPr lang="en-US" dirty="0" smtClean="0">
                <a:latin typeface="Times New Roman" charset="0"/>
              </a:rPr>
              <a:t>doing and discussing the actual tasks.  </a:t>
            </a:r>
            <a:r>
              <a:rPr lang="en-US" dirty="0">
                <a:latin typeface="Times New Roman" charset="0"/>
              </a:rPr>
              <a:t>Contextual inquiry fosters strong collaboration between the designers and the users.  (</a:t>
            </a:r>
            <a:r>
              <a:rPr lang="en-US" dirty="0" err="1">
                <a:latin typeface="Times New Roman" charset="0"/>
              </a:rPr>
              <a:t>Wixon</a:t>
            </a:r>
            <a:r>
              <a:rPr lang="en-US" dirty="0">
                <a:latin typeface="Times New Roman" charset="0"/>
              </a:rPr>
              <a:t>, </a:t>
            </a:r>
            <a:r>
              <a:rPr lang="en-US" dirty="0" err="1">
                <a:latin typeface="Times New Roman" charset="0"/>
              </a:rPr>
              <a:t>Holtzblatt</a:t>
            </a:r>
            <a:r>
              <a:rPr lang="en-US" dirty="0">
                <a:latin typeface="Times New Roman" charset="0"/>
              </a:rPr>
              <a:t> &amp; Knox, “Contextual design: an emergent view of system design”, CHI ’90)</a:t>
            </a:r>
          </a:p>
          <a:p>
            <a:pPr eaLnBrk="1" hangingPunct="1"/>
            <a:endParaRPr lang="en-US" dirty="0">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C8F680DE-EAED-AD4D-A45A-B7F91EDCB255}" type="slidenum">
              <a:rPr lang="en-US"/>
              <a:pPr/>
              <a:t>19</a:t>
            </a:fld>
            <a:endParaRPr lang="en-US"/>
          </a:p>
        </p:txBody>
      </p:sp>
      <p:sp>
        <p:nvSpPr>
          <p:cNvPr id="63491" name="Rectangle 2"/>
          <p:cNvSpPr>
            <a:spLocks noGrp="1" noRot="1" noChangeAspect="1" noChangeArrowheads="1" noTextEdit="1"/>
          </p:cNvSpPr>
          <p:nvPr>
            <p:ph type="sldImg"/>
          </p:nvPr>
        </p:nvSpPr>
        <p:spPr>
          <a:xfrm>
            <a:off x="1379538" y="685800"/>
            <a:ext cx="3922712" cy="2943225"/>
          </a:xfrm>
          <a:ln/>
        </p:spPr>
      </p:sp>
      <p:sp>
        <p:nvSpPr>
          <p:cNvPr id="63492" name="Rectangle 3"/>
          <p:cNvSpPr>
            <a:spLocks noGrp="1" noChangeArrowheads="1"/>
          </p:cNvSpPr>
          <p:nvPr>
            <p:ph type="body" idx="1"/>
          </p:nvPr>
        </p:nvSpPr>
        <p:spPr>
          <a:noFill/>
          <a:ln/>
        </p:spPr>
        <p:txBody>
          <a:bodyPr/>
          <a:lstStyle/>
          <a:p>
            <a:pPr eaLnBrk="1" hangingPunct="1"/>
            <a:r>
              <a:rPr lang="en-US" b="1" dirty="0">
                <a:latin typeface="Times New Roman" charset="0"/>
              </a:rPr>
              <a:t>Participatory design</a:t>
            </a:r>
            <a:r>
              <a:rPr lang="en-US" dirty="0">
                <a:latin typeface="Times New Roman" charset="0"/>
              </a:rPr>
              <a:t> </a:t>
            </a:r>
            <a:r>
              <a:rPr lang="en-US" dirty="0" smtClean="0">
                <a:latin typeface="Times New Roman" charset="0"/>
              </a:rPr>
              <a:t>goes a step farther</a:t>
            </a:r>
            <a:r>
              <a:rPr lang="en-US" baseline="0" dirty="0" smtClean="0">
                <a:latin typeface="Times New Roman" charset="0"/>
              </a:rPr>
              <a:t> by </a:t>
            </a:r>
            <a:r>
              <a:rPr lang="en-US" dirty="0" smtClean="0">
                <a:latin typeface="Times New Roman" charset="0"/>
              </a:rPr>
              <a:t>including</a:t>
            </a:r>
            <a:r>
              <a:rPr lang="en-US" baseline="0" dirty="0" smtClean="0">
                <a:latin typeface="Times New Roman" charset="0"/>
              </a:rPr>
              <a:t> </a:t>
            </a:r>
            <a:r>
              <a:rPr lang="en-US" dirty="0" smtClean="0">
                <a:latin typeface="Times New Roman" charset="0"/>
              </a:rPr>
              <a:t>users </a:t>
            </a:r>
            <a:r>
              <a:rPr lang="en-US" dirty="0">
                <a:latin typeface="Times New Roman" charset="0"/>
              </a:rPr>
              <a:t>directly on the design team – participating in the task analysis, proposing design ideas, helping with evaluation.  This is particularly vital when the target users have much deeper domain knowledge than the design team.  It would be unwise to build an interface for stock trading without an expert in stock trading on the team, for example.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of the messages of this lecture is that u</a:t>
            </a:r>
            <a:r>
              <a:rPr lang="en-US" dirty="0" smtClean="0"/>
              <a:t>ser-centered design</a:t>
            </a:r>
            <a:r>
              <a:rPr lang="en-US" baseline="0" dirty="0" smtClean="0"/>
              <a:t> (UCD) for people with disabilities is actually very similar to user-centered design for the general population: early focus on the users and their tasks, iterative design with rapid prototyping, and constant evaluation remain useful techniques.</a:t>
            </a:r>
          </a:p>
          <a:p>
            <a:r>
              <a:rPr lang="en-US" baseline="0" dirty="0" smtClean="0"/>
              <a:t>But here are a couple ways that UCD can be tricky when aimed at assistive technology.</a:t>
            </a:r>
          </a:p>
          <a:p>
            <a:r>
              <a:rPr lang="en-US" baseline="0" dirty="0" smtClean="0"/>
              <a:t>First, if you’re aiming to help people with cognitive impairments that limit their ability to communicate or understand, the information-gathering steps (contextual inquiry) needs to draw help from people other than the target users.  You need to do this in a way that still respects the individuality and autonomy of the target user: recognizing what they can help with in the process and what they can’t, and engaging the appropriate mix of family, caregivers, medical providers, whoever is important.  The first step in your inquiry for cases like that should certainly be to collect information about which people to include in the inquiry.</a:t>
            </a:r>
          </a:p>
          <a:p>
            <a:r>
              <a:rPr lang="en-US" baseline="0" dirty="0" smtClean="0"/>
              <a:t>Second, targeting </a:t>
            </a:r>
            <a:r>
              <a:rPr lang="en-US" i="1" baseline="0" dirty="0" smtClean="0"/>
              <a:t>hidden </a:t>
            </a:r>
            <a:r>
              <a:rPr lang="en-US" baseline="0" dirty="0" smtClean="0"/>
              <a:t>impairments can sometimes be challenging, because it may be hard to find target users willing to work with you.  Hidden cognitive impairments include attention-deficit hyperactivity disorder (ADHD), autism spectrum, dyslexia, and learning disabilities; hidden physical impairments include chronic pain or chemical sensitivity.  Many people with these impairments keep them hidden in order to avoid stigmatization.  Their intimates and doctors may know about the problem, but not strangers.  So if, for example, you try to find people with learning disabilities to talk to by putting up flyers around campus, you may not get any responses at all.</a:t>
            </a:r>
            <a:endParaRPr lang="en-US" dirty="0"/>
          </a:p>
        </p:txBody>
      </p:sp>
      <p:sp>
        <p:nvSpPr>
          <p:cNvPr id="4" name="Slide Number Placeholder 3"/>
          <p:cNvSpPr>
            <a:spLocks noGrp="1"/>
          </p:cNvSpPr>
          <p:nvPr>
            <p:ph type="sldNum" sz="quarter" idx="10"/>
          </p:nvPr>
        </p:nvSpPr>
        <p:spPr/>
        <p:txBody>
          <a:bodyPr/>
          <a:lstStyle/>
          <a:p>
            <a:fld id="{04A93127-E36D-2D44-9594-0F05D98DC837}" type="slidenum">
              <a:rPr lang="en-US" smtClean="0"/>
              <a:pPr/>
              <a:t>21</a:t>
            </a:fld>
            <a:endParaRPr lang="en-US"/>
          </a:p>
        </p:txBody>
      </p:sp>
    </p:spTree>
    <p:extLst>
      <p:ext uri="{BB962C8B-B14F-4D97-AF65-F5344CB8AC3E}">
        <p14:creationId xmlns:p14="http://schemas.microsoft.com/office/powerpoint/2010/main" xmlns="" val="2928423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9538" y="685800"/>
            <a:ext cx="3922712" cy="29432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14E088B-1863-8544-ABE4-B3D58FE48B18}" type="slidenum">
              <a:rPr lang="en-US" smtClean="0"/>
              <a:pPr>
                <a:defRPr/>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789A4939-99AB-F646-A05B-D49F22088F13}" type="slidenum">
              <a:rPr lang="en-US"/>
              <a:pPr/>
              <a:t>3</a:t>
            </a:fld>
            <a:endParaRPr lang="en-US"/>
          </a:p>
        </p:txBody>
      </p:sp>
      <p:sp>
        <p:nvSpPr>
          <p:cNvPr id="37891" name="Rectangle 2"/>
          <p:cNvSpPr>
            <a:spLocks noGrp="1" noRot="1" noChangeAspect="1" noChangeArrowheads="1" noTextEdit="1"/>
          </p:cNvSpPr>
          <p:nvPr>
            <p:ph type="sldImg"/>
          </p:nvPr>
        </p:nvSpPr>
        <p:spPr>
          <a:xfrm>
            <a:off x="1379538" y="685800"/>
            <a:ext cx="3922712" cy="2943225"/>
          </a:xfrm>
          <a:ln/>
        </p:spPr>
      </p:sp>
      <p:sp>
        <p:nvSpPr>
          <p:cNvPr id="37892" name="Rectangle 3"/>
          <p:cNvSpPr>
            <a:spLocks noGrp="1" noChangeArrowheads="1"/>
          </p:cNvSpPr>
          <p:nvPr>
            <p:ph type="body" idx="1"/>
          </p:nvPr>
        </p:nvSpPr>
        <p:spPr>
          <a:noFill/>
          <a:ln/>
        </p:spPr>
        <p:txBody>
          <a:bodyPr/>
          <a:lstStyle/>
          <a:p>
            <a:r>
              <a:rPr lang="en-US" b="1" dirty="0">
                <a:latin typeface="Times New Roman" charset="0"/>
              </a:rPr>
              <a:t>Iterative design</a:t>
            </a:r>
            <a:r>
              <a:rPr lang="en-US" dirty="0">
                <a:latin typeface="Times New Roman" charset="0"/>
              </a:rPr>
              <a:t> offers a way to manage the inherent risk in </a:t>
            </a:r>
            <a:r>
              <a:rPr lang="en-US" dirty="0" smtClean="0">
                <a:latin typeface="Times New Roman" charset="0"/>
              </a:rPr>
              <a:t>system design</a:t>
            </a:r>
            <a:r>
              <a:rPr lang="en-US" dirty="0">
                <a:latin typeface="Times New Roman" charset="0"/>
              </a:rPr>
              <a:t>.  In iterative design, </a:t>
            </a:r>
            <a:r>
              <a:rPr lang="en-US" dirty="0" smtClean="0">
                <a:latin typeface="Times New Roman" charset="0"/>
              </a:rPr>
              <a:t>a system </a:t>
            </a:r>
            <a:r>
              <a:rPr lang="en-US" dirty="0">
                <a:latin typeface="Times New Roman" charset="0"/>
              </a:rPr>
              <a:t>is refined by repeated trips around a design cycle: first imagining it (design), then realizing it physically (implementation), then testing it (evaluation)</a:t>
            </a:r>
            <a:r>
              <a:rPr lang="en-US" dirty="0" smtClean="0">
                <a:latin typeface="Times New Roman" charset="0"/>
              </a:rPr>
              <a:t>.</a:t>
            </a:r>
            <a:endParaRPr lang="en-US" dirty="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5CAC3668-4C07-004B-A983-009F1AFAD17E}" type="slidenum">
              <a:rPr lang="en-US"/>
              <a:pPr/>
              <a:t>4</a:t>
            </a:fld>
            <a:endParaRPr lang="en-US"/>
          </a:p>
        </p:txBody>
      </p:sp>
      <p:sp>
        <p:nvSpPr>
          <p:cNvPr id="39939" name="Rectangle 2"/>
          <p:cNvSpPr>
            <a:spLocks noGrp="1" noRot="1" noChangeAspect="1" noChangeArrowheads="1" noTextEdit="1"/>
          </p:cNvSpPr>
          <p:nvPr>
            <p:ph type="sldImg"/>
          </p:nvPr>
        </p:nvSpPr>
        <p:spPr>
          <a:xfrm>
            <a:off x="1379538" y="685800"/>
            <a:ext cx="3922712" cy="2943225"/>
          </a:xfrm>
          <a:ln/>
        </p:spPr>
      </p:sp>
      <p:sp>
        <p:nvSpPr>
          <p:cNvPr id="39940" name="Rectangle 3"/>
          <p:cNvSpPr>
            <a:spLocks noGrp="1" noChangeArrowheads="1"/>
          </p:cNvSpPr>
          <p:nvPr>
            <p:ph type="body" idx="1"/>
          </p:nvPr>
        </p:nvSpPr>
        <p:spPr>
          <a:noFill/>
          <a:ln/>
        </p:spPr>
        <p:txBody>
          <a:bodyPr/>
          <a:lstStyle/>
          <a:p>
            <a:r>
              <a:rPr lang="en-US" dirty="0" smtClean="0">
                <a:latin typeface="Times New Roman" charset="0"/>
              </a:rPr>
              <a:t>The </a:t>
            </a:r>
            <a:r>
              <a:rPr lang="en-US" b="1" dirty="0">
                <a:latin typeface="Times New Roman" charset="0"/>
              </a:rPr>
              <a:t>spiral model</a:t>
            </a:r>
            <a:r>
              <a:rPr lang="en-US" dirty="0">
                <a:latin typeface="Times New Roman" charset="0"/>
              </a:rPr>
              <a:t> </a:t>
            </a:r>
            <a:r>
              <a:rPr lang="en-US" dirty="0" smtClean="0">
                <a:latin typeface="Times New Roman" charset="0"/>
              </a:rPr>
              <a:t>reduces the cost of iterating over a design.  </a:t>
            </a:r>
            <a:r>
              <a:rPr lang="en-US" dirty="0">
                <a:latin typeface="Times New Roman" charset="0"/>
              </a:rPr>
              <a:t>We build room for several iterations into our design process, and we do it by making the early iterations as cheap as possible.</a:t>
            </a:r>
          </a:p>
          <a:p>
            <a:r>
              <a:rPr lang="en-US" dirty="0">
                <a:latin typeface="Times New Roman" charset="0"/>
              </a:rPr>
              <a:t>The radial dimension of the spiral model corresponds to the </a:t>
            </a:r>
            <a:r>
              <a:rPr lang="en-US" b="1" dirty="0">
                <a:latin typeface="Times New Roman" charset="0"/>
              </a:rPr>
              <a:t>cost</a:t>
            </a:r>
            <a:r>
              <a:rPr lang="en-US" dirty="0">
                <a:latin typeface="Times New Roman" charset="0"/>
              </a:rPr>
              <a:t> of the iteration step – or, equivalently, its </a:t>
            </a:r>
            <a:r>
              <a:rPr lang="en-US" b="1" dirty="0">
                <a:latin typeface="Times New Roman" charset="0"/>
              </a:rPr>
              <a:t>fidelity</a:t>
            </a:r>
            <a:r>
              <a:rPr lang="en-US" dirty="0">
                <a:latin typeface="Times New Roman" charset="0"/>
              </a:rPr>
              <a:t> or </a:t>
            </a:r>
            <a:r>
              <a:rPr lang="en-US" b="1" dirty="0">
                <a:latin typeface="Times New Roman" charset="0"/>
              </a:rPr>
              <a:t>accuracy</a:t>
            </a:r>
            <a:r>
              <a:rPr lang="en-US" dirty="0">
                <a:latin typeface="Times New Roman" charset="0"/>
              </a:rPr>
              <a:t>. For example, an early </a:t>
            </a:r>
            <a:r>
              <a:rPr lang="en-US" dirty="0" smtClean="0">
                <a:latin typeface="Times New Roman" charset="0"/>
              </a:rPr>
              <a:t>prototype of a software user</a:t>
            </a:r>
            <a:r>
              <a:rPr lang="en-US" baseline="0" dirty="0" smtClean="0">
                <a:latin typeface="Times New Roman" charset="0"/>
              </a:rPr>
              <a:t> interface </a:t>
            </a:r>
            <a:r>
              <a:rPr lang="en-US" dirty="0" smtClean="0">
                <a:latin typeface="Times New Roman" charset="0"/>
              </a:rPr>
              <a:t>might </a:t>
            </a:r>
            <a:r>
              <a:rPr lang="en-US" dirty="0">
                <a:latin typeface="Times New Roman" charset="0"/>
              </a:rPr>
              <a:t>be a paper sketch or </a:t>
            </a:r>
            <a:r>
              <a:rPr lang="en-US" dirty="0" smtClean="0">
                <a:latin typeface="Times New Roman" charset="0"/>
              </a:rPr>
              <a:t>mockup</a:t>
            </a:r>
            <a:r>
              <a:rPr lang="en-US" dirty="0">
                <a:latin typeface="Times New Roman" charset="0"/>
              </a:rPr>
              <a:t>.  It’s low-fidelity, only a pale shadow of what it would look and behave like as </a:t>
            </a:r>
            <a:r>
              <a:rPr lang="en-US" dirty="0" smtClean="0">
                <a:latin typeface="Times New Roman" charset="0"/>
              </a:rPr>
              <a:t>a finished product.  </a:t>
            </a:r>
            <a:r>
              <a:rPr lang="en-US" dirty="0">
                <a:latin typeface="Times New Roman" charset="0"/>
              </a:rPr>
              <a:t>But it’s incredibly cheap to make, and we can evaluate it by showing it to users and asking them questions about it.</a:t>
            </a:r>
          </a:p>
          <a:p>
            <a:endParaRPr lang="en-US" dirty="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3A7A7F65-A42A-7D4B-AB1D-44975194B233}" type="slidenum">
              <a:rPr lang="en-US"/>
              <a:pPr/>
              <a:t>5</a:t>
            </a:fld>
            <a:endParaRPr lang="en-US"/>
          </a:p>
        </p:txBody>
      </p:sp>
      <p:sp>
        <p:nvSpPr>
          <p:cNvPr id="41987" name="Rectangle 2"/>
          <p:cNvSpPr>
            <a:spLocks noGrp="1" noRot="1" noChangeAspect="1" noChangeArrowheads="1" noTextEdit="1"/>
          </p:cNvSpPr>
          <p:nvPr>
            <p:ph type="sldImg"/>
          </p:nvPr>
        </p:nvSpPr>
        <p:spPr>
          <a:xfrm>
            <a:off x="1379538" y="685800"/>
            <a:ext cx="3922712" cy="2943225"/>
          </a:xfrm>
          <a:ln/>
        </p:spPr>
      </p:sp>
      <p:sp>
        <p:nvSpPr>
          <p:cNvPr id="41988" name="Rectangle 3"/>
          <p:cNvSpPr>
            <a:spLocks noGrp="1" noChangeArrowheads="1"/>
          </p:cNvSpPr>
          <p:nvPr>
            <p:ph type="body" idx="1"/>
          </p:nvPr>
        </p:nvSpPr>
        <p:spPr>
          <a:noFill/>
          <a:ln/>
        </p:spPr>
        <p:txBody>
          <a:bodyPr/>
          <a:lstStyle/>
          <a:p>
            <a:r>
              <a:rPr lang="en-US" dirty="0">
                <a:latin typeface="Times New Roman" charset="0"/>
              </a:rPr>
              <a:t>Why is the spiral model a good idea?  Risk is greatest in the early iterations, when we know the least.  So we put our least commitment into the early implementations.  Early prototypes are </a:t>
            </a:r>
            <a:r>
              <a:rPr lang="en-US" dirty="0" smtClean="0">
                <a:latin typeface="Times New Roman" charset="0"/>
              </a:rPr>
              <a:t>usually intended to </a:t>
            </a:r>
            <a:r>
              <a:rPr lang="en-US" dirty="0">
                <a:latin typeface="Times New Roman" charset="0"/>
              </a:rPr>
              <a:t>be thrown away.  If we find ourselves with several design alternatives, we can build multiple prototypes (</a:t>
            </a:r>
            <a:r>
              <a:rPr lang="en-US" b="1" dirty="0">
                <a:latin typeface="Times New Roman" charset="0"/>
              </a:rPr>
              <a:t>parallel design</a:t>
            </a:r>
            <a:r>
              <a:rPr lang="en-US" dirty="0">
                <a:latin typeface="Times New Roman" charset="0"/>
              </a:rPr>
              <a:t>)</a:t>
            </a:r>
            <a:r>
              <a:rPr lang="en-US" b="1" dirty="0">
                <a:latin typeface="Times New Roman" charset="0"/>
              </a:rPr>
              <a:t> </a:t>
            </a:r>
            <a:r>
              <a:rPr lang="en-US" dirty="0">
                <a:latin typeface="Times New Roman" charset="0"/>
              </a:rPr>
              <a:t>and evaluate them, without </a:t>
            </a:r>
            <a:r>
              <a:rPr lang="en-US" dirty="0" smtClean="0">
                <a:latin typeface="Times New Roman" charset="0"/>
              </a:rPr>
              <a:t>as much </a:t>
            </a:r>
            <a:r>
              <a:rPr lang="en-US" dirty="0">
                <a:latin typeface="Times New Roman" charset="0"/>
              </a:rPr>
              <a:t>expense.</a:t>
            </a:r>
          </a:p>
          <a:p>
            <a:r>
              <a:rPr lang="en-US" dirty="0">
                <a:latin typeface="Times New Roman" charset="0"/>
              </a:rPr>
              <a:t>After we have evaluated and redesigned several times, we have (hopefully) learned enough to avoid making a major </a:t>
            </a:r>
            <a:r>
              <a:rPr lang="en-US" dirty="0" smtClean="0">
                <a:latin typeface="Times New Roman" charset="0"/>
              </a:rPr>
              <a:t>design </a:t>
            </a:r>
            <a:r>
              <a:rPr lang="en-US" dirty="0">
                <a:latin typeface="Times New Roman" charset="0"/>
              </a:rPr>
              <a:t>error.  Then we </a:t>
            </a:r>
            <a:r>
              <a:rPr lang="en-US" dirty="0" smtClean="0">
                <a:latin typeface="Times New Roman" charset="0"/>
              </a:rPr>
              <a:t>build a </a:t>
            </a:r>
            <a:r>
              <a:rPr lang="en-US" dirty="0">
                <a:latin typeface="Times New Roman" charset="0"/>
              </a:rPr>
              <a:t>prototype that we intend to keep.  Then we evaluate it again, and refine it further.</a:t>
            </a:r>
          </a:p>
          <a:p>
            <a:r>
              <a:rPr lang="en-US" dirty="0">
                <a:latin typeface="Times New Roman" charset="0"/>
              </a:rPr>
              <a:t>The more iterations we can make, the more refinements in the design are possible.  We’re hill-climbing here, not exploring the design space randomly.  We keep the parts of the design that work, and redesign the parts that don’t.  So we should get a better design if we can do more iterations.</a:t>
            </a:r>
          </a:p>
          <a:p>
            <a:endParaRPr lang="en-US" dirty="0">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CABDC6CC-BD61-864B-AB57-8744BDDFF837}" type="slidenum">
              <a:rPr lang="en-US"/>
              <a:pPr/>
              <a:t>7</a:t>
            </a:fld>
            <a:endParaRPr lang="en-US"/>
          </a:p>
        </p:txBody>
      </p:sp>
      <p:sp>
        <p:nvSpPr>
          <p:cNvPr id="43011" name="Rectangle 2"/>
          <p:cNvSpPr>
            <a:spLocks noGrp="1" noRot="1" noChangeAspect="1" noChangeArrowheads="1" noTextEdit="1"/>
          </p:cNvSpPr>
          <p:nvPr>
            <p:ph type="sldImg"/>
          </p:nvPr>
        </p:nvSpPr>
        <p:spPr>
          <a:xfrm>
            <a:off x="1379538" y="685800"/>
            <a:ext cx="3922712" cy="2943225"/>
          </a:xfrm>
          <a:ln/>
        </p:spPr>
      </p:sp>
      <p:sp>
        <p:nvSpPr>
          <p:cNvPr id="43012" name="Rectangle 3"/>
          <p:cNvSpPr>
            <a:spLocks noGrp="1" noChangeArrowheads="1"/>
          </p:cNvSpPr>
          <p:nvPr>
            <p:ph type="body" idx="1"/>
          </p:nvPr>
        </p:nvSpPr>
        <p:spPr>
          <a:noFill/>
          <a:ln/>
        </p:spPr>
        <p:txBody>
          <a:bodyPr/>
          <a:lstStyle/>
          <a:p>
            <a:r>
              <a:rPr lang="en-US" dirty="0">
                <a:latin typeface="Times New Roman" charset="0"/>
              </a:rPr>
              <a:t>Iterative design is a crucial part of </a:t>
            </a:r>
            <a:r>
              <a:rPr lang="en-US" b="1" dirty="0">
                <a:latin typeface="Times New Roman" charset="0"/>
              </a:rPr>
              <a:t>user-centered design</a:t>
            </a:r>
            <a:r>
              <a:rPr lang="en-US" dirty="0">
                <a:latin typeface="Times New Roman" charset="0"/>
              </a:rPr>
              <a:t>, the design process for user interfaces that is widely accepted among UI </a:t>
            </a:r>
            <a:r>
              <a:rPr lang="en-US" dirty="0" smtClean="0">
                <a:latin typeface="Times New Roman" charset="0"/>
              </a:rPr>
              <a:t>practitioners</a:t>
            </a:r>
            <a:r>
              <a:rPr lang="en-US" dirty="0">
                <a:latin typeface="Times New Roman" charset="0"/>
              </a:rPr>
              <a:t>. </a:t>
            </a:r>
            <a:r>
              <a:rPr lang="en-US" dirty="0" smtClean="0">
                <a:latin typeface="Times New Roman" charset="0"/>
              </a:rPr>
              <a:t>It</a:t>
            </a:r>
            <a:r>
              <a:rPr lang="en-US" baseline="0" dirty="0" smtClean="0">
                <a:latin typeface="Times New Roman" charset="0"/>
              </a:rPr>
              <a:t> has three parts</a:t>
            </a:r>
            <a:r>
              <a:rPr lang="en-US" dirty="0" smtClean="0">
                <a:latin typeface="Times New Roman" charset="0"/>
              </a:rPr>
              <a:t>:</a:t>
            </a:r>
            <a:endParaRPr lang="en-US" dirty="0">
              <a:latin typeface="Times New Roman" charset="0"/>
            </a:endParaRPr>
          </a:p>
          <a:p>
            <a:r>
              <a:rPr lang="en-US" dirty="0">
                <a:latin typeface="Times New Roman" charset="0"/>
              </a:rPr>
              <a:t>- iterative design using rapid prototyping </a:t>
            </a:r>
          </a:p>
          <a:p>
            <a:r>
              <a:rPr lang="en-US" dirty="0">
                <a:latin typeface="Times New Roman" charset="0"/>
              </a:rPr>
              <a:t>- early focus on users and tasks</a:t>
            </a:r>
          </a:p>
          <a:p>
            <a:r>
              <a:rPr lang="en-US" dirty="0">
                <a:latin typeface="Times New Roman" charset="0"/>
              </a:rPr>
              <a:t>- evaluation throughout the iterative design process.</a:t>
            </a:r>
          </a:p>
          <a:p>
            <a:endParaRPr lang="en-US" dirty="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4C1A1AF9-0DF4-AC4F-A982-B41FAA9CA899}" type="slidenum">
              <a:rPr lang="en-US"/>
              <a:pPr/>
              <a:t>8</a:t>
            </a:fld>
            <a:endParaRPr lang="en-US"/>
          </a:p>
        </p:txBody>
      </p:sp>
      <p:sp>
        <p:nvSpPr>
          <p:cNvPr id="26627" name="Rectangle 2"/>
          <p:cNvSpPr>
            <a:spLocks noGrp="1" noRot="1" noChangeAspect="1" noChangeArrowheads="1" noTextEdit="1"/>
          </p:cNvSpPr>
          <p:nvPr>
            <p:ph type="sldImg"/>
          </p:nvPr>
        </p:nvSpPr>
        <p:spPr>
          <a:xfrm>
            <a:off x="1379538" y="685800"/>
            <a:ext cx="3922712" cy="2943225"/>
          </a:xfrm>
          <a:ln/>
        </p:spPr>
      </p:sp>
      <p:sp>
        <p:nvSpPr>
          <p:cNvPr id="26628" name="Rectangle 3"/>
          <p:cNvSpPr>
            <a:spLocks noGrp="1" noChangeArrowheads="1"/>
          </p:cNvSpPr>
          <p:nvPr>
            <p:ph type="body" idx="1"/>
          </p:nvPr>
        </p:nvSpPr>
        <p:spPr>
          <a:noFill/>
          <a:ln/>
        </p:spPr>
        <p:txBody>
          <a:bodyPr/>
          <a:lstStyle/>
          <a:p>
            <a:pPr eaLnBrk="1" hangingPunct="1"/>
            <a:r>
              <a:rPr lang="en-US">
                <a:latin typeface="Times New Roman" charset="0"/>
              </a:rPr>
              <a:t>The reason for user analysis is straightforward: since you’re not the user, you need to find out who the user actually is.</a:t>
            </a:r>
          </a:p>
          <a:p>
            <a:pPr eaLnBrk="1" hangingPunct="1"/>
            <a:r>
              <a:rPr lang="en-US">
                <a:latin typeface="Times New Roman" charset="0"/>
              </a:rPr>
              <a:t>User analysis seems so obvious that it’s often skipped.  But failing to do it explicitly makes it easier to fall into the trap of assuming every user is like you.  It’s better to do some thinking and collect some information first.</a:t>
            </a:r>
          </a:p>
          <a:p>
            <a:pPr eaLnBrk="1" hangingPunct="1"/>
            <a:r>
              <a:rPr lang="en-US">
                <a:latin typeface="Times New Roman" charset="0"/>
              </a:rPr>
              <a:t>Knowing about the user means not just their individual characteristics, but also their situation.  In what environment will they use your software? What else might be distracting their attention? What is the social context? A movie theater, a quiet library, inside a car, on the deck of an aircraft carrier; environment can place widely varying constraints on your user interface.</a:t>
            </a:r>
          </a:p>
          <a:p>
            <a:pPr eaLnBrk="1" hangingPunct="1"/>
            <a:r>
              <a:rPr lang="en-US">
                <a:latin typeface="Times New Roman" charset="0"/>
              </a:rPr>
              <a:t>Other aspects of the user’s situation include their relationship to other users in their organization, and typical communication patterns.  Can users ask each other for help, or are they isolated?  How do students relate differently to lab assistants, teaching assistants, and professors?</a:t>
            </a:r>
          </a:p>
          <a:p>
            <a:pPr eaLnBrk="1" hangingPunct="1"/>
            <a:endParaRPr lang="en-US">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C&amp;H, Ch. 4,</a:t>
            </a:r>
            <a:r>
              <a:rPr lang="en-US" baseline="0" dirty="0" smtClean="0"/>
              <a:t> </a:t>
            </a:r>
            <a:r>
              <a:rPr lang="en-US" dirty="0" err="1" smtClean="0"/>
              <a:t>pp</a:t>
            </a:r>
            <a:r>
              <a:rPr lang="en-US" dirty="0" smtClean="0"/>
              <a:t> 101-107</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4A93127-E36D-2D44-9594-0F05D98DC837}" type="slidenum">
              <a:rPr lang="en-US" smtClean="0"/>
              <a:pPr/>
              <a:t>9</a:t>
            </a:fld>
            <a:endParaRPr lang="en-US"/>
          </a:p>
        </p:txBody>
      </p:sp>
    </p:spTree>
    <p:extLst>
      <p:ext uri="{BB962C8B-B14F-4D97-AF65-F5344CB8AC3E}">
        <p14:creationId xmlns:p14="http://schemas.microsoft.com/office/powerpoint/2010/main" xmlns="" val="3795421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C&amp;H, Ch. 4,</a:t>
            </a:r>
            <a:r>
              <a:rPr lang="en-US" baseline="0" dirty="0" smtClean="0"/>
              <a:t> </a:t>
            </a:r>
            <a:r>
              <a:rPr lang="en-US" dirty="0" err="1" smtClean="0"/>
              <a:t>pp</a:t>
            </a:r>
            <a:r>
              <a:rPr lang="en-US" dirty="0" smtClean="0"/>
              <a:t> 101-107</a:t>
            </a:r>
          </a:p>
          <a:p>
            <a:pPr marL="0" marR="0" indent="0" algn="l" defTabSz="457200" rtl="0" eaLnBrk="1" fontAlgn="auto" latinLnBrk="0" hangingPunct="1">
              <a:lnSpc>
                <a:spcPct val="100000"/>
              </a:lnSpc>
              <a:spcBef>
                <a:spcPts val="0"/>
              </a:spcBef>
              <a:spcAft>
                <a:spcPts val="0"/>
              </a:spcAft>
              <a:buClrTx/>
              <a:buSzTx/>
              <a:buFontTx/>
              <a:buNone/>
              <a:tabLst/>
              <a:defRPr/>
            </a:pPr>
            <a:endParaRPr lang="en-US"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4A93127-E36D-2D44-9594-0F05D98DC837}" type="slidenum">
              <a:rPr lang="en-US" smtClean="0"/>
              <a:pPr/>
              <a:t>10</a:t>
            </a:fld>
            <a:endParaRPr lang="en-US"/>
          </a:p>
        </p:txBody>
      </p:sp>
    </p:spTree>
    <p:extLst>
      <p:ext uri="{BB962C8B-B14F-4D97-AF65-F5344CB8AC3E}">
        <p14:creationId xmlns:p14="http://schemas.microsoft.com/office/powerpoint/2010/main" xmlns="" val="3795421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D06E2E56-1AA0-AE45-808E-E0DBEC68489D}" type="slidenum">
              <a:rPr lang="en-US"/>
              <a:pPr/>
              <a:t>13</a:t>
            </a:fld>
            <a:endParaRPr lang="en-US"/>
          </a:p>
        </p:txBody>
      </p:sp>
      <p:sp>
        <p:nvSpPr>
          <p:cNvPr id="34819" name="Rectangle 2"/>
          <p:cNvSpPr>
            <a:spLocks noGrp="1" noRot="1" noChangeAspect="1" noChangeArrowheads="1" noTextEdit="1"/>
          </p:cNvSpPr>
          <p:nvPr>
            <p:ph type="sldImg"/>
          </p:nvPr>
        </p:nvSpPr>
        <p:spPr>
          <a:xfrm>
            <a:off x="1379538" y="685800"/>
            <a:ext cx="3922712" cy="2943225"/>
          </a:xfrm>
          <a:ln/>
        </p:spPr>
      </p:sp>
      <p:sp>
        <p:nvSpPr>
          <p:cNvPr id="34820" name="Rectangle 3"/>
          <p:cNvSpPr>
            <a:spLocks noGrp="1" noChangeArrowheads="1"/>
          </p:cNvSpPr>
          <p:nvPr>
            <p:ph type="body" idx="1"/>
          </p:nvPr>
        </p:nvSpPr>
        <p:spPr>
          <a:noFill/>
          <a:ln/>
        </p:spPr>
        <p:txBody>
          <a:bodyPr/>
          <a:lstStyle/>
          <a:p>
            <a:pPr eaLnBrk="1" hangingPunct="1"/>
            <a:r>
              <a:rPr lang="en-US" dirty="0">
                <a:latin typeface="Times New Roman" charset="0"/>
              </a:rPr>
              <a:t>The next step is figuring out what tasks are involved in the problem.  A task should be expressed as a goal: </a:t>
            </a:r>
            <a:r>
              <a:rPr lang="en-US" i="1" dirty="0">
                <a:latin typeface="Times New Roman" charset="0"/>
              </a:rPr>
              <a:t>what</a:t>
            </a:r>
            <a:r>
              <a:rPr lang="en-US" dirty="0">
                <a:latin typeface="Times New Roman" charset="0"/>
              </a:rPr>
              <a:t> needs to be done, not </a:t>
            </a:r>
            <a:r>
              <a:rPr lang="en-US" i="1" dirty="0">
                <a:latin typeface="Times New Roman" charset="0"/>
              </a:rPr>
              <a:t>how</a:t>
            </a:r>
            <a:r>
              <a:rPr lang="en-US" dirty="0" smtClean="0">
                <a:latin typeface="Times New Roman" charset="0"/>
              </a:rPr>
              <a:t>.  You’ll get into</a:t>
            </a:r>
            <a:r>
              <a:rPr lang="en-US" baseline="0" dirty="0" smtClean="0">
                <a:latin typeface="Times New Roman" charset="0"/>
              </a:rPr>
              <a:t> the </a:t>
            </a:r>
            <a:r>
              <a:rPr lang="en-US" i="1" baseline="0" dirty="0" smtClean="0">
                <a:latin typeface="Times New Roman" charset="0"/>
              </a:rPr>
              <a:t>how</a:t>
            </a:r>
            <a:r>
              <a:rPr lang="en-US" i="0" baseline="0" dirty="0" smtClean="0">
                <a:latin typeface="Times New Roman" charset="0"/>
              </a:rPr>
              <a:t> – those are the subtasks of the task – but it’s important to start by expressing the goal, so you don’t miss the forest for the trees.</a:t>
            </a:r>
            <a:endParaRPr lang="en-US" dirty="0">
              <a:latin typeface="Times New Roman" charset="0"/>
            </a:endParaRPr>
          </a:p>
          <a:p>
            <a:pPr eaLnBrk="1" hangingPunct="1"/>
            <a:r>
              <a:rPr lang="en-US" dirty="0">
                <a:latin typeface="Times New Roman" charset="0"/>
              </a:rPr>
              <a:t>One good way to get started on a task analysis is hierarchical decomposition.  Think about the overall problem you’re trying to solve.  That’s really the top-level task.  Then decompose it into a set of subtasks, or </a:t>
            </a:r>
            <a:r>
              <a:rPr lang="en-US" dirty="0" err="1">
                <a:latin typeface="Times New Roman" charset="0"/>
              </a:rPr>
              <a:t>subgoals</a:t>
            </a:r>
            <a:r>
              <a:rPr lang="en-US" dirty="0">
                <a:latin typeface="Times New Roman" charset="0"/>
              </a:rPr>
              <a:t>, that are part of satisfying the overall goal.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5FCEB9-3E62-2044-8581-43C2AF620ED9}" type="datetime1">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18CD64-5948-A045-B84A-502F46717A59}" type="datetime1">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BB666-9E9B-2A42-8569-F1C3C34FB46E}" type="datetime1">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B9166304-DDF8-1D48-AB40-E2FEFBF91892}" type="datetime1">
              <a:rPr lang="en-US" smtClean="0"/>
              <a:pPr>
                <a:defRPr/>
              </a:pPr>
              <a:t>9/16/2011</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6F5BD428-D8D4-B94C-9218-719F836097C2}" type="slidenum">
              <a:rPr lang="en-US"/>
              <a:pPr/>
              <a:t>‹#›</a:t>
            </a:fld>
            <a:endParaRPr lang="en-US"/>
          </a:p>
        </p:txBody>
      </p:sp>
    </p:spTree>
    <p:extLst>
      <p:ext uri="{BB962C8B-B14F-4D97-AF65-F5344CB8AC3E}">
        <p14:creationId xmlns:p14="http://schemas.microsoft.com/office/powerpoint/2010/main" xmlns="" val="508046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81C277-22E1-DB4B-958A-B5AF47C918D8}" type="datetime1">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C88A57-F802-DF4D-9A26-36BEB5F4B930}" type="datetime1">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ED8FE6-3FC7-2443-8249-80D374A82C6C}" type="datetime1">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90EA6-94ED-BD4C-9D7B-3EC58D65E21B}" type="datetime1">
              <a:rPr lang="en-US" smtClean="0"/>
              <a:pPr/>
              <a:t>9/16/2011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92C293-AAAB-3E4E-A699-861CA6CF6C0D}" type="datetime1">
              <a:rPr lang="en-US" smtClean="0"/>
              <a:pPr/>
              <a:t>9/16/2011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4EA92-2AA7-E34F-9D2C-79C1B7A59A33}" type="datetime1">
              <a:rPr lang="en-US" smtClean="0"/>
              <a:pPr/>
              <a:t>9/16/2011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7EA99A-A0C8-D54C-9076-DB6264982EAA}" type="datetime1">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5612DF-4283-104F-A7EB-742333151A74}" type="datetime1">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9BD88868-FF8E-964F-9761-E2F3654F3464}" type="datetime1">
              <a:rPr lang="en-US" smtClean="0"/>
              <a:pPr/>
              <a:t>9/16/2011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ea typeface="Segoe UI" pitchFamily="34" charset="0"/>
                <a:cs typeface="Segoe U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Segoe UI" pitchFamily="34" charset="0"/>
          <a:ea typeface="Segoe UI" pitchFamily="34" charset="0"/>
          <a:cs typeface="Segoe UI"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079625"/>
          </a:xfrm>
        </p:spPr>
        <p:txBody>
          <a:bodyPr>
            <a:noAutofit/>
          </a:bodyPr>
          <a:lstStyle/>
          <a:p>
            <a:r>
              <a:rPr lang="en-US" sz="4800" b="1" dirty="0" smtClean="0">
                <a:latin typeface="Segoe UI" pitchFamily="34" charset="0"/>
                <a:ea typeface="Segoe UI" pitchFamily="34" charset="0"/>
                <a:cs typeface="Segoe UI" pitchFamily="34" charset="0"/>
              </a:rPr>
              <a:t>6.S196 / PPAT:</a:t>
            </a:r>
            <a:br>
              <a:rPr lang="en-US" sz="4800" b="1" dirty="0" smtClean="0">
                <a:latin typeface="Segoe UI" pitchFamily="34" charset="0"/>
                <a:ea typeface="Segoe UI" pitchFamily="34" charset="0"/>
                <a:cs typeface="Segoe UI" pitchFamily="34" charset="0"/>
              </a:rPr>
            </a:br>
            <a:r>
              <a:rPr lang="en-US" sz="4800" b="1" dirty="0" smtClean="0">
                <a:latin typeface="Segoe UI" pitchFamily="34" charset="0"/>
                <a:ea typeface="Segoe UI" pitchFamily="34" charset="0"/>
                <a:cs typeface="Segoe UI" pitchFamily="34" charset="0"/>
              </a:rPr>
              <a:t>Principles and Practice</a:t>
            </a:r>
            <a:br>
              <a:rPr lang="en-US" sz="4800" b="1" dirty="0" smtClean="0">
                <a:latin typeface="Segoe UI" pitchFamily="34" charset="0"/>
                <a:ea typeface="Segoe UI" pitchFamily="34" charset="0"/>
                <a:cs typeface="Segoe UI" pitchFamily="34" charset="0"/>
              </a:rPr>
            </a:br>
            <a:r>
              <a:rPr lang="en-US" sz="4800" b="1" dirty="0" smtClean="0">
                <a:latin typeface="Segoe UI" pitchFamily="34" charset="0"/>
                <a:ea typeface="Segoe UI" pitchFamily="34" charset="0"/>
                <a:cs typeface="Segoe UI" pitchFamily="34" charset="0"/>
              </a:rPr>
              <a:t>of Assistive Technology</a:t>
            </a:r>
            <a:endParaRPr lang="en-US" sz="4800" b="1" dirty="0">
              <a:latin typeface="Segoe UI" pitchFamily="34" charset="0"/>
              <a:ea typeface="Segoe UI" pitchFamily="34" charset="0"/>
              <a:cs typeface="Segoe UI" pitchFamily="34" charset="0"/>
            </a:endParaRPr>
          </a:p>
        </p:txBody>
      </p:sp>
      <p:sp>
        <p:nvSpPr>
          <p:cNvPr id="3" name="Subtitle 2"/>
          <p:cNvSpPr>
            <a:spLocks noGrp="1"/>
          </p:cNvSpPr>
          <p:nvPr>
            <p:ph type="subTitle" idx="1"/>
          </p:nvPr>
        </p:nvSpPr>
        <p:spPr>
          <a:xfrm>
            <a:off x="1371600" y="5105400"/>
            <a:ext cx="6400800" cy="1066800"/>
          </a:xfrm>
        </p:spPr>
        <p:txBody>
          <a:bodyPr>
            <a:normAutofit lnSpcReduction="10000"/>
          </a:bodyPr>
          <a:lstStyle/>
          <a:p>
            <a:r>
              <a:rPr lang="en-US" dirty="0" smtClean="0">
                <a:solidFill>
                  <a:schemeClr val="tx1"/>
                </a:solidFill>
                <a:latin typeface="Segoe UI" pitchFamily="34" charset="0"/>
                <a:ea typeface="Segoe UI" pitchFamily="34" charset="0"/>
                <a:cs typeface="Segoe UI" pitchFamily="34" charset="0"/>
              </a:rPr>
              <a:t>Friday, 16 Sept. 2011</a:t>
            </a:r>
          </a:p>
          <a:p>
            <a:r>
              <a:rPr lang="en-US" dirty="0" smtClean="0">
                <a:solidFill>
                  <a:schemeClr val="tx1"/>
                </a:solidFill>
                <a:latin typeface="Segoe UI" pitchFamily="34" charset="0"/>
                <a:ea typeface="Segoe UI" pitchFamily="34" charset="0"/>
                <a:cs typeface="Segoe UI" pitchFamily="34" charset="0"/>
              </a:rPr>
              <a:t>Prof. Rob Miller</a:t>
            </a:r>
          </a:p>
        </p:txBody>
      </p:sp>
      <p:sp>
        <p:nvSpPr>
          <p:cNvPr id="4" name="Subtitle 2"/>
          <p:cNvSpPr txBox="1">
            <a:spLocks/>
          </p:cNvSpPr>
          <p:nvPr/>
        </p:nvSpPr>
        <p:spPr>
          <a:xfrm>
            <a:off x="228600" y="3352800"/>
            <a:ext cx="8686800" cy="1371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600" b="0" i="0" u="none" strike="noStrike" kern="1200" cap="none" spc="0" normalizeH="0" baseline="0" noProof="0" dirty="0" smtClean="0">
                <a:ln>
                  <a:noFill/>
                </a:ln>
                <a:solidFill>
                  <a:schemeClr val="tx1"/>
                </a:solidFill>
                <a:effectLst/>
                <a:uLnTx/>
                <a:uFillTx/>
                <a:latin typeface="Segoe UI" pitchFamily="34" charset="0"/>
                <a:ea typeface="Segoe UI" pitchFamily="34" charset="0"/>
                <a:cs typeface="Segoe UI" pitchFamily="34" charset="0"/>
              </a:rPr>
              <a:t>Today: User-Centered Design</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3600" dirty="0" smtClean="0">
                <a:latin typeface="Segoe UI" pitchFamily="34" charset="0"/>
                <a:ea typeface="Segoe UI" pitchFamily="34" charset="0"/>
                <a:cs typeface="Segoe UI" pitchFamily="34" charset="0"/>
              </a:rPr>
              <a:t>[C&amp;H Ch. 4]</a:t>
            </a:r>
            <a:endParaRPr kumimoji="0" lang="en-US" sz="3600" b="0" i="0" u="none" strike="noStrike" kern="1200" cap="none" spc="0" normalizeH="0" noProof="0" dirty="0" smtClean="0">
              <a:ln>
                <a:noFill/>
              </a:ln>
              <a:solidFill>
                <a:schemeClr val="tx1"/>
              </a:solidFill>
              <a:effectLst/>
              <a:uLnTx/>
              <a:uFillTx/>
              <a:latin typeface="Segoe UI" pitchFamily="34" charset="0"/>
              <a:ea typeface="Segoe UI" pitchFamily="34" charset="0"/>
              <a:cs typeface="Segoe U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Evaluation: Motor</a:t>
            </a:r>
            <a:endParaRPr lang="en-US" dirty="0"/>
          </a:p>
        </p:txBody>
      </p:sp>
      <p:sp>
        <p:nvSpPr>
          <p:cNvPr id="3" name="Text Placeholder 2"/>
          <p:cNvSpPr>
            <a:spLocks noGrp="1"/>
          </p:cNvSpPr>
          <p:nvPr>
            <p:ph type="body" idx="1"/>
          </p:nvPr>
        </p:nvSpPr>
        <p:spPr/>
        <p:txBody>
          <a:bodyPr/>
          <a:lstStyle/>
          <a:p>
            <a:r>
              <a:rPr lang="en-US" dirty="0" smtClean="0"/>
              <a:t>Range of motion</a:t>
            </a:r>
          </a:p>
          <a:p>
            <a:r>
              <a:rPr lang="en-US" dirty="0" smtClean="0"/>
              <a:t>Muscle strength</a:t>
            </a:r>
          </a:p>
          <a:p>
            <a:r>
              <a:rPr lang="en-US" dirty="0" smtClean="0"/>
              <a:t>Muscle tone</a:t>
            </a:r>
          </a:p>
          <a:p>
            <a:r>
              <a:rPr lang="en-US" dirty="0" smtClean="0"/>
              <a:t>Balance</a:t>
            </a:r>
          </a:p>
          <a:p>
            <a:r>
              <a:rPr lang="en-US" dirty="0" smtClean="0"/>
              <a:t>Tremor/involuntary movement</a:t>
            </a:r>
          </a:p>
          <a:p>
            <a:r>
              <a:rPr lang="en-US" dirty="0" smtClean="0"/>
              <a:t>Functional grasp patterns</a:t>
            </a:r>
          </a:p>
          <a:p>
            <a:endParaRPr lang="en-US" dirty="0" smtClean="0"/>
          </a:p>
          <a:p>
            <a:endParaRPr lang="en-US" dirty="0"/>
          </a:p>
        </p:txBody>
      </p:sp>
    </p:spTree>
    <p:extLst>
      <p:ext uri="{BB962C8B-B14F-4D97-AF65-F5344CB8AC3E}">
        <p14:creationId xmlns:p14="http://schemas.microsoft.com/office/powerpoint/2010/main" xmlns="" val="2435968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Evaluation: Cognitive</a:t>
            </a:r>
            <a:endParaRPr lang="en-US" dirty="0"/>
          </a:p>
        </p:txBody>
      </p:sp>
      <p:sp>
        <p:nvSpPr>
          <p:cNvPr id="3" name="Text Placeholder 2"/>
          <p:cNvSpPr>
            <a:spLocks noGrp="1"/>
          </p:cNvSpPr>
          <p:nvPr>
            <p:ph type="body" idx="1"/>
          </p:nvPr>
        </p:nvSpPr>
        <p:spPr/>
        <p:txBody>
          <a:bodyPr/>
          <a:lstStyle/>
          <a:p>
            <a:r>
              <a:rPr lang="en-US" dirty="0" smtClean="0"/>
              <a:t>Memory</a:t>
            </a:r>
          </a:p>
          <a:p>
            <a:r>
              <a:rPr lang="en-US" dirty="0" smtClean="0"/>
              <a:t>Problem-solving</a:t>
            </a:r>
          </a:p>
          <a:p>
            <a:r>
              <a:rPr lang="en-US" dirty="0" smtClean="0"/>
              <a:t>Sequencing</a:t>
            </a:r>
          </a:p>
          <a:p>
            <a:r>
              <a:rPr lang="en-US" dirty="0" smtClean="0"/>
              <a:t>Language</a:t>
            </a:r>
            <a:endParaRPr lang="en-US" dirty="0"/>
          </a:p>
        </p:txBody>
      </p:sp>
    </p:spTree>
    <p:extLst>
      <p:ext uri="{BB962C8B-B14F-4D97-AF65-F5344CB8AC3E}">
        <p14:creationId xmlns:p14="http://schemas.microsoft.com/office/powerpoint/2010/main" xmlns="" val="26490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Assessment</a:t>
            </a:r>
            <a:endParaRPr lang="en-US" dirty="0"/>
          </a:p>
        </p:txBody>
      </p:sp>
      <p:sp>
        <p:nvSpPr>
          <p:cNvPr id="3" name="Text Placeholder 2"/>
          <p:cNvSpPr>
            <a:spLocks noGrp="1"/>
          </p:cNvSpPr>
          <p:nvPr>
            <p:ph type="body" idx="1"/>
          </p:nvPr>
        </p:nvSpPr>
        <p:spPr/>
        <p:txBody>
          <a:bodyPr>
            <a:normAutofit/>
          </a:bodyPr>
          <a:lstStyle/>
          <a:p>
            <a:r>
              <a:rPr lang="en-US" dirty="0" smtClean="0"/>
              <a:t>Bring a questionnaire</a:t>
            </a:r>
          </a:p>
          <a:p>
            <a:pPr lvl="1"/>
            <a:r>
              <a:rPr lang="en-US" dirty="0" smtClean="0"/>
              <a:t>Sample assessment forms in C&amp;H Ch. 4, pp. 128-142</a:t>
            </a:r>
          </a:p>
          <a:p>
            <a:r>
              <a:rPr lang="en-US" dirty="0" smtClean="0"/>
              <a:t>Don’t have to ask every question</a:t>
            </a:r>
          </a:p>
          <a:p>
            <a:pPr lvl="1"/>
            <a:r>
              <a:rPr lang="en-US" dirty="0" smtClean="0"/>
              <a:t>Focus on assessments likely to be relevant to target user and target activity</a:t>
            </a:r>
          </a:p>
          <a:p>
            <a:pPr lvl="2"/>
            <a:r>
              <a:rPr lang="en-US" dirty="0" smtClean="0"/>
              <a:t>Which sensory evaluations are relevant to a blind client?</a:t>
            </a:r>
          </a:p>
          <a:p>
            <a:pPr lvl="3"/>
            <a:r>
              <a:rPr lang="en-US" dirty="0" smtClean="0"/>
              <a:t>vision? audio? tactile?</a:t>
            </a:r>
          </a:p>
        </p:txBody>
      </p:sp>
    </p:spTree>
    <p:extLst>
      <p:ext uri="{BB962C8B-B14F-4D97-AF65-F5344CB8AC3E}">
        <p14:creationId xmlns:p14="http://schemas.microsoft.com/office/powerpoint/2010/main" xmlns="" val="156255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t>Task Analysis</a:t>
            </a:r>
          </a:p>
        </p:txBody>
      </p:sp>
      <p:sp>
        <p:nvSpPr>
          <p:cNvPr id="33795" name="Rectangle 3"/>
          <p:cNvSpPr>
            <a:spLocks noGrp="1" noChangeArrowheads="1"/>
          </p:cNvSpPr>
          <p:nvPr>
            <p:ph type="body" idx="1"/>
          </p:nvPr>
        </p:nvSpPr>
        <p:spPr/>
        <p:txBody>
          <a:bodyPr/>
          <a:lstStyle/>
          <a:p>
            <a:pPr marL="609600" indent="-609600" eaLnBrk="1" hangingPunct="1"/>
            <a:r>
              <a:rPr lang="en-US" dirty="0"/>
              <a:t>Identify the individual tasks the </a:t>
            </a:r>
            <a:r>
              <a:rPr lang="en-US" dirty="0" smtClean="0"/>
              <a:t>assistive technology might address</a:t>
            </a:r>
            <a:endParaRPr lang="en-US" dirty="0"/>
          </a:p>
          <a:p>
            <a:pPr marL="609600" indent="-609600" eaLnBrk="1" hangingPunct="1"/>
            <a:r>
              <a:rPr lang="en-US" dirty="0"/>
              <a:t>Each task is a </a:t>
            </a:r>
            <a:r>
              <a:rPr lang="en-US" dirty="0" smtClean="0"/>
              <a:t>goal (</a:t>
            </a:r>
            <a:r>
              <a:rPr lang="en-US" i="1" dirty="0" smtClean="0"/>
              <a:t>what</a:t>
            </a:r>
            <a:r>
              <a:rPr lang="en-US" dirty="0" smtClean="0"/>
              <a:t>)</a:t>
            </a:r>
            <a:endParaRPr lang="en-US" dirty="0"/>
          </a:p>
          <a:p>
            <a:pPr marL="609600" indent="-609600" eaLnBrk="1" hangingPunct="1"/>
            <a:r>
              <a:rPr lang="en-US" dirty="0"/>
              <a:t>S</a:t>
            </a:r>
            <a:r>
              <a:rPr lang="en-US" dirty="0" smtClean="0"/>
              <a:t>tart </a:t>
            </a:r>
            <a:r>
              <a:rPr lang="en-US" dirty="0"/>
              <a:t>with </a:t>
            </a:r>
            <a:r>
              <a:rPr lang="en-US" dirty="0" smtClean="0"/>
              <a:t>a high-level activity </a:t>
            </a:r>
          </a:p>
          <a:p>
            <a:pPr marL="609600" indent="-609600" eaLnBrk="1" hangingPunct="1"/>
            <a:r>
              <a:rPr lang="en-US" dirty="0"/>
              <a:t>T</a:t>
            </a:r>
            <a:r>
              <a:rPr lang="en-US" dirty="0" smtClean="0"/>
              <a:t>hen </a:t>
            </a:r>
            <a:r>
              <a:rPr lang="en-US" dirty="0"/>
              <a:t>decompose it hierarchically into </a:t>
            </a:r>
            <a:r>
              <a:rPr lang="en-US" dirty="0" smtClean="0"/>
              <a:t>subtasks (</a:t>
            </a:r>
            <a:r>
              <a:rPr lang="en-US" i="1" dirty="0" smtClean="0"/>
              <a:t>how</a:t>
            </a:r>
            <a:r>
              <a:rPr lang="en-US" dirty="0" smtClean="0"/>
              <a:t>)</a:t>
            </a:r>
            <a:endParaRPr lang="en-US" dirty="0"/>
          </a:p>
        </p:txBody>
      </p:sp>
    </p:spTree>
    <p:extLst>
      <p:ext uri="{BB962C8B-B14F-4D97-AF65-F5344CB8AC3E}">
        <p14:creationId xmlns:p14="http://schemas.microsoft.com/office/powerpoint/2010/main" xmlns="" val="2194427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t>Essential Parts of Task Analysis</a:t>
            </a:r>
          </a:p>
        </p:txBody>
      </p:sp>
      <p:sp>
        <p:nvSpPr>
          <p:cNvPr id="35843" name="Rectangle 3"/>
          <p:cNvSpPr>
            <a:spLocks noGrp="1" noChangeArrowheads="1"/>
          </p:cNvSpPr>
          <p:nvPr>
            <p:ph type="body" idx="1"/>
          </p:nvPr>
        </p:nvSpPr>
        <p:spPr/>
        <p:txBody>
          <a:bodyPr>
            <a:normAutofit fontScale="92500"/>
          </a:bodyPr>
          <a:lstStyle/>
          <a:p>
            <a:pPr eaLnBrk="1" hangingPunct="1"/>
            <a:r>
              <a:rPr lang="en-US" dirty="0"/>
              <a:t>What needs to be done?</a:t>
            </a:r>
          </a:p>
          <a:p>
            <a:pPr lvl="1" eaLnBrk="1" hangingPunct="1"/>
            <a:r>
              <a:rPr lang="en-US" dirty="0"/>
              <a:t>Goal</a:t>
            </a:r>
          </a:p>
          <a:p>
            <a:pPr eaLnBrk="1" hangingPunct="1"/>
            <a:r>
              <a:rPr lang="en-US" dirty="0"/>
              <a:t>What must be done first to make it possible?</a:t>
            </a:r>
          </a:p>
          <a:p>
            <a:pPr lvl="1" eaLnBrk="1" hangingPunct="1"/>
            <a:r>
              <a:rPr lang="en-US" dirty="0"/>
              <a:t>Preconditions</a:t>
            </a:r>
          </a:p>
          <a:p>
            <a:pPr lvl="2" eaLnBrk="1" hangingPunct="1"/>
            <a:r>
              <a:rPr lang="en-US" dirty="0"/>
              <a:t>Tasks on which this task depends</a:t>
            </a:r>
          </a:p>
          <a:p>
            <a:pPr lvl="2" eaLnBrk="1" hangingPunct="1"/>
            <a:r>
              <a:rPr lang="en-US" dirty="0"/>
              <a:t>Information that must be known to the user</a:t>
            </a:r>
          </a:p>
          <a:p>
            <a:pPr eaLnBrk="1" hangingPunct="1"/>
            <a:r>
              <a:rPr lang="en-US" dirty="0"/>
              <a:t>What steps are involved in doing the task?</a:t>
            </a:r>
          </a:p>
          <a:p>
            <a:pPr lvl="1" eaLnBrk="1" hangingPunct="1"/>
            <a:r>
              <a:rPr lang="en-US" dirty="0" smtClean="0"/>
              <a:t>Subtasks </a:t>
            </a:r>
          </a:p>
          <a:p>
            <a:pPr lvl="2"/>
            <a:r>
              <a:rPr lang="en-US" dirty="0" smtClean="0"/>
              <a:t>may be further decomposed, </a:t>
            </a:r>
            <a:r>
              <a:rPr lang="en-US" dirty="0"/>
              <a:t>recursively</a:t>
            </a:r>
          </a:p>
        </p:txBody>
      </p:sp>
    </p:spTree>
    <p:extLst>
      <p:ext uri="{BB962C8B-B14F-4D97-AF65-F5344CB8AC3E}">
        <p14:creationId xmlns:p14="http://schemas.microsoft.com/office/powerpoint/2010/main" xmlns="" val="1700797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pPr eaLnBrk="1" hangingPunct="1"/>
            <a:r>
              <a:rPr lang="en-US" sz="3600" dirty="0"/>
              <a:t>Other Questions to Ask About a Task</a:t>
            </a:r>
          </a:p>
        </p:txBody>
      </p:sp>
      <p:sp>
        <p:nvSpPr>
          <p:cNvPr id="39939" name="Rectangle 3"/>
          <p:cNvSpPr>
            <a:spLocks noGrp="1" noChangeArrowheads="1"/>
          </p:cNvSpPr>
          <p:nvPr>
            <p:ph type="body" idx="1"/>
          </p:nvPr>
        </p:nvSpPr>
        <p:spPr/>
        <p:txBody>
          <a:bodyPr>
            <a:normAutofit lnSpcReduction="10000"/>
          </a:bodyPr>
          <a:lstStyle/>
          <a:p>
            <a:pPr eaLnBrk="1" hangingPunct="1"/>
            <a:r>
              <a:rPr lang="en-US" sz="2800" dirty="0"/>
              <a:t>Where is the task performed?</a:t>
            </a:r>
          </a:p>
          <a:p>
            <a:pPr eaLnBrk="1" hangingPunct="1"/>
            <a:r>
              <a:rPr lang="en-US" sz="2800" dirty="0" smtClean="0"/>
              <a:t>What </a:t>
            </a:r>
            <a:r>
              <a:rPr lang="en-US" sz="2800" dirty="0"/>
              <a:t>is the environment like</a:t>
            </a:r>
            <a:r>
              <a:rPr lang="en-US" sz="2800" dirty="0" smtClean="0"/>
              <a:t>?</a:t>
            </a:r>
          </a:p>
          <a:p>
            <a:pPr lvl="1"/>
            <a:r>
              <a:rPr lang="en-US" sz="2400" dirty="0" smtClean="0"/>
              <a:t>noisy, dirty, dangerous, crowded</a:t>
            </a:r>
            <a:endParaRPr lang="en-US" sz="2400" dirty="0"/>
          </a:p>
          <a:p>
            <a:pPr eaLnBrk="1" hangingPunct="1"/>
            <a:r>
              <a:rPr lang="en-US" sz="2800" dirty="0" smtClean="0"/>
              <a:t>How </a:t>
            </a:r>
            <a:r>
              <a:rPr lang="en-US" sz="2800" dirty="0"/>
              <a:t>often is the task performed?</a:t>
            </a:r>
          </a:p>
          <a:p>
            <a:pPr eaLnBrk="1" hangingPunct="1"/>
            <a:r>
              <a:rPr lang="en-US" sz="2800" dirty="0" smtClean="0"/>
              <a:t>What </a:t>
            </a:r>
            <a:r>
              <a:rPr lang="en-US" sz="2800" dirty="0"/>
              <a:t>are its time or resource constraints</a:t>
            </a:r>
            <a:r>
              <a:rPr lang="en-US" sz="2800" dirty="0" smtClean="0"/>
              <a:t>?</a:t>
            </a:r>
          </a:p>
          <a:p>
            <a:pPr eaLnBrk="1" hangingPunct="1"/>
            <a:r>
              <a:rPr lang="en-US" sz="2800" dirty="0" smtClean="0"/>
              <a:t>What </a:t>
            </a:r>
            <a:r>
              <a:rPr lang="en-US" sz="2800" dirty="0"/>
              <a:t>can go wrong</a:t>
            </a:r>
            <a:r>
              <a:rPr lang="en-US" sz="2800" dirty="0" smtClean="0"/>
              <a:t>?</a:t>
            </a:r>
          </a:p>
          <a:p>
            <a:pPr lvl="1"/>
            <a:r>
              <a:rPr lang="en-US" sz="2400" dirty="0" smtClean="0"/>
              <a:t>exceptions</a:t>
            </a:r>
            <a:r>
              <a:rPr lang="en-US" sz="2400" dirty="0"/>
              <a:t>, errors, </a:t>
            </a:r>
            <a:r>
              <a:rPr lang="en-US" sz="2400" dirty="0" smtClean="0"/>
              <a:t>emergencies</a:t>
            </a:r>
            <a:endParaRPr lang="en-US" sz="2400" dirty="0"/>
          </a:p>
          <a:p>
            <a:pPr eaLnBrk="1" hangingPunct="1"/>
            <a:r>
              <a:rPr lang="en-US" sz="2800" dirty="0" smtClean="0"/>
              <a:t>Who </a:t>
            </a:r>
            <a:r>
              <a:rPr lang="en-US" sz="2800" dirty="0"/>
              <a:t>else is involved in the task</a:t>
            </a:r>
            <a:r>
              <a:rPr lang="en-US" sz="2800" dirty="0" smtClean="0"/>
              <a:t>?</a:t>
            </a:r>
          </a:p>
          <a:p>
            <a:pPr eaLnBrk="1" hangingPunct="1"/>
            <a:r>
              <a:rPr lang="en-US" sz="2800" dirty="0" smtClean="0"/>
              <a:t>What assistive technology (if any) is the client currently using for the task?</a:t>
            </a:r>
            <a:endParaRPr lang="en-US" sz="2800" dirty="0"/>
          </a:p>
        </p:txBody>
      </p:sp>
    </p:spTree>
    <p:extLst>
      <p:ext uri="{BB962C8B-B14F-4D97-AF65-F5344CB8AC3E}">
        <p14:creationId xmlns:p14="http://schemas.microsoft.com/office/powerpoint/2010/main" xmlns="" val="3132034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6"/>
          <p:cNvSpPr>
            <a:spLocks noGrp="1"/>
          </p:cNvSpPr>
          <p:nvPr>
            <p:ph type="title"/>
          </p:nvPr>
        </p:nvSpPr>
        <p:spPr/>
        <p:txBody>
          <a:bodyPr/>
          <a:lstStyle/>
          <a:p>
            <a:r>
              <a:rPr lang="en-US"/>
              <a:t>Common Errors in Task Analysis</a:t>
            </a:r>
          </a:p>
        </p:txBody>
      </p:sp>
      <p:sp>
        <p:nvSpPr>
          <p:cNvPr id="56323" name="Text Placeholder 7"/>
          <p:cNvSpPr>
            <a:spLocks noGrp="1"/>
          </p:cNvSpPr>
          <p:nvPr>
            <p:ph type="body" idx="1"/>
          </p:nvPr>
        </p:nvSpPr>
        <p:spPr/>
        <p:txBody>
          <a:bodyPr>
            <a:normAutofit fontScale="92500" lnSpcReduction="10000"/>
          </a:bodyPr>
          <a:lstStyle/>
          <a:p>
            <a:pPr eaLnBrk="1" hangingPunct="1">
              <a:lnSpc>
                <a:spcPct val="110000"/>
              </a:lnSpc>
            </a:pPr>
            <a:r>
              <a:rPr lang="en-US" sz="2400" dirty="0"/>
              <a:t>Thinking from the system</a:t>
            </a:r>
            <a:r>
              <a:rPr lang="en-US" sz="2400" dirty="0">
                <a:latin typeface="Verdana" charset="0"/>
              </a:rPr>
              <a:t>’</a:t>
            </a:r>
            <a:r>
              <a:rPr lang="en-US" sz="2400" dirty="0"/>
              <a:t>s point of view, rather than the user</a:t>
            </a:r>
            <a:r>
              <a:rPr lang="en-US" sz="2400" dirty="0">
                <a:latin typeface="Verdana" charset="0"/>
              </a:rPr>
              <a:t>’</a:t>
            </a:r>
            <a:r>
              <a:rPr lang="en-US" sz="2400" dirty="0"/>
              <a:t>s</a:t>
            </a:r>
          </a:p>
          <a:p>
            <a:pPr lvl="1" eaLnBrk="1" hangingPunct="1">
              <a:lnSpc>
                <a:spcPct val="110000"/>
              </a:lnSpc>
            </a:pPr>
            <a:r>
              <a:rPr lang="en-US" sz="2000" dirty="0">
                <a:latin typeface="Verdana" charset="0"/>
              </a:rPr>
              <a:t>“</a:t>
            </a:r>
            <a:r>
              <a:rPr lang="en-US" sz="2000" dirty="0"/>
              <a:t>Notify user about appointment</a:t>
            </a:r>
            <a:r>
              <a:rPr lang="en-US" sz="2000" dirty="0">
                <a:latin typeface="Verdana" charset="0"/>
              </a:rPr>
              <a:t>”</a:t>
            </a:r>
            <a:endParaRPr lang="en-US" sz="2000" dirty="0"/>
          </a:p>
          <a:p>
            <a:pPr lvl="1" eaLnBrk="1" hangingPunct="1">
              <a:lnSpc>
                <a:spcPct val="110000"/>
              </a:lnSpc>
            </a:pPr>
            <a:r>
              <a:rPr lang="en-US" sz="2000" dirty="0"/>
              <a:t>vs. </a:t>
            </a:r>
            <a:r>
              <a:rPr lang="en-US" sz="2000" dirty="0">
                <a:latin typeface="Verdana" charset="0"/>
              </a:rPr>
              <a:t>“</a:t>
            </a:r>
            <a:r>
              <a:rPr lang="en-US" sz="2000" dirty="0"/>
              <a:t>Get a </a:t>
            </a:r>
            <a:r>
              <a:rPr lang="en-US" sz="2000" dirty="0" smtClean="0"/>
              <a:t>reminder about </a:t>
            </a:r>
            <a:r>
              <a:rPr lang="en-US" sz="2000" dirty="0"/>
              <a:t>appointment</a:t>
            </a:r>
            <a:r>
              <a:rPr lang="en-US" sz="2000" dirty="0">
                <a:latin typeface="Verdana" charset="0"/>
              </a:rPr>
              <a:t>”</a:t>
            </a:r>
            <a:endParaRPr lang="en-US" sz="2000" dirty="0"/>
          </a:p>
          <a:p>
            <a:pPr eaLnBrk="1" hangingPunct="1">
              <a:lnSpc>
                <a:spcPct val="110000"/>
              </a:lnSpc>
            </a:pPr>
            <a:r>
              <a:rPr lang="en-US" sz="2400" dirty="0"/>
              <a:t>Fixating too early on a UI design vision </a:t>
            </a:r>
          </a:p>
          <a:p>
            <a:pPr lvl="1" eaLnBrk="1" hangingPunct="1">
              <a:lnSpc>
                <a:spcPct val="110000"/>
              </a:lnSpc>
            </a:pPr>
            <a:r>
              <a:rPr lang="en-US" sz="2000" dirty="0" smtClean="0">
                <a:latin typeface="Verdana" charset="0"/>
              </a:rPr>
              <a:t>“</a:t>
            </a:r>
            <a:r>
              <a:rPr lang="en-US" sz="2000" dirty="0" smtClean="0"/>
              <a:t>A bell </a:t>
            </a:r>
            <a:r>
              <a:rPr lang="en-US" sz="2000" dirty="0"/>
              <a:t>will ring to </a:t>
            </a:r>
            <a:r>
              <a:rPr lang="en-US" sz="2000" dirty="0" smtClean="0"/>
              <a:t>remind the </a:t>
            </a:r>
            <a:r>
              <a:rPr lang="en-US" sz="2000" dirty="0"/>
              <a:t>user about an appointment</a:t>
            </a:r>
            <a:r>
              <a:rPr lang="en-US" sz="2000" dirty="0">
                <a:latin typeface="Verdana" charset="0"/>
              </a:rPr>
              <a:t>…”</a:t>
            </a:r>
            <a:endParaRPr lang="en-US" sz="2000" dirty="0"/>
          </a:p>
          <a:p>
            <a:pPr eaLnBrk="1" hangingPunct="1">
              <a:lnSpc>
                <a:spcPct val="110000"/>
              </a:lnSpc>
            </a:pPr>
            <a:r>
              <a:rPr lang="en-US" sz="2400" dirty="0"/>
              <a:t>Bogging down in </a:t>
            </a:r>
            <a:r>
              <a:rPr lang="en-US" sz="2400" i="1" dirty="0"/>
              <a:t>what</a:t>
            </a:r>
            <a:r>
              <a:rPr lang="en-US" sz="2400" dirty="0"/>
              <a:t> </a:t>
            </a:r>
            <a:r>
              <a:rPr lang="en-US" sz="2400" dirty="0" smtClean="0"/>
              <a:t>the client does </a:t>
            </a:r>
            <a:r>
              <a:rPr lang="en-US" sz="2400" dirty="0"/>
              <a:t>now (</a:t>
            </a:r>
            <a:r>
              <a:rPr lang="en-US" sz="2400" b="1" dirty="0"/>
              <a:t>concrete </a:t>
            </a:r>
            <a:r>
              <a:rPr lang="en-US" sz="2400" dirty="0"/>
              <a:t>tasks), rather than </a:t>
            </a:r>
            <a:r>
              <a:rPr lang="en-US" sz="2400" i="1" dirty="0"/>
              <a:t>why</a:t>
            </a:r>
            <a:r>
              <a:rPr lang="en-US" sz="2400" dirty="0"/>
              <a:t> they do it (</a:t>
            </a:r>
            <a:r>
              <a:rPr lang="en-US" sz="2400" b="1" dirty="0"/>
              <a:t>essential </a:t>
            </a:r>
            <a:r>
              <a:rPr lang="en-US" sz="2400" dirty="0"/>
              <a:t>tasks)</a:t>
            </a:r>
          </a:p>
          <a:p>
            <a:pPr lvl="1" eaLnBrk="1" hangingPunct="1">
              <a:lnSpc>
                <a:spcPct val="110000"/>
              </a:lnSpc>
            </a:pPr>
            <a:r>
              <a:rPr lang="en-US" sz="2000" dirty="0">
                <a:latin typeface="Verdana" charset="0"/>
              </a:rPr>
              <a:t>“</a:t>
            </a:r>
            <a:r>
              <a:rPr lang="en-US" sz="2000" dirty="0"/>
              <a:t>Save file to disk</a:t>
            </a:r>
            <a:r>
              <a:rPr lang="en-US" sz="2000" dirty="0">
                <a:latin typeface="Verdana" charset="0"/>
              </a:rPr>
              <a:t>”</a:t>
            </a:r>
            <a:endParaRPr lang="en-US" sz="2000" dirty="0"/>
          </a:p>
          <a:p>
            <a:pPr lvl="1" eaLnBrk="1" hangingPunct="1">
              <a:lnSpc>
                <a:spcPct val="110000"/>
              </a:lnSpc>
            </a:pPr>
            <a:r>
              <a:rPr lang="en-US" sz="2000" dirty="0"/>
              <a:t>vs. </a:t>
            </a:r>
            <a:r>
              <a:rPr lang="en-US" sz="2000" dirty="0">
                <a:latin typeface="Verdana" charset="0"/>
              </a:rPr>
              <a:t>“</a:t>
            </a:r>
            <a:r>
              <a:rPr lang="en-US" sz="2000" dirty="0"/>
              <a:t>Make sure my work is kept</a:t>
            </a:r>
            <a:r>
              <a:rPr lang="en-US" sz="2000" dirty="0">
                <a:latin typeface="Verdana" charset="0"/>
              </a:rPr>
              <a:t>”</a:t>
            </a:r>
            <a:endParaRPr lang="en-US" sz="2000" dirty="0"/>
          </a:p>
          <a:p>
            <a:pPr eaLnBrk="1" hangingPunct="1">
              <a:lnSpc>
                <a:spcPct val="110000"/>
              </a:lnSpc>
            </a:pPr>
            <a:r>
              <a:rPr lang="en-US" sz="2400" dirty="0"/>
              <a:t>Duplicating a </a:t>
            </a:r>
            <a:r>
              <a:rPr lang="en-US" sz="2400" dirty="0" smtClean="0"/>
              <a:t>flawed existing method in your design</a:t>
            </a:r>
            <a:endParaRPr lang="en-US" sz="2400" dirty="0"/>
          </a:p>
          <a:p>
            <a:pPr eaLnBrk="1" hangingPunct="1">
              <a:lnSpc>
                <a:spcPct val="110000"/>
              </a:lnSpc>
            </a:pPr>
            <a:r>
              <a:rPr lang="en-US" sz="2400" dirty="0"/>
              <a:t>Failing to capture good aspects of existing </a:t>
            </a:r>
            <a:r>
              <a:rPr lang="en-US" sz="2400" dirty="0" smtClean="0"/>
              <a:t>method</a:t>
            </a:r>
            <a:endParaRPr lang="en-US" sz="2400" dirty="0"/>
          </a:p>
          <a:p>
            <a:pPr eaLnBrk="1" hangingPunct="1">
              <a:lnSpc>
                <a:spcPct val="110000"/>
              </a:lnSpc>
            </a:pPr>
            <a:endParaRPr lang="en-US" sz="2400" dirty="0"/>
          </a:p>
        </p:txBody>
      </p:sp>
    </p:spTree>
    <p:extLst>
      <p:ext uri="{BB962C8B-B14F-4D97-AF65-F5344CB8AC3E}">
        <p14:creationId xmlns:p14="http://schemas.microsoft.com/office/powerpoint/2010/main" xmlns="" val="42647692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a:bodyPr>
          <a:lstStyle/>
          <a:p>
            <a:pPr eaLnBrk="1" hangingPunct="1"/>
            <a:r>
              <a:rPr lang="en-US" dirty="0"/>
              <a:t>Hints for Better </a:t>
            </a:r>
            <a:r>
              <a:rPr lang="en-US" dirty="0" smtClean="0"/>
              <a:t>Task </a:t>
            </a:r>
            <a:r>
              <a:rPr lang="en-US" dirty="0"/>
              <a:t>Analysis</a:t>
            </a:r>
          </a:p>
        </p:txBody>
      </p:sp>
      <p:sp>
        <p:nvSpPr>
          <p:cNvPr id="58371" name="Rectangle 3"/>
          <p:cNvSpPr>
            <a:spLocks noGrp="1" noChangeArrowheads="1"/>
          </p:cNvSpPr>
          <p:nvPr>
            <p:ph type="body" idx="1"/>
          </p:nvPr>
        </p:nvSpPr>
        <p:spPr/>
        <p:txBody>
          <a:bodyPr/>
          <a:lstStyle/>
          <a:p>
            <a:pPr eaLnBrk="1" hangingPunct="1"/>
            <a:r>
              <a:rPr lang="en-US" dirty="0"/>
              <a:t>Questions to ask</a:t>
            </a:r>
          </a:p>
          <a:p>
            <a:pPr lvl="1" eaLnBrk="1" hangingPunct="1"/>
            <a:r>
              <a:rPr lang="en-US" dirty="0"/>
              <a:t>Why do you do this?  (goal)</a:t>
            </a:r>
          </a:p>
          <a:p>
            <a:pPr lvl="1" eaLnBrk="1" hangingPunct="1"/>
            <a:r>
              <a:rPr lang="en-US" dirty="0"/>
              <a:t>How do you do it? (subtasks)</a:t>
            </a:r>
          </a:p>
          <a:p>
            <a:pPr eaLnBrk="1" hangingPunct="1"/>
            <a:r>
              <a:rPr lang="en-US" dirty="0"/>
              <a:t>Look for weaknesses in current situation</a:t>
            </a:r>
          </a:p>
          <a:p>
            <a:pPr lvl="1" eaLnBrk="1" hangingPunct="1"/>
            <a:r>
              <a:rPr lang="en-US" dirty="0"/>
              <a:t>Goal </a:t>
            </a:r>
            <a:r>
              <a:rPr lang="en-US" dirty="0" smtClean="0"/>
              <a:t>failures</a:t>
            </a:r>
            <a:endParaRPr lang="en-US" dirty="0"/>
          </a:p>
          <a:p>
            <a:pPr lvl="1" eaLnBrk="1" hangingPunct="1"/>
            <a:r>
              <a:rPr lang="en-US" dirty="0" smtClean="0"/>
              <a:t>Wasted time</a:t>
            </a:r>
            <a:endParaRPr lang="en-US" dirty="0"/>
          </a:p>
          <a:p>
            <a:pPr lvl="1" eaLnBrk="1" hangingPunct="1"/>
            <a:r>
              <a:rPr lang="en-US" dirty="0" smtClean="0"/>
              <a:t>User irritation or fatigue</a:t>
            </a:r>
          </a:p>
          <a:p>
            <a:pPr lvl="1" eaLnBrk="1" hangingPunct="1"/>
            <a:endParaRPr lang="en-US" dirty="0"/>
          </a:p>
        </p:txBody>
      </p:sp>
    </p:spTree>
    <p:extLst>
      <p:ext uri="{BB962C8B-B14F-4D97-AF65-F5344CB8AC3E}">
        <p14:creationId xmlns:p14="http://schemas.microsoft.com/office/powerpoint/2010/main" xmlns="" val="14613583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t>Contextual Inquiry</a:t>
            </a:r>
          </a:p>
        </p:txBody>
      </p:sp>
      <p:sp>
        <p:nvSpPr>
          <p:cNvPr id="60419" name="Rectangle 3"/>
          <p:cNvSpPr>
            <a:spLocks noGrp="1" noChangeArrowheads="1"/>
          </p:cNvSpPr>
          <p:nvPr>
            <p:ph type="body" idx="1"/>
          </p:nvPr>
        </p:nvSpPr>
        <p:spPr/>
        <p:txBody>
          <a:bodyPr/>
          <a:lstStyle/>
          <a:p>
            <a:pPr eaLnBrk="1" hangingPunct="1">
              <a:lnSpc>
                <a:spcPct val="90000"/>
              </a:lnSpc>
            </a:pPr>
            <a:r>
              <a:rPr lang="en-US" dirty="0"/>
              <a:t>Observe </a:t>
            </a:r>
            <a:r>
              <a:rPr lang="en-US" dirty="0" smtClean="0"/>
              <a:t>client doing the tasks in their real environment</a:t>
            </a:r>
            <a:endParaRPr lang="en-US" dirty="0"/>
          </a:p>
          <a:p>
            <a:pPr lvl="1">
              <a:lnSpc>
                <a:spcPct val="90000"/>
              </a:lnSpc>
            </a:pPr>
            <a:r>
              <a:rPr lang="en-US" dirty="0"/>
              <a:t>Be concrete</a:t>
            </a:r>
          </a:p>
          <a:p>
            <a:pPr eaLnBrk="1" hangingPunct="1">
              <a:lnSpc>
                <a:spcPct val="90000"/>
              </a:lnSpc>
            </a:pPr>
            <a:r>
              <a:rPr lang="en-US" dirty="0"/>
              <a:t>Establish a master-apprentice relationship</a:t>
            </a:r>
          </a:p>
          <a:p>
            <a:pPr lvl="1" eaLnBrk="1" hangingPunct="1">
              <a:lnSpc>
                <a:spcPct val="90000"/>
              </a:lnSpc>
            </a:pPr>
            <a:r>
              <a:rPr lang="en-US" dirty="0" smtClean="0"/>
              <a:t>Client shows </a:t>
            </a:r>
            <a:r>
              <a:rPr lang="en-US" dirty="0"/>
              <a:t>how and talks about it</a:t>
            </a:r>
          </a:p>
          <a:p>
            <a:pPr lvl="1" eaLnBrk="1" hangingPunct="1">
              <a:lnSpc>
                <a:spcPct val="90000"/>
              </a:lnSpc>
            </a:pPr>
            <a:r>
              <a:rPr lang="en-US" dirty="0" smtClean="0"/>
              <a:t>You watch and ask questions</a:t>
            </a:r>
            <a:endParaRPr lang="en-US" dirty="0"/>
          </a:p>
          <a:p>
            <a:pPr eaLnBrk="1" hangingPunct="1">
              <a:lnSpc>
                <a:spcPct val="90000"/>
              </a:lnSpc>
            </a:pPr>
            <a:r>
              <a:rPr lang="en-US" dirty="0"/>
              <a:t>Challenge </a:t>
            </a:r>
            <a:r>
              <a:rPr lang="en-US" dirty="0" smtClean="0"/>
              <a:t>your own assumptions</a:t>
            </a:r>
          </a:p>
          <a:p>
            <a:pPr lvl="1">
              <a:lnSpc>
                <a:spcPct val="90000"/>
              </a:lnSpc>
            </a:pPr>
            <a:r>
              <a:rPr lang="en-US" dirty="0" smtClean="0"/>
              <a:t>Share </a:t>
            </a:r>
            <a:r>
              <a:rPr lang="en-US" smtClean="0"/>
              <a:t>your assumptions openly </a:t>
            </a:r>
            <a:r>
              <a:rPr lang="en-US" dirty="0" smtClean="0"/>
              <a:t>with client</a:t>
            </a:r>
          </a:p>
          <a:p>
            <a:pPr lvl="1">
              <a:lnSpc>
                <a:spcPct val="90000"/>
              </a:lnSpc>
            </a:pPr>
            <a:r>
              <a:rPr lang="en-US" dirty="0"/>
              <a:t>P</a:t>
            </a:r>
            <a:r>
              <a:rPr lang="en-US" dirty="0" smtClean="0"/>
              <a:t>robe </a:t>
            </a:r>
            <a:r>
              <a:rPr lang="en-US" dirty="0"/>
              <a:t>surprises</a:t>
            </a:r>
          </a:p>
        </p:txBody>
      </p:sp>
    </p:spTree>
    <p:extLst>
      <p:ext uri="{BB962C8B-B14F-4D97-AF65-F5344CB8AC3E}">
        <p14:creationId xmlns:p14="http://schemas.microsoft.com/office/powerpoint/2010/main" xmlns="" val="15975799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t>Participatory Design</a:t>
            </a:r>
          </a:p>
        </p:txBody>
      </p:sp>
      <p:sp>
        <p:nvSpPr>
          <p:cNvPr id="62467" name="Rectangle 3"/>
          <p:cNvSpPr>
            <a:spLocks noGrp="1" noChangeArrowheads="1"/>
          </p:cNvSpPr>
          <p:nvPr>
            <p:ph type="body" idx="1"/>
          </p:nvPr>
        </p:nvSpPr>
        <p:spPr/>
        <p:txBody>
          <a:bodyPr/>
          <a:lstStyle/>
          <a:p>
            <a:pPr eaLnBrk="1" hangingPunct="1"/>
            <a:r>
              <a:rPr lang="en-US" dirty="0"/>
              <a:t>Include </a:t>
            </a:r>
            <a:r>
              <a:rPr lang="en-US" dirty="0" smtClean="0"/>
              <a:t>user directly </a:t>
            </a:r>
            <a:r>
              <a:rPr lang="en-US" dirty="0"/>
              <a:t>in the design </a:t>
            </a:r>
            <a:r>
              <a:rPr lang="en-US" dirty="0" smtClean="0"/>
              <a:t>team</a:t>
            </a:r>
            <a:endParaRPr lang="en-US" dirty="0"/>
          </a:p>
        </p:txBody>
      </p:sp>
    </p:spTree>
    <p:extLst>
      <p:ext uri="{BB962C8B-B14F-4D97-AF65-F5344CB8AC3E}">
        <p14:creationId xmlns:p14="http://schemas.microsoft.com/office/powerpoint/2010/main" xmlns="" val="1180888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Today’s Topics</a:t>
            </a:r>
          </a:p>
        </p:txBody>
      </p:sp>
      <p:sp>
        <p:nvSpPr>
          <p:cNvPr id="7171" name="Rectangle 3"/>
          <p:cNvSpPr>
            <a:spLocks noGrp="1" noChangeArrowheads="1"/>
          </p:cNvSpPr>
          <p:nvPr>
            <p:ph type="body" idx="1"/>
          </p:nvPr>
        </p:nvSpPr>
        <p:spPr/>
        <p:txBody>
          <a:bodyPr/>
          <a:lstStyle/>
          <a:p>
            <a:r>
              <a:rPr lang="en-US" dirty="0" smtClean="0"/>
              <a:t>Design process</a:t>
            </a:r>
          </a:p>
          <a:p>
            <a:pPr lvl="1"/>
            <a:r>
              <a:rPr lang="en-US" dirty="0" smtClean="0"/>
              <a:t>Iterative design</a:t>
            </a:r>
            <a:endParaRPr lang="en-US" dirty="0"/>
          </a:p>
          <a:p>
            <a:pPr lvl="1"/>
            <a:r>
              <a:rPr lang="en-US" dirty="0"/>
              <a:t>User-centered </a:t>
            </a:r>
            <a:r>
              <a:rPr lang="en-US" dirty="0" smtClean="0"/>
              <a:t>design</a:t>
            </a:r>
          </a:p>
          <a:p>
            <a:r>
              <a:rPr lang="en-US" dirty="0" smtClean="0"/>
              <a:t>Information gathering</a:t>
            </a:r>
          </a:p>
          <a:p>
            <a:pPr lvl="1"/>
            <a:r>
              <a:rPr lang="en-US" dirty="0" smtClean="0"/>
              <a:t>User </a:t>
            </a:r>
            <a:r>
              <a:rPr lang="en-US" dirty="0"/>
              <a:t>analysis</a:t>
            </a:r>
          </a:p>
          <a:p>
            <a:pPr lvl="1"/>
            <a:r>
              <a:rPr lang="en-US" dirty="0"/>
              <a:t>Task </a:t>
            </a:r>
            <a:r>
              <a:rPr lang="en-US" dirty="0" smtClean="0"/>
              <a:t>analysis</a:t>
            </a:r>
          </a:p>
          <a:p>
            <a:pPr lvl="1"/>
            <a:r>
              <a:rPr lang="en-US" dirty="0" smtClean="0"/>
              <a:t>Contextual inquiry</a:t>
            </a:r>
          </a:p>
          <a:p>
            <a:pPr lvl="1"/>
            <a:r>
              <a:rPr lang="en-US" dirty="0" smtClean="0"/>
              <a:t>Defining success end-to-end</a:t>
            </a:r>
          </a:p>
          <a:p>
            <a:pPr lvl="1"/>
            <a:endParaRPr lang="en-US" dirty="0"/>
          </a:p>
          <a:p>
            <a:endParaRPr lang="en-US" dirty="0"/>
          </a:p>
        </p:txBody>
      </p:sp>
    </p:spTree>
    <p:extLst>
      <p:ext uri="{BB962C8B-B14F-4D97-AF65-F5344CB8AC3E}">
        <p14:creationId xmlns:p14="http://schemas.microsoft.com/office/powerpoint/2010/main" xmlns="" val="1942328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Metrics</a:t>
            </a:r>
            <a:endParaRPr lang="en-US" dirty="0"/>
          </a:p>
        </p:txBody>
      </p:sp>
      <p:sp>
        <p:nvSpPr>
          <p:cNvPr id="3" name="Text Placeholder 2"/>
          <p:cNvSpPr>
            <a:spLocks noGrp="1"/>
          </p:cNvSpPr>
          <p:nvPr>
            <p:ph type="body" idx="1"/>
          </p:nvPr>
        </p:nvSpPr>
        <p:spPr/>
        <p:txBody>
          <a:bodyPr>
            <a:normAutofit fontScale="77500" lnSpcReduction="20000"/>
          </a:bodyPr>
          <a:lstStyle/>
          <a:p>
            <a:r>
              <a:rPr lang="en-US" dirty="0" smtClean="0"/>
              <a:t>Choose evaluation metric(s) with client</a:t>
            </a:r>
          </a:p>
          <a:p>
            <a:pPr lvl="1"/>
            <a:r>
              <a:rPr lang="en-US" dirty="0" smtClean="0"/>
              <a:t>efficiency: time on task</a:t>
            </a:r>
          </a:p>
          <a:p>
            <a:pPr lvl="1"/>
            <a:r>
              <a:rPr lang="en-US" dirty="0"/>
              <a:t>success </a:t>
            </a:r>
            <a:r>
              <a:rPr lang="en-US" dirty="0" smtClean="0"/>
              <a:t>rate</a:t>
            </a:r>
          </a:p>
          <a:p>
            <a:pPr lvl="1"/>
            <a:r>
              <a:rPr lang="en-US" dirty="0" smtClean="0"/>
              <a:t>errors: frequency or severity</a:t>
            </a:r>
          </a:p>
          <a:p>
            <a:pPr lvl="1"/>
            <a:r>
              <a:rPr lang="en-US" dirty="0" smtClean="0"/>
              <a:t>fatigue: how many times task can be done</a:t>
            </a:r>
          </a:p>
          <a:p>
            <a:r>
              <a:rPr lang="en-US" dirty="0" smtClean="0"/>
              <a:t>Set quantitative and qualitative targets</a:t>
            </a:r>
          </a:p>
          <a:p>
            <a:pPr lvl="1"/>
            <a:r>
              <a:rPr lang="en-US" dirty="0" smtClean="0"/>
              <a:t>“get dressed in 2 minutes”</a:t>
            </a:r>
          </a:p>
          <a:p>
            <a:pPr lvl="1"/>
            <a:r>
              <a:rPr lang="en-US" dirty="0" smtClean="0"/>
              <a:t>“make coffee without assistance”</a:t>
            </a:r>
          </a:p>
          <a:p>
            <a:pPr lvl="1"/>
            <a:r>
              <a:rPr lang="en-US" dirty="0" smtClean="0"/>
              <a:t>“control my bed while hand is holding something else”</a:t>
            </a:r>
          </a:p>
          <a:p>
            <a:r>
              <a:rPr lang="en-US" dirty="0" smtClean="0"/>
              <a:t>Use the metrics and targets in subsequent process</a:t>
            </a:r>
          </a:p>
          <a:p>
            <a:pPr lvl="1"/>
            <a:r>
              <a:rPr lang="en-US" dirty="0" smtClean="0"/>
              <a:t>evaluate on system models</a:t>
            </a:r>
          </a:p>
          <a:p>
            <a:pPr lvl="1"/>
            <a:r>
              <a:rPr lang="en-US" dirty="0" smtClean="0"/>
              <a:t>predict outcome</a:t>
            </a:r>
          </a:p>
          <a:p>
            <a:pPr lvl="1"/>
            <a:r>
              <a:rPr lang="en-US" dirty="0" smtClean="0"/>
              <a:t>measure on prototypes</a:t>
            </a:r>
          </a:p>
          <a:p>
            <a:pPr lvl="1"/>
            <a:endParaRPr lang="en-US" dirty="0" smtClean="0"/>
          </a:p>
          <a:p>
            <a:pPr lvl="2"/>
            <a:endParaRPr lang="en-US" dirty="0"/>
          </a:p>
        </p:txBody>
      </p:sp>
    </p:spTree>
    <p:extLst>
      <p:ext uri="{BB962C8B-B14F-4D97-AF65-F5344CB8AC3E}">
        <p14:creationId xmlns:p14="http://schemas.microsoft.com/office/powerpoint/2010/main" xmlns="" val="2828190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Challenges for UCD </a:t>
            </a:r>
            <a:br>
              <a:rPr lang="en-US" dirty="0" smtClean="0"/>
            </a:br>
            <a:r>
              <a:rPr lang="en-US" dirty="0" smtClean="0"/>
              <a:t>for Assistive Technology</a:t>
            </a:r>
            <a:endParaRPr lang="en-US" dirty="0"/>
          </a:p>
        </p:txBody>
      </p:sp>
      <p:sp>
        <p:nvSpPr>
          <p:cNvPr id="3" name="Content Placeholder 2"/>
          <p:cNvSpPr>
            <a:spLocks noGrp="1"/>
          </p:cNvSpPr>
          <p:nvPr>
            <p:ph idx="1"/>
          </p:nvPr>
        </p:nvSpPr>
        <p:spPr/>
        <p:txBody>
          <a:bodyPr/>
          <a:lstStyle/>
          <a:p>
            <a:r>
              <a:rPr lang="en-US" dirty="0" smtClean="0"/>
              <a:t>Cognitive impairments</a:t>
            </a:r>
          </a:p>
          <a:p>
            <a:pPr lvl="1"/>
            <a:r>
              <a:rPr lang="en-US" dirty="0" smtClean="0"/>
              <a:t>May need to include others in information-gathering</a:t>
            </a:r>
          </a:p>
          <a:p>
            <a:r>
              <a:rPr lang="en-US" dirty="0" smtClean="0"/>
              <a:t>Hidden impairments</a:t>
            </a:r>
          </a:p>
          <a:p>
            <a:pPr lvl="1"/>
            <a:r>
              <a:rPr lang="en-US" dirty="0" smtClean="0"/>
              <a:t>May be hard to find people</a:t>
            </a:r>
            <a:endParaRPr lang="en-US" dirty="0"/>
          </a:p>
        </p:txBody>
      </p:sp>
    </p:spTree>
    <p:extLst>
      <p:ext uri="{BB962C8B-B14F-4D97-AF65-F5344CB8AC3E}">
        <p14:creationId xmlns:p14="http://schemas.microsoft.com/office/powerpoint/2010/main" xmlns="" val="2713875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6"/>
          <p:cNvSpPr>
            <a:spLocks noGrp="1"/>
          </p:cNvSpPr>
          <p:nvPr>
            <p:ph type="title"/>
          </p:nvPr>
        </p:nvSpPr>
        <p:spPr/>
        <p:txBody>
          <a:bodyPr/>
          <a:lstStyle/>
          <a:p>
            <a:r>
              <a:rPr lang="en-US"/>
              <a:t>Summary</a:t>
            </a:r>
          </a:p>
        </p:txBody>
      </p:sp>
      <p:sp>
        <p:nvSpPr>
          <p:cNvPr id="64515" name="Text Placeholder 7"/>
          <p:cNvSpPr>
            <a:spLocks noGrp="1"/>
          </p:cNvSpPr>
          <p:nvPr>
            <p:ph type="body" idx="1"/>
          </p:nvPr>
        </p:nvSpPr>
        <p:spPr/>
        <p:txBody>
          <a:bodyPr/>
          <a:lstStyle/>
          <a:p>
            <a:r>
              <a:rPr lang="en-US" dirty="0" smtClean="0"/>
              <a:t>User-centered design manages project risk and stays focused on user needs</a:t>
            </a:r>
          </a:p>
          <a:p>
            <a:r>
              <a:rPr lang="en-US" dirty="0" smtClean="0"/>
              <a:t>User </a:t>
            </a:r>
            <a:r>
              <a:rPr lang="en-US" dirty="0"/>
              <a:t>analysis </a:t>
            </a:r>
            <a:r>
              <a:rPr lang="en-US" dirty="0" smtClean="0"/>
              <a:t>assesses the client</a:t>
            </a:r>
            <a:endParaRPr lang="en-US" dirty="0"/>
          </a:p>
          <a:p>
            <a:r>
              <a:rPr lang="en-US" dirty="0"/>
              <a:t>Task analysis discovers their </a:t>
            </a:r>
            <a:r>
              <a:rPr lang="en-US" dirty="0" smtClean="0"/>
              <a:t>tasks</a:t>
            </a:r>
          </a:p>
          <a:p>
            <a:r>
              <a:rPr lang="en-US" dirty="0" smtClean="0"/>
              <a:t>Success metric keeps you on track</a:t>
            </a:r>
            <a:endParaRPr lang="en-US" dirty="0"/>
          </a:p>
        </p:txBody>
      </p:sp>
    </p:spTree>
    <p:extLst>
      <p:ext uri="{BB962C8B-B14F-4D97-AF65-F5344CB8AC3E}">
        <p14:creationId xmlns:p14="http://schemas.microsoft.com/office/powerpoint/2010/main" xmlns="" val="1166056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Iterative Design</a:t>
            </a:r>
          </a:p>
        </p:txBody>
      </p:sp>
      <p:sp>
        <p:nvSpPr>
          <p:cNvPr id="13315" name="Text Placeholder 11"/>
          <p:cNvSpPr>
            <a:spLocks noGrp="1"/>
          </p:cNvSpPr>
          <p:nvPr>
            <p:ph type="body" idx="1"/>
          </p:nvPr>
        </p:nvSpPr>
        <p:spPr/>
        <p:txBody>
          <a:bodyPr/>
          <a:lstStyle/>
          <a:p>
            <a:endParaRPr lang="en-US"/>
          </a:p>
        </p:txBody>
      </p:sp>
      <p:sp>
        <p:nvSpPr>
          <p:cNvPr id="13319" name="Text Box 4"/>
          <p:cNvSpPr txBox="1">
            <a:spLocks noChangeArrowheads="1"/>
          </p:cNvSpPr>
          <p:nvPr/>
        </p:nvSpPr>
        <p:spPr bwMode="auto">
          <a:xfrm>
            <a:off x="3733800" y="1676400"/>
            <a:ext cx="1488108" cy="584776"/>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a:latin typeface="Gill Sans MT" charset="0"/>
              </a:rPr>
              <a:t>Design </a:t>
            </a:r>
          </a:p>
        </p:txBody>
      </p:sp>
      <p:sp>
        <p:nvSpPr>
          <p:cNvPr id="13320" name="Text Box 5"/>
          <p:cNvSpPr txBox="1">
            <a:spLocks noChangeArrowheads="1"/>
          </p:cNvSpPr>
          <p:nvPr/>
        </p:nvSpPr>
        <p:spPr bwMode="auto">
          <a:xfrm>
            <a:off x="5683250" y="3500438"/>
            <a:ext cx="1172116" cy="584776"/>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dirty="0" smtClean="0">
                <a:latin typeface="Gill Sans MT" charset="0"/>
              </a:rPr>
              <a:t>Build</a:t>
            </a:r>
            <a:endParaRPr lang="en-US" sz="3200" b="1" dirty="0">
              <a:latin typeface="Gill Sans MT" charset="0"/>
            </a:endParaRPr>
          </a:p>
        </p:txBody>
      </p:sp>
      <p:sp>
        <p:nvSpPr>
          <p:cNvPr id="13321" name="Text Box 6"/>
          <p:cNvSpPr txBox="1">
            <a:spLocks noChangeArrowheads="1"/>
          </p:cNvSpPr>
          <p:nvPr/>
        </p:nvSpPr>
        <p:spPr bwMode="auto">
          <a:xfrm>
            <a:off x="1568450" y="3500438"/>
            <a:ext cx="1852613" cy="579437"/>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dirty="0">
                <a:latin typeface="Gill Sans MT" charset="0"/>
              </a:rPr>
              <a:t>Evaluate</a:t>
            </a:r>
          </a:p>
        </p:txBody>
      </p:sp>
      <p:cxnSp>
        <p:nvCxnSpPr>
          <p:cNvPr id="13322" name="AutoShape 7"/>
          <p:cNvCxnSpPr>
            <a:cxnSpLocks noChangeShapeType="1"/>
            <a:stCxn id="13321" idx="0"/>
            <a:endCxn id="13319" idx="1"/>
          </p:cNvCxnSpPr>
          <p:nvPr/>
        </p:nvCxnSpPr>
        <p:spPr bwMode="auto">
          <a:xfrm rot="5400000" flipH="1" flipV="1">
            <a:off x="2348453" y="2115092"/>
            <a:ext cx="1531650" cy="1239043"/>
          </a:xfrm>
          <a:prstGeom prst="curvedConnector2">
            <a:avLst/>
          </a:prstGeom>
          <a:noFill/>
          <a:ln w="76200" cap="sq">
            <a:solidFill>
              <a:schemeClr val="accent1"/>
            </a:solidFill>
            <a:round/>
            <a:headEnd type="none" w="sm" len="sm"/>
            <a:tailEnd type="triangle" w="med" len="med"/>
          </a:ln>
        </p:spPr>
      </p:cxnSp>
      <p:cxnSp>
        <p:nvCxnSpPr>
          <p:cNvPr id="13323" name="AutoShape 8"/>
          <p:cNvCxnSpPr>
            <a:cxnSpLocks noChangeShapeType="1"/>
            <a:stCxn id="13319" idx="3"/>
            <a:endCxn id="13320" idx="0"/>
          </p:cNvCxnSpPr>
          <p:nvPr/>
        </p:nvCxnSpPr>
        <p:spPr bwMode="auto">
          <a:xfrm>
            <a:off x="5221908" y="1968788"/>
            <a:ext cx="1047400" cy="1531650"/>
          </a:xfrm>
          <a:prstGeom prst="curvedConnector2">
            <a:avLst/>
          </a:prstGeom>
          <a:noFill/>
          <a:ln w="76200" cap="sq">
            <a:solidFill>
              <a:schemeClr val="accent1"/>
            </a:solidFill>
            <a:round/>
            <a:headEnd type="none" w="sm" len="sm"/>
            <a:tailEnd type="triangle" w="med" len="med"/>
          </a:ln>
        </p:spPr>
      </p:cxnSp>
      <p:cxnSp>
        <p:nvCxnSpPr>
          <p:cNvPr id="13324" name="AutoShape 9"/>
          <p:cNvCxnSpPr>
            <a:cxnSpLocks noChangeShapeType="1"/>
            <a:stCxn id="13320" idx="2"/>
            <a:endCxn id="13321" idx="2"/>
          </p:cNvCxnSpPr>
          <p:nvPr/>
        </p:nvCxnSpPr>
        <p:spPr bwMode="auto">
          <a:xfrm rot="5400000" flipH="1">
            <a:off x="4379363" y="2195270"/>
            <a:ext cx="5339" cy="3774551"/>
          </a:xfrm>
          <a:prstGeom prst="curvedConnector3">
            <a:avLst>
              <a:gd name="adj1" fmla="val -20021109"/>
            </a:avLst>
          </a:prstGeom>
          <a:noFill/>
          <a:ln w="76200" cap="sq">
            <a:solidFill>
              <a:schemeClr val="accent1"/>
            </a:solidFill>
            <a:round/>
            <a:headEnd type="none" w="sm" len="sm"/>
            <a:tailEnd type="triangle" w="med" len="med"/>
          </a:ln>
        </p:spPr>
      </p:cxnSp>
    </p:spTree>
    <p:extLst>
      <p:ext uri="{BB962C8B-B14F-4D97-AF65-F5344CB8AC3E}">
        <p14:creationId xmlns:p14="http://schemas.microsoft.com/office/powerpoint/2010/main" xmlns="" val="13794264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Spiral Model</a:t>
            </a:r>
          </a:p>
        </p:txBody>
      </p:sp>
      <p:sp>
        <p:nvSpPr>
          <p:cNvPr id="15363" name="Text Placeholder 12"/>
          <p:cNvSpPr>
            <a:spLocks noGrp="1"/>
          </p:cNvSpPr>
          <p:nvPr>
            <p:ph type="body" idx="1"/>
          </p:nvPr>
        </p:nvSpPr>
        <p:spPr/>
        <p:txBody>
          <a:bodyPr/>
          <a:lstStyle/>
          <a:p>
            <a:endParaRPr lang="en-US"/>
          </a:p>
        </p:txBody>
      </p:sp>
      <p:sp>
        <p:nvSpPr>
          <p:cNvPr id="15367" name="Text Box 4"/>
          <p:cNvSpPr txBox="1">
            <a:spLocks noChangeArrowheads="1"/>
          </p:cNvSpPr>
          <p:nvPr/>
        </p:nvSpPr>
        <p:spPr bwMode="auto">
          <a:xfrm>
            <a:off x="3810000" y="1295400"/>
            <a:ext cx="1488108" cy="584776"/>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a:solidFill>
                  <a:srgbClr val="000000"/>
                </a:solidFill>
                <a:latin typeface="Gill Sans MT" charset="0"/>
              </a:rPr>
              <a:t>Design </a:t>
            </a:r>
          </a:p>
        </p:txBody>
      </p:sp>
      <p:sp>
        <p:nvSpPr>
          <p:cNvPr id="15368" name="Text Box 5"/>
          <p:cNvSpPr txBox="1">
            <a:spLocks noChangeArrowheads="1"/>
          </p:cNvSpPr>
          <p:nvPr/>
        </p:nvSpPr>
        <p:spPr bwMode="auto">
          <a:xfrm>
            <a:off x="6324600" y="4648200"/>
            <a:ext cx="2133918" cy="584776"/>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dirty="0" smtClean="0">
                <a:solidFill>
                  <a:srgbClr val="000000"/>
                </a:solidFill>
                <a:latin typeface="Gill Sans MT" charset="0"/>
              </a:rPr>
              <a:t>Prototype</a:t>
            </a:r>
            <a:endParaRPr lang="en-US" sz="3200" b="1" dirty="0">
              <a:solidFill>
                <a:srgbClr val="000000"/>
              </a:solidFill>
              <a:latin typeface="Gill Sans MT" charset="0"/>
            </a:endParaRPr>
          </a:p>
        </p:txBody>
      </p:sp>
      <p:sp>
        <p:nvSpPr>
          <p:cNvPr id="15369" name="Text Box 6"/>
          <p:cNvSpPr txBox="1">
            <a:spLocks noChangeArrowheads="1"/>
          </p:cNvSpPr>
          <p:nvPr/>
        </p:nvSpPr>
        <p:spPr bwMode="auto">
          <a:xfrm>
            <a:off x="838200" y="4724400"/>
            <a:ext cx="1852613" cy="579438"/>
          </a:xfrm>
          <a:prstGeom prst="rect">
            <a:avLst/>
          </a:prstGeom>
          <a:noFill/>
          <a:ln w="12700" cap="sq">
            <a:noFill/>
            <a:miter lim="800000"/>
            <a:headEnd type="none" w="sm" len="sm"/>
            <a:tailEnd type="none" w="sm" len="sm"/>
          </a:ln>
        </p:spPr>
        <p:txBody>
          <a:bodyPr wrap="none" anchorCtr="1">
            <a:prstTxWarp prst="textNoShape">
              <a:avLst/>
            </a:prstTxWarp>
            <a:spAutoFit/>
          </a:bodyPr>
          <a:lstStyle/>
          <a:p>
            <a:r>
              <a:rPr lang="en-US" sz="3200" b="1">
                <a:solidFill>
                  <a:srgbClr val="000000"/>
                </a:solidFill>
                <a:latin typeface="Gill Sans MT" charset="0"/>
              </a:rPr>
              <a:t>Evaluate</a:t>
            </a:r>
          </a:p>
        </p:txBody>
      </p:sp>
      <p:sp>
        <p:nvSpPr>
          <p:cNvPr id="15370" name="Line 11"/>
          <p:cNvSpPr>
            <a:spLocks noChangeShapeType="1"/>
          </p:cNvSpPr>
          <p:nvPr/>
        </p:nvSpPr>
        <p:spPr bwMode="auto">
          <a:xfrm>
            <a:off x="4495800" y="1905000"/>
            <a:ext cx="0" cy="1447800"/>
          </a:xfrm>
          <a:prstGeom prst="line">
            <a:avLst/>
          </a:prstGeom>
          <a:noFill/>
          <a:ln w="12700" cap="sq">
            <a:solidFill>
              <a:schemeClr val="tx1"/>
            </a:solidFill>
            <a:round/>
            <a:headEnd type="none" w="sm" len="sm"/>
            <a:tailEnd type="none" w="sm" len="sm"/>
          </a:ln>
        </p:spPr>
        <p:txBody>
          <a:bodyPr wrap="none" anchorCtr="1">
            <a:prstTxWarp prst="textNoShape">
              <a:avLst/>
            </a:prstTxWarp>
          </a:bodyPr>
          <a:lstStyle/>
          <a:p>
            <a:endParaRPr lang="en-US"/>
          </a:p>
        </p:txBody>
      </p:sp>
      <p:sp>
        <p:nvSpPr>
          <p:cNvPr id="15371" name="Line 12"/>
          <p:cNvSpPr>
            <a:spLocks noChangeShapeType="1"/>
          </p:cNvSpPr>
          <p:nvPr/>
        </p:nvSpPr>
        <p:spPr bwMode="auto">
          <a:xfrm flipH="1">
            <a:off x="2667000" y="3352800"/>
            <a:ext cx="1828800" cy="1295400"/>
          </a:xfrm>
          <a:prstGeom prst="line">
            <a:avLst/>
          </a:prstGeom>
          <a:noFill/>
          <a:ln w="12700" cap="sq">
            <a:solidFill>
              <a:schemeClr val="tx1"/>
            </a:solidFill>
            <a:round/>
            <a:headEnd type="none" w="sm" len="sm"/>
            <a:tailEnd type="none" w="sm" len="sm"/>
          </a:ln>
        </p:spPr>
        <p:txBody>
          <a:bodyPr wrap="none" anchorCtr="1">
            <a:prstTxWarp prst="textNoShape">
              <a:avLst/>
            </a:prstTxWarp>
          </a:bodyPr>
          <a:lstStyle/>
          <a:p>
            <a:endParaRPr lang="en-US"/>
          </a:p>
        </p:txBody>
      </p:sp>
      <p:sp>
        <p:nvSpPr>
          <p:cNvPr id="15372" name="Line 13"/>
          <p:cNvSpPr>
            <a:spLocks noChangeShapeType="1"/>
          </p:cNvSpPr>
          <p:nvPr/>
        </p:nvSpPr>
        <p:spPr bwMode="auto">
          <a:xfrm>
            <a:off x="4495800" y="3352800"/>
            <a:ext cx="1828800" cy="1219200"/>
          </a:xfrm>
          <a:prstGeom prst="line">
            <a:avLst/>
          </a:prstGeom>
          <a:noFill/>
          <a:ln w="12700" cap="sq">
            <a:solidFill>
              <a:schemeClr val="tx1"/>
            </a:solidFill>
            <a:round/>
            <a:headEnd type="none" w="sm" len="sm"/>
            <a:tailEnd type="none" w="sm" len="sm"/>
          </a:ln>
        </p:spPr>
        <p:txBody>
          <a:bodyPr wrap="none" anchorCtr="1">
            <a:prstTxWarp prst="textNoShape">
              <a:avLst/>
            </a:prstTxWarp>
          </a:bodyPr>
          <a:lstStyle/>
          <a:p>
            <a:endParaRPr lang="en-US"/>
          </a:p>
        </p:txBody>
      </p:sp>
      <p:sp>
        <p:nvSpPr>
          <p:cNvPr id="15373" name="Freeform 14"/>
          <p:cNvSpPr>
            <a:spLocks/>
          </p:cNvSpPr>
          <p:nvPr/>
        </p:nvSpPr>
        <p:spPr bwMode="auto">
          <a:xfrm>
            <a:off x="2819400" y="2044700"/>
            <a:ext cx="3263900" cy="2895600"/>
          </a:xfrm>
          <a:custGeom>
            <a:avLst/>
            <a:gdLst>
              <a:gd name="T0" fmla="*/ 2147483647 w 2056"/>
              <a:gd name="T1" fmla="*/ 2147483647 h 1824"/>
              <a:gd name="T2" fmla="*/ 2147483647 w 2056"/>
              <a:gd name="T3" fmla="*/ 2147483647 h 1824"/>
              <a:gd name="T4" fmla="*/ 2147483647 w 2056"/>
              <a:gd name="T5" fmla="*/ 2147483647 h 1824"/>
              <a:gd name="T6" fmla="*/ 2147483647 w 2056"/>
              <a:gd name="T7" fmla="*/ 2147483647 h 1824"/>
              <a:gd name="T8" fmla="*/ 2147483647 w 2056"/>
              <a:gd name="T9" fmla="*/ 2147483647 h 1824"/>
              <a:gd name="T10" fmla="*/ 2147483647 w 2056"/>
              <a:gd name="T11" fmla="*/ 2147483647 h 1824"/>
              <a:gd name="T12" fmla="*/ 2147483647 w 2056"/>
              <a:gd name="T13" fmla="*/ 2147483647 h 1824"/>
              <a:gd name="T14" fmla="*/ 2147483647 w 2056"/>
              <a:gd name="T15" fmla="*/ 2147483647 h 1824"/>
              <a:gd name="T16" fmla="*/ 2147483647 w 2056"/>
              <a:gd name="T17" fmla="*/ 2147483647 h 1824"/>
              <a:gd name="T18" fmla="*/ 2147483647 w 2056"/>
              <a:gd name="T19" fmla="*/ 2147483647 h 1824"/>
              <a:gd name="T20" fmla="*/ 2147483647 w 2056"/>
              <a:gd name="T21" fmla="*/ 2147483647 h 1824"/>
              <a:gd name="T22" fmla="*/ 2147483647 w 2056"/>
              <a:gd name="T23" fmla="*/ 2147483647 h 1824"/>
              <a:gd name="T24" fmla="*/ 2147483647 w 2056"/>
              <a:gd name="T25" fmla="*/ 2147483647 h 1824"/>
              <a:gd name="T26" fmla="*/ 2147483647 w 2056"/>
              <a:gd name="T27" fmla="*/ 2147483647 h 1824"/>
              <a:gd name="T28" fmla="*/ 2147483647 w 2056"/>
              <a:gd name="T29" fmla="*/ 2147483647 h 1824"/>
              <a:gd name="T30" fmla="*/ 2147483647 w 2056"/>
              <a:gd name="T31" fmla="*/ 2147483647 h 1824"/>
              <a:gd name="T32" fmla="*/ 2147483647 w 2056"/>
              <a:gd name="T33" fmla="*/ 2147483647 h 1824"/>
              <a:gd name="T34" fmla="*/ 2147483647 w 2056"/>
              <a:gd name="T35" fmla="*/ 2147483647 h 1824"/>
              <a:gd name="T36" fmla="*/ 2147483647 w 2056"/>
              <a:gd name="T37" fmla="*/ 2147483647 h 1824"/>
              <a:gd name="T38" fmla="*/ 2147483647 w 2056"/>
              <a:gd name="T39" fmla="*/ 2147483647 h 1824"/>
              <a:gd name="T40" fmla="*/ 2147483647 w 2056"/>
              <a:gd name="T41" fmla="*/ 2147483647 h 1824"/>
              <a:gd name="T42" fmla="*/ 2147483647 w 2056"/>
              <a:gd name="T43" fmla="*/ 2147483647 h 1824"/>
              <a:gd name="T44" fmla="*/ 2147483647 w 2056"/>
              <a:gd name="T45" fmla="*/ 2147483647 h 1824"/>
              <a:gd name="T46" fmla="*/ 2147483647 w 2056"/>
              <a:gd name="T47" fmla="*/ 2147483647 h 1824"/>
              <a:gd name="T48" fmla="*/ 2147483647 w 2056"/>
              <a:gd name="T49" fmla="*/ 2147483647 h 1824"/>
              <a:gd name="T50" fmla="*/ 0 w 2056"/>
              <a:gd name="T51" fmla="*/ 2147483647 h 182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056"/>
              <a:gd name="T79" fmla="*/ 0 h 1824"/>
              <a:gd name="T80" fmla="*/ 2056 w 2056"/>
              <a:gd name="T81" fmla="*/ 1824 h 182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056" h="1824">
                <a:moveTo>
                  <a:pt x="1056" y="632"/>
                </a:moveTo>
                <a:cubicBezTo>
                  <a:pt x="1112" y="640"/>
                  <a:pt x="1168" y="648"/>
                  <a:pt x="1200" y="680"/>
                </a:cubicBezTo>
                <a:cubicBezTo>
                  <a:pt x="1232" y="712"/>
                  <a:pt x="1248" y="768"/>
                  <a:pt x="1248" y="824"/>
                </a:cubicBezTo>
                <a:cubicBezTo>
                  <a:pt x="1248" y="880"/>
                  <a:pt x="1232" y="976"/>
                  <a:pt x="1200" y="1016"/>
                </a:cubicBezTo>
                <a:cubicBezTo>
                  <a:pt x="1168" y="1056"/>
                  <a:pt x="1112" y="1056"/>
                  <a:pt x="1056" y="1064"/>
                </a:cubicBezTo>
                <a:cubicBezTo>
                  <a:pt x="1000" y="1072"/>
                  <a:pt x="912" y="1080"/>
                  <a:pt x="864" y="1064"/>
                </a:cubicBezTo>
                <a:cubicBezTo>
                  <a:pt x="816" y="1048"/>
                  <a:pt x="784" y="1032"/>
                  <a:pt x="768" y="968"/>
                </a:cubicBezTo>
                <a:cubicBezTo>
                  <a:pt x="752" y="904"/>
                  <a:pt x="744" y="768"/>
                  <a:pt x="768" y="680"/>
                </a:cubicBezTo>
                <a:cubicBezTo>
                  <a:pt x="792" y="592"/>
                  <a:pt x="848" y="488"/>
                  <a:pt x="912" y="440"/>
                </a:cubicBezTo>
                <a:cubicBezTo>
                  <a:pt x="976" y="392"/>
                  <a:pt x="1056" y="384"/>
                  <a:pt x="1152" y="392"/>
                </a:cubicBezTo>
                <a:cubicBezTo>
                  <a:pt x="1248" y="400"/>
                  <a:pt x="1416" y="392"/>
                  <a:pt x="1488" y="488"/>
                </a:cubicBezTo>
                <a:cubicBezTo>
                  <a:pt x="1560" y="584"/>
                  <a:pt x="1632" y="824"/>
                  <a:pt x="1584" y="968"/>
                </a:cubicBezTo>
                <a:cubicBezTo>
                  <a:pt x="1536" y="1112"/>
                  <a:pt x="1344" y="1288"/>
                  <a:pt x="1200" y="1352"/>
                </a:cubicBezTo>
                <a:cubicBezTo>
                  <a:pt x="1056" y="1416"/>
                  <a:pt x="864" y="1376"/>
                  <a:pt x="720" y="1352"/>
                </a:cubicBezTo>
                <a:cubicBezTo>
                  <a:pt x="576" y="1328"/>
                  <a:pt x="416" y="1352"/>
                  <a:pt x="336" y="1208"/>
                </a:cubicBezTo>
                <a:cubicBezTo>
                  <a:pt x="256" y="1064"/>
                  <a:pt x="216" y="664"/>
                  <a:pt x="240" y="488"/>
                </a:cubicBezTo>
                <a:cubicBezTo>
                  <a:pt x="264" y="312"/>
                  <a:pt x="344" y="232"/>
                  <a:pt x="480" y="152"/>
                </a:cubicBezTo>
                <a:cubicBezTo>
                  <a:pt x="616" y="72"/>
                  <a:pt x="840" y="16"/>
                  <a:pt x="1056" y="8"/>
                </a:cubicBezTo>
                <a:cubicBezTo>
                  <a:pt x="1272" y="0"/>
                  <a:pt x="1616" y="8"/>
                  <a:pt x="1776" y="104"/>
                </a:cubicBezTo>
                <a:cubicBezTo>
                  <a:pt x="1936" y="200"/>
                  <a:pt x="1976" y="440"/>
                  <a:pt x="2016" y="584"/>
                </a:cubicBezTo>
                <a:cubicBezTo>
                  <a:pt x="2056" y="728"/>
                  <a:pt x="2032" y="848"/>
                  <a:pt x="2016" y="968"/>
                </a:cubicBezTo>
                <a:cubicBezTo>
                  <a:pt x="2000" y="1088"/>
                  <a:pt x="1984" y="1200"/>
                  <a:pt x="1920" y="1304"/>
                </a:cubicBezTo>
                <a:cubicBezTo>
                  <a:pt x="1856" y="1408"/>
                  <a:pt x="1752" y="1512"/>
                  <a:pt x="1632" y="1592"/>
                </a:cubicBezTo>
                <a:cubicBezTo>
                  <a:pt x="1512" y="1672"/>
                  <a:pt x="1384" y="1752"/>
                  <a:pt x="1200" y="1784"/>
                </a:cubicBezTo>
                <a:cubicBezTo>
                  <a:pt x="1016" y="1816"/>
                  <a:pt x="728" y="1824"/>
                  <a:pt x="528" y="1784"/>
                </a:cubicBezTo>
                <a:cubicBezTo>
                  <a:pt x="328" y="1744"/>
                  <a:pt x="164" y="1644"/>
                  <a:pt x="0" y="1544"/>
                </a:cubicBezTo>
              </a:path>
            </a:pathLst>
          </a:custGeom>
          <a:noFill/>
          <a:ln w="60325" cap="sq" cmpd="sng" algn="ctr">
            <a:solidFill>
              <a:srgbClr val="00CC99"/>
            </a:solidFill>
            <a:prstDash val="solid"/>
            <a:round/>
            <a:headEnd type="none" w="sm" len="sm"/>
            <a:tailEnd type="arrow" w="lg" len="lg"/>
          </a:ln>
        </p:spPr>
        <p:txBody>
          <a:bodyPr wrap="none" anchorCtr="1">
            <a:prstTxWarp prst="textNoShape">
              <a:avLst/>
            </a:prstTxWarp>
          </a:bodyPr>
          <a:lstStyle/>
          <a:p>
            <a:endParaRPr lang="en-US"/>
          </a:p>
        </p:txBody>
      </p:sp>
    </p:spTree>
    <p:extLst>
      <p:ext uri="{BB962C8B-B14F-4D97-AF65-F5344CB8AC3E}">
        <p14:creationId xmlns:p14="http://schemas.microsoft.com/office/powerpoint/2010/main" xmlns="" val="2112585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r>
              <a:rPr lang="en-US"/>
              <a:t>Iterative Design of User Interfaces</a:t>
            </a:r>
          </a:p>
        </p:txBody>
      </p:sp>
      <p:sp>
        <p:nvSpPr>
          <p:cNvPr id="17411" name="Rectangle 3"/>
          <p:cNvSpPr>
            <a:spLocks noGrp="1" noChangeArrowheads="1"/>
          </p:cNvSpPr>
          <p:nvPr>
            <p:ph type="body" idx="1"/>
          </p:nvPr>
        </p:nvSpPr>
        <p:spPr/>
        <p:txBody>
          <a:bodyPr>
            <a:normAutofit fontScale="92500"/>
          </a:bodyPr>
          <a:lstStyle/>
          <a:p>
            <a:r>
              <a:rPr lang="en-US"/>
              <a:t>Early iterations use cheap prototypes</a:t>
            </a:r>
          </a:p>
          <a:p>
            <a:pPr lvl="1"/>
            <a:r>
              <a:rPr lang="en-US" b="1"/>
              <a:t>Parallel design </a:t>
            </a:r>
            <a:r>
              <a:rPr lang="en-US"/>
              <a:t>is feasible: build &amp; test multiple prototypes to explore design alternatives</a:t>
            </a:r>
          </a:p>
          <a:p>
            <a:r>
              <a:rPr lang="en-US"/>
              <a:t>Later iterations use richer implementations, after UI risk has been mitigated</a:t>
            </a:r>
          </a:p>
          <a:p>
            <a:r>
              <a:rPr lang="en-US"/>
              <a:t>More iterations generally means better UI</a:t>
            </a:r>
          </a:p>
          <a:p>
            <a:r>
              <a:rPr lang="en-US"/>
              <a:t>Only mature iterations are seen by the world</a:t>
            </a:r>
          </a:p>
        </p:txBody>
      </p:sp>
    </p:spTree>
    <p:extLst>
      <p:ext uri="{BB962C8B-B14F-4D97-AF65-F5344CB8AC3E}">
        <p14:creationId xmlns:p14="http://schemas.microsoft.com/office/powerpoint/2010/main" xmlns="" val="15263859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&amp; Late Prototypes</a:t>
            </a:r>
            <a:endParaRPr lang="en-US" dirty="0"/>
          </a:p>
        </p:txBody>
      </p:sp>
      <p:sp>
        <p:nvSpPr>
          <p:cNvPr id="3" name="Text Placeholder 2"/>
          <p:cNvSpPr>
            <a:spLocks noGrp="1"/>
          </p:cNvSpPr>
          <p:nvPr>
            <p:ph type="body" idx="1"/>
          </p:nvPr>
        </p:nvSpPr>
        <p:spPr/>
        <p:txBody>
          <a:bodyPr/>
          <a:lstStyle/>
          <a:p>
            <a:endParaRPr lang="en-US"/>
          </a:p>
        </p:txBody>
      </p:sp>
      <p:pic>
        <p:nvPicPr>
          <p:cNvPr id="5" name="Picture 2"/>
          <p:cNvPicPr>
            <a:picLocks noChangeAspect="1" noChangeArrowheads="1"/>
          </p:cNvPicPr>
          <p:nvPr/>
        </p:nvPicPr>
        <p:blipFill>
          <a:blip r:embed="rId2" cstate="print"/>
          <a:srcRect/>
          <a:stretch>
            <a:fillRect/>
          </a:stretch>
        </p:blipFill>
        <p:spPr bwMode="auto">
          <a:xfrm>
            <a:off x="5029200" y="1600200"/>
            <a:ext cx="3489325" cy="2209800"/>
          </a:xfrm>
          <a:prstGeom prst="rect">
            <a:avLst/>
          </a:prstGeom>
          <a:noFill/>
          <a:ln w="25400">
            <a:noFill/>
            <a:miter lim="800000"/>
            <a:headEnd/>
            <a:tailEnd type="none" w="lg" len="lg"/>
          </a:ln>
        </p:spPr>
      </p:pic>
      <p:pic>
        <p:nvPicPr>
          <p:cNvPr id="6" name="Picture 3"/>
          <p:cNvPicPr>
            <a:picLocks noChangeAspect="1" noChangeArrowheads="1"/>
          </p:cNvPicPr>
          <p:nvPr/>
        </p:nvPicPr>
        <p:blipFill>
          <a:blip r:embed="rId3" cstate="print"/>
          <a:srcRect/>
          <a:stretch>
            <a:fillRect/>
          </a:stretch>
        </p:blipFill>
        <p:spPr bwMode="auto">
          <a:xfrm>
            <a:off x="7086600" y="3581400"/>
            <a:ext cx="1817688" cy="2438400"/>
          </a:xfrm>
          <a:prstGeom prst="rect">
            <a:avLst/>
          </a:prstGeom>
          <a:noFill/>
          <a:ln w="25400">
            <a:noFill/>
            <a:miter lim="800000"/>
            <a:headEnd/>
            <a:tailEnd type="none" w="lg" len="lg"/>
          </a:ln>
        </p:spPr>
      </p:pic>
      <p:pic>
        <p:nvPicPr>
          <p:cNvPr id="8" name="Picture 7" descr="lofi.png"/>
          <p:cNvPicPr>
            <a:picLocks noChangeAspect="1"/>
          </p:cNvPicPr>
          <p:nvPr/>
        </p:nvPicPr>
        <p:blipFill>
          <a:blip r:embed="rId4" cstate="print"/>
          <a:stretch>
            <a:fillRect/>
          </a:stretch>
        </p:blipFill>
        <p:spPr>
          <a:xfrm>
            <a:off x="457200" y="1371600"/>
            <a:ext cx="3733800" cy="2775663"/>
          </a:xfrm>
          <a:prstGeom prst="rect">
            <a:avLst/>
          </a:prstGeom>
        </p:spPr>
      </p:pic>
      <p:pic>
        <p:nvPicPr>
          <p:cNvPr id="7" name="Content Placeholder 6" descr="hifi.png"/>
          <p:cNvPicPr>
            <a:picLocks noChangeAspect="1"/>
          </p:cNvPicPr>
          <p:nvPr/>
        </p:nvPicPr>
        <p:blipFill>
          <a:blip r:embed="rId5" cstate="print"/>
          <a:srcRect l="-8578" r="-8578"/>
          <a:stretch>
            <a:fillRect/>
          </a:stretch>
        </p:blipFill>
        <p:spPr>
          <a:xfrm>
            <a:off x="-228600" y="4191000"/>
            <a:ext cx="4136923" cy="2514600"/>
          </a:xfrm>
          <a:prstGeom prst="rect">
            <a:avLst/>
          </a:prstGeom>
        </p:spPr>
      </p:pic>
      <p:pic>
        <p:nvPicPr>
          <p:cNvPr id="13" name="Picture 12" descr="Screen shot 2011-09-16 at 10.29.18 AM.png"/>
          <p:cNvPicPr>
            <a:picLocks noChangeAspect="1"/>
          </p:cNvPicPr>
          <p:nvPr/>
        </p:nvPicPr>
        <p:blipFill>
          <a:blip r:embed="rId6" cstate="print">
            <a:extLst>
              <a:ext uri="{28A0092B-C50C-407E-A947-70E740481C1C}">
                <a14:useLocalDpi xmlns:a14="http://schemas.microsoft.com/office/drawing/2010/main" xmlns="" val="0"/>
              </a:ext>
            </a:extLst>
          </a:blip>
          <a:stretch>
            <a:fillRect/>
          </a:stretch>
        </p:blipFill>
        <p:spPr>
          <a:xfrm>
            <a:off x="4267200" y="4572000"/>
            <a:ext cx="1752600" cy="1288780"/>
          </a:xfrm>
          <a:prstGeom prst="rect">
            <a:avLst/>
          </a:prstGeom>
        </p:spPr>
      </p:pic>
    </p:spTree>
    <p:extLst>
      <p:ext uri="{BB962C8B-B14F-4D97-AF65-F5344CB8AC3E}">
        <p14:creationId xmlns:p14="http://schemas.microsoft.com/office/powerpoint/2010/main" xmlns="" val="1100207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User-Centered Design</a:t>
            </a:r>
          </a:p>
        </p:txBody>
      </p:sp>
      <p:sp>
        <p:nvSpPr>
          <p:cNvPr id="18435" name="Rectangle 3"/>
          <p:cNvSpPr>
            <a:spLocks noGrp="1" noChangeArrowheads="1"/>
          </p:cNvSpPr>
          <p:nvPr>
            <p:ph type="body" idx="1"/>
          </p:nvPr>
        </p:nvSpPr>
        <p:spPr/>
        <p:txBody>
          <a:bodyPr>
            <a:normAutofit lnSpcReduction="10000"/>
          </a:bodyPr>
          <a:lstStyle/>
          <a:p>
            <a:pPr>
              <a:lnSpc>
                <a:spcPct val="90000"/>
              </a:lnSpc>
            </a:pPr>
            <a:r>
              <a:rPr lang="en-US" dirty="0" smtClean="0"/>
              <a:t>Spiral design</a:t>
            </a:r>
          </a:p>
          <a:p>
            <a:pPr lvl="1">
              <a:lnSpc>
                <a:spcPct val="90000"/>
              </a:lnSpc>
            </a:pPr>
            <a:r>
              <a:rPr lang="en-US" dirty="0" smtClean="0"/>
              <a:t>repeated iterations of cheap prototypes</a:t>
            </a:r>
            <a:endParaRPr lang="en-US" dirty="0"/>
          </a:p>
          <a:p>
            <a:pPr>
              <a:lnSpc>
                <a:spcPct val="90000"/>
              </a:lnSpc>
            </a:pPr>
            <a:r>
              <a:rPr lang="en-US" dirty="0"/>
              <a:t>Early focus on users and tasks</a:t>
            </a:r>
          </a:p>
          <a:p>
            <a:pPr lvl="1">
              <a:lnSpc>
                <a:spcPct val="90000"/>
              </a:lnSpc>
            </a:pPr>
            <a:r>
              <a:rPr lang="en-US" dirty="0"/>
              <a:t>user analysis: who the users are</a:t>
            </a:r>
          </a:p>
          <a:p>
            <a:pPr lvl="1">
              <a:lnSpc>
                <a:spcPct val="90000"/>
              </a:lnSpc>
            </a:pPr>
            <a:r>
              <a:rPr lang="en-US" dirty="0"/>
              <a:t>task analysis: what they need to do</a:t>
            </a:r>
          </a:p>
          <a:p>
            <a:pPr lvl="1">
              <a:lnSpc>
                <a:spcPct val="90000"/>
              </a:lnSpc>
            </a:pPr>
            <a:r>
              <a:rPr lang="en-US" dirty="0"/>
              <a:t>involving users as evaluators, consultants, and sometimes designers</a:t>
            </a:r>
          </a:p>
          <a:p>
            <a:pPr>
              <a:lnSpc>
                <a:spcPct val="90000"/>
              </a:lnSpc>
            </a:pPr>
            <a:r>
              <a:rPr lang="en-US" dirty="0"/>
              <a:t>Constant evaluation</a:t>
            </a:r>
          </a:p>
          <a:p>
            <a:pPr lvl="1">
              <a:lnSpc>
                <a:spcPct val="90000"/>
              </a:lnSpc>
            </a:pPr>
            <a:r>
              <a:rPr lang="en-US" dirty="0"/>
              <a:t>u</a:t>
            </a:r>
            <a:r>
              <a:rPr lang="en-US" dirty="0" smtClean="0"/>
              <a:t>sers </a:t>
            </a:r>
            <a:r>
              <a:rPr lang="en-US" dirty="0"/>
              <a:t>are involved in every iteration</a:t>
            </a:r>
          </a:p>
          <a:p>
            <a:pPr lvl="1">
              <a:lnSpc>
                <a:spcPct val="90000"/>
              </a:lnSpc>
            </a:pPr>
            <a:r>
              <a:rPr lang="en-US" dirty="0"/>
              <a:t>e</a:t>
            </a:r>
            <a:r>
              <a:rPr lang="en-US" dirty="0" smtClean="0"/>
              <a:t>very </a:t>
            </a:r>
            <a:r>
              <a:rPr lang="en-US" dirty="0"/>
              <a:t>prototype is evaluated somehow</a:t>
            </a:r>
          </a:p>
        </p:txBody>
      </p:sp>
    </p:spTree>
    <p:extLst>
      <p:ext uri="{BB962C8B-B14F-4D97-AF65-F5344CB8AC3E}">
        <p14:creationId xmlns:p14="http://schemas.microsoft.com/office/powerpoint/2010/main" xmlns="" val="2433810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smtClean="0"/>
              <a:t>User Analysis: Know </a:t>
            </a:r>
            <a:r>
              <a:rPr lang="en-US" dirty="0"/>
              <a:t>Your </a:t>
            </a:r>
            <a:r>
              <a:rPr lang="en-US" dirty="0" smtClean="0"/>
              <a:t>Client</a:t>
            </a:r>
            <a:endParaRPr lang="en-US" dirty="0"/>
          </a:p>
        </p:txBody>
      </p:sp>
      <p:sp>
        <p:nvSpPr>
          <p:cNvPr id="25603" name="Rectangle 3"/>
          <p:cNvSpPr>
            <a:spLocks noGrp="1" noChangeArrowheads="1"/>
          </p:cNvSpPr>
          <p:nvPr>
            <p:ph type="body" idx="1"/>
          </p:nvPr>
        </p:nvSpPr>
        <p:spPr/>
        <p:txBody>
          <a:bodyPr>
            <a:normAutofit fontScale="92500" lnSpcReduction="10000"/>
          </a:bodyPr>
          <a:lstStyle/>
          <a:p>
            <a:pPr eaLnBrk="1" hangingPunct="1">
              <a:lnSpc>
                <a:spcPct val="110000"/>
              </a:lnSpc>
            </a:pPr>
            <a:r>
              <a:rPr lang="en-US" dirty="0"/>
              <a:t>Identify characteristics of target </a:t>
            </a:r>
            <a:r>
              <a:rPr lang="en-US" dirty="0" smtClean="0"/>
              <a:t>user</a:t>
            </a:r>
            <a:endParaRPr lang="en-US" dirty="0"/>
          </a:p>
          <a:p>
            <a:pPr lvl="1" eaLnBrk="1" hangingPunct="1">
              <a:lnSpc>
                <a:spcPct val="110000"/>
              </a:lnSpc>
            </a:pPr>
            <a:r>
              <a:rPr lang="en-US" dirty="0"/>
              <a:t>Age, gender, culture, language</a:t>
            </a:r>
          </a:p>
          <a:p>
            <a:pPr lvl="1" eaLnBrk="1" hangingPunct="1">
              <a:lnSpc>
                <a:spcPct val="110000"/>
              </a:lnSpc>
            </a:pPr>
            <a:r>
              <a:rPr lang="en-US" dirty="0"/>
              <a:t>Education (literacy? numeracy?)</a:t>
            </a:r>
          </a:p>
          <a:p>
            <a:pPr lvl="1" eaLnBrk="1" hangingPunct="1">
              <a:lnSpc>
                <a:spcPct val="110000"/>
              </a:lnSpc>
            </a:pPr>
            <a:r>
              <a:rPr lang="en-US" b="1" dirty="0" smtClean="0"/>
              <a:t>Functional limitations</a:t>
            </a:r>
            <a:endParaRPr lang="en-US" b="1" dirty="0"/>
          </a:p>
          <a:p>
            <a:pPr lvl="1" eaLnBrk="1" hangingPunct="1">
              <a:lnSpc>
                <a:spcPct val="110000"/>
              </a:lnSpc>
            </a:pPr>
            <a:r>
              <a:rPr lang="en-US" dirty="0" smtClean="0"/>
              <a:t>Technology experience (computers? typing</a:t>
            </a:r>
            <a:r>
              <a:rPr lang="en-US" dirty="0"/>
              <a:t>?)</a:t>
            </a:r>
          </a:p>
          <a:p>
            <a:pPr lvl="1" eaLnBrk="1" hangingPunct="1">
              <a:lnSpc>
                <a:spcPct val="110000"/>
              </a:lnSpc>
            </a:pPr>
            <a:r>
              <a:rPr lang="en-US" dirty="0"/>
              <a:t>Motivation, attitude</a:t>
            </a:r>
          </a:p>
          <a:p>
            <a:pPr lvl="1" eaLnBrk="1" hangingPunct="1">
              <a:lnSpc>
                <a:spcPct val="110000"/>
              </a:lnSpc>
            </a:pPr>
            <a:r>
              <a:rPr lang="en-US" dirty="0" smtClean="0"/>
              <a:t>Relevant environment </a:t>
            </a:r>
            <a:r>
              <a:rPr lang="en-US" dirty="0"/>
              <a:t>and other social context</a:t>
            </a:r>
          </a:p>
          <a:p>
            <a:pPr lvl="1" eaLnBrk="1" hangingPunct="1">
              <a:lnSpc>
                <a:spcPct val="110000"/>
              </a:lnSpc>
            </a:pPr>
            <a:r>
              <a:rPr lang="en-US" dirty="0" smtClean="0"/>
              <a:t>Relevant relationships </a:t>
            </a:r>
            <a:r>
              <a:rPr lang="en-US" dirty="0"/>
              <a:t>and communication patterns</a:t>
            </a:r>
          </a:p>
          <a:p>
            <a:pPr lvl="1" eaLnBrk="1" hangingPunct="1">
              <a:lnSpc>
                <a:spcPct val="110000"/>
              </a:lnSpc>
            </a:pPr>
            <a:endParaRPr lang="en-US" dirty="0"/>
          </a:p>
        </p:txBody>
      </p:sp>
    </p:spTree>
    <p:extLst>
      <p:ext uri="{BB962C8B-B14F-4D97-AF65-F5344CB8AC3E}">
        <p14:creationId xmlns:p14="http://schemas.microsoft.com/office/powerpoint/2010/main" xmlns="" val="171406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Skills Evaluation: Sensory</a:t>
            </a:r>
            <a:endParaRPr lang="en-US" dirty="0"/>
          </a:p>
        </p:txBody>
      </p:sp>
      <p:sp>
        <p:nvSpPr>
          <p:cNvPr id="3" name="Text Placeholder 2"/>
          <p:cNvSpPr>
            <a:spLocks noGrp="1"/>
          </p:cNvSpPr>
          <p:nvPr>
            <p:ph type="body" idx="1"/>
          </p:nvPr>
        </p:nvSpPr>
        <p:spPr/>
        <p:txBody>
          <a:bodyPr/>
          <a:lstStyle/>
          <a:p>
            <a:r>
              <a:rPr lang="en-US" dirty="0" smtClean="0"/>
              <a:t>Visual function</a:t>
            </a:r>
          </a:p>
          <a:p>
            <a:pPr lvl="1"/>
            <a:r>
              <a:rPr lang="en-US" dirty="0" smtClean="0"/>
              <a:t>acuity, field, tracking, scanning</a:t>
            </a:r>
          </a:p>
          <a:p>
            <a:r>
              <a:rPr lang="en-US" dirty="0" smtClean="0"/>
              <a:t>Visual perception</a:t>
            </a:r>
          </a:p>
          <a:p>
            <a:pPr lvl="1"/>
            <a:r>
              <a:rPr lang="en-US" dirty="0" smtClean="0"/>
              <a:t>depth, spatial relationships</a:t>
            </a:r>
          </a:p>
          <a:p>
            <a:r>
              <a:rPr lang="en-US" dirty="0" smtClean="0"/>
              <a:t>Tactile function</a:t>
            </a:r>
          </a:p>
          <a:p>
            <a:r>
              <a:rPr lang="en-US" dirty="0" smtClean="0"/>
              <a:t>Auditory function</a:t>
            </a:r>
          </a:p>
          <a:p>
            <a:endParaRPr lang="en-US" dirty="0" smtClean="0"/>
          </a:p>
          <a:p>
            <a:endParaRPr lang="en-US" dirty="0"/>
          </a:p>
        </p:txBody>
      </p:sp>
    </p:spTree>
    <p:extLst>
      <p:ext uri="{BB962C8B-B14F-4D97-AF65-F5344CB8AC3E}">
        <p14:creationId xmlns:p14="http://schemas.microsoft.com/office/powerpoint/2010/main" xmlns="" val="124256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8256</TotalTime>
  <Words>3019</Words>
  <Application>Microsoft Office PowerPoint</Application>
  <PresentationFormat>On-screen Show (4:3)</PresentationFormat>
  <Paragraphs>210</Paragraphs>
  <Slides>22</Slides>
  <Notes>17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6.S196 / PPAT: Principles and Practice of Assistive Technology</vt:lpstr>
      <vt:lpstr>Today’s Topics</vt:lpstr>
      <vt:lpstr>Iterative Design</vt:lpstr>
      <vt:lpstr>Spiral Model</vt:lpstr>
      <vt:lpstr>Iterative Design of User Interfaces</vt:lpstr>
      <vt:lpstr>Early &amp; Late Prototypes</vt:lpstr>
      <vt:lpstr>User-Centered Design</vt:lpstr>
      <vt:lpstr>User Analysis: Know Your Client</vt:lpstr>
      <vt:lpstr>Skills Evaluation: Sensory</vt:lpstr>
      <vt:lpstr>Skills Evaluation: Motor</vt:lpstr>
      <vt:lpstr>Skills Evaluation: Cognitive</vt:lpstr>
      <vt:lpstr>Skills Assessment</vt:lpstr>
      <vt:lpstr>Task Analysis</vt:lpstr>
      <vt:lpstr>Essential Parts of Task Analysis</vt:lpstr>
      <vt:lpstr>Other Questions to Ask About a Task</vt:lpstr>
      <vt:lpstr>Common Errors in Task Analysis</vt:lpstr>
      <vt:lpstr>Hints for Better Task Analysis</vt:lpstr>
      <vt:lpstr>Contextual Inquiry</vt:lpstr>
      <vt:lpstr>Participatory Design</vt:lpstr>
      <vt:lpstr>Success Metrics</vt:lpstr>
      <vt:lpstr>Challenges for UCD  for Assistive Technology</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6.S196 / PPAT: Principles and Practice of Assistive Technology</dc:title>
  <dc:creator>seth</dc:creator>
  <cp:lastModifiedBy>bryt</cp:lastModifiedBy>
  <cp:revision>262</cp:revision>
  <dcterms:created xsi:type="dcterms:W3CDTF">2006-08-16T00:00:00Z</dcterms:created>
  <dcterms:modified xsi:type="dcterms:W3CDTF">2011-09-16T16:06:53Z</dcterms:modified>
</cp:coreProperties>
</file>