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30"/>
  </p:handoutMasterIdLst>
  <p:sldIdLst>
    <p:sldId id="256" r:id="rId2"/>
    <p:sldId id="286" r:id="rId3"/>
    <p:sldId id="257" r:id="rId4"/>
    <p:sldId id="259" r:id="rId5"/>
    <p:sldId id="328" r:id="rId6"/>
    <p:sldId id="313" r:id="rId7"/>
    <p:sldId id="319" r:id="rId8"/>
    <p:sldId id="314" r:id="rId9"/>
    <p:sldId id="320" r:id="rId10"/>
    <p:sldId id="325" r:id="rId11"/>
    <p:sldId id="322" r:id="rId12"/>
    <p:sldId id="323" r:id="rId13"/>
    <p:sldId id="318" r:id="rId14"/>
    <p:sldId id="324" r:id="rId15"/>
    <p:sldId id="329" r:id="rId16"/>
    <p:sldId id="326" r:id="rId17"/>
    <p:sldId id="298" r:id="rId18"/>
    <p:sldId id="295" r:id="rId19"/>
    <p:sldId id="297" r:id="rId20"/>
    <p:sldId id="296" r:id="rId21"/>
    <p:sldId id="327" r:id="rId22"/>
    <p:sldId id="302" r:id="rId23"/>
    <p:sldId id="303" r:id="rId24"/>
    <p:sldId id="304" r:id="rId25"/>
    <p:sldId id="305" r:id="rId26"/>
    <p:sldId id="306" r:id="rId27"/>
    <p:sldId id="307" r:id="rId28"/>
    <p:sldId id="281" r:id="rId2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00" autoAdjust="0"/>
    <p:restoredTop sz="94713" autoAdjust="0"/>
  </p:normalViewPr>
  <p:slideViewPr>
    <p:cSldViewPr>
      <p:cViewPr varScale="1">
        <p:scale>
          <a:sx n="84" d="100"/>
          <a:sy n="84" d="100"/>
        </p:scale>
        <p:origin x="-1258" y="-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9194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A1B2E0-DBBE-40F3-A41B-A5DFDC768544}" type="datetimeFigureOut">
              <a:rPr lang="en-US" smtClean="0"/>
              <a:pPr/>
              <a:t>9/11/2011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550C05-B781-429A-BE12-409171B2B11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1pPr>
          </a:lstStyle>
          <a:p>
            <a:fld id="{1D8BD707-D9CF-40AE-B4C6-C98DA3205C09}" type="datetimeFigureOut">
              <a:rPr lang="en-US" smtClean="0"/>
              <a:pPr/>
              <a:t>9/11/2011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Segoe UI" pitchFamily="34" charset="0"/>
          <a:ea typeface="Segoe UI" pitchFamily="34" charset="0"/>
          <a:cs typeface="Segoe UI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Segoe UI" pitchFamily="34" charset="0"/>
          <a:ea typeface="Segoe UI" pitchFamily="34" charset="0"/>
          <a:cs typeface="Segoe UI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Segoe UI" pitchFamily="34" charset="0"/>
          <a:ea typeface="Segoe UI" pitchFamily="34" charset="0"/>
          <a:cs typeface="Segoe UI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Segoe UI" pitchFamily="34" charset="0"/>
          <a:ea typeface="Segoe UI" pitchFamily="34" charset="0"/>
          <a:cs typeface="Segoe UI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Segoe UI" pitchFamily="34" charset="0"/>
          <a:ea typeface="Segoe UI" pitchFamily="34" charset="0"/>
          <a:cs typeface="Segoe UI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Segoe UI" pitchFamily="34" charset="0"/>
          <a:ea typeface="Segoe UI" pitchFamily="34" charset="0"/>
          <a:cs typeface="Segoe UI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communities.qld.gov.au/disability/community-involvement/queensland-all-abilities-playground-project/communication-in-play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communities.qld.gov.au/disability/community-involvement/queensland-all-abilities-playground-project/communication-in-play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762000"/>
            <a:ext cx="7772400" cy="2079625"/>
          </a:xfrm>
        </p:spPr>
        <p:txBody>
          <a:bodyPr>
            <a:noAutofit/>
          </a:bodyPr>
          <a:lstStyle/>
          <a:p>
            <a:r>
              <a:rPr lang="en-US" sz="4800" b="1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6.S196 / PPAT:</a:t>
            </a:r>
            <a:br>
              <a:rPr lang="en-US" sz="4800" b="1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</a:br>
            <a:r>
              <a:rPr lang="en-US" sz="4800" b="1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Principles and Practice</a:t>
            </a:r>
            <a:br>
              <a:rPr lang="en-US" sz="4800" b="1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</a:br>
            <a:r>
              <a:rPr lang="en-US" sz="4800" b="1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of Assistive Technology</a:t>
            </a:r>
            <a:endParaRPr lang="en-US" sz="4800" b="1" dirty="0"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105400"/>
            <a:ext cx="6400800" cy="1066800"/>
          </a:xfrm>
        </p:spPr>
        <p:txBody>
          <a:bodyPr>
            <a:normAutofit lnSpcReduction="10000"/>
          </a:bodyPr>
          <a:lstStyle/>
          <a:p>
            <a:r>
              <a:rPr lang="en-US" dirty="0" smtClean="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Monday, 12 Sept. 2011</a:t>
            </a:r>
          </a:p>
          <a:p>
            <a:r>
              <a:rPr lang="en-US" dirty="0" smtClean="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Prof. Seth Teller</a:t>
            </a: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228600" y="3352800"/>
            <a:ext cx="8686800" cy="13716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Segoe UI" pitchFamily="34" charset="0"/>
                <a:ea typeface="Segoe UI" pitchFamily="34" charset="0"/>
                <a:cs typeface="Segoe UI" pitchFamily="34" charset="0"/>
              </a:rPr>
              <a:t>Today: System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Segoe UI" pitchFamily="34" charset="0"/>
                <a:ea typeface="Segoe UI" pitchFamily="34" charset="0"/>
                <a:cs typeface="Segoe UI" pitchFamily="34" charset="0"/>
              </a:rPr>
              <a:t> Model, System Thinking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Segoe UI" pitchFamily="34" charset="0"/>
                <a:ea typeface="Segoe UI" pitchFamily="34" charset="0"/>
                <a:cs typeface="Segoe UI" pitchFamily="34" charset="0"/>
              </a:rPr>
              <a:t>for Assistive Technology [C&amp;H Ch. 2]</a:t>
            </a:r>
            <a:endParaRPr kumimoji="0" lang="en-US" sz="3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Human Abilities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95400"/>
            <a:ext cx="8534400" cy="53340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Physical</a:t>
            </a:r>
          </a:p>
          <a:p>
            <a:pPr lvl="1"/>
            <a:r>
              <a:rPr lang="en-US" dirty="0" smtClean="0"/>
              <a:t>Strength, dexterity, range</a:t>
            </a:r>
            <a:br>
              <a:rPr lang="en-US" dirty="0" smtClean="0"/>
            </a:br>
            <a:r>
              <a:rPr lang="en-US" dirty="0" smtClean="0"/>
              <a:t>of motion, balance</a:t>
            </a:r>
          </a:p>
          <a:p>
            <a:r>
              <a:rPr lang="en-US" dirty="0" smtClean="0"/>
              <a:t>Cognitive</a:t>
            </a:r>
          </a:p>
          <a:p>
            <a:pPr lvl="1"/>
            <a:r>
              <a:rPr lang="en-US" dirty="0" smtClean="0"/>
              <a:t>Attention, judgment, </a:t>
            </a:r>
            <a:br>
              <a:rPr lang="en-US" dirty="0" smtClean="0"/>
            </a:br>
            <a:r>
              <a:rPr lang="en-US" dirty="0" smtClean="0"/>
              <a:t>problem solving,</a:t>
            </a:r>
            <a:br>
              <a:rPr lang="en-US" dirty="0" smtClean="0"/>
            </a:br>
            <a:r>
              <a:rPr lang="en-US" dirty="0" smtClean="0"/>
              <a:t>concentration, </a:t>
            </a:r>
            <a:br>
              <a:rPr lang="en-US" dirty="0" smtClean="0"/>
            </a:br>
            <a:r>
              <a:rPr lang="en-US" dirty="0" smtClean="0"/>
              <a:t>alertness</a:t>
            </a:r>
          </a:p>
          <a:p>
            <a:pPr lvl="1"/>
            <a:r>
              <a:rPr lang="en-US" dirty="0" smtClean="0"/>
              <a:t>C&amp;H view sensing as </a:t>
            </a:r>
            <a:br>
              <a:rPr lang="en-US" dirty="0" smtClean="0"/>
            </a:br>
            <a:r>
              <a:rPr lang="en-US" dirty="0" smtClean="0"/>
              <a:t>a subset of cognition</a:t>
            </a:r>
          </a:p>
          <a:p>
            <a:r>
              <a:rPr lang="en-US" dirty="0" smtClean="0"/>
              <a:t>Affective</a:t>
            </a:r>
          </a:p>
          <a:p>
            <a:pPr lvl="1"/>
            <a:r>
              <a:rPr lang="en-US" dirty="0" smtClean="0"/>
              <a:t>Emotional elements </a:t>
            </a:r>
            <a:br>
              <a:rPr lang="en-US" dirty="0" smtClean="0"/>
            </a:br>
            <a:r>
              <a:rPr lang="en-US" dirty="0" smtClean="0"/>
              <a:t>(motivation, confidence…)</a:t>
            </a:r>
          </a:p>
          <a:p>
            <a:r>
              <a:rPr lang="en-US" dirty="0" smtClean="0"/>
              <a:t>ATP must understand, then match, the human’s</a:t>
            </a:r>
            <a:br>
              <a:rPr lang="en-US" dirty="0" smtClean="0"/>
            </a:br>
            <a:r>
              <a:rPr lang="en-US" dirty="0" smtClean="0"/>
              <a:t>abilities to the technology, to prevent… what?</a:t>
            </a:r>
          </a:p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4" name="Rectangle 3"/>
          <p:cNvSpPr/>
          <p:nvPr/>
        </p:nvSpPr>
        <p:spPr>
          <a:xfrm>
            <a:off x="4191000" y="2629726"/>
            <a:ext cx="4800600" cy="259080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Pie 5"/>
          <p:cNvSpPr/>
          <p:nvPr/>
        </p:nvSpPr>
        <p:spPr>
          <a:xfrm rot="163603">
            <a:off x="4946860" y="1184594"/>
            <a:ext cx="3124200" cy="3155480"/>
          </a:xfrm>
          <a:prstGeom prst="pie">
            <a:avLst>
              <a:gd name="adj1" fmla="val 10614016"/>
              <a:gd name="adj2" fmla="val 17489467"/>
            </a:avLst>
          </a:prstGeom>
          <a:solidFill>
            <a:schemeClr val="accent6">
              <a:lumMod val="60000"/>
              <a:lumOff val="4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" name="Pie 6"/>
          <p:cNvSpPr/>
          <p:nvPr/>
        </p:nvSpPr>
        <p:spPr>
          <a:xfrm rot="163603">
            <a:off x="5032690" y="1369622"/>
            <a:ext cx="3124200" cy="3155480"/>
          </a:xfrm>
          <a:prstGeom prst="pie">
            <a:avLst>
              <a:gd name="adj1" fmla="val 3314080"/>
              <a:gd name="adj2" fmla="val 10649946"/>
            </a:avLst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" name="Pie 7"/>
          <p:cNvSpPr/>
          <p:nvPr/>
        </p:nvSpPr>
        <p:spPr>
          <a:xfrm rot="163603">
            <a:off x="5033572" y="1367965"/>
            <a:ext cx="3124200" cy="3155480"/>
          </a:xfrm>
          <a:prstGeom prst="pie">
            <a:avLst>
              <a:gd name="adj1" fmla="val 17503758"/>
              <a:gd name="adj2" fmla="val 3315890"/>
            </a:avLst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542462" y="1860016"/>
            <a:ext cx="87876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/>
              <a:t>Human</a:t>
            </a:r>
            <a:endParaRPr lang="en-US" b="1" dirty="0"/>
          </a:p>
        </p:txBody>
      </p:sp>
      <p:sp>
        <p:nvSpPr>
          <p:cNvPr id="10" name="Rectangle 9"/>
          <p:cNvSpPr/>
          <p:nvPr/>
        </p:nvSpPr>
        <p:spPr>
          <a:xfrm>
            <a:off x="6798644" y="2600850"/>
            <a:ext cx="124296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 smtClean="0"/>
              <a:t>Assistive</a:t>
            </a:r>
          </a:p>
          <a:p>
            <a:pPr algn="ctr"/>
            <a:r>
              <a:rPr lang="en-US" dirty="0" smtClean="0"/>
              <a:t>Technology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5665270" y="3559366"/>
            <a:ext cx="88357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 smtClean="0"/>
              <a:t>Activity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6157452" y="4687126"/>
            <a:ext cx="91307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 smtClean="0"/>
              <a:t>Context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Output-centric Perspective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534400" cy="5334000"/>
          </a:xfrm>
        </p:spPr>
        <p:txBody>
          <a:bodyPr>
            <a:normAutofit/>
          </a:bodyPr>
          <a:lstStyle/>
          <a:p>
            <a:r>
              <a:rPr lang="en-US" dirty="0" smtClean="0"/>
              <a:t>Goals accomplished through </a:t>
            </a:r>
            <a:r>
              <a:rPr lang="en-US" i="1" dirty="0" smtClean="0"/>
              <a:t>motor outputs</a:t>
            </a:r>
          </a:p>
          <a:p>
            <a:pPr lvl="1"/>
            <a:r>
              <a:rPr lang="en-US" dirty="0" smtClean="0"/>
              <a:t>Communication, mobility, manipulation</a:t>
            </a:r>
          </a:p>
          <a:p>
            <a:pPr lvl="1"/>
            <a:r>
              <a:rPr lang="en-US" dirty="0" smtClean="0"/>
              <a:t>Each requires </a:t>
            </a:r>
            <a:r>
              <a:rPr lang="en-US" i="1" dirty="0" smtClean="0"/>
              <a:t>motor skills, sensory function</a:t>
            </a:r>
            <a:r>
              <a:rPr lang="en-US" dirty="0" smtClean="0"/>
              <a:t>,</a:t>
            </a:r>
            <a:br>
              <a:rPr lang="en-US" dirty="0" smtClean="0"/>
            </a:br>
            <a:r>
              <a:rPr lang="en-US" dirty="0" smtClean="0"/>
              <a:t>and </a:t>
            </a:r>
            <a:r>
              <a:rPr lang="en-US" i="1" dirty="0" smtClean="0"/>
              <a:t>information processing</a:t>
            </a:r>
          </a:p>
          <a:p>
            <a:r>
              <a:rPr lang="en-US" dirty="0" smtClean="0"/>
              <a:t>AT can replace or augment each of these:</a:t>
            </a:r>
          </a:p>
          <a:p>
            <a:pPr lvl="1"/>
            <a:r>
              <a:rPr lang="en-US" dirty="0" smtClean="0"/>
              <a:t>Motor skills (examples?)</a:t>
            </a:r>
          </a:p>
          <a:p>
            <a:pPr lvl="1"/>
            <a:r>
              <a:rPr lang="en-US" dirty="0" smtClean="0"/>
              <a:t>Sensory function (examples?)</a:t>
            </a:r>
          </a:p>
          <a:p>
            <a:pPr lvl="1"/>
            <a:r>
              <a:rPr lang="en-US" dirty="0" smtClean="0"/>
              <a:t>Information processing (examples?)</a:t>
            </a:r>
          </a:p>
          <a:p>
            <a:r>
              <a:rPr lang="en-US" dirty="0" smtClean="0"/>
              <a:t>Psychological </a:t>
            </a:r>
            <a:r>
              <a:rPr lang="en-US" i="1" dirty="0" smtClean="0"/>
              <a:t>affect</a:t>
            </a:r>
            <a:r>
              <a:rPr lang="en-US" dirty="0" smtClean="0"/>
              <a:t> influences performance</a:t>
            </a:r>
          </a:p>
          <a:p>
            <a:pPr lvl="1"/>
            <a:r>
              <a:rPr lang="en-US" dirty="0" smtClean="0"/>
              <a:t>Motivation, self-efficacy, perceived activity value</a:t>
            </a:r>
          </a:p>
          <a:p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Concepts </a:t>
            </a:r>
            <a:r>
              <a:rPr lang="en-US" sz="3200" dirty="0" smtClean="0"/>
              <a:t>(C&amp;H Ch. 2)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95400"/>
            <a:ext cx="8610600" cy="5334000"/>
          </a:xfrm>
        </p:spPr>
        <p:txBody>
          <a:bodyPr>
            <a:normAutofit/>
          </a:bodyPr>
          <a:lstStyle/>
          <a:p>
            <a:r>
              <a:rPr lang="en-US" dirty="0" smtClean="0"/>
              <a:t>Abilities and skills</a:t>
            </a:r>
          </a:p>
          <a:p>
            <a:pPr lvl="1"/>
            <a:r>
              <a:rPr lang="en-US" dirty="0" smtClean="0"/>
              <a:t>Skill development over time, transfer across tasks</a:t>
            </a:r>
          </a:p>
          <a:p>
            <a:r>
              <a:rPr lang="en-US" dirty="0" smtClean="0"/>
              <a:t>Performance and learning</a:t>
            </a:r>
          </a:p>
          <a:p>
            <a:pPr lvl="1"/>
            <a:r>
              <a:rPr lang="en-US" dirty="0" smtClean="0"/>
              <a:t>Routinization of frequent motor sequences</a:t>
            </a:r>
          </a:p>
          <a:p>
            <a:pPr lvl="1"/>
            <a:r>
              <a:rPr lang="en-US" dirty="0" smtClean="0"/>
              <a:t>Change in character of AT usage over time</a:t>
            </a:r>
          </a:p>
          <a:p>
            <a:r>
              <a:rPr lang="en-US" dirty="0" smtClean="0"/>
              <a:t>Strategies to enhance AT functionality</a:t>
            </a:r>
          </a:p>
          <a:p>
            <a:pPr lvl="1"/>
            <a:r>
              <a:rPr lang="en-US" dirty="0" smtClean="0"/>
              <a:t>Highly dependent on context (how?)</a:t>
            </a:r>
          </a:p>
          <a:p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191000" y="3200400"/>
            <a:ext cx="4800600" cy="2590800"/>
          </a:xfrm>
          <a:prstGeom prst="rect">
            <a:avLst/>
          </a:prstGeom>
          <a:solidFill>
            <a:schemeClr val="bg1">
              <a:lumMod val="75000"/>
            </a:schemeClr>
          </a:solidFill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Context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295400"/>
            <a:ext cx="8763000" cy="5410200"/>
          </a:xfrm>
        </p:spPr>
        <p:txBody>
          <a:bodyPr>
            <a:normAutofit/>
          </a:bodyPr>
          <a:lstStyle/>
          <a:p>
            <a:r>
              <a:rPr lang="en-US" dirty="0" smtClean="0"/>
              <a:t>Difficulties arise as much</a:t>
            </a:r>
            <a:br>
              <a:rPr lang="en-US" dirty="0" smtClean="0"/>
            </a:br>
            <a:r>
              <a:rPr lang="en-US" dirty="0" smtClean="0"/>
              <a:t>from the environment</a:t>
            </a:r>
            <a:br>
              <a:rPr lang="en-US" dirty="0" smtClean="0"/>
            </a:br>
            <a:r>
              <a:rPr lang="en-US" dirty="0" smtClean="0"/>
              <a:t>as from the impairment!</a:t>
            </a:r>
          </a:p>
          <a:p>
            <a:r>
              <a:rPr lang="en-US" dirty="0" smtClean="0"/>
              <a:t>Barriers</a:t>
            </a:r>
          </a:p>
          <a:p>
            <a:pPr lvl="1"/>
            <a:r>
              <a:rPr lang="en-US" dirty="0" smtClean="0"/>
              <a:t>Physical</a:t>
            </a:r>
          </a:p>
          <a:p>
            <a:pPr lvl="1"/>
            <a:r>
              <a:rPr lang="en-US" dirty="0" smtClean="0"/>
              <a:t>Social/attitudinal</a:t>
            </a:r>
          </a:p>
          <a:p>
            <a:r>
              <a:rPr lang="en-US" dirty="0" smtClean="0"/>
              <a:t>ICF participation</a:t>
            </a:r>
          </a:p>
          <a:p>
            <a:pPr lvl="1"/>
            <a:r>
              <a:rPr lang="en-US" dirty="0" smtClean="0"/>
              <a:t>Problem w/the</a:t>
            </a:r>
            <a:br>
              <a:rPr lang="en-US" dirty="0" smtClean="0"/>
            </a:br>
            <a:r>
              <a:rPr lang="en-US" i="1" dirty="0" smtClean="0"/>
              <a:t>environment</a:t>
            </a:r>
          </a:p>
          <a:p>
            <a:r>
              <a:rPr lang="en-US" dirty="0" smtClean="0"/>
              <a:t>HAAT model captures these factors as </a:t>
            </a:r>
            <a:r>
              <a:rPr lang="en-US" i="1" dirty="0" smtClean="0"/>
              <a:t>context</a:t>
            </a:r>
            <a:r>
              <a:rPr lang="en-US" dirty="0" smtClean="0"/>
              <a:t> </a:t>
            </a:r>
          </a:p>
        </p:txBody>
      </p:sp>
      <p:grpSp>
        <p:nvGrpSpPr>
          <p:cNvPr id="8" name="Group 7"/>
          <p:cNvGrpSpPr/>
          <p:nvPr/>
        </p:nvGrpSpPr>
        <p:grpSpPr>
          <a:xfrm rot="163603">
            <a:off x="5032730" y="1938619"/>
            <a:ext cx="3125002" cy="3157177"/>
            <a:chOff x="3428198" y="2514599"/>
            <a:chExt cx="3125002" cy="2983795"/>
          </a:xfrm>
        </p:grpSpPr>
        <p:sp>
          <p:nvSpPr>
            <p:cNvPr id="4" name="Pie 3"/>
            <p:cNvSpPr/>
            <p:nvPr/>
          </p:nvSpPr>
          <p:spPr>
            <a:xfrm>
              <a:off x="3429000" y="2514599"/>
              <a:ext cx="3124200" cy="2982191"/>
            </a:xfrm>
            <a:prstGeom prst="pie">
              <a:avLst>
                <a:gd name="adj1" fmla="val 10614016"/>
                <a:gd name="adj2" fmla="val 17489467"/>
              </a:avLst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5" name="Pie 4"/>
            <p:cNvSpPr/>
            <p:nvPr/>
          </p:nvSpPr>
          <p:spPr>
            <a:xfrm>
              <a:off x="3428198" y="2516203"/>
              <a:ext cx="3124200" cy="2982191"/>
            </a:xfrm>
            <a:prstGeom prst="pie">
              <a:avLst>
                <a:gd name="adj1" fmla="val 3314080"/>
                <a:gd name="adj2" fmla="val 10649946"/>
              </a:avLst>
            </a:prstGeom>
            <a:solidFill>
              <a:schemeClr val="accent5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6" name="Pie 5"/>
            <p:cNvSpPr/>
            <p:nvPr/>
          </p:nvSpPr>
          <p:spPr>
            <a:xfrm>
              <a:off x="3429000" y="2514599"/>
              <a:ext cx="3124200" cy="2982191"/>
            </a:xfrm>
            <a:prstGeom prst="pie">
              <a:avLst>
                <a:gd name="adj1" fmla="val 17503758"/>
                <a:gd name="adj2" fmla="val 3315890"/>
              </a:avLst>
            </a:prstGeom>
            <a:solidFill>
              <a:schemeClr val="accent3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sp>
        <p:nvSpPr>
          <p:cNvPr id="9" name="Rectangle 8"/>
          <p:cNvSpPr/>
          <p:nvPr/>
        </p:nvSpPr>
        <p:spPr>
          <a:xfrm>
            <a:off x="5629174" y="2614061"/>
            <a:ext cx="86754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Human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6798644" y="3171524"/>
            <a:ext cx="124296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 smtClean="0"/>
              <a:t>Assistive</a:t>
            </a:r>
          </a:p>
          <a:p>
            <a:pPr algn="ctr"/>
            <a:r>
              <a:rPr lang="en-US" dirty="0" smtClean="0"/>
              <a:t>Technology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5665270" y="4130040"/>
            <a:ext cx="88357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 smtClean="0"/>
              <a:t>Activity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150815" y="5257800"/>
            <a:ext cx="92634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b="1" dirty="0" smtClean="0"/>
              <a:t>Context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Multiple Contexts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95400"/>
            <a:ext cx="8610600" cy="5334000"/>
          </a:xfrm>
        </p:spPr>
        <p:txBody>
          <a:bodyPr>
            <a:normAutofit/>
          </a:bodyPr>
          <a:lstStyle/>
          <a:p>
            <a:r>
              <a:rPr lang="en-US" dirty="0" smtClean="0"/>
              <a:t>Physical</a:t>
            </a:r>
          </a:p>
          <a:p>
            <a:pPr lvl="1"/>
            <a:r>
              <a:rPr lang="en-US" dirty="0" smtClean="0"/>
              <a:t>Natural and built surroundings; </a:t>
            </a:r>
            <a:r>
              <a:rPr lang="en-US" i="1" dirty="0" smtClean="0"/>
              <a:t>affordances</a:t>
            </a:r>
            <a:endParaRPr lang="en-US" dirty="0" smtClean="0"/>
          </a:p>
          <a:p>
            <a:r>
              <a:rPr lang="en-US" dirty="0" smtClean="0"/>
              <a:t>Social</a:t>
            </a:r>
          </a:p>
          <a:p>
            <a:pPr lvl="1"/>
            <a:r>
              <a:rPr lang="en-US" dirty="0" smtClean="0"/>
              <a:t>Stigmatization; expectations; assistance sources</a:t>
            </a:r>
          </a:p>
          <a:p>
            <a:r>
              <a:rPr lang="en-US" dirty="0" smtClean="0"/>
              <a:t>Cultural</a:t>
            </a:r>
          </a:p>
          <a:p>
            <a:pPr lvl="1"/>
            <a:r>
              <a:rPr lang="en-US" dirty="0" smtClean="0"/>
              <a:t>Learned group patterns of behavior, interaction</a:t>
            </a:r>
          </a:p>
          <a:p>
            <a:r>
              <a:rPr lang="en-US" dirty="0" smtClean="0"/>
              <a:t>Institutional</a:t>
            </a:r>
          </a:p>
          <a:p>
            <a:pPr lvl="1"/>
            <a:r>
              <a:rPr lang="en-US" dirty="0" smtClean="0"/>
              <a:t>Laws, policies, processes, procedures, religion</a:t>
            </a:r>
          </a:p>
          <a:p>
            <a:r>
              <a:rPr lang="en-US" dirty="0" smtClean="0"/>
              <a:t>Contextual supports/barriers key to AT </a:t>
            </a:r>
            <a:r>
              <a:rPr lang="en-US" dirty="0" err="1" smtClean="0"/>
              <a:t>dev’t</a:t>
            </a: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Marion’s Communication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95400"/>
            <a:ext cx="8610600" cy="5334000"/>
          </a:xfrm>
        </p:spPr>
        <p:txBody>
          <a:bodyPr>
            <a:normAutofit/>
          </a:bodyPr>
          <a:lstStyle/>
          <a:p>
            <a:r>
              <a:rPr lang="en-US" dirty="0" smtClean="0"/>
              <a:t>Give relevant aspects for each type of</a:t>
            </a:r>
            <a:br>
              <a:rPr lang="en-US" dirty="0" smtClean="0"/>
            </a:br>
            <a:r>
              <a:rPr lang="en-US" dirty="0" smtClean="0"/>
              <a:t>context; are they supports or barriers?</a:t>
            </a:r>
          </a:p>
          <a:p>
            <a:pPr lvl="1"/>
            <a:r>
              <a:rPr lang="en-US" dirty="0" smtClean="0"/>
              <a:t>Physical</a:t>
            </a:r>
          </a:p>
          <a:p>
            <a:pPr lvl="1"/>
            <a:r>
              <a:rPr lang="en-US" dirty="0" smtClean="0"/>
              <a:t>Social</a:t>
            </a:r>
          </a:p>
          <a:p>
            <a:pPr lvl="1"/>
            <a:r>
              <a:rPr lang="en-US" dirty="0" smtClean="0"/>
              <a:t>Cultural</a:t>
            </a:r>
          </a:p>
          <a:p>
            <a:pPr lvl="1"/>
            <a:r>
              <a:rPr lang="en-US" dirty="0" smtClean="0"/>
              <a:t>Institutional</a:t>
            </a:r>
          </a:p>
          <a:p>
            <a:pPr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</p:txBody>
      </p:sp>
      <p:grpSp>
        <p:nvGrpSpPr>
          <p:cNvPr id="4" name="Group 7"/>
          <p:cNvGrpSpPr/>
          <p:nvPr/>
        </p:nvGrpSpPr>
        <p:grpSpPr>
          <a:xfrm>
            <a:off x="3733800" y="2667000"/>
            <a:ext cx="4541066" cy="3364971"/>
            <a:chOff x="6096000" y="1295400"/>
            <a:chExt cx="2996452" cy="2028020"/>
          </a:xfrm>
        </p:grpSpPr>
        <p:pic>
          <p:nvPicPr>
            <p:cNvPr id="5" name="Picture 2">
              <a:hlinkClick r:id="rId2" tooltip="http://www.communities.qld.gov.au/disability/community-involvement/queensland-all-abilities-playground-project/communication-in-play"/>
            </p:cNvPr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6096000" y="1295400"/>
              <a:ext cx="2857500" cy="1905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" name="Rectangle 5"/>
            <p:cNvSpPr/>
            <p:nvPr/>
          </p:nvSpPr>
          <p:spPr>
            <a:xfrm>
              <a:off x="7890950" y="3170388"/>
              <a:ext cx="1201502" cy="1530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050" dirty="0" smtClean="0"/>
                <a:t>Government of Queensland</a:t>
              </a:r>
              <a:endParaRPr lang="en-US" sz="1050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Assistive Technology Elements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382000" cy="50292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Activity output</a:t>
            </a:r>
          </a:p>
          <a:p>
            <a:r>
              <a:rPr lang="en-US" dirty="0" smtClean="0"/>
              <a:t>Human interface</a:t>
            </a:r>
          </a:p>
          <a:p>
            <a:r>
              <a:rPr lang="en-US" dirty="0" smtClean="0"/>
              <a:t>Environmental </a:t>
            </a:r>
            <a:br>
              <a:rPr lang="en-US" dirty="0" smtClean="0"/>
            </a:br>
            <a:r>
              <a:rPr lang="en-US" dirty="0" smtClean="0"/>
              <a:t>interface</a:t>
            </a:r>
          </a:p>
          <a:p>
            <a:r>
              <a:rPr lang="en-US" dirty="0" smtClean="0"/>
              <a:t>Functional </a:t>
            </a:r>
            <a:br>
              <a:rPr lang="en-US" dirty="0" smtClean="0"/>
            </a:br>
            <a:r>
              <a:rPr lang="en-US" dirty="0" smtClean="0"/>
              <a:t>mechanism </a:t>
            </a:r>
            <a:br>
              <a:rPr lang="en-US" dirty="0" smtClean="0"/>
            </a:br>
            <a:r>
              <a:rPr lang="en-US" dirty="0" smtClean="0"/>
              <a:t>(C&amp;H’s </a:t>
            </a:r>
            <a:br>
              <a:rPr lang="en-US" dirty="0" smtClean="0"/>
            </a:br>
            <a:r>
              <a:rPr lang="en-US" dirty="0" smtClean="0"/>
              <a:t>“processor”)</a:t>
            </a:r>
          </a:p>
          <a:p>
            <a:r>
              <a:rPr lang="en-US" dirty="0" smtClean="0"/>
              <a:t>AT sometimes called </a:t>
            </a:r>
            <a:r>
              <a:rPr lang="en-US" i="1" dirty="0" smtClean="0"/>
              <a:t>extrinsic enablers:</a:t>
            </a:r>
          </a:p>
          <a:p>
            <a:pPr lvl="1"/>
            <a:r>
              <a:rPr lang="en-US" dirty="0" smtClean="0"/>
              <a:t>“Basis by which human performance is</a:t>
            </a:r>
            <a:br>
              <a:rPr lang="en-US" dirty="0" smtClean="0"/>
            </a:br>
            <a:r>
              <a:rPr lang="en-US" dirty="0" smtClean="0"/>
              <a:t>improved in the presence of disability”</a:t>
            </a:r>
            <a:endParaRPr lang="en-US" i="1" dirty="0" smtClean="0"/>
          </a:p>
          <a:p>
            <a:pPr lvl="1"/>
            <a:endParaRPr lang="en-US" i="1" dirty="0" smtClean="0"/>
          </a:p>
          <a:p>
            <a:pPr lvl="1"/>
            <a:endParaRPr lang="en-US" dirty="0" smtClean="0"/>
          </a:p>
        </p:txBody>
      </p:sp>
      <p:sp>
        <p:nvSpPr>
          <p:cNvPr id="4" name="Rectangle 3"/>
          <p:cNvSpPr/>
          <p:nvPr/>
        </p:nvSpPr>
        <p:spPr>
          <a:xfrm>
            <a:off x="4114800" y="2692070"/>
            <a:ext cx="4800600" cy="259080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Pie 5"/>
          <p:cNvSpPr/>
          <p:nvPr/>
        </p:nvSpPr>
        <p:spPr>
          <a:xfrm rot="14909287">
            <a:off x="4955994" y="1431076"/>
            <a:ext cx="3124200" cy="3155480"/>
          </a:xfrm>
          <a:prstGeom prst="pie">
            <a:avLst>
              <a:gd name="adj1" fmla="val 10614016"/>
              <a:gd name="adj2" fmla="val 17489467"/>
            </a:avLst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" name="Pie 6"/>
          <p:cNvSpPr/>
          <p:nvPr/>
        </p:nvSpPr>
        <p:spPr>
          <a:xfrm rot="14909287">
            <a:off x="4957868" y="1431199"/>
            <a:ext cx="3124200" cy="3155480"/>
          </a:xfrm>
          <a:prstGeom prst="pie">
            <a:avLst>
              <a:gd name="adj1" fmla="val 3314080"/>
              <a:gd name="adj2" fmla="val 10649946"/>
            </a:avLst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" name="Pie 7"/>
          <p:cNvSpPr/>
          <p:nvPr/>
        </p:nvSpPr>
        <p:spPr>
          <a:xfrm rot="14909287">
            <a:off x="4861937" y="1261362"/>
            <a:ext cx="3124200" cy="3155480"/>
          </a:xfrm>
          <a:prstGeom prst="pie">
            <a:avLst>
              <a:gd name="adj1" fmla="val 17503758"/>
              <a:gd name="adj2" fmla="val 3315890"/>
            </a:avLst>
          </a:prstGeom>
          <a:solidFill>
            <a:schemeClr val="accent3">
              <a:lumMod val="60000"/>
              <a:lumOff val="4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562600" y="3530270"/>
            <a:ext cx="86754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Human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5308641" y="1746737"/>
            <a:ext cx="125797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b="1" dirty="0" smtClean="0"/>
              <a:t>Assistive</a:t>
            </a:r>
          </a:p>
          <a:p>
            <a:pPr algn="ctr"/>
            <a:r>
              <a:rPr lang="en-US" b="1" dirty="0" smtClean="0"/>
              <a:t>Technology</a:t>
            </a:r>
            <a:endParaRPr lang="en-US" b="1" dirty="0"/>
          </a:p>
        </p:txBody>
      </p:sp>
      <p:sp>
        <p:nvSpPr>
          <p:cNvPr id="11" name="Rectangle 10"/>
          <p:cNvSpPr/>
          <p:nvPr/>
        </p:nvSpPr>
        <p:spPr>
          <a:xfrm>
            <a:off x="6934200" y="2844470"/>
            <a:ext cx="88357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 smtClean="0"/>
              <a:t>Activity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6081252" y="4749470"/>
            <a:ext cx="91307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 smtClean="0"/>
              <a:t>Context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Activity Output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382000" cy="51054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Communication</a:t>
            </a:r>
          </a:p>
          <a:p>
            <a:pPr lvl="1"/>
            <a:r>
              <a:rPr lang="en-US" dirty="0" smtClean="0"/>
              <a:t>Transmission of information, mental states</a:t>
            </a:r>
          </a:p>
          <a:p>
            <a:r>
              <a:rPr lang="en-US" dirty="0" smtClean="0"/>
              <a:t>Mobility</a:t>
            </a:r>
          </a:p>
          <a:p>
            <a:pPr lvl="1"/>
            <a:r>
              <a:rPr lang="en-US" dirty="0" smtClean="0"/>
              <a:t>Moving one’s body from place to place</a:t>
            </a:r>
          </a:p>
          <a:p>
            <a:r>
              <a:rPr lang="en-US" dirty="0" smtClean="0"/>
              <a:t>Manipulation</a:t>
            </a:r>
          </a:p>
          <a:p>
            <a:pPr lvl="1"/>
            <a:r>
              <a:rPr lang="en-US" dirty="0" smtClean="0"/>
              <a:t>Special purpose vs. general purpose</a:t>
            </a:r>
          </a:p>
          <a:p>
            <a:r>
              <a:rPr lang="en-US" dirty="0" smtClean="0"/>
              <a:t>Cognitive activities</a:t>
            </a:r>
          </a:p>
          <a:p>
            <a:pPr lvl="1"/>
            <a:r>
              <a:rPr lang="en-US" dirty="0" smtClean="0"/>
              <a:t>Memory aids, information access</a:t>
            </a:r>
          </a:p>
          <a:p>
            <a:r>
              <a:rPr lang="en-US" dirty="0" smtClean="0"/>
              <a:t>Higher-level activities</a:t>
            </a:r>
          </a:p>
          <a:p>
            <a:pPr lvl="1"/>
            <a:r>
              <a:rPr lang="en-US" dirty="0" smtClean="0"/>
              <a:t>Abstraction!  Example?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Human-Technology Interface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534400" cy="4724400"/>
          </a:xfrm>
        </p:spPr>
        <p:txBody>
          <a:bodyPr>
            <a:normAutofit/>
          </a:bodyPr>
          <a:lstStyle/>
          <a:p>
            <a:r>
              <a:rPr lang="en-US" dirty="0" smtClean="0"/>
              <a:t>Transmission of forces and information from</a:t>
            </a:r>
            <a:br>
              <a:rPr lang="en-US" dirty="0" smtClean="0"/>
            </a:br>
            <a:r>
              <a:rPr lang="en-US" dirty="0" smtClean="0"/>
              <a:t> human to device, and device to human</a:t>
            </a:r>
          </a:p>
          <a:p>
            <a:r>
              <a:rPr lang="en-US" dirty="0" smtClean="0"/>
              <a:t>Key design idea: the use of assistive technology “adapt[s] the skills required </a:t>
            </a:r>
            <a:br>
              <a:rPr lang="en-US" dirty="0" smtClean="0"/>
            </a:br>
            <a:r>
              <a:rPr lang="en-US" dirty="0" smtClean="0"/>
              <a:t>for the task to those of the human”</a:t>
            </a:r>
          </a:p>
          <a:p>
            <a:r>
              <a:rPr lang="en-US" dirty="0" smtClean="0"/>
              <a:t>Control interfaces </a:t>
            </a:r>
            <a:r>
              <a:rPr lang="en-US" sz="2800" dirty="0" smtClean="0"/>
              <a:t>(head/mouth/tongue/eyelid/</a:t>
            </a:r>
            <a:br>
              <a:rPr lang="en-US" sz="2800" dirty="0" smtClean="0"/>
            </a:br>
            <a:r>
              <a:rPr lang="en-US" sz="2800" dirty="0" smtClean="0"/>
              <a:t>eyebrow/hand/finger motion, </a:t>
            </a:r>
            <a:r>
              <a:rPr lang="en-US" sz="2800" dirty="0" err="1" smtClean="0"/>
              <a:t>sip&amp;puff</a:t>
            </a:r>
            <a:r>
              <a:rPr lang="en-US" sz="2800" dirty="0" smtClean="0"/>
              <a:t>, neural)</a:t>
            </a:r>
          </a:p>
          <a:p>
            <a:r>
              <a:rPr lang="en-US" dirty="0" smtClean="0"/>
              <a:t>Display </a:t>
            </a:r>
            <a:r>
              <a:rPr lang="en-US" sz="2800" dirty="0" smtClean="0"/>
              <a:t>(visual, auditory, tactile, electrical)</a:t>
            </a:r>
          </a:p>
          <a:p>
            <a:pPr lvl="1"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Environmental Interface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382000" cy="5029200"/>
          </a:xfrm>
        </p:spPr>
        <p:txBody>
          <a:bodyPr>
            <a:normAutofit/>
          </a:bodyPr>
          <a:lstStyle/>
          <a:p>
            <a:r>
              <a:rPr lang="en-US" dirty="0" smtClean="0"/>
              <a:t>Link between device and external world</a:t>
            </a:r>
          </a:p>
          <a:p>
            <a:r>
              <a:rPr lang="en-US" dirty="0" smtClean="0"/>
              <a:t>Visual</a:t>
            </a:r>
          </a:p>
          <a:p>
            <a:pPr lvl="1"/>
            <a:r>
              <a:rPr lang="en-US" dirty="0" smtClean="0"/>
              <a:t>Cameras</a:t>
            </a:r>
          </a:p>
          <a:p>
            <a:r>
              <a:rPr lang="en-US" dirty="0" smtClean="0"/>
              <a:t>Auditory</a:t>
            </a:r>
          </a:p>
          <a:p>
            <a:pPr lvl="1"/>
            <a:r>
              <a:rPr lang="en-US" dirty="0" smtClean="0"/>
              <a:t>Microphones</a:t>
            </a:r>
          </a:p>
          <a:p>
            <a:r>
              <a:rPr lang="en-US" dirty="0" smtClean="0"/>
              <a:t>Sensation of pressures and forces</a:t>
            </a:r>
          </a:p>
          <a:p>
            <a:pPr lvl="1"/>
            <a:r>
              <a:rPr lang="en-US" dirty="0" smtClean="0"/>
              <a:t>Transducers</a:t>
            </a:r>
          </a:p>
          <a:p>
            <a:r>
              <a:rPr lang="en-US" dirty="0" smtClean="0"/>
              <a:t>Transmission of forces or torques</a:t>
            </a:r>
          </a:p>
          <a:p>
            <a:pPr lvl="1"/>
            <a:r>
              <a:rPr lang="en-US" dirty="0" smtClean="0"/>
              <a:t>Rigid or articulated mechanical linkages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74638"/>
            <a:ext cx="87630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Administrative Issue: Lab Schedule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8610600" cy="4800600"/>
          </a:xfrm>
        </p:spPr>
        <p:txBody>
          <a:bodyPr>
            <a:normAutofit/>
          </a:bodyPr>
          <a:lstStyle/>
          <a:p>
            <a:r>
              <a:rPr lang="en-US" dirty="0" smtClean="0"/>
              <a:t>Please fill out circulating schedule chart</a:t>
            </a:r>
            <a:br>
              <a:rPr lang="en-US" dirty="0" smtClean="0"/>
            </a:br>
            <a:r>
              <a:rPr lang="en-US" dirty="0" smtClean="0"/>
              <a:t>with your name and availability for lab</a:t>
            </a:r>
          </a:p>
          <a:p>
            <a:r>
              <a:rPr lang="en-US" dirty="0" smtClean="0"/>
              <a:t>We may adjust lab times, if this will enable</a:t>
            </a:r>
            <a:br>
              <a:rPr lang="en-US" dirty="0" smtClean="0"/>
            </a:br>
            <a:r>
              <a:rPr lang="en-US" dirty="0" smtClean="0"/>
              <a:t>participation or team formation for some – without breaking anyone else’s schedule!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Functional Mechanism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82000" cy="452596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C&amp;H calls this AT element the “processor”</a:t>
            </a:r>
          </a:p>
          <a:p>
            <a:r>
              <a:rPr lang="en-US" dirty="0" smtClean="0"/>
              <a:t>Component that processes data and exerts</a:t>
            </a:r>
            <a:br>
              <a:rPr lang="en-US" dirty="0" smtClean="0"/>
            </a:br>
            <a:r>
              <a:rPr lang="en-US" dirty="0" smtClean="0"/>
              <a:t>control over device’s degrees of freedom</a:t>
            </a:r>
          </a:p>
          <a:p>
            <a:r>
              <a:rPr lang="en-US" dirty="0" smtClean="0"/>
              <a:t>Often a microcontroller with ability to</a:t>
            </a:r>
            <a:br>
              <a:rPr lang="en-US" dirty="0" smtClean="0"/>
            </a:br>
            <a:r>
              <a:rPr lang="en-US" dirty="0" smtClean="0"/>
              <a:t>control supplied voltages and/or currents</a:t>
            </a:r>
          </a:p>
          <a:p>
            <a:pPr lvl="1"/>
            <a:r>
              <a:rPr lang="en-US" dirty="0" smtClean="0"/>
              <a:t>E.g. an audio chip driving a speaker or </a:t>
            </a:r>
            <a:r>
              <a:rPr lang="en-US" dirty="0" err="1" smtClean="0"/>
              <a:t>earbud</a:t>
            </a:r>
            <a:r>
              <a:rPr lang="en-US" dirty="0" smtClean="0"/>
              <a:t>,</a:t>
            </a:r>
            <a:br>
              <a:rPr lang="en-US" dirty="0" smtClean="0"/>
            </a:br>
            <a:r>
              <a:rPr lang="en-US" dirty="0" smtClean="0"/>
              <a:t>or a motor control board with attached servos</a:t>
            </a:r>
          </a:p>
          <a:p>
            <a:r>
              <a:rPr lang="en-US" dirty="0" smtClean="0"/>
              <a:t>But: could be a simple mechanical linkage</a:t>
            </a:r>
          </a:p>
          <a:p>
            <a:pPr lvl="1"/>
            <a:r>
              <a:rPr lang="en-US" dirty="0" smtClean="0"/>
              <a:t>E.g. a </a:t>
            </a:r>
            <a:r>
              <a:rPr lang="en-US" dirty="0" err="1" smtClean="0"/>
              <a:t>reacher</a:t>
            </a:r>
            <a:r>
              <a:rPr lang="en-US" dirty="0" smtClean="0"/>
              <a:t> with handle, extension, gripper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Utility of HAAT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82000" cy="4953000"/>
          </a:xfrm>
        </p:spPr>
        <p:txBody>
          <a:bodyPr>
            <a:normAutofit/>
          </a:bodyPr>
          <a:lstStyle/>
          <a:p>
            <a:r>
              <a:rPr lang="en-US" dirty="0" smtClean="0"/>
              <a:t>For existing technology:</a:t>
            </a:r>
          </a:p>
          <a:p>
            <a:pPr lvl="1"/>
            <a:r>
              <a:rPr lang="en-US" dirty="0" smtClean="0"/>
              <a:t>Selection</a:t>
            </a:r>
          </a:p>
          <a:p>
            <a:pPr lvl="1"/>
            <a:r>
              <a:rPr lang="en-US" dirty="0" smtClean="0"/>
              <a:t>Configuration</a:t>
            </a:r>
          </a:p>
          <a:p>
            <a:r>
              <a:rPr lang="en-US" dirty="0" smtClean="0"/>
              <a:t>For development of new technology:</a:t>
            </a:r>
          </a:p>
          <a:p>
            <a:pPr lvl="1"/>
            <a:r>
              <a:rPr lang="en-US" dirty="0" smtClean="0"/>
              <a:t>Research</a:t>
            </a:r>
          </a:p>
          <a:p>
            <a:pPr lvl="1"/>
            <a:r>
              <a:rPr lang="en-US" dirty="0" smtClean="0"/>
              <a:t>Design</a:t>
            </a:r>
          </a:p>
          <a:p>
            <a:pPr lvl="1"/>
            <a:r>
              <a:rPr lang="en-US" dirty="0" smtClean="0"/>
              <a:t>Implementation</a:t>
            </a:r>
          </a:p>
          <a:p>
            <a:r>
              <a:rPr lang="en-US" dirty="0" smtClean="0"/>
              <a:t>For either new or existing technology</a:t>
            </a:r>
          </a:p>
          <a:p>
            <a:pPr lvl="1"/>
            <a:r>
              <a:rPr lang="en-US" dirty="0" smtClean="0"/>
              <a:t>Evaluation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Applying the HAAT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82000" cy="4525963"/>
          </a:xfrm>
        </p:spPr>
        <p:txBody>
          <a:bodyPr>
            <a:normAutofit/>
          </a:bodyPr>
          <a:lstStyle/>
          <a:p>
            <a:r>
              <a:rPr lang="en-US" dirty="0" smtClean="0"/>
              <a:t>Activity analysis and definition</a:t>
            </a:r>
          </a:p>
          <a:p>
            <a:r>
              <a:rPr lang="en-US" dirty="0" smtClean="0"/>
              <a:t>User perspective</a:t>
            </a:r>
          </a:p>
          <a:p>
            <a:r>
              <a:rPr lang="en-US" dirty="0" smtClean="0"/>
              <a:t>Environment characteristics</a:t>
            </a:r>
          </a:p>
          <a:p>
            <a:r>
              <a:rPr lang="en-US" dirty="0" smtClean="0"/>
              <a:t>Technology selection</a:t>
            </a:r>
          </a:p>
          <a:p>
            <a:r>
              <a:rPr lang="en-US" dirty="0" smtClean="0"/>
              <a:t>Function allocation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Activity Analysis and Definition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371600"/>
            <a:ext cx="8534400" cy="53340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What does activity </a:t>
            </a:r>
            <a:r>
              <a:rPr lang="en-US" i="1" dirty="0" smtClean="0"/>
              <a:t>mean</a:t>
            </a:r>
            <a:r>
              <a:rPr lang="en-US" dirty="0" smtClean="0"/>
              <a:t> to the individual?</a:t>
            </a:r>
          </a:p>
          <a:p>
            <a:pPr lvl="1"/>
            <a:r>
              <a:rPr lang="en-US" dirty="0" smtClean="0"/>
              <a:t>Predictor of acceptance of alternate means</a:t>
            </a:r>
          </a:p>
          <a:p>
            <a:r>
              <a:rPr lang="en-US" dirty="0" smtClean="0"/>
              <a:t>What adaptations to activity are </a:t>
            </a:r>
            <a:r>
              <a:rPr lang="en-US" i="1" dirty="0" smtClean="0"/>
              <a:t>acceptable</a:t>
            </a:r>
            <a:r>
              <a:rPr lang="en-US" dirty="0" smtClean="0"/>
              <a:t>?</a:t>
            </a:r>
          </a:p>
          <a:p>
            <a:pPr lvl="1"/>
            <a:r>
              <a:rPr lang="en-US" dirty="0" smtClean="0"/>
              <a:t>How it is completed</a:t>
            </a:r>
          </a:p>
          <a:p>
            <a:pPr lvl="1"/>
            <a:r>
              <a:rPr lang="en-US" dirty="0" smtClean="0"/>
              <a:t>Who does it</a:t>
            </a:r>
          </a:p>
          <a:p>
            <a:pPr lvl="1"/>
            <a:r>
              <a:rPr lang="en-US" dirty="0" smtClean="0"/>
              <a:t>When and how frequently it is undertaken</a:t>
            </a:r>
          </a:p>
          <a:p>
            <a:pPr lvl="1"/>
            <a:r>
              <a:rPr lang="en-US" dirty="0" smtClean="0"/>
              <a:t>Stopping the activity</a:t>
            </a:r>
          </a:p>
          <a:p>
            <a:pPr lvl="1"/>
            <a:r>
              <a:rPr lang="en-US" dirty="0" smtClean="0"/>
              <a:t>Substitution of one activity for another</a:t>
            </a:r>
          </a:p>
          <a:p>
            <a:r>
              <a:rPr lang="en-US" dirty="0" smtClean="0"/>
              <a:t>Key inquiry: identification of </a:t>
            </a:r>
            <a:r>
              <a:rPr lang="en-US" i="1" dirty="0" smtClean="0"/>
              <a:t>task demands</a:t>
            </a:r>
          </a:p>
          <a:p>
            <a:pPr lvl="1"/>
            <a:r>
              <a:rPr lang="en-US" dirty="0" smtClean="0"/>
              <a:t>Physical, cognitive or affective skills or behaviors</a:t>
            </a:r>
            <a:br>
              <a:rPr lang="en-US" dirty="0" smtClean="0"/>
            </a:br>
            <a:r>
              <a:rPr lang="en-US" dirty="0" smtClean="0"/>
              <a:t>required for successful performance of activity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User </a:t>
            </a:r>
            <a:r>
              <a:rPr lang="en-US" dirty="0" smtClean="0"/>
              <a:t>Perspective</a:t>
            </a:r>
            <a:endParaRPr lang="en-US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610600" cy="452596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User’s attributes, perceptions, preferences</a:t>
            </a:r>
          </a:p>
          <a:p>
            <a:r>
              <a:rPr lang="en-US" dirty="0" smtClean="0"/>
              <a:t>Individual choice</a:t>
            </a:r>
          </a:p>
          <a:p>
            <a:pPr lvl="1"/>
            <a:r>
              <a:rPr lang="en-US" dirty="0" smtClean="0"/>
              <a:t>Which activities are important?</a:t>
            </a:r>
          </a:p>
          <a:p>
            <a:pPr lvl="1"/>
            <a:r>
              <a:rPr lang="en-US" dirty="0" smtClean="0"/>
              <a:t>Perform alone, with AT, or with help from others?</a:t>
            </a:r>
          </a:p>
          <a:p>
            <a:pPr lvl="1"/>
            <a:r>
              <a:rPr lang="en-US" dirty="0" smtClean="0"/>
              <a:t>How to adapt an activity?</a:t>
            </a:r>
          </a:p>
          <a:p>
            <a:pPr lvl="1"/>
            <a:r>
              <a:rPr lang="en-US" dirty="0" smtClean="0"/>
              <a:t>Which assistive technology to use?</a:t>
            </a:r>
          </a:p>
          <a:p>
            <a:pPr lvl="1"/>
            <a:r>
              <a:rPr lang="en-US" dirty="0" smtClean="0"/>
              <a:t>Connection to self-efficacy</a:t>
            </a:r>
          </a:p>
          <a:p>
            <a:r>
              <a:rPr lang="en-US" dirty="0" smtClean="0"/>
              <a:t>Constraints imposed by operational context</a:t>
            </a:r>
          </a:p>
          <a:p>
            <a:pPr lvl="1"/>
            <a:r>
              <a:rPr lang="en-US" dirty="0" smtClean="0"/>
              <a:t>Connection to caregiver availability and skills</a:t>
            </a:r>
          </a:p>
          <a:p>
            <a:pPr lvl="1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Environment </a:t>
            </a:r>
            <a:r>
              <a:rPr lang="en-US" dirty="0" smtClean="0"/>
              <a:t>Characteristics</a:t>
            </a:r>
            <a:endParaRPr lang="en-US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82000" cy="4876800"/>
          </a:xfrm>
        </p:spPr>
        <p:txBody>
          <a:bodyPr>
            <a:normAutofit/>
          </a:bodyPr>
          <a:lstStyle/>
          <a:p>
            <a:r>
              <a:rPr lang="en-US" dirty="0" smtClean="0"/>
              <a:t>Single vs. multi-environment use?</a:t>
            </a:r>
          </a:p>
          <a:p>
            <a:pPr lvl="1"/>
            <a:r>
              <a:rPr lang="en-US" dirty="0" smtClean="0"/>
              <a:t>May require portability, flexibility, configuration</a:t>
            </a:r>
          </a:p>
          <a:p>
            <a:pPr lvl="1"/>
            <a:r>
              <a:rPr lang="en-US" dirty="0" smtClean="0"/>
              <a:t>Range of temperature, light/sound levels etc.</a:t>
            </a:r>
          </a:p>
          <a:p>
            <a:pPr lvl="1"/>
            <a:r>
              <a:rPr lang="en-US" dirty="0" smtClean="0"/>
              <a:t>Differences in performance across settings?</a:t>
            </a:r>
          </a:p>
          <a:p>
            <a:pPr lvl="1"/>
            <a:r>
              <a:rPr lang="en-US" dirty="0" smtClean="0"/>
              <a:t>Institutional policies?  Access to technology?</a:t>
            </a:r>
          </a:p>
          <a:p>
            <a:r>
              <a:rPr lang="en-US" dirty="0" smtClean="0"/>
              <a:t>Setup and configuration</a:t>
            </a:r>
          </a:p>
          <a:p>
            <a:pPr lvl="1"/>
            <a:r>
              <a:rPr lang="en-US" dirty="0" smtClean="0"/>
              <a:t>Complexity can conflict with portability</a:t>
            </a:r>
          </a:p>
          <a:p>
            <a:r>
              <a:rPr lang="en-US" dirty="0" smtClean="0"/>
              <a:t>Funding</a:t>
            </a:r>
          </a:p>
          <a:p>
            <a:pPr lvl="1"/>
            <a:r>
              <a:rPr lang="en-US" dirty="0" smtClean="0"/>
              <a:t>Some schemes dictate setting (home, work)</a:t>
            </a:r>
          </a:p>
          <a:p>
            <a:pPr lvl="1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Technology </a:t>
            </a:r>
            <a:r>
              <a:rPr lang="en-US" dirty="0" smtClean="0"/>
              <a:t>Selection</a:t>
            </a:r>
            <a:endParaRPr lang="en-US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82000" cy="4525963"/>
          </a:xfrm>
        </p:spPr>
        <p:txBody>
          <a:bodyPr>
            <a:normAutofit/>
          </a:bodyPr>
          <a:lstStyle/>
          <a:p>
            <a:r>
              <a:rPr lang="en-US" dirty="0" smtClean="0"/>
              <a:t>Device abandonment phenomenon:</a:t>
            </a:r>
          </a:p>
          <a:p>
            <a:pPr lvl="1"/>
            <a:r>
              <a:rPr lang="en-US" dirty="0" smtClean="0"/>
              <a:t>Simple AT less likely to be abandoned by user</a:t>
            </a:r>
          </a:p>
          <a:p>
            <a:pPr lvl="1"/>
            <a:r>
              <a:rPr lang="en-US" dirty="0" smtClean="0"/>
              <a:t>But: simplicity can force complexity elsewhere</a:t>
            </a:r>
          </a:p>
          <a:p>
            <a:r>
              <a:rPr lang="en-US" dirty="0" smtClean="0"/>
              <a:t>General premise</a:t>
            </a:r>
          </a:p>
          <a:p>
            <a:pPr lvl="1"/>
            <a:r>
              <a:rPr lang="en-US" dirty="0" smtClean="0"/>
              <a:t>Develop/select AT that is as simple as possible</a:t>
            </a:r>
            <a:br>
              <a:rPr lang="en-US" dirty="0" smtClean="0"/>
            </a:br>
            <a:r>
              <a:rPr lang="en-US" dirty="0" smtClean="0"/>
              <a:t>while still meeting the client’s needs</a:t>
            </a:r>
          </a:p>
          <a:p>
            <a:pPr lvl="1"/>
            <a:r>
              <a:rPr lang="en-US" dirty="0" smtClean="0"/>
              <a:t>But: may conflict with efficient development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Function Allocation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82000" cy="4525963"/>
          </a:xfrm>
        </p:spPr>
        <p:txBody>
          <a:bodyPr>
            <a:normAutofit/>
          </a:bodyPr>
          <a:lstStyle/>
          <a:p>
            <a:r>
              <a:rPr lang="en-US" dirty="0" smtClean="0"/>
              <a:t>Comparison/leftover task allocation:</a:t>
            </a:r>
          </a:p>
          <a:p>
            <a:pPr lvl="1"/>
            <a:r>
              <a:rPr lang="en-US" dirty="0" smtClean="0"/>
              <a:t>Assign to human/device/aide based on skills</a:t>
            </a:r>
          </a:p>
          <a:p>
            <a:r>
              <a:rPr lang="en-US" dirty="0" smtClean="0"/>
              <a:t>Economic allocation</a:t>
            </a:r>
          </a:p>
          <a:p>
            <a:pPr lvl="1"/>
            <a:r>
              <a:rPr lang="en-US" dirty="0" smtClean="0"/>
              <a:t>Compare aide training and payment to AT cost</a:t>
            </a:r>
          </a:p>
          <a:p>
            <a:pPr lvl="1"/>
            <a:r>
              <a:rPr lang="en-US" dirty="0" smtClean="0"/>
              <a:t>Outcome depends on expected duration of use</a:t>
            </a:r>
          </a:p>
          <a:p>
            <a:r>
              <a:rPr lang="en-US" dirty="0" smtClean="0"/>
              <a:t>Flexible allocation</a:t>
            </a:r>
          </a:p>
          <a:p>
            <a:pPr lvl="1"/>
            <a:r>
              <a:rPr lang="en-US" dirty="0" smtClean="0"/>
              <a:t>Client varies participation based on task, skills</a:t>
            </a:r>
          </a:p>
          <a:p>
            <a:pPr lvl="1"/>
            <a:r>
              <a:rPr lang="en-US" dirty="0" smtClean="0"/>
              <a:t>As skills grow, AT role grows, aide role changes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Coming Up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458200" cy="5105400"/>
          </a:xfrm>
        </p:spPr>
        <p:txBody>
          <a:bodyPr>
            <a:noAutofit/>
          </a:bodyPr>
          <a:lstStyle/>
          <a:p>
            <a:r>
              <a:rPr lang="en-US" sz="2800" dirty="0" smtClean="0"/>
              <a:t>This afternoon’s lab: wheeled mobility exercise</a:t>
            </a:r>
          </a:p>
          <a:p>
            <a:pPr lvl="1"/>
            <a:r>
              <a:rPr lang="en-US" sz="2400" dirty="0" smtClean="0"/>
              <a:t>Meet in 32-044 at 3pm; groups depart at 315pm</a:t>
            </a:r>
          </a:p>
          <a:p>
            <a:r>
              <a:rPr lang="en-US" sz="2800" dirty="0" smtClean="0"/>
              <a:t>Wednesday lecture</a:t>
            </a:r>
          </a:p>
          <a:p>
            <a:pPr lvl="1"/>
            <a:r>
              <a:rPr lang="en-US" sz="2400" dirty="0" smtClean="0"/>
              <a:t>MIT Assistive Technology Information Center (ATIC)</a:t>
            </a:r>
          </a:p>
          <a:p>
            <a:r>
              <a:rPr lang="en-US" sz="2800" dirty="0" smtClean="0"/>
              <a:t>Wednesday lab:</a:t>
            </a:r>
          </a:p>
          <a:p>
            <a:pPr lvl="1"/>
            <a:r>
              <a:rPr lang="en-US" sz="2400" dirty="0" smtClean="0"/>
              <a:t>Reflection on mobility exercise (~1 hour)</a:t>
            </a:r>
          </a:p>
          <a:p>
            <a:pPr lvl="1"/>
            <a:r>
              <a:rPr lang="en-US" sz="2400" dirty="0" smtClean="0"/>
              <a:t>Team formation and client matching (~1 hour)</a:t>
            </a:r>
            <a:endParaRPr lang="en-US" dirty="0" smtClean="0"/>
          </a:p>
          <a:p>
            <a:r>
              <a:rPr lang="en-US" sz="2800" dirty="0" smtClean="0"/>
              <a:t>Friday lecture:</a:t>
            </a:r>
          </a:p>
          <a:p>
            <a:pPr lvl="1"/>
            <a:r>
              <a:rPr lang="en-US" sz="2400" dirty="0" smtClean="0"/>
              <a:t>Prof. Miller on user analysis and contextual inquiry</a:t>
            </a:r>
          </a:p>
          <a:p>
            <a:r>
              <a:rPr lang="en-US" sz="2800" dirty="0" smtClean="0"/>
              <a:t>Reading for next week</a:t>
            </a:r>
          </a:p>
          <a:p>
            <a:pPr lvl="1"/>
            <a:r>
              <a:rPr lang="en-US" sz="2400" dirty="0" smtClean="0"/>
              <a:t>C&amp;H Ch. 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00600"/>
          </a:xfrm>
        </p:spPr>
        <p:txBody>
          <a:bodyPr>
            <a:normAutofit/>
          </a:bodyPr>
          <a:lstStyle/>
          <a:p>
            <a:r>
              <a:rPr lang="en-US" dirty="0" smtClean="0"/>
              <a:t>System models</a:t>
            </a:r>
          </a:p>
          <a:p>
            <a:pPr lvl="1"/>
            <a:r>
              <a:rPr lang="en-US" dirty="0" smtClean="0"/>
              <a:t>Material drawn from C&amp;H Ch. 2 and citations</a:t>
            </a:r>
          </a:p>
          <a:p>
            <a:r>
              <a:rPr lang="en-US" dirty="0" smtClean="0"/>
              <a:t>System thinking</a:t>
            </a:r>
          </a:p>
          <a:p>
            <a:pPr lvl="1"/>
            <a:r>
              <a:rPr lang="en-US" dirty="0" smtClean="0"/>
              <a:t>Abstraction, specification, interfaces</a:t>
            </a:r>
          </a:p>
          <a:p>
            <a:r>
              <a:rPr lang="en-US" dirty="0" smtClean="0"/>
              <a:t>Lab (today from 3-5pm in 32-044)</a:t>
            </a:r>
          </a:p>
          <a:p>
            <a:pPr lvl="1"/>
            <a:r>
              <a:rPr lang="en-US" dirty="0" smtClean="0"/>
              <a:t>Wheeled mobility exercise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Assistive Technology </a:t>
            </a:r>
            <a:r>
              <a:rPr lang="en-US" dirty="0" smtClean="0">
                <a:solidFill>
                  <a:srgbClr val="FF0000"/>
                </a:solidFill>
              </a:rPr>
              <a:t>System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/>
          </a:bodyPr>
          <a:lstStyle/>
          <a:p>
            <a:r>
              <a:rPr lang="en-US" dirty="0" smtClean="0"/>
              <a:t>Assistive technology:</a:t>
            </a:r>
          </a:p>
          <a:p>
            <a:pPr lvl="1"/>
            <a:r>
              <a:rPr lang="en-US" dirty="0" smtClean="0"/>
              <a:t>A device facilitating performance of</a:t>
            </a:r>
            <a:br>
              <a:rPr lang="en-US" dirty="0" smtClean="0"/>
            </a:br>
            <a:r>
              <a:rPr lang="en-US" dirty="0" smtClean="0"/>
              <a:t>some task or activity in some context</a:t>
            </a:r>
          </a:p>
          <a:p>
            <a:r>
              <a:rPr lang="en-US" dirty="0" smtClean="0"/>
              <a:t>Assistive technology </a:t>
            </a:r>
            <a:r>
              <a:rPr lang="en-US" dirty="0" smtClean="0">
                <a:solidFill>
                  <a:srgbClr val="FF0000"/>
                </a:solidFill>
              </a:rPr>
              <a:t>system </a:t>
            </a:r>
            <a:r>
              <a:rPr lang="en-US" dirty="0" smtClean="0"/>
              <a:t>view:</a:t>
            </a:r>
          </a:p>
          <a:p>
            <a:pPr lvl="1"/>
            <a:r>
              <a:rPr lang="en-US" dirty="0" smtClean="0"/>
              <a:t>Assistive technology </a:t>
            </a:r>
            <a:r>
              <a:rPr lang="en-US" dirty="0" smtClean="0">
                <a:solidFill>
                  <a:srgbClr val="FF0000"/>
                </a:solidFill>
              </a:rPr>
              <a:t>device</a:t>
            </a:r>
          </a:p>
          <a:p>
            <a:pPr lvl="1"/>
            <a:r>
              <a:rPr lang="en-US" dirty="0" smtClean="0"/>
              <a:t>Human </a:t>
            </a:r>
            <a:r>
              <a:rPr lang="en-US" dirty="0" smtClean="0">
                <a:solidFill>
                  <a:srgbClr val="FF0000"/>
                </a:solidFill>
              </a:rPr>
              <a:t>operator</a:t>
            </a:r>
          </a:p>
          <a:p>
            <a:pPr lvl="1"/>
            <a:r>
              <a:rPr lang="en-US" dirty="0" smtClean="0"/>
              <a:t>Functional </a:t>
            </a:r>
            <a:r>
              <a:rPr lang="en-US" dirty="0" smtClean="0">
                <a:solidFill>
                  <a:srgbClr val="FF0000"/>
                </a:solidFill>
              </a:rPr>
              <a:t>activity</a:t>
            </a:r>
          </a:p>
          <a:p>
            <a:pPr lvl="1"/>
            <a:r>
              <a:rPr lang="en-US" dirty="0" smtClean="0"/>
              <a:t>All of which occur in some </a:t>
            </a:r>
            <a:r>
              <a:rPr lang="en-US" dirty="0" smtClean="0">
                <a:solidFill>
                  <a:srgbClr val="FF0000"/>
                </a:solidFill>
              </a:rPr>
              <a:t>context</a:t>
            </a:r>
          </a:p>
          <a:p>
            <a:pPr lvl="1"/>
            <a:r>
              <a:rPr lang="en-US" dirty="0" smtClean="0"/>
              <a:t>… with </a:t>
            </a:r>
            <a:r>
              <a:rPr lang="en-US" dirty="0" smtClean="0">
                <a:solidFill>
                  <a:srgbClr val="FF0000"/>
                </a:solidFill>
              </a:rPr>
              <a:t>human performance</a:t>
            </a:r>
            <a:r>
              <a:rPr lang="en-US" dirty="0" smtClean="0"/>
              <a:t> our key focus!</a:t>
            </a:r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Case study: Marion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600200"/>
            <a:ext cx="5486400" cy="4525963"/>
          </a:xfrm>
        </p:spPr>
        <p:txBody>
          <a:bodyPr/>
          <a:lstStyle/>
          <a:p>
            <a:r>
              <a:rPr lang="en-US" dirty="0" smtClean="0"/>
              <a:t>Device?</a:t>
            </a:r>
          </a:p>
          <a:p>
            <a:r>
              <a:rPr lang="en-US" dirty="0" smtClean="0"/>
              <a:t>Operator?</a:t>
            </a:r>
          </a:p>
          <a:p>
            <a:r>
              <a:rPr lang="en-US" dirty="0" smtClean="0"/>
              <a:t>Activity?</a:t>
            </a:r>
          </a:p>
          <a:p>
            <a:r>
              <a:rPr lang="en-US" dirty="0" smtClean="0"/>
              <a:t>Context?</a:t>
            </a:r>
          </a:p>
          <a:p>
            <a:r>
              <a:rPr lang="en-US" dirty="0" smtClean="0"/>
              <a:t>Performance?</a:t>
            </a:r>
          </a:p>
          <a:p>
            <a:pPr lvl="1"/>
            <a:r>
              <a:rPr lang="en-US" dirty="0" smtClean="0"/>
              <a:t>Qualitative?</a:t>
            </a:r>
          </a:p>
          <a:p>
            <a:pPr lvl="1"/>
            <a:r>
              <a:rPr lang="en-US" dirty="0" smtClean="0"/>
              <a:t>Quantitative?</a:t>
            </a:r>
            <a:endParaRPr lang="en-US" dirty="0"/>
          </a:p>
        </p:txBody>
      </p:sp>
      <p:grpSp>
        <p:nvGrpSpPr>
          <p:cNvPr id="3" name="Group 7"/>
          <p:cNvGrpSpPr/>
          <p:nvPr/>
        </p:nvGrpSpPr>
        <p:grpSpPr>
          <a:xfrm>
            <a:off x="4343399" y="1828800"/>
            <a:ext cx="4541066" cy="3364971"/>
            <a:chOff x="6096000" y="1295400"/>
            <a:chExt cx="2996452" cy="2028020"/>
          </a:xfrm>
        </p:grpSpPr>
        <p:pic>
          <p:nvPicPr>
            <p:cNvPr id="4" name="Picture 2">
              <a:hlinkClick r:id="rId2" tooltip="http://www.communities.qld.gov.au/disability/community-involvement/queensland-all-abilities-playground-project/communication-in-play"/>
            </p:cNvPr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6096000" y="1295400"/>
              <a:ext cx="2857500" cy="1905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7" name="Rectangle 6"/>
            <p:cNvSpPr/>
            <p:nvPr/>
          </p:nvSpPr>
          <p:spPr>
            <a:xfrm>
              <a:off x="7890950" y="3170388"/>
              <a:ext cx="1201502" cy="1530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050" dirty="0" smtClean="0"/>
                <a:t>Government of Queensland</a:t>
              </a:r>
              <a:endParaRPr lang="en-US" sz="1050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155479" y="3962400"/>
            <a:ext cx="4800600" cy="259080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HAAT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382000" cy="4800600"/>
          </a:xfrm>
        </p:spPr>
        <p:txBody>
          <a:bodyPr>
            <a:normAutofit/>
          </a:bodyPr>
          <a:lstStyle/>
          <a:p>
            <a:r>
              <a:rPr lang="en-US" dirty="0" smtClean="0"/>
              <a:t>Someone doing something, somewhere,</a:t>
            </a:r>
            <a:br>
              <a:rPr lang="en-US" dirty="0" smtClean="0"/>
            </a:br>
            <a:r>
              <a:rPr lang="en-US" dirty="0" smtClean="0"/>
              <a:t>involving the use of an assistive technology</a:t>
            </a:r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 rot="14909287">
            <a:off x="2997209" y="2700619"/>
            <a:ext cx="3125002" cy="3157177"/>
            <a:chOff x="3428198" y="2514599"/>
            <a:chExt cx="3125002" cy="2983795"/>
          </a:xfrm>
        </p:grpSpPr>
        <p:sp>
          <p:nvSpPr>
            <p:cNvPr id="4" name="Pie 3"/>
            <p:cNvSpPr/>
            <p:nvPr/>
          </p:nvSpPr>
          <p:spPr>
            <a:xfrm>
              <a:off x="3429000" y="2514599"/>
              <a:ext cx="3124200" cy="2982191"/>
            </a:xfrm>
            <a:prstGeom prst="pie">
              <a:avLst>
                <a:gd name="adj1" fmla="val 10614016"/>
                <a:gd name="adj2" fmla="val 17489467"/>
              </a:avLst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5" name="Pie 4"/>
            <p:cNvSpPr/>
            <p:nvPr/>
          </p:nvSpPr>
          <p:spPr>
            <a:xfrm>
              <a:off x="3428198" y="2516203"/>
              <a:ext cx="3124200" cy="2982191"/>
            </a:xfrm>
            <a:prstGeom prst="pie">
              <a:avLst>
                <a:gd name="adj1" fmla="val 3314080"/>
                <a:gd name="adj2" fmla="val 10649946"/>
              </a:avLst>
            </a:prstGeom>
            <a:solidFill>
              <a:schemeClr val="accent5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6" name="Pie 5"/>
            <p:cNvSpPr/>
            <p:nvPr/>
          </p:nvSpPr>
          <p:spPr>
            <a:xfrm>
              <a:off x="3429000" y="2514599"/>
              <a:ext cx="3124200" cy="2982191"/>
            </a:xfrm>
            <a:prstGeom prst="pie">
              <a:avLst>
                <a:gd name="adj1" fmla="val 17503758"/>
                <a:gd name="adj2" fmla="val 3315890"/>
              </a:avLst>
            </a:prstGeom>
            <a:solidFill>
              <a:schemeClr val="accent3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sp>
        <p:nvSpPr>
          <p:cNvPr id="9" name="Rectangle 8"/>
          <p:cNvSpPr/>
          <p:nvPr/>
        </p:nvSpPr>
        <p:spPr>
          <a:xfrm>
            <a:off x="3603279" y="4800600"/>
            <a:ext cx="86754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Human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450879" y="3200400"/>
            <a:ext cx="124296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 smtClean="0"/>
              <a:t>Assistive</a:t>
            </a:r>
          </a:p>
          <a:p>
            <a:pPr algn="ctr"/>
            <a:r>
              <a:rPr lang="en-US" dirty="0" smtClean="0"/>
              <a:t>Technology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4974879" y="4114800"/>
            <a:ext cx="88357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 smtClean="0"/>
              <a:t>Activity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4121931" y="6019800"/>
            <a:ext cx="91307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 smtClean="0"/>
              <a:t>Context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Abstraction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382000" cy="4800600"/>
          </a:xfrm>
        </p:spPr>
        <p:txBody>
          <a:bodyPr>
            <a:normAutofit/>
          </a:bodyPr>
          <a:lstStyle/>
          <a:p>
            <a:r>
              <a:rPr lang="en-US" dirty="0" smtClean="0"/>
              <a:t>Representation of some functional element</a:t>
            </a:r>
            <a:br>
              <a:rPr lang="en-US" dirty="0" smtClean="0"/>
            </a:br>
            <a:r>
              <a:rPr lang="en-US" dirty="0" smtClean="0"/>
              <a:t>in terms of its semantics or behavior, but</a:t>
            </a:r>
            <a:br>
              <a:rPr lang="en-US" dirty="0" smtClean="0"/>
            </a:br>
            <a:r>
              <a:rPr lang="en-US" dirty="0" smtClean="0"/>
              <a:t>without regard to its implementation</a:t>
            </a:r>
          </a:p>
          <a:p>
            <a:r>
              <a:rPr lang="en-US" dirty="0" smtClean="0"/>
              <a:t>Abstraction frames some set of details</a:t>
            </a:r>
            <a:br>
              <a:rPr lang="en-US" dirty="0" smtClean="0"/>
            </a:br>
            <a:r>
              <a:rPr lang="en-US" dirty="0" smtClean="0"/>
              <a:t>that are relevant from a specific perspective</a:t>
            </a:r>
          </a:p>
          <a:p>
            <a:r>
              <a:rPr lang="en-US" dirty="0" smtClean="0"/>
              <a:t>Key concepts: interfaces, combination, multiple levels of abstraction, hierarchy</a:t>
            </a:r>
          </a:p>
          <a:p>
            <a:r>
              <a:rPr lang="en-US" dirty="0" smtClean="0"/>
              <a:t>For more, see 6.01, 6.02, 6.004, 6.033, …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114800" y="3336362"/>
            <a:ext cx="4800600" cy="259080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Activity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5943600" cy="51816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Daily living</a:t>
            </a:r>
          </a:p>
          <a:p>
            <a:pPr lvl="1"/>
            <a:r>
              <a:rPr lang="en-US" dirty="0" smtClean="0"/>
              <a:t>Self-care, mobility,</a:t>
            </a:r>
            <a:br>
              <a:rPr lang="en-US" dirty="0" smtClean="0"/>
            </a:br>
            <a:r>
              <a:rPr lang="en-US" dirty="0" smtClean="0"/>
              <a:t>communication …</a:t>
            </a:r>
          </a:p>
          <a:p>
            <a:r>
              <a:rPr lang="en-US" dirty="0" smtClean="0"/>
              <a:t>Work/productivity</a:t>
            </a:r>
          </a:p>
          <a:p>
            <a:pPr lvl="1"/>
            <a:r>
              <a:rPr lang="en-US" dirty="0" smtClean="0"/>
              <a:t>Home, work,</a:t>
            </a:r>
            <a:br>
              <a:rPr lang="en-US" dirty="0" smtClean="0"/>
            </a:br>
            <a:r>
              <a:rPr lang="en-US" dirty="0" smtClean="0"/>
              <a:t>education …</a:t>
            </a:r>
          </a:p>
          <a:p>
            <a:r>
              <a:rPr lang="en-US" dirty="0" smtClean="0"/>
              <a:t>Play/leisure</a:t>
            </a:r>
          </a:p>
          <a:p>
            <a:pPr lvl="1"/>
            <a:r>
              <a:rPr lang="en-US" dirty="0" smtClean="0"/>
              <a:t>Self-expression,</a:t>
            </a:r>
            <a:br>
              <a:rPr lang="en-US" dirty="0" smtClean="0"/>
            </a:br>
            <a:r>
              <a:rPr lang="en-US" dirty="0" smtClean="0"/>
              <a:t>enjoyment …</a:t>
            </a:r>
          </a:p>
          <a:p>
            <a:r>
              <a:rPr lang="en-US" dirty="0" smtClean="0"/>
              <a:t>Categories may</a:t>
            </a:r>
            <a:br>
              <a:rPr lang="en-US" dirty="0" smtClean="0"/>
            </a:br>
            <a:r>
              <a:rPr lang="en-US" dirty="0" smtClean="0"/>
              <a:t>overlap (as usual)</a:t>
            </a:r>
            <a:endParaRPr lang="en-US" dirty="0"/>
          </a:p>
        </p:txBody>
      </p:sp>
      <p:sp>
        <p:nvSpPr>
          <p:cNvPr id="4" name="Pie 3"/>
          <p:cNvSpPr/>
          <p:nvPr/>
        </p:nvSpPr>
        <p:spPr>
          <a:xfrm rot="7483950">
            <a:off x="4957400" y="2076243"/>
            <a:ext cx="3124200" cy="3155480"/>
          </a:xfrm>
          <a:prstGeom prst="pie">
            <a:avLst>
              <a:gd name="adj1" fmla="val 10614016"/>
              <a:gd name="adj2" fmla="val 17489467"/>
            </a:avLst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" name="Pie 4"/>
          <p:cNvSpPr/>
          <p:nvPr/>
        </p:nvSpPr>
        <p:spPr>
          <a:xfrm rot="7483950">
            <a:off x="4874980" y="1900338"/>
            <a:ext cx="3124200" cy="3155480"/>
          </a:xfrm>
          <a:prstGeom prst="pie">
            <a:avLst>
              <a:gd name="adj1" fmla="val 3314080"/>
              <a:gd name="adj2" fmla="val 10649946"/>
            </a:avLst>
          </a:prstGeom>
          <a:solidFill>
            <a:schemeClr val="accent5">
              <a:lumMod val="60000"/>
              <a:lumOff val="4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" name="Pie 5"/>
          <p:cNvSpPr/>
          <p:nvPr/>
        </p:nvSpPr>
        <p:spPr>
          <a:xfrm rot="7483950">
            <a:off x="4957400" y="2076243"/>
            <a:ext cx="3124200" cy="3155480"/>
          </a:xfrm>
          <a:prstGeom prst="pie">
            <a:avLst>
              <a:gd name="adj1" fmla="val 17503758"/>
              <a:gd name="adj2" fmla="val 3315890"/>
            </a:avLst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981524" y="3469512"/>
            <a:ext cx="86754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Human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5410200" y="4098362"/>
            <a:ext cx="124296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 smtClean="0"/>
              <a:t>Assistive</a:t>
            </a:r>
          </a:p>
          <a:p>
            <a:pPr algn="ctr"/>
            <a:r>
              <a:rPr lang="en-US" dirty="0" smtClean="0"/>
              <a:t>Technology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5543692" y="2552483"/>
            <a:ext cx="91082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b="1" dirty="0" smtClean="0"/>
              <a:t>Activity</a:t>
            </a:r>
            <a:endParaRPr lang="en-US" b="1" dirty="0"/>
          </a:p>
        </p:txBody>
      </p:sp>
      <p:sp>
        <p:nvSpPr>
          <p:cNvPr id="15" name="Rectangle 14"/>
          <p:cNvSpPr/>
          <p:nvPr/>
        </p:nvSpPr>
        <p:spPr>
          <a:xfrm>
            <a:off x="6081252" y="5393762"/>
            <a:ext cx="91307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 smtClean="0"/>
              <a:t>Context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Tasks: Elements of Activities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382000" cy="5181600"/>
          </a:xfrm>
        </p:spPr>
        <p:txBody>
          <a:bodyPr>
            <a:normAutofit/>
          </a:bodyPr>
          <a:lstStyle/>
          <a:p>
            <a:r>
              <a:rPr lang="en-US" dirty="0" smtClean="0"/>
              <a:t>Activities can be broken down into </a:t>
            </a:r>
            <a:r>
              <a:rPr lang="en-US" i="1" dirty="0" smtClean="0"/>
              <a:t>tasks</a:t>
            </a:r>
          </a:p>
          <a:p>
            <a:r>
              <a:rPr lang="en-US" dirty="0" smtClean="0"/>
              <a:t>Individuals use their skills and abilities to</a:t>
            </a:r>
            <a:br>
              <a:rPr lang="en-US" dirty="0" smtClean="0"/>
            </a:br>
            <a:r>
              <a:rPr lang="en-US" dirty="0" smtClean="0"/>
              <a:t>complete tasks for functional outcomes</a:t>
            </a:r>
          </a:p>
          <a:p>
            <a:r>
              <a:rPr lang="en-US" dirty="0" smtClean="0"/>
              <a:t>Skills may require physical, cognitive </a:t>
            </a:r>
            <a:br>
              <a:rPr lang="en-US" dirty="0" smtClean="0"/>
            </a:br>
            <a:r>
              <a:rPr lang="en-US" dirty="0" smtClean="0"/>
              <a:t>or emotional abilities for completion</a:t>
            </a:r>
          </a:p>
          <a:p>
            <a:r>
              <a:rPr lang="en-US" dirty="0" smtClean="0"/>
              <a:t>Task selection or sequencing (i.e., means </a:t>
            </a:r>
            <a:br>
              <a:rPr lang="en-US" dirty="0" smtClean="0"/>
            </a:br>
            <a:r>
              <a:rPr lang="en-US" dirty="0" smtClean="0"/>
              <a:t>of combination) may also be necessary</a:t>
            </a:r>
          </a:p>
          <a:p>
            <a:r>
              <a:rPr lang="en-US" dirty="0" smtClean="0"/>
              <a:t>When an individual cannot complete a task,</a:t>
            </a:r>
            <a:br>
              <a:rPr lang="en-US" dirty="0" smtClean="0"/>
            </a:br>
            <a:r>
              <a:rPr lang="en-US" dirty="0" smtClean="0"/>
              <a:t>manner of completing task </a:t>
            </a:r>
            <a:r>
              <a:rPr lang="en-US" i="1" dirty="0" smtClean="0"/>
              <a:t>must change</a:t>
            </a:r>
          </a:p>
          <a:p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8011</TotalTime>
  <Words>763</Words>
  <Application>Microsoft Office PowerPoint</Application>
  <PresentationFormat>On-screen Show (4:3)</PresentationFormat>
  <Paragraphs>249</Paragraphs>
  <Slides>28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29" baseType="lpstr">
      <vt:lpstr>Office Theme</vt:lpstr>
      <vt:lpstr>6.S196 / PPAT: Principles and Practice of Assistive Technology</vt:lpstr>
      <vt:lpstr>Administrative Issue: Lab Schedule</vt:lpstr>
      <vt:lpstr>Today</vt:lpstr>
      <vt:lpstr>Assistive Technology System</vt:lpstr>
      <vt:lpstr>Case study: Marion</vt:lpstr>
      <vt:lpstr>HAAT Model</vt:lpstr>
      <vt:lpstr>Abstraction</vt:lpstr>
      <vt:lpstr>The Activity</vt:lpstr>
      <vt:lpstr>Tasks: Elements of Activities</vt:lpstr>
      <vt:lpstr>Human Abilities</vt:lpstr>
      <vt:lpstr>Output-centric Perspective</vt:lpstr>
      <vt:lpstr>Other Concepts (C&amp;H Ch. 2)</vt:lpstr>
      <vt:lpstr>The Context</vt:lpstr>
      <vt:lpstr>Multiple Contexts</vt:lpstr>
      <vt:lpstr>Marion’s Communication</vt:lpstr>
      <vt:lpstr>Assistive Technology Elements</vt:lpstr>
      <vt:lpstr>Activity Output</vt:lpstr>
      <vt:lpstr>Human-Technology Interface</vt:lpstr>
      <vt:lpstr>Environmental Interface</vt:lpstr>
      <vt:lpstr>Functional Mechanism</vt:lpstr>
      <vt:lpstr>Utility of HAAT Model</vt:lpstr>
      <vt:lpstr>Applying the HAAT Model</vt:lpstr>
      <vt:lpstr>Activity Analysis and Definition</vt:lpstr>
      <vt:lpstr>User Perspective</vt:lpstr>
      <vt:lpstr>Environment Characteristics</vt:lpstr>
      <vt:lpstr>Technology Selection</vt:lpstr>
      <vt:lpstr>Function Allocation</vt:lpstr>
      <vt:lpstr>Coming Up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6.S196 / PPAT: Principles and Practice of Assistive Technology</dc:title>
  <dc:creator>seth</dc:creator>
  <cp:lastModifiedBy>Seth Teller</cp:lastModifiedBy>
  <cp:revision>148</cp:revision>
  <dcterms:created xsi:type="dcterms:W3CDTF">2006-08-16T00:00:00Z</dcterms:created>
  <dcterms:modified xsi:type="dcterms:W3CDTF">2011-09-12T02:18:53Z</dcterms:modified>
</cp:coreProperties>
</file>