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61" r:id="rId3"/>
    <p:sldId id="341" r:id="rId4"/>
    <p:sldId id="342" r:id="rId5"/>
    <p:sldId id="343" r:id="rId6"/>
    <p:sldId id="344" r:id="rId7"/>
    <p:sldId id="345" r:id="rId8"/>
    <p:sldId id="346" r:id="rId9"/>
    <p:sldId id="348" r:id="rId10"/>
    <p:sldId id="347" r:id="rId11"/>
    <p:sldId id="349" r:id="rId12"/>
    <p:sldId id="350" r:id="rId13"/>
    <p:sldId id="351" r:id="rId14"/>
    <p:sldId id="352" r:id="rId15"/>
    <p:sldId id="356" r:id="rId16"/>
    <p:sldId id="357" r:id="rId17"/>
    <p:sldId id="353" r:id="rId18"/>
    <p:sldId id="355" r:id="rId19"/>
    <p:sldId id="358" r:id="rId20"/>
    <p:sldId id="359" r:id="rId21"/>
    <p:sldId id="360" r:id="rId22"/>
    <p:sldId id="362" r:id="rId23"/>
    <p:sldId id="34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22" autoAdjust="0"/>
    <p:restoredTop sz="88966" autoAdjust="0"/>
  </p:normalViewPr>
  <p:slideViewPr>
    <p:cSldViewPr>
      <p:cViewPr varScale="1">
        <p:scale>
          <a:sx n="72" d="100"/>
          <a:sy n="72" d="100"/>
        </p:scale>
        <p:origin x="-686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1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1934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550C05-B781-429A-BE12-409171B2B11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D9AA14-FF7E-49EE-A692-C19944F1F8F8}" type="datetimeFigureOut">
              <a:rPr lang="en-US" smtClean="0"/>
              <a:pPr/>
              <a:t>11/6/2011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854EB7-0280-4ED0-BCC9-01BFF27C6E3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11/6/2011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2079625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6.S196 / PPAT:</a:t>
            </a:r>
            <a:br>
              <a:rPr lang="en-US" sz="4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4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Principles and Practice</a:t>
            </a:r>
            <a:br>
              <a:rPr lang="en-US" sz="4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48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of Assistive Technology</a:t>
            </a:r>
            <a:endParaRPr lang="en-US" sz="4800" b="1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10668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Monday, </a:t>
            </a:r>
            <a:r>
              <a:rPr lang="en-US" dirty="0" smtClean="0">
                <a:solidFill>
                  <a:schemeClr val="tx1"/>
                </a:solidFill>
              </a:rPr>
              <a:t>7</a:t>
            </a:r>
            <a:r>
              <a:rPr lang="en-US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November 2011</a:t>
            </a:r>
          </a:p>
          <a:p>
            <a:r>
              <a:rPr lang="en-US" dirty="0" smtClean="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Prof. Seth Teller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28600" y="3352800"/>
            <a:ext cx="8686800" cy="1371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egoe UI" pitchFamily="34" charset="0"/>
                <a:ea typeface="Segoe UI" pitchFamily="34" charset="0"/>
                <a:cs typeface="Segoe UI" pitchFamily="34" charset="0"/>
              </a:rPr>
              <a:t>Today: </a:t>
            </a:r>
            <a:r>
              <a:rPr lang="en-US" sz="3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Functional Deficits</a:t>
            </a:r>
            <a:br>
              <a:rPr lang="en-US" sz="3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r>
              <a:rPr lang="en-US" sz="3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that Accompany Aging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Cataracts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53440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Clouding of lens of one or both eyes</a:t>
            </a:r>
          </a:p>
          <a:p>
            <a:pPr>
              <a:buNone/>
            </a:pPr>
            <a:endParaRPr lang="en-US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1828800" y="2057400"/>
            <a:ext cx="5706249" cy="4208805"/>
            <a:chOff x="1828800" y="2057400"/>
            <a:chExt cx="5706249" cy="4208805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828800" y="2057400"/>
              <a:ext cx="5638800" cy="3914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Rectangle 4"/>
            <p:cNvSpPr/>
            <p:nvPr/>
          </p:nvSpPr>
          <p:spPr>
            <a:xfrm>
              <a:off x="6154478" y="5927651"/>
              <a:ext cx="138057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lighthouse.org</a:t>
              </a:r>
              <a:endParaRPr lang="en-US" sz="1600" dirty="0"/>
            </a:p>
          </p:txBody>
        </p:sp>
      </p:grp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Diabetic Retinopathy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34400" cy="1524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Complication of diabetes (insufficient</a:t>
            </a:r>
            <a:br>
              <a:rPr lang="en-US" dirty="0" smtClean="0"/>
            </a:br>
            <a:r>
              <a:rPr lang="en-US" dirty="0" smtClean="0"/>
              <a:t>regulation of blood insulin, glucose)</a:t>
            </a:r>
          </a:p>
          <a:p>
            <a:pPr lvl="1"/>
            <a:r>
              <a:rPr lang="en-US" dirty="0" smtClean="0"/>
              <a:t>Interference with functional tissues of retina</a:t>
            </a:r>
          </a:p>
          <a:p>
            <a:pPr>
              <a:buNone/>
            </a:pPr>
            <a:endParaRPr lang="en-US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2133600" y="2819400"/>
            <a:ext cx="5110827" cy="3758693"/>
            <a:chOff x="2133600" y="2819400"/>
            <a:chExt cx="5110827" cy="3758693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33600" y="2819400"/>
              <a:ext cx="5029200" cy="34917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Rectangle 4"/>
            <p:cNvSpPr/>
            <p:nvPr/>
          </p:nvSpPr>
          <p:spPr>
            <a:xfrm>
              <a:off x="5863856" y="6239539"/>
              <a:ext cx="138057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lighthouse.org</a:t>
              </a:r>
              <a:endParaRPr lang="en-US" sz="1600" dirty="0"/>
            </a:p>
          </p:txBody>
        </p:sp>
      </p:grp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Glaucoma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486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Excessive fluid pressure damages optic nerve</a:t>
            </a:r>
          </a:p>
          <a:p>
            <a:pPr lvl="1"/>
            <a:r>
              <a:rPr lang="en-US" dirty="0" smtClean="0"/>
              <a:t>Blur, halos, blank spots, loss of peripheral vision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Symptoms develop gradually, can be hard to notice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133600" y="2286000"/>
            <a:ext cx="5259682" cy="3843754"/>
            <a:chOff x="2133600" y="2286000"/>
            <a:chExt cx="5259682" cy="3843754"/>
          </a:xfrm>
        </p:grpSpPr>
        <p:pic>
          <p:nvPicPr>
            <p:cNvPr id="5122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133600" y="2286000"/>
              <a:ext cx="5158395" cy="3581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Rectangle 4"/>
            <p:cNvSpPr/>
            <p:nvPr/>
          </p:nvSpPr>
          <p:spPr>
            <a:xfrm>
              <a:off x="6012711" y="5791200"/>
              <a:ext cx="138057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lighthouse.org</a:t>
              </a:r>
              <a:endParaRPr lang="en-US" sz="1600" dirty="0"/>
            </a:p>
          </p:txBody>
        </p:sp>
      </p:grp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Technological/contextual aids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AT devices for low vision</a:t>
            </a:r>
          </a:p>
          <a:p>
            <a:pPr lvl="1"/>
            <a:r>
              <a:rPr lang="en-US" dirty="0" smtClean="0"/>
              <a:t>Lighting, magnification, contrast enhancement</a:t>
            </a:r>
          </a:p>
          <a:p>
            <a:pPr lvl="1"/>
            <a:r>
              <a:rPr lang="en-US" dirty="0" smtClean="0"/>
              <a:t>Optical character recognition, speech synthesis</a:t>
            </a:r>
          </a:p>
          <a:p>
            <a:r>
              <a:rPr lang="en-US" dirty="0" smtClean="0"/>
              <a:t>Retinal / occipital cortex implants</a:t>
            </a:r>
            <a:endParaRPr lang="en-US" dirty="0" smtClean="0"/>
          </a:p>
          <a:p>
            <a:pPr lvl="1"/>
            <a:r>
              <a:rPr lang="en-US" dirty="0" smtClean="0"/>
              <a:t>Still in experimental stage</a:t>
            </a:r>
          </a:p>
          <a:p>
            <a:r>
              <a:rPr lang="en-US" dirty="0" smtClean="0"/>
              <a:t>Facilitation by partners/caregivers</a:t>
            </a:r>
          </a:p>
          <a:p>
            <a:pPr lvl="1"/>
            <a:r>
              <a:rPr lang="en-US" dirty="0" smtClean="0"/>
              <a:t>Awareness of functional regions of visual field</a:t>
            </a:r>
          </a:p>
          <a:p>
            <a:pPr lvl="1"/>
            <a:r>
              <a:rPr lang="en-US" dirty="0" smtClean="0"/>
              <a:t>Awareness of visual system effective resolution</a:t>
            </a:r>
          </a:p>
          <a:p>
            <a:pPr lvl="1"/>
            <a:r>
              <a:rPr lang="en-US" dirty="0" smtClean="0"/>
              <a:t>Arrange lighting, presentation to suit abilities</a:t>
            </a:r>
          </a:p>
          <a:p>
            <a:pPr lvl="1"/>
            <a:r>
              <a:rPr lang="en-US" dirty="0" smtClean="0"/>
              <a:t>Accompaniment by audible/tactile stimuli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Mobility and Manipulation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Deficits in </a:t>
            </a:r>
            <a:r>
              <a:rPr lang="en-US" dirty="0" err="1" smtClean="0"/>
              <a:t>proprioception</a:t>
            </a:r>
            <a:endParaRPr lang="en-US" dirty="0" smtClean="0"/>
          </a:p>
          <a:p>
            <a:pPr lvl="1"/>
            <a:r>
              <a:rPr lang="en-US" dirty="0" smtClean="0"/>
              <a:t>Problems with balance, dizziness</a:t>
            </a:r>
          </a:p>
          <a:p>
            <a:pPr lvl="1"/>
            <a:r>
              <a:rPr lang="en-US" dirty="0" smtClean="0"/>
              <a:t>Slower reaction times, less effective reflexes</a:t>
            </a:r>
          </a:p>
          <a:p>
            <a:pPr lvl="1"/>
            <a:r>
              <a:rPr lang="en-US" dirty="0" smtClean="0"/>
              <a:t>Gait abnormalities, increased fall risk</a:t>
            </a:r>
          </a:p>
          <a:p>
            <a:r>
              <a:rPr lang="en-US" dirty="0" smtClean="0"/>
              <a:t>Deficits in fine manipulation</a:t>
            </a:r>
          </a:p>
          <a:p>
            <a:pPr lvl="1"/>
            <a:r>
              <a:rPr lang="en-US" dirty="0" smtClean="0"/>
              <a:t>Higher thresholds for touch, pain sensitivity</a:t>
            </a:r>
          </a:p>
          <a:p>
            <a:pPr lvl="1"/>
            <a:r>
              <a:rPr lang="en-US" dirty="0" smtClean="0"/>
              <a:t>Slower nerve conduction speeds, less dexterity</a:t>
            </a:r>
          </a:p>
          <a:p>
            <a:r>
              <a:rPr lang="en-US" dirty="0" smtClean="0"/>
              <a:t>Declining strength and endurance</a:t>
            </a:r>
          </a:p>
          <a:p>
            <a:pPr lvl="1"/>
            <a:r>
              <a:rPr lang="en-US" dirty="0" smtClean="0"/>
              <a:t>Implications for physically demanding tasks</a:t>
            </a:r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Fall Risks </a:t>
            </a:r>
            <a:r>
              <a:rPr lang="en-US" sz="2800" dirty="0" smtClean="0"/>
              <a:t>(Anderson, 2004)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534400" cy="51054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sz="2800" dirty="0" smtClean="0"/>
              <a:t>Main accidental cause of death for those 65+ </a:t>
            </a:r>
            <a:r>
              <a:rPr lang="en-US" sz="2800" dirty="0" smtClean="0"/>
              <a:t>!</a:t>
            </a:r>
          </a:p>
          <a:p>
            <a:pPr marL="514350" indent="-514350">
              <a:buNone/>
            </a:pPr>
            <a:r>
              <a:rPr lang="en-US" sz="2800" dirty="0" smtClean="0"/>
              <a:t>(Increases in </a:t>
            </a:r>
            <a:r>
              <a:rPr lang="en-US" sz="2800" dirty="0" smtClean="0"/>
              <a:t>winter </a:t>
            </a:r>
            <a:r>
              <a:rPr lang="en-US" sz="2800" dirty="0" smtClean="0"/>
              <a:t>due to ice/darkness, but most </a:t>
            </a:r>
            <a:r>
              <a:rPr lang="en-US" sz="2800" dirty="0" smtClean="0"/>
              <a:t>falls are indoors.)</a:t>
            </a:r>
          </a:p>
          <a:p>
            <a:pPr marL="514350" indent="-514350">
              <a:buNone/>
            </a:pPr>
            <a:endParaRPr lang="en-US" sz="2800" dirty="0" smtClean="0"/>
          </a:p>
          <a:p>
            <a:pPr marL="514350" indent="-514350">
              <a:buFont typeface="+mj-lt"/>
              <a:buAutoNum type="arabicParenR"/>
            </a:pPr>
            <a:r>
              <a:rPr lang="en-US" sz="2800" dirty="0" smtClean="0"/>
              <a:t>Stairs (especially those without handrails)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 smtClean="0"/>
              <a:t>Footwear providing poor traction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 smtClean="0"/>
              <a:t>Standing on chairs or other objects to reach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 smtClean="0"/>
              <a:t>Furniture that obstructs path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 smtClean="0"/>
              <a:t>Throw rugs that slip when walked upon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 smtClean="0"/>
              <a:t>Narrow and/or twisting passages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 smtClean="0"/>
              <a:t>Non-furniture obstacles (cords, clothes, shoes, clutter)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 smtClean="0"/>
              <a:t>Dim or insufficient lighting</a:t>
            </a:r>
          </a:p>
          <a:p>
            <a:pPr marL="514350" indent="-514350">
              <a:buFont typeface="+mj-lt"/>
              <a:buAutoNum type="arabicParenR"/>
            </a:pPr>
            <a:r>
              <a:rPr lang="en-US" sz="2800" dirty="0" smtClean="0"/>
              <a:t>Lack of traction strips in bathtub/shower</a:t>
            </a:r>
          </a:p>
          <a:p>
            <a:pPr marL="514350" indent="-514350">
              <a:buNone/>
            </a:pPr>
            <a:endParaRPr lang="en-US" sz="2800" dirty="0" smtClean="0"/>
          </a:p>
          <a:p>
            <a:pPr marL="514350" indent="-514350">
              <a:buNone/>
            </a:pPr>
            <a:r>
              <a:rPr lang="en-US" sz="2800" dirty="0" smtClean="0"/>
              <a:t>Anderson, Fear of falling: senior citizens face serious injury, death</a:t>
            </a:r>
          </a:p>
          <a:p>
            <a:pPr marL="514350" indent="-514350">
              <a:buNone/>
            </a:pPr>
            <a:r>
              <a:rPr lang="en-US" sz="2800" dirty="0" smtClean="0"/>
              <a:t>from losing their balance. Atlanta Journal-Constitution, 6 Jan 2004.</a:t>
            </a:r>
          </a:p>
          <a:p>
            <a:pPr>
              <a:buNone/>
            </a:pPr>
            <a:endParaRPr lang="en-US" sz="2800" dirty="0" smtClean="0"/>
          </a:p>
          <a:p>
            <a:endParaRPr lang="en-US" sz="2800" dirty="0" smtClean="0"/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Mitigating Fall Risks </a:t>
            </a:r>
            <a:r>
              <a:rPr lang="en-US" sz="3600" dirty="0" smtClean="0"/>
              <a:t>(</a:t>
            </a:r>
            <a:r>
              <a:rPr lang="en-US" sz="3600" dirty="0" err="1" smtClean="0"/>
              <a:t>Enix</a:t>
            </a:r>
            <a:r>
              <a:rPr lang="en-US" sz="3600" dirty="0" smtClean="0"/>
              <a:t> et al. 2011)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876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" dirty="0" smtClean="0"/>
              <a:t>Orthostatic hypotension		  Rise slowly after sitting</a:t>
            </a:r>
          </a:p>
          <a:p>
            <a:pPr>
              <a:buNone/>
            </a:pPr>
            <a:r>
              <a:rPr lang="en-US" sz="2000" dirty="0" smtClean="0"/>
              <a:t>Postprandial hypotension  	  Evaluate carbohydrate intake</a:t>
            </a:r>
          </a:p>
          <a:p>
            <a:pPr>
              <a:buNone/>
            </a:pPr>
            <a:r>
              <a:rPr lang="en-US" sz="2000" dirty="0" smtClean="0"/>
              <a:t>Low back pain  			  Chiropractic care/physical therapy</a:t>
            </a:r>
          </a:p>
          <a:p>
            <a:pPr>
              <a:buNone/>
            </a:pPr>
            <a:r>
              <a:rPr lang="en-US" sz="2000" dirty="0" smtClean="0"/>
              <a:t>Muscle weakness  	 	  Exercise, tai chi, yoga, walking</a:t>
            </a:r>
          </a:p>
          <a:p>
            <a:pPr>
              <a:buNone/>
            </a:pPr>
            <a:r>
              <a:rPr lang="en-US" sz="2000" dirty="0" smtClean="0"/>
              <a:t>Balance problems 		  Fall exam, walker, 3-point cane</a:t>
            </a:r>
          </a:p>
          <a:p>
            <a:pPr>
              <a:buNone/>
            </a:pPr>
            <a:r>
              <a:rPr lang="en-US" sz="2000" dirty="0" smtClean="0"/>
              <a:t>Transferring to bed, toilet, couch	  Lower bed/raise toilet, add railings</a:t>
            </a:r>
          </a:p>
          <a:p>
            <a:pPr>
              <a:buNone/>
            </a:pPr>
            <a:r>
              <a:rPr lang="en-US" sz="2000" dirty="0" smtClean="0"/>
              <a:t>Lighting, clutter, stairs, slippers 	  Home inspection/Occupational therapy</a:t>
            </a:r>
          </a:p>
          <a:p>
            <a:pPr>
              <a:buNone/>
            </a:pPr>
            <a:r>
              <a:rPr lang="en-US" sz="2000" dirty="0" smtClean="0"/>
              <a:t>Medication increased fall risk 	  Review medications, like </a:t>
            </a:r>
            <a:r>
              <a:rPr lang="en-US" sz="2000" dirty="0" err="1" smtClean="0"/>
              <a:t>psychotropics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Fear falls/loss of independence	  Medic-Alert pendant/bracelet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2000" dirty="0" err="1" smtClean="0"/>
              <a:t>Enix</a:t>
            </a:r>
            <a:r>
              <a:rPr lang="en-US" sz="2000" dirty="0" smtClean="0"/>
              <a:t> et al., Balance Problems in the Geriatric Patient,</a:t>
            </a:r>
          </a:p>
          <a:p>
            <a:pPr>
              <a:buNone/>
            </a:pPr>
            <a:r>
              <a:rPr lang="en-US" sz="2000" i="1" dirty="0" smtClean="0"/>
              <a:t>Topics in Integrative Health Care</a:t>
            </a:r>
            <a:r>
              <a:rPr lang="en-US" sz="2000" dirty="0" smtClean="0"/>
              <a:t> 2011, Vol. 2(1)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CDC, Injury Prevention &amp; Control: Home and Recreational Safety</a:t>
            </a:r>
          </a:p>
          <a:p>
            <a:pPr>
              <a:buNone/>
            </a:pPr>
            <a:r>
              <a:rPr lang="en-US" sz="2000" dirty="0" smtClean="0"/>
              <a:t>http://www.cdc.gov/homeandrecreationalsafety/falls/index.html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Cognitive Deficits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Impaired senses of hearing, vision, touch</a:t>
            </a:r>
          </a:p>
          <a:p>
            <a:r>
              <a:rPr lang="en-US" dirty="0" smtClean="0"/>
              <a:t>Vulnerability to poor aural/visual conditions</a:t>
            </a:r>
          </a:p>
          <a:p>
            <a:r>
              <a:rPr lang="en-US" dirty="0" smtClean="0"/>
              <a:t>Slower reaction/response times</a:t>
            </a:r>
          </a:p>
          <a:p>
            <a:r>
              <a:rPr lang="en-US" dirty="0" smtClean="0"/>
              <a:t>Declines in sustained attention</a:t>
            </a:r>
          </a:p>
          <a:p>
            <a:r>
              <a:rPr lang="en-US" dirty="0" smtClean="0"/>
              <a:t>Less effective working memory, recall</a:t>
            </a:r>
          </a:p>
          <a:p>
            <a:r>
              <a:rPr lang="en-US" dirty="0" smtClean="0"/>
              <a:t>Difficulty with multi-tasking</a:t>
            </a:r>
          </a:p>
          <a:p>
            <a:r>
              <a:rPr lang="en-US" dirty="0" smtClean="0"/>
              <a:t>Difficulty learning new routines</a:t>
            </a:r>
          </a:p>
          <a:p>
            <a:r>
              <a:rPr lang="en-US" dirty="0" smtClean="0"/>
              <a:t>Difficulty identifying salient information</a:t>
            </a:r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Dementia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Majority of cases due to Alzheimer’s disease</a:t>
            </a:r>
          </a:p>
          <a:p>
            <a:pPr lvl="1"/>
            <a:r>
              <a:rPr lang="en-US" dirty="0" smtClean="0"/>
              <a:t>Plaques and tangles in neural tissue</a:t>
            </a:r>
          </a:p>
          <a:p>
            <a:pPr lvl="1"/>
            <a:r>
              <a:rPr lang="en-US" dirty="0" smtClean="0"/>
              <a:t>About 6-8% of those over 65 affected</a:t>
            </a:r>
          </a:p>
          <a:p>
            <a:pPr lvl="1"/>
            <a:r>
              <a:rPr lang="en-US" dirty="0" smtClean="0"/>
              <a:t>More than 30% of those over 85 affected</a:t>
            </a:r>
          </a:p>
          <a:p>
            <a:r>
              <a:rPr lang="en-US" dirty="0" smtClean="0"/>
              <a:t>Symptoms</a:t>
            </a:r>
          </a:p>
          <a:p>
            <a:pPr lvl="1"/>
            <a:r>
              <a:rPr lang="en-US" dirty="0" smtClean="0"/>
              <a:t>Wandering/getting lost, memory loss,</a:t>
            </a:r>
            <a:br>
              <a:rPr lang="en-US" dirty="0" smtClean="0"/>
            </a:br>
            <a:r>
              <a:rPr lang="en-US" dirty="0" smtClean="0"/>
              <a:t>poor personal hygiene, failure to take meds</a:t>
            </a:r>
          </a:p>
          <a:p>
            <a:pPr lvl="1"/>
            <a:r>
              <a:rPr lang="en-US" dirty="0" smtClean="0"/>
              <a:t>However many with dementia can orient to</a:t>
            </a:r>
            <a:br>
              <a:rPr lang="en-US" dirty="0" smtClean="0"/>
            </a:br>
            <a:r>
              <a:rPr lang="en-US" dirty="0" smtClean="0"/>
              <a:t>place, person and time into advanced stages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Personal/Societal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Decreased quality of life</a:t>
            </a:r>
          </a:p>
          <a:p>
            <a:pPr lvl="1"/>
            <a:r>
              <a:rPr lang="en-US" dirty="0" smtClean="0"/>
              <a:t>Loss of independence in activities of daily living</a:t>
            </a:r>
          </a:p>
          <a:p>
            <a:pPr lvl="1"/>
            <a:r>
              <a:rPr lang="en-US" dirty="0" smtClean="0"/>
              <a:t>Loss of privacy (family, outside caregivers)</a:t>
            </a:r>
          </a:p>
          <a:p>
            <a:r>
              <a:rPr lang="en-US" dirty="0" smtClean="0"/>
              <a:t>Associated costs (est. $100B annually in US)</a:t>
            </a:r>
          </a:p>
          <a:p>
            <a:pPr lvl="1"/>
            <a:r>
              <a:rPr lang="en-US" dirty="0" smtClean="0"/>
              <a:t>Family caregivers: lost wages, opportunities</a:t>
            </a:r>
          </a:p>
          <a:p>
            <a:pPr lvl="1"/>
            <a:r>
              <a:rPr lang="en-US" dirty="0" smtClean="0"/>
              <a:t>Non-family caregivers: wages</a:t>
            </a:r>
          </a:p>
          <a:p>
            <a:r>
              <a:rPr lang="en-US" dirty="0" smtClean="0"/>
              <a:t>Implications when receiving medical care</a:t>
            </a:r>
          </a:p>
          <a:p>
            <a:pPr lvl="1"/>
            <a:r>
              <a:rPr lang="en-US" dirty="0" smtClean="0"/>
              <a:t>Difficulty giving medical history information</a:t>
            </a:r>
          </a:p>
          <a:p>
            <a:pPr lvl="1"/>
            <a:r>
              <a:rPr lang="en-US" dirty="0" smtClean="0"/>
              <a:t>Difficulty following medical recommendations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Demographics of Aging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 l="3018" t="17519" r="5628" b="7895"/>
          <a:stretch>
            <a:fillRect/>
          </a:stretch>
        </p:blipFill>
        <p:spPr bwMode="auto">
          <a:xfrm>
            <a:off x="1752600" y="1447800"/>
            <a:ext cx="5562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Technological/contextual aids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Medical (some reversible/treatable causes)</a:t>
            </a:r>
          </a:p>
          <a:p>
            <a:pPr lvl="1"/>
            <a:r>
              <a:rPr lang="en-US" dirty="0" smtClean="0"/>
              <a:t>Thyroid; B12 deficit; sensory deficit; depression</a:t>
            </a:r>
          </a:p>
          <a:p>
            <a:r>
              <a:rPr lang="en-US" dirty="0" smtClean="0"/>
              <a:t>Wander detection / navigation aids</a:t>
            </a:r>
          </a:p>
          <a:p>
            <a:pPr lvl="1"/>
            <a:r>
              <a:rPr lang="en-US" dirty="0" smtClean="0"/>
              <a:t>Alert to caregivers (e.g. MIT system at TBH)</a:t>
            </a:r>
          </a:p>
          <a:p>
            <a:pPr lvl="1"/>
            <a:r>
              <a:rPr lang="en-US" dirty="0" smtClean="0"/>
              <a:t>Prompted/unprompted guidance “home”</a:t>
            </a:r>
          </a:p>
          <a:p>
            <a:r>
              <a:rPr lang="en-US" dirty="0" smtClean="0"/>
              <a:t>Cognitive aids for sequencing tasks	</a:t>
            </a:r>
          </a:p>
          <a:p>
            <a:pPr lvl="1"/>
            <a:r>
              <a:rPr lang="en-US" dirty="0" smtClean="0"/>
              <a:t>Daily routines, medical regimens, etc.</a:t>
            </a:r>
          </a:p>
          <a:p>
            <a:pPr lvl="1"/>
            <a:r>
              <a:rPr lang="en-US" dirty="0" smtClean="0"/>
              <a:t>Independent validation is challenging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Perspective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Aging tends to bring a mix of impairments</a:t>
            </a:r>
          </a:p>
          <a:p>
            <a:pPr lvl="1"/>
            <a:r>
              <a:rPr lang="en-US" dirty="0" smtClean="0"/>
              <a:t>Sensory, motor, cognitive, psychosocial</a:t>
            </a:r>
          </a:p>
          <a:p>
            <a:r>
              <a:rPr lang="en-US" dirty="0" smtClean="0"/>
              <a:t>Variety of mitigating strategies</a:t>
            </a:r>
          </a:p>
          <a:p>
            <a:pPr lvl="1"/>
            <a:r>
              <a:rPr lang="en-US" dirty="0" smtClean="0"/>
              <a:t>Contextual: lighting, physical modifications</a:t>
            </a:r>
          </a:p>
          <a:p>
            <a:pPr lvl="1"/>
            <a:r>
              <a:rPr lang="en-US" dirty="0" smtClean="0"/>
              <a:t>Technical: hearing aids, vision enhancements</a:t>
            </a:r>
          </a:p>
          <a:p>
            <a:pPr lvl="1"/>
            <a:r>
              <a:rPr lang="en-US" dirty="0" smtClean="0"/>
              <a:t>Caregiver: prompting, assistance with ADLs</a:t>
            </a:r>
          </a:p>
          <a:p>
            <a:r>
              <a:rPr lang="en-US" dirty="0" smtClean="0"/>
              <a:t>Ripe area for development of novel AT</a:t>
            </a:r>
          </a:p>
          <a:p>
            <a:pPr lvl="1"/>
            <a:r>
              <a:rPr lang="en-US" dirty="0" smtClean="0"/>
              <a:t>Use of machine sensing, mobility, manipulation</a:t>
            </a:r>
          </a:p>
          <a:p>
            <a:pPr lvl="1"/>
            <a:r>
              <a:rPr lang="en-US" dirty="0" smtClean="0"/>
              <a:t>Very challenging: safety, abandonment, social</a:t>
            </a:r>
          </a:p>
          <a:p>
            <a:r>
              <a:rPr lang="en-US" dirty="0" smtClean="0"/>
              <a:t>Pressing problem: demographics to 2100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Demographics of Aging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 l="3018" t="17519" r="5628" b="7895"/>
          <a:stretch>
            <a:fillRect/>
          </a:stretch>
        </p:blipFill>
        <p:spPr bwMode="auto">
          <a:xfrm>
            <a:off x="1752600" y="1447800"/>
            <a:ext cx="5562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Coming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5105400"/>
          </a:xfrm>
        </p:spPr>
        <p:txBody>
          <a:bodyPr>
            <a:noAutofit/>
          </a:bodyPr>
          <a:lstStyle/>
          <a:p>
            <a:r>
              <a:rPr lang="en-US" dirty="0" smtClean="0"/>
              <a:t>Today (Monday) in lab:</a:t>
            </a:r>
          </a:p>
          <a:p>
            <a:pPr lvl="1"/>
            <a:r>
              <a:rPr lang="en-US" sz="2400" dirty="0" smtClean="0"/>
              <a:t>Check-ins with each team</a:t>
            </a:r>
          </a:p>
          <a:p>
            <a:r>
              <a:rPr lang="en-US" dirty="0" smtClean="0"/>
              <a:t>Wednesday lecture:</a:t>
            </a:r>
          </a:p>
          <a:p>
            <a:pPr lvl="1"/>
            <a:r>
              <a:rPr lang="en-US" sz="2400" dirty="0" smtClean="0"/>
              <a:t>Prof. Krzysztof </a:t>
            </a:r>
            <a:r>
              <a:rPr lang="en-US" sz="2400" dirty="0" err="1" smtClean="0"/>
              <a:t>Gajos</a:t>
            </a:r>
            <a:endParaRPr lang="en-US" sz="2400" i="1" dirty="0" smtClean="0"/>
          </a:p>
          <a:p>
            <a:r>
              <a:rPr lang="en-US" dirty="0" smtClean="0"/>
              <a:t>Wednesday lab:</a:t>
            </a:r>
          </a:p>
          <a:p>
            <a:pPr lvl="1"/>
            <a:r>
              <a:rPr lang="en-US" sz="2400" dirty="0" smtClean="0"/>
              <a:t>Assistive technologies for </a:t>
            </a:r>
            <a:r>
              <a:rPr lang="en-US" sz="2400" dirty="0" smtClean="0"/>
              <a:t>efficient text </a:t>
            </a:r>
            <a:r>
              <a:rPr lang="en-US" sz="2400" dirty="0" smtClean="0"/>
              <a:t>input</a:t>
            </a:r>
          </a:p>
          <a:p>
            <a:pPr lvl="1">
              <a:buNone/>
            </a:pPr>
            <a:endParaRPr lang="en-US" sz="2400" dirty="0" smtClean="0"/>
          </a:p>
          <a:p>
            <a:pPr lvl="1"/>
            <a:endParaRPr lang="en-US" sz="2400" dirty="0" smtClean="0"/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Associated with 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Physical</a:t>
            </a:r>
          </a:p>
          <a:p>
            <a:pPr lvl="1"/>
            <a:r>
              <a:rPr lang="en-US" dirty="0" smtClean="0"/>
              <a:t>Skin, hair, height, weight, speed, strength</a:t>
            </a:r>
          </a:p>
          <a:p>
            <a:pPr lvl="1"/>
            <a:r>
              <a:rPr lang="en-US" dirty="0" smtClean="0"/>
              <a:t>Decreased night vision, lung capacity, gait speed</a:t>
            </a:r>
          </a:p>
          <a:p>
            <a:r>
              <a:rPr lang="en-US" dirty="0" smtClean="0"/>
              <a:t>Sensory/perceptual</a:t>
            </a:r>
          </a:p>
          <a:p>
            <a:pPr lvl="1"/>
            <a:r>
              <a:rPr lang="en-US" dirty="0" smtClean="0"/>
              <a:t>Hearing, vision, touch, proprioceptive, kinesthetic</a:t>
            </a:r>
          </a:p>
          <a:p>
            <a:r>
              <a:rPr lang="en-US" dirty="0" smtClean="0"/>
              <a:t>Cognitive</a:t>
            </a:r>
          </a:p>
          <a:p>
            <a:pPr lvl="1"/>
            <a:r>
              <a:rPr lang="en-US" dirty="0" smtClean="0"/>
              <a:t>Memory, speed, dementia, psychological</a:t>
            </a:r>
          </a:p>
          <a:p>
            <a:r>
              <a:rPr lang="en-US" dirty="0" smtClean="0"/>
              <a:t>Social</a:t>
            </a:r>
          </a:p>
          <a:p>
            <a:pPr lvl="1"/>
            <a:r>
              <a:rPr lang="en-US" dirty="0" smtClean="0"/>
              <a:t>Reduced </a:t>
            </a:r>
            <a:r>
              <a:rPr lang="en-US" dirty="0" smtClean="0"/>
              <a:t>participation, </a:t>
            </a:r>
            <a:r>
              <a:rPr lang="en-US" dirty="0" smtClean="0"/>
              <a:t>increased </a:t>
            </a:r>
            <a:r>
              <a:rPr lang="en-US" dirty="0" smtClean="0"/>
              <a:t>dependence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Sensory/Perceptual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Hearing</a:t>
            </a:r>
          </a:p>
          <a:p>
            <a:r>
              <a:rPr lang="en-US" dirty="0" smtClean="0"/>
              <a:t>Vision</a:t>
            </a:r>
          </a:p>
          <a:p>
            <a:r>
              <a:rPr lang="en-US" dirty="0" smtClean="0"/>
              <a:t>Taste</a:t>
            </a:r>
          </a:p>
          <a:p>
            <a:r>
              <a:rPr lang="en-US" dirty="0" smtClean="0"/>
              <a:t>Smell</a:t>
            </a:r>
          </a:p>
          <a:p>
            <a:r>
              <a:rPr lang="en-US" dirty="0" smtClean="0"/>
              <a:t>Touch</a:t>
            </a:r>
          </a:p>
          <a:p>
            <a:r>
              <a:rPr lang="en-US" dirty="0" err="1" smtClean="0"/>
              <a:t>Proprioception</a:t>
            </a:r>
            <a:endParaRPr lang="en-US" dirty="0" smtClean="0"/>
          </a:p>
          <a:p>
            <a:r>
              <a:rPr lang="en-US" dirty="0" smtClean="0"/>
              <a:t>Kinesthetic sense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Hearing Impairment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Common causes</a:t>
            </a:r>
          </a:p>
          <a:p>
            <a:pPr lvl="1"/>
            <a:r>
              <a:rPr lang="en-US" dirty="0" smtClean="0"/>
              <a:t>Deterioration of inner ear mechanisms</a:t>
            </a:r>
          </a:p>
          <a:p>
            <a:pPr lvl="1"/>
            <a:r>
              <a:rPr lang="en-US" dirty="0" smtClean="0"/>
              <a:t>Persistent/traumatic exposure to loud noises</a:t>
            </a:r>
          </a:p>
          <a:p>
            <a:pPr lvl="1"/>
            <a:r>
              <a:rPr lang="en-US" dirty="0" smtClean="0"/>
              <a:t>Some medications (e.g. painkillers, antibiotics)</a:t>
            </a:r>
          </a:p>
          <a:p>
            <a:pPr lvl="1"/>
            <a:r>
              <a:rPr lang="en-US" dirty="0" smtClean="0"/>
              <a:t>Insufficient nutrients in diet</a:t>
            </a:r>
          </a:p>
          <a:p>
            <a:pPr lvl="1"/>
            <a:r>
              <a:rPr lang="en-US" dirty="0" smtClean="0"/>
              <a:t>Genetic factors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Manifestations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5715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Loss of response at high frequencies</a:t>
            </a:r>
          </a:p>
          <a:p>
            <a:pPr lvl="1"/>
            <a:r>
              <a:rPr lang="en-US" dirty="0" smtClean="0"/>
              <a:t>Typically ~40 dB at 8 </a:t>
            </a:r>
            <a:r>
              <a:rPr lang="en-US" dirty="0" err="1" smtClean="0"/>
              <a:t>Khz</a:t>
            </a:r>
            <a:r>
              <a:rPr lang="en-US" dirty="0" smtClean="0"/>
              <a:t> by age 60</a:t>
            </a:r>
            <a:br>
              <a:rPr lang="en-US" dirty="0" smtClean="0"/>
            </a:b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Distortion hinders speech understanding</a:t>
            </a:r>
          </a:p>
          <a:p>
            <a:pPr lvl="1"/>
            <a:r>
              <a:rPr lang="en-US" dirty="0" smtClean="0"/>
              <a:t>Especially on telephone, or out of line of sight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514600" y="2362200"/>
            <a:ext cx="3838575" cy="3276600"/>
            <a:chOff x="4191000" y="1447800"/>
            <a:chExt cx="4752975" cy="4304414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b="10158"/>
            <a:stretch>
              <a:fillRect/>
            </a:stretch>
          </p:blipFill>
          <p:spPr bwMode="auto">
            <a:xfrm>
              <a:off x="4191000" y="1447800"/>
              <a:ext cx="4752975" cy="43044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Rectangle 4"/>
            <p:cNvSpPr/>
            <p:nvPr/>
          </p:nvSpPr>
          <p:spPr>
            <a:xfrm>
              <a:off x="7437474" y="5420832"/>
              <a:ext cx="1347933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/>
                <a:t>cpsc.ucalgary.ca</a:t>
              </a:r>
              <a:endParaRPr lang="en-US" sz="1400" dirty="0"/>
            </a:p>
          </p:txBody>
        </p:sp>
      </p:grp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Technological/contextual aids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Hearing aid / cochlear implant</a:t>
            </a:r>
          </a:p>
          <a:p>
            <a:pPr lvl="1"/>
            <a:r>
              <a:rPr lang="en-US" dirty="0" smtClean="0"/>
              <a:t>Differential frequency response, amplification</a:t>
            </a:r>
          </a:p>
          <a:p>
            <a:pPr lvl="1"/>
            <a:r>
              <a:rPr lang="en-US" dirty="0" smtClean="0"/>
              <a:t>Signal processing for frequency compression</a:t>
            </a:r>
          </a:p>
          <a:p>
            <a:r>
              <a:rPr lang="en-US" dirty="0" smtClean="0"/>
              <a:t>Accommodation by speech partners</a:t>
            </a:r>
          </a:p>
          <a:p>
            <a:pPr lvl="1"/>
            <a:r>
              <a:rPr lang="en-US" dirty="0" smtClean="0"/>
              <a:t>Speak with greater volume (without shouting)</a:t>
            </a:r>
          </a:p>
          <a:p>
            <a:pPr lvl="1"/>
            <a:r>
              <a:rPr lang="en-US" dirty="0" smtClean="0"/>
              <a:t>Effort to use a lower pitch when speaking</a:t>
            </a:r>
          </a:p>
          <a:p>
            <a:pPr lvl="1"/>
            <a:r>
              <a:rPr lang="en-US" dirty="0" smtClean="0"/>
              <a:t>Clearer articulation of speech sounds</a:t>
            </a:r>
          </a:p>
          <a:p>
            <a:pPr lvl="1"/>
            <a:r>
              <a:rPr lang="en-US" dirty="0" smtClean="0"/>
              <a:t>Speaking from within field of listener’s vision</a:t>
            </a:r>
          </a:p>
          <a:p>
            <a:pPr lvl="1"/>
            <a:r>
              <a:rPr lang="en-US" dirty="0" smtClean="0"/>
              <a:t>Slower speech, enabling listener to grasp intent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Vision Impairment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Common causes</a:t>
            </a:r>
          </a:p>
          <a:p>
            <a:pPr lvl="1"/>
            <a:r>
              <a:rPr lang="en-US" dirty="0" smtClean="0"/>
              <a:t>Age-related macular degeneration</a:t>
            </a:r>
          </a:p>
          <a:p>
            <a:pPr lvl="1"/>
            <a:r>
              <a:rPr lang="en-US" dirty="0" smtClean="0"/>
              <a:t>Cataracts</a:t>
            </a:r>
          </a:p>
          <a:p>
            <a:pPr lvl="1"/>
            <a:r>
              <a:rPr lang="en-US" dirty="0" smtClean="0"/>
              <a:t>Diabetic retinopathy</a:t>
            </a:r>
          </a:p>
          <a:p>
            <a:pPr lvl="1"/>
            <a:r>
              <a:rPr lang="en-US" dirty="0" smtClean="0"/>
              <a:t>Glaucoma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Age-Related Macular Degeneration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685800"/>
          </a:xfrm>
        </p:spPr>
        <p:txBody>
          <a:bodyPr>
            <a:normAutofit/>
          </a:bodyPr>
          <a:lstStyle/>
          <a:p>
            <a:r>
              <a:rPr lang="en-US" dirty="0" smtClean="0"/>
              <a:t>Loss of light-sensitive cells in macula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1981200" y="2362200"/>
            <a:ext cx="5401450" cy="3974889"/>
            <a:chOff x="1981200" y="2362200"/>
            <a:chExt cx="5401450" cy="3974889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981200" y="2362200"/>
              <a:ext cx="5377901" cy="3733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Rectangle 4"/>
            <p:cNvSpPr/>
            <p:nvPr/>
          </p:nvSpPr>
          <p:spPr>
            <a:xfrm>
              <a:off x="6002079" y="5998535"/>
              <a:ext cx="1380571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600" dirty="0" smtClean="0"/>
                <a:t>lighthouse.org</a:t>
              </a:r>
              <a:endParaRPr lang="en-US" sz="1600" dirty="0"/>
            </a:p>
          </p:txBody>
        </p:sp>
      </p:grpSp>
    </p:spTree>
  </p:cSld>
  <p:clrMapOvr>
    <a:masterClrMapping/>
  </p:clrMapOvr>
  <p:transition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8983</TotalTime>
  <Words>761</Words>
  <Application>Microsoft Office PowerPoint</Application>
  <PresentationFormat>On-screen Show (4:3)</PresentationFormat>
  <Paragraphs>232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6.S196 / PPAT: Principles and Practice of Assistive Technology</vt:lpstr>
      <vt:lpstr>Demographics of Aging</vt:lpstr>
      <vt:lpstr>Changes Associated with Aging</vt:lpstr>
      <vt:lpstr>Sensory/Perceptual Function</vt:lpstr>
      <vt:lpstr>Hearing Impairment</vt:lpstr>
      <vt:lpstr>Manifestations</vt:lpstr>
      <vt:lpstr>Technological/contextual aids</vt:lpstr>
      <vt:lpstr>Vision Impairment</vt:lpstr>
      <vt:lpstr>Age-Related Macular Degeneration</vt:lpstr>
      <vt:lpstr>Cataracts</vt:lpstr>
      <vt:lpstr>Diabetic Retinopathy</vt:lpstr>
      <vt:lpstr>Glaucoma</vt:lpstr>
      <vt:lpstr>Technological/contextual aids</vt:lpstr>
      <vt:lpstr>Mobility and Manipulation</vt:lpstr>
      <vt:lpstr>Top Fall Risks (Anderson, 2004)</vt:lpstr>
      <vt:lpstr>Mitigating Fall Risks (Enix et al. 2011)</vt:lpstr>
      <vt:lpstr>Cognitive Deficits</vt:lpstr>
      <vt:lpstr>Dementia</vt:lpstr>
      <vt:lpstr>Personal/Societal Costs</vt:lpstr>
      <vt:lpstr>Technological/contextual aids</vt:lpstr>
      <vt:lpstr>AT Perspective</vt:lpstr>
      <vt:lpstr>Demographics of Aging</vt:lpstr>
      <vt:lpstr>Coming Up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6.S196 / PPAT: Principles and Practice of Assistive Technology</dc:title>
  <dc:creator>seth</dc:creator>
  <cp:lastModifiedBy>Seth Teller</cp:lastModifiedBy>
  <cp:revision>280</cp:revision>
  <dcterms:created xsi:type="dcterms:W3CDTF">2006-08-16T00:00:00Z</dcterms:created>
  <dcterms:modified xsi:type="dcterms:W3CDTF">2011-11-06T20:51:55Z</dcterms:modified>
</cp:coreProperties>
</file>