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1"/>
  </p:handoutMasterIdLst>
  <p:sldIdLst>
    <p:sldId id="266" r:id="rId2"/>
    <p:sldId id="267" r:id="rId3"/>
    <p:sldId id="269" r:id="rId4"/>
    <p:sldId id="270" r:id="rId5"/>
    <p:sldId id="271" r:id="rId6"/>
    <p:sldId id="273" r:id="rId7"/>
    <p:sldId id="286" r:id="rId8"/>
    <p:sldId id="287" r:id="rId9"/>
    <p:sldId id="288" r:id="rId10"/>
    <p:sldId id="289" r:id="rId11"/>
    <p:sldId id="285" r:id="rId12"/>
    <p:sldId id="274" r:id="rId13"/>
    <p:sldId id="275" r:id="rId14"/>
    <p:sldId id="276" r:id="rId15"/>
    <p:sldId id="277" r:id="rId16"/>
    <p:sldId id="278" r:id="rId17"/>
    <p:sldId id="279" r:id="rId18"/>
    <p:sldId id="280" r:id="rId19"/>
    <p:sldId id="281" r:id="rId20"/>
    <p:sldId id="282" r:id="rId21"/>
    <p:sldId id="283" r:id="rId22"/>
    <p:sldId id="284" r:id="rId23"/>
    <p:sldId id="290" r:id="rId24"/>
    <p:sldId id="291" r:id="rId25"/>
    <p:sldId id="292" r:id="rId26"/>
    <p:sldId id="293" r:id="rId27"/>
    <p:sldId id="296" r:id="rId28"/>
    <p:sldId id="295" r:id="rId29"/>
    <p:sldId id="297" r:id="rId30"/>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31" autoAdjust="0"/>
    <p:restoredTop sz="94660"/>
  </p:normalViewPr>
  <p:slideViewPr>
    <p:cSldViewPr>
      <p:cViewPr varScale="1">
        <p:scale>
          <a:sx n="111" d="100"/>
          <a:sy n="111" d="100"/>
        </p:scale>
        <p:origin x="-160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lang="en-US"/>
          </a:p>
        </p:txBody>
      </p:sp>
      <p:sp>
        <p:nvSpPr>
          <p:cNvPr id="3" name="Date Placeholder 2"/>
          <p:cNvSpPr>
            <a:spLocks noGrp="1"/>
          </p:cNvSpPr>
          <p:nvPr>
            <p:ph type="dt" sz="quarter" idx="1"/>
          </p:nvPr>
        </p:nvSpPr>
        <p:spPr>
          <a:xfrm>
            <a:off x="3927775" y="0"/>
            <a:ext cx="3004820" cy="461010"/>
          </a:xfrm>
          <a:prstGeom prst="rect">
            <a:avLst/>
          </a:prstGeom>
        </p:spPr>
        <p:txBody>
          <a:bodyPr vert="horz" lIns="92309" tIns="46154" rIns="92309" bIns="46154" rtlCol="0"/>
          <a:lstStyle>
            <a:lvl1pPr algn="r">
              <a:defRPr sz="1200"/>
            </a:lvl1pPr>
          </a:lstStyle>
          <a:p>
            <a:fld id="{B4403084-A161-4D48-9421-BD8EA29E9855}" type="datetimeFigureOut">
              <a:rPr lang="en-US" smtClean="0"/>
              <a:t>9/6/2011</a:t>
            </a:fld>
            <a:endParaRPr lang="en-US"/>
          </a:p>
        </p:txBody>
      </p:sp>
      <p:sp>
        <p:nvSpPr>
          <p:cNvPr id="4" name="Footer Placeholder 3"/>
          <p:cNvSpPr>
            <a:spLocks noGrp="1"/>
          </p:cNvSpPr>
          <p:nvPr>
            <p:ph type="ftr" sz="quarter" idx="2"/>
          </p:nvPr>
        </p:nvSpPr>
        <p:spPr>
          <a:xfrm>
            <a:off x="0" y="8757590"/>
            <a:ext cx="3004820" cy="461010"/>
          </a:xfrm>
          <a:prstGeom prst="rect">
            <a:avLst/>
          </a:prstGeom>
        </p:spPr>
        <p:txBody>
          <a:bodyPr vert="horz" lIns="92309" tIns="46154" rIns="92309" bIns="46154" rtlCol="0" anchor="b"/>
          <a:lstStyle>
            <a:lvl1pPr algn="l">
              <a:defRPr sz="1200"/>
            </a:lvl1pPr>
          </a:lstStyle>
          <a:p>
            <a:endParaRPr lang="en-US"/>
          </a:p>
        </p:txBody>
      </p:sp>
      <p:sp>
        <p:nvSpPr>
          <p:cNvPr id="5" name="Slide Number Placeholder 4"/>
          <p:cNvSpPr>
            <a:spLocks noGrp="1"/>
          </p:cNvSpPr>
          <p:nvPr>
            <p:ph type="sldNum" sz="quarter" idx="3"/>
          </p:nvPr>
        </p:nvSpPr>
        <p:spPr>
          <a:xfrm>
            <a:off x="3927775" y="8757590"/>
            <a:ext cx="3004820" cy="461010"/>
          </a:xfrm>
          <a:prstGeom prst="rect">
            <a:avLst/>
          </a:prstGeom>
        </p:spPr>
        <p:txBody>
          <a:bodyPr vert="horz" lIns="92309" tIns="46154" rIns="92309" bIns="46154" rtlCol="0" anchor="b"/>
          <a:lstStyle>
            <a:lvl1pPr algn="r">
              <a:defRPr sz="1200"/>
            </a:lvl1pPr>
          </a:lstStyle>
          <a:p>
            <a:fld id="{AEBF17EB-5B35-48D2-A65B-F53D90B154EE}" type="slidenum">
              <a:rPr lang="en-US" smtClean="0"/>
              <a:t>‹#›</a:t>
            </a:fld>
            <a:endParaRPr lang="en-US"/>
          </a:p>
        </p:txBody>
      </p:sp>
    </p:spTree>
    <p:extLst>
      <p:ext uri="{BB962C8B-B14F-4D97-AF65-F5344CB8AC3E}">
        <p14:creationId xmlns:p14="http://schemas.microsoft.com/office/powerpoint/2010/main" val="276776767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FF029B-EC18-4AFE-B702-CBE65C903DEF}" type="datetimeFigureOut">
              <a:rPr lang="en-US" smtClean="0"/>
              <a:t>9/6/2011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842FB-6A8C-4DC4-B001-D88D407BF999}" type="slidenum">
              <a:rPr lang="en-US" smtClean="0"/>
              <a:t>‹#›</a:t>
            </a:fld>
            <a:endParaRPr lang="en-US"/>
          </a:p>
        </p:txBody>
      </p:sp>
    </p:spTree>
    <p:extLst>
      <p:ext uri="{BB962C8B-B14F-4D97-AF65-F5344CB8AC3E}">
        <p14:creationId xmlns:p14="http://schemas.microsoft.com/office/powerpoint/2010/main" val="2037200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FF029B-EC18-4AFE-B702-CBE65C903DEF}" type="datetimeFigureOut">
              <a:rPr lang="en-US" smtClean="0"/>
              <a:t>9/6/2011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842FB-6A8C-4DC4-B001-D88D407BF999}" type="slidenum">
              <a:rPr lang="en-US" smtClean="0"/>
              <a:t>‹#›</a:t>
            </a:fld>
            <a:endParaRPr lang="en-US"/>
          </a:p>
        </p:txBody>
      </p:sp>
    </p:spTree>
    <p:extLst>
      <p:ext uri="{BB962C8B-B14F-4D97-AF65-F5344CB8AC3E}">
        <p14:creationId xmlns:p14="http://schemas.microsoft.com/office/powerpoint/2010/main" val="3026195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FF029B-EC18-4AFE-B702-CBE65C903DEF}" type="datetimeFigureOut">
              <a:rPr lang="en-US" smtClean="0"/>
              <a:t>9/6/2011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842FB-6A8C-4DC4-B001-D88D407BF999}" type="slidenum">
              <a:rPr lang="en-US" smtClean="0"/>
              <a:t>‹#›</a:t>
            </a:fld>
            <a:endParaRPr lang="en-US"/>
          </a:p>
        </p:txBody>
      </p:sp>
    </p:spTree>
    <p:extLst>
      <p:ext uri="{BB962C8B-B14F-4D97-AF65-F5344CB8AC3E}">
        <p14:creationId xmlns:p14="http://schemas.microsoft.com/office/powerpoint/2010/main" val="1717239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FF029B-EC18-4AFE-B702-CBE65C903DEF}" type="datetimeFigureOut">
              <a:rPr lang="en-US" smtClean="0"/>
              <a:t>9/6/2011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842FB-6A8C-4DC4-B001-D88D407BF999}" type="slidenum">
              <a:rPr lang="en-US" smtClean="0"/>
              <a:t>‹#›</a:t>
            </a:fld>
            <a:endParaRPr lang="en-US"/>
          </a:p>
        </p:txBody>
      </p:sp>
    </p:spTree>
    <p:extLst>
      <p:ext uri="{BB962C8B-B14F-4D97-AF65-F5344CB8AC3E}">
        <p14:creationId xmlns:p14="http://schemas.microsoft.com/office/powerpoint/2010/main" val="2877262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FF029B-EC18-4AFE-B702-CBE65C903DEF}" type="datetimeFigureOut">
              <a:rPr lang="en-US" smtClean="0"/>
              <a:t>9/6/2011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A842FB-6A8C-4DC4-B001-D88D407BF999}" type="slidenum">
              <a:rPr lang="en-US" smtClean="0"/>
              <a:t>‹#›</a:t>
            </a:fld>
            <a:endParaRPr lang="en-US"/>
          </a:p>
        </p:txBody>
      </p:sp>
    </p:spTree>
    <p:extLst>
      <p:ext uri="{BB962C8B-B14F-4D97-AF65-F5344CB8AC3E}">
        <p14:creationId xmlns:p14="http://schemas.microsoft.com/office/powerpoint/2010/main" val="761655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FF029B-EC18-4AFE-B702-CBE65C903DEF}" type="datetimeFigureOut">
              <a:rPr lang="en-US" smtClean="0"/>
              <a:t>9/6/2011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842FB-6A8C-4DC4-B001-D88D407BF999}" type="slidenum">
              <a:rPr lang="en-US" smtClean="0"/>
              <a:t>‹#›</a:t>
            </a:fld>
            <a:endParaRPr lang="en-US"/>
          </a:p>
        </p:txBody>
      </p:sp>
    </p:spTree>
    <p:extLst>
      <p:ext uri="{BB962C8B-B14F-4D97-AF65-F5344CB8AC3E}">
        <p14:creationId xmlns:p14="http://schemas.microsoft.com/office/powerpoint/2010/main" val="1004769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FF029B-EC18-4AFE-B702-CBE65C903DEF}" type="datetimeFigureOut">
              <a:rPr lang="en-US" smtClean="0"/>
              <a:t>9/6/2011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A842FB-6A8C-4DC4-B001-D88D407BF999}" type="slidenum">
              <a:rPr lang="en-US" smtClean="0"/>
              <a:t>‹#›</a:t>
            </a:fld>
            <a:endParaRPr lang="en-US"/>
          </a:p>
        </p:txBody>
      </p:sp>
    </p:spTree>
    <p:extLst>
      <p:ext uri="{BB962C8B-B14F-4D97-AF65-F5344CB8AC3E}">
        <p14:creationId xmlns:p14="http://schemas.microsoft.com/office/powerpoint/2010/main" val="3366577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FF029B-EC18-4AFE-B702-CBE65C903DEF}" type="datetimeFigureOut">
              <a:rPr lang="en-US" smtClean="0"/>
              <a:t>9/6/2011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A842FB-6A8C-4DC4-B001-D88D407BF999}" type="slidenum">
              <a:rPr lang="en-US" smtClean="0"/>
              <a:t>‹#›</a:t>
            </a:fld>
            <a:endParaRPr lang="en-US"/>
          </a:p>
        </p:txBody>
      </p:sp>
    </p:spTree>
    <p:extLst>
      <p:ext uri="{BB962C8B-B14F-4D97-AF65-F5344CB8AC3E}">
        <p14:creationId xmlns:p14="http://schemas.microsoft.com/office/powerpoint/2010/main" val="2396529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FF029B-EC18-4AFE-B702-CBE65C903DEF}" type="datetimeFigureOut">
              <a:rPr lang="en-US" smtClean="0"/>
              <a:t>9/6/2011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A842FB-6A8C-4DC4-B001-D88D407BF999}" type="slidenum">
              <a:rPr lang="en-US" smtClean="0"/>
              <a:t>‹#›</a:t>
            </a:fld>
            <a:endParaRPr lang="en-US"/>
          </a:p>
        </p:txBody>
      </p:sp>
    </p:spTree>
    <p:extLst>
      <p:ext uri="{BB962C8B-B14F-4D97-AF65-F5344CB8AC3E}">
        <p14:creationId xmlns:p14="http://schemas.microsoft.com/office/powerpoint/2010/main" val="2962206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FF029B-EC18-4AFE-B702-CBE65C903DEF}" type="datetimeFigureOut">
              <a:rPr lang="en-US" smtClean="0"/>
              <a:t>9/6/2011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842FB-6A8C-4DC4-B001-D88D407BF999}" type="slidenum">
              <a:rPr lang="en-US" smtClean="0"/>
              <a:t>‹#›</a:t>
            </a:fld>
            <a:endParaRPr lang="en-US"/>
          </a:p>
        </p:txBody>
      </p:sp>
    </p:spTree>
    <p:extLst>
      <p:ext uri="{BB962C8B-B14F-4D97-AF65-F5344CB8AC3E}">
        <p14:creationId xmlns:p14="http://schemas.microsoft.com/office/powerpoint/2010/main" val="1276746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FF029B-EC18-4AFE-B702-CBE65C903DEF}" type="datetimeFigureOut">
              <a:rPr lang="en-US" smtClean="0"/>
              <a:t>9/6/2011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A842FB-6A8C-4DC4-B001-D88D407BF999}" type="slidenum">
              <a:rPr lang="en-US" smtClean="0"/>
              <a:t>‹#›</a:t>
            </a:fld>
            <a:endParaRPr lang="en-US"/>
          </a:p>
        </p:txBody>
      </p:sp>
    </p:spTree>
    <p:extLst>
      <p:ext uri="{BB962C8B-B14F-4D97-AF65-F5344CB8AC3E}">
        <p14:creationId xmlns:p14="http://schemas.microsoft.com/office/powerpoint/2010/main" val="1169978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FF029B-EC18-4AFE-B702-CBE65C903DEF}" type="datetimeFigureOut">
              <a:rPr lang="en-US" smtClean="0"/>
              <a:t>9/6/2011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A842FB-6A8C-4DC4-B001-D88D407BF999}" type="slidenum">
              <a:rPr lang="en-US" smtClean="0"/>
              <a:t>‹#›</a:t>
            </a:fld>
            <a:endParaRPr lang="en-US"/>
          </a:p>
        </p:txBody>
      </p:sp>
    </p:spTree>
    <p:extLst>
      <p:ext uri="{BB962C8B-B14F-4D97-AF65-F5344CB8AC3E}">
        <p14:creationId xmlns:p14="http://schemas.microsoft.com/office/powerpoint/2010/main" val="4026128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968375"/>
            <a:ext cx="7772400" cy="1470025"/>
          </a:xfrm>
        </p:spPr>
        <p:txBody>
          <a:bodyPr/>
          <a:lstStyle/>
          <a:p>
            <a:r>
              <a:rPr lang="en-US" dirty="0" smtClean="0"/>
              <a:t>Principles and Practice of Assistive Technology</a:t>
            </a:r>
            <a:endParaRPr lang="en-US" dirty="0"/>
          </a:p>
        </p:txBody>
      </p:sp>
      <p:sp>
        <p:nvSpPr>
          <p:cNvPr id="3" name="Subtitle 2"/>
          <p:cNvSpPr>
            <a:spLocks noGrp="1"/>
          </p:cNvSpPr>
          <p:nvPr>
            <p:ph type="subTitle" idx="1"/>
          </p:nvPr>
        </p:nvSpPr>
        <p:spPr/>
        <p:txBody>
          <a:bodyPr/>
          <a:lstStyle/>
          <a:p>
            <a:r>
              <a:rPr lang="en-US" dirty="0" smtClean="0"/>
              <a:t>Lab 01</a:t>
            </a:r>
          </a:p>
          <a:p>
            <a:r>
              <a:rPr lang="en-US" dirty="0" smtClean="0"/>
              <a:t>September 7, 2011</a:t>
            </a:r>
          </a:p>
        </p:txBody>
      </p:sp>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Tree>
    <p:extLst>
      <p:ext uri="{BB962C8B-B14F-4D97-AF65-F5344CB8AC3E}">
        <p14:creationId xmlns:p14="http://schemas.microsoft.com/office/powerpoint/2010/main" val="12005614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a:t>
            </a:r>
            <a:r>
              <a:rPr lang="en-US" dirty="0" err="1" smtClean="0"/>
              <a:t>Assisitive</a:t>
            </a:r>
            <a:r>
              <a:rPr lang="en-US" dirty="0" smtClean="0"/>
              <a:t> Technologies</a:t>
            </a:r>
            <a:endParaRPr lang="en-US" dirty="0"/>
          </a:p>
        </p:txBody>
      </p:sp>
      <p:sp>
        <p:nvSpPr>
          <p:cNvPr id="3" name="Content Placeholder 2"/>
          <p:cNvSpPr>
            <a:spLocks noGrp="1"/>
          </p:cNvSpPr>
          <p:nvPr>
            <p:ph idx="1"/>
          </p:nvPr>
        </p:nvSpPr>
        <p:spPr/>
        <p:txBody>
          <a:bodyPr/>
          <a:lstStyle/>
          <a:p>
            <a:r>
              <a:rPr lang="en-US" dirty="0" smtClean="0"/>
              <a:t>Closed captioning</a:t>
            </a:r>
          </a:p>
          <a:p>
            <a:r>
              <a:rPr lang="en-US" dirty="0" smtClean="0"/>
              <a:t>Video description</a:t>
            </a:r>
          </a:p>
          <a:p>
            <a:pPr marL="0" indent="0">
              <a:buNone/>
            </a:pPr>
            <a:endParaRPr lang="en-US" dirty="0" smtClean="0"/>
          </a:p>
          <a:p>
            <a:endParaRPr lang="en-US" dirty="0" smtClean="0"/>
          </a:p>
          <a:p>
            <a:pPr marL="0" indent="0">
              <a:buNone/>
            </a:pPr>
            <a:endParaRPr lang="en-US" dirty="0" smtClean="0"/>
          </a:p>
          <a:p>
            <a:pPr lvl="1"/>
            <a:endParaRPr lang="en-US" dirty="0" smtClean="0"/>
          </a:p>
        </p:txBody>
      </p:sp>
    </p:spTree>
    <p:extLst>
      <p:ext uri="{BB962C8B-B14F-4D97-AF65-F5344CB8AC3E}">
        <p14:creationId xmlns:p14="http://schemas.microsoft.com/office/powerpoint/2010/main" val="34892467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 Answers</a:t>
            </a:r>
            <a:endParaRPr lang="en-US" dirty="0"/>
          </a:p>
        </p:txBody>
      </p:sp>
      <p:sp>
        <p:nvSpPr>
          <p:cNvPr id="3" name="Content Placeholder 2"/>
          <p:cNvSpPr>
            <a:spLocks noGrp="1"/>
          </p:cNvSpPr>
          <p:nvPr>
            <p:ph idx="1"/>
          </p:nvPr>
        </p:nvSpPr>
        <p:spPr/>
        <p:txBody>
          <a:bodyPr/>
          <a:lstStyle/>
          <a:p>
            <a:r>
              <a:rPr lang="en-US" dirty="0" smtClean="0"/>
              <a:t>“Etiquette for Communicating with People with Disabilities” brochure from MIT Student Disability Services</a:t>
            </a:r>
          </a:p>
          <a:p>
            <a:pPr marL="0" indent="0">
              <a:buNone/>
            </a:pPr>
            <a:endParaRPr lang="en-US" dirty="0" smtClean="0"/>
          </a:p>
          <a:p>
            <a:pPr lvl="1"/>
            <a:endParaRPr lang="en-US" dirty="0" smtClean="0"/>
          </a:p>
        </p:txBody>
      </p:sp>
    </p:spTree>
    <p:extLst>
      <p:ext uri="{BB962C8B-B14F-4D97-AF65-F5344CB8AC3E}">
        <p14:creationId xmlns:p14="http://schemas.microsoft.com/office/powerpoint/2010/main" val="6607726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7239000" cy="1200329"/>
          </a:xfrm>
          <a:prstGeom prst="rect">
            <a:avLst/>
          </a:prstGeom>
          <a:solidFill>
            <a:schemeClr val="bg1"/>
          </a:solidFill>
        </p:spPr>
        <p:txBody>
          <a:bodyPr wrap="square" rtlCol="0">
            <a:spAutoFit/>
          </a:bodyPr>
          <a:lstStyle/>
          <a:p>
            <a:r>
              <a:rPr lang="en-US" dirty="0" smtClean="0"/>
              <a:t>When introduced, you should offer to shake hands with someone who has limited hand use or an artificial limb. </a:t>
            </a:r>
          </a:p>
          <a:p>
            <a:endParaRPr lang="en-US" dirty="0"/>
          </a:p>
          <a:p>
            <a:endParaRPr lang="en-US" dirty="0"/>
          </a:p>
        </p:txBody>
      </p:sp>
      <p:sp>
        <p:nvSpPr>
          <p:cNvPr id="7" name="Rectangle 6"/>
          <p:cNvSpPr/>
          <p:nvPr/>
        </p:nvSpPr>
        <p:spPr>
          <a:xfrm>
            <a:off x="2895600" y="2370746"/>
            <a:ext cx="11049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320496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7239000" cy="1200329"/>
          </a:xfrm>
          <a:prstGeom prst="rect">
            <a:avLst/>
          </a:prstGeom>
          <a:solidFill>
            <a:schemeClr val="bg1"/>
          </a:solidFill>
        </p:spPr>
        <p:txBody>
          <a:bodyPr wrap="square" rtlCol="0">
            <a:spAutoFit/>
          </a:bodyPr>
          <a:lstStyle/>
          <a:p>
            <a:r>
              <a:rPr lang="en-US" dirty="0" smtClean="0"/>
              <a:t>If someone cannot shake hands with their right hand, it is acceptable to shake left hands.</a:t>
            </a:r>
            <a:endParaRPr lang="en-US" dirty="0" smtClean="0"/>
          </a:p>
          <a:p>
            <a:endParaRPr lang="en-US" dirty="0"/>
          </a:p>
          <a:p>
            <a:endParaRPr lang="en-US" dirty="0"/>
          </a:p>
        </p:txBody>
      </p:sp>
      <p:sp>
        <p:nvSpPr>
          <p:cNvPr id="7" name="Rectangle 6"/>
          <p:cNvSpPr/>
          <p:nvPr/>
        </p:nvSpPr>
        <p:spPr>
          <a:xfrm>
            <a:off x="2895600" y="2370746"/>
            <a:ext cx="11049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35363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7239000" cy="1200329"/>
          </a:xfrm>
          <a:prstGeom prst="rect">
            <a:avLst/>
          </a:prstGeom>
          <a:solidFill>
            <a:schemeClr val="bg1"/>
          </a:solidFill>
        </p:spPr>
        <p:txBody>
          <a:bodyPr wrap="square" rtlCol="0">
            <a:spAutoFit/>
          </a:bodyPr>
          <a:lstStyle/>
          <a:p>
            <a:r>
              <a:rPr lang="en-US" dirty="0" smtClean="0"/>
              <a:t>When meeting someone who is blind, always identify yourself and others who may be with you orally (e.g. “Hey, it’s Alex.”)</a:t>
            </a:r>
          </a:p>
          <a:p>
            <a:endParaRPr lang="en-US" dirty="0"/>
          </a:p>
          <a:p>
            <a:endParaRPr lang="en-US" dirty="0"/>
          </a:p>
        </p:txBody>
      </p:sp>
      <p:sp>
        <p:nvSpPr>
          <p:cNvPr id="7" name="Rectangle 6"/>
          <p:cNvSpPr/>
          <p:nvPr/>
        </p:nvSpPr>
        <p:spPr>
          <a:xfrm>
            <a:off x="2895600" y="2370746"/>
            <a:ext cx="11049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758461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7239000" cy="1200329"/>
          </a:xfrm>
          <a:prstGeom prst="rect">
            <a:avLst/>
          </a:prstGeom>
          <a:solidFill>
            <a:schemeClr val="bg1"/>
          </a:solidFill>
        </p:spPr>
        <p:txBody>
          <a:bodyPr wrap="square" rtlCol="0">
            <a:spAutoFit/>
          </a:bodyPr>
          <a:lstStyle/>
          <a:p>
            <a:r>
              <a:rPr lang="en-US" dirty="0" smtClean="0"/>
              <a:t>If a person is assisted by a companion or sign language interpreter, you should speak to his or her assistant first. </a:t>
            </a:r>
          </a:p>
          <a:p>
            <a:endParaRPr lang="en-US" dirty="0"/>
          </a:p>
          <a:p>
            <a:endParaRPr lang="en-US" dirty="0"/>
          </a:p>
        </p:txBody>
      </p:sp>
      <p:sp>
        <p:nvSpPr>
          <p:cNvPr id="7" name="Rectangle 6"/>
          <p:cNvSpPr/>
          <p:nvPr/>
        </p:nvSpPr>
        <p:spPr>
          <a:xfrm>
            <a:off x="2895600" y="2370746"/>
            <a:ext cx="11049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22189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7239000" cy="1200329"/>
          </a:xfrm>
          <a:prstGeom prst="rect">
            <a:avLst/>
          </a:prstGeom>
          <a:solidFill>
            <a:schemeClr val="bg1"/>
          </a:solidFill>
        </p:spPr>
        <p:txBody>
          <a:bodyPr wrap="square" rtlCol="0">
            <a:spAutoFit/>
          </a:bodyPr>
          <a:lstStyle/>
          <a:p>
            <a:r>
              <a:rPr lang="en-US" dirty="0" smtClean="0"/>
              <a:t>When dining with a friend who is blind or has low vision, offer to read the menu and ask if you can describe what is on his or her plate.</a:t>
            </a:r>
          </a:p>
          <a:p>
            <a:endParaRPr lang="en-US" dirty="0"/>
          </a:p>
          <a:p>
            <a:endParaRPr lang="en-US" dirty="0"/>
          </a:p>
        </p:txBody>
      </p:sp>
    </p:spTree>
    <p:extLst>
      <p:ext uri="{BB962C8B-B14F-4D97-AF65-F5344CB8AC3E}">
        <p14:creationId xmlns:p14="http://schemas.microsoft.com/office/powerpoint/2010/main" val="20724351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7239000" cy="1200329"/>
          </a:xfrm>
          <a:prstGeom prst="rect">
            <a:avLst/>
          </a:prstGeom>
          <a:solidFill>
            <a:schemeClr val="bg1"/>
          </a:solidFill>
        </p:spPr>
        <p:txBody>
          <a:bodyPr wrap="square" rtlCol="0">
            <a:spAutoFit/>
          </a:bodyPr>
          <a:lstStyle/>
          <a:p>
            <a:r>
              <a:rPr lang="en-US" dirty="0" smtClean="0"/>
              <a:t>It is polite to offer assistance to someone with a disability without being asked.</a:t>
            </a:r>
          </a:p>
          <a:p>
            <a:endParaRPr lang="en-US" dirty="0"/>
          </a:p>
          <a:p>
            <a:endParaRPr lang="en-US" dirty="0"/>
          </a:p>
        </p:txBody>
      </p:sp>
      <p:sp>
        <p:nvSpPr>
          <p:cNvPr id="7" name="Rectangle 6"/>
          <p:cNvSpPr/>
          <p:nvPr/>
        </p:nvSpPr>
        <p:spPr>
          <a:xfrm>
            <a:off x="2895600" y="2370746"/>
            <a:ext cx="11049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25886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7239000" cy="1200329"/>
          </a:xfrm>
          <a:prstGeom prst="rect">
            <a:avLst/>
          </a:prstGeom>
          <a:solidFill>
            <a:schemeClr val="bg1"/>
          </a:solidFill>
        </p:spPr>
        <p:txBody>
          <a:bodyPr wrap="square" rtlCol="0">
            <a:spAutoFit/>
          </a:bodyPr>
          <a:lstStyle/>
          <a:p>
            <a:r>
              <a:rPr lang="en-US" dirty="0" smtClean="0"/>
              <a:t>Wheelchair users consider their wheelchair as part of their personal space.</a:t>
            </a:r>
          </a:p>
          <a:p>
            <a:endParaRPr lang="en-US" dirty="0"/>
          </a:p>
          <a:p>
            <a:endParaRPr lang="en-US" dirty="0" smtClean="0"/>
          </a:p>
          <a:p>
            <a:endParaRPr lang="en-US" dirty="0"/>
          </a:p>
        </p:txBody>
      </p:sp>
      <p:sp>
        <p:nvSpPr>
          <p:cNvPr id="7" name="Rectangle 6"/>
          <p:cNvSpPr/>
          <p:nvPr/>
        </p:nvSpPr>
        <p:spPr>
          <a:xfrm>
            <a:off x="2895600" y="2370746"/>
            <a:ext cx="11049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11576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7239000" cy="1200329"/>
          </a:xfrm>
          <a:prstGeom prst="rect">
            <a:avLst/>
          </a:prstGeom>
          <a:solidFill>
            <a:schemeClr val="bg1"/>
          </a:solidFill>
        </p:spPr>
        <p:txBody>
          <a:bodyPr wrap="square" rtlCol="0">
            <a:spAutoFit/>
          </a:bodyPr>
          <a:lstStyle/>
          <a:p>
            <a:r>
              <a:rPr lang="en-US" dirty="0" smtClean="0"/>
              <a:t>You should not use terms like "see you later" or "did you hear about this?" to someone who has a vision or hearing disability.</a:t>
            </a:r>
          </a:p>
          <a:p>
            <a:endParaRPr lang="en-US" dirty="0"/>
          </a:p>
          <a:p>
            <a:endParaRPr lang="en-US" dirty="0"/>
          </a:p>
        </p:txBody>
      </p:sp>
      <p:sp>
        <p:nvSpPr>
          <p:cNvPr id="7" name="Rectangle 6"/>
          <p:cNvSpPr/>
          <p:nvPr/>
        </p:nvSpPr>
        <p:spPr>
          <a:xfrm>
            <a:off x="2895600" y="2370746"/>
            <a:ext cx="11049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11592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smtClean="0"/>
              <a:t>Introductions</a:t>
            </a:r>
          </a:p>
          <a:p>
            <a:r>
              <a:rPr lang="en-US" dirty="0" smtClean="0"/>
              <a:t>Course Survey</a:t>
            </a:r>
          </a:p>
          <a:p>
            <a:r>
              <a:rPr lang="en-US" dirty="0" smtClean="0"/>
              <a:t>Disability Etiquette</a:t>
            </a:r>
          </a:p>
          <a:p>
            <a:pPr lvl="1"/>
            <a:r>
              <a:rPr lang="en-US" dirty="0" smtClean="0"/>
              <a:t>Preamble</a:t>
            </a:r>
          </a:p>
          <a:p>
            <a:pPr lvl="1"/>
            <a:r>
              <a:rPr lang="en-US" dirty="0" smtClean="0"/>
              <a:t>Quiz</a:t>
            </a:r>
          </a:p>
          <a:p>
            <a:pPr lvl="1"/>
            <a:r>
              <a:rPr lang="en-US" dirty="0" smtClean="0"/>
              <a:t>Video: “The Ten Commandments”</a:t>
            </a:r>
          </a:p>
          <a:p>
            <a:pPr lvl="1"/>
            <a:r>
              <a:rPr lang="en-US" dirty="0" smtClean="0"/>
              <a:t>Discussion</a:t>
            </a:r>
          </a:p>
          <a:p>
            <a:endParaRPr lang="en-US" dirty="0" smtClean="0"/>
          </a:p>
        </p:txBody>
      </p:sp>
    </p:spTree>
    <p:extLst>
      <p:ext uri="{BB962C8B-B14F-4D97-AF65-F5344CB8AC3E}">
        <p14:creationId xmlns:p14="http://schemas.microsoft.com/office/powerpoint/2010/main" val="12224864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7239000" cy="1200329"/>
          </a:xfrm>
          <a:prstGeom prst="rect">
            <a:avLst/>
          </a:prstGeom>
          <a:solidFill>
            <a:schemeClr val="bg1"/>
          </a:solidFill>
        </p:spPr>
        <p:txBody>
          <a:bodyPr wrap="square" rtlCol="0">
            <a:spAutoFit/>
          </a:bodyPr>
          <a:lstStyle/>
          <a:p>
            <a:r>
              <a:rPr lang="en-US" dirty="0" smtClean="0"/>
              <a:t>If you are having difficulty understanding someone, just pretend that you understand them and keep the conversation flowing.</a:t>
            </a:r>
          </a:p>
          <a:p>
            <a:endParaRPr lang="en-US" dirty="0"/>
          </a:p>
          <a:p>
            <a:endParaRPr lang="en-US" dirty="0"/>
          </a:p>
        </p:txBody>
      </p:sp>
    </p:spTree>
    <p:extLst>
      <p:ext uri="{BB962C8B-B14F-4D97-AF65-F5344CB8AC3E}">
        <p14:creationId xmlns:p14="http://schemas.microsoft.com/office/powerpoint/2010/main" val="1490199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7239000" cy="1200329"/>
          </a:xfrm>
          <a:prstGeom prst="rect">
            <a:avLst/>
          </a:prstGeom>
          <a:solidFill>
            <a:schemeClr val="bg1"/>
          </a:solidFill>
        </p:spPr>
        <p:txBody>
          <a:bodyPr wrap="square" rtlCol="0">
            <a:spAutoFit/>
          </a:bodyPr>
          <a:lstStyle/>
          <a:p>
            <a:r>
              <a:rPr lang="en-US" dirty="0" smtClean="0"/>
              <a:t>When leading a blind person, offer him or her your arm so that the person ca</a:t>
            </a:r>
            <a:r>
              <a:rPr lang="en-US" dirty="0" smtClean="0"/>
              <a:t>n more easily follow where you are going.</a:t>
            </a:r>
          </a:p>
          <a:p>
            <a:endParaRPr lang="en-US" dirty="0"/>
          </a:p>
          <a:p>
            <a:endParaRPr lang="en-US" dirty="0"/>
          </a:p>
        </p:txBody>
      </p:sp>
    </p:spTree>
    <p:extLst>
      <p:ext uri="{BB962C8B-B14F-4D97-AF65-F5344CB8AC3E}">
        <p14:creationId xmlns:p14="http://schemas.microsoft.com/office/powerpoint/2010/main" val="1751848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6934200" cy="1200329"/>
          </a:xfrm>
          <a:prstGeom prst="rect">
            <a:avLst/>
          </a:prstGeom>
          <a:solidFill>
            <a:schemeClr val="bg1"/>
          </a:solidFill>
        </p:spPr>
        <p:txBody>
          <a:bodyPr wrap="square" rtlCol="0">
            <a:spAutoFit/>
          </a:bodyPr>
          <a:lstStyle/>
          <a:p>
            <a:r>
              <a:rPr lang="en-US" dirty="0" smtClean="0"/>
              <a:t>You should always use "people-first" language, like "person with a disability" or "person living with a hearing impairment", instead of "disabled person", "paralyzed person", or "blind person.“</a:t>
            </a:r>
          </a:p>
          <a:p>
            <a:endParaRPr lang="en-US" dirty="0"/>
          </a:p>
        </p:txBody>
      </p:sp>
      <p:sp>
        <p:nvSpPr>
          <p:cNvPr id="7" name="Rectangle 6"/>
          <p:cNvSpPr/>
          <p:nvPr/>
        </p:nvSpPr>
        <p:spPr>
          <a:xfrm>
            <a:off x="2895600" y="2370746"/>
            <a:ext cx="11049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54121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People-First Language</a:t>
            </a:r>
            <a:endParaRPr lang="en-US" dirty="0"/>
          </a:p>
        </p:txBody>
      </p:sp>
      <p:sp>
        <p:nvSpPr>
          <p:cNvPr id="3" name="Content Placeholder 2"/>
          <p:cNvSpPr>
            <a:spLocks noGrp="1"/>
          </p:cNvSpPr>
          <p:nvPr>
            <p:ph idx="1"/>
          </p:nvPr>
        </p:nvSpPr>
        <p:spPr/>
        <p:txBody>
          <a:bodyPr/>
          <a:lstStyle/>
          <a:p>
            <a:r>
              <a:rPr lang="en-US" dirty="0" smtClean="0"/>
              <a:t>Reading from Texas Council on Developmental Disabilities</a:t>
            </a:r>
          </a:p>
          <a:p>
            <a:endParaRPr lang="en-US" dirty="0" smtClean="0"/>
          </a:p>
          <a:p>
            <a:pPr marL="0" indent="0">
              <a:buNone/>
            </a:pPr>
            <a:endParaRPr lang="en-US" dirty="0" smtClean="0"/>
          </a:p>
          <a:p>
            <a:pPr lvl="1"/>
            <a:endParaRPr lang="en-US" dirty="0" smtClean="0"/>
          </a:p>
        </p:txBody>
      </p:sp>
    </p:spTree>
    <p:extLst>
      <p:ext uri="{BB962C8B-B14F-4D97-AF65-F5344CB8AC3E}">
        <p14:creationId xmlns:p14="http://schemas.microsoft.com/office/powerpoint/2010/main" val="2237170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People-First Language</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923" y="0"/>
            <a:ext cx="8018153" cy="6858000"/>
          </a:xfrm>
          <a:prstGeom prst="rect">
            <a:avLst/>
          </a:prstGeom>
        </p:spPr>
      </p:pic>
    </p:spTree>
    <p:extLst>
      <p:ext uri="{BB962C8B-B14F-4D97-AF65-F5344CB8AC3E}">
        <p14:creationId xmlns:p14="http://schemas.microsoft.com/office/powerpoint/2010/main" val="35209202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dirty="0" smtClean="0"/>
              <a:t>National Federation of the Blind (1993)</a:t>
            </a:r>
            <a:endParaRPr lang="en-US" dirty="0"/>
          </a:p>
        </p:txBody>
      </p:sp>
      <p:sp>
        <p:nvSpPr>
          <p:cNvPr id="3" name="Content Placeholder 2"/>
          <p:cNvSpPr>
            <a:spLocks noGrp="1"/>
          </p:cNvSpPr>
          <p:nvPr>
            <p:ph idx="1"/>
          </p:nvPr>
        </p:nvSpPr>
        <p:spPr>
          <a:xfrm>
            <a:off x="457200" y="1066800"/>
            <a:ext cx="8229600" cy="5410200"/>
          </a:xfrm>
        </p:spPr>
        <p:txBody>
          <a:bodyPr>
            <a:noAutofit/>
          </a:bodyPr>
          <a:lstStyle/>
          <a:p>
            <a:pPr marL="0" indent="0">
              <a:buNone/>
            </a:pPr>
            <a:r>
              <a:rPr lang="en-US" sz="1400" dirty="0" smtClean="0"/>
              <a:t>WHEREAS</a:t>
            </a:r>
            <a:r>
              <a:rPr lang="en-US" sz="1400" dirty="0"/>
              <a:t>, the word “blind” accurately and clearly describes the condition of being unable to see, as well as the condition of having such limited eyesight that alternative techniques are required to do efficiently the ordinary tasks of daily living that are performed visually by those having good eyesight; and</a:t>
            </a:r>
          </a:p>
          <a:p>
            <a:pPr marL="0" indent="0">
              <a:buNone/>
            </a:pPr>
            <a:endParaRPr lang="en-US" sz="1400" dirty="0"/>
          </a:p>
          <a:p>
            <a:pPr marL="0" indent="0">
              <a:buNone/>
            </a:pPr>
            <a:r>
              <a:rPr lang="en-US" sz="1400" dirty="0"/>
              <a:t>WHEREAS, there is increasing pressure in certain circles to use a variety of euphemisms in referring to blindness or blind persons―euphemisms such as “hard of seeing,” “visually challenged,” “sightless,” “visually impaired,” “people with blindness,” “people who are blind,” and the like; and</a:t>
            </a:r>
          </a:p>
          <a:p>
            <a:pPr marL="0" indent="0">
              <a:buNone/>
            </a:pPr>
            <a:endParaRPr lang="en-US" sz="1400" dirty="0"/>
          </a:p>
          <a:p>
            <a:pPr marL="0" indent="0">
              <a:buNone/>
            </a:pPr>
            <a:r>
              <a:rPr lang="en-US" sz="1400" dirty="0"/>
              <a:t>WHEREAS, a differentiation must be made among these euphemisms: some (such as “hard of seeing,” “visually challenged,” and “people with blindness”) being totally unacceptable and deserving only ridicule because of their strained and ludicrous attempt to avoid such straightforward, respectable words as “blindness,” “blind,” “the blind,” “blind person,” or “blind persons;” others (such as “visually impaired,” and “visually limited”) being undesirable when used to avoid the word “blind” and acceptable only to the extent that they are reasonably employed to distinguish between those having a certain amount of eyesight and those having none; still others (such as “sightless”) being awkward and serving no useful purpose; and still others (such as “people who are blind” or “persons who are blind”) being harmless and not objectionable when used in occasional and ordinary speech but being totally unacceptable and pernicious when used as a form of political correctness to imply that the word “person” must invariably precede the word “blind” to emphasize the fact that a blind person is first and foremost a person; and</a:t>
            </a:r>
          </a:p>
          <a:p>
            <a:pPr marL="0" indent="0">
              <a:buNone/>
            </a:pPr>
            <a:endParaRPr lang="en-US" sz="1050" dirty="0"/>
          </a:p>
        </p:txBody>
      </p:sp>
    </p:spTree>
    <p:extLst>
      <p:ext uri="{BB962C8B-B14F-4D97-AF65-F5344CB8AC3E}">
        <p14:creationId xmlns:p14="http://schemas.microsoft.com/office/powerpoint/2010/main" val="28695763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fontScale="90000"/>
          </a:bodyPr>
          <a:lstStyle/>
          <a:p>
            <a:r>
              <a:rPr lang="en-US" dirty="0" smtClean="0"/>
              <a:t>National Federation of the Blind (1993)</a:t>
            </a:r>
            <a:endParaRPr lang="en-US" dirty="0"/>
          </a:p>
        </p:txBody>
      </p:sp>
      <p:sp>
        <p:nvSpPr>
          <p:cNvPr id="3" name="Content Placeholder 2"/>
          <p:cNvSpPr>
            <a:spLocks noGrp="1"/>
          </p:cNvSpPr>
          <p:nvPr>
            <p:ph idx="1"/>
          </p:nvPr>
        </p:nvSpPr>
        <p:spPr>
          <a:xfrm>
            <a:off x="457200" y="1066800"/>
            <a:ext cx="8229600" cy="5410200"/>
          </a:xfrm>
        </p:spPr>
        <p:txBody>
          <a:bodyPr>
            <a:noAutofit/>
          </a:bodyPr>
          <a:lstStyle/>
          <a:p>
            <a:pPr marL="0" indent="0">
              <a:buNone/>
            </a:pPr>
            <a:r>
              <a:rPr lang="en-US" sz="1600" dirty="0"/>
              <a:t>WHEREAS, this euphemism concerning people or persons who are blind--when used in its recent trendy, politically correct form--does the exact opposite of what it purports to do since it is overly defensive, implies shame instead of true equality, and portrays the blind as touchy and belligerent; and</a:t>
            </a:r>
          </a:p>
          <a:p>
            <a:pPr marL="0" indent="0">
              <a:buNone/>
            </a:pPr>
            <a:endParaRPr lang="en-US" sz="1600" dirty="0"/>
          </a:p>
          <a:p>
            <a:pPr marL="0" indent="0">
              <a:buNone/>
            </a:pPr>
            <a:r>
              <a:rPr lang="en-US" sz="1600" dirty="0"/>
              <a:t>WHEREAS, just as an intelligent person is willing to be so designated and does not insist upon being called “a person who is intelligent” and a group of bankers are happy to be called bankers and have no concern that they be referred to as persons who are in the banking business, so it is with the blind―the only difference being that some people (blind and sighted alike) continue to cling to the outmoded notion that blindness (along with everything associated with it) connotes inferiority and lack of status; now, therefore,</a:t>
            </a:r>
          </a:p>
          <a:p>
            <a:pPr marL="0" indent="0">
              <a:buNone/>
            </a:pPr>
            <a:endParaRPr lang="en-US" sz="1600" dirty="0"/>
          </a:p>
          <a:p>
            <a:pPr marL="0" indent="0">
              <a:buNone/>
            </a:pPr>
            <a:r>
              <a:rPr lang="en-US" sz="1600" dirty="0"/>
              <a:t>BE IT RESOLVED by the National Federation of the Blind in Convention assembled in the city of Dallas, Texas, this 9th day of July, 1993, that the following statement of policy be adopted:</a:t>
            </a:r>
          </a:p>
          <a:p>
            <a:pPr marL="0" indent="0">
              <a:buNone/>
            </a:pPr>
            <a:r>
              <a:rPr lang="en-US" sz="1800" b="1" dirty="0"/>
              <a:t>We believe that it is respectable to be blind, and although we have no particular pride in the fact of our blindness, neither do we have any shame in it. To the extent that euphemisms are used to convey any other concept or image, we deplore such use. We can make our own way in the world on equal terms with others, and we intend to do it.</a:t>
            </a:r>
          </a:p>
        </p:txBody>
      </p:sp>
    </p:spTree>
    <p:extLst>
      <p:ext uri="{BB962C8B-B14F-4D97-AF65-F5344CB8AC3E}">
        <p14:creationId xmlns:p14="http://schemas.microsoft.com/office/powerpoint/2010/main" val="26581868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for Discussion</a:t>
            </a:r>
            <a:endParaRPr lang="en-US" dirty="0"/>
          </a:p>
        </p:txBody>
      </p:sp>
      <p:sp>
        <p:nvSpPr>
          <p:cNvPr id="3" name="Content Placeholder 2"/>
          <p:cNvSpPr>
            <a:spLocks noGrp="1"/>
          </p:cNvSpPr>
          <p:nvPr>
            <p:ph idx="1"/>
          </p:nvPr>
        </p:nvSpPr>
        <p:spPr/>
        <p:txBody>
          <a:bodyPr/>
          <a:lstStyle/>
          <a:p>
            <a:pPr marL="0" indent="0">
              <a:buNone/>
            </a:pPr>
            <a:r>
              <a:rPr lang="en-US" dirty="0" smtClean="0"/>
              <a:t/>
            </a:r>
            <a:br>
              <a:rPr lang="en-US" dirty="0" smtClean="0"/>
            </a:br>
            <a:endParaRPr lang="en-US" dirty="0" smtClean="0"/>
          </a:p>
          <a:p>
            <a:endParaRPr lang="en-US" dirty="0" smtClean="0"/>
          </a:p>
          <a:p>
            <a:endParaRPr lang="en-US" dirty="0" smtClean="0"/>
          </a:p>
          <a:p>
            <a:pPr marL="0" indent="0">
              <a:buNone/>
            </a:pPr>
            <a:endParaRPr lang="en-US" dirty="0" smtClean="0"/>
          </a:p>
          <a:p>
            <a:pPr lvl="1"/>
            <a:endParaRPr lang="en-US" dirty="0" smtClean="0"/>
          </a:p>
        </p:txBody>
      </p:sp>
    </p:spTree>
    <p:extLst>
      <p:ext uri="{BB962C8B-B14F-4D97-AF65-F5344CB8AC3E}">
        <p14:creationId xmlns:p14="http://schemas.microsoft.com/office/powerpoint/2010/main" val="2362962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for Discussion</a:t>
            </a:r>
            <a:endParaRPr lang="en-US" dirty="0"/>
          </a:p>
        </p:txBody>
      </p:sp>
      <p:sp>
        <p:nvSpPr>
          <p:cNvPr id="3" name="Content Placeholder 2"/>
          <p:cNvSpPr>
            <a:spLocks noGrp="1"/>
          </p:cNvSpPr>
          <p:nvPr>
            <p:ph idx="1"/>
          </p:nvPr>
        </p:nvSpPr>
        <p:spPr/>
        <p:txBody>
          <a:bodyPr/>
          <a:lstStyle/>
          <a:p>
            <a:r>
              <a:rPr lang="en-US" dirty="0" smtClean="0"/>
              <a:t>How much does language matter?</a:t>
            </a:r>
          </a:p>
          <a:p>
            <a:r>
              <a:rPr lang="en-US" dirty="0" smtClean="0"/>
              <a:t>What are the issues and problems with </a:t>
            </a:r>
          </a:p>
          <a:p>
            <a:r>
              <a:rPr lang="en-US" dirty="0" smtClean="0"/>
              <a:t>Are there differences in language usage from one disability to the next?</a:t>
            </a:r>
          </a:p>
          <a:p>
            <a:r>
              <a:rPr lang="en-US" dirty="0" smtClean="0"/>
              <a:t>How might attitudes and vocabulary change in the next 10 years? In the next 100 years?</a:t>
            </a:r>
            <a:br>
              <a:rPr lang="en-US" dirty="0" smtClean="0"/>
            </a:br>
            <a:endParaRPr lang="en-US" dirty="0" smtClean="0"/>
          </a:p>
          <a:p>
            <a:endParaRPr lang="en-US" dirty="0" smtClean="0"/>
          </a:p>
          <a:p>
            <a:endParaRPr lang="en-US" dirty="0" smtClean="0"/>
          </a:p>
          <a:p>
            <a:pPr marL="0" indent="0">
              <a:buNone/>
            </a:pPr>
            <a:endParaRPr lang="en-US" dirty="0" smtClean="0"/>
          </a:p>
          <a:p>
            <a:pPr lvl="1"/>
            <a:endParaRPr lang="en-US" dirty="0" smtClean="0"/>
          </a:p>
        </p:txBody>
      </p:sp>
    </p:spTree>
    <p:extLst>
      <p:ext uri="{BB962C8B-B14F-4D97-AF65-F5344CB8AC3E}">
        <p14:creationId xmlns:p14="http://schemas.microsoft.com/office/powerpoint/2010/main" val="377247258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 Usage</a:t>
            </a:r>
            <a:endParaRPr lang="en-US" dirty="0"/>
          </a:p>
        </p:txBody>
      </p:sp>
      <p:sp>
        <p:nvSpPr>
          <p:cNvPr id="3" name="Content Placeholder 2"/>
          <p:cNvSpPr>
            <a:spLocks noGrp="1"/>
          </p:cNvSpPr>
          <p:nvPr>
            <p:ph idx="1"/>
          </p:nvPr>
        </p:nvSpPr>
        <p:spPr/>
        <p:txBody>
          <a:bodyPr/>
          <a:lstStyle/>
          <a:p>
            <a:r>
              <a:rPr lang="en-US" dirty="0" smtClean="0"/>
              <a:t>Disability as identity: “Deaf culture”</a:t>
            </a:r>
          </a:p>
          <a:p>
            <a:r>
              <a:rPr lang="en-US" dirty="0" smtClean="0"/>
              <a:t>Terminology at partner organizations:</a:t>
            </a:r>
          </a:p>
          <a:p>
            <a:pPr lvl="1"/>
            <a:r>
              <a:rPr lang="en-US" dirty="0" smtClean="0"/>
              <a:t>“resident” instead of “patient”</a:t>
            </a:r>
          </a:p>
          <a:p>
            <a:pPr lvl="1"/>
            <a:r>
              <a:rPr lang="en-US" dirty="0" smtClean="0"/>
              <a:t>“dining room” instead of “cafeteria”</a:t>
            </a:r>
          </a:p>
          <a:p>
            <a:r>
              <a:rPr lang="en-US" dirty="0" smtClean="0"/>
              <a:t>“Disabled” versus “differently abled”; “able-bodied” versus “temporarily able”</a:t>
            </a:r>
          </a:p>
          <a:p>
            <a:pPr marL="0" indent="0">
              <a:buNone/>
            </a:pPr>
            <a:r>
              <a:rPr lang="en-US" dirty="0" smtClean="0"/>
              <a:t/>
            </a:r>
            <a:br>
              <a:rPr lang="en-US" dirty="0" smtClean="0"/>
            </a:br>
            <a:endParaRPr lang="en-US" dirty="0" smtClean="0"/>
          </a:p>
          <a:p>
            <a:endParaRPr lang="en-US" dirty="0" smtClean="0"/>
          </a:p>
          <a:p>
            <a:pPr marL="0" indent="0">
              <a:buNone/>
            </a:pPr>
            <a:endParaRPr lang="en-US" dirty="0" smtClean="0"/>
          </a:p>
          <a:p>
            <a:pPr lvl="1"/>
            <a:endParaRPr lang="en-US" dirty="0" smtClean="0"/>
          </a:p>
        </p:txBody>
      </p:sp>
    </p:spTree>
    <p:extLst>
      <p:ext uri="{BB962C8B-B14F-4D97-AF65-F5344CB8AC3E}">
        <p14:creationId xmlns:p14="http://schemas.microsoft.com/office/powerpoint/2010/main" val="39861514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Communication Etiquette</a:t>
            </a:r>
            <a:endParaRPr lang="en-US" dirty="0"/>
          </a:p>
        </p:txBody>
      </p:sp>
      <p:sp>
        <p:nvSpPr>
          <p:cNvPr id="3" name="Content Placeholder 2"/>
          <p:cNvSpPr>
            <a:spLocks noGrp="1"/>
          </p:cNvSpPr>
          <p:nvPr>
            <p:ph idx="1"/>
          </p:nvPr>
        </p:nvSpPr>
        <p:spPr/>
        <p:txBody>
          <a:bodyPr/>
          <a:lstStyle/>
          <a:p>
            <a:r>
              <a:rPr lang="en-US" dirty="0" smtClean="0"/>
              <a:t>Communicating/interacting </a:t>
            </a:r>
            <a:r>
              <a:rPr lang="en-US" b="1" dirty="0" smtClean="0"/>
              <a:t>with</a:t>
            </a:r>
            <a:r>
              <a:rPr lang="en-US" dirty="0" smtClean="0"/>
              <a:t> people who have a disability</a:t>
            </a:r>
          </a:p>
          <a:p>
            <a:r>
              <a:rPr lang="en-US" dirty="0" smtClean="0"/>
              <a:t>Communicating </a:t>
            </a:r>
            <a:r>
              <a:rPr lang="en-US" b="1" dirty="0" smtClean="0"/>
              <a:t>about</a:t>
            </a:r>
            <a:r>
              <a:rPr lang="en-US" dirty="0" smtClean="0"/>
              <a:t> people who have a disability</a:t>
            </a:r>
          </a:p>
          <a:p>
            <a:pPr marL="0" indent="0">
              <a:buNone/>
            </a:pPr>
            <a:endParaRPr lang="en-US" dirty="0" smtClean="0"/>
          </a:p>
        </p:txBody>
      </p:sp>
    </p:spTree>
    <p:extLst>
      <p:ext uri="{BB962C8B-B14F-4D97-AF65-F5344CB8AC3E}">
        <p14:creationId xmlns:p14="http://schemas.microsoft.com/office/powerpoint/2010/main" val="2025652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Preamble</a:t>
            </a:r>
            <a:endParaRPr lang="en-US" dirty="0"/>
          </a:p>
        </p:txBody>
      </p:sp>
      <p:sp>
        <p:nvSpPr>
          <p:cNvPr id="3" name="Content Placeholder 2"/>
          <p:cNvSpPr>
            <a:spLocks noGrp="1"/>
          </p:cNvSpPr>
          <p:nvPr>
            <p:ph idx="1"/>
          </p:nvPr>
        </p:nvSpPr>
        <p:spPr/>
        <p:txBody>
          <a:bodyPr/>
          <a:lstStyle/>
          <a:p>
            <a:r>
              <a:rPr lang="en-US" dirty="0" smtClean="0"/>
              <a:t>Safe space for open discussion</a:t>
            </a:r>
          </a:p>
          <a:p>
            <a:pPr lvl="1"/>
            <a:r>
              <a:rPr lang="en-US" dirty="0" smtClean="0"/>
              <a:t>Be respectful of others</a:t>
            </a:r>
          </a:p>
          <a:p>
            <a:pPr lvl="1"/>
            <a:r>
              <a:rPr lang="en-US" dirty="0" smtClean="0"/>
              <a:t>People have different experiences and backgrounds with disability and assistive technology</a:t>
            </a:r>
          </a:p>
          <a:p>
            <a:pPr lvl="1"/>
            <a:r>
              <a:rPr lang="en-US" dirty="0" smtClean="0"/>
              <a:t>Don’t be afraid to ask questions or voice your thoughts!</a:t>
            </a:r>
          </a:p>
          <a:p>
            <a:r>
              <a:rPr lang="en-US" dirty="0" smtClean="0"/>
              <a:t>“Answers” are not always clear-cut</a:t>
            </a:r>
          </a:p>
          <a:p>
            <a:pPr marL="0" indent="0">
              <a:buNone/>
            </a:pPr>
            <a:endParaRPr lang="en-US" dirty="0" smtClean="0"/>
          </a:p>
        </p:txBody>
      </p:sp>
    </p:spTree>
    <p:extLst>
      <p:ext uri="{BB962C8B-B14F-4D97-AF65-F5344CB8AC3E}">
        <p14:creationId xmlns:p14="http://schemas.microsoft.com/office/powerpoint/2010/main" val="9861596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Quiz</a:t>
            </a:r>
            <a:endParaRPr lang="en-US" dirty="0"/>
          </a:p>
        </p:txBody>
      </p:sp>
      <p:sp>
        <p:nvSpPr>
          <p:cNvPr id="3" name="Content Placeholder 2"/>
          <p:cNvSpPr>
            <a:spLocks noGrp="1"/>
          </p:cNvSpPr>
          <p:nvPr>
            <p:ph idx="1"/>
          </p:nvPr>
        </p:nvSpPr>
        <p:spPr/>
        <p:txBody>
          <a:bodyPr/>
          <a:lstStyle/>
          <a:p>
            <a:r>
              <a:rPr lang="en-US" dirty="0" smtClean="0"/>
              <a:t>“</a:t>
            </a:r>
            <a:r>
              <a:rPr lang="en-US" dirty="0" err="1" smtClean="0"/>
              <a:t>Dotmocracy</a:t>
            </a:r>
            <a:r>
              <a:rPr lang="en-US" dirty="0" smtClean="0"/>
              <a:t>”</a:t>
            </a:r>
          </a:p>
          <a:p>
            <a:pPr lvl="1"/>
            <a:r>
              <a:rPr lang="en-US" dirty="0" smtClean="0"/>
              <a:t>10 different sheets of paper with statements about disability etiquette</a:t>
            </a:r>
          </a:p>
          <a:p>
            <a:pPr lvl="1"/>
            <a:r>
              <a:rPr lang="en-US" dirty="0" smtClean="0"/>
              <a:t>Rate from “strong agreement” to “strong disagreement” – fill in a dot</a:t>
            </a:r>
          </a:p>
          <a:p>
            <a:pPr lvl="1"/>
            <a:r>
              <a:rPr lang="en-US" dirty="0" smtClean="0"/>
              <a:t>Write comments underneath the survey</a:t>
            </a:r>
          </a:p>
          <a:p>
            <a:pPr marL="457200" lvl="1" indent="0">
              <a:buNone/>
            </a:pPr>
            <a:endParaRPr lang="en-US" dirty="0" smtClean="0"/>
          </a:p>
          <a:p>
            <a:pPr lvl="1"/>
            <a:endParaRPr lang="en-US" dirty="0" smtClean="0"/>
          </a:p>
        </p:txBody>
      </p:sp>
    </p:spTree>
    <p:extLst>
      <p:ext uri="{BB962C8B-B14F-4D97-AF65-F5344CB8AC3E}">
        <p14:creationId xmlns:p14="http://schemas.microsoft.com/office/powerpoint/2010/main" val="8942395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1000" y="76200"/>
            <a:ext cx="8418256" cy="6705600"/>
          </a:xfrm>
          <a:prstGeom prst="rect">
            <a:avLst/>
          </a:prstGeom>
        </p:spPr>
      </p:pic>
      <p:sp>
        <p:nvSpPr>
          <p:cNvPr id="5" name="Rectangle 4"/>
          <p:cNvSpPr/>
          <p:nvPr/>
        </p:nvSpPr>
        <p:spPr>
          <a:xfrm>
            <a:off x="609600" y="3505200"/>
            <a:ext cx="6781800" cy="304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p:cNvSpPr txBox="1"/>
          <p:nvPr/>
        </p:nvSpPr>
        <p:spPr>
          <a:xfrm>
            <a:off x="457200" y="476071"/>
            <a:ext cx="7239000" cy="1200329"/>
          </a:xfrm>
          <a:prstGeom prst="rect">
            <a:avLst/>
          </a:prstGeom>
          <a:solidFill>
            <a:schemeClr val="bg1"/>
          </a:solidFill>
        </p:spPr>
        <p:txBody>
          <a:bodyPr wrap="square" rtlCol="0">
            <a:spAutoFit/>
          </a:bodyPr>
          <a:lstStyle/>
          <a:p>
            <a:r>
              <a:rPr lang="en-US" dirty="0" smtClean="0"/>
              <a:t>If someone cannot shake hands with their right hand, it is acceptable to shake left hands.</a:t>
            </a:r>
            <a:endParaRPr lang="en-US" dirty="0" smtClean="0"/>
          </a:p>
          <a:p>
            <a:endParaRPr lang="en-US" dirty="0"/>
          </a:p>
          <a:p>
            <a:endParaRPr lang="en-US" dirty="0"/>
          </a:p>
        </p:txBody>
      </p:sp>
      <p:sp>
        <p:nvSpPr>
          <p:cNvPr id="7" name="Rectangle 6"/>
          <p:cNvSpPr/>
          <p:nvPr/>
        </p:nvSpPr>
        <p:spPr>
          <a:xfrm>
            <a:off x="2895600" y="2370746"/>
            <a:ext cx="1104900" cy="1143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24099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a:t>
            </a:r>
            <a:endParaRPr lang="en-US" dirty="0"/>
          </a:p>
        </p:txBody>
      </p:sp>
      <p:sp>
        <p:nvSpPr>
          <p:cNvPr id="3" name="Content Placeholder 2"/>
          <p:cNvSpPr>
            <a:spLocks noGrp="1"/>
          </p:cNvSpPr>
          <p:nvPr>
            <p:ph idx="1"/>
          </p:nvPr>
        </p:nvSpPr>
        <p:spPr/>
        <p:txBody>
          <a:bodyPr/>
          <a:lstStyle/>
          <a:p>
            <a:r>
              <a:rPr lang="en-US" dirty="0" smtClean="0"/>
              <a:t>“The 10 Commandments of Communicating With People With Disabilities”</a:t>
            </a:r>
          </a:p>
          <a:p>
            <a:r>
              <a:rPr lang="en-US" dirty="0" smtClean="0"/>
              <a:t>26 minutes, 1994 hairstyles</a:t>
            </a:r>
          </a:p>
          <a:p>
            <a:pPr marL="0" indent="0">
              <a:buNone/>
            </a:pPr>
            <a:endParaRPr lang="en-US" dirty="0" smtClean="0"/>
          </a:p>
          <a:p>
            <a:endParaRPr lang="en-US" dirty="0" smtClean="0"/>
          </a:p>
          <a:p>
            <a:pPr marL="0" indent="0">
              <a:buNone/>
            </a:pPr>
            <a:endParaRPr lang="en-US" dirty="0" smtClean="0"/>
          </a:p>
          <a:p>
            <a:pPr lvl="1"/>
            <a:endParaRPr lang="en-US" dirty="0" smtClean="0"/>
          </a:p>
        </p:txBody>
      </p:sp>
    </p:spTree>
    <p:extLst>
      <p:ext uri="{BB962C8B-B14F-4D97-AF65-F5344CB8AC3E}">
        <p14:creationId xmlns:p14="http://schemas.microsoft.com/office/powerpoint/2010/main" val="100511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a:t>
            </a:r>
            <a:endParaRPr lang="en-US" dirty="0"/>
          </a:p>
        </p:txBody>
      </p:sp>
      <p:sp>
        <p:nvSpPr>
          <p:cNvPr id="3" name="Content Placeholder 2"/>
          <p:cNvSpPr>
            <a:spLocks noGrp="1"/>
          </p:cNvSpPr>
          <p:nvPr>
            <p:ph idx="1"/>
          </p:nvPr>
        </p:nvSpPr>
        <p:spPr/>
        <p:txBody>
          <a:bodyPr/>
          <a:lstStyle/>
          <a:p>
            <a:r>
              <a:rPr lang="en-US" dirty="0" smtClean="0"/>
              <a:t>“The 10 Commandments of Communicating With People With Disabilities”</a:t>
            </a:r>
          </a:p>
          <a:p>
            <a:r>
              <a:rPr lang="en-US" dirty="0" smtClean="0"/>
              <a:t>26 minutes, 1994 hairstyles</a:t>
            </a:r>
          </a:p>
          <a:p>
            <a:pPr marL="0" indent="0">
              <a:buNone/>
            </a:pPr>
            <a:endParaRPr lang="en-US" dirty="0" smtClean="0"/>
          </a:p>
          <a:p>
            <a:endParaRPr lang="en-US" dirty="0" smtClean="0"/>
          </a:p>
          <a:p>
            <a:pPr marL="0" indent="0">
              <a:buNone/>
            </a:pPr>
            <a:endParaRPr lang="en-US" dirty="0" smtClean="0"/>
          </a:p>
          <a:p>
            <a:pPr lvl="1"/>
            <a:endParaRPr lang="en-US" dirty="0" smtClean="0"/>
          </a:p>
        </p:txBody>
      </p:sp>
    </p:spTree>
    <p:extLst>
      <p:ext uri="{BB962C8B-B14F-4D97-AF65-F5344CB8AC3E}">
        <p14:creationId xmlns:p14="http://schemas.microsoft.com/office/powerpoint/2010/main" val="18340722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Video Discussion</a:t>
            </a:r>
            <a:endParaRPr lang="en-US" dirty="0"/>
          </a:p>
        </p:txBody>
      </p:sp>
      <p:sp>
        <p:nvSpPr>
          <p:cNvPr id="3" name="Content Placeholder 2"/>
          <p:cNvSpPr>
            <a:spLocks noGrp="1"/>
          </p:cNvSpPr>
          <p:nvPr>
            <p:ph idx="1"/>
          </p:nvPr>
        </p:nvSpPr>
        <p:spPr/>
        <p:txBody>
          <a:bodyPr/>
          <a:lstStyle/>
          <a:p>
            <a:r>
              <a:rPr lang="en-US" dirty="0" smtClean="0"/>
              <a:t>What were your impressions?</a:t>
            </a:r>
          </a:p>
          <a:p>
            <a:r>
              <a:rPr lang="en-US" dirty="0" smtClean="0"/>
              <a:t>Was there any part of the video you disagreed with?</a:t>
            </a:r>
          </a:p>
          <a:p>
            <a:pPr marL="0" indent="0">
              <a:buNone/>
            </a:pPr>
            <a:endParaRPr lang="en-US" dirty="0" smtClean="0"/>
          </a:p>
          <a:p>
            <a:endParaRPr lang="en-US" dirty="0" smtClean="0"/>
          </a:p>
          <a:p>
            <a:pPr marL="0" indent="0">
              <a:buNone/>
            </a:pPr>
            <a:endParaRPr lang="en-US" dirty="0" smtClean="0"/>
          </a:p>
          <a:p>
            <a:pPr lvl="1"/>
            <a:endParaRPr lang="en-US" dirty="0" smtClean="0"/>
          </a:p>
        </p:txBody>
      </p:sp>
    </p:spTree>
    <p:extLst>
      <p:ext uri="{BB962C8B-B14F-4D97-AF65-F5344CB8AC3E}">
        <p14:creationId xmlns:p14="http://schemas.microsoft.com/office/powerpoint/2010/main" val="79340667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233</TotalTime>
  <Words>1194</Words>
  <Application>Microsoft Office PowerPoint</Application>
  <PresentationFormat>On-screen Show (4:3)</PresentationFormat>
  <Paragraphs>96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Principles and Practice of Assistive Technology</vt:lpstr>
      <vt:lpstr>Agenda</vt:lpstr>
      <vt:lpstr>Communication Etiquette</vt:lpstr>
      <vt:lpstr>Preamble</vt:lpstr>
      <vt:lpstr>Quiz</vt:lpstr>
      <vt:lpstr>PowerPoint Presentation</vt:lpstr>
      <vt:lpstr>Video</vt:lpstr>
      <vt:lpstr>Video</vt:lpstr>
      <vt:lpstr>Video Discussion</vt:lpstr>
      <vt:lpstr>Video Assisitive Technologies</vt:lpstr>
      <vt:lpstr>Quiz Answers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People-First Language</vt:lpstr>
      <vt:lpstr>People-First Language</vt:lpstr>
      <vt:lpstr>National Federation of the Blind (1993)</vt:lpstr>
      <vt:lpstr>National Federation of the Blind (1993)</vt:lpstr>
      <vt:lpstr>Questions for Discussion</vt:lpstr>
      <vt:lpstr>Questions for Discussion</vt:lpstr>
      <vt:lpstr>Language Usage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dc:creator>
  <cp:lastModifiedBy>William</cp:lastModifiedBy>
  <cp:revision>15</cp:revision>
  <cp:lastPrinted>2011-09-07T04:15:44Z</cp:lastPrinted>
  <dcterms:created xsi:type="dcterms:W3CDTF">2011-09-07T00:41:58Z</dcterms:created>
  <dcterms:modified xsi:type="dcterms:W3CDTF">2011-09-07T04:38:18Z</dcterms:modified>
</cp:coreProperties>
</file>