
<file path=[Content_Types].xml><?xml version="1.0" encoding="utf-8"?>
<Types xmlns="http://schemas.openxmlformats.org/package/2006/content-types">
  <Override PartName="/ppt/slideMasters/slideMaster4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5.xml" ContentType="application/vnd.openxmlformats-officedocument.them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Override PartName="/ppt/slides/slide1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  <p:sldMasterId id="2147483663" r:id="rId3"/>
    <p:sldMasterId id="2147483665" r:id="rId4"/>
  </p:sldMasterIdLst>
  <p:notesMasterIdLst>
    <p:notesMasterId r:id="rId32"/>
  </p:notesMasterIdLst>
  <p:sldIdLst>
    <p:sldId id="318" r:id="rId5"/>
    <p:sldId id="321" r:id="rId6"/>
    <p:sldId id="320" r:id="rId7"/>
    <p:sldId id="276" r:id="rId8"/>
    <p:sldId id="277" r:id="rId9"/>
    <p:sldId id="295" r:id="rId10"/>
    <p:sldId id="297" r:id="rId11"/>
    <p:sldId id="296" r:id="rId12"/>
    <p:sldId id="302" r:id="rId13"/>
    <p:sldId id="298" r:id="rId14"/>
    <p:sldId id="299" r:id="rId15"/>
    <p:sldId id="317" r:id="rId16"/>
    <p:sldId id="301" r:id="rId17"/>
    <p:sldId id="300" r:id="rId18"/>
    <p:sldId id="305" r:id="rId19"/>
    <p:sldId id="303" r:id="rId20"/>
    <p:sldId id="304" r:id="rId21"/>
    <p:sldId id="306" r:id="rId22"/>
    <p:sldId id="307" r:id="rId23"/>
    <p:sldId id="309" r:id="rId24"/>
    <p:sldId id="310" r:id="rId25"/>
    <p:sldId id="308" r:id="rId26"/>
    <p:sldId id="311" r:id="rId27"/>
    <p:sldId id="313" r:id="rId28"/>
    <p:sldId id="315" r:id="rId29"/>
    <p:sldId id="314" r:id="rId30"/>
    <p:sldId id="31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245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slide" Target="slides/slide2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0" Type="http://schemas.openxmlformats.org/officeDocument/2006/relationships/slide" Target="slides/slide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9" Type="http://schemas.openxmlformats.org/officeDocument/2006/relationships/slide" Target="slides/slide5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7" Type="http://schemas.openxmlformats.org/officeDocument/2006/relationships/slide" Target="slides/slide23.xml"/><Relationship Id="rId14" Type="http://schemas.openxmlformats.org/officeDocument/2006/relationships/slide" Target="slides/slide10.xml"/><Relationship Id="rId23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28" Type="http://schemas.openxmlformats.org/officeDocument/2006/relationships/slide" Target="slides/slide24.xml"/><Relationship Id="rId26" Type="http://schemas.openxmlformats.org/officeDocument/2006/relationships/slide" Target="slides/slide22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29" Type="http://schemas.openxmlformats.org/officeDocument/2006/relationships/slide" Target="slides/slide25.xml"/><Relationship Id="rId6" Type="http://schemas.openxmlformats.org/officeDocument/2006/relationships/slide" Target="slides/slide2.xml"/><Relationship Id="rId16" Type="http://schemas.openxmlformats.org/officeDocument/2006/relationships/slide" Target="slides/slide12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929E9-73E0-8349-A9E0-C29A05731095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67BD8-EF3C-8547-A46A-507AA4BA9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Introduction to Algorithms, Lecture 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September 24,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© 2001 by Charles E. Leiserson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11162-176D-CD42-8E3A-52CB91C8D0C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(see animation in Presentation</a:t>
            </a:r>
            <a:r>
              <a:rPr lang="en-US" baseline="0" dirty="0" smtClean="0"/>
              <a:t> Mode)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67BD8-EF3C-8547-A46A-507AA4BA9EC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>
            <a:lvl2pPr>
              <a:buFont typeface="Wingdings" pitchFamily="2" charset="2"/>
              <a:buChar char="§"/>
              <a:defRPr/>
            </a:lvl2pPr>
            <a:lvl4pPr>
              <a:buFont typeface="Wingdings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>
            <a:lvl2pPr>
              <a:buFont typeface="Wingdings" pitchFamily="2" charset="2"/>
              <a:buChar char="§"/>
              <a:defRPr/>
            </a:lvl2pPr>
            <a:lvl4pPr>
              <a:buFont typeface="Wingdings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529E-A3E5-4A31-8B7C-C5DE69FCF38D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BBA6-D513-4404-803F-A0D63824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  <p:sldLayoutId id="2147483658" r:id="rId4"/>
    <p:sldLayoutId id="2147483661" r:id="rId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pitchFamily="28" charset="-128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28" charset="-128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8" charset="-128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2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529E-A3E5-4A31-8B7C-C5DE69FCF3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BBA6-D513-4404-803F-A0D638244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529E-A3E5-4A31-8B7C-C5DE69FCF3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BBA6-D513-4404-803F-A0D638244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524000"/>
          </a:xfrm>
        </p:spPr>
        <p:txBody>
          <a:bodyPr/>
          <a:lstStyle/>
          <a:p>
            <a:pPr algn="ctr"/>
            <a:r>
              <a:rPr lang="en-US" sz="4200" kern="1200" dirty="0" smtClean="0">
                <a:solidFill>
                  <a:srgbClr val="0000FF"/>
                </a:solidFill>
                <a:cs typeface="Times New Roman"/>
              </a:rPr>
              <a:t>6.006- </a:t>
            </a:r>
            <a:r>
              <a:rPr lang="en-US" sz="4200" i="1" kern="1200" dirty="0" smtClean="0">
                <a:solidFill>
                  <a:prstClr val="black"/>
                </a:solidFill>
                <a:cs typeface="Times New Roman"/>
              </a:rPr>
              <a:t>Introduction to Algorithms</a:t>
            </a:r>
            <a:endParaRPr lang="en-US" sz="4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4953000"/>
            <a:ext cx="7086600" cy="15240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2"/>
                </a:solidFill>
              </a:rPr>
              <a:t>Lecture</a:t>
            </a:r>
            <a:r>
              <a:rPr lang="en-US" sz="4000" b="1" i="1" dirty="0" smtClean="0">
                <a:solidFill>
                  <a:schemeClr val="accent2"/>
                </a:solidFill>
              </a:rPr>
              <a:t> 13</a:t>
            </a:r>
          </a:p>
          <a:p>
            <a:r>
              <a:rPr lang="en-US" b="1" dirty="0"/>
              <a:t>Prof.</a:t>
            </a:r>
            <a:r>
              <a:rPr lang="en-US" b="1" dirty="0" smtClean="0"/>
              <a:t> Constantinos Daskalakis</a:t>
            </a:r>
          </a:p>
          <a:p>
            <a:r>
              <a:rPr lang="en-US" sz="2600" b="1" dirty="0" smtClean="0">
                <a:solidFill>
                  <a:srgbClr val="0000FF"/>
                </a:solidFill>
              </a:rPr>
              <a:t>CLRS 22.4-22.5</a:t>
            </a:r>
          </a:p>
          <a:p>
            <a:endParaRPr lang="en-US" sz="2600" b="1" dirty="0" smtClean="0">
              <a:solidFill>
                <a:srgbClr val="0000FF"/>
              </a:solidFill>
            </a:endParaRPr>
          </a:p>
          <a:p>
            <a:endParaRPr lang="en-US" sz="2600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CLRS3e-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939016"/>
            <a:ext cx="2736587" cy="3092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Undirected graph G=(V,E)</a:t>
            </a:r>
          </a:p>
          <a:p>
            <a:r>
              <a:rPr lang="en-US" dirty="0" smtClean="0"/>
              <a:t>Two vertices are connected if there is a path between them</a:t>
            </a:r>
          </a:p>
          <a:p>
            <a:r>
              <a:rPr lang="en-US" dirty="0" smtClean="0"/>
              <a:t>An equivalence relation</a:t>
            </a:r>
          </a:p>
          <a:p>
            <a:r>
              <a:rPr lang="en-US" dirty="0" smtClean="0"/>
              <a:t>Equivalence classes are called components</a:t>
            </a:r>
          </a:p>
          <a:p>
            <a:pPr lvl="1"/>
            <a:r>
              <a:rPr lang="en-US" dirty="0" smtClean="0"/>
              <a:t>A set of vertices all connected to each other</a:t>
            </a:r>
          </a:p>
        </p:txBody>
      </p:sp>
      <p:sp>
        <p:nvSpPr>
          <p:cNvPr id="4" name="Oval 3"/>
          <p:cNvSpPr/>
          <p:nvPr/>
        </p:nvSpPr>
        <p:spPr>
          <a:xfrm>
            <a:off x="3657600" y="5341374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6302477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00337" y="6302477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00337" y="5341374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6"/>
            <a:endCxn id="7" idx="2"/>
          </p:cNvCxnSpPr>
          <p:nvPr/>
        </p:nvCxnSpPr>
        <p:spPr>
          <a:xfrm>
            <a:off x="3907857" y="5466735"/>
            <a:ext cx="79248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7"/>
            <a:endCxn id="7" idx="3"/>
          </p:cNvCxnSpPr>
          <p:nvPr/>
        </p:nvCxnSpPr>
        <p:spPr>
          <a:xfrm rot="5400000" flipH="1" flipV="1">
            <a:off x="3912189" y="5514398"/>
            <a:ext cx="783815" cy="86577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  <a:endCxn id="7" idx="4"/>
          </p:cNvCxnSpPr>
          <p:nvPr/>
        </p:nvCxnSpPr>
        <p:spPr>
          <a:xfrm rot="5400000" flipH="1" flipV="1">
            <a:off x="4470275" y="5947287"/>
            <a:ext cx="71038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5" idx="0"/>
          </p:cNvCxnSpPr>
          <p:nvPr/>
        </p:nvCxnSpPr>
        <p:spPr>
          <a:xfrm rot="5400000">
            <a:off x="3427538" y="5947287"/>
            <a:ext cx="71038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6"/>
            <a:endCxn id="6" idx="2"/>
          </p:cNvCxnSpPr>
          <p:nvPr/>
        </p:nvCxnSpPr>
        <p:spPr>
          <a:xfrm>
            <a:off x="3907857" y="6427839"/>
            <a:ext cx="79248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869229" y="5257800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68716" y="6177116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69743" y="6177116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7"/>
          </p:cNvCxnSpPr>
          <p:nvPr/>
        </p:nvCxnSpPr>
        <p:spPr>
          <a:xfrm rot="5400000">
            <a:off x="6373087" y="5681042"/>
            <a:ext cx="742028" cy="323555"/>
          </a:xfrm>
          <a:prstGeom prst="straightConnector1">
            <a:avLst/>
          </a:prstGeom>
          <a:ln w="349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5"/>
            <a:endCxn id="15" idx="1"/>
          </p:cNvCxnSpPr>
          <p:nvPr/>
        </p:nvCxnSpPr>
        <p:spPr>
          <a:xfrm rot="16200000" flipH="1">
            <a:off x="6873601" y="5681042"/>
            <a:ext cx="742028" cy="323555"/>
          </a:xfrm>
          <a:prstGeom prst="straightConnector1">
            <a:avLst/>
          </a:prstGeom>
          <a:ln w="349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71800" y="5334000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318887" y="6253316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0" idx="3"/>
            <a:endCxn id="21" idx="7"/>
          </p:cNvCxnSpPr>
          <p:nvPr/>
        </p:nvCxnSpPr>
        <p:spPr>
          <a:xfrm rot="5400000">
            <a:off x="2399458" y="5681042"/>
            <a:ext cx="742029" cy="475954"/>
          </a:xfrm>
          <a:prstGeom prst="straightConnector1">
            <a:avLst/>
          </a:prstGeom>
          <a:ln w="3492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410200" y="6248400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847570" y="5182144"/>
            <a:ext cx="1494720" cy="1418353"/>
          </a:xfrm>
          <a:custGeom>
            <a:avLst/>
            <a:gdLst>
              <a:gd name="connsiteX0" fmla="*/ 1221451 w 1494720"/>
              <a:gd name="connsiteY0" fmla="*/ 52008 h 1418353"/>
              <a:gd name="connsiteX1" fmla="*/ 401644 w 1494720"/>
              <a:gd name="connsiteY1" fmla="*/ 73028 h 1418353"/>
              <a:gd name="connsiteX2" fmla="*/ 159906 w 1494720"/>
              <a:gd name="connsiteY2" fmla="*/ 346297 h 1418353"/>
              <a:gd name="connsiteX3" fmla="*/ 96844 w 1494720"/>
              <a:gd name="connsiteY3" fmla="*/ 535484 h 1418353"/>
              <a:gd name="connsiteX4" fmla="*/ 23271 w 1494720"/>
              <a:gd name="connsiteY4" fmla="*/ 913856 h 1418353"/>
              <a:gd name="connsiteX5" fmla="*/ 33782 w 1494720"/>
              <a:gd name="connsiteY5" fmla="*/ 1134573 h 1418353"/>
              <a:gd name="connsiteX6" fmla="*/ 265009 w 1494720"/>
              <a:gd name="connsiteY6" fmla="*/ 1281718 h 1418353"/>
              <a:gd name="connsiteX7" fmla="*/ 349092 w 1494720"/>
              <a:gd name="connsiteY7" fmla="*/ 1323759 h 1418353"/>
              <a:gd name="connsiteX8" fmla="*/ 485727 w 1494720"/>
              <a:gd name="connsiteY8" fmla="*/ 1355290 h 1418353"/>
              <a:gd name="connsiteX9" fmla="*/ 674913 w 1494720"/>
              <a:gd name="connsiteY9" fmla="*/ 1418353 h 1418353"/>
              <a:gd name="connsiteX10" fmla="*/ 1137368 w 1494720"/>
              <a:gd name="connsiteY10" fmla="*/ 1344780 h 1418353"/>
              <a:gd name="connsiteX11" fmla="*/ 1274002 w 1494720"/>
              <a:gd name="connsiteY11" fmla="*/ 1302739 h 1418353"/>
              <a:gd name="connsiteX12" fmla="*/ 1305533 w 1494720"/>
              <a:gd name="connsiteY12" fmla="*/ 1281718 h 1418353"/>
              <a:gd name="connsiteX13" fmla="*/ 1326554 w 1494720"/>
              <a:gd name="connsiteY13" fmla="*/ 1250187 h 1418353"/>
              <a:gd name="connsiteX14" fmla="*/ 1379106 w 1494720"/>
              <a:gd name="connsiteY14" fmla="*/ 1113553 h 1418353"/>
              <a:gd name="connsiteX15" fmla="*/ 1452678 w 1494720"/>
              <a:gd name="connsiteY15" fmla="*/ 787732 h 1418353"/>
              <a:gd name="connsiteX16" fmla="*/ 1473699 w 1494720"/>
              <a:gd name="connsiteY16" fmla="*/ 682628 h 1418353"/>
              <a:gd name="connsiteX17" fmla="*/ 1494720 w 1494720"/>
              <a:gd name="connsiteY17" fmla="*/ 535484 h 1418353"/>
              <a:gd name="connsiteX18" fmla="*/ 1473699 w 1494720"/>
              <a:gd name="connsiteY18" fmla="*/ 419870 h 1418353"/>
              <a:gd name="connsiteX19" fmla="*/ 1463189 w 1494720"/>
              <a:gd name="connsiteY19" fmla="*/ 209663 h 1418353"/>
              <a:gd name="connsiteX20" fmla="*/ 1389616 w 1494720"/>
              <a:gd name="connsiteY20" fmla="*/ 115070 h 1418353"/>
              <a:gd name="connsiteX21" fmla="*/ 1358085 w 1494720"/>
              <a:gd name="connsiteY21" fmla="*/ 94049 h 1418353"/>
              <a:gd name="connsiteX22" fmla="*/ 1326554 w 1494720"/>
              <a:gd name="connsiteY22" fmla="*/ 62518 h 1418353"/>
              <a:gd name="connsiteX23" fmla="*/ 1263492 w 1494720"/>
              <a:gd name="connsiteY23" fmla="*/ 41497 h 1418353"/>
              <a:gd name="connsiteX24" fmla="*/ 1168899 w 1494720"/>
              <a:gd name="connsiteY24" fmla="*/ 52008 h 141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94720" h="1418353">
                <a:moveTo>
                  <a:pt x="1221451" y="52008"/>
                </a:moveTo>
                <a:cubicBezTo>
                  <a:pt x="948182" y="59015"/>
                  <a:pt x="665067" y="0"/>
                  <a:pt x="401644" y="73028"/>
                </a:cubicBezTo>
                <a:cubicBezTo>
                  <a:pt x="284449" y="105518"/>
                  <a:pt x="226833" y="244753"/>
                  <a:pt x="159906" y="346297"/>
                </a:cubicBezTo>
                <a:cubicBezTo>
                  <a:pt x="123325" y="401800"/>
                  <a:pt x="115601" y="471712"/>
                  <a:pt x="96844" y="535484"/>
                </a:cubicBezTo>
                <a:cubicBezTo>
                  <a:pt x="48495" y="699871"/>
                  <a:pt x="50035" y="735430"/>
                  <a:pt x="23271" y="913856"/>
                </a:cubicBezTo>
                <a:cubicBezTo>
                  <a:pt x="26775" y="987428"/>
                  <a:pt x="0" y="1069121"/>
                  <a:pt x="33782" y="1134573"/>
                </a:cubicBezTo>
                <a:cubicBezTo>
                  <a:pt x="43194" y="1152810"/>
                  <a:pt x="213405" y="1254196"/>
                  <a:pt x="265009" y="1281718"/>
                </a:cubicBezTo>
                <a:cubicBezTo>
                  <a:pt x="292658" y="1296464"/>
                  <a:pt x="319364" y="1313850"/>
                  <a:pt x="349092" y="1323759"/>
                </a:cubicBezTo>
                <a:cubicBezTo>
                  <a:pt x="393435" y="1338540"/>
                  <a:pt x="440839" y="1342258"/>
                  <a:pt x="485727" y="1355290"/>
                </a:cubicBezTo>
                <a:cubicBezTo>
                  <a:pt x="549564" y="1373824"/>
                  <a:pt x="674913" y="1418353"/>
                  <a:pt x="674913" y="1418353"/>
                </a:cubicBezTo>
                <a:cubicBezTo>
                  <a:pt x="812322" y="1399400"/>
                  <a:pt x="994352" y="1380534"/>
                  <a:pt x="1137368" y="1344780"/>
                </a:cubicBezTo>
                <a:cubicBezTo>
                  <a:pt x="1183597" y="1333223"/>
                  <a:pt x="1228457" y="1316753"/>
                  <a:pt x="1274002" y="1302739"/>
                </a:cubicBezTo>
                <a:cubicBezTo>
                  <a:pt x="1284512" y="1295732"/>
                  <a:pt x="1296601" y="1290650"/>
                  <a:pt x="1305533" y="1281718"/>
                </a:cubicBezTo>
                <a:cubicBezTo>
                  <a:pt x="1314465" y="1272786"/>
                  <a:pt x="1321491" y="1261760"/>
                  <a:pt x="1326554" y="1250187"/>
                </a:cubicBezTo>
                <a:cubicBezTo>
                  <a:pt x="1346113" y="1205481"/>
                  <a:pt x="1366267" y="1160631"/>
                  <a:pt x="1379106" y="1113553"/>
                </a:cubicBezTo>
                <a:cubicBezTo>
                  <a:pt x="1408402" y="1006135"/>
                  <a:pt x="1430842" y="896911"/>
                  <a:pt x="1452678" y="787732"/>
                </a:cubicBezTo>
                <a:cubicBezTo>
                  <a:pt x="1459685" y="752697"/>
                  <a:pt x="1467825" y="717870"/>
                  <a:pt x="1473699" y="682628"/>
                </a:cubicBezTo>
                <a:cubicBezTo>
                  <a:pt x="1481844" y="633756"/>
                  <a:pt x="1487713" y="584532"/>
                  <a:pt x="1494720" y="535484"/>
                </a:cubicBezTo>
                <a:cubicBezTo>
                  <a:pt x="1487713" y="496946"/>
                  <a:pt x="1477472" y="458858"/>
                  <a:pt x="1473699" y="419870"/>
                </a:cubicBezTo>
                <a:cubicBezTo>
                  <a:pt x="1466941" y="350040"/>
                  <a:pt x="1476438" y="278557"/>
                  <a:pt x="1463189" y="209663"/>
                </a:cubicBezTo>
                <a:cubicBezTo>
                  <a:pt x="1458716" y="186405"/>
                  <a:pt x="1412057" y="133771"/>
                  <a:pt x="1389616" y="115070"/>
                </a:cubicBezTo>
                <a:cubicBezTo>
                  <a:pt x="1379912" y="106983"/>
                  <a:pt x="1367789" y="102136"/>
                  <a:pt x="1358085" y="94049"/>
                </a:cubicBezTo>
                <a:cubicBezTo>
                  <a:pt x="1346666" y="84533"/>
                  <a:pt x="1339547" y="69737"/>
                  <a:pt x="1326554" y="62518"/>
                </a:cubicBezTo>
                <a:cubicBezTo>
                  <a:pt x="1307185" y="51757"/>
                  <a:pt x="1263492" y="41497"/>
                  <a:pt x="1263492" y="41497"/>
                </a:cubicBezTo>
                <a:cubicBezTo>
                  <a:pt x="1190063" y="53736"/>
                  <a:pt x="1221741" y="52008"/>
                  <a:pt x="1168899" y="52008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348457" y="5087007"/>
            <a:ext cx="1685998" cy="1660634"/>
          </a:xfrm>
          <a:custGeom>
            <a:avLst/>
            <a:gdLst>
              <a:gd name="connsiteX0" fmla="*/ 1097419 w 1685998"/>
              <a:gd name="connsiteY0" fmla="*/ 31531 h 1660634"/>
              <a:gd name="connsiteX1" fmla="*/ 214550 w 1685998"/>
              <a:gd name="connsiteY1" fmla="*/ 136634 h 1660634"/>
              <a:gd name="connsiteX2" fmla="*/ 25364 w 1685998"/>
              <a:gd name="connsiteY2" fmla="*/ 252248 h 1660634"/>
              <a:gd name="connsiteX3" fmla="*/ 4343 w 1685998"/>
              <a:gd name="connsiteY3" fmla="*/ 346841 h 1660634"/>
              <a:gd name="connsiteX4" fmla="*/ 56895 w 1685998"/>
              <a:gd name="connsiteY4" fmla="*/ 599090 h 1660634"/>
              <a:gd name="connsiteX5" fmla="*/ 88426 w 1685998"/>
              <a:gd name="connsiteY5" fmla="*/ 746234 h 1660634"/>
              <a:gd name="connsiteX6" fmla="*/ 98936 w 1685998"/>
              <a:gd name="connsiteY6" fmla="*/ 1345324 h 1660634"/>
              <a:gd name="connsiteX7" fmla="*/ 151488 w 1685998"/>
              <a:gd name="connsiteY7" fmla="*/ 1460938 h 1660634"/>
              <a:gd name="connsiteX8" fmla="*/ 235571 w 1685998"/>
              <a:gd name="connsiteY8" fmla="*/ 1524000 h 1660634"/>
              <a:gd name="connsiteX9" fmla="*/ 456288 w 1685998"/>
              <a:gd name="connsiteY9" fmla="*/ 1629103 h 1660634"/>
              <a:gd name="connsiteX10" fmla="*/ 603433 w 1685998"/>
              <a:gd name="connsiteY10" fmla="*/ 1660634 h 1660634"/>
              <a:gd name="connsiteX11" fmla="*/ 908233 w 1685998"/>
              <a:gd name="connsiteY11" fmla="*/ 1650124 h 1660634"/>
              <a:gd name="connsiteX12" fmla="*/ 1244564 w 1685998"/>
              <a:gd name="connsiteY12" fmla="*/ 1618593 h 1660634"/>
              <a:gd name="connsiteX13" fmla="*/ 1454771 w 1685998"/>
              <a:gd name="connsiteY13" fmla="*/ 1555531 h 1660634"/>
              <a:gd name="connsiteX14" fmla="*/ 1528343 w 1685998"/>
              <a:gd name="connsiteY14" fmla="*/ 1545021 h 1660634"/>
              <a:gd name="connsiteX15" fmla="*/ 1664977 w 1685998"/>
              <a:gd name="connsiteY15" fmla="*/ 1481959 h 1660634"/>
              <a:gd name="connsiteX16" fmla="*/ 1685998 w 1685998"/>
              <a:gd name="connsiteY16" fmla="*/ 1439917 h 1660634"/>
              <a:gd name="connsiteX17" fmla="*/ 1675488 w 1685998"/>
              <a:gd name="connsiteY17" fmla="*/ 903890 h 1660634"/>
              <a:gd name="connsiteX18" fmla="*/ 1664977 w 1685998"/>
              <a:gd name="connsiteY18" fmla="*/ 241738 h 1660634"/>
              <a:gd name="connsiteX19" fmla="*/ 1570384 w 1685998"/>
              <a:gd name="connsiteY19" fmla="*/ 189186 h 1660634"/>
              <a:gd name="connsiteX20" fmla="*/ 1538853 w 1685998"/>
              <a:gd name="connsiteY20" fmla="*/ 168165 h 1660634"/>
              <a:gd name="connsiteX21" fmla="*/ 1496812 w 1685998"/>
              <a:gd name="connsiteY21" fmla="*/ 147145 h 1660634"/>
              <a:gd name="connsiteX22" fmla="*/ 1454771 w 1685998"/>
              <a:gd name="connsiteY22" fmla="*/ 115614 h 1660634"/>
              <a:gd name="connsiteX23" fmla="*/ 1328646 w 1685998"/>
              <a:gd name="connsiteY23" fmla="*/ 63062 h 1660634"/>
              <a:gd name="connsiteX24" fmla="*/ 1192012 w 1685998"/>
              <a:gd name="connsiteY24" fmla="*/ 0 h 1660634"/>
              <a:gd name="connsiteX25" fmla="*/ 1097419 w 1685998"/>
              <a:gd name="connsiteY25" fmla="*/ 31531 h 166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85998" h="1660634">
                <a:moveTo>
                  <a:pt x="1097419" y="31531"/>
                </a:moveTo>
                <a:cubicBezTo>
                  <a:pt x="934509" y="54303"/>
                  <a:pt x="429258" y="46231"/>
                  <a:pt x="214550" y="136634"/>
                </a:cubicBezTo>
                <a:cubicBezTo>
                  <a:pt x="146436" y="165313"/>
                  <a:pt x="88426" y="213710"/>
                  <a:pt x="25364" y="252248"/>
                </a:cubicBezTo>
                <a:cubicBezTo>
                  <a:pt x="18357" y="283779"/>
                  <a:pt x="6135" y="314591"/>
                  <a:pt x="4343" y="346841"/>
                </a:cubicBezTo>
                <a:cubicBezTo>
                  <a:pt x="0" y="425001"/>
                  <a:pt x="42438" y="531624"/>
                  <a:pt x="56895" y="599090"/>
                </a:cubicBezTo>
                <a:lnTo>
                  <a:pt x="88426" y="746234"/>
                </a:lnTo>
                <a:cubicBezTo>
                  <a:pt x="91929" y="945931"/>
                  <a:pt x="89436" y="1145823"/>
                  <a:pt x="98936" y="1345324"/>
                </a:cubicBezTo>
                <a:cubicBezTo>
                  <a:pt x="100132" y="1370437"/>
                  <a:pt x="132791" y="1442241"/>
                  <a:pt x="151488" y="1460938"/>
                </a:cubicBezTo>
                <a:cubicBezTo>
                  <a:pt x="176261" y="1485711"/>
                  <a:pt x="204896" y="1507076"/>
                  <a:pt x="235571" y="1524000"/>
                </a:cubicBezTo>
                <a:cubicBezTo>
                  <a:pt x="306920" y="1563365"/>
                  <a:pt x="376609" y="1612029"/>
                  <a:pt x="456288" y="1629103"/>
                </a:cubicBezTo>
                <a:lnTo>
                  <a:pt x="603433" y="1660634"/>
                </a:lnTo>
                <a:lnTo>
                  <a:pt x="908233" y="1650124"/>
                </a:lnTo>
                <a:cubicBezTo>
                  <a:pt x="1051540" y="1644153"/>
                  <a:pt x="1112841" y="1644938"/>
                  <a:pt x="1244564" y="1618593"/>
                </a:cubicBezTo>
                <a:cubicBezTo>
                  <a:pt x="1576631" y="1552179"/>
                  <a:pt x="1207917" y="1621358"/>
                  <a:pt x="1454771" y="1555531"/>
                </a:cubicBezTo>
                <a:cubicBezTo>
                  <a:pt x="1478708" y="1549148"/>
                  <a:pt x="1503819" y="1548524"/>
                  <a:pt x="1528343" y="1545021"/>
                </a:cubicBezTo>
                <a:cubicBezTo>
                  <a:pt x="1558201" y="1533824"/>
                  <a:pt x="1636818" y="1510119"/>
                  <a:pt x="1664977" y="1481959"/>
                </a:cubicBezTo>
                <a:cubicBezTo>
                  <a:pt x="1676056" y="1470880"/>
                  <a:pt x="1678991" y="1453931"/>
                  <a:pt x="1685998" y="1439917"/>
                </a:cubicBezTo>
                <a:cubicBezTo>
                  <a:pt x="1682495" y="1261241"/>
                  <a:pt x="1678623" y="1082573"/>
                  <a:pt x="1675488" y="903890"/>
                </a:cubicBezTo>
                <a:cubicBezTo>
                  <a:pt x="1671616" y="683179"/>
                  <a:pt x="1681652" y="461852"/>
                  <a:pt x="1664977" y="241738"/>
                </a:cubicBezTo>
                <a:cubicBezTo>
                  <a:pt x="1663349" y="220251"/>
                  <a:pt x="1579417" y="193703"/>
                  <a:pt x="1570384" y="189186"/>
                </a:cubicBezTo>
                <a:cubicBezTo>
                  <a:pt x="1559086" y="183537"/>
                  <a:pt x="1549821" y="174432"/>
                  <a:pt x="1538853" y="168165"/>
                </a:cubicBezTo>
                <a:cubicBezTo>
                  <a:pt x="1525250" y="160392"/>
                  <a:pt x="1510098" y="155449"/>
                  <a:pt x="1496812" y="147145"/>
                </a:cubicBezTo>
                <a:cubicBezTo>
                  <a:pt x="1481957" y="137861"/>
                  <a:pt x="1470439" y="123448"/>
                  <a:pt x="1454771" y="115614"/>
                </a:cubicBezTo>
                <a:cubicBezTo>
                  <a:pt x="1414034" y="95246"/>
                  <a:pt x="1369383" y="83430"/>
                  <a:pt x="1328646" y="63062"/>
                </a:cubicBezTo>
                <a:cubicBezTo>
                  <a:pt x="1241719" y="19599"/>
                  <a:pt x="1287186" y="40789"/>
                  <a:pt x="1192012" y="0"/>
                </a:cubicBezTo>
                <a:cubicBezTo>
                  <a:pt x="1118979" y="24345"/>
                  <a:pt x="1260329" y="8759"/>
                  <a:pt x="1097419" y="3153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70483" y="5228897"/>
            <a:ext cx="457282" cy="530772"/>
          </a:xfrm>
          <a:custGeom>
            <a:avLst/>
            <a:gdLst>
              <a:gd name="connsiteX0" fmla="*/ 336331 w 457282"/>
              <a:gd name="connsiteY0" fmla="*/ 5255 h 530772"/>
              <a:gd name="connsiteX1" fmla="*/ 63062 w 457282"/>
              <a:gd name="connsiteY1" fmla="*/ 99848 h 530772"/>
              <a:gd name="connsiteX2" fmla="*/ 21020 w 457282"/>
              <a:gd name="connsiteY2" fmla="*/ 173420 h 530772"/>
              <a:gd name="connsiteX3" fmla="*/ 10510 w 457282"/>
              <a:gd name="connsiteY3" fmla="*/ 225972 h 530772"/>
              <a:gd name="connsiteX4" fmla="*/ 0 w 457282"/>
              <a:gd name="connsiteY4" fmla="*/ 257503 h 530772"/>
              <a:gd name="connsiteX5" fmla="*/ 10510 w 457282"/>
              <a:gd name="connsiteY5" fmla="*/ 373117 h 530772"/>
              <a:gd name="connsiteX6" fmla="*/ 31531 w 457282"/>
              <a:gd name="connsiteY6" fmla="*/ 478220 h 530772"/>
              <a:gd name="connsiteX7" fmla="*/ 42041 w 457282"/>
              <a:gd name="connsiteY7" fmla="*/ 509751 h 530772"/>
              <a:gd name="connsiteX8" fmla="*/ 105103 w 457282"/>
              <a:gd name="connsiteY8" fmla="*/ 530772 h 530772"/>
              <a:gd name="connsiteX9" fmla="*/ 262758 w 457282"/>
              <a:gd name="connsiteY9" fmla="*/ 509751 h 530772"/>
              <a:gd name="connsiteX10" fmla="*/ 357351 w 457282"/>
              <a:gd name="connsiteY10" fmla="*/ 478220 h 530772"/>
              <a:gd name="connsiteX11" fmla="*/ 420414 w 457282"/>
              <a:gd name="connsiteY11" fmla="*/ 467710 h 530772"/>
              <a:gd name="connsiteX12" fmla="*/ 451945 w 457282"/>
              <a:gd name="connsiteY12" fmla="*/ 425669 h 530772"/>
              <a:gd name="connsiteX13" fmla="*/ 441434 w 457282"/>
              <a:gd name="connsiteY13" fmla="*/ 289034 h 530772"/>
              <a:gd name="connsiteX14" fmla="*/ 409903 w 457282"/>
              <a:gd name="connsiteY14" fmla="*/ 194441 h 530772"/>
              <a:gd name="connsiteX15" fmla="*/ 378372 w 457282"/>
              <a:gd name="connsiteY15" fmla="*/ 162910 h 530772"/>
              <a:gd name="connsiteX16" fmla="*/ 357351 w 457282"/>
              <a:gd name="connsiteY16" fmla="*/ 131379 h 530772"/>
              <a:gd name="connsiteX17" fmla="*/ 346841 w 457282"/>
              <a:gd name="connsiteY17" fmla="*/ 99848 h 530772"/>
              <a:gd name="connsiteX18" fmla="*/ 325820 w 457282"/>
              <a:gd name="connsiteY18" fmla="*/ 68317 h 530772"/>
              <a:gd name="connsiteX19" fmla="*/ 336331 w 457282"/>
              <a:gd name="connsiteY19" fmla="*/ 5255 h 5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7282" h="530772">
                <a:moveTo>
                  <a:pt x="336331" y="5255"/>
                </a:moveTo>
                <a:cubicBezTo>
                  <a:pt x="292538" y="10510"/>
                  <a:pt x="128998" y="9186"/>
                  <a:pt x="63062" y="99848"/>
                </a:cubicBezTo>
                <a:cubicBezTo>
                  <a:pt x="46449" y="122691"/>
                  <a:pt x="35034" y="148896"/>
                  <a:pt x="21020" y="173420"/>
                </a:cubicBezTo>
                <a:cubicBezTo>
                  <a:pt x="17517" y="190937"/>
                  <a:pt x="14843" y="208641"/>
                  <a:pt x="10510" y="225972"/>
                </a:cubicBezTo>
                <a:cubicBezTo>
                  <a:pt x="7823" y="236720"/>
                  <a:pt x="0" y="246424"/>
                  <a:pt x="0" y="257503"/>
                </a:cubicBezTo>
                <a:cubicBezTo>
                  <a:pt x="0" y="296200"/>
                  <a:pt x="5037" y="334809"/>
                  <a:pt x="10510" y="373117"/>
                </a:cubicBezTo>
                <a:cubicBezTo>
                  <a:pt x="15563" y="408486"/>
                  <a:pt x="20233" y="444325"/>
                  <a:pt x="31531" y="478220"/>
                </a:cubicBezTo>
                <a:cubicBezTo>
                  <a:pt x="35034" y="488730"/>
                  <a:pt x="33026" y="503312"/>
                  <a:pt x="42041" y="509751"/>
                </a:cubicBezTo>
                <a:cubicBezTo>
                  <a:pt x="60071" y="522630"/>
                  <a:pt x="84082" y="523765"/>
                  <a:pt x="105103" y="530772"/>
                </a:cubicBezTo>
                <a:cubicBezTo>
                  <a:pt x="157655" y="523765"/>
                  <a:pt x="210856" y="520564"/>
                  <a:pt x="262758" y="509751"/>
                </a:cubicBezTo>
                <a:cubicBezTo>
                  <a:pt x="295296" y="502972"/>
                  <a:pt x="324567" y="483684"/>
                  <a:pt x="357351" y="478220"/>
                </a:cubicBezTo>
                <a:lnTo>
                  <a:pt x="420414" y="467710"/>
                </a:lnTo>
                <a:cubicBezTo>
                  <a:pt x="430924" y="453696"/>
                  <a:pt x="449898" y="443066"/>
                  <a:pt x="451945" y="425669"/>
                </a:cubicBezTo>
                <a:cubicBezTo>
                  <a:pt x="457282" y="380302"/>
                  <a:pt x="446479" y="334434"/>
                  <a:pt x="441434" y="289034"/>
                </a:cubicBezTo>
                <a:cubicBezTo>
                  <a:pt x="437611" y="254627"/>
                  <a:pt x="430354" y="223072"/>
                  <a:pt x="409903" y="194441"/>
                </a:cubicBezTo>
                <a:cubicBezTo>
                  <a:pt x="401263" y="182346"/>
                  <a:pt x="387888" y="174329"/>
                  <a:pt x="378372" y="162910"/>
                </a:cubicBezTo>
                <a:cubicBezTo>
                  <a:pt x="370285" y="153206"/>
                  <a:pt x="364358" y="141889"/>
                  <a:pt x="357351" y="131379"/>
                </a:cubicBezTo>
                <a:cubicBezTo>
                  <a:pt x="353848" y="120869"/>
                  <a:pt x="351796" y="109757"/>
                  <a:pt x="346841" y="99848"/>
                </a:cubicBezTo>
                <a:cubicBezTo>
                  <a:pt x="341192" y="88550"/>
                  <a:pt x="330950" y="79860"/>
                  <a:pt x="325820" y="68317"/>
                </a:cubicBezTo>
                <a:cubicBezTo>
                  <a:pt x="316821" y="48069"/>
                  <a:pt x="380124" y="0"/>
                  <a:pt x="336331" y="525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01999" y="6114106"/>
            <a:ext cx="462387" cy="649106"/>
          </a:xfrm>
          <a:custGeom>
            <a:avLst/>
            <a:gdLst>
              <a:gd name="connsiteX0" fmla="*/ 300015 w 462387"/>
              <a:gd name="connsiteY0" fmla="*/ 13425 h 649106"/>
              <a:gd name="connsiteX1" fmla="*/ 163380 w 462387"/>
              <a:gd name="connsiteY1" fmla="*/ 23935 h 649106"/>
              <a:gd name="connsiteX2" fmla="*/ 79298 w 462387"/>
              <a:gd name="connsiteY2" fmla="*/ 34446 h 649106"/>
              <a:gd name="connsiteX3" fmla="*/ 37256 w 462387"/>
              <a:gd name="connsiteY3" fmla="*/ 65977 h 649106"/>
              <a:gd name="connsiteX4" fmla="*/ 26746 w 462387"/>
              <a:gd name="connsiteY4" fmla="*/ 97508 h 649106"/>
              <a:gd name="connsiteX5" fmla="*/ 26746 w 462387"/>
              <a:gd name="connsiteY5" fmla="*/ 454860 h 649106"/>
              <a:gd name="connsiteX6" fmla="*/ 47767 w 462387"/>
              <a:gd name="connsiteY6" fmla="*/ 549453 h 649106"/>
              <a:gd name="connsiteX7" fmla="*/ 68787 w 462387"/>
              <a:gd name="connsiteY7" fmla="*/ 602004 h 649106"/>
              <a:gd name="connsiteX8" fmla="*/ 184401 w 462387"/>
              <a:gd name="connsiteY8" fmla="*/ 623025 h 649106"/>
              <a:gd name="connsiteX9" fmla="*/ 405118 w 462387"/>
              <a:gd name="connsiteY9" fmla="*/ 507411 h 649106"/>
              <a:gd name="connsiteX10" fmla="*/ 415629 w 462387"/>
              <a:gd name="connsiteY10" fmla="*/ 444349 h 649106"/>
              <a:gd name="connsiteX11" fmla="*/ 426139 w 462387"/>
              <a:gd name="connsiteY11" fmla="*/ 276184 h 649106"/>
              <a:gd name="connsiteX12" fmla="*/ 447160 w 462387"/>
              <a:gd name="connsiteY12" fmla="*/ 244653 h 649106"/>
              <a:gd name="connsiteX13" fmla="*/ 457670 w 462387"/>
              <a:gd name="connsiteY13" fmla="*/ 213122 h 649106"/>
              <a:gd name="connsiteX14" fmla="*/ 405118 w 462387"/>
              <a:gd name="connsiteY14" fmla="*/ 150060 h 649106"/>
              <a:gd name="connsiteX15" fmla="*/ 352567 w 462387"/>
              <a:gd name="connsiteY15" fmla="*/ 97508 h 649106"/>
              <a:gd name="connsiteX16" fmla="*/ 310525 w 462387"/>
              <a:gd name="connsiteY16" fmla="*/ 34446 h 649106"/>
              <a:gd name="connsiteX17" fmla="*/ 300015 w 462387"/>
              <a:gd name="connsiteY17" fmla="*/ 13425 h 64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2387" h="649106">
                <a:moveTo>
                  <a:pt x="300015" y="13425"/>
                </a:moveTo>
                <a:lnTo>
                  <a:pt x="163380" y="23935"/>
                </a:lnTo>
                <a:cubicBezTo>
                  <a:pt x="135262" y="26613"/>
                  <a:pt x="106094" y="25514"/>
                  <a:pt x="79298" y="34446"/>
                </a:cubicBezTo>
                <a:cubicBezTo>
                  <a:pt x="62680" y="39986"/>
                  <a:pt x="51270" y="55467"/>
                  <a:pt x="37256" y="65977"/>
                </a:cubicBezTo>
                <a:cubicBezTo>
                  <a:pt x="33753" y="76487"/>
                  <a:pt x="29149" y="86693"/>
                  <a:pt x="26746" y="97508"/>
                </a:cubicBezTo>
                <a:cubicBezTo>
                  <a:pt x="0" y="217864"/>
                  <a:pt x="15921" y="321351"/>
                  <a:pt x="26746" y="454860"/>
                </a:cubicBezTo>
                <a:cubicBezTo>
                  <a:pt x="29356" y="487055"/>
                  <a:pt x="38893" y="518396"/>
                  <a:pt x="47767" y="549453"/>
                </a:cubicBezTo>
                <a:cubicBezTo>
                  <a:pt x="52950" y="567593"/>
                  <a:pt x="52176" y="593059"/>
                  <a:pt x="68787" y="602004"/>
                </a:cubicBezTo>
                <a:cubicBezTo>
                  <a:pt x="103275" y="620574"/>
                  <a:pt x="145863" y="616018"/>
                  <a:pt x="184401" y="623025"/>
                </a:cubicBezTo>
                <a:cubicBezTo>
                  <a:pt x="374293" y="591376"/>
                  <a:pt x="364633" y="649106"/>
                  <a:pt x="405118" y="507411"/>
                </a:cubicBezTo>
                <a:cubicBezTo>
                  <a:pt x="410973" y="486920"/>
                  <a:pt x="412125" y="465370"/>
                  <a:pt x="415629" y="444349"/>
                </a:cubicBezTo>
                <a:cubicBezTo>
                  <a:pt x="419132" y="388294"/>
                  <a:pt x="417379" y="331661"/>
                  <a:pt x="426139" y="276184"/>
                </a:cubicBezTo>
                <a:cubicBezTo>
                  <a:pt x="428109" y="263707"/>
                  <a:pt x="441511" y="255951"/>
                  <a:pt x="447160" y="244653"/>
                </a:cubicBezTo>
                <a:cubicBezTo>
                  <a:pt x="452115" y="234744"/>
                  <a:pt x="454167" y="223632"/>
                  <a:pt x="457670" y="213122"/>
                </a:cubicBezTo>
                <a:cubicBezTo>
                  <a:pt x="437596" y="152898"/>
                  <a:pt x="462387" y="207330"/>
                  <a:pt x="405118" y="150060"/>
                </a:cubicBezTo>
                <a:cubicBezTo>
                  <a:pt x="335050" y="79991"/>
                  <a:pt x="436649" y="153561"/>
                  <a:pt x="352567" y="97508"/>
                </a:cubicBezTo>
                <a:lnTo>
                  <a:pt x="310525" y="34446"/>
                </a:lnTo>
                <a:cubicBezTo>
                  <a:pt x="287561" y="0"/>
                  <a:pt x="324539" y="15177"/>
                  <a:pt x="300015" y="1342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52928" y="5044966"/>
            <a:ext cx="1732911" cy="1702675"/>
          </a:xfrm>
          <a:custGeom>
            <a:avLst/>
            <a:gdLst>
              <a:gd name="connsiteX0" fmla="*/ 715431 w 1732911"/>
              <a:gd name="connsiteY0" fmla="*/ 0 h 1702675"/>
              <a:gd name="connsiteX1" fmla="*/ 337058 w 1732911"/>
              <a:gd name="connsiteY1" fmla="*/ 283779 h 1702675"/>
              <a:gd name="connsiteX2" fmla="*/ 273996 w 1732911"/>
              <a:gd name="connsiteY2" fmla="*/ 399393 h 1702675"/>
              <a:gd name="connsiteX3" fmla="*/ 231955 w 1732911"/>
              <a:gd name="connsiteY3" fmla="*/ 493986 h 1702675"/>
              <a:gd name="connsiteX4" fmla="*/ 137362 w 1732911"/>
              <a:gd name="connsiteY4" fmla="*/ 956441 h 1702675"/>
              <a:gd name="connsiteX5" fmla="*/ 74300 w 1732911"/>
              <a:gd name="connsiteY5" fmla="*/ 1240220 h 1702675"/>
              <a:gd name="connsiteX6" fmla="*/ 53279 w 1732911"/>
              <a:gd name="connsiteY6" fmla="*/ 1345324 h 1702675"/>
              <a:gd name="connsiteX7" fmla="*/ 21748 w 1732911"/>
              <a:gd name="connsiteY7" fmla="*/ 1429406 h 1702675"/>
              <a:gd name="connsiteX8" fmla="*/ 11238 w 1732911"/>
              <a:gd name="connsiteY8" fmla="*/ 1576551 h 1702675"/>
              <a:gd name="connsiteX9" fmla="*/ 21748 w 1732911"/>
              <a:gd name="connsiteY9" fmla="*/ 1650124 h 1702675"/>
              <a:gd name="connsiteX10" fmla="*/ 242465 w 1732911"/>
              <a:gd name="connsiteY10" fmla="*/ 1702675 h 1702675"/>
              <a:gd name="connsiteX11" fmla="*/ 683900 w 1732911"/>
              <a:gd name="connsiteY11" fmla="*/ 1681655 h 1702675"/>
              <a:gd name="connsiteX12" fmla="*/ 1177886 w 1732911"/>
              <a:gd name="connsiteY12" fmla="*/ 1608082 h 1702675"/>
              <a:gd name="connsiteX13" fmla="*/ 1535238 w 1732911"/>
              <a:gd name="connsiteY13" fmla="*/ 1524000 h 1702675"/>
              <a:gd name="connsiteX14" fmla="*/ 1692893 w 1732911"/>
              <a:gd name="connsiteY14" fmla="*/ 1481958 h 1702675"/>
              <a:gd name="connsiteX15" fmla="*/ 1692893 w 1732911"/>
              <a:gd name="connsiteY15" fmla="*/ 1198179 h 1702675"/>
              <a:gd name="connsiteX16" fmla="*/ 1482686 w 1732911"/>
              <a:gd name="connsiteY16" fmla="*/ 735724 h 1702675"/>
              <a:gd name="connsiteX17" fmla="*/ 1430134 w 1732911"/>
              <a:gd name="connsiteY17" fmla="*/ 620110 h 1702675"/>
              <a:gd name="connsiteX18" fmla="*/ 1335541 w 1732911"/>
              <a:gd name="connsiteY18" fmla="*/ 462455 h 1702675"/>
              <a:gd name="connsiteX19" fmla="*/ 1251458 w 1732911"/>
              <a:gd name="connsiteY19" fmla="*/ 357351 h 1702675"/>
              <a:gd name="connsiteX20" fmla="*/ 1177886 w 1732911"/>
              <a:gd name="connsiteY20" fmla="*/ 273268 h 1702675"/>
              <a:gd name="connsiteX21" fmla="*/ 810024 w 1732911"/>
              <a:gd name="connsiteY21" fmla="*/ 84082 h 1702675"/>
              <a:gd name="connsiteX22" fmla="*/ 715431 w 1732911"/>
              <a:gd name="connsiteY22" fmla="*/ 42041 h 1702675"/>
              <a:gd name="connsiteX23" fmla="*/ 673389 w 1732911"/>
              <a:gd name="connsiteY23" fmla="*/ 21020 h 1702675"/>
              <a:gd name="connsiteX24" fmla="*/ 652369 w 1732911"/>
              <a:gd name="connsiteY24" fmla="*/ 0 h 17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32911" h="1702675">
                <a:moveTo>
                  <a:pt x="715431" y="0"/>
                </a:moveTo>
                <a:cubicBezTo>
                  <a:pt x="540991" y="43608"/>
                  <a:pt x="607194" y="20752"/>
                  <a:pt x="337058" y="283779"/>
                </a:cubicBezTo>
                <a:cubicBezTo>
                  <a:pt x="305606" y="314403"/>
                  <a:pt x="293628" y="360129"/>
                  <a:pt x="273996" y="399393"/>
                </a:cubicBezTo>
                <a:cubicBezTo>
                  <a:pt x="258565" y="430255"/>
                  <a:pt x="242471" y="461123"/>
                  <a:pt x="231955" y="493986"/>
                </a:cubicBezTo>
                <a:cubicBezTo>
                  <a:pt x="178785" y="660142"/>
                  <a:pt x="177580" y="775459"/>
                  <a:pt x="137362" y="956441"/>
                </a:cubicBezTo>
                <a:cubicBezTo>
                  <a:pt x="116341" y="1051034"/>
                  <a:pt x="94778" y="1145508"/>
                  <a:pt x="74300" y="1240220"/>
                </a:cubicBezTo>
                <a:cubicBezTo>
                  <a:pt x="66749" y="1275142"/>
                  <a:pt x="65824" y="1311870"/>
                  <a:pt x="53279" y="1345324"/>
                </a:cubicBezTo>
                <a:lnTo>
                  <a:pt x="21748" y="1429406"/>
                </a:lnTo>
                <a:cubicBezTo>
                  <a:pt x="18245" y="1478454"/>
                  <a:pt x="11238" y="1527378"/>
                  <a:pt x="11238" y="1576551"/>
                </a:cubicBezTo>
                <a:cubicBezTo>
                  <a:pt x="11238" y="1601324"/>
                  <a:pt x="0" y="1638261"/>
                  <a:pt x="21748" y="1650124"/>
                </a:cubicBezTo>
                <a:cubicBezTo>
                  <a:pt x="88142" y="1686339"/>
                  <a:pt x="168893" y="1685158"/>
                  <a:pt x="242465" y="1702675"/>
                </a:cubicBezTo>
                <a:cubicBezTo>
                  <a:pt x="265465" y="1701790"/>
                  <a:pt x="613533" y="1690591"/>
                  <a:pt x="683900" y="1681655"/>
                </a:cubicBezTo>
                <a:cubicBezTo>
                  <a:pt x="849052" y="1660683"/>
                  <a:pt x="1015103" y="1642964"/>
                  <a:pt x="1177886" y="1608082"/>
                </a:cubicBezTo>
                <a:cubicBezTo>
                  <a:pt x="1452846" y="1549162"/>
                  <a:pt x="1194017" y="1606363"/>
                  <a:pt x="1535238" y="1524000"/>
                </a:cubicBezTo>
                <a:cubicBezTo>
                  <a:pt x="1675666" y="1490104"/>
                  <a:pt x="1582584" y="1518728"/>
                  <a:pt x="1692893" y="1481958"/>
                </a:cubicBezTo>
                <a:cubicBezTo>
                  <a:pt x="1705945" y="1377536"/>
                  <a:pt x="1732911" y="1298225"/>
                  <a:pt x="1692893" y="1198179"/>
                </a:cubicBezTo>
                <a:cubicBezTo>
                  <a:pt x="1630006" y="1040961"/>
                  <a:pt x="1552755" y="889876"/>
                  <a:pt x="1482686" y="735724"/>
                </a:cubicBezTo>
                <a:cubicBezTo>
                  <a:pt x="1465169" y="697186"/>
                  <a:pt x="1450693" y="657115"/>
                  <a:pt x="1430134" y="620110"/>
                </a:cubicBezTo>
                <a:cubicBezTo>
                  <a:pt x="1396955" y="560388"/>
                  <a:pt x="1375428" y="515638"/>
                  <a:pt x="1335541" y="462455"/>
                </a:cubicBezTo>
                <a:cubicBezTo>
                  <a:pt x="1308621" y="426562"/>
                  <a:pt x="1274542" y="395823"/>
                  <a:pt x="1251458" y="357351"/>
                </a:cubicBezTo>
                <a:cubicBezTo>
                  <a:pt x="1217613" y="300944"/>
                  <a:pt x="1230525" y="307483"/>
                  <a:pt x="1177886" y="273268"/>
                </a:cubicBezTo>
                <a:cubicBezTo>
                  <a:pt x="949245" y="124651"/>
                  <a:pt x="1069799" y="199537"/>
                  <a:pt x="810024" y="84082"/>
                </a:cubicBezTo>
                <a:lnTo>
                  <a:pt x="715431" y="42041"/>
                </a:lnTo>
                <a:cubicBezTo>
                  <a:pt x="701205" y="35475"/>
                  <a:pt x="686426" y="29711"/>
                  <a:pt x="673389" y="21020"/>
                </a:cubicBezTo>
                <a:cubicBezTo>
                  <a:pt x="665144" y="15524"/>
                  <a:pt x="659376" y="7007"/>
                  <a:pt x="652369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656020" y="5384284"/>
            <a:ext cx="250257" cy="250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DFS/BFS reaches all vertices reachable from starting vertex s</a:t>
            </a:r>
          </a:p>
          <a:p>
            <a:r>
              <a:rPr lang="en-US" dirty="0" smtClean="0"/>
              <a:t>i.e., component of s</a:t>
            </a:r>
          </a:p>
          <a:p>
            <a:r>
              <a:rPr lang="en-US" dirty="0" smtClean="0"/>
              <a:t>Mark all those vertices as “owned by” 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81600"/>
          </a:xfrm>
        </p:spPr>
        <p:txBody>
          <a:bodyPr/>
          <a:lstStyle/>
          <a:p>
            <a:r>
              <a:rPr lang="en-US" dirty="0" smtClean="0"/>
              <a:t>DFS-visit (</a:t>
            </a:r>
            <a:r>
              <a:rPr lang="en-US" dirty="0" err="1" smtClean="0"/>
              <a:t>u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3366FF"/>
                </a:solidFill>
              </a:rPr>
              <a:t>owner</a:t>
            </a:r>
            <a:r>
              <a:rPr lang="en-US" dirty="0" smtClean="0"/>
              <a:t>, o)</a:t>
            </a:r>
            <a:br>
              <a:rPr lang="en-US" dirty="0" smtClean="0"/>
            </a:br>
            <a:r>
              <a:rPr lang="en-US" dirty="0" smtClean="0"/>
              <a:t>	#mark all nodes reachable from </a:t>
            </a:r>
            <a:r>
              <a:rPr lang="en-US" dirty="0" err="1" smtClean="0"/>
              <a:t>u</a:t>
            </a:r>
            <a:r>
              <a:rPr lang="en-US" dirty="0" smtClean="0"/>
              <a:t> with owner o</a:t>
            </a:r>
            <a:br>
              <a:rPr lang="en-US" dirty="0" smtClean="0"/>
            </a:br>
            <a:r>
              <a:rPr lang="en-US" dirty="0" smtClean="0"/>
              <a:t>	for v in </a:t>
            </a:r>
            <a:r>
              <a:rPr lang="en-US" dirty="0" err="1" smtClean="0"/>
              <a:t>Adj[u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	    if v not in </a:t>
            </a:r>
            <a:r>
              <a:rPr lang="en-US" b="1" i="1" dirty="0" smtClean="0">
                <a:solidFill>
                  <a:srgbClr val="3366FF"/>
                </a:solidFill>
              </a:rPr>
              <a:t>owner         </a:t>
            </a:r>
            <a:r>
              <a:rPr lang="en-US" dirty="0" smtClean="0"/>
              <a:t>#not yet seen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i="1" dirty="0" smtClean="0">
                <a:solidFill>
                  <a:srgbClr val="3366FF"/>
                </a:solidFill>
              </a:rPr>
              <a:t>owner</a:t>
            </a:r>
            <a:r>
              <a:rPr lang="en-US" dirty="0" smtClean="0"/>
              <a:t>[v] = o         #instead of parent</a:t>
            </a:r>
            <a:br>
              <a:rPr lang="en-US" dirty="0" smtClean="0"/>
            </a:br>
            <a:r>
              <a:rPr lang="en-US" dirty="0" smtClean="0"/>
              <a:t>		DFS-visit (</a:t>
            </a:r>
            <a:r>
              <a:rPr lang="en-US" dirty="0" err="1" smtClean="0"/>
              <a:t>v</a:t>
            </a:r>
            <a:r>
              <a:rPr lang="en-US" dirty="0" smtClean="0"/>
              <a:t>, owner, o)</a:t>
            </a:r>
          </a:p>
          <a:p>
            <a:r>
              <a:rPr lang="en-US" dirty="0" smtClean="0"/>
              <a:t>DFS-</a:t>
            </a:r>
            <a:r>
              <a:rPr lang="en-US" dirty="0" err="1" smtClean="0"/>
              <a:t>Visit(s</a:t>
            </a:r>
            <a:r>
              <a:rPr lang="en-US" dirty="0" smtClean="0"/>
              <a:t>, owner, s) will mark owner[v]=s for any vertex reachable from 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component for </a:t>
            </a:r>
            <a:r>
              <a:rPr lang="en-US" dirty="0" err="1" smtClean="0"/>
              <a:t>s</a:t>
            </a:r>
            <a:r>
              <a:rPr lang="en-US" dirty="0" smtClean="0"/>
              <a:t> by DFS from 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So, just search from every vertex to find all components </a:t>
            </a:r>
          </a:p>
          <a:p>
            <a:r>
              <a:rPr lang="en-US" dirty="0" smtClean="0"/>
              <a:t>Vertices in same component will receive the same ownership labels</a:t>
            </a:r>
          </a:p>
          <a:p>
            <a:r>
              <a:rPr lang="en-US" dirty="0" smtClean="0"/>
              <a:t>Cost?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 times BFS/DFS?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O(n(m+n</a:t>
            </a:r>
            <a:r>
              <a:rPr lang="en-US" dirty="0" smtClean="0"/>
              <a:t>))?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vertex has already been reached, don’t need to search from it!</a:t>
            </a:r>
          </a:p>
          <a:p>
            <a:pPr lvl="1"/>
            <a:r>
              <a:rPr lang="en-US" dirty="0" smtClean="0"/>
              <a:t>Its connected component already marked with owner</a:t>
            </a:r>
          </a:p>
          <a:p>
            <a:r>
              <a:rPr lang="en-US" b="1" i="1" dirty="0" smtClean="0">
                <a:solidFill>
                  <a:srgbClr val="3366FF"/>
                </a:solidFill>
              </a:rPr>
              <a:t>owner </a:t>
            </a:r>
            <a:r>
              <a:rPr lang="en-US" dirty="0" smtClean="0"/>
              <a:t>= {}</a:t>
            </a:r>
            <a:br>
              <a:rPr lang="en-US" dirty="0" smtClean="0"/>
            </a:br>
            <a:r>
              <a:rPr lang="en-US" dirty="0" smtClean="0"/>
              <a:t>for s in V</a:t>
            </a:r>
            <a:br>
              <a:rPr lang="en-US" dirty="0" smtClean="0"/>
            </a:br>
            <a:r>
              <a:rPr lang="en-US" dirty="0" smtClean="0"/>
              <a:t>    if not(s in </a:t>
            </a:r>
            <a:r>
              <a:rPr lang="en-US" b="1" i="1" dirty="0" smtClean="0">
                <a:solidFill>
                  <a:srgbClr val="3366FF"/>
                </a:solidFill>
              </a:rPr>
              <a:t>owner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DFS-</a:t>
            </a:r>
            <a:r>
              <a:rPr lang="en-US" dirty="0" err="1" smtClean="0"/>
              <a:t>Visit(s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3366FF"/>
                </a:solidFill>
              </a:rPr>
              <a:t>owner</a:t>
            </a:r>
            <a:r>
              <a:rPr lang="en-US" dirty="0" smtClean="0"/>
              <a:t>, s)   #or can use BFS</a:t>
            </a:r>
          </a:p>
          <a:p>
            <a:r>
              <a:rPr lang="en-US" dirty="0" smtClean="0"/>
              <a:t>Now every vertex examined exactly twice</a:t>
            </a:r>
          </a:p>
          <a:p>
            <a:pPr lvl="1"/>
            <a:r>
              <a:rPr lang="en-US" dirty="0" smtClean="0"/>
              <a:t>Once in outer loop and once in DFS-Visit</a:t>
            </a:r>
          </a:p>
          <a:p>
            <a:r>
              <a:rPr lang="en-US" dirty="0" smtClean="0"/>
              <a:t>And every edge examined once</a:t>
            </a:r>
          </a:p>
          <a:p>
            <a:pPr lvl="1"/>
            <a:r>
              <a:rPr lang="en-US" dirty="0" smtClean="0"/>
              <a:t>In DFS-Visit when its tail vertex is examined</a:t>
            </a:r>
          </a:p>
          <a:p>
            <a:r>
              <a:rPr lang="en-US" dirty="0" smtClean="0"/>
              <a:t>Total runtime to find components is </a:t>
            </a:r>
            <a:r>
              <a:rPr lang="en-US" dirty="0" err="1" smtClean="0"/>
              <a:t>O(m+n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undirected graphs, connected components can be represented in n space</a:t>
            </a:r>
          </a:p>
          <a:p>
            <a:pPr lvl="1"/>
            <a:r>
              <a:rPr lang="en-US" dirty="0" smtClean="0"/>
              <a:t>One “owner label” per vertex</a:t>
            </a:r>
          </a:p>
          <a:p>
            <a:r>
              <a:rPr lang="en-US" dirty="0" smtClean="0"/>
              <a:t>Can ask to compute all vertices reachable from each vertex in a directed graph</a:t>
            </a:r>
          </a:p>
          <a:p>
            <a:pPr lvl="1"/>
            <a:r>
              <a:rPr lang="en-US" dirty="0" smtClean="0"/>
              <a:t>i.e. the “transitive closure” of the graph</a:t>
            </a:r>
          </a:p>
          <a:p>
            <a:pPr lvl="1"/>
            <a:r>
              <a:rPr lang="en-US" dirty="0" smtClean="0"/>
              <a:t>Answer can be different for each vertex</a:t>
            </a:r>
          </a:p>
          <a:p>
            <a:pPr lvl="1"/>
            <a:r>
              <a:rPr lang="en-US" dirty="0" smtClean="0"/>
              <a:t>Explicit representation may be bigger than graph</a:t>
            </a:r>
          </a:p>
          <a:p>
            <a:pPr lvl="1"/>
            <a:r>
              <a:rPr lang="en-US" dirty="0" smtClean="0"/>
              <a:t>E.g. size n graph with size n</a:t>
            </a:r>
            <a:r>
              <a:rPr lang="en-US" baseline="30000" dirty="0" smtClean="0"/>
              <a:t>2</a:t>
            </a:r>
            <a:r>
              <a:rPr lang="en-US" dirty="0" smtClean="0"/>
              <a:t> transitive closure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0400" y="624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6"/>
            <a:endCxn id="5" idx="2"/>
          </p:cNvCxnSpPr>
          <p:nvPr/>
        </p:nvCxnSpPr>
        <p:spPr>
          <a:xfrm>
            <a:off x="1524000" y="64770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6" idx="2"/>
          </p:cNvCxnSpPr>
          <p:nvPr/>
        </p:nvCxnSpPr>
        <p:spPr>
          <a:xfrm>
            <a:off x="2514600" y="64770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7" idx="2"/>
          </p:cNvCxnSpPr>
          <p:nvPr/>
        </p:nvCxnSpPr>
        <p:spPr>
          <a:xfrm>
            <a:off x="3505200" y="64770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6"/>
            <a:endCxn id="8" idx="2"/>
          </p:cNvCxnSpPr>
          <p:nvPr/>
        </p:nvCxnSpPr>
        <p:spPr>
          <a:xfrm>
            <a:off x="4495800" y="64770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9" idx="2"/>
          </p:cNvCxnSpPr>
          <p:nvPr/>
        </p:nvCxnSpPr>
        <p:spPr>
          <a:xfrm>
            <a:off x="5486400" y="64770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  <a:endCxn id="10" idx="2"/>
          </p:cNvCxnSpPr>
          <p:nvPr/>
        </p:nvCxnSpPr>
        <p:spPr>
          <a:xfrm>
            <a:off x="6477000" y="64770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Topological Sort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 smtClean="0"/>
              <a:t>A set of tasks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Precedence constraints </a:t>
            </a:r>
          </a:p>
          <a:p>
            <a:pPr lvl="2"/>
            <a:r>
              <a:rPr lang="en-US" dirty="0" smtClean="0"/>
              <a:t>saying “u must be done before v”</a:t>
            </a:r>
          </a:p>
          <a:p>
            <a:pPr lvl="1"/>
            <a:r>
              <a:rPr lang="en-US" dirty="0" smtClean="0"/>
              <a:t>Represented as a </a:t>
            </a:r>
            <a:r>
              <a:rPr lang="en-US" dirty="0" smtClean="0">
                <a:solidFill>
                  <a:srgbClr val="FF0000"/>
                </a:solidFill>
              </a:rPr>
              <a:t>directed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Find an </a:t>
            </a:r>
            <a:r>
              <a:rPr lang="en-US" dirty="0" smtClean="0">
                <a:solidFill>
                  <a:srgbClr val="FF0000"/>
                </a:solidFill>
              </a:rPr>
              <a:t>ordering</a:t>
            </a:r>
            <a:r>
              <a:rPr lang="en-US" dirty="0" smtClean="0"/>
              <a:t> of the tasks that satisfies all precedence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7200" y="3657600"/>
            <a:ext cx="2438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Notice that I’m late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62600" y="2209800"/>
            <a:ext cx="19812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Look up (at clock)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324600" y="3962400"/>
            <a:ext cx="25908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Drink a cup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5410200"/>
            <a:ext cx="3048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 my way downstairs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38600" y="4648200"/>
            <a:ext cx="1905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Wake 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" y="1905000"/>
            <a:ext cx="30480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Drag a comb across my head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838200"/>
            <a:ext cx="2895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Fall out of bed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28800" y="457200"/>
            <a:ext cx="27432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Make bus in seconds flat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15000" y="5486400"/>
            <a:ext cx="2438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Grab my hat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00400" y="3200400"/>
            <a:ext cx="1905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 my coat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876800" y="4267200"/>
            <a:ext cx="22098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Notice I’m late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29200" y="3429000"/>
            <a:ext cx="1676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Look 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19200" y="3200400"/>
            <a:ext cx="25908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Drink a cup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2209800"/>
            <a:ext cx="3048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 my way downstairs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67400" y="152400"/>
            <a:ext cx="1905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Wake 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95600" y="1143000"/>
            <a:ext cx="30480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Drag a comb across my head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" y="304800"/>
            <a:ext cx="2895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Fall out of bed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0" y="6019800"/>
            <a:ext cx="28956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Make the bus in seconds flat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53200" y="5334000"/>
            <a:ext cx="2438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Grab my hat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52800" y="4953000"/>
            <a:ext cx="1905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 my coat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1" idx="4"/>
            <a:endCxn id="10" idx="0"/>
          </p:cNvCxnSpPr>
          <p:nvPr/>
        </p:nvCxnSpPr>
        <p:spPr>
          <a:xfrm rot="16200000" flipH="1">
            <a:off x="3086100" y="-190500"/>
            <a:ext cx="304800" cy="2362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  <a:endCxn id="10" idx="7"/>
          </p:cNvCxnSpPr>
          <p:nvPr/>
        </p:nvCxnSpPr>
        <p:spPr>
          <a:xfrm rot="5400000">
            <a:off x="5868590" y="314440"/>
            <a:ext cx="579951" cy="1322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5"/>
            <a:endCxn id="8" idx="7"/>
          </p:cNvCxnSpPr>
          <p:nvPr/>
        </p:nvCxnSpPr>
        <p:spPr>
          <a:xfrm rot="5400000">
            <a:off x="6057572" y="885544"/>
            <a:ext cx="1713707" cy="11579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4"/>
            <a:endCxn id="6" idx="0"/>
          </p:cNvCxnSpPr>
          <p:nvPr/>
        </p:nvCxnSpPr>
        <p:spPr>
          <a:xfrm rot="16200000" flipH="1">
            <a:off x="5334000" y="2895600"/>
            <a:ext cx="45720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  <a:endCxn id="5" idx="0"/>
          </p:cNvCxnSpPr>
          <p:nvPr/>
        </p:nvCxnSpPr>
        <p:spPr>
          <a:xfrm rot="16200000" flipH="1">
            <a:off x="5810250" y="4095750"/>
            <a:ext cx="228600" cy="1143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7" idx="0"/>
          </p:cNvCxnSpPr>
          <p:nvPr/>
        </p:nvCxnSpPr>
        <p:spPr>
          <a:xfrm rot="5400000">
            <a:off x="3177289" y="2197519"/>
            <a:ext cx="340192" cy="16655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  <a:endCxn id="8" idx="1"/>
          </p:cNvCxnSpPr>
          <p:nvPr/>
        </p:nvCxnSpPr>
        <p:spPr>
          <a:xfrm rot="5400000">
            <a:off x="4129789" y="2031581"/>
            <a:ext cx="340192" cy="2394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5"/>
            <a:endCxn id="13" idx="0"/>
          </p:cNvCxnSpPr>
          <p:nvPr/>
        </p:nvCxnSpPr>
        <p:spPr>
          <a:xfrm rot="16200000" flipH="1">
            <a:off x="5817019" y="3378619"/>
            <a:ext cx="2473792" cy="14369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4"/>
            <a:endCxn id="14" idx="0"/>
          </p:cNvCxnSpPr>
          <p:nvPr/>
        </p:nvCxnSpPr>
        <p:spPr>
          <a:xfrm rot="5400000">
            <a:off x="3790950" y="3486150"/>
            <a:ext cx="1981200" cy="9525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4"/>
            <a:endCxn id="12" idx="7"/>
          </p:cNvCxnSpPr>
          <p:nvPr/>
        </p:nvCxnSpPr>
        <p:spPr>
          <a:xfrm rot="5400000">
            <a:off x="6889400" y="5259550"/>
            <a:ext cx="275151" cy="14908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4"/>
            <a:endCxn id="12" idx="1"/>
          </p:cNvCxnSpPr>
          <p:nvPr/>
        </p:nvCxnSpPr>
        <p:spPr>
          <a:xfrm rot="5400000">
            <a:off x="4017801" y="5855051"/>
            <a:ext cx="503751" cy="7124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" idx="4"/>
            <a:endCxn id="12" idx="2"/>
          </p:cNvCxnSpPr>
          <p:nvPr/>
        </p:nvCxnSpPr>
        <p:spPr>
          <a:xfrm rot="16200000" flipH="1">
            <a:off x="1809750" y="4438650"/>
            <a:ext cx="2705100" cy="1295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4"/>
            <a:endCxn id="12" idx="0"/>
          </p:cNvCxnSpPr>
          <p:nvPr/>
        </p:nvCxnSpPr>
        <p:spPr>
          <a:xfrm rot="5400000">
            <a:off x="5124450" y="5162550"/>
            <a:ext cx="990600" cy="723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246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8305800" y="518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276600" y="4724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9436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352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505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438400" y="137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533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51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G=(V,E)</a:t>
            </a:r>
          </a:p>
          <a:p>
            <a:r>
              <a:rPr lang="en-US" dirty="0" smtClean="0"/>
              <a:t>V a set of vertices</a:t>
            </a:r>
          </a:p>
          <a:p>
            <a:pPr lvl="1"/>
            <a:r>
              <a:rPr lang="en-US" dirty="0" smtClean="0"/>
              <a:t>Usually number denoted by n</a:t>
            </a:r>
          </a:p>
          <a:p>
            <a:r>
              <a:rPr lang="en-US" dirty="0" smtClean="0"/>
              <a:t>E </a:t>
            </a:r>
            <a:r>
              <a:rPr lang="en-US" dirty="0" smtClean="0">
                <a:latin typeface="Symbol" pitchFamily="18" charset="2"/>
              </a:rPr>
              <a:t>Í </a:t>
            </a:r>
            <a:r>
              <a:rPr lang="en-US" dirty="0" err="1" smtClean="0"/>
              <a:t>VxV</a:t>
            </a:r>
            <a:r>
              <a:rPr lang="en-US" dirty="0" smtClean="0"/>
              <a:t> a set of edges (pairs of vertices)</a:t>
            </a:r>
          </a:p>
          <a:p>
            <a:pPr lvl="1"/>
            <a:r>
              <a:rPr lang="en-US" dirty="0" smtClean="0"/>
              <a:t>Usually number denoted by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Flavors:</a:t>
            </a:r>
          </a:p>
          <a:p>
            <a:pPr lvl="1"/>
            <a:r>
              <a:rPr lang="en-US" dirty="0" smtClean="0"/>
              <a:t>Pay attention to order of vertices in edge: </a:t>
            </a:r>
            <a:r>
              <a:rPr lang="en-US" b="1" i="1" dirty="0" smtClean="0"/>
              <a:t>directed </a:t>
            </a:r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Ignore order: </a:t>
            </a:r>
            <a:r>
              <a:rPr lang="en-US" b="1" i="1" dirty="0" smtClean="0"/>
              <a:t>undirected </a:t>
            </a:r>
            <a:r>
              <a:rPr lang="en-US" dirty="0" smtClean="0"/>
              <a:t>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572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Is there a schedule?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4876800" y="1752600"/>
            <a:ext cx="1905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Fix hole in bucket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3048000"/>
            <a:ext cx="1905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Fetch Water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48400" y="5562600"/>
            <a:ext cx="1905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Sharpen Axe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34200" y="3048000"/>
            <a:ext cx="1905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Cut straw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00400" y="5410200"/>
            <a:ext cx="1905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Whet Stone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0"/>
            <a:endCxn id="4" idx="5"/>
          </p:cNvCxnSpPr>
          <p:nvPr/>
        </p:nvCxnSpPr>
        <p:spPr>
          <a:xfrm rot="16200000" flipV="1">
            <a:off x="6937305" y="2098604"/>
            <a:ext cx="514911" cy="13838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  <a:endCxn id="7" idx="4"/>
          </p:cNvCxnSpPr>
          <p:nvPr/>
        </p:nvCxnSpPr>
        <p:spPr>
          <a:xfrm rot="5400000" flipH="1" flipV="1">
            <a:off x="6743700" y="4419600"/>
            <a:ext cx="1600200" cy="685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6" idx="2"/>
          </p:cNvCxnSpPr>
          <p:nvPr/>
        </p:nvCxnSpPr>
        <p:spPr>
          <a:xfrm>
            <a:off x="5105400" y="5867400"/>
            <a:ext cx="1143000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8" idx="1"/>
          </p:cNvCxnSpPr>
          <p:nvPr/>
        </p:nvCxnSpPr>
        <p:spPr>
          <a:xfrm rot="16200000" flipH="1">
            <a:off x="2491885" y="4556614"/>
            <a:ext cx="1581711" cy="3932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5" idx="0"/>
          </p:cNvCxnSpPr>
          <p:nvPr/>
        </p:nvCxnSpPr>
        <p:spPr>
          <a:xfrm rot="5400000">
            <a:off x="3863486" y="1755704"/>
            <a:ext cx="514911" cy="20696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Directed Acyclic Graph</a:t>
            </a:r>
          </a:p>
          <a:p>
            <a:pPr lvl="1"/>
            <a:r>
              <a:rPr lang="en-US" dirty="0" smtClean="0"/>
              <a:t>Graph with no cycles</a:t>
            </a:r>
          </a:p>
          <a:p>
            <a:r>
              <a:rPr lang="en-US" dirty="0" smtClean="0"/>
              <a:t>Source: vertex with no incoming edges</a:t>
            </a:r>
          </a:p>
          <a:p>
            <a:r>
              <a:rPr lang="en-US" dirty="0" smtClean="0"/>
              <a:t>Claim: every DAG has a source</a:t>
            </a:r>
          </a:p>
          <a:p>
            <a:pPr lvl="1"/>
            <a:r>
              <a:rPr lang="en-US" dirty="0" smtClean="0"/>
              <a:t>Start anywhere, follow edges backwards</a:t>
            </a:r>
          </a:p>
          <a:p>
            <a:pPr lvl="1"/>
            <a:r>
              <a:rPr lang="en-US" dirty="0" smtClean="0"/>
              <a:t>If never get stuck, must repeat vertex</a:t>
            </a:r>
          </a:p>
          <a:p>
            <a:pPr lvl="1"/>
            <a:r>
              <a:rPr lang="en-US" dirty="0" smtClean="0"/>
              <a:t>So, get stuck at a source</a:t>
            </a:r>
          </a:p>
          <a:p>
            <a:r>
              <a:rPr lang="en-US" dirty="0" smtClean="0"/>
              <a:t>Conclude: every DAG has a schedule</a:t>
            </a:r>
          </a:p>
          <a:p>
            <a:pPr lvl="1"/>
            <a:r>
              <a:rPr lang="en-US" dirty="0" smtClean="0"/>
              <a:t>Find a source, it can go first</a:t>
            </a:r>
          </a:p>
          <a:p>
            <a:pPr lvl="1"/>
            <a:r>
              <a:rPr lang="en-US" dirty="0" smtClean="0"/>
              <a:t>Remove, schedule rest of work recursively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 </a:t>
            </a:r>
            <a:r>
              <a:rPr lang="en-US" dirty="0" smtClean="0"/>
              <a:t>I (for </a:t>
            </a:r>
            <a:r>
              <a:rPr lang="en-US" dirty="0" err="1" smtClean="0"/>
              <a:t>DAGs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Find a source</a:t>
            </a:r>
          </a:p>
          <a:p>
            <a:pPr lvl="1"/>
            <a:r>
              <a:rPr lang="en-US" dirty="0" smtClean="0"/>
              <a:t>Scan vertices to find one with no incoming edges</a:t>
            </a:r>
          </a:p>
          <a:p>
            <a:pPr lvl="1"/>
            <a:r>
              <a:rPr lang="en-US" dirty="0" smtClean="0"/>
              <a:t>Or use DFS on backwards graph</a:t>
            </a:r>
          </a:p>
          <a:p>
            <a:r>
              <a:rPr lang="en-US" dirty="0" smtClean="0"/>
              <a:t>Remove, </a:t>
            </a:r>
            <a:r>
              <a:rPr lang="en-US" dirty="0" err="1" smtClean="0"/>
              <a:t>recurse</a:t>
            </a:r>
            <a:endParaRPr lang="en-US" dirty="0" smtClean="0"/>
          </a:p>
          <a:p>
            <a:r>
              <a:rPr lang="en-US" dirty="0" smtClean="0"/>
              <a:t>Time to find one source</a:t>
            </a:r>
          </a:p>
          <a:p>
            <a:pPr lvl="1"/>
            <a:r>
              <a:rPr lang="en-US" dirty="0" smtClean="0"/>
              <a:t>O(m) with standard adjacency list representation</a:t>
            </a:r>
          </a:p>
          <a:p>
            <a:pPr lvl="1"/>
            <a:r>
              <a:rPr lang="en-US" dirty="0" smtClean="0"/>
              <a:t>Scan all edges, count occurrence of every vertex as tail</a:t>
            </a:r>
          </a:p>
          <a:p>
            <a:r>
              <a:rPr lang="en-US" dirty="0" smtClean="0"/>
              <a:t>Total: O(nm)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 smtClean="0"/>
              <a:t>2 (for </a:t>
            </a:r>
            <a:r>
              <a:rPr lang="en-US" dirty="0" err="1" smtClean="0"/>
              <a:t>DAGs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DFS</a:t>
            </a:r>
          </a:p>
          <a:p>
            <a:r>
              <a:rPr lang="en-US" dirty="0" smtClean="0"/>
              <a:t>Observe that we don’t return from recursive call to DFS(v) until all of </a:t>
            </a:r>
            <a:r>
              <a:rPr lang="en-US" dirty="0" err="1" smtClean="0"/>
              <a:t>v’s</a:t>
            </a:r>
            <a:r>
              <a:rPr lang="en-US" dirty="0" smtClean="0"/>
              <a:t> children are finished</a:t>
            </a:r>
          </a:p>
          <a:p>
            <a:r>
              <a:rPr lang="en-US" dirty="0" smtClean="0"/>
              <a:t>So, “finish time” of v is later than finish time of all children</a:t>
            </a:r>
          </a:p>
          <a:p>
            <a:r>
              <a:rPr lang="en-US" dirty="0" smtClean="0"/>
              <a:t>Thus, later than finish time of all </a:t>
            </a:r>
            <a:r>
              <a:rPr lang="en-US" dirty="0" smtClean="0">
                <a:solidFill>
                  <a:srgbClr val="FF0000"/>
                </a:solidFill>
              </a:rPr>
              <a:t>descendants</a:t>
            </a:r>
          </a:p>
          <a:p>
            <a:pPr lvl="1"/>
            <a:r>
              <a:rPr lang="en-US" dirty="0" smtClean="0"/>
              <a:t>i.e., vertices reachable from v</a:t>
            </a:r>
          </a:p>
          <a:p>
            <a:pPr lvl="1"/>
            <a:r>
              <a:rPr lang="en-US" dirty="0" smtClean="0"/>
              <a:t>Descendants well-defined since no cycles</a:t>
            </a:r>
          </a:p>
          <a:p>
            <a:r>
              <a:rPr lang="en-US" dirty="0" smtClean="0"/>
              <a:t>So, reverse of finish times is valid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(of </a:t>
            </a:r>
            <a:r>
              <a:rPr lang="en-US" dirty="0" err="1" smtClean="0"/>
              <a:t>Alg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800000"/>
                </a:solidFill>
              </a:rPr>
              <a:t>seen </a:t>
            </a:r>
            <a:r>
              <a:rPr lang="en-US" dirty="0" smtClean="0"/>
              <a:t>= {}; </a:t>
            </a:r>
            <a:r>
              <a:rPr lang="en-US" b="1" i="1" dirty="0" smtClean="0">
                <a:solidFill>
                  <a:srgbClr val="FF6600"/>
                </a:solidFill>
              </a:rPr>
              <a:t>finishes </a:t>
            </a:r>
            <a:r>
              <a:rPr lang="en-US" dirty="0" smtClean="0"/>
              <a:t>= {}; </a:t>
            </a:r>
            <a:r>
              <a:rPr lang="en-US" b="1" i="1" dirty="0" smtClean="0">
                <a:solidFill>
                  <a:srgbClr val="0000FF"/>
                </a:solidFill>
              </a:rPr>
              <a:t>time </a:t>
            </a:r>
            <a:r>
              <a:rPr lang="en-US" dirty="0" smtClean="0"/>
              <a:t>= 0</a:t>
            </a:r>
            <a:br>
              <a:rPr lang="en-US" dirty="0" smtClean="0"/>
            </a:br>
            <a:endParaRPr lang="en-US" dirty="0" smtClean="0"/>
          </a:p>
          <a:p>
            <a:endParaRPr lang="en-US" b="1" i="1" dirty="0" smtClean="0">
              <a:solidFill>
                <a:srgbClr val="0000FF"/>
              </a:solidFill>
            </a:endParaRPr>
          </a:p>
          <a:p>
            <a:endParaRPr lang="en-US" b="1" i="1" dirty="0" smtClean="0">
              <a:solidFill>
                <a:srgbClr val="0000FF"/>
              </a:solidFill>
            </a:endParaRPr>
          </a:p>
          <a:p>
            <a:endParaRPr lang="en-US" b="1" i="1" dirty="0" smtClean="0">
              <a:solidFill>
                <a:srgbClr val="0000FF"/>
              </a:solidFill>
            </a:endParaRPr>
          </a:p>
          <a:p>
            <a:endParaRPr lang="en-US" b="1" i="1" dirty="0" smtClean="0">
              <a:solidFill>
                <a:srgbClr val="0000FF"/>
              </a:solidFill>
            </a:endParaRPr>
          </a:p>
          <a:p>
            <a:endParaRPr lang="en-US" b="1" i="1" dirty="0" smtClean="0">
              <a:solidFill>
                <a:srgbClr val="0000FF"/>
              </a:solidFill>
            </a:endParaRPr>
          </a:p>
          <a:p>
            <a:endParaRPr lang="en-US" b="1" i="1" dirty="0" smtClean="0">
              <a:solidFill>
                <a:srgbClr val="0000FF"/>
              </a:solidFill>
            </a:endParaRPr>
          </a:p>
          <a:p>
            <a:r>
              <a:rPr lang="en-US" dirty="0" err="1" smtClean="0"/>
              <a:t>TopologicalSort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for s in V</a:t>
            </a:r>
            <a:br>
              <a:rPr lang="en-US" dirty="0" smtClean="0"/>
            </a:br>
            <a:r>
              <a:rPr lang="en-US" dirty="0" smtClean="0"/>
              <a:t>	    DFS-</a:t>
            </a:r>
            <a:r>
              <a:rPr lang="en-US" dirty="0" err="1" smtClean="0"/>
              <a:t>visit(s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 vertices by </a:t>
            </a:r>
            <a:r>
              <a:rPr lang="en-US" b="1" i="1" dirty="0" smtClean="0">
                <a:solidFill>
                  <a:srgbClr val="FF6600"/>
                </a:solidFill>
              </a:rPr>
              <a:t>finishes</a:t>
            </a:r>
            <a:r>
              <a:rPr lang="en-US" dirty="0" smtClean="0"/>
              <a:t>[] key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581400"/>
            <a:ext cx="3124199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latin typeface="Times New Roman"/>
                <a:cs typeface="Times New Roman"/>
              </a:rPr>
              <a:t>only set </a:t>
            </a:r>
            <a:r>
              <a:rPr lang="en-US" sz="26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finishes </a:t>
            </a:r>
            <a:r>
              <a:rPr lang="en-US" sz="2600" i="1" dirty="0" smtClean="0">
                <a:latin typeface="Times New Roman"/>
                <a:cs typeface="Times New Roman"/>
              </a:rPr>
              <a:t>if done processing all edges leaving </a:t>
            </a:r>
            <a:r>
              <a:rPr lang="en-US" sz="2600" i="1" dirty="0" err="1" smtClean="0">
                <a:latin typeface="Times New Roman"/>
                <a:cs typeface="Times New Roman"/>
              </a:rPr>
              <a:t>v</a:t>
            </a:r>
            <a:endParaRPr lang="en-US" sz="2600" i="1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6858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DFS-visit (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982212"/>
            <a:ext cx="670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in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Adj[s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438400"/>
            <a:ext cx="6858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if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not in </a:t>
            </a:r>
            <a:r>
              <a:rPr lang="en-US" sz="3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seen     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seen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[v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= 1         </a:t>
            </a:r>
            <a:b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DFS-visit (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b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time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time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+1</a:t>
            </a:r>
            <a:b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3200" b="1" i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finishes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[v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=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029200" y="4572000"/>
            <a:ext cx="22098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Notice I’m late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76800" y="3657600"/>
            <a:ext cx="19812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Look up (at clock)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19200" y="3352800"/>
            <a:ext cx="25908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Drink a cup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0" y="2438400"/>
            <a:ext cx="3048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 my way downstairs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67400" y="152400"/>
            <a:ext cx="1905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Wake 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95600" y="1219200"/>
            <a:ext cx="30480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Drag a comb across my head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3400" y="152400"/>
            <a:ext cx="2895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Fall out of bed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81400" y="5867400"/>
            <a:ext cx="27432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Make bus in seconds flat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53200" y="5486400"/>
            <a:ext cx="2438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Grab my hat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48000" y="4343400"/>
            <a:ext cx="1905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Find my coat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1" idx="4"/>
            <a:endCxn id="10" idx="0"/>
          </p:cNvCxnSpPr>
          <p:nvPr/>
        </p:nvCxnSpPr>
        <p:spPr>
          <a:xfrm rot="16200000" flipH="1">
            <a:off x="2933700" y="-266700"/>
            <a:ext cx="533400" cy="2438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  <a:endCxn id="10" idx="7"/>
          </p:cNvCxnSpPr>
          <p:nvPr/>
        </p:nvCxnSpPr>
        <p:spPr>
          <a:xfrm rot="5400000">
            <a:off x="5830490" y="352540"/>
            <a:ext cx="656151" cy="1322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5"/>
            <a:endCxn id="8" idx="7"/>
          </p:cNvCxnSpPr>
          <p:nvPr/>
        </p:nvCxnSpPr>
        <p:spPr>
          <a:xfrm rot="5400000">
            <a:off x="5981372" y="1037944"/>
            <a:ext cx="1942307" cy="10817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4"/>
            <a:endCxn id="6" idx="0"/>
          </p:cNvCxnSpPr>
          <p:nvPr/>
        </p:nvCxnSpPr>
        <p:spPr>
          <a:xfrm rot="16200000" flipH="1">
            <a:off x="5372100" y="3162300"/>
            <a:ext cx="45720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  <a:endCxn id="5" idx="0"/>
          </p:cNvCxnSpPr>
          <p:nvPr/>
        </p:nvCxnSpPr>
        <p:spPr>
          <a:xfrm rot="16200000" flipH="1">
            <a:off x="5924550" y="4362450"/>
            <a:ext cx="152400" cy="266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7" idx="0"/>
          </p:cNvCxnSpPr>
          <p:nvPr/>
        </p:nvCxnSpPr>
        <p:spPr>
          <a:xfrm rot="5400000">
            <a:off x="3253489" y="2349919"/>
            <a:ext cx="263992" cy="17417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  <a:endCxn id="8" idx="1"/>
          </p:cNvCxnSpPr>
          <p:nvPr/>
        </p:nvCxnSpPr>
        <p:spPr>
          <a:xfrm rot="5400000">
            <a:off x="4091689" y="2222081"/>
            <a:ext cx="492592" cy="1632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5"/>
            <a:endCxn id="13" idx="0"/>
          </p:cNvCxnSpPr>
          <p:nvPr/>
        </p:nvCxnSpPr>
        <p:spPr>
          <a:xfrm rot="16200000" flipH="1">
            <a:off x="5893219" y="3607219"/>
            <a:ext cx="2397592" cy="13607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4"/>
            <a:endCxn id="14" idx="0"/>
          </p:cNvCxnSpPr>
          <p:nvPr/>
        </p:nvCxnSpPr>
        <p:spPr>
          <a:xfrm rot="5400000">
            <a:off x="4095750" y="3105150"/>
            <a:ext cx="1143000" cy="13335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4"/>
            <a:endCxn id="12" idx="7"/>
          </p:cNvCxnSpPr>
          <p:nvPr/>
        </p:nvCxnSpPr>
        <p:spPr>
          <a:xfrm rot="5400000" flipH="1">
            <a:off x="6832809" y="5080210"/>
            <a:ext cx="29649" cy="18495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4"/>
            <a:endCxn id="12" idx="1"/>
          </p:cNvCxnSpPr>
          <p:nvPr/>
        </p:nvCxnSpPr>
        <p:spPr>
          <a:xfrm rot="5400000">
            <a:off x="3511342" y="5500992"/>
            <a:ext cx="960951" cy="173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" idx="4"/>
            <a:endCxn id="12" idx="2"/>
          </p:cNvCxnSpPr>
          <p:nvPr/>
        </p:nvCxnSpPr>
        <p:spPr>
          <a:xfrm rot="16200000" flipH="1">
            <a:off x="1847850" y="4552950"/>
            <a:ext cx="2400300" cy="1066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4"/>
            <a:endCxn id="12" idx="0"/>
          </p:cNvCxnSpPr>
          <p:nvPr/>
        </p:nvCxnSpPr>
        <p:spPr>
          <a:xfrm rot="5400000">
            <a:off x="5276850" y="5010150"/>
            <a:ext cx="533400" cy="1181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246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8305800" y="518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42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9530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0" y="3352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352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505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438400" y="137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53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  <p:bldP spid="33" grpId="0"/>
      <p:bldP spid="35" grpId="0"/>
      <p:bldP spid="37" grpId="0"/>
      <p:bldP spid="38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81600"/>
          </a:xfrm>
        </p:spPr>
        <p:txBody>
          <a:bodyPr/>
          <a:lstStyle/>
          <a:p>
            <a:r>
              <a:rPr lang="en-US" dirty="0" smtClean="0"/>
              <a:t>Just like connected components DFS</a:t>
            </a:r>
          </a:p>
          <a:p>
            <a:pPr lvl="1"/>
            <a:r>
              <a:rPr lang="en-US" dirty="0" smtClean="0"/>
              <a:t>Time to DFS-Visit from all vertices is O(</a:t>
            </a:r>
            <a:r>
              <a:rPr lang="en-US" dirty="0" err="1" smtClean="0"/>
              <a:t>m+n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Because we do nothing with already seen vertices</a:t>
            </a:r>
          </a:p>
          <a:p>
            <a:r>
              <a:rPr lang="en-US" dirty="0" smtClean="0"/>
              <a:t>Might DFS-visit a vertex v before its ancestor u</a:t>
            </a:r>
          </a:p>
          <a:p>
            <a:pPr lvl="1"/>
            <a:r>
              <a:rPr lang="en-US" dirty="0" smtClean="0"/>
              <a:t>i.e., start in middle of graph</a:t>
            </a:r>
          </a:p>
          <a:p>
            <a:pPr lvl="1"/>
            <a:r>
              <a:rPr lang="en-US" dirty="0" smtClean="0"/>
              <a:t>Does this matter?</a:t>
            </a:r>
          </a:p>
          <a:p>
            <a:pPr lvl="1"/>
            <a:r>
              <a:rPr lang="en-US" dirty="0" smtClean="0"/>
              <a:t>No, because finish[v] &lt; finish[u] in that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Handling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If two jobs can reach each other,</a:t>
            </a:r>
            <a:r>
              <a:rPr lang="en-US" dirty="0" smtClean="0"/>
              <a:t> we must </a:t>
            </a:r>
            <a:r>
              <a:rPr lang="en-US" dirty="0" smtClean="0"/>
              <a:t>do</a:t>
            </a:r>
            <a:r>
              <a:rPr lang="en-US" dirty="0" smtClean="0"/>
              <a:t> them at </a:t>
            </a:r>
            <a:r>
              <a:rPr lang="en-US" dirty="0" smtClean="0"/>
              <a:t>same time</a:t>
            </a:r>
          </a:p>
          <a:p>
            <a:r>
              <a:rPr lang="en-US" dirty="0" smtClean="0"/>
              <a:t>Two vertices are </a:t>
            </a:r>
            <a:r>
              <a:rPr lang="en-US" dirty="0" smtClean="0">
                <a:solidFill>
                  <a:srgbClr val="FF0000"/>
                </a:solidFill>
              </a:rPr>
              <a:t>strongly connected </a:t>
            </a:r>
            <a:r>
              <a:rPr lang="en-US" dirty="0" smtClean="0"/>
              <a:t>if each can reach the other </a:t>
            </a:r>
          </a:p>
          <a:p>
            <a:r>
              <a:rPr lang="en-US" dirty="0" smtClean="0"/>
              <a:t>Strongly connected is an equivalence relation</a:t>
            </a:r>
          </a:p>
          <a:p>
            <a:pPr lvl="1"/>
            <a:r>
              <a:rPr lang="en-US" dirty="0" smtClean="0"/>
              <a:t>So graph has </a:t>
            </a:r>
            <a:r>
              <a:rPr lang="en-US" dirty="0" smtClean="0">
                <a:solidFill>
                  <a:srgbClr val="FF0000"/>
                </a:solidFill>
              </a:rPr>
              <a:t>strongly connected components</a:t>
            </a:r>
          </a:p>
          <a:p>
            <a:r>
              <a:rPr lang="en-US" dirty="0" smtClean="0"/>
              <a:t>Can we find them?</a:t>
            </a:r>
          </a:p>
          <a:p>
            <a:pPr lvl="1"/>
            <a:r>
              <a:rPr lang="en-US" dirty="0" smtClean="0"/>
              <a:t>Yes, another nice application of DFS</a:t>
            </a:r>
          </a:p>
          <a:p>
            <a:pPr lvl="1"/>
            <a:r>
              <a:rPr lang="en-US" dirty="0" smtClean="0"/>
              <a:t>But tricky (see CLRS)</a:t>
            </a:r>
          </a:p>
          <a:p>
            <a:pPr lvl="1"/>
            <a:r>
              <a:rPr lang="en-US" dirty="0" smtClean="0"/>
              <a:t>You should understand algorithm, not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057399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Undirected</a:t>
            </a:r>
          </a:p>
          <a:p>
            <a:r>
              <a:rPr lang="en-US" dirty="0" smtClean="0"/>
              <a:t>V={</a:t>
            </a:r>
            <a:r>
              <a:rPr lang="en-US" dirty="0" err="1" smtClean="0"/>
              <a:t>a,b,c,d</a:t>
            </a:r>
            <a:r>
              <a:rPr lang="en-US" dirty="0" smtClean="0"/>
              <a:t>}</a:t>
            </a:r>
          </a:p>
          <a:p>
            <a:r>
              <a:rPr lang="en-US" dirty="0" smtClean="0"/>
              <a:t>E={{</a:t>
            </a:r>
            <a:r>
              <a:rPr lang="en-US" dirty="0" err="1" smtClean="0"/>
              <a:t>a,b</a:t>
            </a:r>
            <a:r>
              <a:rPr lang="en-US" dirty="0" smtClean="0"/>
              <a:t>}, {</a:t>
            </a:r>
            <a:r>
              <a:rPr lang="en-US" dirty="0" err="1" smtClean="0"/>
              <a:t>a,c</a:t>
            </a:r>
            <a:r>
              <a:rPr lang="en-US" dirty="0" smtClean="0"/>
              <a:t>}, {</a:t>
            </a:r>
            <a:r>
              <a:rPr lang="en-US" dirty="0" err="1" smtClean="0"/>
              <a:t>b,c</a:t>
            </a:r>
            <a:r>
              <a:rPr lang="en-US" dirty="0" smtClean="0"/>
              <a:t>}, {</a:t>
            </a:r>
            <a:r>
              <a:rPr lang="en-US" dirty="0" err="1" smtClean="0"/>
              <a:t>b,d</a:t>
            </a:r>
            <a:r>
              <a:rPr lang="en-US" dirty="0" smtClean="0"/>
              <a:t>}, {</a:t>
            </a:r>
            <a:r>
              <a:rPr lang="en-US" dirty="0" err="1" smtClean="0"/>
              <a:t>c,d</a:t>
            </a:r>
            <a:r>
              <a:rPr lang="en-US" dirty="0" smtClean="0"/>
              <a:t>}}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800600" cy="1904999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Directed</a:t>
            </a:r>
          </a:p>
          <a:p>
            <a:r>
              <a:rPr lang="en-US" dirty="0" smtClean="0"/>
              <a:t>V = 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r>
              <a:rPr lang="en-US" dirty="0" smtClean="0"/>
              <a:t>E = {(</a:t>
            </a:r>
            <a:r>
              <a:rPr lang="en-US" dirty="0" err="1" smtClean="0"/>
              <a:t>a,c</a:t>
            </a:r>
            <a:r>
              <a:rPr lang="en-US" dirty="0" smtClean="0"/>
              <a:t>), (</a:t>
            </a:r>
            <a:r>
              <a:rPr lang="en-US" dirty="0" err="1" smtClean="0"/>
              <a:t>a,b</a:t>
            </a:r>
            <a:r>
              <a:rPr lang="en-US" dirty="0" smtClean="0"/>
              <a:t>) (</a:t>
            </a:r>
            <a:r>
              <a:rPr lang="en-US" dirty="0" err="1" smtClean="0"/>
              <a:t>b,c</a:t>
            </a:r>
            <a:r>
              <a:rPr lang="en-US" dirty="0" smtClean="0"/>
              <a:t>), (</a:t>
            </a:r>
            <a:r>
              <a:rPr lang="en-US" dirty="0" err="1" smtClean="0"/>
              <a:t>c,b</a:t>
            </a:r>
            <a:r>
              <a:rPr lang="en-US" dirty="0" smtClean="0"/>
              <a:t>)} </a:t>
            </a:r>
            <a:endParaRPr lang="en-US" dirty="0"/>
          </a:p>
        </p:txBody>
      </p:sp>
      <p:grpSp>
        <p:nvGrpSpPr>
          <p:cNvPr id="3" name="Group 34"/>
          <p:cNvGrpSpPr/>
          <p:nvPr/>
        </p:nvGrpSpPr>
        <p:grpSpPr>
          <a:xfrm>
            <a:off x="533400" y="3899158"/>
            <a:ext cx="2362200" cy="2273042"/>
            <a:chOff x="533400" y="3899158"/>
            <a:chExt cx="2362200" cy="2273042"/>
          </a:xfrm>
        </p:grpSpPr>
        <p:sp>
          <p:nvSpPr>
            <p:cNvPr id="6" name="Oval 5"/>
            <p:cNvSpPr/>
            <p:nvPr/>
          </p:nvSpPr>
          <p:spPr>
            <a:xfrm>
              <a:off x="533400" y="39624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33400" y="57150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438400" y="57150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438400" y="3962400"/>
              <a:ext cx="457200" cy="457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endParaRPr lang="en-US" sz="2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6"/>
              <a:endCxn id="12" idx="2"/>
            </p:cNvCxnSpPr>
            <p:nvPr/>
          </p:nvCxnSpPr>
          <p:spPr>
            <a:xfrm>
              <a:off x="990600" y="4191000"/>
              <a:ext cx="14478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7"/>
              <a:endCxn id="12" idx="3"/>
            </p:cNvCxnSpPr>
            <p:nvPr/>
          </p:nvCxnSpPr>
          <p:spPr>
            <a:xfrm rot="5400000" flipH="1" flipV="1">
              <a:off x="999845" y="4276445"/>
              <a:ext cx="1429310" cy="158171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0"/>
              <a:endCxn id="12" idx="4"/>
            </p:cNvCxnSpPr>
            <p:nvPr/>
          </p:nvCxnSpPr>
          <p:spPr>
            <a:xfrm rot="5400000" flipH="1" flipV="1">
              <a:off x="2019300" y="5067300"/>
              <a:ext cx="12954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10" idx="0"/>
            </p:cNvCxnSpPr>
            <p:nvPr/>
          </p:nvCxnSpPr>
          <p:spPr>
            <a:xfrm rot="5400000">
              <a:off x="114300" y="5067300"/>
              <a:ext cx="12954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6"/>
              <a:endCxn id="11" idx="2"/>
            </p:cNvCxnSpPr>
            <p:nvPr/>
          </p:nvCxnSpPr>
          <p:spPr>
            <a:xfrm>
              <a:off x="990600" y="5943600"/>
              <a:ext cx="14478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13169" y="3899158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a</a:t>
              </a:r>
              <a:endParaRPr lang="en-US" sz="24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77277" y="3910568"/>
              <a:ext cx="338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b</a:t>
              </a:r>
              <a:endParaRPr lang="en-US" sz="24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3682" y="5638800"/>
              <a:ext cx="32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c</a:t>
              </a:r>
              <a:endParaRPr lang="en-US" sz="24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67887" y="56647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d</a:t>
              </a:r>
              <a:endParaRPr lang="en-US" sz="24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7" name="Group 38"/>
          <p:cNvGrpSpPr/>
          <p:nvPr/>
        </p:nvGrpSpPr>
        <p:grpSpPr>
          <a:xfrm>
            <a:off x="5486400" y="3893215"/>
            <a:ext cx="2286000" cy="3505537"/>
            <a:chOff x="5486400" y="3893215"/>
            <a:chExt cx="2286000" cy="3505537"/>
          </a:xfrm>
        </p:grpSpPr>
        <p:sp>
          <p:nvSpPr>
            <p:cNvPr id="48" name="Arc 47"/>
            <p:cNvSpPr/>
            <p:nvPr/>
          </p:nvSpPr>
          <p:spPr>
            <a:xfrm rot="18815845">
              <a:off x="5787355" y="5460917"/>
              <a:ext cx="1836491" cy="2039180"/>
            </a:xfrm>
            <a:prstGeom prst="arc">
              <a:avLst/>
            </a:prstGeom>
            <a:ln w="3492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8" name="Group 37"/>
            <p:cNvGrpSpPr/>
            <p:nvPr/>
          </p:nvGrpSpPr>
          <p:grpSpPr>
            <a:xfrm>
              <a:off x="5486400" y="3893215"/>
              <a:ext cx="2286000" cy="2466360"/>
              <a:chOff x="5486400" y="3733800"/>
              <a:chExt cx="2286000" cy="2466360"/>
            </a:xfrm>
          </p:grpSpPr>
          <p:sp>
            <p:nvSpPr>
              <p:cNvPr id="49" name="Arc 48"/>
              <p:cNvSpPr/>
              <p:nvPr/>
            </p:nvSpPr>
            <p:spPr>
              <a:xfrm rot="8115684">
                <a:off x="5709470" y="4160980"/>
                <a:ext cx="1836491" cy="2039180"/>
              </a:xfrm>
              <a:prstGeom prst="arc">
                <a:avLst>
                  <a:gd name="adj1" fmla="val 15868201"/>
                  <a:gd name="adj2" fmla="val 214774"/>
                </a:avLst>
              </a:prstGeom>
              <a:ln w="3492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9" name="Group 36"/>
              <p:cNvGrpSpPr/>
              <p:nvPr/>
            </p:nvGrpSpPr>
            <p:grpSpPr>
              <a:xfrm>
                <a:off x="5486400" y="3733800"/>
                <a:ext cx="2286000" cy="2209800"/>
                <a:chOff x="5486400" y="3733800"/>
                <a:chExt cx="2286000" cy="22098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6400800" y="38100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486400" y="54864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7315200" y="54864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33" name="Straight Arrow Connector 32"/>
                <p:cNvCxnSpPr>
                  <a:stCxn id="28" idx="3"/>
                  <a:endCxn id="29" idx="7"/>
                </p:cNvCxnSpPr>
                <p:nvPr/>
              </p:nvCxnSpPr>
              <p:spPr>
                <a:xfrm rot="5400000">
                  <a:off x="5495645" y="4581245"/>
                  <a:ext cx="1353110" cy="591110"/>
                </a:xfrm>
                <a:prstGeom prst="straightConnector1">
                  <a:avLst/>
                </a:prstGeom>
                <a:ln w="34925"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28" idx="5"/>
                  <a:endCxn id="30" idx="1"/>
                </p:cNvCxnSpPr>
                <p:nvPr/>
              </p:nvCxnSpPr>
              <p:spPr>
                <a:xfrm rot="16200000" flipH="1">
                  <a:off x="6410045" y="4581245"/>
                  <a:ext cx="1353110" cy="591110"/>
                </a:xfrm>
                <a:prstGeom prst="straightConnector1">
                  <a:avLst/>
                </a:prstGeom>
                <a:ln w="34925"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6477000" y="3733800"/>
                  <a:ext cx="3257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prstClr val="black"/>
                      </a:solidFill>
                      <a:latin typeface="Times New Roman"/>
                      <a:cs typeface="Times New Roman"/>
                    </a:rPr>
                    <a:t>a</a:t>
                  </a:r>
                  <a:endParaRPr lang="en-US" sz="2400" dirty="0">
                    <a:solidFill>
                      <a:prstClr val="black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536682" y="5418693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prstClr val="black"/>
                      </a:solidFill>
                      <a:latin typeface="Times New Roman"/>
                      <a:cs typeface="Times New Roman"/>
                    </a:rPr>
                    <a:t>b</a:t>
                  </a:r>
                  <a:endParaRPr lang="en-US" sz="2400" dirty="0">
                    <a:solidFill>
                      <a:prstClr val="black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391400" y="5410200"/>
                  <a:ext cx="3257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prstClr val="black"/>
                      </a:solidFill>
                      <a:latin typeface="Times New Roman"/>
                      <a:cs typeface="Times New Roman"/>
                    </a:rPr>
                    <a:t>c</a:t>
                  </a:r>
                  <a:endParaRPr lang="en-US" sz="2400" dirty="0">
                    <a:solidFill>
                      <a:prstClr val="black"/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with vertex v</a:t>
            </a:r>
          </a:p>
          <a:p>
            <a:r>
              <a:rPr lang="en-US" smtClean="0"/>
              <a:t>List all its neighbors (distance 1)</a:t>
            </a:r>
          </a:p>
          <a:p>
            <a:r>
              <a:rPr lang="en-US" smtClean="0"/>
              <a:t>Then all their neighbors (distance 2)</a:t>
            </a:r>
          </a:p>
          <a:p>
            <a:r>
              <a:rPr lang="en-US" smtClean="0"/>
              <a:t>Etc.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Exploring a maze</a:t>
            </a:r>
          </a:p>
          <a:p>
            <a:r>
              <a:rPr lang="en-US" dirty="0" smtClean="0"/>
              <a:t>From current vertex, move to another</a:t>
            </a:r>
          </a:p>
          <a:p>
            <a:r>
              <a:rPr lang="en-US" dirty="0" smtClean="0"/>
              <a:t>Until you get stuck</a:t>
            </a:r>
          </a:p>
          <a:p>
            <a:r>
              <a:rPr lang="en-US" dirty="0" smtClean="0"/>
              <a:t>Then backtrack till you find the first new possibility for exploration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343400"/>
            <a:ext cx="2133600" cy="19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BFS/DFS Algorithm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282" y="1408926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Maintain “</a:t>
            </a:r>
            <a:r>
              <a:rPr lang="en-US" dirty="0" err="1" smtClean="0"/>
              <a:t>todo</a:t>
            </a:r>
            <a:r>
              <a:rPr lang="en-US" dirty="0" smtClean="0"/>
              <a:t> list” of vertices to be scanned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Until list is empty</a:t>
            </a:r>
          </a:p>
          <a:p>
            <a:pPr lvl="1"/>
            <a:r>
              <a:rPr lang="en-US" dirty="0" smtClean="0"/>
              <a:t>Take a vertex </a:t>
            </a:r>
            <a:r>
              <a:rPr lang="en-US" dirty="0" err="1" smtClean="0"/>
              <a:t>v</a:t>
            </a:r>
            <a:r>
              <a:rPr lang="en-US" dirty="0" smtClean="0"/>
              <a:t> from front of list</a:t>
            </a:r>
          </a:p>
          <a:p>
            <a:pPr lvl="1"/>
            <a:r>
              <a:rPr lang="en-US" dirty="0" smtClean="0"/>
              <a:t>Mark it scanned</a:t>
            </a:r>
          </a:p>
          <a:p>
            <a:pPr lvl="1"/>
            <a:r>
              <a:rPr lang="en-US" dirty="0" smtClean="0"/>
              <a:t>Examine all outgoing edges (</a:t>
            </a:r>
            <a:r>
              <a:rPr lang="en-US" dirty="0" err="1" smtClean="0"/>
              <a:t>v,u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u</a:t>
            </a:r>
            <a:r>
              <a:rPr lang="en-US" dirty="0" smtClean="0"/>
              <a:t> not marked, add to the </a:t>
            </a:r>
            <a:r>
              <a:rPr lang="en-US" dirty="0" err="1" smtClean="0"/>
              <a:t>todo</a:t>
            </a:r>
            <a:r>
              <a:rPr lang="en-US" dirty="0" smtClean="0"/>
              <a:t> list</a:t>
            </a:r>
          </a:p>
          <a:p>
            <a:pPr lvl="2"/>
            <a:r>
              <a:rPr lang="en-US" dirty="0" smtClean="0"/>
              <a:t>BFS: add to end of </a:t>
            </a:r>
            <a:r>
              <a:rPr lang="en-US" dirty="0" err="1" smtClean="0"/>
              <a:t>todo</a:t>
            </a:r>
            <a:r>
              <a:rPr lang="en-US" dirty="0" smtClean="0"/>
              <a:t> list </a:t>
            </a:r>
          </a:p>
          <a:p>
            <a:pPr lvl="2"/>
            <a:r>
              <a:rPr lang="en-US" dirty="0" smtClean="0"/>
              <a:t>DFS: add to front of </a:t>
            </a:r>
            <a:r>
              <a:rPr lang="en-US" dirty="0" err="1" smtClean="0"/>
              <a:t>todo</a:t>
            </a:r>
            <a:r>
              <a:rPr lang="en-US" dirty="0" smtClean="0"/>
              <a:t> list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362200"/>
            <a:ext cx="8077200" cy="1588"/>
          </a:xfrm>
          <a:prstGeom prst="line">
            <a:avLst/>
          </a:prstGeom>
          <a:ln w="19050">
            <a:solidFill>
              <a:srgbClr val="00000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91000" y="51816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lang="en-US" sz="24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queue</a:t>
            </a:r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: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FIFO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6775" y="5598696"/>
            <a:ext cx="6428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(</a:t>
            </a:r>
            <a:r>
              <a:rPr lang="en-US" sz="24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recursion stack</a:t>
            </a:r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: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LIFO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Queues and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BFS queue is explicit</a:t>
            </a:r>
          </a:p>
          <a:p>
            <a:pPr lvl="1"/>
            <a:r>
              <a:rPr lang="en-US" dirty="0" smtClean="0"/>
              <a:t>Created in pieces</a:t>
            </a:r>
          </a:p>
          <a:p>
            <a:pPr lvl="1"/>
            <a:r>
              <a:rPr lang="en-US" dirty="0" smtClean="0"/>
              <a:t>(level 0 vertices) . (level 1 vertices) . (level 2 </a:t>
            </a:r>
            <a:r>
              <a:rPr lang="en-US" dirty="0" err="1" smtClean="0"/>
              <a:t>vert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the frontier at </a:t>
            </a:r>
            <a:r>
              <a:rPr lang="en-US" b="1" i="1" dirty="0" smtClean="0"/>
              <a:t>iteration </a:t>
            </a:r>
            <a:r>
              <a:rPr lang="en-US" b="1" i="1" dirty="0" err="1" smtClean="0"/>
              <a:t>i</a:t>
            </a:r>
            <a:r>
              <a:rPr lang="en-US" dirty="0" smtClean="0"/>
              <a:t> is </a:t>
            </a:r>
            <a:r>
              <a:rPr lang="en-US" b="1" i="1" dirty="0" smtClean="0"/>
              <a:t>piece </a:t>
            </a:r>
            <a:r>
              <a:rPr lang="en-US" b="1" i="1" dirty="0" err="1" smtClean="0"/>
              <a:t>i</a:t>
            </a:r>
            <a:r>
              <a:rPr lang="en-US" dirty="0" smtClean="0"/>
              <a:t> of vertices in queue</a:t>
            </a:r>
          </a:p>
          <a:p>
            <a:r>
              <a:rPr lang="en-US" dirty="0" smtClean="0"/>
              <a:t>DFS stack is implicit</a:t>
            </a:r>
          </a:p>
          <a:p>
            <a:pPr lvl="1"/>
            <a:r>
              <a:rPr lang="en-US" dirty="0" smtClean="0"/>
              <a:t>It’s the call stack of the python interpreter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v</a:t>
            </a:r>
            <a:r>
              <a:rPr lang="en-US" dirty="0" smtClean="0"/>
              <a:t>, </a:t>
            </a:r>
            <a:r>
              <a:rPr lang="en-US" dirty="0" err="1" smtClean="0"/>
              <a:t>recurse</a:t>
            </a:r>
            <a:r>
              <a:rPr lang="en-US" dirty="0" smtClean="0"/>
              <a:t> on one child at a time</a:t>
            </a:r>
          </a:p>
          <a:p>
            <a:pPr lvl="1"/>
            <a:r>
              <a:rPr lang="en-US" dirty="0" smtClean="0"/>
              <a:t>But same order if put all children on stack, then pull off (and </a:t>
            </a:r>
            <a:r>
              <a:rPr lang="en-US" dirty="0" err="1" smtClean="0"/>
              <a:t>recurse</a:t>
            </a:r>
            <a:r>
              <a:rPr lang="en-US" dirty="0" smtClean="0"/>
              <a:t>) one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vertex scanned once</a:t>
            </a:r>
          </a:p>
          <a:p>
            <a:pPr lvl="1"/>
            <a:r>
              <a:rPr lang="en-US" dirty="0" smtClean="0"/>
              <a:t>When scanned, marked</a:t>
            </a:r>
          </a:p>
          <a:p>
            <a:pPr lvl="1"/>
            <a:r>
              <a:rPr lang="en-US" dirty="0" smtClean="0"/>
              <a:t>If marked, not (</a:t>
            </a:r>
            <a:r>
              <a:rPr lang="en-US" dirty="0" err="1" smtClean="0"/>
              <a:t>re)added</a:t>
            </a:r>
            <a:r>
              <a:rPr lang="en-US" dirty="0" smtClean="0"/>
              <a:t> to </a:t>
            </a:r>
            <a:r>
              <a:rPr lang="en-US" dirty="0" err="1" smtClean="0"/>
              <a:t>todo</a:t>
            </a:r>
            <a:r>
              <a:rPr lang="en-US" dirty="0" smtClean="0"/>
              <a:t> list</a:t>
            </a:r>
          </a:p>
          <a:p>
            <a:pPr lvl="1"/>
            <a:r>
              <a:rPr lang="en-US" dirty="0" smtClean="0"/>
              <a:t>Constant work per vertex</a:t>
            </a:r>
          </a:p>
          <a:p>
            <a:pPr lvl="2"/>
            <a:r>
              <a:rPr lang="en-US" dirty="0" smtClean="0"/>
              <a:t>Removing from queue</a:t>
            </a:r>
          </a:p>
          <a:p>
            <a:pPr lvl="2"/>
            <a:r>
              <a:rPr lang="en-US" dirty="0" smtClean="0"/>
              <a:t>Marking</a:t>
            </a:r>
          </a:p>
          <a:p>
            <a:pPr lvl="1"/>
            <a:r>
              <a:rPr lang="en-US" dirty="0" err="1" smtClean="0"/>
              <a:t>O(n</a:t>
            </a:r>
            <a:r>
              <a:rPr lang="en-US" dirty="0" smtClean="0"/>
              <a:t>) total</a:t>
            </a:r>
          </a:p>
          <a:p>
            <a:r>
              <a:rPr lang="en-US" dirty="0" smtClean="0"/>
              <a:t>Each edge scanned once</a:t>
            </a:r>
          </a:p>
          <a:p>
            <a:pPr lvl="1"/>
            <a:r>
              <a:rPr lang="en-US" dirty="0" smtClean="0"/>
              <a:t>When tail vertex of edge is scanned</a:t>
            </a:r>
          </a:p>
          <a:p>
            <a:pPr lvl="1"/>
            <a:r>
              <a:rPr lang="en-US" dirty="0" smtClean="0"/>
              <a:t>Constant work per edge (checking mark on head)</a:t>
            </a:r>
          </a:p>
          <a:p>
            <a:pPr lvl="1"/>
            <a:r>
              <a:rPr lang="en-US" dirty="0" err="1" smtClean="0"/>
              <a:t>O(m</a:t>
            </a:r>
            <a:r>
              <a:rPr lang="en-US" dirty="0" smtClean="0"/>
              <a:t>) total</a:t>
            </a:r>
          </a:p>
          <a:p>
            <a:r>
              <a:rPr lang="en-US" dirty="0" smtClean="0"/>
              <a:t>In all, </a:t>
            </a:r>
            <a:r>
              <a:rPr lang="en-US" dirty="0" err="1" smtClean="0"/>
              <a:t>O(n+m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Connected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CC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8" charset="0"/>
            <a:ea typeface="Arial Unicode MS" pitchFamily="28" charset="0"/>
            <a:cs typeface="Arial Unicode M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CC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8" charset="0"/>
            <a:ea typeface="Arial Unicode MS" pitchFamily="28" charset="0"/>
            <a:cs typeface="Arial Unicode MS" pitchFamily="2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1476</Words>
  <Application>Microsoft Macintosh PowerPoint</Application>
  <PresentationFormat>On-screen Show (4:3)</PresentationFormat>
  <Paragraphs>243</Paragraphs>
  <Slides>27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Office Theme</vt:lpstr>
      <vt:lpstr>Default Design</vt:lpstr>
      <vt:lpstr>1_Office Theme</vt:lpstr>
      <vt:lpstr>2_Office Theme</vt:lpstr>
      <vt:lpstr>6.006- Introduction to Algorithms</vt:lpstr>
      <vt:lpstr>Graphs</vt:lpstr>
      <vt:lpstr>Examples</vt:lpstr>
      <vt:lpstr>Breadth First Search</vt:lpstr>
      <vt:lpstr>Depth First Search</vt:lpstr>
      <vt:lpstr>BFS/DFS Algorithm Summary</vt:lpstr>
      <vt:lpstr>Queues and Stacks</vt:lpstr>
      <vt:lpstr>Runtime Summary</vt:lpstr>
      <vt:lpstr>Connected Components</vt:lpstr>
      <vt:lpstr>Connected Components</vt:lpstr>
      <vt:lpstr>Algorithm</vt:lpstr>
      <vt:lpstr>Algorithm</vt:lpstr>
      <vt:lpstr>Algorithm</vt:lpstr>
      <vt:lpstr>Better Algorithm</vt:lpstr>
      <vt:lpstr>Directed Graphs</vt:lpstr>
      <vt:lpstr>Topological Sort</vt:lpstr>
      <vt:lpstr>Job Scheduling</vt:lpstr>
      <vt:lpstr>Slide 18</vt:lpstr>
      <vt:lpstr>Slide 19</vt:lpstr>
      <vt:lpstr>Existence</vt:lpstr>
      <vt:lpstr>DAG</vt:lpstr>
      <vt:lpstr>Algorithm I (for DAGs)</vt:lpstr>
      <vt:lpstr>Algorithm 2 (for DAGs)</vt:lpstr>
      <vt:lpstr>Implementation (of Alg 2)</vt:lpstr>
      <vt:lpstr>Slide 25</vt:lpstr>
      <vt:lpstr>Analysis</vt:lpstr>
      <vt:lpstr>Handling Cycles</vt:lpstr>
    </vt:vector>
  </TitlesOfParts>
  <Company> 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11 --- Searching I</dc:title>
  <dc:creator> </dc:creator>
  <cp:lastModifiedBy>Constantinos Daskalakis</cp:lastModifiedBy>
  <cp:revision>66</cp:revision>
  <dcterms:created xsi:type="dcterms:W3CDTF">2010-10-22T16:04:26Z</dcterms:created>
  <dcterms:modified xsi:type="dcterms:W3CDTF">2010-10-22T16:21:07Z</dcterms:modified>
</cp:coreProperties>
</file>