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Masters/slideMaster2.xml" ContentType="application/vnd.openxmlformats-officedocument.presentationml.slide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  <p:sldMasterId id="2147483660" r:id="rId2"/>
  </p:sldMasterIdLst>
  <p:notesMasterIdLst>
    <p:notesMasterId r:id="rId30"/>
  </p:notesMasterIdLst>
  <p:sldIdLst>
    <p:sldId id="295" r:id="rId3"/>
    <p:sldId id="257" r:id="rId4"/>
    <p:sldId id="258" r:id="rId5"/>
    <p:sldId id="260" r:id="rId6"/>
    <p:sldId id="265" r:id="rId7"/>
    <p:sldId id="267" r:id="rId8"/>
    <p:sldId id="275" r:id="rId9"/>
    <p:sldId id="276" r:id="rId10"/>
    <p:sldId id="277" r:id="rId11"/>
    <p:sldId id="278" r:id="rId12"/>
    <p:sldId id="279" r:id="rId13"/>
    <p:sldId id="280" r:id="rId14"/>
    <p:sldId id="282" r:id="rId15"/>
    <p:sldId id="296" r:id="rId16"/>
    <p:sldId id="297" r:id="rId17"/>
    <p:sldId id="281" r:id="rId18"/>
    <p:sldId id="283" r:id="rId19"/>
    <p:sldId id="284" r:id="rId20"/>
    <p:sldId id="285" r:id="rId21"/>
    <p:sldId id="286" r:id="rId22"/>
    <p:sldId id="287" r:id="rId23"/>
    <p:sldId id="289" r:id="rId24"/>
    <p:sldId id="290" r:id="rId25"/>
    <p:sldId id="292" r:id="rId26"/>
    <p:sldId id="294" r:id="rId27"/>
    <p:sldId id="291" r:id="rId28"/>
    <p:sldId id="28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4F8B2-015B-9240-A22C-76A6DA292D78}" type="datetimeFigureOut">
              <a:rPr lang="en-US" smtClean="0"/>
              <a:pPr/>
              <a:t>10/19/10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A7A99-A825-094B-8FA6-FBFEED70E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Introduction to Algorithms, Lecture 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September 24, 2001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© 2001 by Charles E. Leiserson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11162-176D-CD42-8E3A-52CB91C8D0C3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8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529E-A3E5-4A31-8B7C-C5DE69FCF38D}" type="datetimeFigureOut">
              <a:rPr lang="en-US" smtClean="0"/>
              <a:pPr/>
              <a:t>10/19/10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BBA6-D513-4404-803F-A0D638244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529E-A3E5-4A31-8B7C-C5DE69FCF38D}" type="datetimeFigureOut">
              <a:rPr lang="en-US" smtClean="0"/>
              <a:pPr/>
              <a:t>10/19/10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BBA6-D513-4404-803F-A0D638244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529E-A3E5-4A31-8B7C-C5DE69FCF38D}" type="datetimeFigureOut">
              <a:rPr lang="en-US" smtClean="0"/>
              <a:pPr/>
              <a:t>10/19/10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BBA6-D513-4404-803F-A0D638244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>
            <a:lvl2pPr>
              <a:buFont typeface="Wingdings" pitchFamily="2" charset="2"/>
              <a:buChar char="§"/>
              <a:defRPr/>
            </a:lvl2pPr>
            <a:lvl4pPr>
              <a:buFont typeface="Wingdings" pitchFamily="2" charset="2"/>
              <a:buChar char="§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529E-A3E5-4A31-8B7C-C5DE69FCF38D}" type="datetimeFigureOut">
              <a:rPr lang="en-US" smtClean="0"/>
              <a:pPr/>
              <a:t>10/19/10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BBA6-D513-4404-803F-A0D638244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529E-A3E5-4A31-8B7C-C5DE69FCF38D}" type="datetimeFigureOut">
              <a:rPr lang="en-US" smtClean="0"/>
              <a:pPr/>
              <a:t>10/19/10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BBA6-D513-4404-803F-A0D638244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529E-A3E5-4A31-8B7C-C5DE69FCF38D}" type="datetimeFigureOut">
              <a:rPr lang="en-US" smtClean="0"/>
              <a:pPr/>
              <a:t>10/19/10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BBA6-D513-4404-803F-A0D638244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529E-A3E5-4A31-8B7C-C5DE69FCF38D}" type="datetimeFigureOut">
              <a:rPr lang="en-US" smtClean="0"/>
              <a:pPr/>
              <a:t>10/19/10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BBA6-D513-4404-803F-A0D638244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529E-A3E5-4A31-8B7C-C5DE69FCF38D}" type="datetimeFigureOut">
              <a:rPr lang="en-US" smtClean="0"/>
              <a:pPr/>
              <a:t>10/19/10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BBA6-D513-4404-803F-A0D638244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529E-A3E5-4A31-8B7C-C5DE69FCF38D}" type="datetimeFigureOut">
              <a:rPr lang="en-US" smtClean="0"/>
              <a:pPr/>
              <a:t>10/19/10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BBA6-D513-4404-803F-A0D638244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529E-A3E5-4A31-8B7C-C5DE69FCF38D}" type="datetimeFigureOut">
              <a:rPr lang="en-US" smtClean="0"/>
              <a:pPr/>
              <a:t>10/19/10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BBA6-D513-4404-803F-A0D638244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529E-A3E5-4A31-8B7C-C5DE69FCF38D}" type="datetimeFigureOut">
              <a:rPr lang="en-US" smtClean="0"/>
              <a:pPr/>
              <a:t>10/19/10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BBA6-D513-4404-803F-A0D638244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E529E-A3E5-4A31-8B7C-C5DE69FCF38D}" type="datetimeFigureOut">
              <a:rPr lang="en-US" smtClean="0"/>
              <a:pPr/>
              <a:t>10/19/10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4BBA6-D513-4404-803F-A0D638244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Times New Roman"/>
          <a:ea typeface="+mj-ea"/>
          <a:cs typeface="Times New Roman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ea typeface="ＭＳ Ｐゴシック" pitchFamily="28" charset="-128"/>
        </a:defRPr>
      </a:lvl2pPr>
      <a:lvl3pPr marL="1143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28" charset="-128"/>
        </a:defRPr>
      </a:lvl3pPr>
      <a:lvl4pPr marL="1600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28" charset="-128"/>
        </a:defRPr>
      </a:lvl4pPr>
      <a:lvl5pPr marL="20574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28" charset="-128"/>
        </a:defRPr>
      </a:lvl5pPr>
      <a:lvl6pPr marL="25146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28" charset="-128"/>
        </a:defRPr>
      </a:lvl6pPr>
      <a:lvl7pPr marL="29718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28" charset="-128"/>
        </a:defRPr>
      </a:lvl7pPr>
      <a:lvl8pPr marL="3429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28" charset="-128"/>
        </a:defRPr>
      </a:lvl8pPr>
      <a:lvl9pPr marL="3886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2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524000"/>
          </a:xfrm>
        </p:spPr>
        <p:txBody>
          <a:bodyPr/>
          <a:lstStyle/>
          <a:p>
            <a:pPr algn="ctr"/>
            <a:r>
              <a:rPr lang="en-US" sz="4900" kern="1200" dirty="0" smtClean="0">
                <a:solidFill>
                  <a:srgbClr val="4F81BD"/>
                </a:solidFill>
                <a:cs typeface="Times New Roman"/>
              </a:rPr>
              <a:t>6.006- </a:t>
            </a:r>
            <a:r>
              <a:rPr lang="en-US" sz="5000" i="1" kern="1200" dirty="0" smtClean="0">
                <a:solidFill>
                  <a:prstClr val="black"/>
                </a:solidFill>
                <a:cs typeface="Times New Roman"/>
              </a:rPr>
              <a:t>Introduction to Algorithms</a:t>
            </a:r>
            <a:endParaRPr 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4953000"/>
            <a:ext cx="7086600" cy="1524000"/>
          </a:xfrm>
        </p:spPr>
        <p:txBody>
          <a:bodyPr/>
          <a:lstStyle/>
          <a:p>
            <a:r>
              <a:rPr lang="en-US" sz="4400" b="1" i="1" dirty="0">
                <a:solidFill>
                  <a:schemeClr val="accent2"/>
                </a:solidFill>
              </a:rPr>
              <a:t>Lecture</a:t>
            </a:r>
            <a:r>
              <a:rPr lang="en-US" sz="4400" b="1" i="1" dirty="0" smtClean="0">
                <a:solidFill>
                  <a:schemeClr val="accent2"/>
                </a:solidFill>
              </a:rPr>
              <a:t> 12</a:t>
            </a:r>
          </a:p>
          <a:p>
            <a:r>
              <a:rPr lang="en-US" b="1" dirty="0"/>
              <a:t>Prof.</a:t>
            </a:r>
            <a:r>
              <a:rPr lang="en-US" b="1" dirty="0" smtClean="0"/>
              <a:t> Constantinos Daskalakis</a:t>
            </a:r>
          </a:p>
          <a:p>
            <a:r>
              <a:rPr lang="en-US" sz="2600" b="1" dirty="0" smtClean="0">
                <a:solidFill>
                  <a:srgbClr val="0000FF"/>
                </a:solidFill>
              </a:rPr>
              <a:t>CLRS 22.2-22.3</a:t>
            </a:r>
          </a:p>
          <a:p>
            <a:endParaRPr lang="en-US" sz="2600" b="1" dirty="0" smtClean="0">
              <a:solidFill>
                <a:srgbClr val="0000FF"/>
              </a:solidFill>
            </a:endParaRPr>
          </a:p>
          <a:p>
            <a:endParaRPr lang="en-US" sz="2600" b="1" dirty="0">
              <a:solidFill>
                <a:srgbClr val="0000FF"/>
              </a:solidFill>
            </a:endParaRPr>
          </a:p>
        </p:txBody>
      </p:sp>
      <p:pic>
        <p:nvPicPr>
          <p:cNvPr id="5" name="Picture 4" descr="CLRS3e-cov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1939016"/>
            <a:ext cx="2736587" cy="30929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unknowingly revisit a vertex?</a:t>
            </a:r>
          </a:p>
          <a:p>
            <a:r>
              <a:rPr lang="en-US" dirty="0" smtClean="0"/>
              <a:t>BFS: get wrong notion of distance</a:t>
            </a:r>
          </a:p>
          <a:p>
            <a:r>
              <a:rPr lang="en-US" dirty="0" smtClean="0"/>
              <a:t>DFS: may get in circles</a:t>
            </a:r>
          </a:p>
          <a:p>
            <a:r>
              <a:rPr lang="en-US" dirty="0" smtClean="0"/>
              <a:t>Solution: mark vertices</a:t>
            </a:r>
          </a:p>
          <a:p>
            <a:pPr lvl="1"/>
            <a:r>
              <a:rPr lang="en-US" dirty="0" smtClean="0"/>
              <a:t>BFS: if you’ve seen it before, ignore</a:t>
            </a:r>
          </a:p>
          <a:p>
            <a:pPr lvl="1"/>
            <a:r>
              <a:rPr lang="en-US" dirty="0" smtClean="0"/>
              <a:t>DFS: if you’ve seen it before, back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Breadth First Search (BFS)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5257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Initial vertex s</a:t>
            </a:r>
          </a:p>
          <a:p>
            <a:pPr lvl="1"/>
            <a:r>
              <a:rPr lang="en-US" dirty="0" smtClean="0"/>
              <a:t>Level 0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=1,… </a:t>
            </a:r>
            <a:br>
              <a:rPr lang="en-US" dirty="0" smtClean="0"/>
            </a:br>
            <a:r>
              <a:rPr lang="en-US" dirty="0" smtClean="0"/>
              <a:t> grow level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Find all neighbors of level i-1 vertices </a:t>
            </a:r>
          </a:p>
          <a:p>
            <a:pPr lvl="1"/>
            <a:r>
              <a:rPr lang="en-US" dirty="0" smtClean="0"/>
              <a:t>(except those already seen)</a:t>
            </a:r>
          </a:p>
          <a:p>
            <a:pPr lvl="1"/>
            <a:r>
              <a:rPr lang="en-US" dirty="0" smtClean="0"/>
              <a:t>i.e. level </a:t>
            </a:r>
            <a:r>
              <a:rPr lang="en-US" dirty="0" err="1" smtClean="0"/>
              <a:t>i</a:t>
            </a:r>
            <a:r>
              <a:rPr lang="en-US" dirty="0" smtClean="0"/>
              <a:t> contains vertices reachable via a path of </a:t>
            </a:r>
            <a:r>
              <a:rPr lang="en-US" dirty="0" err="1" smtClean="0"/>
              <a:t>i</a:t>
            </a:r>
            <a:r>
              <a:rPr lang="en-US" dirty="0" smtClean="0"/>
              <a:t> edges and no fewer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5049604" y="1676400"/>
            <a:ext cx="893996" cy="2133600"/>
            <a:chOff x="5049604" y="1676400"/>
            <a:chExt cx="893996" cy="2133600"/>
          </a:xfrm>
        </p:grpSpPr>
        <p:sp>
          <p:nvSpPr>
            <p:cNvPr id="5" name="Oval 4"/>
            <p:cNvSpPr/>
            <p:nvPr/>
          </p:nvSpPr>
          <p:spPr>
            <a:xfrm>
              <a:off x="5715000" y="16764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715000" y="20574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715000" y="24384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715000" y="28194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5715000" y="32004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715000" y="35814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Connector 10"/>
            <p:cNvCxnSpPr>
              <a:stCxn id="4" idx="7"/>
              <a:endCxn id="5" idx="3"/>
            </p:cNvCxnSpPr>
            <p:nvPr/>
          </p:nvCxnSpPr>
          <p:spPr>
            <a:xfrm rot="5400000" flipH="1" flipV="1">
              <a:off x="5087704" y="1833422"/>
              <a:ext cx="622674" cy="698874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4" idx="7"/>
              <a:endCxn id="6" idx="2"/>
            </p:cNvCxnSpPr>
            <p:nvPr/>
          </p:nvCxnSpPr>
          <p:spPr>
            <a:xfrm rot="5400000" flipH="1" flipV="1">
              <a:off x="5221054" y="2000250"/>
              <a:ext cx="322496" cy="665396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4" idx="6"/>
              <a:endCxn id="7" idx="2"/>
            </p:cNvCxnSpPr>
            <p:nvPr/>
          </p:nvCxnSpPr>
          <p:spPr>
            <a:xfrm flipV="1">
              <a:off x="5105400" y="2552700"/>
              <a:ext cx="609600" cy="762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4" idx="6"/>
              <a:endCxn id="8" idx="2"/>
            </p:cNvCxnSpPr>
            <p:nvPr/>
          </p:nvCxnSpPr>
          <p:spPr>
            <a:xfrm>
              <a:off x="5105400" y="2628900"/>
              <a:ext cx="609600" cy="3048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4" idx="5"/>
              <a:endCxn id="9" idx="2"/>
            </p:cNvCxnSpPr>
            <p:nvPr/>
          </p:nvCxnSpPr>
          <p:spPr>
            <a:xfrm rot="16200000" flipH="1">
              <a:off x="5106754" y="2706454"/>
              <a:ext cx="551096" cy="665396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0" idx="1"/>
              <a:endCxn id="4" idx="5"/>
            </p:cNvCxnSpPr>
            <p:nvPr/>
          </p:nvCxnSpPr>
          <p:spPr>
            <a:xfrm rot="16200000" flipV="1">
              <a:off x="4973404" y="2839804"/>
              <a:ext cx="851274" cy="698874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5829300" y="1600200"/>
            <a:ext cx="952500" cy="1752600"/>
            <a:chOff x="5829300" y="1600200"/>
            <a:chExt cx="952500" cy="1752600"/>
          </a:xfrm>
        </p:grpSpPr>
        <p:sp>
          <p:nvSpPr>
            <p:cNvPr id="17" name="Oval 16"/>
            <p:cNvSpPr/>
            <p:nvPr/>
          </p:nvSpPr>
          <p:spPr>
            <a:xfrm>
              <a:off x="6553200" y="16002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553200" y="17526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6553200" y="19050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6553200" y="20574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6553200" y="22098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6553200" y="23622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6553200" y="25146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6553200" y="26670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6553200" y="28194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6553200" y="29718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6553200" y="31242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/>
            <p:cNvCxnSpPr>
              <a:stCxn id="5" idx="6"/>
              <a:endCxn id="17" idx="2"/>
            </p:cNvCxnSpPr>
            <p:nvPr/>
          </p:nvCxnSpPr>
          <p:spPr>
            <a:xfrm flipV="1">
              <a:off x="5943600" y="1714500"/>
              <a:ext cx="609600" cy="762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5" idx="6"/>
              <a:endCxn id="18" idx="2"/>
            </p:cNvCxnSpPr>
            <p:nvPr/>
          </p:nvCxnSpPr>
          <p:spPr>
            <a:xfrm>
              <a:off x="5943600" y="1790700"/>
              <a:ext cx="609600" cy="762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5" idx="5"/>
              <a:endCxn id="20" idx="2"/>
            </p:cNvCxnSpPr>
            <p:nvPr/>
          </p:nvCxnSpPr>
          <p:spPr>
            <a:xfrm rot="16200000" flipH="1">
              <a:off x="6081572" y="1700072"/>
              <a:ext cx="300178" cy="64307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5" idx="5"/>
              <a:endCxn id="21" idx="2"/>
            </p:cNvCxnSpPr>
            <p:nvPr/>
          </p:nvCxnSpPr>
          <p:spPr>
            <a:xfrm rot="16200000" flipH="1">
              <a:off x="6005372" y="1776272"/>
              <a:ext cx="452578" cy="64307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5" idx="5"/>
              <a:endCxn id="22" idx="2"/>
            </p:cNvCxnSpPr>
            <p:nvPr/>
          </p:nvCxnSpPr>
          <p:spPr>
            <a:xfrm rot="16200000" flipH="1">
              <a:off x="5929172" y="1852472"/>
              <a:ext cx="604978" cy="64307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5" idx="6"/>
              <a:endCxn id="19" idx="2"/>
            </p:cNvCxnSpPr>
            <p:nvPr/>
          </p:nvCxnSpPr>
          <p:spPr>
            <a:xfrm>
              <a:off x="5943600" y="1790700"/>
              <a:ext cx="609600" cy="2286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6" idx="6"/>
              <a:endCxn id="23" idx="2"/>
            </p:cNvCxnSpPr>
            <p:nvPr/>
          </p:nvCxnSpPr>
          <p:spPr>
            <a:xfrm>
              <a:off x="5943600" y="2171700"/>
              <a:ext cx="609600" cy="4572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6" idx="6"/>
              <a:endCxn id="24" idx="2"/>
            </p:cNvCxnSpPr>
            <p:nvPr/>
          </p:nvCxnSpPr>
          <p:spPr>
            <a:xfrm>
              <a:off x="5943600" y="2171700"/>
              <a:ext cx="609600" cy="6096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6" idx="5"/>
              <a:endCxn id="25" idx="2"/>
            </p:cNvCxnSpPr>
            <p:nvPr/>
          </p:nvCxnSpPr>
          <p:spPr>
            <a:xfrm rot="16200000" flipH="1">
              <a:off x="5891072" y="2271572"/>
              <a:ext cx="681178" cy="64307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6" idx="5"/>
              <a:endCxn id="26" idx="2"/>
            </p:cNvCxnSpPr>
            <p:nvPr/>
          </p:nvCxnSpPr>
          <p:spPr>
            <a:xfrm rot="16200000" flipH="1">
              <a:off x="5814872" y="2347772"/>
              <a:ext cx="833578" cy="64307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6" idx="4"/>
              <a:endCxn id="27" idx="2"/>
            </p:cNvCxnSpPr>
            <p:nvPr/>
          </p:nvCxnSpPr>
          <p:spPr>
            <a:xfrm rot="16200000" flipH="1">
              <a:off x="5715000" y="2400300"/>
              <a:ext cx="952500" cy="7239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9" idx="6"/>
              <a:endCxn id="18" idx="2"/>
            </p:cNvCxnSpPr>
            <p:nvPr/>
          </p:nvCxnSpPr>
          <p:spPr>
            <a:xfrm flipV="1">
              <a:off x="5943600" y="1866900"/>
              <a:ext cx="609600" cy="14478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8" idx="6"/>
              <a:endCxn id="23" idx="2"/>
            </p:cNvCxnSpPr>
            <p:nvPr/>
          </p:nvCxnSpPr>
          <p:spPr>
            <a:xfrm flipV="1">
              <a:off x="5943600" y="2628900"/>
              <a:ext cx="609600" cy="3048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6748322" y="1524000"/>
            <a:ext cx="1633678" cy="838200"/>
            <a:chOff x="6748322" y="1524000"/>
            <a:chExt cx="1633678" cy="838200"/>
          </a:xfrm>
        </p:grpSpPr>
        <p:sp>
          <p:nvSpPr>
            <p:cNvPr id="28" name="Oval 27"/>
            <p:cNvSpPr/>
            <p:nvPr/>
          </p:nvSpPr>
          <p:spPr>
            <a:xfrm>
              <a:off x="8153400" y="16764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8153400" y="21336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Straight Connector 42"/>
            <p:cNvCxnSpPr>
              <a:stCxn id="17" idx="7"/>
            </p:cNvCxnSpPr>
            <p:nvPr/>
          </p:nvCxnSpPr>
          <p:spPr>
            <a:xfrm rot="5400000" flipH="1" flipV="1">
              <a:off x="7357922" y="914400"/>
              <a:ext cx="109678" cy="132887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7" idx="6"/>
              <a:endCxn id="28" idx="2"/>
            </p:cNvCxnSpPr>
            <p:nvPr/>
          </p:nvCxnSpPr>
          <p:spPr>
            <a:xfrm>
              <a:off x="6781800" y="1714500"/>
              <a:ext cx="1371600" cy="762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7" idx="6"/>
              <a:endCxn id="29" idx="2"/>
            </p:cNvCxnSpPr>
            <p:nvPr/>
          </p:nvCxnSpPr>
          <p:spPr>
            <a:xfrm>
              <a:off x="6781800" y="1714500"/>
              <a:ext cx="1371600" cy="5334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5943600" y="3886200"/>
            <a:ext cx="1981200" cy="1528465"/>
            <a:chOff x="5638800" y="4114800"/>
            <a:chExt cx="1981200" cy="1528465"/>
          </a:xfrm>
        </p:grpSpPr>
        <p:sp>
          <p:nvSpPr>
            <p:cNvPr id="58" name="TextBox 57"/>
            <p:cNvSpPr txBox="1"/>
            <p:nvPr/>
          </p:nvSpPr>
          <p:spPr>
            <a:xfrm>
              <a:off x="5638800" y="5181600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Level 1</a:t>
              </a:r>
              <a:endParaRPr lang="en-US" sz="2400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rot="16200000" flipV="1">
              <a:off x="5334000" y="4419600"/>
              <a:ext cx="1066800" cy="4572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6858000" y="3505200"/>
            <a:ext cx="1524000" cy="1376065"/>
            <a:chOff x="6858000" y="3505200"/>
            <a:chExt cx="1524000" cy="1376065"/>
          </a:xfrm>
        </p:grpSpPr>
        <p:sp>
          <p:nvSpPr>
            <p:cNvPr id="59" name="TextBox 58"/>
            <p:cNvSpPr txBox="1"/>
            <p:nvPr/>
          </p:nvSpPr>
          <p:spPr>
            <a:xfrm>
              <a:off x="7086600" y="44196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Level 2</a:t>
              </a:r>
              <a:endParaRPr lang="en-US" sz="2400" dirty="0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rot="16200000" flipV="1">
              <a:off x="6705600" y="3657600"/>
              <a:ext cx="914400" cy="6096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7543800" y="2514600"/>
            <a:ext cx="1295400" cy="1299865"/>
            <a:chOff x="7543800" y="2514600"/>
            <a:chExt cx="1295400" cy="1299865"/>
          </a:xfrm>
        </p:grpSpPr>
        <p:sp>
          <p:nvSpPr>
            <p:cNvPr id="68" name="TextBox 67"/>
            <p:cNvSpPr txBox="1"/>
            <p:nvPr/>
          </p:nvSpPr>
          <p:spPr>
            <a:xfrm>
              <a:off x="7543800" y="33528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Level 3</a:t>
              </a:r>
              <a:endParaRPr lang="en-US" sz="2400" dirty="0"/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rot="5400000" flipH="1" flipV="1">
              <a:off x="7696200" y="2895600"/>
              <a:ext cx="914400" cy="1524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4724400" y="2350790"/>
            <a:ext cx="381000" cy="468610"/>
            <a:chOff x="4724400" y="2350790"/>
            <a:chExt cx="381000" cy="468610"/>
          </a:xfrm>
        </p:grpSpPr>
        <p:sp>
          <p:nvSpPr>
            <p:cNvPr id="4" name="Oval 3"/>
            <p:cNvSpPr/>
            <p:nvPr/>
          </p:nvSpPr>
          <p:spPr>
            <a:xfrm>
              <a:off x="4724400" y="2438400"/>
              <a:ext cx="381000" cy="381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750318" y="2350790"/>
              <a:ext cx="3050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2"/>
          <p:cNvGrpSpPr/>
          <p:nvPr/>
        </p:nvGrpSpPr>
        <p:grpSpPr>
          <a:xfrm>
            <a:off x="3657600" y="6410920"/>
            <a:ext cx="1219200" cy="370085"/>
            <a:chOff x="3657600" y="6410920"/>
            <a:chExt cx="1219200" cy="370085"/>
          </a:xfrm>
        </p:grpSpPr>
        <p:cxnSp>
          <p:nvCxnSpPr>
            <p:cNvPr id="69" name="Straight Connector 68"/>
            <p:cNvCxnSpPr>
              <a:cxnSpLocks noChangeAspect="1"/>
              <a:stCxn id="53" idx="2"/>
              <a:endCxn id="63" idx="2"/>
            </p:cNvCxnSpPr>
            <p:nvPr/>
          </p:nvCxnSpPr>
          <p:spPr>
            <a:xfrm rot="10800000" flipH="1" flipV="1">
              <a:off x="3657600" y="6553199"/>
              <a:ext cx="914400" cy="7540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4572000" y="6476205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557487" y="6410920"/>
              <a:ext cx="2889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v</a:t>
              </a:r>
              <a:endParaRPr lang="en-US" dirty="0"/>
            </a:p>
          </p:txBody>
        </p:sp>
      </p:grpSp>
      <p:cxnSp>
        <p:nvCxnSpPr>
          <p:cNvPr id="67" name="Straight Connector 66"/>
          <p:cNvCxnSpPr>
            <a:cxnSpLocks noChangeAspect="1"/>
            <a:stCxn id="53" idx="7"/>
            <a:endCxn id="62" idx="3"/>
          </p:cNvCxnSpPr>
          <p:nvPr/>
        </p:nvCxnSpPr>
        <p:spPr>
          <a:xfrm rot="5400000" flipH="1" flipV="1">
            <a:off x="3993963" y="5822763"/>
            <a:ext cx="546474" cy="69887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47800" y="18288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181600" y="39624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086600" y="38862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v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200400" y="38862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447800" y="38100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z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200400" y="18288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s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181600" y="18288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d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934200" y="19050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f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20" name="Straight Connector 19"/>
          <p:cNvCxnSpPr>
            <a:stCxn id="4" idx="6"/>
            <a:endCxn id="16" idx="2"/>
          </p:cNvCxnSpPr>
          <p:nvPr/>
        </p:nvCxnSpPr>
        <p:spPr>
          <a:xfrm>
            <a:off x="2057400" y="2133600"/>
            <a:ext cx="114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4"/>
            <a:endCxn id="15" idx="0"/>
          </p:cNvCxnSpPr>
          <p:nvPr/>
        </p:nvCxnSpPr>
        <p:spPr>
          <a:xfrm rot="5400000">
            <a:off x="1066800" y="3124200"/>
            <a:ext cx="1371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6" idx="4"/>
            <a:endCxn id="14" idx="0"/>
          </p:cNvCxnSpPr>
          <p:nvPr/>
        </p:nvCxnSpPr>
        <p:spPr>
          <a:xfrm rot="5400000">
            <a:off x="2781300" y="3162300"/>
            <a:ext cx="1447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7" idx="3"/>
            <a:endCxn id="14" idx="7"/>
          </p:cNvCxnSpPr>
          <p:nvPr/>
        </p:nvCxnSpPr>
        <p:spPr>
          <a:xfrm rot="5400000">
            <a:off x="3682626" y="2387226"/>
            <a:ext cx="1626348" cy="155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4"/>
            <a:endCxn id="12" idx="0"/>
          </p:cNvCxnSpPr>
          <p:nvPr/>
        </p:nvCxnSpPr>
        <p:spPr>
          <a:xfrm rot="5400000">
            <a:off x="4724400" y="3200400"/>
            <a:ext cx="152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4" idx="6"/>
            <a:endCxn id="12" idx="2"/>
          </p:cNvCxnSpPr>
          <p:nvPr/>
        </p:nvCxnSpPr>
        <p:spPr>
          <a:xfrm>
            <a:off x="3810000" y="4191000"/>
            <a:ext cx="1371600" cy="76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7" idx="6"/>
            <a:endCxn id="18" idx="2"/>
          </p:cNvCxnSpPr>
          <p:nvPr/>
        </p:nvCxnSpPr>
        <p:spPr>
          <a:xfrm>
            <a:off x="5791200" y="2133600"/>
            <a:ext cx="1143000" cy="76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2" idx="7"/>
            <a:endCxn id="18" idx="3"/>
          </p:cNvCxnSpPr>
          <p:nvPr/>
        </p:nvCxnSpPr>
        <p:spPr>
          <a:xfrm rot="5400000" flipH="1" flipV="1">
            <a:off x="5549526" y="2577726"/>
            <a:ext cx="1626348" cy="13215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8" idx="4"/>
            <a:endCxn id="13" idx="0"/>
          </p:cNvCxnSpPr>
          <p:nvPr/>
        </p:nvCxnSpPr>
        <p:spPr>
          <a:xfrm rot="16200000" flipH="1">
            <a:off x="6629400" y="3124200"/>
            <a:ext cx="1371600" cy="152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3" idx="2"/>
            <a:endCxn id="12" idx="6"/>
          </p:cNvCxnSpPr>
          <p:nvPr/>
        </p:nvCxnSpPr>
        <p:spPr>
          <a:xfrm rot="10800000" flipV="1">
            <a:off x="5791200" y="4191000"/>
            <a:ext cx="1295400" cy="76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219200" y="14478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1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95600" y="36576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1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43000" y="41148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2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 flipH="1">
            <a:off x="5181600" y="1447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2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 flipH="1">
            <a:off x="5638800" y="4343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2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 flipH="1">
            <a:off x="7696200" y="4191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3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 flipH="1">
            <a:off x="7620000" y="1905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3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24200" y="14478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0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1676400" y="6031468"/>
            <a:ext cx="304800" cy="369332"/>
            <a:chOff x="1676400" y="6031468"/>
            <a:chExt cx="304800" cy="369332"/>
          </a:xfrm>
        </p:grpSpPr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1676400" y="6095205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676400" y="6031468"/>
              <a:ext cx="274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s</a:t>
              </a:r>
              <a:endParaRPr lang="en-US" dirty="0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936563" y="5486400"/>
            <a:ext cx="1187637" cy="653443"/>
            <a:chOff x="1936563" y="5486400"/>
            <a:chExt cx="1187637" cy="653443"/>
          </a:xfrm>
        </p:grpSpPr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28194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41" name="Straight Connector 40"/>
            <p:cNvCxnSpPr>
              <a:cxnSpLocks noChangeAspect="1"/>
              <a:stCxn id="29" idx="7"/>
            </p:cNvCxnSpPr>
            <p:nvPr/>
          </p:nvCxnSpPr>
          <p:spPr>
            <a:xfrm rot="5400000" flipH="1" flipV="1">
              <a:off x="2177735" y="5510360"/>
              <a:ext cx="388311" cy="87065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2819400" y="5486400"/>
              <a:ext cx="295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</a:t>
              </a:r>
              <a:endParaRPr lang="en-US" dirty="0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981200" y="6222742"/>
            <a:ext cx="1222595" cy="405863"/>
            <a:chOff x="1981200" y="6222742"/>
            <a:chExt cx="1222595" cy="405863"/>
          </a:xfrm>
        </p:grpSpPr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2895600" y="6323805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52" name="Straight Connector 51"/>
            <p:cNvCxnSpPr>
              <a:cxnSpLocks noChangeAspect="1"/>
              <a:stCxn id="29" idx="6"/>
            </p:cNvCxnSpPr>
            <p:nvPr/>
          </p:nvCxnSpPr>
          <p:spPr>
            <a:xfrm>
              <a:off x="1981200" y="6247605"/>
              <a:ext cx="914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2908559" y="6222742"/>
              <a:ext cx="295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endParaRPr lang="en-US" dirty="0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079563" y="5016242"/>
            <a:ext cx="882837" cy="590996"/>
            <a:chOff x="3079563" y="5016242"/>
            <a:chExt cx="882837" cy="590996"/>
          </a:xfrm>
        </p:grpSpPr>
        <p:cxnSp>
          <p:nvCxnSpPr>
            <p:cNvPr id="55" name="Straight Connector 54"/>
            <p:cNvCxnSpPr>
              <a:cxnSpLocks noChangeAspect="1"/>
              <a:stCxn id="31" idx="7"/>
              <a:endCxn id="33" idx="2"/>
            </p:cNvCxnSpPr>
            <p:nvPr/>
          </p:nvCxnSpPr>
          <p:spPr>
            <a:xfrm rot="5400000" flipH="1" flipV="1">
              <a:off x="3193863" y="5143501"/>
              <a:ext cx="349437" cy="57803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3657600" y="5105400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670559" y="5016242"/>
              <a:ext cx="2758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z</a:t>
              </a:r>
              <a:endParaRPr lang="en-US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155764" y="5561310"/>
            <a:ext cx="820738" cy="807132"/>
            <a:chOff x="3155764" y="5561310"/>
            <a:chExt cx="820738" cy="807132"/>
          </a:xfrm>
        </p:grpSpPr>
        <p:cxnSp>
          <p:nvCxnSpPr>
            <p:cNvPr id="58" name="Straight Connector 57"/>
            <p:cNvCxnSpPr>
              <a:cxnSpLocks noChangeAspect="1"/>
              <a:stCxn id="35" idx="7"/>
              <a:endCxn id="37" idx="3"/>
            </p:cNvCxnSpPr>
            <p:nvPr/>
          </p:nvCxnSpPr>
          <p:spPr>
            <a:xfrm rot="5400000" flipH="1" flipV="1">
              <a:off x="3194261" y="5860466"/>
              <a:ext cx="469479" cy="54647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>
              <a:spLocks noChangeAspect="1"/>
            </p:cNvSpPr>
            <p:nvPr/>
          </p:nvSpPr>
          <p:spPr>
            <a:xfrm>
              <a:off x="3657600" y="5638800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670559" y="5561310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</a:t>
              </a:r>
              <a:endParaRPr lang="en-US" dirty="0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200400" y="6298942"/>
            <a:ext cx="762000" cy="406658"/>
            <a:chOff x="3200400" y="6298942"/>
            <a:chExt cx="762000" cy="406658"/>
          </a:xfrm>
        </p:grpSpPr>
        <p:cxnSp>
          <p:nvCxnSpPr>
            <p:cNvPr id="61" name="Straight Connector 60"/>
            <p:cNvCxnSpPr>
              <a:cxnSpLocks noChangeAspect="1"/>
              <a:stCxn id="35" idx="6"/>
              <a:endCxn id="53" idx="2"/>
            </p:cNvCxnSpPr>
            <p:nvPr/>
          </p:nvCxnSpPr>
          <p:spPr>
            <a:xfrm>
              <a:off x="3200400" y="6476205"/>
              <a:ext cx="457200" cy="7699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3657600" y="6400800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670559" y="6298942"/>
              <a:ext cx="282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</a:t>
              </a:r>
              <a:endParaRPr lang="en-US" dirty="0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962400" y="5562600"/>
            <a:ext cx="914400" cy="381000"/>
            <a:chOff x="3962400" y="5562600"/>
            <a:chExt cx="914400" cy="381000"/>
          </a:xfrm>
        </p:grpSpPr>
        <p:cxnSp>
          <p:nvCxnSpPr>
            <p:cNvPr id="65" name="Straight Connector 64"/>
            <p:cNvCxnSpPr>
              <a:cxnSpLocks noChangeAspect="1"/>
              <a:stCxn id="37" idx="6"/>
              <a:endCxn id="62" idx="2"/>
            </p:cNvCxnSpPr>
            <p:nvPr/>
          </p:nvCxnSpPr>
          <p:spPr>
            <a:xfrm>
              <a:off x="3962400" y="5791200"/>
              <a:ext cx="609600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4572000" y="5638800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597918" y="556260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f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Initial vertex s</a:t>
            </a:r>
          </a:p>
          <a:p>
            <a:pPr lvl="1"/>
            <a:r>
              <a:rPr lang="en-US" dirty="0" smtClean="0"/>
              <a:t>Level 0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=1,… </a:t>
            </a:r>
            <a:br>
              <a:rPr lang="en-US" dirty="0" smtClean="0"/>
            </a:br>
            <a:r>
              <a:rPr lang="en-US" dirty="0" smtClean="0"/>
              <a:t> grow level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Find all neighbors of level i-1 </a:t>
            </a:r>
          </a:p>
          <a:p>
            <a:pPr lvl="1"/>
            <a:r>
              <a:rPr lang="en-US" dirty="0" smtClean="0"/>
              <a:t>(except those already seen)</a:t>
            </a:r>
          </a:p>
          <a:p>
            <a:pPr lvl="1"/>
            <a:r>
              <a:rPr lang="en-US" dirty="0" smtClean="0"/>
              <a:t>i.e. level </a:t>
            </a:r>
            <a:r>
              <a:rPr lang="en-US" dirty="0" err="1" smtClean="0"/>
              <a:t>i</a:t>
            </a:r>
            <a:r>
              <a:rPr lang="en-US" dirty="0" smtClean="0"/>
              <a:t> contains vertices </a:t>
            </a:r>
            <a:br>
              <a:rPr lang="en-US" dirty="0" smtClean="0"/>
            </a:br>
            <a:r>
              <a:rPr lang="en-US" dirty="0" smtClean="0"/>
              <a:t>reachable via a path of </a:t>
            </a:r>
            <a:r>
              <a:rPr lang="en-US" dirty="0" err="1" smtClean="0"/>
              <a:t>i</a:t>
            </a:r>
            <a:r>
              <a:rPr lang="en-US" dirty="0" smtClean="0"/>
              <a:t> edges </a:t>
            </a:r>
            <a:br>
              <a:rPr lang="en-US" dirty="0" smtClean="0"/>
            </a:br>
            <a:r>
              <a:rPr lang="en-US" dirty="0" smtClean="0"/>
              <a:t>and no fewer</a:t>
            </a:r>
          </a:p>
          <a:p>
            <a:r>
              <a:rPr lang="en-US" dirty="0" smtClean="0"/>
              <a:t>Where can the other edges of the graph be?</a:t>
            </a:r>
          </a:p>
          <a:p>
            <a:pPr lvl="1"/>
            <a:r>
              <a:rPr lang="en-US" dirty="0" smtClean="0"/>
              <a:t>Only between nodes in same or adjacent levels</a:t>
            </a:r>
            <a:endParaRPr lang="en-US" dirty="0"/>
          </a:p>
        </p:txBody>
      </p:sp>
      <p:grpSp>
        <p:nvGrpSpPr>
          <p:cNvPr id="46" name="Group 56"/>
          <p:cNvGrpSpPr/>
          <p:nvPr/>
        </p:nvGrpSpPr>
        <p:grpSpPr>
          <a:xfrm>
            <a:off x="5049604" y="1676400"/>
            <a:ext cx="893996" cy="2133600"/>
            <a:chOff x="5049604" y="1676400"/>
            <a:chExt cx="893996" cy="2133600"/>
          </a:xfrm>
        </p:grpSpPr>
        <p:sp>
          <p:nvSpPr>
            <p:cNvPr id="5" name="Oval 4"/>
            <p:cNvSpPr/>
            <p:nvPr/>
          </p:nvSpPr>
          <p:spPr>
            <a:xfrm>
              <a:off x="5715000" y="16764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715000" y="20574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715000" y="24384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715000" y="28194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5715000" y="32004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715000" y="35814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Connector 10"/>
            <p:cNvCxnSpPr>
              <a:stCxn id="4" idx="7"/>
              <a:endCxn id="5" idx="3"/>
            </p:cNvCxnSpPr>
            <p:nvPr/>
          </p:nvCxnSpPr>
          <p:spPr>
            <a:xfrm rot="5400000" flipH="1" flipV="1">
              <a:off x="5087704" y="1833422"/>
              <a:ext cx="622674" cy="698874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4" idx="7"/>
              <a:endCxn id="6" idx="2"/>
            </p:cNvCxnSpPr>
            <p:nvPr/>
          </p:nvCxnSpPr>
          <p:spPr>
            <a:xfrm rot="5400000" flipH="1" flipV="1">
              <a:off x="5221054" y="2000250"/>
              <a:ext cx="322496" cy="665396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4" idx="6"/>
              <a:endCxn id="7" idx="2"/>
            </p:cNvCxnSpPr>
            <p:nvPr/>
          </p:nvCxnSpPr>
          <p:spPr>
            <a:xfrm flipV="1">
              <a:off x="5105400" y="2552700"/>
              <a:ext cx="609600" cy="762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4" idx="6"/>
              <a:endCxn id="8" idx="2"/>
            </p:cNvCxnSpPr>
            <p:nvPr/>
          </p:nvCxnSpPr>
          <p:spPr>
            <a:xfrm>
              <a:off x="5105400" y="2628900"/>
              <a:ext cx="609600" cy="3048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4" idx="5"/>
              <a:endCxn id="9" idx="2"/>
            </p:cNvCxnSpPr>
            <p:nvPr/>
          </p:nvCxnSpPr>
          <p:spPr>
            <a:xfrm rot="16200000" flipH="1">
              <a:off x="5106754" y="2706454"/>
              <a:ext cx="551096" cy="665396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0" idx="1"/>
              <a:endCxn id="4" idx="5"/>
            </p:cNvCxnSpPr>
            <p:nvPr/>
          </p:nvCxnSpPr>
          <p:spPr>
            <a:xfrm rot="16200000" flipV="1">
              <a:off x="4973404" y="2839804"/>
              <a:ext cx="851274" cy="698874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59"/>
          <p:cNvGrpSpPr/>
          <p:nvPr/>
        </p:nvGrpSpPr>
        <p:grpSpPr>
          <a:xfrm>
            <a:off x="5829300" y="1600200"/>
            <a:ext cx="952500" cy="1752600"/>
            <a:chOff x="5829300" y="1600200"/>
            <a:chExt cx="952500" cy="1752600"/>
          </a:xfrm>
        </p:grpSpPr>
        <p:sp>
          <p:nvSpPr>
            <p:cNvPr id="17" name="Oval 16"/>
            <p:cNvSpPr/>
            <p:nvPr/>
          </p:nvSpPr>
          <p:spPr>
            <a:xfrm>
              <a:off x="6553200" y="16002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553200" y="17526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6553200" y="19050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6553200" y="20574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6553200" y="22098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6553200" y="23622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6553200" y="25146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6553200" y="26670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6553200" y="28194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6553200" y="29718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6553200" y="31242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/>
            <p:cNvCxnSpPr>
              <a:stCxn id="5" idx="6"/>
              <a:endCxn id="17" idx="2"/>
            </p:cNvCxnSpPr>
            <p:nvPr/>
          </p:nvCxnSpPr>
          <p:spPr>
            <a:xfrm flipV="1">
              <a:off x="5943600" y="1714500"/>
              <a:ext cx="609600" cy="762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5" idx="6"/>
              <a:endCxn id="18" idx="2"/>
            </p:cNvCxnSpPr>
            <p:nvPr/>
          </p:nvCxnSpPr>
          <p:spPr>
            <a:xfrm>
              <a:off x="5943600" y="1790700"/>
              <a:ext cx="609600" cy="762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5" idx="5"/>
              <a:endCxn id="20" idx="2"/>
            </p:cNvCxnSpPr>
            <p:nvPr/>
          </p:nvCxnSpPr>
          <p:spPr>
            <a:xfrm rot="16200000" flipH="1">
              <a:off x="6081572" y="1700072"/>
              <a:ext cx="300178" cy="64307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5" idx="5"/>
              <a:endCxn id="21" idx="2"/>
            </p:cNvCxnSpPr>
            <p:nvPr/>
          </p:nvCxnSpPr>
          <p:spPr>
            <a:xfrm rot="16200000" flipH="1">
              <a:off x="6005372" y="1776272"/>
              <a:ext cx="452578" cy="64307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5" idx="5"/>
              <a:endCxn id="22" idx="2"/>
            </p:cNvCxnSpPr>
            <p:nvPr/>
          </p:nvCxnSpPr>
          <p:spPr>
            <a:xfrm rot="16200000" flipH="1">
              <a:off x="5929172" y="1852472"/>
              <a:ext cx="604978" cy="64307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5" idx="6"/>
              <a:endCxn id="19" idx="2"/>
            </p:cNvCxnSpPr>
            <p:nvPr/>
          </p:nvCxnSpPr>
          <p:spPr>
            <a:xfrm>
              <a:off x="5943600" y="1790700"/>
              <a:ext cx="609600" cy="2286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6" idx="6"/>
              <a:endCxn id="23" idx="2"/>
            </p:cNvCxnSpPr>
            <p:nvPr/>
          </p:nvCxnSpPr>
          <p:spPr>
            <a:xfrm>
              <a:off x="5943600" y="2171700"/>
              <a:ext cx="609600" cy="4572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6" idx="6"/>
              <a:endCxn id="24" idx="2"/>
            </p:cNvCxnSpPr>
            <p:nvPr/>
          </p:nvCxnSpPr>
          <p:spPr>
            <a:xfrm>
              <a:off x="5943600" y="2171700"/>
              <a:ext cx="609600" cy="6096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6" idx="5"/>
              <a:endCxn id="25" idx="2"/>
            </p:cNvCxnSpPr>
            <p:nvPr/>
          </p:nvCxnSpPr>
          <p:spPr>
            <a:xfrm rot="16200000" flipH="1">
              <a:off x="5891072" y="2271572"/>
              <a:ext cx="681178" cy="64307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6" idx="5"/>
              <a:endCxn id="26" idx="2"/>
            </p:cNvCxnSpPr>
            <p:nvPr/>
          </p:nvCxnSpPr>
          <p:spPr>
            <a:xfrm rot="16200000" flipH="1">
              <a:off x="5814872" y="2347772"/>
              <a:ext cx="833578" cy="64307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6" idx="4"/>
              <a:endCxn id="27" idx="2"/>
            </p:cNvCxnSpPr>
            <p:nvPr/>
          </p:nvCxnSpPr>
          <p:spPr>
            <a:xfrm rot="16200000" flipH="1">
              <a:off x="5715000" y="2400300"/>
              <a:ext cx="952500" cy="7239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9" idx="6"/>
              <a:endCxn id="18" idx="2"/>
            </p:cNvCxnSpPr>
            <p:nvPr/>
          </p:nvCxnSpPr>
          <p:spPr>
            <a:xfrm flipV="1">
              <a:off x="5943600" y="1866900"/>
              <a:ext cx="609600" cy="14478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8" idx="6"/>
              <a:endCxn id="23" idx="2"/>
            </p:cNvCxnSpPr>
            <p:nvPr/>
          </p:nvCxnSpPr>
          <p:spPr>
            <a:xfrm flipV="1">
              <a:off x="5943600" y="2628900"/>
              <a:ext cx="609600" cy="3048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62"/>
          <p:cNvGrpSpPr/>
          <p:nvPr/>
        </p:nvGrpSpPr>
        <p:grpSpPr>
          <a:xfrm>
            <a:off x="6748322" y="1524000"/>
            <a:ext cx="1633678" cy="838200"/>
            <a:chOff x="6748322" y="1524000"/>
            <a:chExt cx="1633678" cy="838200"/>
          </a:xfrm>
        </p:grpSpPr>
        <p:sp>
          <p:nvSpPr>
            <p:cNvPr id="28" name="Oval 27"/>
            <p:cNvSpPr/>
            <p:nvPr/>
          </p:nvSpPr>
          <p:spPr>
            <a:xfrm>
              <a:off x="8153400" y="16764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8153400" y="2133600"/>
              <a:ext cx="228600" cy="228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Straight Connector 42"/>
            <p:cNvCxnSpPr>
              <a:stCxn id="17" idx="7"/>
            </p:cNvCxnSpPr>
            <p:nvPr/>
          </p:nvCxnSpPr>
          <p:spPr>
            <a:xfrm rot="5400000" flipH="1" flipV="1">
              <a:off x="7357922" y="914400"/>
              <a:ext cx="109678" cy="132887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7" idx="6"/>
              <a:endCxn id="28" idx="2"/>
            </p:cNvCxnSpPr>
            <p:nvPr/>
          </p:nvCxnSpPr>
          <p:spPr>
            <a:xfrm>
              <a:off x="6781800" y="1714500"/>
              <a:ext cx="1371600" cy="762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7" idx="6"/>
              <a:endCxn id="29" idx="2"/>
            </p:cNvCxnSpPr>
            <p:nvPr/>
          </p:nvCxnSpPr>
          <p:spPr>
            <a:xfrm>
              <a:off x="6781800" y="1714500"/>
              <a:ext cx="1371600" cy="5334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63"/>
          <p:cNvGrpSpPr/>
          <p:nvPr/>
        </p:nvGrpSpPr>
        <p:grpSpPr>
          <a:xfrm>
            <a:off x="5638800" y="4038600"/>
            <a:ext cx="1981200" cy="1604665"/>
            <a:chOff x="5638800" y="4038600"/>
            <a:chExt cx="1981200" cy="1604665"/>
          </a:xfrm>
        </p:grpSpPr>
        <p:sp>
          <p:nvSpPr>
            <p:cNvPr id="58" name="TextBox 57"/>
            <p:cNvSpPr txBox="1"/>
            <p:nvPr/>
          </p:nvSpPr>
          <p:spPr>
            <a:xfrm>
              <a:off x="5638800" y="5181600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Level 1</a:t>
              </a:r>
              <a:endParaRPr lang="en-US" sz="2400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rot="16200000" flipV="1">
              <a:off x="5410200" y="4495800"/>
              <a:ext cx="1143000" cy="2286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64"/>
          <p:cNvGrpSpPr/>
          <p:nvPr/>
        </p:nvGrpSpPr>
        <p:grpSpPr>
          <a:xfrm>
            <a:off x="6858000" y="3505200"/>
            <a:ext cx="1524000" cy="1376065"/>
            <a:chOff x="6858000" y="3505200"/>
            <a:chExt cx="1524000" cy="1376065"/>
          </a:xfrm>
        </p:grpSpPr>
        <p:sp>
          <p:nvSpPr>
            <p:cNvPr id="59" name="TextBox 58"/>
            <p:cNvSpPr txBox="1"/>
            <p:nvPr/>
          </p:nvSpPr>
          <p:spPr>
            <a:xfrm>
              <a:off x="7086600" y="44196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Level 2</a:t>
              </a:r>
              <a:endParaRPr lang="en-US" sz="2400" dirty="0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rot="16200000" flipV="1">
              <a:off x="6705600" y="3657600"/>
              <a:ext cx="914400" cy="6096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65"/>
          <p:cNvGrpSpPr/>
          <p:nvPr/>
        </p:nvGrpSpPr>
        <p:grpSpPr>
          <a:xfrm>
            <a:off x="7543800" y="2514600"/>
            <a:ext cx="1295400" cy="1299865"/>
            <a:chOff x="7543800" y="2514600"/>
            <a:chExt cx="1295400" cy="1299865"/>
          </a:xfrm>
        </p:grpSpPr>
        <p:sp>
          <p:nvSpPr>
            <p:cNvPr id="68" name="TextBox 67"/>
            <p:cNvSpPr txBox="1"/>
            <p:nvPr/>
          </p:nvSpPr>
          <p:spPr>
            <a:xfrm>
              <a:off x="7543800" y="33528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Level 3</a:t>
              </a:r>
              <a:endParaRPr lang="en-US" sz="2400" dirty="0"/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rot="5400000" flipH="1" flipV="1">
              <a:off x="7696200" y="2895600"/>
              <a:ext cx="914400" cy="1524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/>
          <p:cNvCxnSpPr>
            <a:stCxn id="10" idx="6"/>
            <a:endCxn id="28" idx="3"/>
          </p:cNvCxnSpPr>
          <p:nvPr/>
        </p:nvCxnSpPr>
        <p:spPr>
          <a:xfrm flipV="1">
            <a:off x="5943600" y="1871522"/>
            <a:ext cx="2243278" cy="1824178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9" idx="0"/>
            <a:endCxn id="7" idx="4"/>
          </p:cNvCxnSpPr>
          <p:nvPr/>
        </p:nvCxnSpPr>
        <p:spPr>
          <a:xfrm rot="5400000" flipH="1" flipV="1">
            <a:off x="5562600" y="2933700"/>
            <a:ext cx="53340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Multiply 79"/>
          <p:cNvSpPr/>
          <p:nvPr/>
        </p:nvSpPr>
        <p:spPr>
          <a:xfrm>
            <a:off x="6705600" y="2133600"/>
            <a:ext cx="1143000" cy="1143000"/>
          </a:xfrm>
          <a:prstGeom prst="mathMultiply">
            <a:avLst>
              <a:gd name="adj1" fmla="val 972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5"/>
          <p:cNvGrpSpPr/>
          <p:nvPr/>
        </p:nvGrpSpPr>
        <p:grpSpPr>
          <a:xfrm>
            <a:off x="4724400" y="2350790"/>
            <a:ext cx="381000" cy="468610"/>
            <a:chOff x="4724400" y="2350790"/>
            <a:chExt cx="381000" cy="468610"/>
          </a:xfrm>
        </p:grpSpPr>
        <p:sp>
          <p:nvSpPr>
            <p:cNvPr id="4" name="Oval 3"/>
            <p:cNvSpPr/>
            <p:nvPr/>
          </p:nvSpPr>
          <p:spPr>
            <a:xfrm>
              <a:off x="4724400" y="2438400"/>
              <a:ext cx="381000" cy="381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750318" y="2350790"/>
              <a:ext cx="3050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63"/>
          <p:cNvCxnSpPr/>
          <p:nvPr/>
        </p:nvCxnSpPr>
        <p:spPr>
          <a:xfrm rot="5400000" flipH="1" flipV="1">
            <a:off x="3543300" y="6134100"/>
            <a:ext cx="53340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02"/>
          <p:cNvGrpSpPr/>
          <p:nvPr/>
        </p:nvGrpSpPr>
        <p:grpSpPr>
          <a:xfrm>
            <a:off x="3657600" y="6410920"/>
            <a:ext cx="1219200" cy="370085"/>
            <a:chOff x="3657600" y="6410920"/>
            <a:chExt cx="1219200" cy="370085"/>
          </a:xfrm>
        </p:grpSpPr>
        <p:cxnSp>
          <p:nvCxnSpPr>
            <p:cNvPr id="69" name="Straight Connector 68"/>
            <p:cNvCxnSpPr>
              <a:cxnSpLocks noChangeAspect="1"/>
              <a:stCxn id="53" idx="2"/>
              <a:endCxn id="63" idx="2"/>
            </p:cNvCxnSpPr>
            <p:nvPr/>
          </p:nvCxnSpPr>
          <p:spPr>
            <a:xfrm rot="10800000" flipH="1" flipV="1">
              <a:off x="3657600" y="6553199"/>
              <a:ext cx="914400" cy="7540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4572000" y="6476205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557487" y="6410920"/>
              <a:ext cx="2889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v</a:t>
              </a:r>
              <a:endParaRPr lang="en-US" dirty="0"/>
            </a:p>
          </p:txBody>
        </p:sp>
      </p:grpSp>
      <p:cxnSp>
        <p:nvCxnSpPr>
          <p:cNvPr id="67" name="Straight Connector 66"/>
          <p:cNvCxnSpPr>
            <a:cxnSpLocks noChangeAspect="1"/>
            <a:stCxn id="53" idx="7"/>
            <a:endCxn id="62" idx="3"/>
          </p:cNvCxnSpPr>
          <p:nvPr/>
        </p:nvCxnSpPr>
        <p:spPr>
          <a:xfrm rot="5400000" flipH="1" flipV="1">
            <a:off x="3993963" y="5822763"/>
            <a:ext cx="546474" cy="69887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47800" y="18288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181600" y="39624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086600" y="38862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v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200400" y="38862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447800" y="38100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z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200400" y="18288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s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181600" y="18288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d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934200" y="19050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f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20" name="Straight Connector 19"/>
          <p:cNvCxnSpPr>
            <a:stCxn id="4" idx="6"/>
            <a:endCxn id="16" idx="2"/>
          </p:cNvCxnSpPr>
          <p:nvPr/>
        </p:nvCxnSpPr>
        <p:spPr>
          <a:xfrm>
            <a:off x="2057400" y="2133600"/>
            <a:ext cx="114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4"/>
            <a:endCxn id="15" idx="0"/>
          </p:cNvCxnSpPr>
          <p:nvPr/>
        </p:nvCxnSpPr>
        <p:spPr>
          <a:xfrm rot="5400000">
            <a:off x="1066800" y="3124200"/>
            <a:ext cx="1371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6" idx="4"/>
            <a:endCxn id="14" idx="0"/>
          </p:cNvCxnSpPr>
          <p:nvPr/>
        </p:nvCxnSpPr>
        <p:spPr>
          <a:xfrm rot="5400000">
            <a:off x="2781300" y="3162300"/>
            <a:ext cx="1447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7" idx="3"/>
            <a:endCxn id="14" idx="7"/>
          </p:cNvCxnSpPr>
          <p:nvPr/>
        </p:nvCxnSpPr>
        <p:spPr>
          <a:xfrm rot="5400000">
            <a:off x="3682626" y="2387226"/>
            <a:ext cx="1626348" cy="155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4"/>
            <a:endCxn id="12" idx="0"/>
          </p:cNvCxnSpPr>
          <p:nvPr/>
        </p:nvCxnSpPr>
        <p:spPr>
          <a:xfrm rot="5400000">
            <a:off x="4724400" y="3200400"/>
            <a:ext cx="152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4" idx="6"/>
            <a:endCxn id="12" idx="2"/>
          </p:cNvCxnSpPr>
          <p:nvPr/>
        </p:nvCxnSpPr>
        <p:spPr>
          <a:xfrm>
            <a:off x="3810000" y="4191000"/>
            <a:ext cx="1371600" cy="76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7" idx="6"/>
            <a:endCxn id="18" idx="2"/>
          </p:cNvCxnSpPr>
          <p:nvPr/>
        </p:nvCxnSpPr>
        <p:spPr>
          <a:xfrm>
            <a:off x="5791200" y="2133600"/>
            <a:ext cx="1143000" cy="76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2" idx="7"/>
            <a:endCxn id="18" idx="3"/>
          </p:cNvCxnSpPr>
          <p:nvPr/>
        </p:nvCxnSpPr>
        <p:spPr>
          <a:xfrm rot="5400000" flipH="1" flipV="1">
            <a:off x="5549526" y="2577726"/>
            <a:ext cx="1626348" cy="13215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8" idx="4"/>
            <a:endCxn id="13" idx="0"/>
          </p:cNvCxnSpPr>
          <p:nvPr/>
        </p:nvCxnSpPr>
        <p:spPr>
          <a:xfrm rot="16200000" flipH="1">
            <a:off x="6629400" y="3124200"/>
            <a:ext cx="1371600" cy="152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3" idx="2"/>
            <a:endCxn id="12" idx="6"/>
          </p:cNvCxnSpPr>
          <p:nvPr/>
        </p:nvCxnSpPr>
        <p:spPr>
          <a:xfrm rot="10800000" flipV="1">
            <a:off x="5791200" y="4191000"/>
            <a:ext cx="1295400" cy="76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219200" y="14478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1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95600" y="36576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1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43000" y="41148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2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 flipH="1">
            <a:off x="5181600" y="1447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2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 flipH="1">
            <a:off x="5638800" y="4343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2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 flipH="1">
            <a:off x="7696200" y="4191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3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 flipH="1">
            <a:off x="7620000" y="1905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3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24200" y="14478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0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5" name="Group 103"/>
          <p:cNvGrpSpPr/>
          <p:nvPr/>
        </p:nvGrpSpPr>
        <p:grpSpPr>
          <a:xfrm>
            <a:off x="1676400" y="6031468"/>
            <a:ext cx="304800" cy="369332"/>
            <a:chOff x="1676400" y="6031468"/>
            <a:chExt cx="304800" cy="369332"/>
          </a:xfrm>
        </p:grpSpPr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1676400" y="6095205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676400" y="6031468"/>
              <a:ext cx="274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s</a:t>
              </a:r>
              <a:endParaRPr lang="en-US" dirty="0"/>
            </a:p>
          </p:txBody>
        </p:sp>
      </p:grpSp>
      <p:grpSp>
        <p:nvGrpSpPr>
          <p:cNvPr id="6" name="Group 96"/>
          <p:cNvGrpSpPr/>
          <p:nvPr/>
        </p:nvGrpSpPr>
        <p:grpSpPr>
          <a:xfrm>
            <a:off x="1936563" y="5486400"/>
            <a:ext cx="1187637" cy="653443"/>
            <a:chOff x="1936563" y="5486400"/>
            <a:chExt cx="1187637" cy="653443"/>
          </a:xfrm>
        </p:grpSpPr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28194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41" name="Straight Connector 40"/>
            <p:cNvCxnSpPr>
              <a:cxnSpLocks noChangeAspect="1"/>
              <a:stCxn id="29" idx="7"/>
            </p:cNvCxnSpPr>
            <p:nvPr/>
          </p:nvCxnSpPr>
          <p:spPr>
            <a:xfrm rot="5400000" flipH="1" flipV="1">
              <a:off x="2177735" y="5510360"/>
              <a:ext cx="388311" cy="87065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2819400" y="5486400"/>
              <a:ext cx="295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</a:t>
              </a:r>
              <a:endParaRPr lang="en-US" dirty="0"/>
            </a:p>
          </p:txBody>
        </p:sp>
      </p:grpSp>
      <p:grpSp>
        <p:nvGrpSpPr>
          <p:cNvPr id="7" name="Group 97"/>
          <p:cNvGrpSpPr/>
          <p:nvPr/>
        </p:nvGrpSpPr>
        <p:grpSpPr>
          <a:xfrm>
            <a:off x="1981200" y="6222742"/>
            <a:ext cx="1222595" cy="405863"/>
            <a:chOff x="1981200" y="6222742"/>
            <a:chExt cx="1222595" cy="405863"/>
          </a:xfrm>
        </p:grpSpPr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2895600" y="6323805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52" name="Straight Connector 51"/>
            <p:cNvCxnSpPr>
              <a:cxnSpLocks noChangeAspect="1"/>
              <a:stCxn id="29" idx="6"/>
            </p:cNvCxnSpPr>
            <p:nvPr/>
          </p:nvCxnSpPr>
          <p:spPr>
            <a:xfrm>
              <a:off x="1981200" y="6247605"/>
              <a:ext cx="914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2908559" y="6222742"/>
              <a:ext cx="295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endParaRPr lang="en-US" dirty="0"/>
            </a:p>
          </p:txBody>
        </p:sp>
      </p:grpSp>
      <p:grpSp>
        <p:nvGrpSpPr>
          <p:cNvPr id="8" name="Group 98"/>
          <p:cNvGrpSpPr/>
          <p:nvPr/>
        </p:nvGrpSpPr>
        <p:grpSpPr>
          <a:xfrm>
            <a:off x="3079563" y="5016242"/>
            <a:ext cx="882837" cy="590996"/>
            <a:chOff x="3079563" y="5016242"/>
            <a:chExt cx="882837" cy="590996"/>
          </a:xfrm>
        </p:grpSpPr>
        <p:cxnSp>
          <p:nvCxnSpPr>
            <p:cNvPr id="55" name="Straight Connector 54"/>
            <p:cNvCxnSpPr>
              <a:cxnSpLocks noChangeAspect="1"/>
              <a:stCxn id="31" idx="7"/>
              <a:endCxn id="33" idx="2"/>
            </p:cNvCxnSpPr>
            <p:nvPr/>
          </p:nvCxnSpPr>
          <p:spPr>
            <a:xfrm rot="5400000" flipH="1" flipV="1">
              <a:off x="3193863" y="5143501"/>
              <a:ext cx="349437" cy="57803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3657600" y="5105400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670559" y="5016242"/>
              <a:ext cx="2758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z</a:t>
              </a:r>
              <a:endParaRPr lang="en-US" dirty="0"/>
            </a:p>
          </p:txBody>
        </p:sp>
      </p:grpSp>
      <p:grpSp>
        <p:nvGrpSpPr>
          <p:cNvPr id="9" name="Group 99"/>
          <p:cNvGrpSpPr/>
          <p:nvPr/>
        </p:nvGrpSpPr>
        <p:grpSpPr>
          <a:xfrm>
            <a:off x="3155764" y="5561310"/>
            <a:ext cx="820738" cy="807132"/>
            <a:chOff x="3155764" y="5561310"/>
            <a:chExt cx="820738" cy="807132"/>
          </a:xfrm>
        </p:grpSpPr>
        <p:cxnSp>
          <p:nvCxnSpPr>
            <p:cNvPr id="58" name="Straight Connector 57"/>
            <p:cNvCxnSpPr>
              <a:cxnSpLocks noChangeAspect="1"/>
              <a:stCxn id="35" idx="7"/>
              <a:endCxn id="37" idx="3"/>
            </p:cNvCxnSpPr>
            <p:nvPr/>
          </p:nvCxnSpPr>
          <p:spPr>
            <a:xfrm rot="5400000" flipH="1" flipV="1">
              <a:off x="3194261" y="5860466"/>
              <a:ext cx="469479" cy="54647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>
              <a:spLocks noChangeAspect="1"/>
            </p:cNvSpPr>
            <p:nvPr/>
          </p:nvSpPr>
          <p:spPr>
            <a:xfrm>
              <a:off x="3657600" y="5638800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670559" y="5561310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</a:t>
              </a:r>
              <a:endParaRPr lang="en-US" dirty="0"/>
            </a:p>
          </p:txBody>
        </p:sp>
      </p:grpSp>
      <p:grpSp>
        <p:nvGrpSpPr>
          <p:cNvPr id="10" name="Group 100"/>
          <p:cNvGrpSpPr/>
          <p:nvPr/>
        </p:nvGrpSpPr>
        <p:grpSpPr>
          <a:xfrm>
            <a:off x="3200400" y="6298942"/>
            <a:ext cx="762000" cy="406658"/>
            <a:chOff x="3200400" y="6298942"/>
            <a:chExt cx="762000" cy="406658"/>
          </a:xfrm>
        </p:grpSpPr>
        <p:cxnSp>
          <p:nvCxnSpPr>
            <p:cNvPr id="61" name="Straight Connector 60"/>
            <p:cNvCxnSpPr>
              <a:cxnSpLocks noChangeAspect="1"/>
              <a:stCxn id="35" idx="6"/>
              <a:endCxn id="53" idx="2"/>
            </p:cNvCxnSpPr>
            <p:nvPr/>
          </p:nvCxnSpPr>
          <p:spPr>
            <a:xfrm>
              <a:off x="3200400" y="6476205"/>
              <a:ext cx="457200" cy="7699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3657600" y="6400800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670559" y="6298942"/>
              <a:ext cx="282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</a:t>
              </a:r>
              <a:endParaRPr lang="en-US" dirty="0"/>
            </a:p>
          </p:txBody>
        </p:sp>
      </p:grpSp>
      <p:grpSp>
        <p:nvGrpSpPr>
          <p:cNvPr id="11" name="Group 101"/>
          <p:cNvGrpSpPr/>
          <p:nvPr/>
        </p:nvGrpSpPr>
        <p:grpSpPr>
          <a:xfrm>
            <a:off x="3962400" y="5562600"/>
            <a:ext cx="914400" cy="381000"/>
            <a:chOff x="3962400" y="5562600"/>
            <a:chExt cx="914400" cy="381000"/>
          </a:xfrm>
        </p:grpSpPr>
        <p:cxnSp>
          <p:nvCxnSpPr>
            <p:cNvPr id="65" name="Straight Connector 64"/>
            <p:cNvCxnSpPr>
              <a:cxnSpLocks noChangeAspect="1"/>
              <a:stCxn id="37" idx="6"/>
              <a:endCxn id="62" idx="2"/>
            </p:cNvCxnSpPr>
            <p:nvPr/>
          </p:nvCxnSpPr>
          <p:spPr>
            <a:xfrm>
              <a:off x="3962400" y="5791200"/>
              <a:ext cx="609600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4572000" y="5638800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597918" y="556260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f</a:t>
              </a:r>
              <a:endParaRPr lang="en-US" dirty="0"/>
            </a:p>
          </p:txBody>
        </p:sp>
      </p:grpSp>
      <p:cxnSp>
        <p:nvCxnSpPr>
          <p:cNvPr id="66" name="Straight Connector 65"/>
          <p:cNvCxnSpPr/>
          <p:nvPr/>
        </p:nvCxnSpPr>
        <p:spPr>
          <a:xfrm rot="5400000" flipH="1" flipV="1">
            <a:off x="4457700" y="6210300"/>
            <a:ext cx="53340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BFS(V,Adj,s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b="1" i="1" dirty="0" smtClean="0">
                <a:solidFill>
                  <a:schemeClr val="tx2"/>
                </a:solidFill>
              </a:rPr>
              <a:t>level</a:t>
            </a:r>
            <a:r>
              <a:rPr lang="en-US" dirty="0" smtClean="0"/>
              <a:t>={s: 0}; </a:t>
            </a:r>
            <a:r>
              <a:rPr lang="en-US" b="1" i="1" dirty="0" smtClean="0">
                <a:solidFill>
                  <a:srgbClr val="1F497D"/>
                </a:solidFill>
              </a:rPr>
              <a:t>parent </a:t>
            </a:r>
            <a:r>
              <a:rPr lang="en-US" dirty="0" smtClean="0"/>
              <a:t>= {s: None}; </a:t>
            </a:r>
            <a:r>
              <a:rPr lang="en-US" dirty="0" err="1" smtClean="0"/>
              <a:t>i</a:t>
            </a:r>
            <a:r>
              <a:rPr lang="en-US" dirty="0" smtClean="0"/>
              <a:t>=1</a:t>
            </a:r>
          </a:p>
          <a:p>
            <a:pPr lvl="1">
              <a:buNone/>
            </a:pPr>
            <a:r>
              <a:rPr lang="en-US" b="1" i="1" dirty="0" smtClean="0">
                <a:solidFill>
                  <a:srgbClr val="FF6600"/>
                </a:solidFill>
              </a:rPr>
              <a:t>frontier</a:t>
            </a:r>
            <a:r>
              <a:rPr lang="en-US" dirty="0" smtClean="0"/>
              <a:t>=[s]                      	  #previous level, i-1</a:t>
            </a:r>
          </a:p>
          <a:p>
            <a:pPr lvl="1">
              <a:buNone/>
            </a:pPr>
            <a:r>
              <a:rPr lang="en-US" dirty="0" smtClean="0"/>
              <a:t>while </a:t>
            </a:r>
            <a:r>
              <a:rPr lang="en-US" b="1" i="1" dirty="0" smtClean="0">
                <a:solidFill>
                  <a:srgbClr val="FF6600"/>
                </a:solidFill>
              </a:rPr>
              <a:t>frontier</a:t>
            </a:r>
            <a:endParaRPr lang="en-US" b="1" i="1" dirty="0">
              <a:solidFill>
                <a:srgbClr val="FF66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3339842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ct val="20000"/>
              </a:spcBef>
            </a:pPr>
            <a:r>
              <a:rPr lang="en-US" sz="24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next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=[]                           	       #next level,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endParaRPr lang="en-US" sz="2400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3734812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in </a:t>
            </a:r>
            <a:r>
              <a:rPr lang="en-US" sz="2400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frontier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5400" y="4114800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in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Adj[u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</a:t>
            </a:r>
          </a:p>
        </p:txBody>
      </p:sp>
      <p:sp>
        <p:nvSpPr>
          <p:cNvPr id="7" name="Rectangle 6"/>
          <p:cNvSpPr/>
          <p:nvPr/>
        </p:nvSpPr>
        <p:spPr>
          <a:xfrm>
            <a:off x="2057400" y="4549676"/>
            <a:ext cx="685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if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not in </a:t>
            </a:r>
            <a:r>
              <a:rPr lang="en-US" sz="2400" b="1" i="1" dirty="0" smtClean="0">
                <a:solidFill>
                  <a:srgbClr val="1F497D"/>
                </a:solidFill>
                <a:latin typeface="Times New Roman"/>
                <a:cs typeface="Times New Roman"/>
              </a:rPr>
              <a:t>level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	    #not yet seen</a:t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lang="en-US" sz="2400" b="1" i="1" dirty="0" err="1" smtClean="0">
                <a:solidFill>
                  <a:srgbClr val="1F497D"/>
                </a:solidFill>
                <a:latin typeface="Times New Roman"/>
                <a:cs typeface="Times New Roman"/>
              </a:rPr>
              <a:t>level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[v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 =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          #level of u+1</a:t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lang="en-US" sz="2400" b="1" i="1" dirty="0" err="1" smtClean="0">
                <a:solidFill>
                  <a:srgbClr val="1F497D"/>
                </a:solidFill>
                <a:latin typeface="Times New Roman"/>
                <a:cs typeface="Times New Roman"/>
              </a:rPr>
              <a:t>parent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[v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 =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next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.append(v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47800" y="60270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frontier = next</a:t>
            </a:r>
            <a:b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lang="en-US" sz="24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+= 1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Runtime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Vertex </a:t>
            </a:r>
            <a:r>
              <a:rPr lang="en-US" dirty="0" err="1" smtClean="0"/>
              <a:t>v</a:t>
            </a:r>
            <a:r>
              <a:rPr lang="en-US" dirty="0" smtClean="0"/>
              <a:t> appears at the </a:t>
            </a:r>
            <a:r>
              <a:rPr lang="en-US" b="1" i="1" dirty="0" smtClean="0">
                <a:solidFill>
                  <a:schemeClr val="tx2"/>
                </a:solidFill>
              </a:rPr>
              <a:t>frontier</a:t>
            </a:r>
            <a:r>
              <a:rPr lang="en-US" dirty="0" smtClean="0"/>
              <a:t> at most once</a:t>
            </a:r>
          </a:p>
          <a:p>
            <a:pPr lvl="1"/>
            <a:r>
              <a:rPr lang="en-US" dirty="0" smtClean="0"/>
              <a:t>Since then it has a level</a:t>
            </a:r>
          </a:p>
          <a:p>
            <a:pPr lvl="1"/>
            <a:r>
              <a:rPr lang="en-US" dirty="0" smtClean="0"/>
              <a:t>And nodes with a level aren’t added again</a:t>
            </a:r>
          </a:p>
          <a:p>
            <a:pPr lvl="1"/>
            <a:r>
              <a:rPr lang="en-US" dirty="0" smtClean="0"/>
              <a:t>Total time spent adding nodes to </a:t>
            </a:r>
            <a:r>
              <a:rPr lang="en-US" b="1" i="1" dirty="0" smtClean="0">
                <a:solidFill>
                  <a:srgbClr val="1F497D"/>
                </a:solidFill>
              </a:rPr>
              <a:t>frontier</a:t>
            </a:r>
            <a:r>
              <a:rPr lang="en-US" dirty="0" smtClean="0"/>
              <a:t> O(n)</a:t>
            </a:r>
          </a:p>
          <a:p>
            <a:r>
              <a:rPr lang="en-US" dirty="0" err="1" smtClean="0"/>
              <a:t>Adj</a:t>
            </a:r>
            <a:r>
              <a:rPr lang="en-US" dirty="0" smtClean="0"/>
              <a:t>[v] only scanned once</a:t>
            </a:r>
          </a:p>
          <a:p>
            <a:pPr lvl="1"/>
            <a:r>
              <a:rPr lang="en-US" dirty="0" smtClean="0"/>
              <a:t>Just when </a:t>
            </a:r>
            <a:r>
              <a:rPr lang="en-US" dirty="0" err="1" smtClean="0"/>
              <a:t>v</a:t>
            </a:r>
            <a:r>
              <a:rPr lang="en-US" dirty="0" smtClean="0"/>
              <a:t> is in </a:t>
            </a:r>
            <a:r>
              <a:rPr lang="en-US" b="1" i="1" dirty="0" smtClean="0">
                <a:solidFill>
                  <a:schemeClr val="tx2"/>
                </a:solidFill>
              </a:rPr>
              <a:t>frontier</a:t>
            </a:r>
          </a:p>
          <a:p>
            <a:pPr lvl="1"/>
            <a:r>
              <a:rPr lang="en-US" dirty="0" smtClean="0"/>
              <a:t>Total time </a:t>
            </a:r>
            <a:r>
              <a:rPr lang="en-US" dirty="0" err="1" smtClean="0">
                <a:latin typeface="Symbol" pitchFamily="18" charset="2"/>
              </a:rPr>
              <a:t>å</a:t>
            </a:r>
            <a:r>
              <a:rPr lang="en-US" baseline="-25000" dirty="0" err="1" smtClean="0"/>
              <a:t>v</a:t>
            </a:r>
            <a:r>
              <a:rPr lang="en-US" spc="-600" dirty="0" smtClean="0"/>
              <a:t>|| </a:t>
            </a:r>
            <a:r>
              <a:rPr lang="en-US" dirty="0" err="1" smtClean="0"/>
              <a:t>Adj</a:t>
            </a:r>
            <a:r>
              <a:rPr lang="en-US" dirty="0" smtClean="0"/>
              <a:t>[v]</a:t>
            </a:r>
            <a:r>
              <a:rPr lang="en-US" spc="-600" dirty="0" smtClean="0"/>
              <a:t> ||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This sum counts each “outgoing” edge</a:t>
            </a:r>
          </a:p>
          <a:p>
            <a:pPr lvl="2"/>
            <a:r>
              <a:rPr lang="en-US" dirty="0" smtClean="0"/>
              <a:t>So </a:t>
            </a:r>
            <a:r>
              <a:rPr lang="en-US" dirty="0" err="1" smtClean="0"/>
              <a:t>O(m</a:t>
            </a:r>
            <a:r>
              <a:rPr lang="en-US" dirty="0" smtClean="0"/>
              <a:t>) time spend scanning adjacency lists</a:t>
            </a:r>
          </a:p>
          <a:p>
            <a:r>
              <a:rPr lang="en-US" dirty="0" smtClean="0"/>
              <a:t>Total: O(</a:t>
            </a:r>
            <a:r>
              <a:rPr lang="en-US" dirty="0" err="1" smtClean="0"/>
              <a:t>m+n</a:t>
            </a:r>
            <a:r>
              <a:rPr lang="en-US" dirty="0" smtClean="0"/>
              <a:t>) time --- “Linear time”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Claim</a:t>
            </a:r>
            <a:r>
              <a:rPr lang="en-US" dirty="0" smtClean="0"/>
              <a:t>: If there is a path of L edges from s to v, then v is added to next when </a:t>
            </a:r>
            <a:r>
              <a:rPr lang="en-US" dirty="0" err="1" smtClean="0"/>
              <a:t>i</a:t>
            </a:r>
            <a:r>
              <a:rPr lang="en-US" dirty="0" smtClean="0"/>
              <a:t>=L or before</a:t>
            </a:r>
          </a:p>
          <a:p>
            <a:r>
              <a:rPr lang="en-US" b="1" dirty="0" smtClean="0"/>
              <a:t>Proof</a:t>
            </a:r>
            <a:r>
              <a:rPr lang="en-US" dirty="0" smtClean="0"/>
              <a:t>: induction</a:t>
            </a:r>
          </a:p>
          <a:p>
            <a:pPr lvl="1"/>
            <a:r>
              <a:rPr lang="en-US" dirty="0" smtClean="0"/>
              <a:t>Base case: s is added before setting </a:t>
            </a:r>
            <a:r>
              <a:rPr lang="en-US" dirty="0" err="1" smtClean="0"/>
              <a:t>i</a:t>
            </a:r>
            <a:r>
              <a:rPr lang="en-US" dirty="0" smtClean="0"/>
              <a:t>=1</a:t>
            </a:r>
          </a:p>
          <a:p>
            <a:pPr lvl="1"/>
            <a:r>
              <a:rPr lang="en-US" dirty="0" smtClean="0"/>
              <a:t>Path of length L from s to v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path of length L-1 from s to u, and edge (</a:t>
            </a:r>
            <a:r>
              <a:rPr lang="en-US" dirty="0" err="1" smtClean="0"/>
              <a:t>u,v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By induction, add u when </a:t>
            </a:r>
            <a:r>
              <a:rPr lang="en-US" dirty="0" err="1" smtClean="0"/>
              <a:t>i</a:t>
            </a:r>
            <a:r>
              <a:rPr lang="en-US" dirty="0" smtClean="0"/>
              <a:t>=L-1 or before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v</a:t>
            </a:r>
            <a:r>
              <a:rPr lang="en-US" dirty="0" smtClean="0"/>
              <a:t> has not already been inserted in next before </a:t>
            </a:r>
            <a:r>
              <a:rPr lang="en-US" dirty="0" err="1" smtClean="0"/>
              <a:t>i</a:t>
            </a:r>
            <a:r>
              <a:rPr lang="en-US" dirty="0" smtClean="0"/>
              <a:t>=L, it gets added when scan </a:t>
            </a:r>
            <a:r>
              <a:rPr lang="en-US" dirty="0" err="1" smtClean="0"/>
              <a:t>u</a:t>
            </a:r>
            <a:r>
              <a:rPr lang="en-US" dirty="0" smtClean="0"/>
              <a:t> at </a:t>
            </a:r>
            <a:r>
              <a:rPr lang="en-US" dirty="0" err="1" smtClean="0"/>
              <a:t>i</a:t>
            </a:r>
            <a:r>
              <a:rPr lang="en-US" dirty="0" smtClean="0"/>
              <a:t>=L</a:t>
            </a:r>
          </a:p>
          <a:p>
            <a:pPr lvl="1"/>
            <a:r>
              <a:rPr lang="en-US" dirty="0" smtClean="0"/>
              <a:t>So it happens when </a:t>
            </a:r>
            <a:r>
              <a:rPr lang="en-US" dirty="0" err="1" smtClean="0"/>
              <a:t>i</a:t>
            </a:r>
            <a:r>
              <a:rPr lang="en-US" dirty="0" smtClean="0"/>
              <a:t>=L or before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447800"/>
            <a:ext cx="822893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i.e. why are all nodes reachable from </a:t>
            </a:r>
            <a:r>
              <a:rPr lang="en-US" sz="3200" dirty="0" err="1" smtClean="0">
                <a:latin typeface="Times New Roman"/>
                <a:cs typeface="Times New Roman"/>
              </a:rPr>
              <a:t>s</a:t>
            </a:r>
            <a:r>
              <a:rPr lang="en-US" sz="3200" dirty="0" smtClean="0">
                <a:latin typeface="Times New Roman"/>
                <a:cs typeface="Times New Roman"/>
              </a:rPr>
              <a:t> explored?</a:t>
            </a:r>
            <a:endParaRPr lang="en-US"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correctness analysis, conclude more:</a:t>
            </a:r>
          </a:p>
          <a:p>
            <a:pPr lvl="1"/>
            <a:r>
              <a:rPr lang="en-US" dirty="0" smtClean="0"/>
              <a:t>Level[v] is length of </a:t>
            </a:r>
            <a:r>
              <a:rPr lang="en-US" dirty="0" smtClean="0">
                <a:solidFill>
                  <a:srgbClr val="FF0000"/>
                </a:solidFill>
              </a:rPr>
              <a:t>shortest</a:t>
            </a:r>
            <a:r>
              <a:rPr lang="en-US" dirty="0" smtClean="0"/>
              <a:t> s—v path</a:t>
            </a:r>
          </a:p>
          <a:p>
            <a:r>
              <a:rPr lang="en-US" dirty="0" smtClean="0"/>
              <a:t>Parent pointers form a </a:t>
            </a:r>
            <a:r>
              <a:rPr lang="en-US" dirty="0" smtClean="0">
                <a:solidFill>
                  <a:srgbClr val="FF0000"/>
                </a:solidFill>
              </a:rPr>
              <a:t>shortest paths tree</a:t>
            </a:r>
          </a:p>
          <a:p>
            <a:pPr lvl="1"/>
            <a:r>
              <a:rPr lang="en-US" dirty="0" smtClean="0"/>
              <a:t>Which is union of shortest paths to all vertices</a:t>
            </a:r>
          </a:p>
          <a:p>
            <a:r>
              <a:rPr lang="en-US" dirty="0" smtClean="0"/>
              <a:t>To find shortest path, follow parent pointers</a:t>
            </a:r>
          </a:p>
          <a:p>
            <a:pPr lvl="1"/>
            <a:r>
              <a:rPr lang="en-US" dirty="0" smtClean="0"/>
              <a:t>Will end up at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91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G=(V,E)</a:t>
            </a:r>
          </a:p>
          <a:p>
            <a:r>
              <a:rPr lang="en-US" dirty="0" smtClean="0"/>
              <a:t>V a set of vertices</a:t>
            </a:r>
          </a:p>
          <a:p>
            <a:pPr lvl="1"/>
            <a:r>
              <a:rPr lang="en-US" dirty="0" smtClean="0"/>
              <a:t>Usually number denoted by n</a:t>
            </a:r>
          </a:p>
          <a:p>
            <a:r>
              <a:rPr lang="en-US" dirty="0" smtClean="0"/>
              <a:t>E </a:t>
            </a:r>
            <a:r>
              <a:rPr lang="en-US" dirty="0" smtClean="0">
                <a:latin typeface="Symbol" pitchFamily="18" charset="2"/>
              </a:rPr>
              <a:t>Í </a:t>
            </a:r>
            <a:r>
              <a:rPr lang="en-US" dirty="0" smtClean="0"/>
              <a:t>V </a:t>
            </a:r>
            <a:r>
              <a:rPr lang="en-US" dirty="0" smtClean="0">
                <a:latin typeface="Symbol" pitchFamily="18" charset="2"/>
              </a:rPr>
              <a:t>´ </a:t>
            </a:r>
            <a:r>
              <a:rPr lang="en-US" dirty="0" smtClean="0"/>
              <a:t>V a set of edges (pairs of vertices)</a:t>
            </a:r>
          </a:p>
          <a:p>
            <a:pPr lvl="1"/>
            <a:r>
              <a:rPr lang="en-US" dirty="0" smtClean="0"/>
              <a:t>Usually number denoted by m</a:t>
            </a:r>
          </a:p>
          <a:p>
            <a:pPr lvl="1"/>
            <a:r>
              <a:rPr lang="en-US" dirty="0" smtClean="0"/>
              <a:t>Note </a:t>
            </a:r>
            <a:r>
              <a:rPr lang="en-US" dirty="0" err="1" smtClean="0"/>
              <a:t>m</a:t>
            </a:r>
            <a:r>
              <a:rPr lang="en-US" dirty="0" smtClean="0"/>
              <a:t> ≤ n(n-1) =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Flavors:</a:t>
            </a:r>
          </a:p>
          <a:p>
            <a:pPr lvl="1"/>
            <a:r>
              <a:rPr lang="en-US" dirty="0" smtClean="0"/>
              <a:t>Pay attention to order of vertices in edge: </a:t>
            </a:r>
            <a:r>
              <a:rPr lang="en-US" i="1" dirty="0" smtClean="0"/>
              <a:t>directed </a:t>
            </a:r>
            <a:r>
              <a:rPr lang="en-US" dirty="0" smtClean="0"/>
              <a:t>graph</a:t>
            </a:r>
          </a:p>
          <a:p>
            <a:pPr lvl="1"/>
            <a:r>
              <a:rPr lang="en-US" dirty="0" smtClean="0"/>
              <a:t>Ignore order: </a:t>
            </a:r>
            <a:r>
              <a:rPr lang="en-US" i="1" dirty="0" smtClean="0"/>
              <a:t>undirected </a:t>
            </a:r>
            <a:r>
              <a:rPr lang="en-US" dirty="0" smtClean="0"/>
              <a:t>graph</a:t>
            </a:r>
          </a:p>
          <a:p>
            <a:pPr lvl="2"/>
            <a:r>
              <a:rPr lang="en-US" dirty="0" smtClean="0"/>
              <a:t>Then only n(n-1)/2 possible edges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Depth First Search (DFS)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 a maze</a:t>
            </a:r>
          </a:p>
          <a:p>
            <a:pPr lvl="1"/>
            <a:r>
              <a:rPr lang="en-US" dirty="0" smtClean="0"/>
              <a:t>Follow path until you get stuck</a:t>
            </a:r>
          </a:p>
          <a:p>
            <a:pPr lvl="1"/>
            <a:r>
              <a:rPr lang="en-US" dirty="0" smtClean="0"/>
              <a:t>Backtrack along breadcrumbs till find new exit</a:t>
            </a:r>
          </a:p>
          <a:p>
            <a:pPr lvl="1"/>
            <a:r>
              <a:rPr lang="en-US" dirty="0" smtClean="0"/>
              <a:t>i.e. recursively explore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1F497D"/>
                </a:solidFill>
              </a:rPr>
              <a:t>parent </a:t>
            </a:r>
            <a:r>
              <a:rPr lang="en-US" dirty="0" smtClean="0"/>
              <a:t>= {s: None}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call DFS-visit (V, </a:t>
            </a:r>
            <a:r>
              <a:rPr lang="en-US" dirty="0" err="1" smtClean="0">
                <a:solidFill>
                  <a:prstClr val="black"/>
                </a:solidFill>
              </a:rPr>
              <a:t>Adj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s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3400" y="3389055"/>
            <a:ext cx="80772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Routine DFS-visit (V, </a:t>
            </a:r>
            <a:r>
              <a:rPr lang="en-US" sz="32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Adj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lang="en-US" sz="32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3886200"/>
            <a:ext cx="75438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lang="en-US" sz="32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v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in </a:t>
            </a:r>
            <a:r>
              <a:rPr lang="en-US" sz="32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Adj[u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4383345"/>
            <a:ext cx="7239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if </a:t>
            </a:r>
            <a:r>
              <a:rPr lang="en-US" sz="32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v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not in </a:t>
            </a:r>
            <a:r>
              <a:rPr lang="en-US" sz="3200" b="1" i="1" dirty="0" smtClean="0">
                <a:solidFill>
                  <a:srgbClr val="1F497D"/>
                </a:solidFill>
                <a:latin typeface="Times New Roman"/>
                <a:cs typeface="Times New Roman"/>
              </a:rPr>
              <a:t>parent         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	#not yet seen</a:t>
            </a:r>
          </a:p>
        </p:txBody>
      </p:sp>
      <p:sp>
        <p:nvSpPr>
          <p:cNvPr id="8" name="Rectangle 7"/>
          <p:cNvSpPr/>
          <p:nvPr/>
        </p:nvSpPr>
        <p:spPr>
          <a:xfrm>
            <a:off x="1981200" y="4953000"/>
            <a:ext cx="64008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b="1" i="1" dirty="0" err="1" smtClean="0">
                <a:solidFill>
                  <a:srgbClr val="1F497D"/>
                </a:solidFill>
                <a:latin typeface="Times New Roman"/>
                <a:cs typeface="Times New Roman"/>
              </a:rPr>
              <a:t>parent</a:t>
            </a:r>
            <a:r>
              <a:rPr lang="en-US" sz="32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[v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 = </a:t>
            </a:r>
            <a:r>
              <a:rPr lang="en-US" sz="32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endParaRPr lang="en-US" sz="3200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200" y="5562600"/>
            <a:ext cx="5814813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DFS-visit (V, </a:t>
            </a:r>
            <a:r>
              <a:rPr lang="en-US" sz="32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Adj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lang="en-US" sz="32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v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)  	    #</a:t>
            </a:r>
            <a:r>
              <a:rPr lang="en-US" sz="32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recurse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Oval 155"/>
          <p:cNvSpPr/>
          <p:nvPr/>
        </p:nvSpPr>
        <p:spPr>
          <a:xfrm>
            <a:off x="228600" y="50292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grpSp>
        <p:nvGrpSpPr>
          <p:cNvPr id="209" name="Group 208"/>
          <p:cNvGrpSpPr/>
          <p:nvPr/>
        </p:nvGrpSpPr>
        <p:grpSpPr>
          <a:xfrm>
            <a:off x="-176887" y="2940310"/>
            <a:ext cx="2655126" cy="2850890"/>
            <a:chOff x="-176887" y="2940310"/>
            <a:chExt cx="2655126" cy="2850890"/>
          </a:xfrm>
        </p:grpSpPr>
        <p:sp>
          <p:nvSpPr>
            <p:cNvPr id="166" name="Oval 165"/>
            <p:cNvSpPr/>
            <p:nvPr/>
          </p:nvSpPr>
          <p:spPr>
            <a:xfrm>
              <a:off x="228600" y="5029200"/>
              <a:ext cx="762000" cy="762000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8" name="Group 167"/>
            <p:cNvGrpSpPr/>
            <p:nvPr/>
          </p:nvGrpSpPr>
          <p:grpSpPr>
            <a:xfrm rot="20017900">
              <a:off x="-176887" y="2940310"/>
              <a:ext cx="2655126" cy="1128849"/>
              <a:chOff x="2302290" y="3224742"/>
              <a:chExt cx="2655126" cy="1128849"/>
            </a:xfrm>
          </p:grpSpPr>
          <p:grpSp>
            <p:nvGrpSpPr>
              <p:cNvPr id="169" name="Group 68"/>
              <p:cNvGrpSpPr/>
              <p:nvPr/>
            </p:nvGrpSpPr>
            <p:grpSpPr>
              <a:xfrm rot="8318934">
                <a:off x="2302292" y="4277395"/>
                <a:ext cx="1905000" cy="76200"/>
                <a:chOff x="2895600" y="2819400"/>
                <a:chExt cx="1905000" cy="76200"/>
              </a:xfrm>
            </p:grpSpPr>
            <p:sp>
              <p:nvSpPr>
                <p:cNvPr id="176" name="Rectangle 175"/>
                <p:cNvSpPr/>
                <p:nvPr/>
              </p:nvSpPr>
              <p:spPr>
                <a:xfrm>
                  <a:off x="2895600" y="2819400"/>
                  <a:ext cx="76200" cy="7620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Rectangle 176"/>
                <p:cNvSpPr/>
                <p:nvPr/>
              </p:nvSpPr>
              <p:spPr>
                <a:xfrm>
                  <a:off x="3124200" y="2819400"/>
                  <a:ext cx="76200" cy="7620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Rectangle 177"/>
                <p:cNvSpPr/>
                <p:nvPr/>
              </p:nvSpPr>
              <p:spPr>
                <a:xfrm>
                  <a:off x="3352800" y="2819400"/>
                  <a:ext cx="76200" cy="7620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Rectangle 178"/>
                <p:cNvSpPr/>
                <p:nvPr/>
              </p:nvSpPr>
              <p:spPr>
                <a:xfrm>
                  <a:off x="3581400" y="2819400"/>
                  <a:ext cx="76200" cy="7620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Rectangle 179"/>
                <p:cNvSpPr/>
                <p:nvPr/>
              </p:nvSpPr>
              <p:spPr>
                <a:xfrm>
                  <a:off x="3810000" y="2819400"/>
                  <a:ext cx="76200" cy="7620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>
                  <a:off x="4038600" y="2819400"/>
                  <a:ext cx="76200" cy="7620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Rectangle 181"/>
                <p:cNvSpPr/>
                <p:nvPr/>
              </p:nvSpPr>
              <p:spPr>
                <a:xfrm>
                  <a:off x="4267200" y="2819400"/>
                  <a:ext cx="76200" cy="7620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Rectangle 182"/>
                <p:cNvSpPr/>
                <p:nvPr/>
              </p:nvSpPr>
              <p:spPr>
                <a:xfrm>
                  <a:off x="4495800" y="2819400"/>
                  <a:ext cx="76200" cy="7620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4724400" y="2819400"/>
                  <a:ext cx="76200" cy="7620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0" name="Group 78"/>
              <p:cNvGrpSpPr/>
              <p:nvPr/>
            </p:nvGrpSpPr>
            <p:grpSpPr>
              <a:xfrm rot="8318934">
                <a:off x="3966818" y="3224744"/>
                <a:ext cx="990600" cy="76200"/>
                <a:chOff x="2895600" y="2819400"/>
                <a:chExt cx="990600" cy="76200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2895600" y="2819400"/>
                  <a:ext cx="76200" cy="7620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Rectangle 171"/>
                <p:cNvSpPr/>
                <p:nvPr/>
              </p:nvSpPr>
              <p:spPr>
                <a:xfrm>
                  <a:off x="3124200" y="2819400"/>
                  <a:ext cx="76200" cy="7620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Rectangle 172"/>
                <p:cNvSpPr/>
                <p:nvPr/>
              </p:nvSpPr>
              <p:spPr>
                <a:xfrm>
                  <a:off x="3352800" y="2819400"/>
                  <a:ext cx="76200" cy="7620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Rectangle 173"/>
                <p:cNvSpPr/>
                <p:nvPr/>
              </p:nvSpPr>
              <p:spPr>
                <a:xfrm>
                  <a:off x="3581400" y="2819400"/>
                  <a:ext cx="76200" cy="7620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Rectangle 174"/>
                <p:cNvSpPr/>
                <p:nvPr/>
              </p:nvSpPr>
              <p:spPr>
                <a:xfrm>
                  <a:off x="3810000" y="2819400"/>
                  <a:ext cx="76200" cy="7620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08" name="Rectangle 207"/>
            <p:cNvSpPr/>
            <p:nvPr/>
          </p:nvSpPr>
          <p:spPr>
            <a:xfrm>
              <a:off x="533400" y="52578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</a:t>
            </a:r>
            <a:r>
              <a:rPr lang="en-US" smtClean="0"/>
              <a:t>(from s)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00200" y="16002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</a:t>
            </a:r>
            <a:endParaRPr lang="en-US" sz="3600" dirty="0"/>
          </a:p>
        </p:txBody>
      </p:sp>
      <p:sp>
        <p:nvSpPr>
          <p:cNvPr id="5" name="Oval 4"/>
          <p:cNvSpPr/>
          <p:nvPr/>
        </p:nvSpPr>
        <p:spPr>
          <a:xfrm>
            <a:off x="4724400" y="43434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00200" y="43434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24400" y="16002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391400" y="15240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391400" y="43434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4" idx="6"/>
            <a:endCxn id="7" idx="2"/>
          </p:cNvCxnSpPr>
          <p:nvPr/>
        </p:nvCxnSpPr>
        <p:spPr>
          <a:xfrm>
            <a:off x="2362200" y="1981200"/>
            <a:ext cx="23622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6" idx="6"/>
          </p:cNvCxnSpPr>
          <p:nvPr/>
        </p:nvCxnSpPr>
        <p:spPr>
          <a:xfrm rot="10800000">
            <a:off x="2362200" y="4724400"/>
            <a:ext cx="23622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4"/>
            <a:endCxn id="5" idx="0"/>
          </p:cNvCxnSpPr>
          <p:nvPr/>
        </p:nvCxnSpPr>
        <p:spPr>
          <a:xfrm rot="5400000">
            <a:off x="4114800" y="3352800"/>
            <a:ext cx="19812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3"/>
            <a:endCxn id="5" idx="7"/>
          </p:cNvCxnSpPr>
          <p:nvPr/>
        </p:nvCxnSpPr>
        <p:spPr>
          <a:xfrm rot="5400000">
            <a:off x="5298608" y="2250608"/>
            <a:ext cx="2280584" cy="212818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9" idx="0"/>
          </p:cNvCxnSpPr>
          <p:nvPr/>
        </p:nvCxnSpPr>
        <p:spPr>
          <a:xfrm rot="5400000">
            <a:off x="6743700" y="3314700"/>
            <a:ext cx="20574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4"/>
            <a:endCxn id="6" idx="0"/>
          </p:cNvCxnSpPr>
          <p:nvPr/>
        </p:nvCxnSpPr>
        <p:spPr>
          <a:xfrm rot="5400000">
            <a:off x="990600" y="3352800"/>
            <a:ext cx="19812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7"/>
            <a:endCxn id="7" idx="3"/>
          </p:cNvCxnSpPr>
          <p:nvPr/>
        </p:nvCxnSpPr>
        <p:spPr>
          <a:xfrm rot="5400000" flipH="1" flipV="1">
            <a:off x="2441108" y="2060108"/>
            <a:ext cx="2204384" cy="258538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895600" y="1600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(in tree)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rot="5400000">
            <a:off x="4553753" y="3083868"/>
            <a:ext cx="1600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 (in tree)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2971800" y="4267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 (in tree)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 rot="19142248">
            <a:off x="2678948" y="3232986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 (back edge)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 rot="5400000">
            <a:off x="892001" y="3294534"/>
            <a:ext cx="2631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 (forward edge)</a:t>
            </a:r>
            <a:endParaRPr lang="en-US" sz="2400" dirty="0"/>
          </a:p>
        </p:txBody>
      </p:sp>
      <p:sp>
        <p:nvSpPr>
          <p:cNvPr id="22" name="Oval 21"/>
          <p:cNvSpPr/>
          <p:nvPr/>
        </p:nvSpPr>
        <p:spPr>
          <a:xfrm>
            <a:off x="4724400" y="1600200"/>
            <a:ext cx="762000" cy="762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724400" y="4343400"/>
            <a:ext cx="762000" cy="762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600200" y="4343400"/>
            <a:ext cx="762000" cy="762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042159" y="19050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029200" y="4635242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905000" y="46482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2438400" y="1905000"/>
            <a:ext cx="2133600" cy="76200"/>
            <a:chOff x="2743200" y="2667000"/>
            <a:chExt cx="2133600" cy="76200"/>
          </a:xfrm>
        </p:grpSpPr>
        <p:sp>
          <p:nvSpPr>
            <p:cNvPr id="36" name="Rectangle 35"/>
            <p:cNvSpPr/>
            <p:nvPr/>
          </p:nvSpPr>
          <p:spPr>
            <a:xfrm>
              <a:off x="2743200" y="26670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971800" y="26670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200400" y="26670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429000" y="26670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657600" y="26670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886200" y="26670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114800" y="26670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343400" y="26670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572000" y="26670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800600" y="26670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 rot="5400000">
            <a:off x="4114800" y="3302516"/>
            <a:ext cx="1905000" cy="76200"/>
            <a:chOff x="2895600" y="2819400"/>
            <a:chExt cx="1905000" cy="76200"/>
          </a:xfrm>
        </p:grpSpPr>
        <p:sp>
          <p:nvSpPr>
            <p:cNvPr id="46" name="Rectangle 45"/>
            <p:cNvSpPr/>
            <p:nvPr/>
          </p:nvSpPr>
          <p:spPr>
            <a:xfrm>
              <a:off x="2895600" y="28194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124200" y="28194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352800" y="28194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581400" y="28194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810000" y="28194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038600" y="28194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267200" y="28194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495800" y="28194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724400" y="28194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438400" y="4648200"/>
            <a:ext cx="2133600" cy="76200"/>
            <a:chOff x="2743200" y="5155684"/>
            <a:chExt cx="2133600" cy="76200"/>
          </a:xfrm>
        </p:grpSpPr>
        <p:sp>
          <p:nvSpPr>
            <p:cNvPr id="57" name="Rectangle 56"/>
            <p:cNvSpPr/>
            <p:nvPr/>
          </p:nvSpPr>
          <p:spPr>
            <a:xfrm>
              <a:off x="2743200" y="5155684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71800" y="5155684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200400" y="5155684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429000" y="5155684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657600" y="5155684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886200" y="5155684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114800" y="5155684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343400" y="5155684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572000" y="5155684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800600" y="5155684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997490" y="2604951"/>
            <a:ext cx="2655126" cy="1128849"/>
            <a:chOff x="2302290" y="3224742"/>
            <a:chExt cx="2655126" cy="1128849"/>
          </a:xfrm>
        </p:grpSpPr>
        <p:grpSp>
          <p:nvGrpSpPr>
            <p:cNvPr id="69" name="Group 68"/>
            <p:cNvGrpSpPr/>
            <p:nvPr/>
          </p:nvGrpSpPr>
          <p:grpSpPr>
            <a:xfrm rot="8318934">
              <a:off x="2302290" y="4277391"/>
              <a:ext cx="1905000" cy="76200"/>
              <a:chOff x="2895600" y="2819400"/>
              <a:chExt cx="1905000" cy="76200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28956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31242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3528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35814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8100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0386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2672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4958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7244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 rot="8318934">
              <a:off x="3966816" y="3224742"/>
              <a:ext cx="990600" cy="76200"/>
              <a:chOff x="2895600" y="2819400"/>
              <a:chExt cx="990600" cy="76200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28956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31242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33528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35814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38100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0" name="Group 89"/>
          <p:cNvGrpSpPr/>
          <p:nvPr/>
        </p:nvGrpSpPr>
        <p:grpSpPr>
          <a:xfrm rot="5400000">
            <a:off x="990600" y="3352800"/>
            <a:ext cx="1905000" cy="76200"/>
            <a:chOff x="2895600" y="2819400"/>
            <a:chExt cx="1905000" cy="76200"/>
          </a:xfrm>
        </p:grpSpPr>
        <p:sp>
          <p:nvSpPr>
            <p:cNvPr id="91" name="Rectangle 90"/>
            <p:cNvSpPr/>
            <p:nvPr/>
          </p:nvSpPr>
          <p:spPr>
            <a:xfrm>
              <a:off x="2895600" y="28194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124200" y="28194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352800" y="28194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581400" y="28194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810000" y="28194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038600" y="28194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267200" y="28194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4495800" y="28194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724400" y="2819400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4977337" y="1752600"/>
            <a:ext cx="356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029200" y="45059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b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905000" y="4572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c</a:t>
            </a:r>
            <a:endParaRPr lang="en-US" sz="2800" dirty="0">
              <a:solidFill>
                <a:schemeClr val="bg1"/>
              </a:solidFill>
            </a:endParaRPr>
          </a:p>
        </p:txBody>
      </p:sp>
      <p:grpSp>
        <p:nvGrpSpPr>
          <p:cNvPr id="111" name="Group 103"/>
          <p:cNvGrpSpPr/>
          <p:nvPr/>
        </p:nvGrpSpPr>
        <p:grpSpPr>
          <a:xfrm>
            <a:off x="1600200" y="6184663"/>
            <a:ext cx="304800" cy="369332"/>
            <a:chOff x="1676400" y="6031468"/>
            <a:chExt cx="304800" cy="369332"/>
          </a:xfrm>
        </p:grpSpPr>
        <p:sp>
          <p:nvSpPr>
            <p:cNvPr id="112" name="Oval 111"/>
            <p:cNvSpPr>
              <a:spLocks noChangeAspect="1"/>
            </p:cNvSpPr>
            <p:nvPr/>
          </p:nvSpPr>
          <p:spPr>
            <a:xfrm>
              <a:off x="1676400" y="6095205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676400" y="6031468"/>
              <a:ext cx="274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s</a:t>
              </a:r>
              <a:endParaRPr lang="en-US" dirty="0"/>
            </a:p>
          </p:txBody>
        </p:sp>
      </p:grpSp>
      <p:grpSp>
        <p:nvGrpSpPr>
          <p:cNvPr id="114" name="Group 96"/>
          <p:cNvGrpSpPr/>
          <p:nvPr/>
        </p:nvGrpSpPr>
        <p:grpSpPr>
          <a:xfrm>
            <a:off x="1875148" y="5638800"/>
            <a:ext cx="1096652" cy="730529"/>
            <a:chOff x="2027548" y="5726668"/>
            <a:chExt cx="1096652" cy="730529"/>
          </a:xfrm>
        </p:grpSpPr>
        <p:cxnSp>
          <p:nvCxnSpPr>
            <p:cNvPr id="116" name="Straight Connector 115"/>
            <p:cNvCxnSpPr>
              <a:cxnSpLocks noChangeAspect="1"/>
              <a:stCxn id="113" idx="3"/>
              <a:endCxn id="115" idx="2"/>
            </p:cNvCxnSpPr>
            <p:nvPr/>
          </p:nvCxnSpPr>
          <p:spPr>
            <a:xfrm flipV="1">
              <a:off x="2027548" y="5943600"/>
              <a:ext cx="791852" cy="513597"/>
            </a:xfrm>
            <a:prstGeom prst="line">
              <a:avLst/>
            </a:prstGeom>
            <a:ln w="1905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Oval 114"/>
            <p:cNvSpPr>
              <a:spLocks noChangeAspect="1"/>
            </p:cNvSpPr>
            <p:nvPr/>
          </p:nvSpPr>
          <p:spPr>
            <a:xfrm>
              <a:off x="2819400" y="5791200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2819400" y="5726668"/>
              <a:ext cx="295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</a:t>
              </a:r>
              <a:endParaRPr lang="en-US" dirty="0"/>
            </a:p>
          </p:txBody>
        </p:sp>
      </p:grpSp>
      <p:grpSp>
        <p:nvGrpSpPr>
          <p:cNvPr id="122" name="Group 98"/>
          <p:cNvGrpSpPr/>
          <p:nvPr/>
        </p:nvGrpSpPr>
        <p:grpSpPr>
          <a:xfrm>
            <a:off x="2927163" y="5421868"/>
            <a:ext cx="1111437" cy="369332"/>
            <a:chOff x="3003363" y="5268673"/>
            <a:chExt cx="1111437" cy="369332"/>
          </a:xfrm>
        </p:grpSpPr>
        <p:cxnSp>
          <p:nvCxnSpPr>
            <p:cNvPr id="123" name="Straight Connector 122"/>
            <p:cNvCxnSpPr>
              <a:cxnSpLocks noChangeAspect="1"/>
              <a:stCxn id="115" idx="7"/>
              <a:endCxn id="124" idx="2"/>
            </p:cNvCxnSpPr>
            <p:nvPr/>
          </p:nvCxnSpPr>
          <p:spPr>
            <a:xfrm rot="5400000" flipH="1" flipV="1">
              <a:off x="3352097" y="5136872"/>
              <a:ext cx="109169" cy="806637"/>
            </a:xfrm>
            <a:prstGeom prst="line">
              <a:avLst/>
            </a:prstGeom>
            <a:ln w="1905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Oval 123"/>
            <p:cNvSpPr>
              <a:spLocks noChangeAspect="1"/>
            </p:cNvSpPr>
            <p:nvPr/>
          </p:nvSpPr>
          <p:spPr>
            <a:xfrm>
              <a:off x="3810000" y="5333205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808857" y="5268673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b</a:t>
              </a:r>
              <a:endParaRPr lang="en-US" dirty="0"/>
            </a:p>
          </p:txBody>
        </p:sp>
      </p:grpSp>
      <p:grpSp>
        <p:nvGrpSpPr>
          <p:cNvPr id="144" name="Group 98"/>
          <p:cNvGrpSpPr/>
          <p:nvPr/>
        </p:nvGrpSpPr>
        <p:grpSpPr>
          <a:xfrm>
            <a:off x="4038600" y="5518666"/>
            <a:ext cx="1066800" cy="369332"/>
            <a:chOff x="3048000" y="5268673"/>
            <a:chExt cx="1066800" cy="369332"/>
          </a:xfrm>
        </p:grpSpPr>
        <p:cxnSp>
          <p:nvCxnSpPr>
            <p:cNvPr id="145" name="Straight Connector 144"/>
            <p:cNvCxnSpPr>
              <a:cxnSpLocks noChangeAspect="1"/>
              <a:stCxn id="125" idx="3"/>
              <a:endCxn id="146" idx="2"/>
            </p:cNvCxnSpPr>
            <p:nvPr/>
          </p:nvCxnSpPr>
          <p:spPr>
            <a:xfrm>
              <a:off x="3048000" y="5356541"/>
              <a:ext cx="762000" cy="129064"/>
            </a:xfrm>
            <a:prstGeom prst="line">
              <a:avLst/>
            </a:prstGeom>
            <a:ln w="1905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Oval 145"/>
            <p:cNvSpPr>
              <a:spLocks noChangeAspect="1"/>
            </p:cNvSpPr>
            <p:nvPr/>
          </p:nvSpPr>
          <p:spPr>
            <a:xfrm>
              <a:off x="3810000" y="5333205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3808857" y="5268673"/>
              <a:ext cx="282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</a:t>
              </a:r>
              <a:endParaRPr lang="en-US" dirty="0"/>
            </a:p>
          </p:txBody>
        </p:sp>
      </p:grpSp>
      <p:sp>
        <p:nvSpPr>
          <p:cNvPr id="153" name="Freeform 152"/>
          <p:cNvSpPr/>
          <p:nvPr/>
        </p:nvSpPr>
        <p:spPr>
          <a:xfrm>
            <a:off x="2863878" y="5882914"/>
            <a:ext cx="2047479" cy="632780"/>
          </a:xfrm>
          <a:custGeom>
            <a:avLst/>
            <a:gdLst>
              <a:gd name="connsiteX0" fmla="*/ 2047479 w 2047479"/>
              <a:gd name="connsiteY0" fmla="*/ 0 h 632780"/>
              <a:gd name="connsiteX1" fmla="*/ 945987 w 2047479"/>
              <a:gd name="connsiteY1" fmla="*/ 609024 h 632780"/>
              <a:gd name="connsiteX2" fmla="*/ 0 w 2047479"/>
              <a:gd name="connsiteY2" fmla="*/ 142537 h 632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479" h="632780">
                <a:moveTo>
                  <a:pt x="2047479" y="0"/>
                </a:moveTo>
                <a:cubicBezTo>
                  <a:pt x="1667356" y="292634"/>
                  <a:pt x="1287233" y="585268"/>
                  <a:pt x="945987" y="609024"/>
                </a:cubicBezTo>
                <a:cubicBezTo>
                  <a:pt x="604741" y="632780"/>
                  <a:pt x="0" y="142537"/>
                  <a:pt x="0" y="142537"/>
                </a:cubicBezTo>
              </a:path>
            </a:pathLst>
          </a:custGeom>
          <a:ln w="19050">
            <a:solidFill>
              <a:srgbClr val="FF0000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2135154" y="1917958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Arrow Connector 157"/>
          <p:cNvCxnSpPr>
            <a:stCxn id="4" idx="3"/>
            <a:endCxn id="156" idx="0"/>
          </p:cNvCxnSpPr>
          <p:nvPr/>
        </p:nvCxnSpPr>
        <p:spPr>
          <a:xfrm rot="5400000">
            <a:off x="-228600" y="3088808"/>
            <a:ext cx="2778592" cy="110219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156" idx="6"/>
            <a:endCxn id="30" idx="3"/>
          </p:cNvCxnSpPr>
          <p:nvPr/>
        </p:nvCxnSpPr>
        <p:spPr>
          <a:xfrm flipV="1">
            <a:off x="990600" y="4993808"/>
            <a:ext cx="3845392" cy="41639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Freeform 184"/>
          <p:cNvSpPr/>
          <p:nvPr/>
        </p:nvSpPr>
        <p:spPr>
          <a:xfrm>
            <a:off x="1827180" y="5260932"/>
            <a:ext cx="3006424" cy="984804"/>
          </a:xfrm>
          <a:custGeom>
            <a:avLst/>
            <a:gdLst>
              <a:gd name="connsiteX0" fmla="*/ 0 w 3006424"/>
              <a:gd name="connsiteY0" fmla="*/ 984804 h 984804"/>
              <a:gd name="connsiteX1" fmla="*/ 1451377 w 3006424"/>
              <a:gd name="connsiteY1" fmla="*/ 0 h 984804"/>
              <a:gd name="connsiteX2" fmla="*/ 3006424 w 3006424"/>
              <a:gd name="connsiteY2" fmla="*/ 336906 h 98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6424" h="984804">
                <a:moveTo>
                  <a:pt x="0" y="984804"/>
                </a:moveTo>
                <a:cubicBezTo>
                  <a:pt x="475153" y="546393"/>
                  <a:pt x="950306" y="107983"/>
                  <a:pt x="1451377" y="0"/>
                </a:cubicBezTo>
                <a:lnTo>
                  <a:pt x="3006424" y="336906"/>
                </a:lnTo>
              </a:path>
            </a:pathLst>
          </a:custGeom>
          <a:ln w="19050">
            <a:solidFill>
              <a:srgbClr val="FF0000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6" name="Group 96"/>
          <p:cNvGrpSpPr/>
          <p:nvPr/>
        </p:nvGrpSpPr>
        <p:grpSpPr>
          <a:xfrm>
            <a:off x="1860362" y="6432271"/>
            <a:ext cx="1066233" cy="369332"/>
            <a:chOff x="2059110" y="5726668"/>
            <a:chExt cx="1066233" cy="369332"/>
          </a:xfrm>
        </p:grpSpPr>
        <p:cxnSp>
          <p:nvCxnSpPr>
            <p:cNvPr id="187" name="Straight Connector 186"/>
            <p:cNvCxnSpPr>
              <a:cxnSpLocks noChangeAspect="1"/>
              <a:stCxn id="112" idx="5"/>
              <a:endCxn id="188" idx="2"/>
            </p:cNvCxnSpPr>
            <p:nvPr/>
          </p:nvCxnSpPr>
          <p:spPr>
            <a:xfrm rot="16200000" flipH="1">
              <a:off x="2368935" y="5493135"/>
              <a:ext cx="140640" cy="760289"/>
            </a:xfrm>
            <a:prstGeom prst="line">
              <a:avLst/>
            </a:prstGeom>
            <a:ln w="1905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Oval 187"/>
            <p:cNvSpPr>
              <a:spLocks noChangeAspect="1"/>
            </p:cNvSpPr>
            <p:nvPr/>
          </p:nvSpPr>
          <p:spPr>
            <a:xfrm>
              <a:off x="2819400" y="5791200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2819400" y="5726668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</a:t>
              </a:r>
              <a:endParaRPr lang="en-US" dirty="0"/>
            </a:p>
          </p:txBody>
        </p:sp>
      </p:grpSp>
      <p:grpSp>
        <p:nvGrpSpPr>
          <p:cNvPr id="191" name="Group 190"/>
          <p:cNvGrpSpPr/>
          <p:nvPr/>
        </p:nvGrpSpPr>
        <p:grpSpPr>
          <a:xfrm rot="1972285">
            <a:off x="1365884" y="4516373"/>
            <a:ext cx="2655126" cy="1128849"/>
            <a:chOff x="2302290" y="3224742"/>
            <a:chExt cx="2655126" cy="1128849"/>
          </a:xfrm>
        </p:grpSpPr>
        <p:grpSp>
          <p:nvGrpSpPr>
            <p:cNvPr id="192" name="Group 68"/>
            <p:cNvGrpSpPr/>
            <p:nvPr/>
          </p:nvGrpSpPr>
          <p:grpSpPr>
            <a:xfrm rot="8318934">
              <a:off x="2302294" y="4277399"/>
              <a:ext cx="1905000" cy="76200"/>
              <a:chOff x="2895600" y="2819400"/>
              <a:chExt cx="1905000" cy="76200"/>
            </a:xfrm>
          </p:grpSpPr>
          <p:sp>
            <p:nvSpPr>
              <p:cNvPr id="199" name="Rectangle 198"/>
              <p:cNvSpPr/>
              <p:nvPr/>
            </p:nvSpPr>
            <p:spPr>
              <a:xfrm>
                <a:off x="28956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31242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33528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35814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38100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40386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42672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44958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47244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3" name="Group 78"/>
            <p:cNvGrpSpPr/>
            <p:nvPr/>
          </p:nvGrpSpPr>
          <p:grpSpPr>
            <a:xfrm rot="8318934">
              <a:off x="3966820" y="3224746"/>
              <a:ext cx="990600" cy="76200"/>
              <a:chOff x="2895600" y="2819400"/>
              <a:chExt cx="990600" cy="76200"/>
            </a:xfrm>
          </p:grpSpPr>
          <p:sp>
            <p:nvSpPr>
              <p:cNvPr id="194" name="Rectangle 193"/>
              <p:cNvSpPr/>
              <p:nvPr/>
            </p:nvSpPr>
            <p:spPr>
              <a:xfrm>
                <a:off x="28956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31242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33528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35814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3810000" y="2819400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15" name="Oval 214"/>
          <p:cNvSpPr/>
          <p:nvPr/>
        </p:nvSpPr>
        <p:spPr>
          <a:xfrm>
            <a:off x="228600" y="5029200"/>
            <a:ext cx="762000" cy="762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2902754" y="5805166"/>
            <a:ext cx="1006461" cy="764519"/>
          </a:xfrm>
          <a:custGeom>
            <a:avLst/>
            <a:gdLst>
              <a:gd name="connsiteX0" fmla="*/ 0 w 1006461"/>
              <a:gd name="connsiteY0" fmla="*/ 764519 h 764519"/>
              <a:gd name="connsiteX1" fmla="*/ 842317 w 1006461"/>
              <a:gd name="connsiteY1" fmla="*/ 323949 h 764519"/>
              <a:gd name="connsiteX2" fmla="*/ 984863 w 1006461"/>
              <a:gd name="connsiteY2" fmla="*/ 0 h 764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6461" h="764519">
                <a:moveTo>
                  <a:pt x="0" y="764519"/>
                </a:moveTo>
                <a:cubicBezTo>
                  <a:pt x="339086" y="607944"/>
                  <a:pt x="678173" y="451369"/>
                  <a:pt x="842317" y="323949"/>
                </a:cubicBezTo>
                <a:cubicBezTo>
                  <a:pt x="1006461" y="196529"/>
                  <a:pt x="984863" y="0"/>
                  <a:pt x="984863" y="0"/>
                </a:cubicBezTo>
              </a:path>
            </a:pathLst>
          </a:custGeom>
          <a:ln w="19050">
            <a:solidFill>
              <a:srgbClr val="FF0000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TextBox 210"/>
          <p:cNvSpPr txBox="1"/>
          <p:nvPr/>
        </p:nvSpPr>
        <p:spPr>
          <a:xfrm>
            <a:off x="2667000" y="47244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 (cross edge)</a:t>
            </a:r>
            <a:endParaRPr lang="en-US" dirty="0"/>
          </a:p>
        </p:txBody>
      </p:sp>
      <p:sp>
        <p:nvSpPr>
          <p:cNvPr id="214" name="TextBox 213"/>
          <p:cNvSpPr txBox="1"/>
          <p:nvPr/>
        </p:nvSpPr>
        <p:spPr>
          <a:xfrm rot="17460335">
            <a:off x="-173836" y="2832653"/>
            <a:ext cx="2631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 (in tree)</a:t>
            </a:r>
            <a:endParaRPr lang="en-US" sz="2400" dirty="0"/>
          </a:p>
        </p:txBody>
      </p:sp>
      <p:sp>
        <p:nvSpPr>
          <p:cNvPr id="167" name="TextBox 166"/>
          <p:cNvSpPr txBox="1"/>
          <p:nvPr/>
        </p:nvSpPr>
        <p:spPr>
          <a:xfrm>
            <a:off x="457200" y="5105400"/>
            <a:ext cx="373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533400" y="5257800"/>
            <a:ext cx="762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2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153" grpId="0" animBg="1"/>
      <p:bldP spid="155" grpId="0" animBg="1"/>
      <p:bldP spid="185" grpId="0" animBg="1"/>
      <p:bldP spid="215" grpId="0" animBg="1"/>
      <p:bldP spid="210" grpId="0" animBg="1"/>
      <p:bldP spid="211" grpId="1"/>
      <p:bldP spid="214" grpId="0"/>
      <p:bldP spid="216" grpId="0" animBg="1"/>
      <p:bldP spid="216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Quite similar to BFS</a:t>
            </a:r>
          </a:p>
          <a:p>
            <a:r>
              <a:rPr lang="en-US" dirty="0" smtClean="0"/>
              <a:t>DFS-visit only called once per vertex v</a:t>
            </a:r>
          </a:p>
          <a:p>
            <a:pPr lvl="1"/>
            <a:r>
              <a:rPr lang="en-US" dirty="0" smtClean="0"/>
              <a:t>Since next time </a:t>
            </a:r>
            <a:r>
              <a:rPr lang="en-US" dirty="0" err="1" smtClean="0"/>
              <a:t>v</a:t>
            </a:r>
            <a:r>
              <a:rPr lang="en-US" dirty="0" smtClean="0"/>
              <a:t> is in </a:t>
            </a:r>
            <a:r>
              <a:rPr lang="en-US" b="1" i="1" dirty="0" smtClean="0">
                <a:solidFill>
                  <a:srgbClr val="1F497D"/>
                </a:solidFill>
              </a:rPr>
              <a:t>parent </a:t>
            </a:r>
            <a:r>
              <a:rPr lang="en-US" dirty="0" smtClean="0"/>
              <a:t>set</a:t>
            </a:r>
          </a:p>
          <a:p>
            <a:r>
              <a:rPr lang="en-US" dirty="0" smtClean="0"/>
              <a:t>Edge list of v scanned only once (in that call)</a:t>
            </a:r>
          </a:p>
          <a:p>
            <a:r>
              <a:rPr lang="en-US" dirty="0" smtClean="0"/>
              <a:t>So time in DFS-visit is 1/vertex + 1/edge</a:t>
            </a:r>
          </a:p>
          <a:p>
            <a:r>
              <a:rPr lang="en-US" dirty="0" smtClean="0"/>
              <a:t>So time is O(</a:t>
            </a:r>
            <a:r>
              <a:rPr lang="en-US" dirty="0" err="1" smtClean="0"/>
              <a:t>n+m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Trickier than BFS</a:t>
            </a:r>
          </a:p>
          <a:p>
            <a:r>
              <a:rPr lang="en-US" dirty="0" smtClean="0"/>
              <a:t>Can use induction on length of shortest path from starting vertex</a:t>
            </a:r>
          </a:p>
          <a:p>
            <a:pPr lvl="1"/>
            <a:r>
              <a:rPr lang="en-US" dirty="0" smtClean="0"/>
              <a:t>Induction Hypothesis: “each vertex at distance k is visited”</a:t>
            </a:r>
          </a:p>
          <a:p>
            <a:pPr lvl="1"/>
            <a:r>
              <a:rPr lang="en-US" dirty="0" smtClean="0"/>
              <a:t>Induction Step: </a:t>
            </a:r>
          </a:p>
          <a:p>
            <a:pPr lvl="2"/>
            <a:r>
              <a:rPr lang="en-US" dirty="0" smtClean="0"/>
              <a:t>Suppose vertex v at distance k</a:t>
            </a:r>
          </a:p>
          <a:p>
            <a:pPr lvl="2"/>
            <a:r>
              <a:rPr lang="en-US" dirty="0" smtClean="0"/>
              <a:t>Then some u at distance k-1 with edge (</a:t>
            </a:r>
            <a:r>
              <a:rPr lang="en-US" dirty="0" err="1" smtClean="0"/>
              <a:t>u,v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u is visited (by induction hypothesis)</a:t>
            </a:r>
          </a:p>
          <a:p>
            <a:pPr lvl="2"/>
            <a:r>
              <a:rPr lang="en-US" dirty="0" smtClean="0"/>
              <a:t>Every edge out of u is checked</a:t>
            </a:r>
          </a:p>
          <a:p>
            <a:pPr lvl="2"/>
            <a:r>
              <a:rPr lang="en-US" dirty="0" smtClean="0"/>
              <a:t>If v wasn’t previously visited, it gets visited from 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3657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Tree edge </a:t>
            </a:r>
            <a:r>
              <a:rPr lang="en-US" dirty="0" smtClean="0"/>
              <a:t>used to get to new child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Back edge</a:t>
            </a:r>
            <a:r>
              <a:rPr lang="en-US" dirty="0" smtClean="0"/>
              <a:t> leads from node to ancestor in tree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Forward edge </a:t>
            </a:r>
            <a:r>
              <a:rPr lang="en-US" dirty="0" smtClean="0"/>
              <a:t>leads to descendant in tree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Cross edge </a:t>
            </a:r>
            <a:r>
              <a:rPr lang="en-US" dirty="0" smtClean="0"/>
              <a:t>leads to a different </a:t>
            </a:r>
            <a:r>
              <a:rPr lang="en-US" dirty="0" err="1" smtClean="0"/>
              <a:t>subtree</a:t>
            </a:r>
            <a:endParaRPr lang="en-US" dirty="0" smtClean="0"/>
          </a:p>
          <a:p>
            <a:r>
              <a:rPr lang="en-US" dirty="0" smtClean="0"/>
              <a:t>To label what edge is of what type, keep global time counter and store interval during which vertex is on recursion stack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066800" y="5943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819400" y="5486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819400" y="6324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391400" y="624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495800" y="5486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391400" y="5486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096000" y="5486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5" idx="7"/>
            <a:endCxn id="6" idx="3"/>
          </p:cNvCxnSpPr>
          <p:nvPr/>
        </p:nvCxnSpPr>
        <p:spPr>
          <a:xfrm rot="5400000" flipH="1" flipV="1">
            <a:off x="2039704" y="5163904"/>
            <a:ext cx="187792" cy="1483192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6"/>
            <a:endCxn id="9" idx="2"/>
          </p:cNvCxnSpPr>
          <p:nvPr/>
        </p:nvCxnSpPr>
        <p:spPr>
          <a:xfrm>
            <a:off x="3200400" y="5676900"/>
            <a:ext cx="12954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6"/>
            <a:endCxn id="11" idx="2"/>
          </p:cNvCxnSpPr>
          <p:nvPr/>
        </p:nvCxnSpPr>
        <p:spPr>
          <a:xfrm>
            <a:off x="4876800" y="5676900"/>
            <a:ext cx="12192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5"/>
            <a:endCxn id="7" idx="2"/>
          </p:cNvCxnSpPr>
          <p:nvPr/>
        </p:nvCxnSpPr>
        <p:spPr>
          <a:xfrm rot="16200000" flipH="1">
            <a:off x="1982554" y="5678254"/>
            <a:ext cx="246296" cy="1427396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5"/>
            <a:endCxn id="8" idx="1"/>
          </p:cNvCxnSpPr>
          <p:nvPr/>
        </p:nvCxnSpPr>
        <p:spPr>
          <a:xfrm rot="16200000" flipH="1">
            <a:off x="6687904" y="5544904"/>
            <a:ext cx="492592" cy="1025992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6"/>
            <a:endCxn id="10" idx="2"/>
          </p:cNvCxnSpPr>
          <p:nvPr/>
        </p:nvCxnSpPr>
        <p:spPr>
          <a:xfrm>
            <a:off x="6477000" y="5676900"/>
            <a:ext cx="9144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6"/>
            <a:endCxn id="9" idx="3"/>
          </p:cNvCxnSpPr>
          <p:nvPr/>
        </p:nvCxnSpPr>
        <p:spPr>
          <a:xfrm flipV="1">
            <a:off x="3200400" y="5811604"/>
            <a:ext cx="1351196" cy="703496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9" idx="5"/>
            <a:endCxn id="8" idx="2"/>
          </p:cNvCxnSpPr>
          <p:nvPr/>
        </p:nvCxnSpPr>
        <p:spPr>
          <a:xfrm rot="16200000" flipH="1">
            <a:off x="5792554" y="4840054"/>
            <a:ext cx="627296" cy="2570396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3528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Cross edge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638800" y="6248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Forward edge</a:t>
            </a:r>
            <a:endParaRPr lang="en-US" dirty="0"/>
          </a:p>
        </p:txBody>
      </p:sp>
      <p:cxnSp>
        <p:nvCxnSpPr>
          <p:cNvPr id="42" name="Straight Arrow Connector 41"/>
          <p:cNvCxnSpPr>
            <a:stCxn id="9" idx="3"/>
            <a:endCxn id="5" idx="6"/>
          </p:cNvCxnSpPr>
          <p:nvPr/>
        </p:nvCxnSpPr>
        <p:spPr>
          <a:xfrm rot="5400000">
            <a:off x="2838450" y="4420954"/>
            <a:ext cx="322496" cy="3103796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981200" y="60198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 edge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447800" y="55626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tree edge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9" grpId="0"/>
      <p:bldP spid="40" grpId="0"/>
      <p:bldP spid="46" grpId="0"/>
      <p:bldP spid="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Solving Rubik’s cube?</a:t>
            </a:r>
          </a:p>
          <a:p>
            <a:pPr lvl="1"/>
            <a:r>
              <a:rPr lang="en-US" dirty="0" smtClean="0"/>
              <a:t>BFS gives shortest solution</a:t>
            </a:r>
          </a:p>
          <a:p>
            <a:r>
              <a:rPr lang="en-US" dirty="0" smtClean="0"/>
              <a:t>Robot exploring a building?</a:t>
            </a:r>
          </a:p>
          <a:p>
            <a:pPr lvl="1"/>
            <a:r>
              <a:rPr lang="en-US" dirty="0" smtClean="0"/>
              <a:t>Robot can trace out the exploration path</a:t>
            </a:r>
          </a:p>
          <a:p>
            <a:pPr lvl="1"/>
            <a:r>
              <a:rPr lang="en-US" dirty="0" smtClean="0"/>
              <a:t>Just drops markers behind</a:t>
            </a:r>
          </a:p>
          <a:p>
            <a:r>
              <a:rPr lang="en-US" dirty="0" smtClean="0"/>
              <a:t>Only difference is “next vertex” choice</a:t>
            </a:r>
          </a:p>
          <a:p>
            <a:pPr lvl="1"/>
            <a:r>
              <a:rPr lang="en-US" dirty="0" smtClean="0"/>
              <a:t>BFS uses a </a:t>
            </a:r>
            <a:r>
              <a:rPr lang="en-US" dirty="0" smtClean="0">
                <a:solidFill>
                  <a:srgbClr val="FF0000"/>
                </a:solidFill>
              </a:rPr>
              <a:t>queue</a:t>
            </a:r>
          </a:p>
          <a:p>
            <a:pPr lvl="1"/>
            <a:r>
              <a:rPr lang="en-US" dirty="0" smtClean="0"/>
              <a:t>DFS uses a </a:t>
            </a:r>
            <a:r>
              <a:rPr lang="en-US" dirty="0" smtClean="0">
                <a:solidFill>
                  <a:srgbClr val="FF0000"/>
                </a:solidFill>
              </a:rPr>
              <a:t>stack  (recursion)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057399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Undirected</a:t>
            </a:r>
          </a:p>
          <a:p>
            <a:r>
              <a:rPr lang="en-US" dirty="0" smtClean="0"/>
              <a:t>V={</a:t>
            </a:r>
            <a:r>
              <a:rPr lang="en-US" dirty="0" err="1" smtClean="0"/>
              <a:t>a,b,c,d</a:t>
            </a:r>
            <a:r>
              <a:rPr lang="en-US" dirty="0" smtClean="0"/>
              <a:t>}</a:t>
            </a:r>
          </a:p>
          <a:p>
            <a:r>
              <a:rPr lang="en-US" dirty="0" smtClean="0"/>
              <a:t>E={{</a:t>
            </a:r>
            <a:r>
              <a:rPr lang="en-US" dirty="0" err="1" smtClean="0"/>
              <a:t>a,b</a:t>
            </a:r>
            <a:r>
              <a:rPr lang="en-US" dirty="0" smtClean="0"/>
              <a:t>}, {</a:t>
            </a:r>
            <a:r>
              <a:rPr lang="en-US" dirty="0" err="1" smtClean="0"/>
              <a:t>a,c</a:t>
            </a:r>
            <a:r>
              <a:rPr lang="en-US" dirty="0" smtClean="0"/>
              <a:t>}, {</a:t>
            </a:r>
            <a:r>
              <a:rPr lang="en-US" dirty="0" err="1" smtClean="0"/>
              <a:t>b,c</a:t>
            </a:r>
            <a:r>
              <a:rPr lang="en-US" dirty="0" smtClean="0"/>
              <a:t>}, {</a:t>
            </a:r>
            <a:r>
              <a:rPr lang="en-US" dirty="0" err="1" smtClean="0"/>
              <a:t>b,d</a:t>
            </a:r>
            <a:r>
              <a:rPr lang="en-US" dirty="0" smtClean="0"/>
              <a:t>}, {</a:t>
            </a:r>
            <a:r>
              <a:rPr lang="en-US" dirty="0" err="1" smtClean="0"/>
              <a:t>c,d</a:t>
            </a:r>
            <a:r>
              <a:rPr lang="en-US" dirty="0" smtClean="0"/>
              <a:t>}}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800600" cy="1904999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Directed</a:t>
            </a:r>
          </a:p>
          <a:p>
            <a:r>
              <a:rPr lang="en-US" dirty="0" smtClean="0"/>
              <a:t>V = {</a:t>
            </a:r>
            <a:r>
              <a:rPr lang="en-US" dirty="0" err="1" smtClean="0"/>
              <a:t>a,b,c</a:t>
            </a:r>
            <a:r>
              <a:rPr lang="en-US" dirty="0" smtClean="0"/>
              <a:t>}</a:t>
            </a:r>
          </a:p>
          <a:p>
            <a:r>
              <a:rPr lang="en-US" dirty="0" smtClean="0"/>
              <a:t>E = {(</a:t>
            </a:r>
            <a:r>
              <a:rPr lang="en-US" dirty="0" err="1" smtClean="0"/>
              <a:t>a,c</a:t>
            </a:r>
            <a:r>
              <a:rPr lang="en-US" dirty="0" smtClean="0"/>
              <a:t>), (</a:t>
            </a:r>
            <a:r>
              <a:rPr lang="en-US" dirty="0" err="1" smtClean="0"/>
              <a:t>a,b</a:t>
            </a:r>
            <a:r>
              <a:rPr lang="en-US" dirty="0" smtClean="0"/>
              <a:t>) (</a:t>
            </a:r>
            <a:r>
              <a:rPr lang="en-US" dirty="0" err="1" smtClean="0"/>
              <a:t>b,c</a:t>
            </a:r>
            <a:r>
              <a:rPr lang="en-US" dirty="0" smtClean="0"/>
              <a:t>), (</a:t>
            </a:r>
            <a:r>
              <a:rPr lang="en-US" dirty="0" err="1" smtClean="0"/>
              <a:t>c,b</a:t>
            </a:r>
            <a:r>
              <a:rPr lang="en-US" dirty="0" smtClean="0"/>
              <a:t>)} 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533400" y="3899158"/>
            <a:ext cx="2362200" cy="2273042"/>
            <a:chOff x="533400" y="3899158"/>
            <a:chExt cx="2362200" cy="2273042"/>
          </a:xfrm>
        </p:grpSpPr>
        <p:sp>
          <p:nvSpPr>
            <p:cNvPr id="6" name="Oval 5"/>
            <p:cNvSpPr/>
            <p:nvPr/>
          </p:nvSpPr>
          <p:spPr>
            <a:xfrm>
              <a:off x="533400" y="3962400"/>
              <a:ext cx="457200" cy="4572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33400" y="5715000"/>
              <a:ext cx="457200" cy="4572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438400" y="5715000"/>
              <a:ext cx="457200" cy="4572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438400" y="3962400"/>
              <a:ext cx="457200" cy="4572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endParaRPr 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6"/>
              <a:endCxn id="12" idx="2"/>
            </p:cNvCxnSpPr>
            <p:nvPr/>
          </p:nvCxnSpPr>
          <p:spPr>
            <a:xfrm>
              <a:off x="990600" y="4191000"/>
              <a:ext cx="1447800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0" idx="7"/>
              <a:endCxn id="12" idx="3"/>
            </p:cNvCxnSpPr>
            <p:nvPr/>
          </p:nvCxnSpPr>
          <p:spPr>
            <a:xfrm rot="5400000" flipH="1" flipV="1">
              <a:off x="999845" y="4276445"/>
              <a:ext cx="1429310" cy="158171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1" idx="0"/>
              <a:endCxn id="12" idx="4"/>
            </p:cNvCxnSpPr>
            <p:nvPr/>
          </p:nvCxnSpPr>
          <p:spPr>
            <a:xfrm rot="5400000" flipH="1" flipV="1">
              <a:off x="2019300" y="5067300"/>
              <a:ext cx="1295400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6" idx="4"/>
              <a:endCxn id="10" idx="0"/>
            </p:cNvCxnSpPr>
            <p:nvPr/>
          </p:nvCxnSpPr>
          <p:spPr>
            <a:xfrm rot="5400000">
              <a:off x="114300" y="5067300"/>
              <a:ext cx="12954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0" idx="6"/>
              <a:endCxn id="11" idx="2"/>
            </p:cNvCxnSpPr>
            <p:nvPr/>
          </p:nvCxnSpPr>
          <p:spPr>
            <a:xfrm>
              <a:off x="990600" y="5943600"/>
              <a:ext cx="1447800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13169" y="3899158"/>
              <a:ext cx="325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477277" y="3910568"/>
              <a:ext cx="3385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/>
                  <a:cs typeface="Times New Roman"/>
                </a:rPr>
                <a:t>b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83682" y="5638800"/>
              <a:ext cx="3212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Times New Roman"/>
                  <a:cs typeface="Times New Roman"/>
                </a:rPr>
                <a:t>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67887" y="566471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Times New Roman"/>
                  <a:cs typeface="Times New Roman"/>
                </a:rPr>
                <a:t>d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486400" y="3893215"/>
            <a:ext cx="2286000" cy="3505537"/>
            <a:chOff x="5486400" y="3893215"/>
            <a:chExt cx="2286000" cy="3505537"/>
          </a:xfrm>
        </p:grpSpPr>
        <p:sp>
          <p:nvSpPr>
            <p:cNvPr id="48" name="Arc 47"/>
            <p:cNvSpPr/>
            <p:nvPr/>
          </p:nvSpPr>
          <p:spPr>
            <a:xfrm rot="18815845">
              <a:off x="5787355" y="5460917"/>
              <a:ext cx="1836491" cy="2039180"/>
            </a:xfrm>
            <a:prstGeom prst="arc">
              <a:avLst/>
            </a:prstGeom>
            <a:ln w="34925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5486400" y="3893215"/>
              <a:ext cx="2286000" cy="2466360"/>
              <a:chOff x="5486400" y="3733800"/>
              <a:chExt cx="2286000" cy="2466360"/>
            </a:xfrm>
          </p:grpSpPr>
          <p:sp>
            <p:nvSpPr>
              <p:cNvPr id="49" name="Arc 48"/>
              <p:cNvSpPr/>
              <p:nvPr/>
            </p:nvSpPr>
            <p:spPr>
              <a:xfrm rot="8115684">
                <a:off x="5709470" y="4160980"/>
                <a:ext cx="1836491" cy="2039180"/>
              </a:xfrm>
              <a:prstGeom prst="arc">
                <a:avLst>
                  <a:gd name="adj1" fmla="val 15868201"/>
                  <a:gd name="adj2" fmla="val 214774"/>
                </a:avLst>
              </a:prstGeom>
              <a:ln w="3492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486400" y="3733800"/>
                <a:ext cx="2286000" cy="2209800"/>
                <a:chOff x="5486400" y="3733800"/>
                <a:chExt cx="2286000" cy="2209800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6400800" y="3810000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5486400" y="5486400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7315200" y="5486400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3" name="Straight Arrow Connector 32"/>
                <p:cNvCxnSpPr>
                  <a:stCxn id="28" idx="3"/>
                  <a:endCxn id="29" idx="7"/>
                </p:cNvCxnSpPr>
                <p:nvPr/>
              </p:nvCxnSpPr>
              <p:spPr>
                <a:xfrm rot="5400000">
                  <a:off x="5495645" y="4581245"/>
                  <a:ext cx="1353110" cy="591110"/>
                </a:xfrm>
                <a:prstGeom prst="straightConnector1">
                  <a:avLst/>
                </a:prstGeom>
                <a:ln w="34925"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>
                  <a:stCxn id="28" idx="5"/>
                  <a:endCxn id="30" idx="1"/>
                </p:cNvCxnSpPr>
                <p:nvPr/>
              </p:nvCxnSpPr>
              <p:spPr>
                <a:xfrm rot="16200000" flipH="1">
                  <a:off x="6410045" y="4581245"/>
                  <a:ext cx="1353110" cy="591110"/>
                </a:xfrm>
                <a:prstGeom prst="straightConnector1">
                  <a:avLst/>
                </a:prstGeom>
                <a:ln w="34925"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/>
                <p:cNvSpPr txBox="1"/>
                <p:nvPr/>
              </p:nvSpPr>
              <p:spPr>
                <a:xfrm>
                  <a:off x="6477000" y="3733800"/>
                  <a:ext cx="3257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>
                      <a:latin typeface="Times New Roman"/>
                      <a:cs typeface="Times New Roman"/>
                    </a:rPr>
                    <a:t>a</a:t>
                  </a:r>
                  <a:endParaRPr lang="en-US" sz="2400" dirty="0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5536682" y="5418693"/>
                  <a:ext cx="33855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err="1" smtClean="0">
                      <a:latin typeface="Times New Roman"/>
                      <a:cs typeface="Times New Roman"/>
                    </a:rPr>
                    <a:t>b</a:t>
                  </a:r>
                  <a:endParaRPr lang="en-US" sz="2400" dirty="0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7391400" y="5410200"/>
                  <a:ext cx="3257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err="1" smtClean="0">
                      <a:latin typeface="Times New Roman"/>
                      <a:cs typeface="Times New Roman"/>
                    </a:rPr>
                    <a:t>c</a:t>
                  </a:r>
                  <a:endParaRPr lang="en-US" sz="2400" dirty="0">
                    <a:latin typeface="Times New Roman"/>
                    <a:cs typeface="Times New Roman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Pocket Cube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en-US" dirty="0" smtClean="0">
                <a:latin typeface="Symbol" pitchFamily="18" charset="2"/>
              </a:rPr>
              <a:t>´ </a:t>
            </a:r>
            <a:r>
              <a:rPr lang="en-US" dirty="0" smtClean="0"/>
              <a:t>2</a:t>
            </a:r>
            <a:r>
              <a:rPr lang="en-US" dirty="0" smtClean="0">
                <a:latin typeface="Symbol" pitchFamily="18" charset="2"/>
              </a:rPr>
              <a:t> ´</a:t>
            </a:r>
            <a:r>
              <a:rPr lang="en-US" dirty="0" smtClean="0"/>
              <a:t> 2 Rubik’s cube</a:t>
            </a:r>
          </a:p>
          <a:p>
            <a:r>
              <a:rPr lang="en-US" dirty="0" smtClean="0"/>
              <a:t>Configurations are adjacent, if one can be obtained from the other by quarter turns</a:t>
            </a:r>
          </a:p>
          <a:p>
            <a:r>
              <a:rPr lang="en-US" b="1" i="1" dirty="0" smtClean="0"/>
              <a:t>Basic Question:</a:t>
            </a:r>
            <a:r>
              <a:rPr lang="en-US" dirty="0" smtClean="0"/>
              <a:t> is solved state reachable with such moves from the starting state?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971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6482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Bent Arrow 8"/>
          <p:cNvSpPr/>
          <p:nvPr/>
        </p:nvSpPr>
        <p:spPr>
          <a:xfrm rot="5400000">
            <a:off x="2476500" y="1943100"/>
            <a:ext cx="990600" cy="762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rot="10800000">
            <a:off x="2667000" y="5105400"/>
            <a:ext cx="762000" cy="9906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solve graph problems, must examine graph</a:t>
            </a:r>
          </a:p>
          <a:p>
            <a:r>
              <a:rPr lang="en-US" dirty="0" smtClean="0"/>
              <a:t>So need to represent in computer</a:t>
            </a:r>
          </a:p>
          <a:p>
            <a:r>
              <a:rPr lang="en-US" dirty="0" smtClean="0"/>
              <a:t>Four representations with pros/cons</a:t>
            </a:r>
          </a:p>
          <a:p>
            <a:pPr lvl="1"/>
            <a:r>
              <a:rPr lang="en-US" i="1" dirty="0" smtClean="0"/>
              <a:t>Adjacency lists </a:t>
            </a:r>
            <a:r>
              <a:rPr lang="en-US" dirty="0" smtClean="0"/>
              <a:t>(of neighbors of each vertex)</a:t>
            </a:r>
          </a:p>
          <a:p>
            <a:pPr lvl="1"/>
            <a:r>
              <a:rPr lang="en-US" i="1" dirty="0" smtClean="0"/>
              <a:t>Incidence lists </a:t>
            </a:r>
            <a:r>
              <a:rPr lang="en-US" dirty="0" smtClean="0"/>
              <a:t>(of edges from each vertex)</a:t>
            </a:r>
          </a:p>
          <a:p>
            <a:pPr lvl="1"/>
            <a:r>
              <a:rPr lang="en-US" i="1" dirty="0" smtClean="0"/>
              <a:t>Adjacency matrix</a:t>
            </a:r>
            <a:r>
              <a:rPr lang="en-US" dirty="0" smtClean="0"/>
              <a:t> (of which pairs are adjacent)</a:t>
            </a:r>
          </a:p>
          <a:p>
            <a:pPr lvl="1"/>
            <a:r>
              <a:rPr lang="en-US" i="1" dirty="0" smtClean="0"/>
              <a:t>Implicit representation </a:t>
            </a:r>
            <a:r>
              <a:rPr lang="en-US" dirty="0" smtClean="0"/>
              <a:t>(as neighbor function)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447800" y="2438400"/>
            <a:ext cx="4572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33400" y="4114800"/>
            <a:ext cx="4572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362200" y="4114800"/>
            <a:ext cx="4572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3" idx="3"/>
            <a:endCxn id="14" idx="7"/>
          </p:cNvCxnSpPr>
          <p:nvPr/>
        </p:nvCxnSpPr>
        <p:spPr>
          <a:xfrm rot="5400000">
            <a:off x="542645" y="3209645"/>
            <a:ext cx="1353110" cy="591110"/>
          </a:xfrm>
          <a:prstGeom prst="straightConnector1">
            <a:avLst/>
          </a:prstGeom>
          <a:ln w="349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5"/>
            <a:endCxn id="15" idx="1"/>
          </p:cNvCxnSpPr>
          <p:nvPr/>
        </p:nvCxnSpPr>
        <p:spPr>
          <a:xfrm rot="16200000" flipH="1">
            <a:off x="1457045" y="3209645"/>
            <a:ext cx="1353110" cy="591110"/>
          </a:xfrm>
          <a:prstGeom prst="straightConnector1">
            <a:avLst/>
          </a:prstGeom>
          <a:ln w="349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c 17"/>
          <p:cNvSpPr/>
          <p:nvPr/>
        </p:nvSpPr>
        <p:spPr>
          <a:xfrm rot="8115684">
            <a:off x="756470" y="2789380"/>
            <a:ext cx="1836491" cy="2039180"/>
          </a:xfrm>
          <a:prstGeom prst="arc">
            <a:avLst>
              <a:gd name="adj1" fmla="val 15868201"/>
              <a:gd name="adj2" fmla="val 214774"/>
            </a:avLst>
          </a:prstGeom>
          <a:ln w="349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4572000" y="2438400"/>
          <a:ext cx="533400" cy="2819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400"/>
              </a:tblGrid>
              <a:tr h="9398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9398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9398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867400" y="2514600"/>
          <a:ext cx="762000" cy="533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"/>
                <a:gridCol w="3810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791200" y="4648200"/>
          <a:ext cx="762000" cy="5593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"/>
                <a:gridCol w="381000"/>
              </a:tblGrid>
              <a:tr h="55931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/</a:t>
                      </a:r>
                      <a:endParaRPr lang="en-US" sz="2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3" name="Arc 22"/>
          <p:cNvSpPr/>
          <p:nvPr/>
        </p:nvSpPr>
        <p:spPr>
          <a:xfrm rot="18815845">
            <a:off x="834355" y="3929903"/>
            <a:ext cx="1836491" cy="2039180"/>
          </a:xfrm>
          <a:prstGeom prst="arc">
            <a:avLst/>
          </a:prstGeom>
          <a:ln w="349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7543800" y="2501642"/>
          <a:ext cx="762000" cy="518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"/>
                <a:gridCol w="381000"/>
              </a:tblGrid>
              <a:tr h="5181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/</a:t>
                      </a:r>
                      <a:endParaRPr lang="en-US" sz="2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867400" y="3581400"/>
          <a:ext cx="762000" cy="518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"/>
                <a:gridCol w="381000"/>
              </a:tblGrid>
              <a:tr h="1371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/</a:t>
                      </a:r>
                      <a:endParaRPr lang="en-US" sz="2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>
            <a:off x="6477000" y="2743200"/>
            <a:ext cx="1066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876800" y="2743200"/>
            <a:ext cx="990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800600" y="3886200"/>
            <a:ext cx="1066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724400" y="4953000"/>
            <a:ext cx="1066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97381" y="2362200"/>
            <a:ext cx="344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a</a:t>
            </a:r>
            <a:endParaRPr lang="en-US" sz="2600" dirty="0"/>
          </a:p>
        </p:txBody>
      </p:sp>
      <p:sp>
        <p:nvSpPr>
          <p:cNvPr id="26" name="TextBox 25"/>
          <p:cNvSpPr txBox="1"/>
          <p:nvPr/>
        </p:nvSpPr>
        <p:spPr>
          <a:xfrm>
            <a:off x="2438400" y="4016315"/>
            <a:ext cx="3256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/>
              <a:t>c</a:t>
            </a:r>
            <a:endParaRPr lang="en-US" sz="2600" dirty="0"/>
          </a:p>
        </p:txBody>
      </p:sp>
      <p:sp>
        <p:nvSpPr>
          <p:cNvPr id="27" name="TextBox 26"/>
          <p:cNvSpPr txBox="1"/>
          <p:nvPr/>
        </p:nvSpPr>
        <p:spPr>
          <a:xfrm>
            <a:off x="596641" y="4040683"/>
            <a:ext cx="35984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/>
              <a:t>b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get from current Rubik state to “solved” state</a:t>
            </a:r>
          </a:p>
          <a:p>
            <a:r>
              <a:rPr lang="en-US" dirty="0" smtClean="0"/>
              <a:t>How do we explore?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 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vertex v</a:t>
            </a:r>
          </a:p>
          <a:p>
            <a:r>
              <a:rPr lang="en-US" dirty="0" smtClean="0"/>
              <a:t>List all its neighbors (distance 1)</a:t>
            </a:r>
          </a:p>
          <a:p>
            <a:r>
              <a:rPr lang="en-US" dirty="0" smtClean="0"/>
              <a:t>Then all their neighbors (distance 2)</a:t>
            </a:r>
          </a:p>
          <a:p>
            <a:r>
              <a:rPr lang="en-US" dirty="0" smtClean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 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exploring a maze</a:t>
            </a:r>
          </a:p>
          <a:p>
            <a:r>
              <a:rPr lang="en-US" dirty="0" smtClean="0"/>
              <a:t>From current vertex, move to another</a:t>
            </a:r>
          </a:p>
          <a:p>
            <a:r>
              <a:rPr lang="en-US" dirty="0" smtClean="0"/>
              <a:t>Until you get stuck</a:t>
            </a:r>
          </a:p>
          <a:p>
            <a:r>
              <a:rPr lang="en-US" dirty="0" smtClean="0"/>
              <a:t>Then backtrack till you find a new place to explore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343400"/>
            <a:ext cx="2133600" cy="19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CC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stealth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28" charset="0"/>
            <a:ea typeface="Arial Unicode MS" pitchFamily="28" charset="0"/>
            <a:cs typeface="Arial Unicode M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CC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stealth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28" charset="0"/>
            <a:ea typeface="Arial Unicode MS" pitchFamily="28" charset="0"/>
            <a:cs typeface="Arial Unicode MS" pitchFamily="2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3410</TotalTime>
  <Words>1392</Words>
  <Application>Microsoft Macintosh PowerPoint</Application>
  <PresentationFormat>On-screen Show (4:3)</PresentationFormat>
  <Paragraphs>260</Paragraphs>
  <Slides>27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Default Design</vt:lpstr>
      <vt:lpstr>6.006- Introduction to Algorithms</vt:lpstr>
      <vt:lpstr>Graphs</vt:lpstr>
      <vt:lpstr>Examples</vt:lpstr>
      <vt:lpstr>Pocket Cube</vt:lpstr>
      <vt:lpstr>Representation</vt:lpstr>
      <vt:lpstr>Example</vt:lpstr>
      <vt:lpstr>Searching Graph</vt:lpstr>
      <vt:lpstr>Breadth First Search</vt:lpstr>
      <vt:lpstr>Depth First Search</vt:lpstr>
      <vt:lpstr>Problem: Cycles</vt:lpstr>
      <vt:lpstr>Breadth First Search (BFS)</vt:lpstr>
      <vt:lpstr>Outline</vt:lpstr>
      <vt:lpstr>Example</vt:lpstr>
      <vt:lpstr>Outline</vt:lpstr>
      <vt:lpstr>Example</vt:lpstr>
      <vt:lpstr>Algorithm</vt:lpstr>
      <vt:lpstr>Analysis: Runtime</vt:lpstr>
      <vt:lpstr>Analysis: Correctness</vt:lpstr>
      <vt:lpstr>Shortest Paths</vt:lpstr>
      <vt:lpstr>Depth First Search (DFS)</vt:lpstr>
      <vt:lpstr>Outline</vt:lpstr>
      <vt:lpstr>Algorithm</vt:lpstr>
      <vt:lpstr>Demo (from s)</vt:lpstr>
      <vt:lpstr>Runtime Analysis</vt:lpstr>
      <vt:lpstr>Correctness?</vt:lpstr>
      <vt:lpstr>Edge Classification</vt:lpstr>
      <vt:lpstr>Tradeoffs</vt:lpstr>
    </vt:vector>
  </TitlesOfParts>
  <Company> 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11 --- Searching I</dc:title>
  <dc:creator> </dc:creator>
  <cp:lastModifiedBy>Constantinos Daskalakis</cp:lastModifiedBy>
  <cp:revision>45</cp:revision>
  <dcterms:created xsi:type="dcterms:W3CDTF">2010-10-19T22:26:52Z</dcterms:created>
  <dcterms:modified xsi:type="dcterms:W3CDTF">2010-10-20T01:22:22Z</dcterms:modified>
</cp:coreProperties>
</file>