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7" r:id="rId7"/>
    <p:sldId id="264" r:id="rId8"/>
    <p:sldId id="265" r:id="rId9"/>
    <p:sldId id="266" r:id="rId10"/>
    <p:sldId id="268" r:id="rId11"/>
    <p:sldId id="269" r:id="rId12"/>
    <p:sldId id="270" r:id="rId13"/>
    <p:sldId id="272" r:id="rId14"/>
    <p:sldId id="273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973" autoAdjust="0"/>
    <p:restoredTop sz="94660"/>
  </p:normalViewPr>
  <p:slideViewPr>
    <p:cSldViewPr>
      <p:cViewPr varScale="1">
        <p:scale>
          <a:sx n="52" d="100"/>
          <a:sy n="52" d="100"/>
        </p:scale>
        <p:origin x="-8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2" d="100"/>
          <a:sy n="42" d="100"/>
        </p:scale>
        <p:origin x="-2126" y="-101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3F16A-610E-4B37-922C-B308B44F254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06A78-8992-45D9-8200-2E9B2BF8C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B1C34-EB6D-44BD-B76A-149A696D7768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6C613-D6FD-4A94-9F75-370D52D14B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D9C5C5-A98E-48F2-BB40-C9427207A439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E8D6E74-030E-4C0A-A8B4-FDA766300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6400800" cy="1600200"/>
          </a:xfrm>
        </p:spPr>
        <p:txBody>
          <a:bodyPr/>
          <a:lstStyle/>
          <a:p>
            <a:r>
              <a:rPr lang="en-US" dirty="0" err="1" smtClean="0"/>
              <a:t>Jungpyo</a:t>
            </a:r>
            <a:r>
              <a:rPr lang="en-US" dirty="0" smtClean="0"/>
              <a:t> Lee</a:t>
            </a:r>
          </a:p>
          <a:p>
            <a:r>
              <a:rPr lang="en-US" dirty="0" smtClean="0"/>
              <a:t>Plasma Science &amp; Fusion Center(PSFC), MIT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Parallelization for a Block-Tridiagonal System with MPI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1282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2009 Spring</a:t>
            </a:r>
            <a:endParaRPr lang="en-US" dirty="0" smtClean="0"/>
          </a:p>
          <a:p>
            <a:r>
              <a:rPr lang="en-US" dirty="0" smtClean="0"/>
              <a:t>18.337</a:t>
            </a:r>
          </a:p>
          <a:p>
            <a:r>
              <a:rPr lang="en-US" dirty="0" smtClean="0"/>
              <a:t>Term Project</a:t>
            </a:r>
            <a:endParaRPr lang="en-US" dirty="0"/>
          </a:p>
        </p:txBody>
      </p:sp>
      <p:pic>
        <p:nvPicPr>
          <p:cNvPr id="5" name="Picture 4" descr="MIT_PSF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5410200"/>
            <a:ext cx="1143000" cy="812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dirty="0" smtClean="0"/>
              <a:t>. Implementation(2)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Step 2. Pass the blocks in the last lines and redistribute for </a:t>
            </a:r>
            <a:r>
              <a:rPr lang="en-US" dirty="0" err="1" smtClean="0"/>
              <a:t>tridiagonal</a:t>
            </a:r>
            <a:r>
              <a:rPr lang="en-US" dirty="0" smtClean="0"/>
              <a:t> forms</a:t>
            </a:r>
          </a:p>
          <a:p>
            <a:r>
              <a:rPr lang="en-US" dirty="0" smtClean="0"/>
              <a:t>Step 3. Odd-even cyclic reduction for the blocks in the first lines of all groups    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743200"/>
            <a:ext cx="598430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819400"/>
            <a:ext cx="2564296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smtClean="0"/>
              <a:t>Implementation(3)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620000" cy="914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Step 4. Cyclic back substitution </a:t>
            </a:r>
            <a:r>
              <a:rPr lang="en-US" dirty="0" smtClean="0"/>
              <a:t>in the first lines of all groups </a:t>
            </a:r>
            <a:endParaRPr lang="en-US" dirty="0" smtClean="0"/>
          </a:p>
          <a:p>
            <a:r>
              <a:rPr lang="en-US" dirty="0" smtClean="0"/>
              <a:t>Step 5. Serial back substitution in each group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90800"/>
            <a:ext cx="5562600" cy="36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Result(1)- Fast computation speed of the new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38862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When I use </a:t>
            </a:r>
            <a:r>
              <a:rPr lang="en-US" dirty="0" smtClean="0"/>
              <a:t>only P1 in 3D </a:t>
            </a:r>
            <a:r>
              <a:rPr lang="en-US" dirty="0" smtClean="0"/>
              <a:t>grid (e.g. [P1,P2,P3]=[7,1,1] or [255,1,1])</a:t>
            </a:r>
          </a:p>
          <a:p>
            <a:r>
              <a:rPr lang="en-US" dirty="0" smtClean="0"/>
              <a:t>About two times faster than old solver</a:t>
            </a:r>
          </a:p>
          <a:p>
            <a:r>
              <a:rPr lang="en-US" dirty="0" smtClean="0"/>
              <a:t>Retardation of the saturation for improvement of computation speed</a:t>
            </a:r>
            <a:endParaRPr lang="en-US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2725" y="1981200"/>
            <a:ext cx="5121275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Result(2)- Good stability </a:t>
            </a:r>
            <a:r>
              <a:rPr lang="en-US" dirty="0" smtClean="0"/>
              <a:t>and </a:t>
            </a:r>
            <a:r>
              <a:rPr lang="en-US" dirty="0" smtClean="0"/>
              <a:t>accuracy </a:t>
            </a:r>
            <a:r>
              <a:rPr lang="en-US" dirty="0" smtClean="0"/>
              <a:t>of the new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3200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Results of electric fields by the new solver are close to the results by older solver within 0.1% error</a:t>
            </a:r>
          </a:p>
          <a:p>
            <a:r>
              <a:rPr lang="en-US" dirty="0" smtClean="0"/>
              <a:t>About 50 times smaller variance of results in terms of number of processors than older solver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50592" y="1447800"/>
            <a:ext cx="549340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Conclusions and Future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Implementation of a parallel block-</a:t>
            </a:r>
            <a:r>
              <a:rPr lang="en-US" dirty="0" err="1" smtClean="0"/>
              <a:t>tridiagonal</a:t>
            </a:r>
            <a:r>
              <a:rPr lang="en-US" dirty="0" smtClean="0"/>
              <a:t> system solver</a:t>
            </a:r>
          </a:p>
          <a:p>
            <a:r>
              <a:rPr lang="en-US" dirty="0" smtClean="0"/>
              <a:t>The use of the algorithm with a combination of divide-and-conquer and odd-even cyclic reduction</a:t>
            </a:r>
          </a:p>
          <a:p>
            <a:r>
              <a:rPr lang="en-US" dirty="0" smtClean="0"/>
              <a:t>Two times faster speed and better precision of the results by the new solver</a:t>
            </a:r>
          </a:p>
          <a:p>
            <a:r>
              <a:rPr lang="en-US" dirty="0" smtClean="0"/>
              <a:t> Ongoing development of the </a:t>
            </a:r>
            <a:r>
              <a:rPr lang="en-US" dirty="0" err="1" smtClean="0"/>
              <a:t>sovler</a:t>
            </a:r>
            <a:r>
              <a:rPr lang="en-US" dirty="0" smtClean="0"/>
              <a:t> for the use of full 3-dimensional grid to overcome the saturation of the speed</a:t>
            </a:r>
          </a:p>
          <a:p>
            <a:r>
              <a:rPr lang="en-US" dirty="0" smtClean="0"/>
              <a:t>The needs of optimization for the ratio of the 3D grid in the future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jungpyo\AppData\Local\Microsoft\Windows\Temporary Internet Files\Content.IE5\IBSX0HTL\MCj040773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5425" y="2892425"/>
            <a:ext cx="1073150" cy="107315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/>
              <a:t>6</a:t>
            </a:r>
            <a:r>
              <a:rPr lang="en-US" dirty="0" smtClean="0"/>
              <a:t>. </a:t>
            </a:r>
            <a:r>
              <a:rPr lang="en-US" dirty="0" smtClean="0"/>
              <a:t>Questions and Suggestions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MOTIVATION </a:t>
            </a:r>
            <a:endParaRPr lang="en-US" dirty="0"/>
          </a:p>
        </p:txBody>
      </p:sp>
      <p:pic>
        <p:nvPicPr>
          <p:cNvPr id="20" name="Content Placeholder 19" descr="Tokamak_Schematic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2057400"/>
            <a:ext cx="3000375" cy="2133600"/>
          </a:xfr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81400" y="5029200"/>
            <a:ext cx="3389312" cy="568325"/>
          </a:xfrm>
          <a:prstGeom prst="rect">
            <a:avLst/>
          </a:prstGeom>
          <a:ln/>
        </p:spPr>
        <p:txBody>
          <a:bodyPr vert="horz">
            <a:normAutofit fontScale="70000" lnSpcReduction="20000"/>
          </a:bodyPr>
          <a:lstStyle/>
          <a:p>
            <a:pPr marL="341313" marR="0" lvl="0" indent="-3413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TORIC at 240N</a:t>
            </a:r>
            <a:r>
              <a:rPr kumimoji="0" lang="en-GB" altLang="en-US" sz="2400" b="0" i="0" u="none" strike="noStrike" kern="1200" cap="none" spc="0" normalizeH="0" baseline="-33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255 N</a:t>
            </a:r>
            <a:r>
              <a:rPr kumimoji="0" lang="en-GB" altLang="en-US" sz="2400" b="0" i="0" u="none" strike="noStrike" kern="1200" cap="none" spc="0" normalizeH="0" baseline="-33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-33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1313" marR="0" lvl="0" indent="-3413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J. Wright, PSFC, </a:t>
            </a:r>
            <a:r>
              <a:rPr kumimoji="0" lang="en-US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2004</a:t>
            </a:r>
            <a:r>
              <a:rPr kumimoji="0" lang="en-GB" altLang="en-US" sz="2400" b="0" i="0" u="none" strike="noStrike" kern="1200" cap="none" spc="0" normalizeH="0" baseline="-33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</a:t>
            </a:r>
            <a:endParaRPr kumimoji="0" lang="en-GB" altLang="en-US" sz="2400" b="0" i="0" u="none" strike="noStrike" kern="1200" cap="none" spc="0" normalizeH="0" baseline="-33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276600" y="1524000"/>
            <a:ext cx="2787509" cy="3355953"/>
            <a:chOff x="3276600" y="1524000"/>
            <a:chExt cx="2787509" cy="3355953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3"/>
            <a:srcRect r="16829"/>
            <a:stretch>
              <a:fillRect/>
            </a:stretch>
          </p:blipFill>
          <p:spPr bwMode="auto">
            <a:xfrm>
              <a:off x="3276600" y="1524000"/>
              <a:ext cx="2787509" cy="3355953"/>
            </a:xfrm>
            <a:prstGeom prst="rect">
              <a:avLst/>
            </a:prstGeom>
            <a:noFill/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5410200" y="1828800"/>
              <a:ext cx="503059" cy="257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defTabSz="904875" eaLnBrk="1">
                <a:lnSpc>
                  <a:spcPct val="93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dirty="0">
                  <a:solidFill>
                    <a:srgbClr val="FF0000"/>
                  </a:solidFill>
                </a:rPr>
                <a:t>ICW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5257800" y="4191000"/>
              <a:ext cx="503060" cy="257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defTabSz="904875" eaLnBrk="1">
                <a:lnSpc>
                  <a:spcPct val="93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dirty="0">
                  <a:solidFill>
                    <a:srgbClr val="FF0000"/>
                  </a:solidFill>
                </a:rPr>
                <a:t>IBW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5486400" y="3581400"/>
              <a:ext cx="389637" cy="257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defTabSz="904875" eaLnBrk="1">
                <a:lnSpc>
                  <a:spcPct val="93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dirty="0">
                  <a:solidFill>
                    <a:srgbClr val="FF0000"/>
                  </a:solidFill>
                </a:rPr>
                <a:t>FW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rot="10800000" flipV="1">
              <a:off x="4953000" y="1905000"/>
              <a:ext cx="457200" cy="63318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rot="10800000">
              <a:off x="5257800" y="3200400"/>
              <a:ext cx="304800" cy="3764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rot="16200000" flipV="1">
              <a:off x="4495800" y="3352800"/>
              <a:ext cx="1066800" cy="609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6" name="Content Placeholder 19"/>
          <p:cNvSpPr txBox="1">
            <a:spLocks/>
          </p:cNvSpPr>
          <p:nvPr/>
        </p:nvSpPr>
        <p:spPr>
          <a:xfrm>
            <a:off x="6248400" y="1600200"/>
            <a:ext cx="25908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2D RF wave analysis in Plasma for TOKAMAK operation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dirty="0" smtClean="0"/>
              <a:t>TORIC(MPI Fortran based Code) –Using FEM for Maxwell </a:t>
            </a:r>
            <a:r>
              <a:rPr lang="en-US" sz="2600" dirty="0" err="1" smtClean="0"/>
              <a:t>eqns</a:t>
            </a:r>
            <a:r>
              <a:rPr lang="en-US" sz="2600" dirty="0" smtClean="0"/>
              <a:t> in Plasma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V="1">
            <a:off x="4076700" y="2628900"/>
            <a:ext cx="533400" cy="4572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/>
          <p:nvPr/>
        </p:nvCxnSpPr>
        <p:spPr>
          <a:xfrm rot="5400000" flipH="1" flipV="1">
            <a:off x="3924300" y="2324100"/>
            <a:ext cx="609600" cy="381000"/>
          </a:xfrm>
          <a:prstGeom prst="curvedConnector3">
            <a:avLst>
              <a:gd name="adj1" fmla="val 92857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Block Tri-Diagonal system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5638800" cy="3352800"/>
          </a:xfrm>
        </p:spPr>
        <p:txBody>
          <a:bodyPr/>
          <a:lstStyle/>
          <a:p>
            <a:r>
              <a:rPr lang="en-US" dirty="0" smtClean="0"/>
              <a:t>Tri-diagonal equation along radial direction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block has </a:t>
            </a:r>
            <a:r>
              <a:rPr lang="en-US" dirty="0" err="1" smtClean="0"/>
              <a:t>poloidal</a:t>
            </a:r>
            <a:r>
              <a:rPr lang="en-US" dirty="0" smtClean="0"/>
              <a:t> components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2362200"/>
            <a:ext cx="4343400" cy="450632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362200"/>
            <a:ext cx="533400" cy="45777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맑은 고딕" pitchFamily="50" charset="-127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81600" y="2286000"/>
            <a:ext cx="1546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맑은 고딕" pitchFamily="50" charset="-127"/>
                <a:cs typeface="Times New Roman" pitchFamily="18" charset="0"/>
              </a:rPr>
              <a:t> for </a:t>
            </a:r>
            <a:r>
              <a:rPr lang="en-US" sz="2800" dirty="0" err="1" smtClean="0">
                <a:solidFill>
                  <a:prstClr val="black"/>
                </a:solidFill>
                <a:latin typeface="Calibri" pitchFamily="34" charset="0"/>
                <a:ea typeface="맑은 고딕" pitchFamily="50" charset="-127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맑은 고딕" pitchFamily="50" charset="-127"/>
                <a:cs typeface="Times New Roman" pitchFamily="18" charset="0"/>
              </a:rPr>
              <a:t>=1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맑은 고딕" pitchFamily="50" charset="-127"/>
                <a:cs typeface="Times New Roman" pitchFamily="18" charset="0"/>
              </a:rPr>
              <a:t>,…</a:t>
            </a: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09600" y="3581400"/>
            <a:ext cx="3962400" cy="1066800"/>
            <a:chOff x="228600" y="2590800"/>
            <a:chExt cx="4343400" cy="1350474"/>
          </a:xfrm>
        </p:grpSpPr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371600" y="2590800"/>
              <a:ext cx="304800" cy="69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맑은 고딕" pitchFamily="50" charset="-127"/>
                  <a:cs typeface="Times New Roman" pitchFamily="18" charset="0"/>
                </a:rPr>
                <a:t> 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맑은 고딕" pitchFamily="50" charset="-127"/>
                  <a:cs typeface="Times New Roman" pitchFamily="18" charset="0"/>
                </a:rPr>
                <a:t>: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28600" y="2819400"/>
              <a:ext cx="4343400" cy="1121874"/>
              <a:chOff x="228600" y="2819400"/>
              <a:chExt cx="4343400" cy="1121874"/>
            </a:xfrm>
          </p:grpSpPr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914400" y="2819400"/>
                <a:ext cx="303293" cy="457200"/>
              </a:xfrm>
              <a:prstGeom prst="rect">
                <a:avLst/>
              </a:prstGeom>
              <a:noFill/>
            </p:spPr>
          </p:pic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752600" y="2895600"/>
                <a:ext cx="652602" cy="381000"/>
              </a:xfrm>
              <a:prstGeom prst="rect">
                <a:avLst/>
              </a:prstGeom>
              <a:noFill/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8600" y="3352800"/>
                <a:ext cx="411933" cy="588474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38200" y="3352800"/>
                <a:ext cx="371191" cy="588474"/>
              </a:xfrm>
              <a:prstGeom prst="rect">
                <a:avLst/>
              </a:prstGeom>
              <a:noFill/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95400" y="3352800"/>
                <a:ext cx="457200" cy="588473"/>
              </a:xfrm>
              <a:prstGeom prst="rect">
                <a:avLst/>
              </a:prstGeom>
              <a:noFill/>
            </p:spPr>
          </p:pic>
          <p:pic>
            <p:nvPicPr>
              <p:cNvPr id="1025" name="Picture 1"/>
              <p:cNvPicPr>
                <a:picLocks noChangeAspect="1" noChangeArrowheads="1"/>
              </p:cNvPicPr>
              <p:nvPr/>
            </p:nvPicPr>
            <p:blipFill>
              <a:blip r:embed="rId9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057401" y="3429000"/>
                <a:ext cx="2514599" cy="430463"/>
              </a:xfrm>
              <a:prstGeom prst="rect">
                <a:avLst/>
              </a:prstGeom>
              <a:noFill/>
            </p:spPr>
          </p:pic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048000" y="3048000"/>
                <a:ext cx="21993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맑은 고딕" pitchFamily="50" charset="-127"/>
                    <a:cs typeface="Times New Roman" pitchFamily="18" charset="0"/>
                  </a:rPr>
                  <a:t>,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3581400" y="3048000"/>
                <a:ext cx="21993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맑은 고딕" pitchFamily="50" charset="-127"/>
                    <a:cs typeface="Times New Roman" pitchFamily="18" charset="0"/>
                  </a:rPr>
                  <a:t>.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Rectangle 11"/>
              <p:cNvSpPr>
                <a:spLocks noChangeArrowheads="1"/>
              </p:cNvSpPr>
              <p:nvPr/>
            </p:nvSpPr>
            <p:spPr bwMode="auto">
              <a:xfrm>
                <a:off x="1828800" y="3200400"/>
                <a:ext cx="304800" cy="692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맑은 고딕" pitchFamily="50" charset="-127"/>
                    <a:cs typeface="Times New Roman" pitchFamily="18" charset="0"/>
                  </a:rPr>
                  <a:t> 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맑은 고딕" pitchFamily="50" charset="-127"/>
                    <a:cs typeface="Times New Roman" pitchFamily="18" charset="0"/>
                  </a:rPr>
                  <a:t>: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1" name="Group 40"/>
          <p:cNvGrpSpPr/>
          <p:nvPr/>
        </p:nvGrpSpPr>
        <p:grpSpPr>
          <a:xfrm>
            <a:off x="5257800" y="3962400"/>
            <a:ext cx="2819400" cy="2590800"/>
            <a:chOff x="5257800" y="3962400"/>
            <a:chExt cx="2819400" cy="2590800"/>
          </a:xfrm>
        </p:grpSpPr>
        <p:sp>
          <p:nvSpPr>
            <p:cNvPr id="25" name="Rectangle 24"/>
            <p:cNvSpPr/>
            <p:nvPr/>
          </p:nvSpPr>
          <p:spPr>
            <a:xfrm>
              <a:off x="5257800" y="3962400"/>
              <a:ext cx="2819400" cy="259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7800" y="3962400"/>
              <a:ext cx="533400" cy="5334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91200" y="4495800"/>
              <a:ext cx="533400" cy="5334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324600" y="5029200"/>
              <a:ext cx="533400" cy="5334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791200" y="3962400"/>
              <a:ext cx="533400" cy="533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257800" y="4495800"/>
              <a:ext cx="533400" cy="53340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324600" y="4495800"/>
              <a:ext cx="533400" cy="533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858000" y="5029200"/>
              <a:ext cx="533400" cy="5334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791200" y="5029200"/>
              <a:ext cx="533400" cy="53340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24600" y="5562600"/>
              <a:ext cx="533400" cy="53340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743200" y="3810000"/>
            <a:ext cx="1553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Electric fields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4653572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2.1. Current Version of TORIC: </a:t>
            </a:r>
            <a:r>
              <a:rPr lang="en-US" sz="2800" dirty="0" err="1" smtClean="0"/>
              <a:t>Radially</a:t>
            </a:r>
            <a:r>
              <a:rPr lang="en-US" sz="2800" dirty="0" smtClean="0"/>
              <a:t> Serial Calculation for Block- </a:t>
            </a:r>
            <a:r>
              <a:rPr lang="en-US" sz="2800" dirty="0" err="1" smtClean="0"/>
              <a:t>Tridiagonal</a:t>
            </a:r>
            <a:r>
              <a:rPr lang="en-US" sz="2800" dirty="0" smtClean="0"/>
              <a:t> system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486400" y="1447800"/>
            <a:ext cx="3200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Serial computation (Radial direction [</a:t>
            </a:r>
            <a:r>
              <a:rPr lang="en-US" dirty="0" err="1" smtClean="0"/>
              <a:t>i</a:t>
            </a:r>
            <a:r>
              <a:rPr lang="en-US" dirty="0" smtClean="0"/>
              <a:t>=1:270]) : Thomas Algorithm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Parallel computation (</a:t>
            </a:r>
            <a:r>
              <a:rPr lang="en-US" dirty="0" err="1" smtClean="0"/>
              <a:t>Poloidal</a:t>
            </a:r>
            <a:r>
              <a:rPr lang="en-US" dirty="0" smtClean="0"/>
              <a:t> direction [m=0:255]) : </a:t>
            </a:r>
            <a:r>
              <a:rPr lang="en-US" dirty="0" err="1" smtClean="0"/>
              <a:t>Scalpack</a:t>
            </a:r>
            <a:r>
              <a:rPr lang="en-US" dirty="0" smtClean="0"/>
              <a:t> matrix calculation (BLACS)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029200"/>
            <a:ext cx="1066800" cy="228600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3657600"/>
            <a:ext cx="2291080" cy="304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7200" y="4495800"/>
            <a:ext cx="5334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4495800"/>
            <a:ext cx="5334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0" y="4495800"/>
            <a:ext cx="533400" cy="533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066800" y="45720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57200" y="4495800"/>
            <a:ext cx="533400" cy="533400"/>
            <a:chOff x="457200" y="4495800"/>
            <a:chExt cx="533400" cy="533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457200" y="46482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57200" y="48768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43694" y="4762500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572294" y="4761706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371600" y="4495800"/>
            <a:ext cx="533400" cy="533400"/>
            <a:chOff x="457200" y="4495800"/>
            <a:chExt cx="533400" cy="533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457200" y="46482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57200" y="48768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43694" y="4762500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572294" y="4761706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286000" y="4495800"/>
            <a:ext cx="533400" cy="533400"/>
            <a:chOff x="457200" y="4495800"/>
            <a:chExt cx="533400" cy="5334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457200" y="46482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57200" y="48768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343694" y="4762500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572294" y="4761706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810000" y="4495800"/>
            <a:ext cx="533400" cy="533400"/>
            <a:chOff x="457200" y="4495800"/>
            <a:chExt cx="533400" cy="5334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457200" y="46482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57200" y="48768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343694" y="4762500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572294" y="4761706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52"/>
          <p:cNvSpPr/>
          <p:nvPr/>
        </p:nvSpPr>
        <p:spPr>
          <a:xfrm>
            <a:off x="2971800" y="4495800"/>
            <a:ext cx="5334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2971800" y="4495800"/>
            <a:ext cx="533400" cy="533400"/>
            <a:chOff x="457200" y="4495800"/>
            <a:chExt cx="533400" cy="5334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457200" y="46482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57200" y="4876800"/>
              <a:ext cx="5334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43694" y="4762500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572294" y="4761706"/>
              <a:ext cx="532606" cy="7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1981200" y="4495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743200" y="4572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505200" y="4572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352800" y="4267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cxnSp>
        <p:nvCxnSpPr>
          <p:cNvPr id="70" name="Straight Arrow Connector 69"/>
          <p:cNvCxnSpPr>
            <a:stCxn id="8" idx="0"/>
          </p:cNvCxnSpPr>
          <p:nvPr/>
        </p:nvCxnSpPr>
        <p:spPr>
          <a:xfrm rot="5400000" flipH="1" flipV="1">
            <a:off x="628650" y="4057650"/>
            <a:ext cx="533400" cy="3429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9" idx="0"/>
          </p:cNvCxnSpPr>
          <p:nvPr/>
        </p:nvCxnSpPr>
        <p:spPr>
          <a:xfrm rot="5400000" flipH="1" flipV="1">
            <a:off x="1447800" y="4152900"/>
            <a:ext cx="533400" cy="152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 flipH="1" flipV="1">
            <a:off x="2172494" y="4228306"/>
            <a:ext cx="5334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6200000" flipV="1">
            <a:off x="2799556" y="4058444"/>
            <a:ext cx="533400" cy="3413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0800000">
            <a:off x="3276600" y="3886200"/>
            <a:ext cx="68580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2.2 The needs for parallelization of the radial direction as well as the </a:t>
            </a:r>
            <a:r>
              <a:rPr lang="en-US" sz="2800" dirty="0" err="1" smtClean="0"/>
              <a:t>poloidal</a:t>
            </a:r>
            <a:r>
              <a:rPr lang="en-US" sz="2800" dirty="0" smtClean="0"/>
              <a:t> direction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e.g. (Ni=270, Nm=32,Nproc=400)</a:t>
            </a:r>
          </a:p>
          <a:p>
            <a:r>
              <a:rPr lang="en-US" dirty="0" smtClean="0"/>
              <a:t>  Current: serial(</a:t>
            </a:r>
            <a:r>
              <a:rPr lang="en-US" dirty="0" err="1" smtClean="0"/>
              <a:t>raidal</a:t>
            </a:r>
            <a:r>
              <a:rPr lang="en-US" dirty="0" smtClean="0"/>
              <a:t>)+parallel(</a:t>
            </a:r>
            <a:r>
              <a:rPr lang="en-US" dirty="0" err="1" smtClean="0"/>
              <a:t>poloidal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time~270*(32^2/400)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2D processors distribution(20*20)</a:t>
            </a:r>
          </a:p>
          <a:p>
            <a:pPr marL="514350" indent="-514350">
              <a:buAutoNum type="arabicParenR"/>
            </a:pPr>
            <a:r>
              <a:rPr lang="en-US" dirty="0" smtClean="0"/>
              <a:t>If </a:t>
            </a:r>
            <a:r>
              <a:rPr lang="en-US" dirty="0" err="1" smtClean="0"/>
              <a:t>Nproc</a:t>
            </a:r>
            <a:r>
              <a:rPr lang="en-US" dirty="0" smtClean="0"/>
              <a:t>&gt;&gt;Nm^2, then I </a:t>
            </a:r>
            <a:r>
              <a:rPr lang="en-US" dirty="0" smtClean="0">
                <a:sym typeface="Wingdings" pitchFamily="2" charset="2"/>
              </a:rPr>
              <a:t>cannot use full </a:t>
            </a:r>
            <a:r>
              <a:rPr lang="en-US" dirty="0" smtClean="0">
                <a:sym typeface="Wingdings" pitchFamily="2" charset="2"/>
              </a:rPr>
              <a:t>processors (Saturation !!)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buAutoNum type="arabicParenR"/>
            </a:pPr>
            <a:r>
              <a:rPr lang="en-US" dirty="0" smtClean="0"/>
              <a:t>Communication time increased as block size per a processor decreased</a:t>
            </a:r>
            <a:br>
              <a:rPr lang="en-US" dirty="0" smtClean="0"/>
            </a:br>
            <a:endParaRPr lang="en-US" dirty="0" smtClean="0"/>
          </a:p>
          <a:p>
            <a:pPr marL="514350" indent="-514350"/>
            <a:r>
              <a:rPr lang="en-US" dirty="0" smtClean="0"/>
              <a:t>Goal: parallel(radial)+parallel(</a:t>
            </a:r>
            <a:r>
              <a:rPr lang="en-US" dirty="0" err="1" smtClean="0"/>
              <a:t>poloidal</a:t>
            </a:r>
            <a:r>
              <a:rPr lang="en-US" dirty="0" smtClean="0"/>
              <a:t>)</a:t>
            </a:r>
          </a:p>
          <a:p>
            <a:pPr marL="514350" indent="-514350">
              <a:buNone/>
            </a:pPr>
            <a:r>
              <a:rPr lang="en-US" dirty="0" smtClean="0"/>
              <a:t> time~(270/4)*(32^2/100)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3</a:t>
            </a:r>
            <a:r>
              <a:rPr lang="en-US" dirty="0" smtClean="0"/>
              <a:t>D processors distribution(4*10*10)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2.3. Use of BLACS for 3D processor grid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need for 3-D grid </a:t>
            </a:r>
          </a:p>
          <a:p>
            <a:pPr marL="514350" indent="-514350">
              <a:buAutoNum type="arabicParenR"/>
            </a:pPr>
            <a:r>
              <a:rPr lang="en-US" dirty="0" smtClean="0"/>
              <a:t>remove the saturation of improvement for the computation speed </a:t>
            </a:r>
          </a:p>
          <a:p>
            <a:pPr marL="514350" indent="-514350">
              <a:buAutoNum type="arabicParenR"/>
            </a:pPr>
            <a:r>
              <a:rPr lang="en-US" dirty="0" smtClean="0"/>
              <a:t>Divide a big size of data for one block(6Nm*6Nm) in the memory of many processors</a:t>
            </a:r>
          </a:p>
          <a:p>
            <a:r>
              <a:rPr lang="en-US" dirty="0" smtClean="0"/>
              <a:t>Use context array in BLACS for 3D processor grid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0"/>
            <a:ext cx="487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2.4 Algorithms comparison(1)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066800"/>
          </a:xfrm>
        </p:spPr>
        <p:txBody>
          <a:bodyPr/>
          <a:lstStyle/>
          <a:p>
            <a:r>
              <a:rPr lang="en-US" dirty="0" smtClean="0"/>
              <a:t>Comparison of computation time for typical algorithms of </a:t>
            </a:r>
            <a:r>
              <a:rPr lang="en-US" dirty="0" err="1" smtClean="0"/>
              <a:t>tridiagonal</a:t>
            </a:r>
            <a:r>
              <a:rPr lang="en-US" dirty="0" smtClean="0"/>
              <a:t> system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0"/>
            <a:ext cx="6110410" cy="357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371600" y="6172200"/>
            <a:ext cx="4343400" cy="420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aseline="30000" dirty="0" err="1" smtClean="0"/>
              <a:t>H.S.Stone</a:t>
            </a:r>
            <a:r>
              <a:rPr lang="en-US" sz="800" baseline="30000" dirty="0" smtClean="0"/>
              <a:t>, ACM transactions on Mathematical Software,Vol1(1975),289-307 </a:t>
            </a:r>
          </a:p>
          <a:p>
            <a:r>
              <a:rPr lang="en-US" sz="800" dirty="0" err="1" smtClean="0"/>
              <a:t>H.H.Wang</a:t>
            </a:r>
            <a:r>
              <a:rPr lang="en-US" sz="800" dirty="0" smtClean="0"/>
              <a:t>, ACM transactions on Mathematical Software,Vol7(1981),170-183</a:t>
            </a:r>
          </a:p>
          <a:p>
            <a:r>
              <a:rPr lang="en-US" sz="800" dirty="0" smtClean="0"/>
              <a:t>http://en.wikipedia.org/wiki/Tridiagonal_matrix_algorithm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2.4 Algorithms comparison(2)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72200" y="1447800"/>
            <a:ext cx="2971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Estimation of computation time for three algorithms by theory (set limitation for maximum                   as                        by experience)</a:t>
            </a:r>
          </a:p>
          <a:p>
            <a:r>
              <a:rPr lang="en-US" dirty="0" smtClean="0"/>
              <a:t>Thomas algorithm is faster below threshold(P=2^8)</a:t>
            </a:r>
          </a:p>
          <a:p>
            <a:r>
              <a:rPr lang="en-US" dirty="0" smtClean="0"/>
              <a:t>There exists an optimization point for P1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585787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29600" y="2819400"/>
            <a:ext cx="457200" cy="317132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3124200"/>
            <a:ext cx="1295400" cy="330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dirty="0" smtClean="0"/>
              <a:t>. Implementation(1)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9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an algorithm having both merits of divide-and-conquer method and odd-even cyclic algorithm suggested by </a:t>
            </a:r>
            <a:r>
              <a:rPr lang="en-US" dirty="0" err="1" smtClean="0"/>
              <a:t>Garaud</a:t>
            </a:r>
            <a:endParaRPr lang="en-US" dirty="0" smtClean="0"/>
          </a:p>
          <a:p>
            <a:r>
              <a:rPr lang="en-US" dirty="0" smtClean="0"/>
              <a:t>Step 1.  the serial forward reduction in each divided group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362200"/>
            <a:ext cx="777559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143000" y="60960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P.Garaud</a:t>
            </a:r>
            <a:r>
              <a:rPr lang="en-US" dirty="0" smtClean="0"/>
              <a:t>, Mon.Not.R.Astron.Soc,391(2008)1239-1258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309</TotalTime>
  <Words>567</Words>
  <Application>Microsoft Office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Parallelization for a Block-Tridiagonal System with MPI</vt:lpstr>
      <vt:lpstr>1. MOTIVATION </vt:lpstr>
      <vt:lpstr>2. Block Tri-Diagonal system</vt:lpstr>
      <vt:lpstr>2.1. Current Version of TORIC: Radially Serial Calculation for Block- Tridiagonal system</vt:lpstr>
      <vt:lpstr>2.2 The needs for parallelization of the radial direction as well as the poloidal direction</vt:lpstr>
      <vt:lpstr>2.3. Use of BLACS for 3D processor grid</vt:lpstr>
      <vt:lpstr>2.4 Algorithms comparison(1)</vt:lpstr>
      <vt:lpstr>2.4 Algorithms comparison(2)</vt:lpstr>
      <vt:lpstr>3. Implementation(1)</vt:lpstr>
      <vt:lpstr>3. Implementation(2)</vt:lpstr>
      <vt:lpstr>3. Implementation(3)</vt:lpstr>
      <vt:lpstr>4. Result(1)- Fast computation speed of the new solver</vt:lpstr>
      <vt:lpstr>4. Result(2)- Good stability and accuracy of the new solver</vt:lpstr>
      <vt:lpstr>5. Conclusions and Future works</vt:lpstr>
      <vt:lpstr>6. Questions and Suggestions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jungpyo</dc:creator>
  <cp:lastModifiedBy>jungpyo</cp:lastModifiedBy>
  <cp:revision>41</cp:revision>
  <dcterms:created xsi:type="dcterms:W3CDTF">2009-04-06T01:08:09Z</dcterms:created>
  <dcterms:modified xsi:type="dcterms:W3CDTF">2009-05-13T18:05:57Z</dcterms:modified>
</cp:coreProperties>
</file>