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2.xml.rels" ContentType="application/vnd.openxmlformats-package.relationships+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1.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slideLayout24.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7"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28"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0"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1"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32"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33"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6" name="PlaceHolder 3"/>
          <p:cNvSpPr>
            <a:spLocks noGrp="1"/>
          </p:cNvSpPr>
          <p:nvPr>
            <p:ph type="body"/>
          </p:nvPr>
        </p:nvSpPr>
        <p:spPr>
          <a:xfrm>
            <a:off x="4673520" y="1600200"/>
            <a:ext cx="4015440" cy="215820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3"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5"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7"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48"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2"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53"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54"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6"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57"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58"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0"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61"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62"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4"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65"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7"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68"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69"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70"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72"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73" name="PlaceHolder 3"/>
          <p:cNvSpPr>
            <a:spLocks noGrp="1"/>
          </p:cNvSpPr>
          <p:nvPr>
            <p:ph type="body"/>
          </p:nvPr>
        </p:nvSpPr>
        <p:spPr>
          <a:xfrm>
            <a:off x="4673520" y="1600200"/>
            <a:ext cx="4015440" cy="2158200"/>
          </a:xfrm>
          <a:prstGeom prst="rect">
            <a:avLst/>
          </a:prstGeom>
        </p:spPr>
        <p:txBody>
          <a:bodyP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0"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11"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16"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17"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9"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20"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1"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3"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24"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5"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lang="en-US" sz="4400">
                <a:solidFill>
                  <a:srgbClr val="000000"/>
                </a:solidFill>
                <a:latin typeface="Calibri"/>
              </a:rPr>
              <a:t>Click to edit the title text formatClick to edit Master title style</a:t>
            </a:r>
            <a:endParaRPr/>
          </a:p>
        </p:txBody>
      </p:sp>
      <p:sp>
        <p:nvSpPr>
          <p:cNvPr id="1" name="PlaceHolder 2"/>
          <p:cNvSpPr>
            <a:spLocks noGrp="1"/>
          </p:cNvSpPr>
          <p:nvPr>
            <p:ph type="dt"/>
          </p:nvPr>
        </p:nvSpPr>
        <p:spPr>
          <a:xfrm>
            <a:off x="457200" y="6356520"/>
            <a:ext cx="2133360" cy="364680"/>
          </a:xfrm>
          <a:prstGeom prst="rect">
            <a:avLst/>
          </a:prstGeom>
        </p:spPr>
        <p:txBody>
          <a:bodyPr anchor="ctr"/>
          <a:p>
            <a:pPr>
              <a:lnSpc>
                <a:spcPct val="100000"/>
              </a:lnSpc>
            </a:pPr>
            <a:r>
              <a:rPr lang="en-US" sz="1200">
                <a:solidFill>
                  <a:srgbClr val="8b8b8b"/>
                </a:solidFill>
                <a:latin typeface="Calibri"/>
              </a:rPr>
              <a:t>9/3/13</a:t>
            </a:r>
            <a:endParaRPr/>
          </a:p>
        </p:txBody>
      </p:sp>
      <p:sp>
        <p:nvSpPr>
          <p:cNvPr id="2" name="PlaceHolder 3"/>
          <p:cNvSpPr>
            <a:spLocks noGrp="1"/>
          </p:cNvSpPr>
          <p:nvPr>
            <p:ph type="ftr"/>
          </p:nvPr>
        </p:nvSpPr>
        <p:spPr>
          <a:xfrm>
            <a:off x="3124080" y="6356520"/>
            <a:ext cx="2895120" cy="364680"/>
          </a:xfrm>
          <a:prstGeom prst="rect">
            <a:avLst/>
          </a:prstGeom>
        </p:spPr>
        <p:txBody>
          <a:bodyPr anchor="ctr"/>
          <a:p>
            <a:endParaRPr/>
          </a:p>
        </p:txBody>
      </p:sp>
      <p:sp>
        <p:nvSpPr>
          <p:cNvPr id="3" name="PlaceHolder 4"/>
          <p:cNvSpPr>
            <a:spLocks noGrp="1"/>
          </p:cNvSpPr>
          <p:nvPr>
            <p:ph type="sldNum"/>
          </p:nvPr>
        </p:nvSpPr>
        <p:spPr>
          <a:xfrm>
            <a:off x="6553080" y="6356520"/>
            <a:ext cx="2133360" cy="364680"/>
          </a:xfrm>
          <a:prstGeom prst="rect">
            <a:avLst/>
          </a:prstGeom>
        </p:spPr>
        <p:txBody>
          <a:bodyPr anchor="ctr"/>
          <a:p>
            <a:pPr algn="r">
              <a:lnSpc>
                <a:spcPct val="100000"/>
              </a:lnSpc>
            </a:pPr>
            <a:fld id="{C89071C3-8B84-40CA-974E-9685A93AE392}" type="slidenum">
              <a:rPr lang="en-US" sz="1200">
                <a:solidFill>
                  <a:srgbClr val="8b8b8b"/>
                </a:solidFill>
                <a:latin typeface="Calibri"/>
              </a:rPr>
              <a:t>&lt;number&gt;</a:t>
            </a:fld>
            <a:endParaRPr/>
          </a:p>
        </p:txBody>
      </p:sp>
      <p:sp>
        <p:nvSpPr>
          <p:cNvPr id="4" name="PlaceHolder 5"/>
          <p:cNvSpPr>
            <a:spLocks noGrp="1"/>
          </p:cNvSpPr>
          <p:nvPr>
            <p:ph type="body"/>
          </p:nvPr>
        </p:nvSpPr>
        <p:spPr>
          <a:xfrm>
            <a:off x="457200" y="1604520"/>
            <a:ext cx="8229240" cy="3977280"/>
          </a:xfrm>
          <a:prstGeom prst="rect">
            <a:avLst/>
          </a:prstGeom>
        </p:spPr>
        <p:txBody>
          <a:bodyPr bIns="0" lIns="0" rIns="0" tIns="0" wrap="non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Click to edit the title text formatClick to edit Master title style</a:t>
            </a:r>
            <a:endParaRPr/>
          </a:p>
        </p:txBody>
      </p:sp>
      <p:sp>
        <p:nvSpPr>
          <p:cNvPr id="38" name="PlaceHolder 2"/>
          <p:cNvSpPr>
            <a:spLocks noGrp="1"/>
          </p:cNvSpPr>
          <p:nvPr>
            <p:ph type="body"/>
          </p:nvPr>
        </p:nvSpPr>
        <p:spPr>
          <a:xfrm>
            <a:off x="457200" y="1600200"/>
            <a:ext cx="8229240" cy="4525560"/>
          </a:xfrm>
          <a:prstGeom prst="rect">
            <a:avLst/>
          </a:prstGeom>
        </p:spPr>
        <p:txBody>
          <a:bodyPr/>
          <a:p>
            <a:pPr>
              <a:buSzPct val="25000"/>
              <a:buFont typeface="StarSymbol"/>
              <a:buChar char=""/>
            </a:pPr>
            <a:r>
              <a:rPr lang="en-US" sz="3200">
                <a:solidFill>
                  <a:srgbClr val="000000"/>
                </a:solidFill>
                <a:latin typeface="Calibri"/>
              </a:rPr>
              <a:t>Click to edit the outline text format</a:t>
            </a:r>
            <a:endParaRPr/>
          </a:p>
          <a:p>
            <a:pPr lvl="1">
              <a:buSzPct val="25000"/>
              <a:buFont typeface="StarSymbol"/>
              <a:buChar char=""/>
            </a:pPr>
            <a:r>
              <a:rPr lang="en-US" sz="3200">
                <a:solidFill>
                  <a:srgbClr val="000000"/>
                </a:solidFill>
                <a:latin typeface="Calibri"/>
              </a:rPr>
              <a:t>Second Outline Level</a:t>
            </a:r>
            <a:endParaRPr/>
          </a:p>
          <a:p>
            <a:pPr lvl="2">
              <a:buSzPct val="25000"/>
              <a:buFont typeface="StarSymbol"/>
              <a:buChar char=""/>
            </a:pPr>
            <a:r>
              <a:rPr lang="en-US" sz="3200">
                <a:solidFill>
                  <a:srgbClr val="000000"/>
                </a:solidFill>
                <a:latin typeface="Calibri"/>
              </a:rPr>
              <a:t>Third Outline Level</a:t>
            </a:r>
            <a:endParaRPr/>
          </a:p>
          <a:p>
            <a:pPr lvl="3">
              <a:buSzPct val="25000"/>
              <a:buFont typeface="StarSymbol"/>
              <a:buChar char=""/>
            </a:pPr>
            <a:r>
              <a:rPr lang="en-US" sz="3200">
                <a:solidFill>
                  <a:srgbClr val="000000"/>
                </a:solidFill>
                <a:latin typeface="Calibri"/>
              </a:rPr>
              <a:t>Fourth Outline Level</a:t>
            </a:r>
            <a:endParaRPr/>
          </a:p>
          <a:p>
            <a:pPr lvl="4">
              <a:buSzPct val="25000"/>
              <a:buFont typeface="StarSymbol"/>
              <a:buChar char=""/>
            </a:pPr>
            <a:r>
              <a:rPr lang="en-US" sz="3200">
                <a:solidFill>
                  <a:srgbClr val="000000"/>
                </a:solidFill>
                <a:latin typeface="Calibri"/>
              </a:rPr>
              <a:t>Fifth Outline Level</a:t>
            </a:r>
            <a:endParaRPr/>
          </a:p>
          <a:p>
            <a:pPr lvl="5">
              <a:buSzPct val="25000"/>
              <a:buFont typeface="StarSymbol"/>
              <a:buChar char=""/>
            </a:pPr>
            <a:r>
              <a:rPr lang="en-US" sz="3200">
                <a:solidFill>
                  <a:srgbClr val="000000"/>
                </a:solidFill>
                <a:latin typeface="Calibri"/>
              </a:rPr>
              <a:t>Sixth Outline Level</a:t>
            </a:r>
            <a:endParaRPr/>
          </a:p>
          <a:p>
            <a:pPr>
              <a:lnSpc>
                <a:spcPct val="100000"/>
              </a:lnSpc>
              <a:buFont typeface="Arial"/>
              <a:buChar char="•"/>
            </a:pPr>
            <a:r>
              <a:rPr lang="en-US" sz="3200">
                <a:solidFill>
                  <a:srgbClr val="000000"/>
                </a:solidFill>
                <a:latin typeface="Calibri"/>
              </a:rPr>
              <a:t>Seventh Outline LevelClick to edit Master text styles</a:t>
            </a:r>
            <a:endParaRPr/>
          </a:p>
          <a:p>
            <a:pPr lvl="1">
              <a:lnSpc>
                <a:spcPct val="100000"/>
              </a:lnSpc>
              <a:buSzPct val="25000"/>
              <a:buFont typeface="StarSymbol"/>
              <a:buChar char=""/>
            </a:pPr>
            <a:r>
              <a:rPr lang="en-US" sz="2800">
                <a:solidFill>
                  <a:srgbClr val="000000"/>
                </a:solidFill>
                <a:latin typeface="Calibri"/>
              </a:rPr>
              <a:t>Second level</a:t>
            </a:r>
            <a:endParaRPr/>
          </a:p>
          <a:p>
            <a:pPr lvl="2">
              <a:lnSpc>
                <a:spcPct val="100000"/>
              </a:lnSpc>
              <a:buSzPct val="25000"/>
              <a:buFont typeface="StarSymbol"/>
              <a:buChar char=""/>
            </a:pPr>
            <a:r>
              <a:rPr lang="en-US" sz="2400">
                <a:solidFill>
                  <a:srgbClr val="000000"/>
                </a:solidFill>
                <a:latin typeface="Calibri"/>
              </a:rPr>
              <a:t>Third level</a:t>
            </a:r>
            <a:endParaRPr/>
          </a:p>
          <a:p>
            <a:pPr lvl="3">
              <a:lnSpc>
                <a:spcPct val="100000"/>
              </a:lnSpc>
              <a:buSzPct val="25000"/>
              <a:buFont typeface="StarSymbol"/>
              <a:buChar char=""/>
            </a:pPr>
            <a:r>
              <a:rPr lang="en-US" sz="2000">
                <a:solidFill>
                  <a:srgbClr val="000000"/>
                </a:solidFill>
                <a:latin typeface="Calibri"/>
              </a:rPr>
              <a:t>Fourth level</a:t>
            </a:r>
            <a:endParaRPr/>
          </a:p>
          <a:p>
            <a:pPr lvl="4">
              <a:lnSpc>
                <a:spcPct val="100000"/>
              </a:lnSpc>
              <a:buSzPct val="25000"/>
              <a:buFont typeface="StarSymbol"/>
              <a:buChar char=""/>
            </a:pPr>
            <a:r>
              <a:rPr lang="en-US" sz="2000">
                <a:solidFill>
                  <a:srgbClr val="000000"/>
                </a:solidFill>
                <a:latin typeface="Calibri"/>
              </a:rPr>
              <a:t>Fifth level</a:t>
            </a:r>
            <a:endParaRPr/>
          </a:p>
        </p:txBody>
      </p:sp>
      <p:sp>
        <p:nvSpPr>
          <p:cNvPr id="39" name="PlaceHolder 3"/>
          <p:cNvSpPr>
            <a:spLocks noGrp="1"/>
          </p:cNvSpPr>
          <p:nvPr>
            <p:ph type="dt"/>
          </p:nvPr>
        </p:nvSpPr>
        <p:spPr>
          <a:xfrm>
            <a:off x="457200" y="6356520"/>
            <a:ext cx="2133360" cy="364680"/>
          </a:xfrm>
          <a:prstGeom prst="rect">
            <a:avLst/>
          </a:prstGeom>
        </p:spPr>
        <p:txBody>
          <a:bodyPr anchor="ctr"/>
          <a:p>
            <a:pPr>
              <a:lnSpc>
                <a:spcPct val="100000"/>
              </a:lnSpc>
            </a:pPr>
            <a:r>
              <a:rPr lang="en-US" sz="1200">
                <a:solidFill>
                  <a:srgbClr val="8b8b8b"/>
                </a:solidFill>
                <a:latin typeface="Calibri"/>
              </a:rPr>
              <a:t>9/3/13</a:t>
            </a:r>
            <a:endParaRPr/>
          </a:p>
        </p:txBody>
      </p:sp>
      <p:sp>
        <p:nvSpPr>
          <p:cNvPr id="40" name="PlaceHolder 4"/>
          <p:cNvSpPr>
            <a:spLocks noGrp="1"/>
          </p:cNvSpPr>
          <p:nvPr>
            <p:ph type="ftr"/>
          </p:nvPr>
        </p:nvSpPr>
        <p:spPr>
          <a:xfrm>
            <a:off x="3124080" y="6356520"/>
            <a:ext cx="2895120" cy="364680"/>
          </a:xfrm>
          <a:prstGeom prst="rect">
            <a:avLst/>
          </a:prstGeom>
        </p:spPr>
        <p:txBody>
          <a:bodyPr anchor="ctr"/>
          <a:p>
            <a:endParaRPr/>
          </a:p>
        </p:txBody>
      </p:sp>
      <p:sp>
        <p:nvSpPr>
          <p:cNvPr id="41" name="PlaceHolder 5"/>
          <p:cNvSpPr>
            <a:spLocks noGrp="1"/>
          </p:cNvSpPr>
          <p:nvPr>
            <p:ph type="sldNum"/>
          </p:nvPr>
        </p:nvSpPr>
        <p:spPr>
          <a:xfrm>
            <a:off x="6553080" y="6356520"/>
            <a:ext cx="2133360" cy="364680"/>
          </a:xfrm>
          <a:prstGeom prst="rect">
            <a:avLst/>
          </a:prstGeom>
        </p:spPr>
        <p:txBody>
          <a:bodyPr anchor="ctr"/>
          <a:p>
            <a:pPr algn="r">
              <a:lnSpc>
                <a:spcPct val="100000"/>
              </a:lnSpc>
            </a:pPr>
            <a:fld id="{6A42198B-22CD-4D98-BAF1-D1D03C229328}" type="slidenum">
              <a:rPr lang="en-US" sz="1200">
                <a:solidFill>
                  <a:srgbClr val="8b8b8b"/>
                </a:solidFill>
                <a:latin typeface="Calibri"/>
              </a:rPr>
              <a:t>&lt;number&gt;</a:t>
            </a:fld>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TextShape 1"/>
          <p:cNvSpPr txBox="1"/>
          <p:nvPr/>
        </p:nvSpPr>
        <p:spPr>
          <a:xfrm>
            <a:off x="914400" y="968400"/>
            <a:ext cx="7772040" cy="1469520"/>
          </a:xfrm>
          <a:prstGeom prst="rect">
            <a:avLst/>
          </a:prstGeom>
        </p:spPr>
        <p:txBody>
          <a:bodyPr anchor="ctr"/>
          <a:p>
            <a:pPr algn="ctr">
              <a:lnSpc>
                <a:spcPct val="100000"/>
              </a:lnSpc>
            </a:pPr>
            <a:r>
              <a:rPr lang="en-US" sz="4400">
                <a:solidFill>
                  <a:srgbClr val="000000"/>
                </a:solidFill>
                <a:latin typeface="Calibri"/>
              </a:rPr>
              <a:t>Principles and Practice of Assistive Technology</a:t>
            </a:r>
            <a:endParaRPr/>
          </a:p>
        </p:txBody>
      </p:sp>
      <p:sp>
        <p:nvSpPr>
          <p:cNvPr id="75" name="TextShape 2"/>
          <p:cNvSpPr txBox="1"/>
          <p:nvPr/>
        </p:nvSpPr>
        <p:spPr>
          <a:xfrm>
            <a:off x="1371600" y="3886200"/>
            <a:ext cx="6400440" cy="1752120"/>
          </a:xfrm>
          <a:prstGeom prst="rect">
            <a:avLst/>
          </a:prstGeom>
        </p:spPr>
        <p:txBody>
          <a:bodyPr/>
          <a:p>
            <a:pPr algn="ctr">
              <a:lnSpc>
                <a:spcPct val="100000"/>
              </a:lnSpc>
            </a:pPr>
            <a:r>
              <a:rPr lang="en-US" sz="3200">
                <a:solidFill>
                  <a:srgbClr val="8b8b8b"/>
                </a:solidFill>
                <a:latin typeface="Calibri"/>
              </a:rPr>
              <a:t>Lab 01</a:t>
            </a:r>
            <a:endParaRPr/>
          </a:p>
          <a:p>
            <a:pPr algn="ctr">
              <a:lnSpc>
                <a:spcPct val="100000"/>
              </a:lnSpc>
            </a:pPr>
            <a:r>
              <a:rPr lang="en-US" sz="3200">
                <a:solidFill>
                  <a:srgbClr val="8b8b8b"/>
                </a:solidFill>
                <a:latin typeface="Calibri"/>
              </a:rPr>
              <a:t>September 4, 2013</a:t>
            </a:r>
            <a:endParaRPr/>
          </a:p>
        </p:txBody>
      </p:sp>
      <p:sp>
        <p:nvSpPr>
          <p:cNvPr id="76" name="CustomShape 3"/>
          <p:cNvSpPr/>
          <p:nvPr/>
        </p:nvSpPr>
        <p:spPr>
          <a:xfrm>
            <a:off x="609480" y="3505320"/>
            <a:ext cx="6781320" cy="304560"/>
          </a:xfrm>
          <a:prstGeom prst="rect">
            <a:avLst/>
          </a:prstGeom>
          <a:solidFill>
            <a:srgbClr val="ffffff"/>
          </a:solidFill>
          <a:ln w="25560">
            <a:solidFill>
              <a:srgbClr val="ffffff"/>
            </a:solidFill>
            <a:round/>
          </a:ln>
        </p:spPr>
      </p:sp>
    </p:spTree>
  </p:cSld>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6"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Question:</a:t>
            </a:r>
            <a:endParaRPr/>
          </a:p>
        </p:txBody>
      </p:sp>
      <p:sp>
        <p:nvSpPr>
          <p:cNvPr id="107" name="TextShape 2"/>
          <p:cNvSpPr txBox="1"/>
          <p:nvPr/>
        </p:nvSpPr>
        <p:spPr>
          <a:xfrm>
            <a:off x="457200" y="1600200"/>
            <a:ext cx="8229240" cy="4525560"/>
          </a:xfrm>
          <a:prstGeom prst="rect">
            <a:avLst/>
          </a:prstGeom>
        </p:spPr>
        <p:txBody>
          <a:bodyPr/>
          <a:p>
            <a:pPr algn="ctr"/>
            <a:r>
              <a:rPr lang="en-US" sz="3200">
                <a:solidFill>
                  <a:srgbClr val="000000"/>
                </a:solidFill>
                <a:latin typeface="Calibri"/>
              </a:rPr>
              <a:t>If you are having difficulty understanding someone, it's OK to nod and keep the conversation flowing.</a:t>
            </a:r>
            <a:endParaRPr/>
          </a:p>
          <a:p>
            <a:pPr algn="ctr"/>
            <a:endParaRPr/>
          </a:p>
          <a:p>
            <a:pPr algn="ctr"/>
            <a:endParaRPr/>
          </a:p>
        </p:txBody>
      </p:sp>
      <p:sp>
        <p:nvSpPr>
          <p:cNvPr id="108" name="TextShape 3"/>
          <p:cNvSpPr txBox="1"/>
          <p:nvPr/>
        </p:nvSpPr>
        <p:spPr>
          <a:xfrm>
            <a:off x="457560" y="4161240"/>
            <a:ext cx="8229240" cy="1508040"/>
          </a:xfrm>
          <a:prstGeom prst="rect">
            <a:avLst/>
          </a:prstGeom>
        </p:spPr>
        <p:txBody>
          <a:bodyPr/>
          <a:p>
            <a:pPr algn="ctr">
              <a:lnSpc>
                <a:spcPct val="100000"/>
              </a:lnSpc>
            </a:pPr>
            <a:r>
              <a:rPr lang="en-US" sz="3200">
                <a:solidFill>
                  <a:srgbClr val="000000"/>
                </a:solidFill>
                <a:latin typeface="Calibri"/>
              </a:rPr>
              <a:t>TRUE</a:t>
            </a:r>
            <a:endParaRPr/>
          </a:p>
          <a:p>
            <a:pPr algn="ctr">
              <a:lnSpc>
                <a:spcPct val="100000"/>
              </a:lnSpc>
            </a:pPr>
            <a:endParaRPr/>
          </a:p>
          <a:p>
            <a:pPr algn="ctr">
              <a:lnSpc>
                <a:spcPct val="100000"/>
              </a:lnSpc>
            </a:pPr>
            <a:r>
              <a:rPr lang="en-US" sz="3200">
                <a:solidFill>
                  <a:srgbClr val="000000"/>
                </a:solidFill>
                <a:latin typeface="Calibri"/>
              </a:rPr>
              <a:t>FALSE</a:t>
            </a:r>
            <a:endParaRPr/>
          </a:p>
        </p:txBody>
      </p:sp>
    </p:spTree>
  </p:cSld>
  <p:timing>
    <p:tnLst>
      <p:par>
        <p:cTn dur="indefinite" id="19" nodeType="tmRoot" restart="never">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Question:</a:t>
            </a:r>
            <a:endParaRPr/>
          </a:p>
        </p:txBody>
      </p:sp>
      <p:sp>
        <p:nvSpPr>
          <p:cNvPr id="110" name="TextShape 2"/>
          <p:cNvSpPr txBox="1"/>
          <p:nvPr/>
        </p:nvSpPr>
        <p:spPr>
          <a:xfrm>
            <a:off x="457200" y="1600200"/>
            <a:ext cx="8229240" cy="4525560"/>
          </a:xfrm>
          <a:prstGeom prst="rect">
            <a:avLst/>
          </a:prstGeom>
        </p:spPr>
        <p:txBody>
          <a:bodyPr/>
          <a:p>
            <a:pPr algn="ctr"/>
            <a:r>
              <a:rPr lang="en-US" sz="3200">
                <a:solidFill>
                  <a:srgbClr val="000000"/>
                </a:solidFill>
                <a:latin typeface="Calibri"/>
              </a:rPr>
              <a:t>You should not use terms like "see you later" or "did you hear about this?" to someone who has a vision or hearing disability.</a:t>
            </a:r>
            <a:endParaRPr/>
          </a:p>
          <a:p>
            <a:pPr algn="ctr"/>
            <a:endParaRPr/>
          </a:p>
          <a:p>
            <a:pPr algn="ctr"/>
            <a:endParaRPr/>
          </a:p>
        </p:txBody>
      </p:sp>
      <p:sp>
        <p:nvSpPr>
          <p:cNvPr id="111" name="TextShape 3"/>
          <p:cNvSpPr txBox="1"/>
          <p:nvPr/>
        </p:nvSpPr>
        <p:spPr>
          <a:xfrm>
            <a:off x="457560" y="4161240"/>
            <a:ext cx="8229240" cy="1508040"/>
          </a:xfrm>
          <a:prstGeom prst="rect">
            <a:avLst/>
          </a:prstGeom>
        </p:spPr>
        <p:txBody>
          <a:bodyPr/>
          <a:p>
            <a:pPr algn="ctr">
              <a:lnSpc>
                <a:spcPct val="100000"/>
              </a:lnSpc>
            </a:pPr>
            <a:r>
              <a:rPr lang="en-US" sz="3200">
                <a:solidFill>
                  <a:srgbClr val="000000"/>
                </a:solidFill>
                <a:latin typeface="Calibri"/>
              </a:rPr>
              <a:t>TRUE</a:t>
            </a:r>
            <a:endParaRPr/>
          </a:p>
          <a:p>
            <a:pPr algn="ctr">
              <a:lnSpc>
                <a:spcPct val="100000"/>
              </a:lnSpc>
            </a:pPr>
            <a:endParaRPr/>
          </a:p>
          <a:p>
            <a:pPr algn="ctr">
              <a:lnSpc>
                <a:spcPct val="100000"/>
              </a:lnSpc>
            </a:pPr>
            <a:r>
              <a:rPr lang="en-US" sz="3200">
                <a:solidFill>
                  <a:srgbClr val="000000"/>
                </a:solidFill>
                <a:latin typeface="Calibri"/>
              </a:rPr>
              <a:t>FALSE</a:t>
            </a:r>
            <a:endParaRPr/>
          </a:p>
        </p:txBody>
      </p:sp>
    </p:spTree>
  </p:cSld>
  <p:timing>
    <p:tnLst>
      <p:par>
        <p:cTn dur="indefinite" id="21" nodeType="tmRoot" restart="never">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2"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Video</a:t>
            </a:r>
            <a:endParaRPr/>
          </a:p>
        </p:txBody>
      </p:sp>
      <p:sp>
        <p:nvSpPr>
          <p:cNvPr id="113" name="TextShape 2"/>
          <p:cNvSpPr txBox="1"/>
          <p:nvPr/>
        </p:nvSpPr>
        <p:spPr>
          <a:xfrm>
            <a:off x="457200" y="1600200"/>
            <a:ext cx="8229240" cy="4525560"/>
          </a:xfrm>
          <a:prstGeom prst="rect">
            <a:avLst/>
          </a:prstGeom>
        </p:spPr>
        <p:txBody>
          <a:bodyPr/>
          <a:p>
            <a:pPr>
              <a:lnSpc>
                <a:spcPct val="100000"/>
              </a:lnSpc>
              <a:buFont typeface="Arial"/>
              <a:buChar char="•"/>
            </a:pPr>
            <a:r>
              <a:rPr lang="en-US" sz="3200">
                <a:solidFill>
                  <a:srgbClr val="000000"/>
                </a:solidFill>
                <a:latin typeface="Calibri"/>
              </a:rPr>
              <a:t>“</a:t>
            </a:r>
            <a:r>
              <a:rPr lang="en-US" sz="3200">
                <a:solidFill>
                  <a:srgbClr val="000000"/>
                </a:solidFill>
                <a:latin typeface="Calibri"/>
              </a:rPr>
              <a:t>The 10 Commandments of Communicating With People With Disabilities”</a:t>
            </a:r>
            <a:endParaRPr/>
          </a:p>
          <a:p>
            <a:pPr>
              <a:lnSpc>
                <a:spcPct val="100000"/>
              </a:lnSpc>
              <a:buFont typeface="Arial"/>
              <a:buChar char="•"/>
            </a:pPr>
            <a:r>
              <a:rPr lang="en-US" sz="3200">
                <a:solidFill>
                  <a:srgbClr val="000000"/>
                </a:solidFill>
                <a:latin typeface="Calibri"/>
              </a:rPr>
              <a:t>26 minutes, 1994 hairstyles</a:t>
            </a:r>
            <a:endParaRPr/>
          </a:p>
          <a:p>
            <a:pPr>
              <a:lnSpc>
                <a:spcPct val="100000"/>
              </a:lnSpc>
            </a:pPr>
            <a:endParaRPr/>
          </a:p>
          <a:p>
            <a:pPr>
              <a:lnSpc>
                <a:spcPct val="100000"/>
              </a:lnSpc>
            </a:pPr>
            <a:endParaRPr/>
          </a:p>
          <a:p>
            <a:pPr>
              <a:lnSpc>
                <a:spcPct val="100000"/>
              </a:lnSpc>
            </a:pPr>
            <a:endParaRPr/>
          </a:p>
          <a:p>
            <a:endParaRPr/>
          </a:p>
        </p:txBody>
      </p:sp>
    </p:spTree>
  </p:cSld>
  <p:timing>
    <p:tnLst>
      <p:par>
        <p:cTn dur="indefinite" id="23" nodeType="tmRoot" restart="never">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4"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Video</a:t>
            </a:r>
            <a:endParaRPr/>
          </a:p>
        </p:txBody>
      </p:sp>
      <p:sp>
        <p:nvSpPr>
          <p:cNvPr id="115" name="TextShape 2"/>
          <p:cNvSpPr txBox="1"/>
          <p:nvPr/>
        </p:nvSpPr>
        <p:spPr>
          <a:xfrm>
            <a:off x="457200" y="1600200"/>
            <a:ext cx="8229240" cy="4525560"/>
          </a:xfrm>
          <a:prstGeom prst="rect">
            <a:avLst/>
          </a:prstGeom>
        </p:spPr>
        <p:txBody>
          <a:bodyPr/>
          <a:p>
            <a:pPr>
              <a:lnSpc>
                <a:spcPct val="100000"/>
              </a:lnSpc>
              <a:buFont typeface="Arial"/>
              <a:buChar char="•"/>
            </a:pPr>
            <a:r>
              <a:rPr lang="en-US" sz="3200">
                <a:solidFill>
                  <a:srgbClr val="000000"/>
                </a:solidFill>
                <a:latin typeface="Calibri"/>
              </a:rPr>
              <a:t>“</a:t>
            </a:r>
            <a:r>
              <a:rPr lang="en-US" sz="3200">
                <a:solidFill>
                  <a:srgbClr val="000000"/>
                </a:solidFill>
                <a:latin typeface="Calibri"/>
              </a:rPr>
              <a:t>The 10 Commandments of Communicating With People With Disabilities”</a:t>
            </a:r>
            <a:endParaRPr/>
          </a:p>
          <a:p>
            <a:pPr>
              <a:lnSpc>
                <a:spcPct val="100000"/>
              </a:lnSpc>
              <a:buFont typeface="Arial"/>
              <a:buChar char="•"/>
            </a:pPr>
            <a:r>
              <a:rPr lang="en-US" sz="3200">
                <a:solidFill>
                  <a:srgbClr val="000000"/>
                </a:solidFill>
                <a:latin typeface="Calibri"/>
              </a:rPr>
              <a:t>26 minutes, 1994 hairstyles</a:t>
            </a:r>
            <a:endParaRPr/>
          </a:p>
          <a:p>
            <a:pPr>
              <a:lnSpc>
                <a:spcPct val="100000"/>
              </a:lnSpc>
            </a:pPr>
            <a:endParaRPr/>
          </a:p>
          <a:p>
            <a:pPr>
              <a:lnSpc>
                <a:spcPct val="100000"/>
              </a:lnSpc>
            </a:pPr>
            <a:endParaRPr/>
          </a:p>
          <a:p>
            <a:pPr>
              <a:lnSpc>
                <a:spcPct val="100000"/>
              </a:lnSpc>
            </a:pPr>
            <a:endParaRPr/>
          </a:p>
          <a:p>
            <a:endParaRPr/>
          </a:p>
        </p:txBody>
      </p:sp>
    </p:spTree>
  </p:cSld>
  <p:timing>
    <p:tnLst>
      <p:par>
        <p:cTn dur="indefinite" id="25" nodeType="tmRoot" restart="never">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Video Discussion</a:t>
            </a:r>
            <a:endParaRPr/>
          </a:p>
        </p:txBody>
      </p:sp>
      <p:sp>
        <p:nvSpPr>
          <p:cNvPr id="117" name="TextShape 2"/>
          <p:cNvSpPr txBox="1"/>
          <p:nvPr/>
        </p:nvSpPr>
        <p:spPr>
          <a:xfrm>
            <a:off x="457200" y="1600200"/>
            <a:ext cx="8229240" cy="4525560"/>
          </a:xfrm>
          <a:prstGeom prst="rect">
            <a:avLst/>
          </a:prstGeom>
        </p:spPr>
        <p:txBody>
          <a:bodyPr/>
          <a:p>
            <a:pPr>
              <a:lnSpc>
                <a:spcPct val="100000"/>
              </a:lnSpc>
              <a:buFont typeface="Arial"/>
              <a:buChar char="•"/>
            </a:pPr>
            <a:r>
              <a:rPr lang="en-US" sz="3200">
                <a:solidFill>
                  <a:srgbClr val="000000"/>
                </a:solidFill>
                <a:latin typeface="Calibri"/>
              </a:rPr>
              <a:t>What were your impressions?</a:t>
            </a:r>
            <a:endParaRPr/>
          </a:p>
          <a:p>
            <a:pPr>
              <a:lnSpc>
                <a:spcPct val="100000"/>
              </a:lnSpc>
              <a:buFont typeface="Arial"/>
              <a:buChar char="•"/>
            </a:pPr>
            <a:r>
              <a:rPr lang="en-US" sz="3200">
                <a:solidFill>
                  <a:srgbClr val="000000"/>
                </a:solidFill>
                <a:latin typeface="Calibri"/>
              </a:rPr>
              <a:t>Was there any part of the video you disagreed with?</a:t>
            </a:r>
            <a:endParaRPr/>
          </a:p>
          <a:p>
            <a:pPr>
              <a:lnSpc>
                <a:spcPct val="100000"/>
              </a:lnSpc>
            </a:pPr>
            <a:endParaRPr/>
          </a:p>
          <a:p>
            <a:pPr>
              <a:lnSpc>
                <a:spcPct val="100000"/>
              </a:lnSpc>
            </a:pPr>
            <a:endParaRPr/>
          </a:p>
          <a:p>
            <a:pPr>
              <a:lnSpc>
                <a:spcPct val="100000"/>
              </a:lnSpc>
            </a:pPr>
            <a:endParaRPr/>
          </a:p>
          <a:p>
            <a:endParaRPr/>
          </a:p>
        </p:txBody>
      </p:sp>
    </p:spTree>
  </p:cSld>
  <p:timing>
    <p:tnLst>
      <p:par>
        <p:cTn dur="indefinite" id="27" nodeType="tmRoot" restart="never">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8"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Video Assisitive Technologies</a:t>
            </a:r>
            <a:endParaRPr/>
          </a:p>
        </p:txBody>
      </p:sp>
      <p:sp>
        <p:nvSpPr>
          <p:cNvPr id="119" name="TextShape 2"/>
          <p:cNvSpPr txBox="1"/>
          <p:nvPr/>
        </p:nvSpPr>
        <p:spPr>
          <a:xfrm>
            <a:off x="457200" y="1600200"/>
            <a:ext cx="8229240" cy="4525560"/>
          </a:xfrm>
          <a:prstGeom prst="rect">
            <a:avLst/>
          </a:prstGeom>
        </p:spPr>
        <p:txBody>
          <a:bodyPr/>
          <a:p>
            <a:pPr>
              <a:lnSpc>
                <a:spcPct val="100000"/>
              </a:lnSpc>
              <a:buFont typeface="Arial"/>
              <a:buChar char="•"/>
            </a:pPr>
            <a:r>
              <a:rPr lang="en-US" sz="3200">
                <a:solidFill>
                  <a:srgbClr val="000000"/>
                </a:solidFill>
                <a:latin typeface="Calibri"/>
              </a:rPr>
              <a:t>Closed captioning</a:t>
            </a:r>
            <a:endParaRPr/>
          </a:p>
          <a:p>
            <a:pPr>
              <a:lnSpc>
                <a:spcPct val="100000"/>
              </a:lnSpc>
              <a:buFont typeface="Arial"/>
              <a:buChar char="•"/>
            </a:pPr>
            <a:r>
              <a:rPr lang="en-US" sz="3200">
                <a:solidFill>
                  <a:srgbClr val="000000"/>
                </a:solidFill>
                <a:latin typeface="Calibri"/>
              </a:rPr>
              <a:t>Video description</a:t>
            </a:r>
            <a:endParaRPr/>
          </a:p>
          <a:p>
            <a:pPr>
              <a:lnSpc>
                <a:spcPct val="100000"/>
              </a:lnSpc>
            </a:pPr>
            <a:endParaRPr/>
          </a:p>
          <a:p>
            <a:pPr>
              <a:lnSpc>
                <a:spcPct val="100000"/>
              </a:lnSpc>
            </a:pPr>
            <a:endParaRPr/>
          </a:p>
          <a:p>
            <a:pPr>
              <a:lnSpc>
                <a:spcPct val="100000"/>
              </a:lnSpc>
            </a:pPr>
            <a:endParaRPr/>
          </a:p>
          <a:p>
            <a:endParaRPr/>
          </a:p>
        </p:txBody>
      </p:sp>
    </p:spTree>
  </p:cSld>
  <p:timing>
    <p:tnLst>
      <p:par>
        <p:cTn dur="indefinite" id="29" nodeType="tmRoot" restart="never">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0"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Common Practices</a:t>
            </a:r>
            <a:endParaRPr/>
          </a:p>
        </p:txBody>
      </p:sp>
      <p:sp>
        <p:nvSpPr>
          <p:cNvPr id="121" name="TextShape 2"/>
          <p:cNvSpPr txBox="1"/>
          <p:nvPr/>
        </p:nvSpPr>
        <p:spPr>
          <a:xfrm>
            <a:off x="457200" y="1600200"/>
            <a:ext cx="8229240" cy="4525560"/>
          </a:xfrm>
          <a:prstGeom prst="rect">
            <a:avLst/>
          </a:prstGeom>
        </p:spPr>
        <p:txBody>
          <a:bodyPr/>
          <a:p>
            <a:pPr>
              <a:lnSpc>
                <a:spcPct val="100000"/>
              </a:lnSpc>
              <a:buFont typeface="Arial"/>
              <a:buChar char="•"/>
            </a:pPr>
            <a:r>
              <a:rPr lang="en-US" sz="3200">
                <a:solidFill>
                  <a:srgbClr val="000000"/>
                </a:solidFill>
                <a:latin typeface="Calibri"/>
              </a:rPr>
              <a:t>Provide your arm to help lead a blind person</a:t>
            </a:r>
            <a:endParaRPr/>
          </a:p>
          <a:p>
            <a:pPr>
              <a:lnSpc>
                <a:spcPct val="100000"/>
              </a:lnSpc>
              <a:buFont typeface="Arial"/>
              <a:buChar char="•"/>
            </a:pPr>
            <a:r>
              <a:rPr lang="en-US" sz="3200">
                <a:solidFill>
                  <a:srgbClr val="000000"/>
                </a:solidFill>
                <a:latin typeface="Calibri"/>
              </a:rPr>
              <a:t>Offer to shake hands, even if a prosthetic, or can only shake with his/her left hand</a:t>
            </a:r>
            <a:endParaRPr/>
          </a:p>
          <a:p>
            <a:pPr>
              <a:lnSpc>
                <a:spcPct val="100000"/>
              </a:lnSpc>
              <a:buFont typeface="Arial"/>
              <a:buChar char="•"/>
            </a:pPr>
            <a:r>
              <a:rPr lang="en-US" sz="3200">
                <a:solidFill>
                  <a:srgbClr val="000000"/>
                </a:solidFill>
                <a:latin typeface="Calibri"/>
              </a:rPr>
              <a:t>Don't touch a person's assistive aids/devices/technologies unless given permission</a:t>
            </a:r>
            <a:endParaRPr/>
          </a:p>
        </p:txBody>
      </p:sp>
    </p:spTree>
  </p:cSld>
  <p:timing>
    <p:tnLst>
      <p:par>
        <p:cTn dur="indefinite" id="31" nodeType="tmRoot" restart="never">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2"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People-First Language</a:t>
            </a:r>
            <a:endParaRPr/>
          </a:p>
        </p:txBody>
      </p:sp>
      <p:pic>
        <p:nvPicPr>
          <p:cNvPr descr="" id="123" name="Picture 4"/>
          <p:cNvPicPr/>
          <p:nvPr/>
        </p:nvPicPr>
        <p:blipFill>
          <a:blip r:embed="rId1"/>
          <a:stretch>
            <a:fillRect/>
          </a:stretch>
        </p:blipFill>
        <p:spPr>
          <a:xfrm>
            <a:off x="563040" y="0"/>
            <a:ext cx="8017920" cy="6857640"/>
          </a:xfrm>
          <a:prstGeom prst="rect">
            <a:avLst/>
          </a:prstGeom>
        </p:spPr>
      </p:pic>
    </p:spTree>
  </p:cSld>
  <p:timing>
    <p:tnLst>
      <p:par>
        <p:cTn dur="indefinite" id="33" nodeType="tmRoot" restart="never">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4" name="TextShape 1"/>
          <p:cNvSpPr txBox="1"/>
          <p:nvPr/>
        </p:nvSpPr>
        <p:spPr>
          <a:xfrm>
            <a:off x="457200" y="76320"/>
            <a:ext cx="8229240" cy="1142640"/>
          </a:xfrm>
          <a:prstGeom prst="rect">
            <a:avLst/>
          </a:prstGeom>
        </p:spPr>
        <p:txBody>
          <a:bodyPr anchor="ctr"/>
          <a:p>
            <a:pPr algn="ctr">
              <a:lnSpc>
                <a:spcPct val="100000"/>
              </a:lnSpc>
            </a:pPr>
            <a:r>
              <a:rPr lang="en-US" sz="4400">
                <a:solidFill>
                  <a:srgbClr val="000000"/>
                </a:solidFill>
                <a:latin typeface="Calibri"/>
              </a:rPr>
              <a:t>National Federation of the Blind (1993)</a:t>
            </a:r>
            <a:endParaRPr/>
          </a:p>
        </p:txBody>
      </p:sp>
      <p:sp>
        <p:nvSpPr>
          <p:cNvPr id="125" name="TextShape 2"/>
          <p:cNvSpPr txBox="1"/>
          <p:nvPr/>
        </p:nvSpPr>
        <p:spPr>
          <a:xfrm>
            <a:off x="457200" y="1066680"/>
            <a:ext cx="8229240" cy="5409720"/>
          </a:xfrm>
          <a:prstGeom prst="rect">
            <a:avLst/>
          </a:prstGeom>
        </p:spPr>
        <p:txBody>
          <a:bodyPr/>
          <a:p>
            <a:pPr>
              <a:lnSpc>
                <a:spcPct val="100000"/>
              </a:lnSpc>
            </a:pPr>
            <a:r>
              <a:rPr lang="en-US" sz="1400">
                <a:solidFill>
                  <a:srgbClr val="000000"/>
                </a:solidFill>
                <a:latin typeface="Calibri"/>
              </a:rPr>
              <a:t>WHEREAS, the word “blind” accurately and clearly describes the condition of being unable to see, as well as the condition of having such limited eyesight that alternative techniques are required to do efficiently the ordinary tasks of daily living that are performed visually by those having good eyesight; and</a:t>
            </a:r>
            <a:endParaRPr/>
          </a:p>
          <a:p>
            <a:pPr>
              <a:lnSpc>
                <a:spcPct val="100000"/>
              </a:lnSpc>
            </a:pPr>
            <a:endParaRPr/>
          </a:p>
          <a:p>
            <a:pPr>
              <a:lnSpc>
                <a:spcPct val="100000"/>
              </a:lnSpc>
            </a:pPr>
            <a:r>
              <a:rPr lang="en-US" sz="1400">
                <a:solidFill>
                  <a:srgbClr val="000000"/>
                </a:solidFill>
                <a:latin typeface="Calibri"/>
              </a:rPr>
              <a:t>WHEREAS,</a:t>
            </a:r>
            <a:r>
              <a:rPr b="1" lang="en-US" sz="1400">
                <a:solidFill>
                  <a:srgbClr val="000000"/>
                </a:solidFill>
                <a:latin typeface="Calibri"/>
              </a:rPr>
              <a:t> there is increasing pressure in certain circles to use a variety of euphemisms in referring to blindness or blind persons―euphemisms such as “hard of seeing,” “visually challenged,” “sightless,” “visually impaired,” “people with blindness,” “people who are blind,”</a:t>
            </a:r>
            <a:r>
              <a:rPr lang="en-US" sz="1400">
                <a:solidFill>
                  <a:srgbClr val="000000"/>
                </a:solidFill>
                <a:latin typeface="Calibri"/>
              </a:rPr>
              <a:t> and the like; and</a:t>
            </a:r>
            <a:endParaRPr/>
          </a:p>
          <a:p>
            <a:pPr>
              <a:lnSpc>
                <a:spcPct val="100000"/>
              </a:lnSpc>
            </a:pPr>
            <a:endParaRPr/>
          </a:p>
          <a:p>
            <a:pPr>
              <a:lnSpc>
                <a:spcPct val="100000"/>
              </a:lnSpc>
            </a:pPr>
            <a:r>
              <a:rPr lang="en-US" sz="1400">
                <a:solidFill>
                  <a:srgbClr val="000000"/>
                </a:solidFill>
                <a:latin typeface="Calibri"/>
              </a:rPr>
              <a:t>WHEREAS, a differentiation must be made among these euphemisms: some (such as “hard of seeing,” “visually challenged,” and “people with blindness”) being totally unacceptable and deserving only ridicule because of their strained and ludicrous attempt to avoid such straightforward, respectable words as “blindness,” “blind,” “the blind,” “blind person,” or “blind persons;” others (such as “visually impaired,” and “visually limited”) being undesirable when used to avoid the word “blind” and acceptable only to the extent that they are reasonably employed to distinguish between those having a certain amount of eyesight and those having none; still others (such as “sightless”) being awkward and serving no useful purpose; and still others (such as “people who are blind” or “persons who are blind”) being harmless and not objectionable when used in occasional and ordinary speech but being totally unacceptable and pernicious when used as a form of political correctness to imply that the word “person” must invariably precede the word “blind” to emphasize the fact that a blind person is first and foremost a person; and</a:t>
            </a:r>
            <a:endParaRPr/>
          </a:p>
          <a:p>
            <a:pPr>
              <a:lnSpc>
                <a:spcPct val="100000"/>
              </a:lnSpc>
            </a:pPr>
            <a:endParaRPr/>
          </a:p>
        </p:txBody>
      </p:sp>
    </p:spTree>
  </p:cSld>
  <p:timing>
    <p:tnLst>
      <p:par>
        <p:cTn dur="indefinite" id="35" nodeType="tmRoot" restart="never">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TextShape 1"/>
          <p:cNvSpPr txBox="1"/>
          <p:nvPr/>
        </p:nvSpPr>
        <p:spPr>
          <a:xfrm>
            <a:off x="457200" y="76320"/>
            <a:ext cx="8229240" cy="1142640"/>
          </a:xfrm>
          <a:prstGeom prst="rect">
            <a:avLst/>
          </a:prstGeom>
        </p:spPr>
        <p:txBody>
          <a:bodyPr anchor="ctr"/>
          <a:p>
            <a:pPr algn="ctr">
              <a:lnSpc>
                <a:spcPct val="100000"/>
              </a:lnSpc>
            </a:pPr>
            <a:r>
              <a:rPr lang="en-US" sz="4400">
                <a:solidFill>
                  <a:srgbClr val="000000"/>
                </a:solidFill>
                <a:latin typeface="Calibri"/>
              </a:rPr>
              <a:t>National Federation of the Blind (1993)</a:t>
            </a:r>
            <a:endParaRPr/>
          </a:p>
        </p:txBody>
      </p:sp>
      <p:sp>
        <p:nvSpPr>
          <p:cNvPr id="127" name="TextShape 2"/>
          <p:cNvSpPr txBox="1"/>
          <p:nvPr/>
        </p:nvSpPr>
        <p:spPr>
          <a:xfrm>
            <a:off x="457200" y="1066680"/>
            <a:ext cx="8229240" cy="5409720"/>
          </a:xfrm>
          <a:prstGeom prst="rect">
            <a:avLst/>
          </a:prstGeom>
        </p:spPr>
        <p:txBody>
          <a:bodyPr/>
          <a:p>
            <a:pPr>
              <a:lnSpc>
                <a:spcPct val="100000"/>
              </a:lnSpc>
            </a:pPr>
            <a:r>
              <a:rPr lang="en-US" sz="1600">
                <a:solidFill>
                  <a:srgbClr val="000000"/>
                </a:solidFill>
                <a:latin typeface="Calibri"/>
              </a:rPr>
              <a:t>WHEREAS, this euphemism concerning people or persons who are blind--when used in its recent trendy, politically correct form--does the exact opposite of what it purports to do since it is overly defensive, implies shame instead of true equality, and portrays the blind as touchy and belligerent; and</a:t>
            </a:r>
            <a:endParaRPr/>
          </a:p>
          <a:p>
            <a:pPr>
              <a:lnSpc>
                <a:spcPct val="100000"/>
              </a:lnSpc>
            </a:pPr>
            <a:endParaRPr/>
          </a:p>
          <a:p>
            <a:pPr>
              <a:lnSpc>
                <a:spcPct val="100000"/>
              </a:lnSpc>
            </a:pPr>
            <a:r>
              <a:rPr lang="en-US" sz="1600">
                <a:solidFill>
                  <a:srgbClr val="000000"/>
                </a:solidFill>
                <a:latin typeface="Calibri"/>
              </a:rPr>
              <a:t>WHEREAS, just as an intelligent person is willing to be so designated and does not insist upon being called “a person who is intelligent” and a group of bankers are happy to be called bankers and have no concern that they be referred to as persons who are in the banking business, so it is with the blind―the only difference being that some people (blind and sighted alike) continue to cling to the outmoded notion that blindness (along with everything associated with it) connotes inferiority and lack of status; now, therefore,</a:t>
            </a:r>
            <a:endParaRPr/>
          </a:p>
          <a:p>
            <a:pPr>
              <a:lnSpc>
                <a:spcPct val="100000"/>
              </a:lnSpc>
            </a:pPr>
            <a:r>
              <a:rPr lang="en-US" sz="1600">
                <a:solidFill>
                  <a:srgbClr val="000000"/>
                </a:solidFill>
                <a:latin typeface="Calibri"/>
              </a:rPr>
              <a:t>...</a:t>
            </a:r>
            <a:endParaRPr/>
          </a:p>
          <a:p>
            <a:pPr>
              <a:lnSpc>
                <a:spcPct val="100000"/>
              </a:lnSpc>
            </a:pPr>
            <a:r>
              <a:rPr b="1" lang="en-US">
                <a:solidFill>
                  <a:srgbClr val="000000"/>
                </a:solidFill>
                <a:latin typeface="Calibri"/>
              </a:rPr>
              <a:t>We believe that it is respectable to be blind, and although we have no particular pride in the fact of our blindness, neither do we have any shame in it. To the extent that euphemisms are used to convey any other concept or image, we deplore such use. We can make our own way in the world on equal terms with others, and we intend to do it.</a:t>
            </a:r>
            <a:endParaRPr/>
          </a:p>
        </p:txBody>
      </p:sp>
    </p:spTree>
  </p:cSld>
  <p:timing>
    <p:tnLst>
      <p:par>
        <p:cTn dur="indefinite" id="37" nodeType="tmRoot" restart="never">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Agenda</a:t>
            </a:r>
            <a:endParaRPr/>
          </a:p>
        </p:txBody>
      </p:sp>
      <p:sp>
        <p:nvSpPr>
          <p:cNvPr id="78" name="TextShape 2"/>
          <p:cNvSpPr txBox="1"/>
          <p:nvPr/>
        </p:nvSpPr>
        <p:spPr>
          <a:xfrm>
            <a:off x="457200" y="1600200"/>
            <a:ext cx="8229240" cy="4525560"/>
          </a:xfrm>
          <a:prstGeom prst="rect">
            <a:avLst/>
          </a:prstGeom>
        </p:spPr>
        <p:txBody>
          <a:bodyPr/>
          <a:p>
            <a:pPr>
              <a:lnSpc>
                <a:spcPct val="100000"/>
              </a:lnSpc>
              <a:buFont typeface="Arial"/>
              <a:buChar char="•"/>
            </a:pPr>
            <a:r>
              <a:rPr lang="en-US" sz="3200">
                <a:solidFill>
                  <a:srgbClr val="000000"/>
                </a:solidFill>
                <a:latin typeface="Calibri"/>
              </a:rPr>
              <a:t>Introductions</a:t>
            </a:r>
            <a:endParaRPr/>
          </a:p>
          <a:p>
            <a:pPr>
              <a:lnSpc>
                <a:spcPct val="100000"/>
              </a:lnSpc>
              <a:buFont typeface="Arial"/>
              <a:buChar char="•"/>
            </a:pPr>
            <a:r>
              <a:rPr lang="en-US" sz="3200">
                <a:solidFill>
                  <a:srgbClr val="000000"/>
                </a:solidFill>
                <a:latin typeface="Calibri"/>
              </a:rPr>
              <a:t>Disability Etiquette</a:t>
            </a:r>
            <a:endParaRPr/>
          </a:p>
          <a:p>
            <a:pPr lvl="1">
              <a:lnSpc>
                <a:spcPct val="100000"/>
              </a:lnSpc>
              <a:buSzPct val="25000"/>
              <a:buFont typeface="StarSymbol"/>
              <a:buChar char=""/>
            </a:pPr>
            <a:r>
              <a:rPr lang="en-US" sz="2800">
                <a:solidFill>
                  <a:srgbClr val="000000"/>
                </a:solidFill>
                <a:latin typeface="Calibri"/>
              </a:rPr>
              <a:t>Preamble</a:t>
            </a:r>
            <a:endParaRPr/>
          </a:p>
          <a:p>
            <a:pPr lvl="1">
              <a:lnSpc>
                <a:spcPct val="100000"/>
              </a:lnSpc>
              <a:buSzPct val="25000"/>
              <a:buFont typeface="StarSymbol"/>
              <a:buChar char=""/>
            </a:pPr>
            <a:r>
              <a:rPr lang="en-US" sz="2800">
                <a:solidFill>
                  <a:srgbClr val="000000"/>
                </a:solidFill>
                <a:latin typeface="Calibri"/>
              </a:rPr>
              <a:t>Opening Questions</a:t>
            </a:r>
            <a:endParaRPr/>
          </a:p>
          <a:p>
            <a:pPr lvl="1">
              <a:lnSpc>
                <a:spcPct val="100000"/>
              </a:lnSpc>
              <a:buSzPct val="25000"/>
              <a:buFont typeface="StarSymbol"/>
              <a:buChar char=""/>
            </a:pPr>
            <a:r>
              <a:rPr lang="en-US" sz="2800">
                <a:solidFill>
                  <a:srgbClr val="000000"/>
                </a:solidFill>
                <a:latin typeface="Calibri"/>
              </a:rPr>
              <a:t>Video: “The Ten Commandments”</a:t>
            </a:r>
            <a:endParaRPr/>
          </a:p>
          <a:p>
            <a:pPr lvl="1">
              <a:lnSpc>
                <a:spcPct val="100000"/>
              </a:lnSpc>
              <a:buSzPct val="25000"/>
              <a:buFont typeface="StarSymbol"/>
              <a:buChar char=""/>
            </a:pPr>
            <a:r>
              <a:rPr lang="en-US" sz="2800">
                <a:solidFill>
                  <a:srgbClr val="000000"/>
                </a:solidFill>
                <a:latin typeface="Calibri"/>
              </a:rPr>
              <a:t>Discussion</a:t>
            </a:r>
            <a:endParaRPr/>
          </a:p>
          <a:p>
            <a:pPr>
              <a:lnSpc>
                <a:spcPct val="100000"/>
              </a:lnSpc>
            </a:pPr>
            <a:endParaRPr/>
          </a:p>
        </p:txBody>
      </p:sp>
    </p:spTree>
  </p:cSld>
  <p:timing>
    <p:tnLst>
      <p:par>
        <p:cTn dur="indefinite" id="3" nodeType="tmRoot" restart="never">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8"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Reflections</a:t>
            </a:r>
            <a:endParaRPr/>
          </a:p>
        </p:txBody>
      </p:sp>
      <p:sp>
        <p:nvSpPr>
          <p:cNvPr id="129" name="TextShape 2"/>
          <p:cNvSpPr txBox="1"/>
          <p:nvPr/>
        </p:nvSpPr>
        <p:spPr>
          <a:xfrm>
            <a:off x="457200" y="1492200"/>
            <a:ext cx="8229240" cy="5091480"/>
          </a:xfrm>
          <a:prstGeom prst="rect">
            <a:avLst/>
          </a:prstGeom>
        </p:spPr>
        <p:txBody>
          <a:bodyPr/>
          <a:p>
            <a:pPr>
              <a:lnSpc>
                <a:spcPct val="100000"/>
              </a:lnSpc>
              <a:buFont typeface="Arial"/>
              <a:buChar char="•"/>
            </a:pPr>
            <a:r>
              <a:rPr lang="en-US" sz="3200">
                <a:solidFill>
                  <a:srgbClr val="000000"/>
                </a:solidFill>
                <a:latin typeface="Calibri"/>
              </a:rPr>
              <a:t>Communication: a fine balance (understand, but also consider fatigue and efficiency of communication)</a:t>
            </a:r>
            <a:endParaRPr/>
          </a:p>
          <a:p>
            <a:pPr>
              <a:lnSpc>
                <a:spcPct val="100000"/>
              </a:lnSpc>
              <a:buFont typeface="Arial"/>
              <a:buChar char="•"/>
            </a:pPr>
            <a:endParaRPr/>
          </a:p>
          <a:p>
            <a:pPr>
              <a:lnSpc>
                <a:spcPct val="100000"/>
              </a:lnSpc>
              <a:buFont typeface="Arial"/>
              <a:buChar char="•"/>
            </a:pPr>
            <a:r>
              <a:rPr lang="en-US" sz="3200">
                <a:solidFill>
                  <a:srgbClr val="000000"/>
                </a:solidFill>
                <a:latin typeface="Calibri"/>
              </a:rPr>
              <a:t>Terminology at partner organizations:</a:t>
            </a:r>
            <a:endParaRPr/>
          </a:p>
          <a:p>
            <a:pPr lvl="1">
              <a:buSzPct val="25000"/>
              <a:buFont typeface="StarSymbol"/>
              <a:buChar char=""/>
            </a:pPr>
            <a:r>
              <a:rPr lang="en-US" sz="3200">
                <a:solidFill>
                  <a:srgbClr val="000000"/>
                </a:solidFill>
                <a:latin typeface="Calibri"/>
              </a:rPr>
              <a:t>“</a:t>
            </a:r>
            <a:r>
              <a:rPr lang="en-US" sz="3200">
                <a:solidFill>
                  <a:srgbClr val="000000"/>
                </a:solidFill>
                <a:latin typeface="Calibri"/>
              </a:rPr>
              <a:t>resident” instead of “patient”</a:t>
            </a:r>
            <a:endParaRPr/>
          </a:p>
          <a:p>
            <a:pPr>
              <a:lnSpc>
                <a:spcPct val="100000"/>
              </a:lnSpc>
              <a:buFont typeface="Arial"/>
              <a:buChar char="•"/>
            </a:pPr>
            <a:endParaRPr/>
          </a:p>
          <a:p>
            <a:pPr>
              <a:lnSpc>
                <a:spcPct val="100000"/>
              </a:lnSpc>
              <a:buFont typeface="Arial"/>
              <a:buChar char="•"/>
            </a:pPr>
            <a:r>
              <a:rPr lang="en-US" sz="3200">
                <a:solidFill>
                  <a:srgbClr val="000000"/>
                </a:solidFill>
                <a:latin typeface="Calibri"/>
              </a:rPr>
              <a:t>Interactions can change over time</a:t>
            </a:r>
            <a:endParaRPr/>
          </a:p>
        </p:txBody>
      </p:sp>
    </p:spTree>
  </p:cSld>
  <p:timing>
    <p:tnLst>
      <p:par>
        <p:cTn dur="indefinite" id="39" nodeType="tmRoot" restart="never">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0"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Practical Takeaways</a:t>
            </a:r>
            <a:endParaRPr/>
          </a:p>
        </p:txBody>
      </p:sp>
      <p:sp>
        <p:nvSpPr>
          <p:cNvPr id="131" name="TextShape 2"/>
          <p:cNvSpPr txBox="1"/>
          <p:nvPr/>
        </p:nvSpPr>
        <p:spPr>
          <a:xfrm>
            <a:off x="457200" y="1492200"/>
            <a:ext cx="8229240" cy="5091480"/>
          </a:xfrm>
          <a:prstGeom prst="rect">
            <a:avLst/>
          </a:prstGeom>
        </p:spPr>
        <p:txBody>
          <a:bodyPr/>
          <a:p>
            <a:pPr>
              <a:lnSpc>
                <a:spcPct val="100000"/>
              </a:lnSpc>
            </a:pPr>
            <a:endParaRPr/>
          </a:p>
          <a:p>
            <a:pPr>
              <a:lnSpc>
                <a:spcPct val="100000"/>
              </a:lnSpc>
              <a:buFont typeface="Arial"/>
              <a:buChar char="•"/>
            </a:pPr>
            <a:r>
              <a:rPr lang="en-US" sz="3200">
                <a:solidFill>
                  <a:srgbClr val="000000"/>
                </a:solidFill>
                <a:latin typeface="Calibri"/>
              </a:rPr>
              <a:t>Put the person first – take the time to understand your client</a:t>
            </a:r>
            <a:endParaRPr/>
          </a:p>
          <a:p>
            <a:pPr>
              <a:lnSpc>
                <a:spcPct val="100000"/>
              </a:lnSpc>
              <a:buFont typeface="Arial"/>
              <a:buChar char="•"/>
            </a:pPr>
            <a:endParaRPr/>
          </a:p>
          <a:p>
            <a:pPr>
              <a:lnSpc>
                <a:spcPct val="100000"/>
              </a:lnSpc>
              <a:buFont typeface="Arial"/>
              <a:buChar char="•"/>
            </a:pPr>
            <a:r>
              <a:rPr lang="en-US" sz="3200">
                <a:solidFill>
                  <a:srgbClr val="000000"/>
                </a:solidFill>
                <a:latin typeface="Calibri"/>
              </a:rPr>
              <a:t>Figure out the best way to meet and communicate effectively</a:t>
            </a:r>
            <a:endParaRPr/>
          </a:p>
          <a:p>
            <a:pPr>
              <a:lnSpc>
                <a:spcPct val="100000"/>
              </a:lnSpc>
              <a:buFont typeface="Arial"/>
              <a:buChar char="•"/>
            </a:pPr>
            <a:endParaRPr/>
          </a:p>
          <a:p>
            <a:pPr>
              <a:lnSpc>
                <a:spcPct val="100000"/>
              </a:lnSpc>
              <a:buFont typeface="Arial"/>
              <a:buChar char="•"/>
            </a:pPr>
            <a:r>
              <a:rPr lang="en-US" sz="3200">
                <a:solidFill>
                  <a:srgbClr val="000000"/>
                </a:solidFill>
                <a:latin typeface="Calibri"/>
              </a:rPr>
              <a:t>If you make a mistake, apologize, improve, and move on</a:t>
            </a:r>
            <a:endParaRPr/>
          </a:p>
          <a:p>
            <a:pPr>
              <a:lnSpc>
                <a:spcPct val="100000"/>
              </a:lnSpc>
              <a:buFont typeface="Arial"/>
              <a:buChar char="•"/>
            </a:pPr>
            <a:endParaRPr/>
          </a:p>
          <a:p>
            <a:pPr>
              <a:lnSpc>
                <a:spcPct val="100000"/>
              </a:lnSpc>
              <a:buFont typeface="Arial"/>
              <a:buChar char="•"/>
            </a:pPr>
            <a:endParaRPr/>
          </a:p>
          <a:p>
            <a:pPr>
              <a:lnSpc>
                <a:spcPct val="100000"/>
              </a:lnSpc>
              <a:buFont typeface="Arial"/>
              <a:buChar char="•"/>
            </a:pPr>
            <a:r>
              <a:rPr lang="en-US" sz="3200">
                <a:solidFill>
                  <a:srgbClr val="000000"/>
                </a:solidFill>
                <a:latin typeface="Calibri"/>
              </a:rPr>
              <a:t>Situational </a:t>
            </a:r>
            <a:endParaRPr/>
          </a:p>
        </p:txBody>
      </p:sp>
    </p:spTree>
  </p:cSld>
  <p:timing>
    <p:tnLst>
      <p:par>
        <p:cTn dur="indefinite" id="41" nodeType="tmRoot" restart="never">
          <p:childTnLst>
            <p:seq>
              <p:cTn id="42"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William Li: About Me</a:t>
            </a:r>
            <a:endParaRPr/>
          </a:p>
        </p:txBody>
      </p:sp>
      <p:sp>
        <p:nvSpPr>
          <p:cNvPr id="80" name="TextShape 2"/>
          <p:cNvSpPr txBox="1"/>
          <p:nvPr/>
        </p:nvSpPr>
        <p:spPr>
          <a:xfrm>
            <a:off x="457200" y="1348200"/>
            <a:ext cx="8229240" cy="4525560"/>
          </a:xfrm>
          <a:prstGeom prst="rect">
            <a:avLst/>
          </a:prstGeom>
        </p:spPr>
        <p:txBody>
          <a:bodyPr/>
          <a:p>
            <a:pPr>
              <a:lnSpc>
                <a:spcPct val="100000"/>
              </a:lnSpc>
              <a:buFont typeface="Arial"/>
              <a:buChar char="•"/>
            </a:pPr>
            <a:r>
              <a:rPr lang="en-US" sz="3200">
                <a:solidFill>
                  <a:srgbClr val="000000"/>
                </a:solidFill>
                <a:latin typeface="Calibri"/>
              </a:rPr>
              <a:t>PPAT TA, Fall 2011</a:t>
            </a:r>
            <a:endParaRPr/>
          </a:p>
          <a:p>
            <a:pPr>
              <a:lnSpc>
                <a:spcPct val="100000"/>
              </a:lnSpc>
              <a:buFont typeface="Arial"/>
              <a:buChar char="•"/>
            </a:pPr>
            <a:r>
              <a:rPr lang="en-US" sz="3200">
                <a:solidFill>
                  <a:srgbClr val="000000"/>
                </a:solidFill>
                <a:latin typeface="Calibri"/>
              </a:rPr>
              <a:t>Research/volunteer experiences with assistive devices</a:t>
            </a:r>
            <a:endParaRPr/>
          </a:p>
        </p:txBody>
      </p:sp>
      <p:pic>
        <p:nvPicPr>
          <p:cNvPr descr="" id="81" name=""/>
          <p:cNvPicPr/>
          <p:nvPr/>
        </p:nvPicPr>
        <p:blipFill>
          <a:blip r:embed="rId1"/>
          <a:stretch>
            <a:fillRect/>
          </a:stretch>
        </p:blipFill>
        <p:spPr>
          <a:xfrm>
            <a:off x="457200" y="3314160"/>
            <a:ext cx="2594880" cy="1554480"/>
          </a:xfrm>
          <a:prstGeom prst="rect">
            <a:avLst/>
          </a:prstGeom>
        </p:spPr>
      </p:pic>
      <p:pic>
        <p:nvPicPr>
          <p:cNvPr descr="" id="82" name=""/>
          <p:cNvPicPr/>
          <p:nvPr/>
        </p:nvPicPr>
        <p:blipFill>
          <a:blip r:embed="rId2"/>
          <a:stretch>
            <a:fillRect/>
          </a:stretch>
        </p:blipFill>
        <p:spPr>
          <a:xfrm>
            <a:off x="3214080" y="3314160"/>
            <a:ext cx="1906560" cy="1554480"/>
          </a:xfrm>
          <a:prstGeom prst="rect">
            <a:avLst/>
          </a:prstGeom>
        </p:spPr>
      </p:pic>
      <p:pic>
        <p:nvPicPr>
          <p:cNvPr descr="" id="83" name=""/>
          <p:cNvPicPr/>
          <p:nvPr/>
        </p:nvPicPr>
        <p:blipFill>
          <a:blip r:embed="rId3"/>
          <a:stretch>
            <a:fillRect/>
          </a:stretch>
        </p:blipFill>
        <p:spPr>
          <a:xfrm>
            <a:off x="5577840" y="3279600"/>
            <a:ext cx="3111120" cy="1589040"/>
          </a:xfrm>
          <a:prstGeom prst="rect">
            <a:avLst/>
          </a:prstGeom>
        </p:spPr>
      </p:pic>
      <p:sp>
        <p:nvSpPr>
          <p:cNvPr id="84" name="TextShape 3"/>
          <p:cNvSpPr txBox="1"/>
          <p:nvPr/>
        </p:nvSpPr>
        <p:spPr>
          <a:xfrm>
            <a:off x="427320" y="4871520"/>
            <a:ext cx="2318760" cy="346320"/>
          </a:xfrm>
          <a:prstGeom prst="rect">
            <a:avLst/>
          </a:prstGeom>
        </p:spPr>
        <p:txBody>
          <a:bodyPr bIns="45000" lIns="90000" rIns="90000" tIns="45000" wrap="none"/>
          <a:p>
            <a:r>
              <a:rPr lang="en-US"/>
              <a:t>Virtual reality therapy</a:t>
            </a:r>
            <a:endParaRPr/>
          </a:p>
        </p:txBody>
      </p:sp>
      <p:sp>
        <p:nvSpPr>
          <p:cNvPr id="85" name="TextShape 4"/>
          <p:cNvSpPr txBox="1"/>
          <p:nvPr/>
        </p:nvSpPr>
        <p:spPr>
          <a:xfrm>
            <a:off x="2926080" y="4907520"/>
            <a:ext cx="2526120" cy="346320"/>
          </a:xfrm>
          <a:prstGeom prst="rect">
            <a:avLst/>
          </a:prstGeom>
        </p:spPr>
        <p:txBody>
          <a:bodyPr bIns="45000" lIns="90000" rIns="90000" tIns="45000" wrap="none"/>
          <a:p>
            <a:r>
              <a:rPr lang="en-US"/>
              <a:t>Spoken dialog systems</a:t>
            </a:r>
            <a:endParaRPr/>
          </a:p>
        </p:txBody>
      </p:sp>
      <p:sp>
        <p:nvSpPr>
          <p:cNvPr id="86" name="TextShape 5"/>
          <p:cNvSpPr txBox="1"/>
          <p:nvPr/>
        </p:nvSpPr>
        <p:spPr>
          <a:xfrm>
            <a:off x="6104160" y="4943520"/>
            <a:ext cx="2117880" cy="346320"/>
          </a:xfrm>
          <a:prstGeom prst="rect">
            <a:avLst/>
          </a:prstGeom>
        </p:spPr>
        <p:txBody>
          <a:bodyPr bIns="45000" lIns="90000" rIns="90000" tIns="45000" wrap="none"/>
          <a:p>
            <a:r>
              <a:rPr lang="en-US"/>
              <a:t>MIT People Finder </a:t>
            </a:r>
            <a:endParaRPr/>
          </a:p>
        </p:txBody>
      </p:sp>
      <p:pic>
        <p:nvPicPr>
          <p:cNvPr descr="" id="87" name=""/>
          <p:cNvPicPr/>
          <p:nvPr/>
        </p:nvPicPr>
        <p:blipFill>
          <a:blip r:embed="rId4"/>
          <a:stretch>
            <a:fillRect/>
          </a:stretch>
        </p:blipFill>
        <p:spPr>
          <a:xfrm>
            <a:off x="3382920" y="5724720"/>
            <a:ext cx="1423440" cy="822960"/>
          </a:xfrm>
          <a:prstGeom prst="rect">
            <a:avLst/>
          </a:prstGeom>
        </p:spPr>
      </p:pic>
      <p:sp>
        <p:nvSpPr>
          <p:cNvPr id="88" name="TextShape 6"/>
          <p:cNvSpPr txBox="1"/>
          <p:nvPr/>
        </p:nvSpPr>
        <p:spPr>
          <a:xfrm>
            <a:off x="4842360" y="5963040"/>
            <a:ext cx="3268440" cy="346320"/>
          </a:xfrm>
          <a:prstGeom prst="rect">
            <a:avLst/>
          </a:prstGeom>
        </p:spPr>
        <p:txBody>
          <a:bodyPr bIns="45000" lIns="90000" rIns="90000" tIns="45000" wrap="none"/>
          <a:p>
            <a:r>
              <a:rPr lang="en-US"/>
              <a:t>MIT Assistive Technology Club</a:t>
            </a:r>
            <a:endParaRPr/>
          </a:p>
        </p:txBody>
      </p:sp>
      <p:pic>
        <p:nvPicPr>
          <p:cNvPr descr="" id="89" name=""/>
          <p:cNvPicPr/>
          <p:nvPr/>
        </p:nvPicPr>
        <p:blipFill>
          <a:blip r:embed="rId5"/>
          <a:stretch>
            <a:fillRect/>
          </a:stretch>
        </p:blipFill>
        <p:spPr>
          <a:xfrm>
            <a:off x="1829520" y="5394240"/>
            <a:ext cx="1279440" cy="1372320"/>
          </a:xfrm>
          <a:prstGeom prst="rect">
            <a:avLst/>
          </a:prstGeom>
        </p:spPr>
      </p:pic>
    </p:spTree>
  </p:cSld>
  <p:timing>
    <p:tnLst>
      <p:par>
        <p:cTn dur="indefinite" id="5" nodeType="tmRoot" restart="never">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Communication Etiquette</a:t>
            </a:r>
            <a:endParaRPr/>
          </a:p>
        </p:txBody>
      </p:sp>
      <p:sp>
        <p:nvSpPr>
          <p:cNvPr id="91" name="TextShape 2"/>
          <p:cNvSpPr txBox="1"/>
          <p:nvPr/>
        </p:nvSpPr>
        <p:spPr>
          <a:xfrm>
            <a:off x="457200" y="1600200"/>
            <a:ext cx="8229240" cy="4525560"/>
          </a:xfrm>
          <a:prstGeom prst="rect">
            <a:avLst/>
          </a:prstGeom>
        </p:spPr>
        <p:txBody>
          <a:bodyPr/>
          <a:p>
            <a:pPr>
              <a:lnSpc>
                <a:spcPct val="100000"/>
              </a:lnSpc>
              <a:buFont typeface="Arial"/>
              <a:buChar char="•"/>
            </a:pPr>
            <a:r>
              <a:rPr lang="en-US" sz="3200">
                <a:solidFill>
                  <a:srgbClr val="000000"/>
                </a:solidFill>
                <a:latin typeface="Calibri"/>
              </a:rPr>
              <a:t>Communicating/interacting </a:t>
            </a:r>
            <a:r>
              <a:rPr b="1" lang="en-US" sz="3200">
                <a:solidFill>
                  <a:srgbClr val="000000"/>
                </a:solidFill>
                <a:latin typeface="Calibri"/>
              </a:rPr>
              <a:t>with</a:t>
            </a:r>
            <a:r>
              <a:rPr lang="en-US" sz="3200">
                <a:solidFill>
                  <a:srgbClr val="000000"/>
                </a:solidFill>
                <a:latin typeface="Calibri"/>
              </a:rPr>
              <a:t> people who have a disability</a:t>
            </a:r>
            <a:endParaRPr/>
          </a:p>
          <a:p>
            <a:pPr>
              <a:lnSpc>
                <a:spcPct val="100000"/>
              </a:lnSpc>
              <a:buFont typeface="Arial"/>
              <a:buChar char="•"/>
            </a:pPr>
            <a:r>
              <a:rPr lang="en-US" sz="3200">
                <a:solidFill>
                  <a:srgbClr val="000000"/>
                </a:solidFill>
                <a:latin typeface="Calibri"/>
              </a:rPr>
              <a:t>Communicating </a:t>
            </a:r>
            <a:r>
              <a:rPr b="1" lang="en-US" sz="3200">
                <a:solidFill>
                  <a:srgbClr val="000000"/>
                </a:solidFill>
                <a:latin typeface="Calibri"/>
              </a:rPr>
              <a:t>about</a:t>
            </a:r>
            <a:r>
              <a:rPr lang="en-US" sz="3200">
                <a:solidFill>
                  <a:srgbClr val="000000"/>
                </a:solidFill>
                <a:latin typeface="Calibri"/>
              </a:rPr>
              <a:t> people who have a disability</a:t>
            </a:r>
            <a:endParaRPr/>
          </a:p>
          <a:p>
            <a:pPr>
              <a:lnSpc>
                <a:spcPct val="100000"/>
              </a:lnSpc>
            </a:pPr>
            <a:endParaRPr/>
          </a:p>
        </p:txBody>
      </p:sp>
    </p:spTree>
  </p:cSld>
  <p:timing>
    <p:tnLst>
      <p:par>
        <p:cTn dur="indefinite" id="7" nodeType="tmRoot" restart="never">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Preamble</a:t>
            </a:r>
            <a:endParaRPr/>
          </a:p>
        </p:txBody>
      </p:sp>
      <p:sp>
        <p:nvSpPr>
          <p:cNvPr id="93" name="TextShape 2"/>
          <p:cNvSpPr txBox="1"/>
          <p:nvPr/>
        </p:nvSpPr>
        <p:spPr>
          <a:xfrm>
            <a:off x="457200" y="1600200"/>
            <a:ext cx="8229240" cy="4525560"/>
          </a:xfrm>
          <a:prstGeom prst="rect">
            <a:avLst/>
          </a:prstGeom>
        </p:spPr>
        <p:txBody>
          <a:bodyPr/>
          <a:p>
            <a:pPr>
              <a:lnSpc>
                <a:spcPct val="100000"/>
              </a:lnSpc>
              <a:buFont typeface="Arial"/>
              <a:buChar char="•"/>
            </a:pPr>
            <a:r>
              <a:rPr lang="en-US" sz="3200">
                <a:solidFill>
                  <a:srgbClr val="000000"/>
                </a:solidFill>
                <a:latin typeface="Calibri"/>
              </a:rPr>
              <a:t>Safe space for open discussion</a:t>
            </a:r>
            <a:endParaRPr/>
          </a:p>
          <a:p>
            <a:pPr lvl="1">
              <a:lnSpc>
                <a:spcPct val="100000"/>
              </a:lnSpc>
              <a:buSzPct val="25000"/>
              <a:buFont typeface="StarSymbol"/>
              <a:buChar char=""/>
            </a:pPr>
            <a:r>
              <a:rPr lang="en-US" sz="2800">
                <a:solidFill>
                  <a:srgbClr val="000000"/>
                </a:solidFill>
                <a:latin typeface="Calibri"/>
              </a:rPr>
              <a:t>Be respectful of others</a:t>
            </a:r>
            <a:endParaRPr/>
          </a:p>
          <a:p>
            <a:pPr lvl="1">
              <a:lnSpc>
                <a:spcPct val="100000"/>
              </a:lnSpc>
              <a:buSzPct val="25000"/>
              <a:buFont typeface="StarSymbol"/>
              <a:buChar char=""/>
            </a:pPr>
            <a:r>
              <a:rPr lang="en-US" sz="2800">
                <a:solidFill>
                  <a:srgbClr val="000000"/>
                </a:solidFill>
                <a:latin typeface="Calibri"/>
              </a:rPr>
              <a:t>People have different experiences with disability and assistive technology</a:t>
            </a:r>
            <a:endParaRPr/>
          </a:p>
          <a:p>
            <a:pPr lvl="1">
              <a:lnSpc>
                <a:spcPct val="100000"/>
              </a:lnSpc>
              <a:buSzPct val="25000"/>
              <a:buFont typeface="StarSymbol"/>
              <a:buChar char=""/>
            </a:pPr>
            <a:r>
              <a:rPr lang="en-US" sz="2800">
                <a:solidFill>
                  <a:srgbClr val="000000"/>
                </a:solidFill>
                <a:latin typeface="Calibri"/>
              </a:rPr>
              <a:t>Don’t be afraid to ask questions or voice your thoughts!</a:t>
            </a:r>
            <a:endParaRPr/>
          </a:p>
          <a:p>
            <a:pPr>
              <a:lnSpc>
                <a:spcPct val="100000"/>
              </a:lnSpc>
              <a:buFont typeface="Arial"/>
              <a:buChar char="•"/>
            </a:pPr>
            <a:r>
              <a:rPr lang="en-US" sz="3200">
                <a:solidFill>
                  <a:srgbClr val="000000"/>
                </a:solidFill>
                <a:latin typeface="Calibri"/>
              </a:rPr>
              <a:t>“</a:t>
            </a:r>
            <a:r>
              <a:rPr lang="en-US" sz="3200">
                <a:solidFill>
                  <a:srgbClr val="000000"/>
                </a:solidFill>
                <a:latin typeface="Calibri"/>
              </a:rPr>
              <a:t>Answers” are not always clear-cut</a:t>
            </a:r>
            <a:endParaRPr/>
          </a:p>
          <a:p>
            <a:pPr>
              <a:lnSpc>
                <a:spcPct val="100000"/>
              </a:lnSpc>
            </a:pPr>
            <a:endParaRPr/>
          </a:p>
        </p:txBody>
      </p:sp>
    </p:spTree>
  </p:cSld>
  <p:timing>
    <p:tnLst>
      <p:par>
        <p:cTn dur="indefinite" id="9" nodeType="tmRoot" restart="never">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Question:</a:t>
            </a:r>
            <a:endParaRPr/>
          </a:p>
        </p:txBody>
      </p:sp>
      <p:sp>
        <p:nvSpPr>
          <p:cNvPr id="95" name="TextShape 2"/>
          <p:cNvSpPr txBox="1"/>
          <p:nvPr/>
        </p:nvSpPr>
        <p:spPr>
          <a:xfrm>
            <a:off x="457200" y="1600200"/>
            <a:ext cx="8229240" cy="4525560"/>
          </a:xfrm>
          <a:prstGeom prst="rect">
            <a:avLst/>
          </a:prstGeom>
        </p:spPr>
        <p:txBody>
          <a:bodyPr/>
          <a:p>
            <a:pPr algn="ctr">
              <a:lnSpc>
                <a:spcPct val="100000"/>
              </a:lnSpc>
            </a:pPr>
            <a:r>
              <a:rPr lang="en-US" sz="3200">
                <a:solidFill>
                  <a:srgbClr val="000000"/>
                </a:solidFill>
                <a:latin typeface="Calibri"/>
              </a:rPr>
              <a:t>Don’t use baby talk or talk down to people who have developmental disabilities.</a:t>
            </a:r>
            <a:endParaRPr/>
          </a:p>
          <a:p>
            <a:pPr>
              <a:lnSpc>
                <a:spcPct val="100000"/>
              </a:lnSpc>
            </a:pPr>
            <a:endParaRPr/>
          </a:p>
        </p:txBody>
      </p:sp>
      <p:sp>
        <p:nvSpPr>
          <p:cNvPr id="96" name="TextShape 3"/>
          <p:cNvSpPr txBox="1"/>
          <p:nvPr/>
        </p:nvSpPr>
        <p:spPr>
          <a:xfrm>
            <a:off x="457560" y="4161240"/>
            <a:ext cx="8229240" cy="1508040"/>
          </a:xfrm>
          <a:prstGeom prst="rect">
            <a:avLst/>
          </a:prstGeom>
        </p:spPr>
        <p:txBody>
          <a:bodyPr/>
          <a:p>
            <a:pPr algn="ctr">
              <a:lnSpc>
                <a:spcPct val="100000"/>
              </a:lnSpc>
            </a:pPr>
            <a:r>
              <a:rPr lang="en-US" sz="3200">
                <a:solidFill>
                  <a:srgbClr val="000000"/>
                </a:solidFill>
                <a:latin typeface="Calibri"/>
              </a:rPr>
              <a:t>TRUE</a:t>
            </a:r>
            <a:endParaRPr/>
          </a:p>
          <a:p>
            <a:pPr algn="ctr">
              <a:lnSpc>
                <a:spcPct val="100000"/>
              </a:lnSpc>
            </a:pPr>
            <a:endParaRPr/>
          </a:p>
          <a:p>
            <a:pPr algn="ctr">
              <a:lnSpc>
                <a:spcPct val="100000"/>
              </a:lnSpc>
            </a:pPr>
            <a:r>
              <a:rPr lang="en-US" sz="3200">
                <a:solidFill>
                  <a:srgbClr val="000000"/>
                </a:solidFill>
                <a:latin typeface="Calibri"/>
              </a:rPr>
              <a:t>FALSE</a:t>
            </a:r>
            <a:endParaRPr/>
          </a:p>
        </p:txBody>
      </p:sp>
    </p:spTree>
  </p:cSld>
  <p:timing>
    <p:tnLst>
      <p:par>
        <p:cTn dur="indefinite" id="11" nodeType="tmRoot" restart="never">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Question:</a:t>
            </a:r>
            <a:endParaRPr/>
          </a:p>
        </p:txBody>
      </p:sp>
      <p:sp>
        <p:nvSpPr>
          <p:cNvPr id="98" name="TextShape 2"/>
          <p:cNvSpPr txBox="1"/>
          <p:nvPr/>
        </p:nvSpPr>
        <p:spPr>
          <a:xfrm>
            <a:off x="457200" y="1600200"/>
            <a:ext cx="8229240" cy="4525560"/>
          </a:xfrm>
          <a:prstGeom prst="rect">
            <a:avLst/>
          </a:prstGeom>
        </p:spPr>
        <p:txBody>
          <a:bodyPr/>
          <a:p>
            <a:pPr algn="ctr"/>
            <a:r>
              <a:rPr lang="en-US" sz="3200">
                <a:solidFill>
                  <a:srgbClr val="000000"/>
                </a:solidFill>
                <a:latin typeface="Calibri"/>
              </a:rPr>
              <a:t>When meeting someone who is blind, always identify yourself and others who may be with you orally </a:t>
            </a:r>
            <a:endParaRPr/>
          </a:p>
          <a:p>
            <a:pPr algn="ctr"/>
            <a:r>
              <a:rPr lang="en-US" sz="3200">
                <a:solidFill>
                  <a:srgbClr val="000000"/>
                </a:solidFill>
                <a:latin typeface="Calibri"/>
              </a:rPr>
              <a:t>(e.g. “Hey, it’s me, Tom.”)</a:t>
            </a:r>
            <a:endParaRPr/>
          </a:p>
          <a:p>
            <a:pPr algn="ctr"/>
            <a:endParaRPr/>
          </a:p>
          <a:p>
            <a:pPr algn="ctr"/>
            <a:endParaRPr/>
          </a:p>
        </p:txBody>
      </p:sp>
      <p:sp>
        <p:nvSpPr>
          <p:cNvPr id="99" name="TextShape 3"/>
          <p:cNvSpPr txBox="1"/>
          <p:nvPr/>
        </p:nvSpPr>
        <p:spPr>
          <a:xfrm>
            <a:off x="457560" y="4161240"/>
            <a:ext cx="8229240" cy="1508040"/>
          </a:xfrm>
          <a:prstGeom prst="rect">
            <a:avLst/>
          </a:prstGeom>
        </p:spPr>
        <p:txBody>
          <a:bodyPr/>
          <a:p>
            <a:pPr algn="ctr">
              <a:lnSpc>
                <a:spcPct val="100000"/>
              </a:lnSpc>
            </a:pPr>
            <a:r>
              <a:rPr lang="en-US" sz="3200">
                <a:solidFill>
                  <a:srgbClr val="000000"/>
                </a:solidFill>
                <a:latin typeface="Calibri"/>
              </a:rPr>
              <a:t>TRUE</a:t>
            </a:r>
            <a:endParaRPr/>
          </a:p>
          <a:p>
            <a:pPr algn="ctr">
              <a:lnSpc>
                <a:spcPct val="100000"/>
              </a:lnSpc>
            </a:pPr>
            <a:endParaRPr/>
          </a:p>
          <a:p>
            <a:pPr algn="ctr">
              <a:lnSpc>
                <a:spcPct val="100000"/>
              </a:lnSpc>
            </a:pPr>
            <a:r>
              <a:rPr lang="en-US" sz="3200">
                <a:solidFill>
                  <a:srgbClr val="000000"/>
                </a:solidFill>
                <a:latin typeface="Calibri"/>
              </a:rPr>
              <a:t>FALSE</a:t>
            </a:r>
            <a:endParaRPr/>
          </a:p>
        </p:txBody>
      </p:sp>
    </p:spTree>
  </p:cSld>
  <p:timing>
    <p:tnLst>
      <p:par>
        <p:cTn dur="indefinite" id="13" nodeType="tmRoot" restart="never">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0"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Question:</a:t>
            </a:r>
            <a:endParaRPr/>
          </a:p>
        </p:txBody>
      </p:sp>
      <p:sp>
        <p:nvSpPr>
          <p:cNvPr id="101" name="TextShape 2"/>
          <p:cNvSpPr txBox="1"/>
          <p:nvPr/>
        </p:nvSpPr>
        <p:spPr>
          <a:xfrm>
            <a:off x="457200" y="1600200"/>
            <a:ext cx="8229240" cy="4525560"/>
          </a:xfrm>
          <a:prstGeom prst="rect">
            <a:avLst/>
          </a:prstGeom>
        </p:spPr>
        <p:txBody>
          <a:bodyPr/>
          <a:p>
            <a:pPr algn="ctr"/>
            <a:r>
              <a:rPr lang="en-US" sz="3200">
                <a:solidFill>
                  <a:srgbClr val="000000"/>
                </a:solidFill>
                <a:latin typeface="Calibri"/>
              </a:rPr>
              <a:t>You should offer assistance to someone with a disability without being asked.</a:t>
            </a:r>
            <a:endParaRPr/>
          </a:p>
        </p:txBody>
      </p:sp>
      <p:sp>
        <p:nvSpPr>
          <p:cNvPr id="102" name="TextShape 3"/>
          <p:cNvSpPr txBox="1"/>
          <p:nvPr/>
        </p:nvSpPr>
        <p:spPr>
          <a:xfrm>
            <a:off x="457560" y="4161240"/>
            <a:ext cx="8229240" cy="1508040"/>
          </a:xfrm>
          <a:prstGeom prst="rect">
            <a:avLst/>
          </a:prstGeom>
        </p:spPr>
        <p:txBody>
          <a:bodyPr/>
          <a:p>
            <a:pPr algn="ctr">
              <a:lnSpc>
                <a:spcPct val="100000"/>
              </a:lnSpc>
            </a:pPr>
            <a:r>
              <a:rPr lang="en-US" sz="3200">
                <a:solidFill>
                  <a:srgbClr val="000000"/>
                </a:solidFill>
                <a:latin typeface="Calibri"/>
              </a:rPr>
              <a:t>TRUE</a:t>
            </a:r>
            <a:endParaRPr/>
          </a:p>
          <a:p>
            <a:pPr algn="ctr">
              <a:lnSpc>
                <a:spcPct val="100000"/>
              </a:lnSpc>
            </a:pPr>
            <a:endParaRPr/>
          </a:p>
          <a:p>
            <a:pPr algn="ctr">
              <a:lnSpc>
                <a:spcPct val="100000"/>
              </a:lnSpc>
            </a:pPr>
            <a:r>
              <a:rPr lang="en-US" sz="3200">
                <a:solidFill>
                  <a:srgbClr val="000000"/>
                </a:solidFill>
                <a:latin typeface="Calibri"/>
              </a:rPr>
              <a:t>FALSE</a:t>
            </a:r>
            <a:endParaRPr/>
          </a:p>
        </p:txBody>
      </p:sp>
    </p:spTree>
  </p:cSld>
  <p:timing>
    <p:tnLst>
      <p:par>
        <p:cTn dur="indefinite" id="15" nodeType="tmRoot" restart="never">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3"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Question:</a:t>
            </a:r>
            <a:endParaRPr/>
          </a:p>
        </p:txBody>
      </p:sp>
      <p:sp>
        <p:nvSpPr>
          <p:cNvPr id="104" name="TextShape 2"/>
          <p:cNvSpPr txBox="1"/>
          <p:nvPr/>
        </p:nvSpPr>
        <p:spPr>
          <a:xfrm>
            <a:off x="457200" y="1600200"/>
            <a:ext cx="8229240" cy="4525560"/>
          </a:xfrm>
          <a:prstGeom prst="rect">
            <a:avLst/>
          </a:prstGeom>
        </p:spPr>
        <p:txBody>
          <a:bodyPr/>
          <a:p>
            <a:pPr algn="ctr"/>
            <a:r>
              <a:rPr lang="en-US" sz="2400">
                <a:solidFill>
                  <a:srgbClr val="000000"/>
                </a:solidFill>
                <a:latin typeface="Calibri"/>
              </a:rPr>
              <a:t>You should always use "people-first" language, like "person with a disability" or "person with Down syndrome", instead of "disabled person", "paralyzed person", or "blind person.“</a:t>
            </a:r>
            <a:endParaRPr/>
          </a:p>
          <a:p>
            <a:pPr algn="ctr"/>
            <a:endParaRPr/>
          </a:p>
        </p:txBody>
      </p:sp>
      <p:sp>
        <p:nvSpPr>
          <p:cNvPr id="105" name="TextShape 3"/>
          <p:cNvSpPr txBox="1"/>
          <p:nvPr/>
        </p:nvSpPr>
        <p:spPr>
          <a:xfrm>
            <a:off x="457560" y="4161240"/>
            <a:ext cx="8229240" cy="1508040"/>
          </a:xfrm>
          <a:prstGeom prst="rect">
            <a:avLst/>
          </a:prstGeom>
        </p:spPr>
        <p:txBody>
          <a:bodyPr/>
          <a:p>
            <a:pPr algn="ctr">
              <a:lnSpc>
                <a:spcPct val="100000"/>
              </a:lnSpc>
            </a:pPr>
            <a:r>
              <a:rPr lang="en-US" sz="3200">
                <a:solidFill>
                  <a:srgbClr val="000000"/>
                </a:solidFill>
                <a:latin typeface="Calibri"/>
              </a:rPr>
              <a:t>TRUE</a:t>
            </a:r>
            <a:endParaRPr/>
          </a:p>
          <a:p>
            <a:pPr algn="ctr">
              <a:lnSpc>
                <a:spcPct val="100000"/>
              </a:lnSpc>
            </a:pPr>
            <a:endParaRPr/>
          </a:p>
          <a:p>
            <a:pPr algn="ctr">
              <a:lnSpc>
                <a:spcPct val="100000"/>
              </a:lnSpc>
            </a:pPr>
            <a:r>
              <a:rPr lang="en-US" sz="3200">
                <a:solidFill>
                  <a:srgbClr val="000000"/>
                </a:solidFill>
                <a:latin typeface="Calibri"/>
              </a:rPr>
              <a:t>FALSE</a:t>
            </a:r>
            <a:endParaRPr/>
          </a:p>
        </p:txBody>
      </p:sp>
    </p:spTree>
  </p:cSld>
  <p:timing>
    <p:tnLst>
      <p:par>
        <p:cTn dur="indefinite" id="17" nodeType="tmRoot" restart="never">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