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20" r:id="rId3"/>
    <p:sldId id="342" r:id="rId4"/>
    <p:sldId id="343" r:id="rId5"/>
    <p:sldId id="344" r:id="rId6"/>
    <p:sldId id="345" r:id="rId7"/>
    <p:sldId id="346" r:id="rId8"/>
    <p:sldId id="337" r:id="rId9"/>
    <p:sldId id="347" r:id="rId10"/>
    <p:sldId id="348" r:id="rId11"/>
    <p:sldId id="350" r:id="rId12"/>
    <p:sldId id="336" r:id="rId13"/>
    <p:sldId id="349" r:id="rId14"/>
    <p:sldId id="322" r:id="rId15"/>
    <p:sldId id="323" r:id="rId16"/>
    <p:sldId id="335"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0" autoAdjust="0"/>
    <p:restoredTop sz="68935" autoAdjust="0"/>
  </p:normalViewPr>
  <p:slideViewPr>
    <p:cSldViewPr>
      <p:cViewPr>
        <p:scale>
          <a:sx n="73" d="100"/>
          <a:sy n="73" d="100"/>
        </p:scale>
        <p:origin x="-1896" y="-240"/>
      </p:cViewPr>
      <p:guideLst>
        <p:guide orient="horz" pos="2160"/>
        <p:guide pos="2880"/>
      </p:guideLst>
    </p:cSldViewPr>
  </p:slideViewPr>
  <p:outlineViewPr>
    <p:cViewPr>
      <p:scale>
        <a:sx n="33" d="100"/>
        <a:sy n="33" d="100"/>
      </p:scale>
      <p:origin x="0" y="191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fld id="{88A1B2E0-DBBE-40F3-A41B-A5DFDC768544}" type="datetimeFigureOut">
              <a:rPr lang="en-US" smtClean="0"/>
              <a:pPr/>
              <a:t>9/16/12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D0550C05-B781-429A-BE12-409171B2B117}" type="slidenum">
              <a:rPr lang="en-US" smtClean="0"/>
              <a:pPr/>
              <a:t>‹#›</a:t>
            </a:fld>
            <a:endParaRPr lang="en-US"/>
          </a:p>
        </p:txBody>
      </p:sp>
    </p:spTree>
    <p:extLst>
      <p:ext uri="{BB962C8B-B14F-4D97-AF65-F5344CB8AC3E}">
        <p14:creationId xmlns:p14="http://schemas.microsoft.com/office/powerpoint/2010/main" val="3243860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A01AED8D-B990-F24A-813E-97D8CDCC6FF9}" type="datetimeFigureOut">
              <a:rPr lang="en-US" smtClean="0"/>
              <a:pPr/>
              <a:t>9/16/12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04A93127-E36D-2D44-9594-0F05D98DC837}" type="slidenum">
              <a:rPr lang="en-US" smtClean="0"/>
              <a:pPr/>
              <a:t>‹#›</a:t>
            </a:fld>
            <a:endParaRPr lang="en-US"/>
          </a:p>
        </p:txBody>
      </p:sp>
    </p:spTree>
    <p:extLst>
      <p:ext uri="{BB962C8B-B14F-4D97-AF65-F5344CB8AC3E}">
        <p14:creationId xmlns:p14="http://schemas.microsoft.com/office/powerpoint/2010/main" val="22147864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1</a:t>
            </a:fld>
            <a:endParaRPr lang="en-US"/>
          </a:p>
        </p:txBody>
      </p:sp>
    </p:spTree>
    <p:extLst>
      <p:ext uri="{BB962C8B-B14F-4D97-AF65-F5344CB8AC3E}">
        <p14:creationId xmlns:p14="http://schemas.microsoft.com/office/powerpoint/2010/main" val="23691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See Venkman, P.  “The Effect of Negative Reinforcement on ESP Ability.”  Unpublished monograph, 1984.</a:t>
            </a:r>
          </a:p>
        </p:txBody>
      </p:sp>
      <p:sp>
        <p:nvSpPr>
          <p:cNvPr id="4" name="Slide Number Placeholder 3"/>
          <p:cNvSpPr>
            <a:spLocks noGrp="1"/>
          </p:cNvSpPr>
          <p:nvPr>
            <p:ph type="sldNum" sz="quarter" idx="10"/>
          </p:nvPr>
        </p:nvSpPr>
        <p:spPr/>
        <p:txBody>
          <a:bodyPr/>
          <a:lstStyle/>
          <a:p>
            <a:fld id="{2A8A56FB-2B37-D94A-AA21-13AC17A06E58}"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434A16-AFD1-3846-8C30-08ADEC896E2B}" type="slidenum">
              <a:rPr lang="en-US"/>
              <a:pPr/>
              <a:t>15</a:t>
            </a:fld>
            <a:endParaRPr lang="en-US"/>
          </a:p>
        </p:txBody>
      </p:sp>
      <p:sp>
        <p:nvSpPr>
          <p:cNvPr id="30723" name="Rectangle 2"/>
          <p:cNvSpPr>
            <a:spLocks noGrp="1" noRot="1" noChangeAspect="1" noChangeArrowheads="1" noTextEdit="1"/>
          </p:cNvSpPr>
          <p:nvPr>
            <p:ph type="sldImg"/>
          </p:nvPr>
        </p:nvSpPr>
        <p:spPr>
          <a:xfrm>
            <a:off x="1503363" y="720725"/>
            <a:ext cx="4119562" cy="3089275"/>
          </a:xfrm>
          <a:ln/>
        </p:spPr>
      </p:sp>
      <p:sp>
        <p:nvSpPr>
          <p:cNvPr id="30724" name="Rectangle 3"/>
          <p:cNvSpPr>
            <a:spLocks noGrp="1" noChangeArrowheads="1"/>
          </p:cNvSpPr>
          <p:nvPr>
            <p:ph type="body" idx="1"/>
          </p:nvPr>
        </p:nvSpPr>
        <p:spPr>
          <a:noFill/>
          <a:ln/>
        </p:spPr>
        <p:txBody>
          <a:bodyPr/>
          <a:lstStyle/>
          <a:p>
            <a:pPr marL="209521" indent="-209521"/>
            <a:r>
              <a:rPr lang="en-US" dirty="0">
                <a:latin typeface="Times New Roman" charset="0"/>
                <a:ea typeface="Arial" charset="0"/>
              </a:rPr>
              <a:t>The basic rule for </a:t>
            </a:r>
            <a:r>
              <a:rPr lang="en-US" dirty="0" smtClean="0">
                <a:latin typeface="Times New Roman" charset="0"/>
                <a:ea typeface="Arial" charset="0"/>
              </a:rPr>
              <a:t>human subjects ethics </a:t>
            </a:r>
            <a:r>
              <a:rPr lang="en-US" dirty="0">
                <a:latin typeface="Times New Roman" charset="0"/>
                <a:ea typeface="Arial" charset="0"/>
              </a:rPr>
              <a:t>is </a:t>
            </a:r>
            <a:r>
              <a:rPr lang="en-US" b="1" dirty="0">
                <a:latin typeface="Times New Roman" charset="0"/>
                <a:ea typeface="Arial" charset="0"/>
              </a:rPr>
              <a:t>respect</a:t>
            </a:r>
            <a:r>
              <a:rPr lang="en-US" dirty="0">
                <a:latin typeface="Times New Roman" charset="0"/>
                <a:ea typeface="Arial" charset="0"/>
              </a:rPr>
              <a:t> for the </a:t>
            </a:r>
            <a:r>
              <a:rPr lang="en-US" dirty="0" smtClean="0">
                <a:latin typeface="Times New Roman" charset="0"/>
                <a:ea typeface="Arial" charset="0"/>
              </a:rPr>
              <a:t>person as </a:t>
            </a:r>
            <a:r>
              <a:rPr lang="en-US" dirty="0">
                <a:latin typeface="Times New Roman" charset="0"/>
                <a:ea typeface="Arial" charset="0"/>
              </a:rPr>
              <a:t>a intelligent person with free will and feelings.  We can show respect </a:t>
            </a:r>
            <a:r>
              <a:rPr lang="en-US" dirty="0" smtClean="0">
                <a:latin typeface="Times New Roman" charset="0"/>
                <a:ea typeface="Arial" charset="0"/>
              </a:rPr>
              <a:t>in </a:t>
            </a:r>
            <a:r>
              <a:rPr lang="en-US" dirty="0">
                <a:latin typeface="Times New Roman" charset="0"/>
                <a:ea typeface="Arial" charset="0"/>
              </a:rPr>
              <a:t>5 ways:</a:t>
            </a:r>
          </a:p>
          <a:p>
            <a:pPr marL="209521" indent="-209521">
              <a:buFontTx/>
              <a:buAutoNum type="arabicPeriod"/>
            </a:pPr>
            <a:r>
              <a:rPr lang="en-US" dirty="0">
                <a:latin typeface="Times New Roman" charset="0"/>
                <a:ea typeface="Arial" charset="0"/>
              </a:rPr>
              <a:t>Respecting their </a:t>
            </a:r>
            <a:r>
              <a:rPr lang="en-US" b="1" dirty="0">
                <a:latin typeface="Times New Roman" charset="0"/>
                <a:ea typeface="Arial" charset="0"/>
              </a:rPr>
              <a:t>time</a:t>
            </a:r>
            <a:r>
              <a:rPr lang="en-US" dirty="0">
                <a:latin typeface="Times New Roman" charset="0"/>
                <a:ea typeface="Arial" charset="0"/>
              </a:rPr>
              <a:t> by not wasting it.  Prepare as much as you can in </a:t>
            </a:r>
            <a:r>
              <a:rPr lang="en-US" dirty="0" smtClean="0">
                <a:latin typeface="Times New Roman" charset="0"/>
                <a:ea typeface="Arial" charset="0"/>
              </a:rPr>
              <a:t>advance.</a:t>
            </a:r>
            <a:endParaRPr lang="en-US" dirty="0">
              <a:latin typeface="Times New Roman" charset="0"/>
              <a:ea typeface="Arial" charset="0"/>
            </a:endParaRPr>
          </a:p>
          <a:p>
            <a:pPr marL="209521" indent="-209521">
              <a:buFontTx/>
              <a:buAutoNum type="arabicPeriod"/>
            </a:pPr>
            <a:r>
              <a:rPr lang="en-US" dirty="0" smtClean="0">
                <a:latin typeface="Times New Roman" charset="0"/>
                <a:ea typeface="Arial" charset="0"/>
              </a:rPr>
              <a:t>Do everything you can to make the user </a:t>
            </a:r>
            <a:r>
              <a:rPr lang="en-US" b="1" dirty="0" smtClean="0">
                <a:latin typeface="Times New Roman" charset="0"/>
                <a:ea typeface="Arial" charset="0"/>
              </a:rPr>
              <a:t>comfortable</a:t>
            </a:r>
            <a:r>
              <a:rPr lang="en-US" dirty="0" smtClean="0">
                <a:latin typeface="Times New Roman" charset="0"/>
                <a:ea typeface="Arial" charset="0"/>
              </a:rPr>
              <a:t>. Make sure the meeting location is accessible.  It's often necessary to go to homes or workplaces.  Also think about the client's energy level -- clients may need breaks because of the disability, medication, inefficiency of AT, etc.  Though many will have unusual reserves of energy and patience, since learning AT requires so much of it!</a:t>
            </a:r>
          </a:p>
          <a:p>
            <a:pPr marL="209521" indent="-209521">
              <a:buFontTx/>
              <a:buAutoNum type="arabicPeriod"/>
            </a:pPr>
            <a:r>
              <a:rPr lang="en-US" dirty="0" smtClean="0">
                <a:latin typeface="Times New Roman" charset="0"/>
                <a:ea typeface="Arial" charset="0"/>
              </a:rPr>
              <a:t>Give </a:t>
            </a:r>
            <a:r>
              <a:rPr lang="en-US" dirty="0">
                <a:latin typeface="Times New Roman" charset="0"/>
                <a:ea typeface="Arial" charset="0"/>
              </a:rPr>
              <a:t>the </a:t>
            </a:r>
            <a:r>
              <a:rPr lang="en-US" dirty="0" smtClean="0">
                <a:latin typeface="Times New Roman" charset="0"/>
                <a:ea typeface="Arial" charset="0"/>
              </a:rPr>
              <a:t>person as </a:t>
            </a:r>
            <a:r>
              <a:rPr lang="en-US" dirty="0">
                <a:latin typeface="Times New Roman" charset="0"/>
                <a:ea typeface="Arial" charset="0"/>
              </a:rPr>
              <a:t>much </a:t>
            </a:r>
            <a:r>
              <a:rPr lang="en-US" b="1" dirty="0">
                <a:latin typeface="Times New Roman" charset="0"/>
                <a:ea typeface="Arial" charset="0"/>
              </a:rPr>
              <a:t>information</a:t>
            </a:r>
            <a:r>
              <a:rPr lang="en-US" dirty="0">
                <a:latin typeface="Times New Roman" charset="0"/>
                <a:ea typeface="Arial" charset="0"/>
              </a:rPr>
              <a:t> </a:t>
            </a:r>
            <a:r>
              <a:rPr lang="en-US" dirty="0" smtClean="0">
                <a:latin typeface="Times New Roman" charset="0"/>
                <a:ea typeface="Arial" charset="0"/>
              </a:rPr>
              <a:t>as </a:t>
            </a:r>
            <a:r>
              <a:rPr lang="en-US" dirty="0">
                <a:latin typeface="Times New Roman" charset="0"/>
                <a:ea typeface="Arial" charset="0"/>
              </a:rPr>
              <a:t>they need or want to </a:t>
            </a:r>
            <a:r>
              <a:rPr lang="en-US" dirty="0" smtClean="0">
                <a:latin typeface="Times New Roman" charset="0"/>
                <a:ea typeface="Arial" charset="0"/>
              </a:rPr>
              <a:t>know.  </a:t>
            </a:r>
            <a:r>
              <a:rPr lang="en-US" dirty="0">
                <a:latin typeface="Times New Roman" charset="0"/>
                <a:ea typeface="Arial" charset="0"/>
              </a:rPr>
              <a:t>Don’t hide things from them unnecessarily.</a:t>
            </a:r>
          </a:p>
          <a:p>
            <a:pPr marL="209521" indent="-209521">
              <a:buFontTx/>
              <a:buAutoNum type="arabicPeriod"/>
            </a:pPr>
            <a:r>
              <a:rPr lang="en-US" dirty="0">
                <a:latin typeface="Times New Roman" charset="0"/>
                <a:ea typeface="Arial" charset="0"/>
              </a:rPr>
              <a:t>Preserve the </a:t>
            </a:r>
            <a:r>
              <a:rPr lang="en-US" dirty="0" smtClean="0">
                <a:latin typeface="Times New Roman" charset="0"/>
                <a:ea typeface="Arial" charset="0"/>
              </a:rPr>
              <a:t>person’s </a:t>
            </a:r>
            <a:r>
              <a:rPr lang="en-US" b="1" dirty="0" smtClean="0">
                <a:latin typeface="Times New Roman" charset="0"/>
                <a:ea typeface="Arial" charset="0"/>
              </a:rPr>
              <a:t>privacy</a:t>
            </a:r>
            <a:r>
              <a:rPr lang="en-US" dirty="0" smtClean="0">
                <a:latin typeface="Times New Roman" charset="0"/>
                <a:ea typeface="Arial" charset="0"/>
              </a:rPr>
              <a:t> as much as possible.  If you’re collecting information about them and planning to publish a paper about it, don’t </a:t>
            </a:r>
            <a:r>
              <a:rPr lang="en-US" dirty="0">
                <a:latin typeface="Times New Roman" charset="0"/>
                <a:ea typeface="Arial" charset="0"/>
              </a:rPr>
              <a:t>report </a:t>
            </a:r>
            <a:r>
              <a:rPr lang="en-US" dirty="0" smtClean="0">
                <a:latin typeface="Times New Roman" charset="0"/>
                <a:ea typeface="Arial" charset="0"/>
              </a:rPr>
              <a:t>the</a:t>
            </a:r>
            <a:r>
              <a:rPr lang="en-US" baseline="0" dirty="0" smtClean="0">
                <a:latin typeface="Times New Roman" charset="0"/>
                <a:ea typeface="Arial" charset="0"/>
              </a:rPr>
              <a:t> information </a:t>
            </a:r>
            <a:r>
              <a:rPr lang="en-US" dirty="0" smtClean="0">
                <a:latin typeface="Times New Roman" charset="0"/>
                <a:ea typeface="Arial" charset="0"/>
              </a:rPr>
              <a:t>in </a:t>
            </a:r>
            <a:r>
              <a:rPr lang="en-US" dirty="0">
                <a:latin typeface="Times New Roman" charset="0"/>
                <a:ea typeface="Arial" charset="0"/>
              </a:rPr>
              <a:t>a way that allows </a:t>
            </a:r>
            <a:r>
              <a:rPr lang="en-US" dirty="0" smtClean="0">
                <a:latin typeface="Times New Roman" charset="0"/>
                <a:ea typeface="Arial" charset="0"/>
              </a:rPr>
              <a:t>them</a:t>
            </a:r>
            <a:r>
              <a:rPr lang="en-US" baseline="0" dirty="0" smtClean="0">
                <a:latin typeface="Times New Roman" charset="0"/>
                <a:ea typeface="Arial" charset="0"/>
              </a:rPr>
              <a:t> </a:t>
            </a:r>
            <a:r>
              <a:rPr lang="en-US" dirty="0" smtClean="0">
                <a:latin typeface="Times New Roman" charset="0"/>
                <a:ea typeface="Arial" charset="0"/>
              </a:rPr>
              <a:t>to </a:t>
            </a:r>
            <a:r>
              <a:rPr lang="en-US" dirty="0">
                <a:latin typeface="Times New Roman" charset="0"/>
                <a:ea typeface="Arial" charset="0"/>
              </a:rPr>
              <a:t>be personally identified.</a:t>
            </a:r>
          </a:p>
          <a:p>
            <a:pPr marL="209521" indent="-209521">
              <a:buFontTx/>
              <a:buAutoNum type="arabicPeriod"/>
            </a:pPr>
            <a:r>
              <a:rPr lang="en-US" dirty="0">
                <a:latin typeface="Times New Roman" charset="0"/>
                <a:ea typeface="Arial" charset="0"/>
              </a:rPr>
              <a:t>The </a:t>
            </a:r>
            <a:r>
              <a:rPr lang="en-US" dirty="0" smtClean="0">
                <a:latin typeface="Times New Roman" charset="0"/>
                <a:ea typeface="Arial" charset="0"/>
              </a:rPr>
              <a:t>client is </a:t>
            </a:r>
            <a:r>
              <a:rPr lang="en-US" dirty="0">
                <a:latin typeface="Times New Roman" charset="0"/>
                <a:ea typeface="Arial" charset="0"/>
              </a:rPr>
              <a:t>always in </a:t>
            </a:r>
            <a:r>
              <a:rPr lang="en-US" b="1" dirty="0">
                <a:latin typeface="Times New Roman" charset="0"/>
                <a:ea typeface="Arial" charset="0"/>
              </a:rPr>
              <a:t>control</a:t>
            </a:r>
            <a:r>
              <a:rPr lang="en-US" dirty="0">
                <a:latin typeface="Times New Roman" charset="0"/>
                <a:ea typeface="Arial" charset="0"/>
              </a:rPr>
              <a:t>, not in the sense that they’re running the </a:t>
            </a:r>
            <a:r>
              <a:rPr lang="en-US" dirty="0" smtClean="0">
                <a:latin typeface="Times New Roman" charset="0"/>
                <a:ea typeface="Arial" charset="0"/>
              </a:rPr>
              <a:t>project or experiment and </a:t>
            </a:r>
            <a:r>
              <a:rPr lang="en-US" dirty="0">
                <a:latin typeface="Times New Roman" charset="0"/>
                <a:ea typeface="Arial" charset="0"/>
              </a:rPr>
              <a:t>deciding what to do next, but in the sense that the final decision of whether or not to participate remains theirs, throughout the </a:t>
            </a:r>
            <a:r>
              <a:rPr lang="en-US" dirty="0" smtClean="0">
                <a:latin typeface="Times New Roman" charset="0"/>
                <a:ea typeface="Arial" charset="0"/>
              </a:rPr>
              <a:t>process.  </a:t>
            </a:r>
            <a:r>
              <a:rPr lang="en-US" dirty="0">
                <a:latin typeface="Times New Roman" charset="0"/>
                <a:ea typeface="Arial" charset="0"/>
              </a:rPr>
              <a:t>Just because they’ve signed a consent form, or sat down in the room with you, doesn’t mean that they’ve committed to the entire </a:t>
            </a:r>
            <a:r>
              <a:rPr lang="en-US" dirty="0" smtClean="0">
                <a:latin typeface="Times New Roman" charset="0"/>
                <a:ea typeface="Arial" charset="0"/>
              </a:rPr>
              <a:t>experience.  </a:t>
            </a:r>
            <a:r>
              <a:rPr lang="en-US" dirty="0">
                <a:latin typeface="Times New Roman" charset="0"/>
                <a:ea typeface="Arial" charset="0"/>
              </a:rPr>
              <a:t>A </a:t>
            </a:r>
            <a:r>
              <a:rPr lang="en-US" dirty="0" smtClean="0">
                <a:latin typeface="Times New Roman" charset="0"/>
                <a:ea typeface="Arial" charset="0"/>
              </a:rPr>
              <a:t>client has </a:t>
            </a:r>
            <a:r>
              <a:rPr lang="en-US" dirty="0">
                <a:latin typeface="Times New Roman" charset="0"/>
                <a:ea typeface="Arial" charset="0"/>
              </a:rPr>
              <a:t>the right to give up </a:t>
            </a:r>
            <a:r>
              <a:rPr lang="en-US" dirty="0" smtClean="0">
                <a:latin typeface="Times New Roman" charset="0"/>
                <a:ea typeface="Arial" charset="0"/>
              </a:rPr>
              <a:t>and </a:t>
            </a:r>
            <a:r>
              <a:rPr lang="en-US" dirty="0">
                <a:latin typeface="Times New Roman" charset="0"/>
                <a:ea typeface="Arial" charset="0"/>
              </a:rPr>
              <a:t>leave at any time, no matter how inconvenient it may be for you.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A56FB-2B37-D94A-AA21-13AC17A06E5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804AB97-C0C0-EE47-8278-31E09A0AFCCE}" type="slidenum">
              <a:rPr lang="en-US"/>
              <a:pPr/>
              <a:t>2</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r>
              <a:rPr lang="en-US" dirty="0" smtClean="0">
                <a:latin typeface="Times New Roman" charset="0"/>
                <a:ea typeface="Arial" charset="0"/>
              </a:rPr>
              <a:t>Human </a:t>
            </a:r>
            <a:r>
              <a:rPr lang="en-US" dirty="0">
                <a:latin typeface="Times New Roman" charset="0"/>
                <a:ea typeface="Arial" charset="0"/>
              </a:rPr>
              <a:t>subjects have been horribly abused in the name of science over the past century.  </a:t>
            </a:r>
            <a:r>
              <a:rPr lang="en-US" dirty="0" smtClean="0">
                <a:latin typeface="Times New Roman" charset="0"/>
                <a:ea typeface="Arial" charset="0"/>
              </a:rPr>
              <a:t>Let’s talk about some </a:t>
            </a:r>
            <a:r>
              <a:rPr lang="en-US" dirty="0">
                <a:latin typeface="Times New Roman" charset="0"/>
                <a:ea typeface="Arial" charset="0"/>
              </a:rPr>
              <a:t>of the most egregious </a:t>
            </a:r>
            <a:r>
              <a:rPr lang="en-US" dirty="0" smtClean="0">
                <a:latin typeface="Times New Roman" charset="0"/>
                <a:ea typeface="Arial" charset="0"/>
              </a:rPr>
              <a:t>cases.</a:t>
            </a:r>
            <a:endParaRPr lang="en-US" dirty="0">
              <a:latin typeface="Times New Roman" charset="0"/>
              <a:ea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Arial" charset="0"/>
              </a:rPr>
              <a:t>In Nazi concentration camps (1940-1945), doctors used prisoners of war, political prisoners, and Jews as human guinea pigs for horrific experiments.  Some experiments tested the limits of human endurance in extreme cold, low pressures, or exposure.  Other experiments intentionally infected people with massive doses of pathogens, such as typhus; others tested new chemical weapons or new medical procedures.  Thousands of people were killed by these experiments; they were criminal, on a massive scale.</a:t>
            </a:r>
          </a:p>
          <a:p>
            <a:r>
              <a:rPr lang="en-US" dirty="0" smtClean="0"/>
              <a:t>http://</a:t>
            </a:r>
            <a:r>
              <a:rPr lang="en-US" dirty="0" err="1" smtClean="0"/>
              <a:t>www.ushmm.org</a:t>
            </a:r>
            <a:r>
              <a:rPr lang="en-US" dirty="0" smtClean="0"/>
              <a:t>/</a:t>
            </a:r>
            <a:r>
              <a:rPr lang="en-US" dirty="0" err="1" smtClean="0"/>
              <a:t>wlc</a:t>
            </a:r>
            <a:r>
              <a:rPr lang="en-US" dirty="0" smtClean="0"/>
              <a:t>/en/</a:t>
            </a:r>
            <a:r>
              <a:rPr lang="en-US" dirty="0" err="1" smtClean="0"/>
              <a:t>article.php?ModuleId</a:t>
            </a:r>
            <a:r>
              <a:rPr lang="en-US" dirty="0" smtClean="0"/>
              <a:t>=10005168</a:t>
            </a:r>
          </a:p>
          <a:p>
            <a:endParaRPr lang="en-US" dirty="0" smtClean="0"/>
          </a:p>
          <a:p>
            <a:r>
              <a:rPr lang="en-US" dirty="0" smtClean="0"/>
              <a:t>image source: http://</a:t>
            </a:r>
            <a:r>
              <a:rPr lang="en-US" dirty="0" err="1" smtClean="0"/>
              <a:t>listverse.com</a:t>
            </a:r>
            <a:r>
              <a:rPr lang="en-US" dirty="0" smtClean="0"/>
              <a:t>/2008/03/14/top-10-evil-human-experiments/</a:t>
            </a:r>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3</a:t>
            </a:fld>
            <a:endParaRPr lang="en-US"/>
          </a:p>
        </p:txBody>
      </p:sp>
    </p:spTree>
    <p:extLst>
      <p:ext uri="{BB962C8B-B14F-4D97-AF65-F5344CB8AC3E}">
        <p14:creationId xmlns:p14="http://schemas.microsoft.com/office/powerpoint/2010/main" val="225846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Arial" charset="0"/>
              </a:rPr>
              <a:t>In the Tuskegee Institute syphilis study (1932-1972), the US government studied the effects of untreated syphilis in black men in the rural South.  In exchange for their participation in the study, the men were given free health examinations.  But they weren’t told that they had syphilis, or that the disease was potentially fatal. Nor were they given treatment for the disease, even as proven, effective treatments like penicillin became available. Out of 339 men studied, 28 died directly of syphilis, 100 of related complications.  40 wives were infected, and 19 children were born with congenital syphilis.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 http://</a:t>
            </a:r>
            <a:r>
              <a:rPr lang="en-US" dirty="0" err="1" smtClean="0"/>
              <a:t>listverse.com</a:t>
            </a:r>
            <a:r>
              <a:rPr lang="en-US" dirty="0" smtClean="0"/>
              <a:t>/2008/03/14/top-10-evil-human-experiments/</a:t>
            </a:r>
          </a:p>
          <a:p>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4</a:t>
            </a:fld>
            <a:endParaRPr lang="en-US"/>
          </a:p>
        </p:txBody>
      </p:sp>
    </p:spTree>
    <p:extLst>
      <p:ext uri="{BB962C8B-B14F-4D97-AF65-F5344CB8AC3E}">
        <p14:creationId xmlns:p14="http://schemas.microsoft.com/office/powerpoint/2010/main" val="41216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Arial" charset="0"/>
              </a:rPr>
              <a:t>In the 1940s and 1950s, MIT researchers cooperated with the Fernald School for mentally disabled children in Waverly, Massachusetts to gave radioactive isotopes of</a:t>
            </a:r>
            <a:r>
              <a:rPr lang="en-US" baseline="0" dirty="0" smtClean="0">
                <a:latin typeface="Times New Roman" charset="0"/>
                <a:ea typeface="Arial" charset="0"/>
              </a:rPr>
              <a:t> calcium and iron </a:t>
            </a:r>
            <a:r>
              <a:rPr lang="en-US" dirty="0" smtClean="0">
                <a:latin typeface="Times New Roman" charset="0"/>
                <a:ea typeface="Arial" charset="0"/>
              </a:rPr>
              <a:t>to some of the children in their milk and cereal, to study how minerals</a:t>
            </a:r>
            <a:r>
              <a:rPr lang="en-US" baseline="0" dirty="0" smtClean="0">
                <a:latin typeface="Times New Roman" charset="0"/>
                <a:ea typeface="Arial" charset="0"/>
              </a:rPr>
              <a:t> </a:t>
            </a:r>
            <a:r>
              <a:rPr lang="en-US" dirty="0" smtClean="0">
                <a:latin typeface="Times New Roman" charset="0"/>
                <a:ea typeface="Arial" charset="0"/>
              </a:rPr>
              <a:t>were taken up by the body.  Permission letters were obtained from their parents, but neither parents nor children were warned that radioactive materials were being used.</a:t>
            </a:r>
          </a:p>
          <a:p>
            <a:r>
              <a:rPr lang="en-US" baseline="0" dirty="0" smtClean="0"/>
              <a:t>In the late 90s, MIT and Quaker Oats (who funded the study) paid a $1.85 settlement to the participants.</a:t>
            </a:r>
            <a:endParaRPr lang="en-US" dirty="0" smtClean="0"/>
          </a:p>
          <a:p>
            <a:r>
              <a:rPr lang="en-US" dirty="0" smtClean="0"/>
              <a:t>image from http://</a:t>
            </a:r>
            <a:r>
              <a:rPr lang="en-US" dirty="0" err="1" smtClean="0"/>
              <a:t>www.falloutreport.com</a:t>
            </a:r>
            <a:r>
              <a:rPr lang="en-US" dirty="0" smtClean="0"/>
              <a:t>/mit-to-pay-victims-1-85-million-in-fernald-radiation-settlement</a:t>
            </a:r>
          </a:p>
          <a:p>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5</a:t>
            </a:fld>
            <a:endParaRPr lang="en-US"/>
          </a:p>
        </p:txBody>
      </p:sp>
    </p:spTree>
    <p:extLst>
      <p:ext uri="{BB962C8B-B14F-4D97-AF65-F5344CB8AC3E}">
        <p14:creationId xmlns:p14="http://schemas.microsoft.com/office/powerpoint/2010/main" val="339264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Arial" charset="0"/>
              </a:rPr>
              <a:t>In the 1950s, a famous study done at Yale told subjects to give painful electric shocks to another person.  The shocks weren’t real, and the person they were shocking was just an actor.  But subjects weren’t told that fact in advance, and many subjects were genuinely traumatized by the experience: sweating, trembling, stuttering.</a:t>
            </a:r>
          </a:p>
          <a:p>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6</a:t>
            </a:fld>
            <a:endParaRPr lang="en-US"/>
          </a:p>
        </p:txBody>
      </p:sp>
    </p:spTree>
    <p:extLst>
      <p:ext uri="{BB962C8B-B14F-4D97-AF65-F5344CB8AC3E}">
        <p14:creationId xmlns:p14="http://schemas.microsoft.com/office/powerpoint/2010/main" val="200023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listverse.com</a:t>
            </a:r>
            <a:r>
              <a:rPr lang="en-US" dirty="0" smtClean="0"/>
              <a:t>/2008/03/14/top-10-evil-human-experiments/</a:t>
            </a:r>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7</a:t>
            </a:fld>
            <a:endParaRPr lang="en-US"/>
          </a:p>
        </p:txBody>
      </p:sp>
    </p:spTree>
    <p:extLst>
      <p:ext uri="{BB962C8B-B14F-4D97-AF65-F5344CB8AC3E}">
        <p14:creationId xmlns:p14="http://schemas.microsoft.com/office/powerpoint/2010/main" val="372394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Arial" charset="0"/>
              </a:rPr>
              <a:t>These cases have led to several reforms. The Nazi-era experiments led to the Nuremberg Code, an international agreement on the rights of human subjects.  The Tuskegee study drove the US government to take steps to ensure that all federally-funded institutions follow ethical practices in their use of human subjects.  The outcome of those steps was the </a:t>
            </a:r>
            <a:r>
              <a:rPr lang="en-US" dirty="0" smtClean="0"/>
              <a:t>Belmont Report</a:t>
            </a:r>
            <a:r>
              <a:rPr lang="en-US" baseline="0" dirty="0" smtClean="0"/>
              <a:t> (</a:t>
            </a:r>
            <a:r>
              <a:rPr lang="en-US" dirty="0" smtClean="0"/>
              <a:t>http://</a:t>
            </a:r>
            <a:r>
              <a:rPr lang="en-US" dirty="0" err="1" smtClean="0"/>
              <a:t>ohsr.od.nih.gov</a:t>
            </a:r>
            <a:r>
              <a:rPr lang="en-US" dirty="0" smtClean="0"/>
              <a:t>/guidelines/</a:t>
            </a:r>
            <a:r>
              <a:rPr lang="en-US" dirty="0" err="1" smtClean="0"/>
              <a:t>belmont.html</a:t>
            </a:r>
            <a:r>
              <a:rPr lang="en-US" dirty="0" smtClean="0"/>
              <a:t>) which outlined the basic principles of the rights of human subjects.</a:t>
            </a:r>
          </a:p>
        </p:txBody>
      </p:sp>
      <p:sp>
        <p:nvSpPr>
          <p:cNvPr id="4" name="Slide Number Placeholder 3"/>
          <p:cNvSpPr>
            <a:spLocks noGrp="1"/>
          </p:cNvSpPr>
          <p:nvPr>
            <p:ph type="sldNum" sz="quarter" idx="10"/>
          </p:nvPr>
        </p:nvSpPr>
        <p:spPr/>
        <p:txBody>
          <a:bodyPr/>
          <a:lstStyle/>
          <a:p>
            <a:fld id="{04A93127-E36D-2D44-9594-0F05D98DC837}" type="slidenum">
              <a:rPr lang="en-US" smtClean="0"/>
              <a:pPr/>
              <a:t>8</a:t>
            </a:fld>
            <a:endParaRPr lang="en-US"/>
          </a:p>
        </p:txBody>
      </p:sp>
    </p:spTree>
    <p:extLst>
      <p:ext uri="{BB962C8B-B14F-4D97-AF65-F5344CB8AC3E}">
        <p14:creationId xmlns:p14="http://schemas.microsoft.com/office/powerpoint/2010/main" val="152995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Arial" charset="0"/>
              </a:rPr>
              <a:t>The</a:t>
            </a:r>
            <a:r>
              <a:rPr lang="en-US" baseline="0" dirty="0" smtClean="0">
                <a:latin typeface="Times New Roman" charset="0"/>
                <a:ea typeface="Arial" charset="0"/>
              </a:rPr>
              <a:t> Belmont report led to Federal regulations on human subjects research.  </a:t>
            </a:r>
            <a:r>
              <a:rPr lang="en-US" dirty="0" smtClean="0">
                <a:latin typeface="Times New Roman" charset="0"/>
                <a:ea typeface="Arial" charset="0"/>
              </a:rPr>
              <a:t>Every research experiment involving human subjects at a federally-funded institution must be reviewed and approved by an ethics committee</a:t>
            </a:r>
            <a:r>
              <a:rPr lang="en-US" baseline="0" dirty="0" smtClean="0">
                <a:latin typeface="Times New Roman" charset="0"/>
                <a:ea typeface="Arial" charset="0"/>
              </a:rPr>
              <a:t> at that institution</a:t>
            </a:r>
            <a:r>
              <a:rPr lang="en-US" dirty="0" smtClean="0">
                <a:latin typeface="Times New Roman" charset="0"/>
                <a:ea typeface="Arial" charset="0"/>
              </a:rPr>
              <a:t>, usually called an institutional review board. MIT’s review board is called COUHES.</a:t>
            </a:r>
          </a:p>
          <a:p>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12</a:t>
            </a:fld>
            <a:endParaRPr lang="en-US"/>
          </a:p>
        </p:txBody>
      </p:sp>
    </p:spTree>
    <p:extLst>
      <p:ext uri="{BB962C8B-B14F-4D97-AF65-F5344CB8AC3E}">
        <p14:creationId xmlns:p14="http://schemas.microsoft.com/office/powerpoint/2010/main" val="10223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02732-4D6A-E349-860A-79F78BDCB0CE}" type="datetime1">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90EC3-1236-5449-AA95-FD36DF024E52}" type="datetime1">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70A7-443C-A74A-858C-E56321E67752}" type="datetime1">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B5B8681-C70B-2F4C-97C6-90156BCC79B6}" type="datetime1">
              <a:rPr lang="en-US" smtClean="0"/>
              <a:t>9/16/12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F5BD428-D8D4-B94C-9218-719F836097C2}" type="slidenum">
              <a:rPr lang="en-US"/>
              <a:pPr/>
              <a:t>‹#›</a:t>
            </a:fld>
            <a:endParaRPr lang="en-US"/>
          </a:p>
        </p:txBody>
      </p:sp>
    </p:spTree>
    <p:extLst>
      <p:ext uri="{BB962C8B-B14F-4D97-AF65-F5344CB8AC3E}">
        <p14:creationId xmlns:p14="http://schemas.microsoft.com/office/powerpoint/2010/main" val="50804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4DE7-895D-4C4F-A9B8-956354EC99AB}" type="datetime1">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33FA4-99FC-D14F-802A-23F8C190D0D2}" type="datetime1">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773E3-1FDB-B043-A3E9-EA7554AB7F11}" type="datetime1">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F978B-E40C-A848-B1C9-EA068302AE98}" type="datetime1">
              <a:rPr lang="en-US" smtClean="0"/>
              <a:t>9/16/12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0DC44-4FC4-6745-94DA-AB585272A74F}" type="datetime1">
              <a:rPr lang="en-US" smtClean="0"/>
              <a:t>9/16/12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0C2FC-684D-1748-9624-D5AA578243E4}" type="datetime1">
              <a:rPr lang="en-US" smtClean="0"/>
              <a:t>9/16/12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472EC-B1D7-614D-908D-69E686F716E8}" type="datetime1">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DD11D-6199-1B4F-BDA3-0248E7E642D7}" type="datetime1">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itchFamily="34" charset="0"/>
                <a:ea typeface="Segoe UI" pitchFamily="34" charset="0"/>
                <a:cs typeface="Segoe UI" pitchFamily="34" charset="0"/>
              </a:defRPr>
            </a:lvl1pPr>
          </a:lstStyle>
          <a:p>
            <a:fld id="{C0BDF790-2F2A-1540-831B-C2CD4713415B}" type="datetime1">
              <a:rPr lang="en-US" smtClean="0"/>
              <a:t>9/16/12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itchFamily="34" charset="0"/>
                <a:ea typeface="Segoe UI" pitchFamily="34" charset="0"/>
                <a:cs typeface="Segoe U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itchFamily="34" charset="0"/>
                <a:ea typeface="Segoe UI" pitchFamily="34" charset="0"/>
                <a:cs typeface="Segoe U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079625"/>
          </a:xfrm>
        </p:spPr>
        <p:txBody>
          <a:bodyPr>
            <a:noAutofit/>
          </a:bodyPr>
          <a:lstStyle/>
          <a:p>
            <a:r>
              <a:rPr lang="en-US" sz="4800" b="1" dirty="0" smtClean="0">
                <a:latin typeface="Segoe UI" pitchFamily="34" charset="0"/>
                <a:ea typeface="Segoe UI" pitchFamily="34" charset="0"/>
                <a:cs typeface="Segoe UI" pitchFamily="34" charset="0"/>
              </a:rPr>
              <a:t>6.S196 / PPAT:</a:t>
            </a:r>
            <a:br>
              <a:rPr lang="en-US" sz="4800" b="1" dirty="0" smtClean="0">
                <a:latin typeface="Segoe UI" pitchFamily="34" charset="0"/>
                <a:ea typeface="Segoe UI" pitchFamily="34" charset="0"/>
                <a:cs typeface="Segoe UI" pitchFamily="34" charset="0"/>
              </a:rPr>
            </a:br>
            <a:r>
              <a:rPr lang="en-US" sz="4800" b="1" dirty="0" smtClean="0">
                <a:latin typeface="Segoe UI" pitchFamily="34" charset="0"/>
                <a:ea typeface="Segoe UI" pitchFamily="34" charset="0"/>
                <a:cs typeface="Segoe UI" pitchFamily="34" charset="0"/>
              </a:rPr>
              <a:t>Principles and Practice</a:t>
            </a:r>
            <a:br>
              <a:rPr lang="en-US" sz="4800" b="1" dirty="0" smtClean="0">
                <a:latin typeface="Segoe UI" pitchFamily="34" charset="0"/>
                <a:ea typeface="Segoe UI" pitchFamily="34" charset="0"/>
                <a:cs typeface="Segoe UI" pitchFamily="34" charset="0"/>
              </a:rPr>
            </a:br>
            <a:r>
              <a:rPr lang="en-US" sz="4800" b="1" dirty="0" smtClean="0">
                <a:latin typeface="Segoe UI" pitchFamily="34" charset="0"/>
                <a:ea typeface="Segoe UI" pitchFamily="34" charset="0"/>
                <a:cs typeface="Segoe UI" pitchFamily="34" charset="0"/>
              </a:rPr>
              <a:t>of Assistive Technology</a:t>
            </a:r>
            <a:endParaRPr lang="en-US" sz="4800" b="1" dirty="0">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1371600" y="5105400"/>
            <a:ext cx="6400800" cy="1066800"/>
          </a:xfrm>
        </p:spPr>
        <p:txBody>
          <a:bodyPr>
            <a:normAutofit lnSpcReduction="10000"/>
          </a:bodyPr>
          <a:lstStyle/>
          <a:p>
            <a:r>
              <a:rPr lang="en-US" dirty="0" smtClean="0">
                <a:solidFill>
                  <a:schemeClr val="tx1"/>
                </a:solidFill>
                <a:latin typeface="Segoe UI" pitchFamily="34" charset="0"/>
                <a:ea typeface="Segoe UI" pitchFamily="34" charset="0"/>
                <a:cs typeface="Segoe UI" pitchFamily="34" charset="0"/>
              </a:rPr>
              <a:t>Monday, 17 Sept 2012</a:t>
            </a:r>
          </a:p>
          <a:p>
            <a:r>
              <a:rPr lang="en-US" dirty="0" smtClean="0">
                <a:solidFill>
                  <a:schemeClr val="tx1"/>
                </a:solidFill>
                <a:latin typeface="Segoe UI" pitchFamily="34" charset="0"/>
                <a:ea typeface="Segoe UI" pitchFamily="34" charset="0"/>
                <a:cs typeface="Segoe UI" pitchFamily="34" charset="0"/>
              </a:rPr>
              <a:t>Prof. Rob Miller</a:t>
            </a:r>
          </a:p>
        </p:txBody>
      </p:sp>
      <p:sp>
        <p:nvSpPr>
          <p:cNvPr id="4" name="Subtitle 2"/>
          <p:cNvSpPr txBox="1">
            <a:spLocks/>
          </p:cNvSpPr>
          <p:nvPr/>
        </p:nvSpPr>
        <p:spPr>
          <a:xfrm>
            <a:off x="228600" y="3352800"/>
            <a:ext cx="8686800" cy="1371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Today: Ethics of Human</a:t>
            </a:r>
            <a:r>
              <a:rPr kumimoji="0" lang="en-US" sz="3600" b="0" i="0" u="none" strike="noStrike" kern="1200" cap="none" spc="0" normalizeH="0" noProof="0" dirty="0" smtClean="0">
                <a:ln>
                  <a:noFill/>
                </a:ln>
                <a:solidFill>
                  <a:schemeClr val="tx1"/>
                </a:solidFill>
                <a:effectLst/>
                <a:uLnTx/>
                <a:uFillTx/>
                <a:latin typeface="Segoe UI" pitchFamily="34" charset="0"/>
                <a:ea typeface="Segoe UI" pitchFamily="34" charset="0"/>
                <a:cs typeface="Segoe UI" pitchFamily="34" charset="0"/>
              </a:rPr>
              <a:t> Subject Research</a:t>
            </a:r>
            <a:endParaRPr kumimoji="0" lang="en-US" sz="36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Beneficence</a:t>
            </a:r>
            <a:endParaRPr lang="en-US" dirty="0"/>
          </a:p>
        </p:txBody>
      </p:sp>
      <p:sp>
        <p:nvSpPr>
          <p:cNvPr id="3" name="Text Placeholder 2"/>
          <p:cNvSpPr>
            <a:spLocks noGrp="1"/>
          </p:cNvSpPr>
          <p:nvPr>
            <p:ph type="body" idx="1"/>
          </p:nvPr>
        </p:nvSpPr>
        <p:spPr/>
        <p:txBody>
          <a:bodyPr/>
          <a:lstStyle/>
          <a:p>
            <a:r>
              <a:rPr lang="en-US" dirty="0" smtClean="0"/>
              <a:t>Do </a:t>
            </a:r>
            <a:r>
              <a:rPr lang="en-US" dirty="0"/>
              <a:t>no </a:t>
            </a:r>
            <a:r>
              <a:rPr lang="en-US" dirty="0" smtClean="0"/>
              <a:t>harm</a:t>
            </a:r>
          </a:p>
          <a:p>
            <a:pPr lvl="1"/>
            <a:r>
              <a:rPr lang="en-US" dirty="0" smtClean="0"/>
              <a:t>not just physical well-being, but also privacy</a:t>
            </a:r>
            <a:endParaRPr lang="en-US" dirty="0"/>
          </a:p>
          <a:p>
            <a:r>
              <a:rPr lang="en-US" dirty="0" smtClean="0"/>
              <a:t>Must weigh the risks </a:t>
            </a:r>
            <a:r>
              <a:rPr lang="en-US" dirty="0"/>
              <a:t>vs. </a:t>
            </a:r>
            <a:r>
              <a:rPr lang="en-US" dirty="0" smtClean="0"/>
              <a:t>benefits</a:t>
            </a:r>
          </a:p>
          <a:p>
            <a:pPr lvl="1"/>
            <a:r>
              <a:rPr lang="en-US" dirty="0"/>
              <a:t>r</a:t>
            </a:r>
            <a:r>
              <a:rPr lang="en-US" dirty="0" smtClean="0"/>
              <a:t>isks </a:t>
            </a:r>
            <a:r>
              <a:rPr lang="en-US" dirty="0"/>
              <a:t>to </a:t>
            </a:r>
            <a:r>
              <a:rPr lang="en-US" dirty="0" smtClean="0"/>
              <a:t>participants should </a:t>
            </a:r>
            <a:r>
              <a:rPr lang="en-US" dirty="0"/>
              <a:t>be commensurate with benefits of the work to the </a:t>
            </a:r>
            <a:r>
              <a:rPr lang="en-US" dirty="0" smtClean="0"/>
              <a:t>participants or to society as a whole</a:t>
            </a:r>
            <a:endParaRPr lang="en-US" dirty="0"/>
          </a:p>
          <a:p>
            <a:endParaRPr lang="en-US" dirty="0"/>
          </a:p>
        </p:txBody>
      </p:sp>
    </p:spTree>
    <p:extLst>
      <p:ext uri="{BB962C8B-B14F-4D97-AF65-F5344CB8AC3E}">
        <p14:creationId xmlns:p14="http://schemas.microsoft.com/office/powerpoint/2010/main" val="356816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a:t>
            </a:r>
            <a:endParaRPr lang="en-US" dirty="0"/>
          </a:p>
        </p:txBody>
      </p:sp>
      <p:sp>
        <p:nvSpPr>
          <p:cNvPr id="3" name="Text Placeholder 2"/>
          <p:cNvSpPr>
            <a:spLocks noGrp="1"/>
          </p:cNvSpPr>
          <p:nvPr>
            <p:ph type="body" idx="1"/>
          </p:nvPr>
        </p:nvSpPr>
        <p:spPr/>
        <p:txBody>
          <a:bodyPr/>
          <a:lstStyle/>
          <a:p>
            <a:r>
              <a:rPr lang="en-US" dirty="0" smtClean="0"/>
              <a:t>Fair selection of participants</a:t>
            </a:r>
          </a:p>
          <a:p>
            <a:pPr lvl="1"/>
            <a:r>
              <a:rPr lang="en-US" dirty="0" smtClean="0"/>
              <a:t>opportunity to be in clinical trials of new treatments must be available to all (scientifically-appropriate) participants</a:t>
            </a:r>
            <a:endParaRPr lang="en-US" dirty="0"/>
          </a:p>
        </p:txBody>
      </p:sp>
    </p:spTree>
    <p:extLst>
      <p:ext uri="{BB962C8B-B14F-4D97-AF65-F5344CB8AC3E}">
        <p14:creationId xmlns:p14="http://schemas.microsoft.com/office/powerpoint/2010/main" val="375815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Review Boards</a:t>
            </a:r>
            <a:endParaRPr lang="en-US" dirty="0"/>
          </a:p>
        </p:txBody>
      </p:sp>
      <p:sp>
        <p:nvSpPr>
          <p:cNvPr id="3" name="Text Placeholder 2"/>
          <p:cNvSpPr>
            <a:spLocks noGrp="1"/>
          </p:cNvSpPr>
          <p:nvPr>
            <p:ph type="body" idx="1"/>
          </p:nvPr>
        </p:nvSpPr>
        <p:spPr/>
        <p:txBody>
          <a:bodyPr>
            <a:normAutofit/>
          </a:bodyPr>
          <a:lstStyle/>
          <a:p>
            <a:pPr>
              <a:lnSpc>
                <a:spcPct val="90000"/>
              </a:lnSpc>
            </a:pPr>
            <a:r>
              <a:rPr lang="en-US" dirty="0">
                <a:ea typeface="Arial" charset="0"/>
              </a:rPr>
              <a:t>Research </a:t>
            </a:r>
            <a:r>
              <a:rPr lang="en-US" dirty="0" smtClean="0">
                <a:ea typeface="Arial" charset="0"/>
              </a:rPr>
              <a:t>with people is subject </a:t>
            </a:r>
            <a:r>
              <a:rPr lang="en-US" dirty="0">
                <a:ea typeface="Arial" charset="0"/>
              </a:rPr>
              <a:t>to </a:t>
            </a:r>
            <a:r>
              <a:rPr lang="en-US" dirty="0" smtClean="0">
                <a:ea typeface="Arial" charset="0"/>
              </a:rPr>
              <a:t>scrutiny</a:t>
            </a:r>
          </a:p>
          <a:p>
            <a:pPr lvl="1">
              <a:lnSpc>
                <a:spcPct val="90000"/>
              </a:lnSpc>
            </a:pPr>
            <a:r>
              <a:rPr lang="en-US" dirty="0" smtClean="0">
                <a:ea typeface="Arial" charset="0"/>
              </a:rPr>
              <a:t>All federally-funded institutions have an </a:t>
            </a:r>
            <a:r>
              <a:rPr lang="en-US" i="1" dirty="0" smtClean="0">
                <a:ea typeface="Arial" charset="0"/>
              </a:rPr>
              <a:t>institutional review board</a:t>
            </a:r>
            <a:r>
              <a:rPr lang="en-US" dirty="0" smtClean="0">
                <a:ea typeface="Arial" charset="0"/>
              </a:rPr>
              <a:t> (IRB) that approves </a:t>
            </a:r>
            <a:r>
              <a:rPr lang="en-US" dirty="0" smtClean="0">
                <a:ea typeface="Arial" charset="0"/>
              </a:rPr>
              <a:t>human subjects research</a:t>
            </a:r>
            <a:endParaRPr lang="en-US" dirty="0" smtClean="0">
              <a:ea typeface="Arial" charset="0"/>
            </a:endParaRPr>
          </a:p>
          <a:p>
            <a:pPr lvl="1">
              <a:lnSpc>
                <a:spcPct val="90000"/>
              </a:lnSpc>
            </a:pPr>
            <a:r>
              <a:rPr lang="en-US" dirty="0" smtClean="0">
                <a:ea typeface="Arial" charset="0"/>
              </a:rPr>
              <a:t>MIT’s IRB is called the Committee </a:t>
            </a:r>
            <a:r>
              <a:rPr lang="en-US" dirty="0">
                <a:ea typeface="Arial" charset="0"/>
              </a:rPr>
              <a:t>on Use of Humans as Experimental Subjects (COUHES</a:t>
            </a:r>
            <a:r>
              <a:rPr lang="en-US" dirty="0" smtClean="0">
                <a:ea typeface="Arial" charset="0"/>
              </a:rPr>
              <a:t>)</a:t>
            </a:r>
          </a:p>
          <a:p>
            <a:endParaRPr lang="en-US" dirty="0"/>
          </a:p>
        </p:txBody>
      </p:sp>
    </p:spTree>
    <p:extLst>
      <p:ext uri="{BB962C8B-B14F-4D97-AF65-F5344CB8AC3E}">
        <p14:creationId xmlns:p14="http://schemas.microsoft.com/office/powerpoint/2010/main" val="67995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Research?</a:t>
            </a:r>
            <a:endParaRPr lang="en-US" dirty="0"/>
          </a:p>
        </p:txBody>
      </p:sp>
      <p:sp>
        <p:nvSpPr>
          <p:cNvPr id="3" name="Text Placeholder 2"/>
          <p:cNvSpPr>
            <a:spLocks noGrp="1"/>
          </p:cNvSpPr>
          <p:nvPr>
            <p:ph type="body" idx="1"/>
          </p:nvPr>
        </p:nvSpPr>
        <p:spPr/>
        <p:txBody>
          <a:bodyPr/>
          <a:lstStyle/>
          <a:p>
            <a:pPr>
              <a:lnSpc>
                <a:spcPct val="90000"/>
              </a:lnSpc>
            </a:pPr>
            <a:r>
              <a:rPr lang="en-US" dirty="0">
                <a:ea typeface="Arial" charset="0"/>
              </a:rPr>
              <a:t>IRB oversight is confined to research</a:t>
            </a:r>
          </a:p>
          <a:p>
            <a:pPr lvl="1">
              <a:lnSpc>
                <a:spcPct val="90000"/>
              </a:lnSpc>
            </a:pPr>
            <a:r>
              <a:rPr lang="en-US" dirty="0">
                <a:ea typeface="Arial" charset="0"/>
              </a:rPr>
              <a:t>“Research” is work leading to generalizable knowledge</a:t>
            </a:r>
          </a:p>
          <a:p>
            <a:pPr lvl="1">
              <a:lnSpc>
                <a:spcPct val="90000"/>
              </a:lnSpc>
            </a:pPr>
            <a:r>
              <a:rPr lang="en-US" dirty="0">
                <a:ea typeface="Arial" charset="0"/>
              </a:rPr>
              <a:t>“Practice” (clinical medicine, product development, class projects) does not require IRB approval</a:t>
            </a:r>
          </a:p>
          <a:p>
            <a:pPr lvl="1">
              <a:lnSpc>
                <a:spcPct val="90000"/>
              </a:lnSpc>
            </a:pPr>
            <a:r>
              <a:rPr lang="en-US" dirty="0" smtClean="0">
                <a:ea typeface="Arial" charset="0"/>
              </a:rPr>
              <a:t>But </a:t>
            </a:r>
            <a:r>
              <a:rPr lang="en-US" dirty="0">
                <a:ea typeface="Arial" charset="0"/>
              </a:rPr>
              <a:t>all work with human beings should follow the IRB ethical guidelines, even if it doesn’t need to do IRB paperwork</a:t>
            </a:r>
          </a:p>
          <a:p>
            <a:endParaRPr lang="en-US" dirty="0"/>
          </a:p>
        </p:txBody>
      </p:sp>
    </p:spTree>
    <p:extLst>
      <p:ext uri="{BB962C8B-B14F-4D97-AF65-F5344CB8AC3E}">
        <p14:creationId xmlns:p14="http://schemas.microsoft.com/office/powerpoint/2010/main" val="289410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Study</a:t>
            </a:r>
            <a:endParaRPr lang="en-US" sz="3600" dirty="0"/>
          </a:p>
        </p:txBody>
      </p:sp>
      <p:sp>
        <p:nvSpPr>
          <p:cNvPr id="3" name="Text Placeholder 2"/>
          <p:cNvSpPr>
            <a:spLocks noGrp="1"/>
          </p:cNvSpPr>
          <p:nvPr>
            <p:ph type="body" idx="1"/>
          </p:nvPr>
        </p:nvSpPr>
        <p:spPr/>
        <p:txBody>
          <a:bodyPr/>
          <a:lstStyle/>
          <a:p>
            <a:endParaRPr lang="en-US"/>
          </a:p>
        </p:txBody>
      </p:sp>
      <p:pic>
        <p:nvPicPr>
          <p:cNvPr id="7" name="Picture 6"/>
          <p:cNvPicPr>
            <a:picLocks noChangeAspect="1"/>
          </p:cNvPicPr>
          <p:nvPr/>
        </p:nvPicPr>
        <p:blipFill>
          <a:blip r:embed="rId3"/>
          <a:stretch>
            <a:fillRect/>
          </a:stretch>
        </p:blipFill>
        <p:spPr>
          <a:xfrm>
            <a:off x="838200" y="1219200"/>
            <a:ext cx="7436522" cy="4673600"/>
          </a:xfrm>
          <a:prstGeom prst="rect">
            <a:avLst/>
          </a:prstGeom>
        </p:spPr>
      </p:pic>
    </p:spTree>
    <p:extLst>
      <p:ext uri="{BB962C8B-B14F-4D97-AF65-F5344CB8AC3E}">
        <p14:creationId xmlns:p14="http://schemas.microsoft.com/office/powerpoint/2010/main" val="103103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Treat the </a:t>
            </a:r>
            <a:r>
              <a:rPr lang="en-US" dirty="0" smtClean="0"/>
              <a:t>Client with </a:t>
            </a:r>
            <a:r>
              <a:rPr lang="en-US" dirty="0"/>
              <a:t>Respect</a:t>
            </a:r>
          </a:p>
        </p:txBody>
      </p:sp>
      <p:sp>
        <p:nvSpPr>
          <p:cNvPr id="29699" name="Rectangle 3"/>
          <p:cNvSpPr>
            <a:spLocks noGrp="1" noChangeArrowheads="1"/>
          </p:cNvSpPr>
          <p:nvPr>
            <p:ph type="body" idx="1"/>
          </p:nvPr>
        </p:nvSpPr>
        <p:spPr/>
        <p:txBody>
          <a:bodyPr>
            <a:normAutofit fontScale="92500" lnSpcReduction="20000"/>
          </a:bodyPr>
          <a:lstStyle/>
          <a:p>
            <a:pPr>
              <a:lnSpc>
                <a:spcPct val="90000"/>
              </a:lnSpc>
            </a:pPr>
            <a:r>
              <a:rPr lang="en-US" dirty="0">
                <a:ea typeface="Arial" charset="0"/>
              </a:rPr>
              <a:t>Time</a:t>
            </a:r>
          </a:p>
          <a:p>
            <a:pPr lvl="1">
              <a:lnSpc>
                <a:spcPct val="90000"/>
              </a:lnSpc>
            </a:pPr>
            <a:r>
              <a:rPr lang="en-US" dirty="0">
                <a:ea typeface="Arial" charset="0"/>
              </a:rPr>
              <a:t>Don</a:t>
            </a:r>
            <a:r>
              <a:rPr lang="en-US" dirty="0">
                <a:latin typeface="Verdana" charset="0"/>
                <a:ea typeface="Arial" charset="0"/>
              </a:rPr>
              <a:t>’</a:t>
            </a:r>
            <a:r>
              <a:rPr lang="en-US" dirty="0">
                <a:ea typeface="Arial" charset="0"/>
              </a:rPr>
              <a:t>t waste it</a:t>
            </a:r>
          </a:p>
          <a:p>
            <a:pPr>
              <a:lnSpc>
                <a:spcPct val="90000"/>
              </a:lnSpc>
            </a:pPr>
            <a:r>
              <a:rPr lang="en-US" dirty="0">
                <a:ea typeface="Arial" charset="0"/>
              </a:rPr>
              <a:t>Comfort</a:t>
            </a:r>
          </a:p>
          <a:p>
            <a:pPr lvl="1">
              <a:lnSpc>
                <a:spcPct val="90000"/>
              </a:lnSpc>
            </a:pPr>
            <a:r>
              <a:rPr lang="en-US" dirty="0" smtClean="0">
                <a:ea typeface="Arial" charset="0"/>
              </a:rPr>
              <a:t>Accessible &amp; convenient meeting location</a:t>
            </a:r>
          </a:p>
          <a:p>
            <a:pPr lvl="1">
              <a:lnSpc>
                <a:spcPct val="90000"/>
              </a:lnSpc>
            </a:pPr>
            <a:r>
              <a:rPr lang="en-US" dirty="0" smtClean="0">
                <a:ea typeface="Arial" charset="0"/>
              </a:rPr>
              <a:t>Energy &amp; fatigue</a:t>
            </a:r>
            <a:endParaRPr lang="en-US" dirty="0">
              <a:ea typeface="Arial" charset="0"/>
            </a:endParaRPr>
          </a:p>
          <a:p>
            <a:pPr>
              <a:lnSpc>
                <a:spcPct val="90000"/>
              </a:lnSpc>
            </a:pPr>
            <a:r>
              <a:rPr lang="en-US" dirty="0">
                <a:ea typeface="Arial" charset="0"/>
              </a:rPr>
              <a:t>Informed consent</a:t>
            </a:r>
          </a:p>
          <a:p>
            <a:pPr lvl="1">
              <a:lnSpc>
                <a:spcPct val="90000"/>
              </a:lnSpc>
            </a:pPr>
            <a:r>
              <a:rPr lang="en-US" dirty="0">
                <a:ea typeface="Arial" charset="0"/>
              </a:rPr>
              <a:t>Inform the client </a:t>
            </a:r>
            <a:r>
              <a:rPr lang="en-US" dirty="0" smtClean="0">
                <a:ea typeface="Arial" charset="0"/>
              </a:rPr>
              <a:t>fully</a:t>
            </a:r>
            <a:endParaRPr lang="en-US" dirty="0">
              <a:ea typeface="Arial" charset="0"/>
            </a:endParaRPr>
          </a:p>
          <a:p>
            <a:pPr>
              <a:lnSpc>
                <a:spcPct val="90000"/>
              </a:lnSpc>
            </a:pPr>
            <a:r>
              <a:rPr lang="en-US" dirty="0">
                <a:ea typeface="Arial" charset="0"/>
              </a:rPr>
              <a:t>Privacy</a:t>
            </a:r>
          </a:p>
          <a:p>
            <a:pPr lvl="1">
              <a:lnSpc>
                <a:spcPct val="90000"/>
              </a:lnSpc>
            </a:pPr>
            <a:r>
              <a:rPr lang="en-US" dirty="0">
                <a:ea typeface="Arial" charset="0"/>
              </a:rPr>
              <a:t>Preserve the </a:t>
            </a:r>
            <a:r>
              <a:rPr lang="en-US" dirty="0" smtClean="0">
                <a:ea typeface="Arial" charset="0"/>
              </a:rPr>
              <a:t>client’s privacy</a:t>
            </a:r>
            <a:endParaRPr lang="en-US" dirty="0">
              <a:ea typeface="Arial" charset="0"/>
            </a:endParaRPr>
          </a:p>
          <a:p>
            <a:pPr>
              <a:lnSpc>
                <a:spcPct val="90000"/>
              </a:lnSpc>
            </a:pPr>
            <a:r>
              <a:rPr lang="en-US" dirty="0">
                <a:ea typeface="Arial" charset="0"/>
              </a:rPr>
              <a:t>Control</a:t>
            </a:r>
          </a:p>
          <a:p>
            <a:pPr lvl="1">
              <a:lnSpc>
                <a:spcPct val="90000"/>
              </a:lnSpc>
            </a:pPr>
            <a:r>
              <a:rPr lang="en-US" dirty="0">
                <a:ea typeface="Arial" charset="0"/>
              </a:rPr>
              <a:t>The </a:t>
            </a:r>
            <a:r>
              <a:rPr lang="en-US" dirty="0" smtClean="0">
                <a:ea typeface="Arial" charset="0"/>
              </a:rPr>
              <a:t>client can </a:t>
            </a:r>
            <a:r>
              <a:rPr lang="en-US" dirty="0">
                <a:ea typeface="Arial" charset="0"/>
              </a:rPr>
              <a:t>stop at any time</a:t>
            </a:r>
          </a:p>
        </p:txBody>
      </p:sp>
    </p:spTree>
    <p:extLst>
      <p:ext uri="{BB962C8B-B14F-4D97-AF65-F5344CB8AC3E}">
        <p14:creationId xmlns:p14="http://schemas.microsoft.com/office/powerpoint/2010/main" val="18611521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Summary</a:t>
            </a:r>
          </a:p>
        </p:txBody>
      </p:sp>
      <p:sp>
        <p:nvSpPr>
          <p:cNvPr id="50179" name="Text Placeholder 2"/>
          <p:cNvSpPr>
            <a:spLocks noGrp="1"/>
          </p:cNvSpPr>
          <p:nvPr>
            <p:ph type="body" idx="1"/>
          </p:nvPr>
        </p:nvSpPr>
        <p:spPr/>
        <p:txBody>
          <a:bodyPr/>
          <a:lstStyle/>
          <a:p>
            <a:r>
              <a:rPr lang="en-US" dirty="0" smtClean="0">
                <a:ea typeface="Arial" charset="0"/>
              </a:rPr>
              <a:t>Know about the history of human subjects abuse</a:t>
            </a:r>
          </a:p>
          <a:p>
            <a:r>
              <a:rPr lang="en-US" dirty="0" smtClean="0">
                <a:ea typeface="Arial" charset="0"/>
              </a:rPr>
              <a:t>Treat people with respect, beneficence, justice</a:t>
            </a:r>
          </a:p>
          <a:p>
            <a:r>
              <a:rPr lang="en-US" dirty="0" smtClean="0">
                <a:ea typeface="Arial" charset="0"/>
              </a:rPr>
              <a:t>Respect your client’s time, comfort, informed consent, privacy, and control</a:t>
            </a:r>
          </a:p>
        </p:txBody>
      </p:sp>
    </p:spTree>
    <p:extLst>
      <p:ext uri="{BB962C8B-B14F-4D97-AF65-F5344CB8AC3E}">
        <p14:creationId xmlns:p14="http://schemas.microsoft.com/office/powerpoint/2010/main" val="14387012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Ethics of </a:t>
            </a:r>
            <a:r>
              <a:rPr lang="en-US" dirty="0" smtClean="0"/>
              <a:t>Human Subject Research</a:t>
            </a:r>
            <a:endParaRPr lang="en-US" dirty="0"/>
          </a:p>
        </p:txBody>
      </p:sp>
      <p:sp>
        <p:nvSpPr>
          <p:cNvPr id="25603" name="Rectangle 3"/>
          <p:cNvSpPr>
            <a:spLocks noGrp="1" noChangeArrowheads="1"/>
          </p:cNvSpPr>
          <p:nvPr>
            <p:ph type="body" idx="1"/>
          </p:nvPr>
        </p:nvSpPr>
        <p:spPr/>
        <p:txBody>
          <a:bodyPr>
            <a:normAutofit/>
          </a:bodyPr>
          <a:lstStyle/>
          <a:p>
            <a:pPr>
              <a:lnSpc>
                <a:spcPct val="90000"/>
              </a:lnSpc>
            </a:pPr>
            <a:r>
              <a:rPr lang="en-US" dirty="0" smtClean="0">
                <a:ea typeface="Arial" charset="0"/>
              </a:rPr>
              <a:t>Human </a:t>
            </a:r>
            <a:r>
              <a:rPr lang="en-US" dirty="0">
                <a:ea typeface="Arial" charset="0"/>
              </a:rPr>
              <a:t>subjects have been seriously abused in the past</a:t>
            </a:r>
          </a:p>
          <a:p>
            <a:pPr lvl="1">
              <a:lnSpc>
                <a:spcPct val="90000"/>
              </a:lnSpc>
            </a:pPr>
            <a:r>
              <a:rPr lang="en-US" dirty="0">
                <a:ea typeface="Arial" charset="0"/>
              </a:rPr>
              <a:t>Nazi concentration </a:t>
            </a:r>
            <a:r>
              <a:rPr lang="en-US" dirty="0" smtClean="0">
                <a:ea typeface="Arial" charset="0"/>
              </a:rPr>
              <a:t>camps</a:t>
            </a:r>
          </a:p>
          <a:p>
            <a:pPr lvl="1">
              <a:lnSpc>
                <a:spcPct val="90000"/>
              </a:lnSpc>
            </a:pPr>
            <a:r>
              <a:rPr lang="en-US" dirty="0" smtClean="0">
                <a:ea typeface="Arial" charset="0"/>
              </a:rPr>
              <a:t>Tuskegee Institute study</a:t>
            </a:r>
            <a:endParaRPr lang="en-US" dirty="0">
              <a:ea typeface="Arial" charset="0"/>
            </a:endParaRPr>
          </a:p>
          <a:p>
            <a:pPr lvl="1">
              <a:lnSpc>
                <a:spcPct val="90000"/>
              </a:lnSpc>
            </a:pPr>
            <a:r>
              <a:rPr lang="en-US" dirty="0" smtClean="0">
                <a:ea typeface="Arial" charset="0"/>
              </a:rPr>
              <a:t>MIT </a:t>
            </a:r>
            <a:r>
              <a:rPr lang="en-US" dirty="0">
                <a:ea typeface="Arial" charset="0"/>
              </a:rPr>
              <a:t>Fernald School </a:t>
            </a:r>
            <a:r>
              <a:rPr lang="en-US" dirty="0" smtClean="0">
                <a:ea typeface="Arial" charset="0"/>
              </a:rPr>
              <a:t>study</a:t>
            </a:r>
            <a:endParaRPr lang="en-US" dirty="0">
              <a:ea typeface="Arial" charset="0"/>
            </a:endParaRPr>
          </a:p>
          <a:p>
            <a:pPr lvl="1">
              <a:lnSpc>
                <a:spcPct val="90000"/>
              </a:lnSpc>
            </a:pPr>
            <a:r>
              <a:rPr lang="en-US" dirty="0">
                <a:ea typeface="Arial" charset="0"/>
              </a:rPr>
              <a:t>Yale electric shock </a:t>
            </a:r>
            <a:r>
              <a:rPr lang="en-US" dirty="0" smtClean="0">
                <a:ea typeface="Arial" charset="0"/>
              </a:rPr>
              <a:t>study</a:t>
            </a:r>
          </a:p>
          <a:p>
            <a:pPr lvl="1">
              <a:lnSpc>
                <a:spcPct val="90000"/>
              </a:lnSpc>
            </a:pPr>
            <a:r>
              <a:rPr lang="en-US" dirty="0" smtClean="0">
                <a:ea typeface="Arial" charset="0"/>
              </a:rPr>
              <a:t>Stanford prison experiment</a:t>
            </a:r>
            <a:endParaRPr lang="en-US" dirty="0">
              <a:ea typeface="Arial" charset="0"/>
            </a:endParaRPr>
          </a:p>
        </p:txBody>
      </p:sp>
    </p:spTree>
    <p:extLst>
      <p:ext uri="{BB962C8B-B14F-4D97-AF65-F5344CB8AC3E}">
        <p14:creationId xmlns:p14="http://schemas.microsoft.com/office/powerpoint/2010/main" val="1636975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Nazi Concentration Camps (1940s)</a:t>
            </a:r>
            <a:endParaRPr lang="en-US" dirty="0"/>
          </a:p>
        </p:txBody>
      </p:sp>
      <p:sp>
        <p:nvSpPr>
          <p:cNvPr id="3" name="Text Placeholder 2"/>
          <p:cNvSpPr>
            <a:spLocks noGrp="1"/>
          </p:cNvSpPr>
          <p:nvPr>
            <p:ph type="body" idx="1"/>
          </p:nvPr>
        </p:nvSpPr>
        <p:spPr/>
        <p:txBody>
          <a:bodyPr>
            <a:normAutofit/>
          </a:bodyPr>
          <a:lstStyle/>
          <a:p>
            <a:r>
              <a:rPr lang="en-US" dirty="0" smtClean="0"/>
              <a:t>Prisoners were used for horrific medical experiments</a:t>
            </a:r>
          </a:p>
          <a:p>
            <a:pPr lvl="1"/>
            <a:r>
              <a:rPr lang="en-US" dirty="0" smtClean="0"/>
              <a:t>extreme cold</a:t>
            </a:r>
          </a:p>
          <a:p>
            <a:pPr lvl="1"/>
            <a:r>
              <a:rPr lang="en-US" dirty="0" smtClean="0"/>
              <a:t>extreme low pressure</a:t>
            </a:r>
          </a:p>
          <a:p>
            <a:pPr lvl="1"/>
            <a:r>
              <a:rPr lang="en-US" dirty="0" smtClean="0"/>
              <a:t>typhus, tuberculosis, </a:t>
            </a:r>
            <a:br>
              <a:rPr lang="en-US" dirty="0" smtClean="0"/>
            </a:br>
            <a:r>
              <a:rPr lang="en-US" dirty="0" smtClean="0"/>
              <a:t>malaria, hepatitis, ...</a:t>
            </a:r>
          </a:p>
          <a:p>
            <a:pPr lvl="1"/>
            <a:r>
              <a:rPr lang="en-US" dirty="0" smtClean="0"/>
              <a:t>chemical weapons</a:t>
            </a:r>
          </a:p>
          <a:p>
            <a:r>
              <a:rPr lang="en-US" dirty="0" smtClean="0"/>
              <a:t>Thousands of people were killed</a:t>
            </a:r>
            <a:endParaRPr lang="en-US" dirty="0"/>
          </a:p>
        </p:txBody>
      </p:sp>
      <p:pic>
        <p:nvPicPr>
          <p:cNvPr id="4" name="Picture 3"/>
          <p:cNvPicPr>
            <a:picLocks noChangeAspect="1"/>
          </p:cNvPicPr>
          <p:nvPr/>
        </p:nvPicPr>
        <p:blipFill>
          <a:blip r:embed="rId3"/>
          <a:stretch>
            <a:fillRect/>
          </a:stretch>
        </p:blipFill>
        <p:spPr>
          <a:xfrm>
            <a:off x="5181600" y="2514600"/>
            <a:ext cx="3620448" cy="2425700"/>
          </a:xfrm>
          <a:prstGeom prst="rect">
            <a:avLst/>
          </a:prstGeom>
        </p:spPr>
      </p:pic>
    </p:spTree>
    <p:extLst>
      <p:ext uri="{BB962C8B-B14F-4D97-AF65-F5344CB8AC3E}">
        <p14:creationId xmlns:p14="http://schemas.microsoft.com/office/powerpoint/2010/main" val="224252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Tuskegee Institute Syphilis Study (1930s-72)</a:t>
            </a:r>
            <a:endParaRPr lang="en-US" dirty="0"/>
          </a:p>
        </p:txBody>
      </p:sp>
      <p:sp>
        <p:nvSpPr>
          <p:cNvPr id="3" name="Text Placeholder 2"/>
          <p:cNvSpPr>
            <a:spLocks noGrp="1"/>
          </p:cNvSpPr>
          <p:nvPr>
            <p:ph type="body" idx="1"/>
          </p:nvPr>
        </p:nvSpPr>
        <p:spPr/>
        <p:txBody>
          <a:bodyPr/>
          <a:lstStyle/>
          <a:p>
            <a:r>
              <a:rPr lang="en-US" dirty="0" smtClean="0"/>
              <a:t>US Government (</a:t>
            </a:r>
            <a:r>
              <a:rPr lang="en-US" dirty="0" err="1" smtClean="0"/>
              <a:t>Dept</a:t>
            </a:r>
            <a:r>
              <a:rPr lang="en-US" dirty="0" smtClean="0"/>
              <a:t> of Public Health) + Tuskegee Institute researchers</a:t>
            </a:r>
          </a:p>
          <a:p>
            <a:pPr lvl="1"/>
            <a:r>
              <a:rPr lang="en-US" dirty="0" smtClean="0"/>
              <a:t>recruited black males with syphilis, without telling them, and studied the progress of the untreated disease</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4724400" y="3810000"/>
            <a:ext cx="3847910" cy="2578100"/>
          </a:xfrm>
          <a:prstGeom prst="rect">
            <a:avLst/>
          </a:prstGeom>
        </p:spPr>
      </p:pic>
    </p:spTree>
    <p:extLst>
      <p:ext uri="{BB962C8B-B14F-4D97-AF65-F5344CB8AC3E}">
        <p14:creationId xmlns:p14="http://schemas.microsoft.com/office/powerpoint/2010/main" val="124409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Fernald School &amp; MIT Study (1940s-50s)</a:t>
            </a:r>
            <a:endParaRPr lang="en-US" dirty="0"/>
          </a:p>
        </p:txBody>
      </p:sp>
      <p:sp>
        <p:nvSpPr>
          <p:cNvPr id="3" name="Text Placeholder 2"/>
          <p:cNvSpPr>
            <a:spLocks noGrp="1"/>
          </p:cNvSpPr>
          <p:nvPr>
            <p:ph type="body" idx="1"/>
          </p:nvPr>
        </p:nvSpPr>
        <p:spPr/>
        <p:txBody>
          <a:bodyPr/>
          <a:lstStyle/>
          <a:p>
            <a:r>
              <a:rPr lang="en-US" dirty="0" smtClean="0"/>
              <a:t>MIT researchers studying calcium/iron absorption from breakfast cereal</a:t>
            </a:r>
          </a:p>
          <a:p>
            <a:pPr lvl="1"/>
            <a:r>
              <a:rPr lang="en-US" dirty="0" smtClean="0"/>
              <a:t>enrolled children at Fernald</a:t>
            </a:r>
            <a:br>
              <a:rPr lang="en-US" dirty="0" smtClean="0"/>
            </a:br>
            <a:r>
              <a:rPr lang="en-US" dirty="0" smtClean="0"/>
              <a:t>School for mentally-disabled</a:t>
            </a:r>
          </a:p>
          <a:p>
            <a:pPr lvl="1"/>
            <a:r>
              <a:rPr lang="en-US" dirty="0" smtClean="0"/>
              <a:t>got parental permission, but</a:t>
            </a:r>
            <a:br>
              <a:rPr lang="en-US" dirty="0" smtClean="0"/>
            </a:br>
            <a:r>
              <a:rPr lang="en-US" dirty="0" smtClean="0"/>
              <a:t>omitted to mention the </a:t>
            </a:r>
            <a:br>
              <a:rPr lang="en-US" dirty="0" smtClean="0"/>
            </a:br>
            <a:r>
              <a:rPr lang="en-US" dirty="0" smtClean="0"/>
              <a:t>radioactive tracer isotopes</a:t>
            </a:r>
          </a:p>
          <a:p>
            <a:endParaRPr lang="en-US" dirty="0" smtClean="0"/>
          </a:p>
        </p:txBody>
      </p:sp>
      <p:pic>
        <p:nvPicPr>
          <p:cNvPr id="4" name="Picture 3"/>
          <p:cNvPicPr>
            <a:picLocks noChangeAspect="1"/>
          </p:cNvPicPr>
          <p:nvPr/>
        </p:nvPicPr>
        <p:blipFill>
          <a:blip r:embed="rId3"/>
          <a:stretch>
            <a:fillRect/>
          </a:stretch>
        </p:blipFill>
        <p:spPr>
          <a:xfrm>
            <a:off x="6019800" y="2667000"/>
            <a:ext cx="2857500" cy="3810000"/>
          </a:xfrm>
          <a:prstGeom prst="rect">
            <a:avLst/>
          </a:prstGeom>
        </p:spPr>
      </p:pic>
    </p:spTree>
    <p:extLst>
      <p:ext uri="{BB962C8B-B14F-4D97-AF65-F5344CB8AC3E}">
        <p14:creationId xmlns:p14="http://schemas.microsoft.com/office/powerpoint/2010/main" val="212526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Yale Shock Study (1950s)</a:t>
            </a:r>
            <a:endParaRPr lang="en-US" dirty="0"/>
          </a:p>
        </p:txBody>
      </p:sp>
      <p:sp>
        <p:nvSpPr>
          <p:cNvPr id="3" name="Text Placeholder 2"/>
          <p:cNvSpPr>
            <a:spLocks noGrp="1"/>
          </p:cNvSpPr>
          <p:nvPr>
            <p:ph type="body" idx="1"/>
          </p:nvPr>
        </p:nvSpPr>
        <p:spPr/>
        <p:txBody>
          <a:bodyPr/>
          <a:lstStyle/>
          <a:p>
            <a:r>
              <a:rPr lang="en-US" dirty="0" smtClean="0"/>
              <a:t>Yale psychologists studying power of authority to overcome personal morals</a:t>
            </a:r>
          </a:p>
          <a:p>
            <a:pPr lvl="1"/>
            <a:r>
              <a:rPr lang="en-US" dirty="0" smtClean="0"/>
              <a:t>participants told to give </a:t>
            </a:r>
            <a:br>
              <a:rPr lang="en-US" dirty="0" smtClean="0"/>
            </a:br>
            <a:r>
              <a:rPr lang="en-US" dirty="0" smtClean="0"/>
              <a:t>electric</a:t>
            </a:r>
            <a:r>
              <a:rPr lang="en-US" dirty="0"/>
              <a:t> </a:t>
            </a:r>
            <a:r>
              <a:rPr lang="en-US" dirty="0" smtClean="0"/>
              <a:t>shocks to another </a:t>
            </a:r>
            <a:br>
              <a:rPr lang="en-US" dirty="0" smtClean="0"/>
            </a:br>
            <a:r>
              <a:rPr lang="en-US" dirty="0" smtClean="0"/>
              <a:t>person (a confederate</a:t>
            </a:r>
            <a:br>
              <a:rPr lang="en-US" dirty="0" smtClean="0"/>
            </a:br>
            <a:r>
              <a:rPr lang="en-US" dirty="0" smtClean="0"/>
              <a:t>simulating real pain)</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257800" y="3657600"/>
            <a:ext cx="3708400" cy="2781300"/>
          </a:xfrm>
          <a:prstGeom prst="rect">
            <a:avLst/>
          </a:prstGeom>
        </p:spPr>
      </p:pic>
    </p:spTree>
    <p:extLst>
      <p:ext uri="{BB962C8B-B14F-4D97-AF65-F5344CB8AC3E}">
        <p14:creationId xmlns:p14="http://schemas.microsoft.com/office/powerpoint/2010/main" val="144542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Stanford Prison Experiment (1971)</a:t>
            </a:r>
            <a:endParaRPr lang="en-US" dirty="0"/>
          </a:p>
        </p:txBody>
      </p:sp>
      <p:sp>
        <p:nvSpPr>
          <p:cNvPr id="3" name="Text Placeholder 2"/>
          <p:cNvSpPr>
            <a:spLocks noGrp="1"/>
          </p:cNvSpPr>
          <p:nvPr>
            <p:ph type="body" idx="1"/>
          </p:nvPr>
        </p:nvSpPr>
        <p:spPr/>
        <p:txBody>
          <a:bodyPr>
            <a:normAutofit/>
          </a:bodyPr>
          <a:lstStyle/>
          <a:p>
            <a:r>
              <a:rPr lang="en-US" dirty="0" smtClean="0"/>
              <a:t>Stanford psychologists studying people’s responses to captivity </a:t>
            </a:r>
          </a:p>
          <a:p>
            <a:pPr lvl="1"/>
            <a:r>
              <a:rPr lang="en-US" dirty="0" smtClean="0"/>
              <a:t>recruited Stanford undergrads to live in a mock prison, randomly assigned as either “guards” or “prisoners”</a:t>
            </a:r>
          </a:p>
          <a:p>
            <a:pPr lvl="1"/>
            <a:r>
              <a:rPr lang="en-US" dirty="0" smtClean="0"/>
              <a:t>guards rapidly</a:t>
            </a:r>
            <a:br>
              <a:rPr lang="en-US" dirty="0" smtClean="0"/>
            </a:br>
            <a:r>
              <a:rPr lang="en-US" dirty="0" smtClean="0"/>
              <a:t>became abusive, and</a:t>
            </a:r>
            <a:br>
              <a:rPr lang="en-US" dirty="0" smtClean="0"/>
            </a:br>
            <a:r>
              <a:rPr lang="en-US" dirty="0" smtClean="0"/>
              <a:t>prisoners became</a:t>
            </a:r>
            <a:br>
              <a:rPr lang="en-US" dirty="0" smtClean="0"/>
            </a:br>
            <a:r>
              <a:rPr lang="en-US" dirty="0" smtClean="0"/>
              <a:t>traumatized</a:t>
            </a:r>
          </a:p>
        </p:txBody>
      </p:sp>
      <p:pic>
        <p:nvPicPr>
          <p:cNvPr id="6" name="Picture 5"/>
          <p:cNvPicPr>
            <a:picLocks noChangeAspect="1"/>
          </p:cNvPicPr>
          <p:nvPr/>
        </p:nvPicPr>
        <p:blipFill>
          <a:blip r:embed="rId3"/>
          <a:stretch>
            <a:fillRect/>
          </a:stretch>
        </p:blipFill>
        <p:spPr>
          <a:xfrm>
            <a:off x="5029200" y="3962400"/>
            <a:ext cx="3708400" cy="1995119"/>
          </a:xfrm>
          <a:prstGeom prst="rect">
            <a:avLst/>
          </a:prstGeom>
        </p:spPr>
      </p:pic>
    </p:spTree>
    <p:extLst>
      <p:ext uri="{BB962C8B-B14F-4D97-AF65-F5344CB8AC3E}">
        <p14:creationId xmlns:p14="http://schemas.microsoft.com/office/powerpoint/2010/main" val="132592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Principles (Belmont Report)</a:t>
            </a:r>
            <a:endParaRPr lang="en-US" dirty="0"/>
          </a:p>
        </p:txBody>
      </p:sp>
      <p:sp>
        <p:nvSpPr>
          <p:cNvPr id="3" name="Text Placeholder 2"/>
          <p:cNvSpPr>
            <a:spLocks noGrp="1"/>
          </p:cNvSpPr>
          <p:nvPr>
            <p:ph type="body" idx="1"/>
          </p:nvPr>
        </p:nvSpPr>
        <p:spPr/>
        <p:txBody>
          <a:bodyPr>
            <a:normAutofit/>
          </a:bodyPr>
          <a:lstStyle/>
          <a:p>
            <a:r>
              <a:rPr lang="en-US" dirty="0" smtClean="0"/>
              <a:t>Respect for persons</a:t>
            </a:r>
            <a:endParaRPr lang="en-US" dirty="0"/>
          </a:p>
          <a:p>
            <a:r>
              <a:rPr lang="en-US" dirty="0" smtClean="0"/>
              <a:t>Beneficence</a:t>
            </a:r>
          </a:p>
          <a:p>
            <a:r>
              <a:rPr lang="en-US" dirty="0" smtClean="0"/>
              <a:t>Justice</a:t>
            </a:r>
          </a:p>
          <a:p>
            <a:pPr lvl="1"/>
            <a:r>
              <a:rPr lang="en-US" dirty="0" smtClean="0"/>
              <a:t>fair selection of subjects</a:t>
            </a:r>
          </a:p>
          <a:p>
            <a:pPr lvl="1"/>
            <a:endParaRPr lang="en-US" dirty="0" smtClean="0"/>
          </a:p>
          <a:p>
            <a:pPr lvl="1"/>
            <a:endParaRPr lang="en-US" dirty="0" smtClean="0"/>
          </a:p>
          <a:p>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77168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 for Persons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Voluntary </a:t>
            </a:r>
            <a:r>
              <a:rPr lang="en-US" dirty="0"/>
              <a:t>participation</a:t>
            </a:r>
          </a:p>
          <a:p>
            <a:r>
              <a:rPr lang="en-US" dirty="0" smtClean="0"/>
              <a:t>Informed consent</a:t>
            </a:r>
          </a:p>
          <a:p>
            <a:pPr lvl="1"/>
            <a:r>
              <a:rPr lang="en-US" dirty="0" smtClean="0"/>
              <a:t>not only say yes, but </a:t>
            </a:r>
            <a:r>
              <a:rPr lang="en-US" i="1" dirty="0" smtClean="0"/>
              <a:t>understand</a:t>
            </a:r>
            <a:r>
              <a:rPr lang="en-US" dirty="0" smtClean="0"/>
              <a:t> what saying yes means</a:t>
            </a:r>
          </a:p>
          <a:p>
            <a:pPr lvl="1"/>
            <a:r>
              <a:rPr lang="en-US" dirty="0" smtClean="0"/>
              <a:t>studies that require initial deception must meet a higher bar, and must eventually debrief</a:t>
            </a:r>
            <a:endParaRPr lang="en-US" dirty="0"/>
          </a:p>
          <a:p>
            <a:r>
              <a:rPr lang="en-US" dirty="0" smtClean="0"/>
              <a:t>Protection </a:t>
            </a:r>
            <a:r>
              <a:rPr lang="en-US" dirty="0"/>
              <a:t>of vulnerable </a:t>
            </a:r>
            <a:r>
              <a:rPr lang="en-US" dirty="0" smtClean="0"/>
              <a:t>populations</a:t>
            </a:r>
          </a:p>
          <a:p>
            <a:pPr lvl="1"/>
            <a:r>
              <a:rPr lang="en-US" dirty="0" smtClean="0"/>
              <a:t>children</a:t>
            </a:r>
          </a:p>
          <a:p>
            <a:pPr lvl="1"/>
            <a:r>
              <a:rPr lang="en-US" dirty="0" smtClean="0"/>
              <a:t>prisoners</a:t>
            </a:r>
          </a:p>
          <a:p>
            <a:pPr lvl="1"/>
            <a:r>
              <a:rPr lang="en-US" dirty="0" smtClean="0"/>
              <a:t>people </a:t>
            </a:r>
            <a:r>
              <a:rPr lang="en-US" dirty="0"/>
              <a:t>with </a:t>
            </a:r>
            <a:r>
              <a:rPr lang="en-US" dirty="0" smtClean="0"/>
              <a:t>disabilities</a:t>
            </a:r>
            <a:r>
              <a:rPr lang="en-US" dirty="0"/>
              <a:t> </a:t>
            </a:r>
            <a:r>
              <a:rPr lang="en-US" dirty="0" smtClean="0"/>
              <a:t>(esp</a:t>
            </a:r>
            <a:r>
              <a:rPr lang="en-US" dirty="0"/>
              <a:t>. cognitive)</a:t>
            </a:r>
          </a:p>
        </p:txBody>
      </p:sp>
    </p:spTree>
    <p:extLst>
      <p:ext uri="{BB962C8B-B14F-4D97-AF65-F5344CB8AC3E}">
        <p14:creationId xmlns:p14="http://schemas.microsoft.com/office/powerpoint/2010/main" val="1688824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8531</TotalTime>
  <Words>1453</Words>
  <Application>Microsoft Macintosh PowerPoint</Application>
  <PresentationFormat>On-screen Show (4:3)</PresentationFormat>
  <Paragraphs>117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6.S196 / PPAT: Principles and Practice of Assistive Technology</vt:lpstr>
      <vt:lpstr>Ethics of Human Subject Research</vt:lpstr>
      <vt:lpstr>Nazi Concentration Camps (1940s)</vt:lpstr>
      <vt:lpstr>Tuskegee Institute Syphilis Study (1930s-72)</vt:lpstr>
      <vt:lpstr>Fernald School &amp; MIT Study (1940s-50s)</vt:lpstr>
      <vt:lpstr>Yale Shock Study (1950s)</vt:lpstr>
      <vt:lpstr>Stanford Prison Experiment (1971)</vt:lpstr>
      <vt:lpstr>Basic Principles (Belmont Report)</vt:lpstr>
      <vt:lpstr>Respect for Persons</vt:lpstr>
      <vt:lpstr>Beneficence</vt:lpstr>
      <vt:lpstr>Justice</vt:lpstr>
      <vt:lpstr>Institutional Review Boards</vt:lpstr>
      <vt:lpstr>What is Research?</vt:lpstr>
      <vt:lpstr>Case Study</vt:lpstr>
      <vt:lpstr>Treat the Client with Respect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6.S196 / PPAT: Principles and Practice of Assistive Technology</dc:title>
  <dc:creator>seth</dc:creator>
  <cp:lastModifiedBy>Rob Miller</cp:lastModifiedBy>
  <cp:revision>406</cp:revision>
  <cp:lastPrinted>2011-11-28T15:19:54Z</cp:lastPrinted>
  <dcterms:created xsi:type="dcterms:W3CDTF">2006-08-16T00:00:00Z</dcterms:created>
  <dcterms:modified xsi:type="dcterms:W3CDTF">2012-09-16T21:56:03Z</dcterms:modified>
</cp:coreProperties>
</file>