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Default Extension="doc" ContentType="application/msword"/>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diagrams/data1.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26"/>
  </p:notesMasterIdLst>
  <p:sldIdLst>
    <p:sldId id="410" r:id="rId2"/>
    <p:sldId id="263" r:id="rId3"/>
    <p:sldId id="261" r:id="rId4"/>
    <p:sldId id="262" r:id="rId5"/>
    <p:sldId id="257" r:id="rId6"/>
    <p:sldId id="258" r:id="rId7"/>
    <p:sldId id="259" r:id="rId8"/>
    <p:sldId id="260" r:id="rId9"/>
    <p:sldId id="256" r:id="rId10"/>
    <p:sldId id="265" r:id="rId11"/>
    <p:sldId id="266" r:id="rId12"/>
    <p:sldId id="279" r:id="rId13"/>
    <p:sldId id="305" r:id="rId14"/>
    <p:sldId id="267" r:id="rId15"/>
    <p:sldId id="306" r:id="rId16"/>
    <p:sldId id="268" r:id="rId17"/>
    <p:sldId id="269" r:id="rId18"/>
    <p:sldId id="270" r:id="rId19"/>
    <p:sldId id="271" r:id="rId20"/>
    <p:sldId id="272" r:id="rId21"/>
    <p:sldId id="273" r:id="rId22"/>
    <p:sldId id="274" r:id="rId23"/>
    <p:sldId id="275" r:id="rId24"/>
    <p:sldId id="276" r:id="rId25"/>
    <p:sldId id="277" r:id="rId26"/>
    <p:sldId id="278" r:id="rId27"/>
    <p:sldId id="409" r:id="rId28"/>
    <p:sldId id="285" r:id="rId29"/>
    <p:sldId id="284" r:id="rId30"/>
    <p:sldId id="283" r:id="rId31"/>
    <p:sldId id="288" r:id="rId32"/>
    <p:sldId id="289" r:id="rId33"/>
    <p:sldId id="287" r:id="rId34"/>
    <p:sldId id="282" r:id="rId35"/>
    <p:sldId id="317" r:id="rId36"/>
    <p:sldId id="292" r:id="rId37"/>
    <p:sldId id="299" r:id="rId38"/>
    <p:sldId id="298" r:id="rId39"/>
    <p:sldId id="297" r:id="rId40"/>
    <p:sldId id="296" r:id="rId41"/>
    <p:sldId id="295" r:id="rId42"/>
    <p:sldId id="294" r:id="rId43"/>
    <p:sldId id="308" r:id="rId44"/>
    <p:sldId id="301" r:id="rId45"/>
    <p:sldId id="302" r:id="rId46"/>
    <p:sldId id="304" r:id="rId47"/>
    <p:sldId id="303" r:id="rId48"/>
    <p:sldId id="307" r:id="rId49"/>
    <p:sldId id="310" r:id="rId50"/>
    <p:sldId id="314" r:id="rId51"/>
    <p:sldId id="312" r:id="rId52"/>
    <p:sldId id="313" r:id="rId53"/>
    <p:sldId id="311" r:id="rId54"/>
    <p:sldId id="321" r:id="rId55"/>
    <p:sldId id="322" r:id="rId56"/>
    <p:sldId id="323" r:id="rId57"/>
    <p:sldId id="324" r:id="rId58"/>
    <p:sldId id="325" r:id="rId59"/>
    <p:sldId id="326" r:id="rId60"/>
    <p:sldId id="327" r:id="rId61"/>
    <p:sldId id="328" r:id="rId62"/>
    <p:sldId id="329" r:id="rId63"/>
    <p:sldId id="315" r:id="rId64"/>
    <p:sldId id="330" r:id="rId65"/>
    <p:sldId id="331" r:id="rId66"/>
    <p:sldId id="332" r:id="rId67"/>
    <p:sldId id="333" r:id="rId68"/>
    <p:sldId id="334" r:id="rId69"/>
    <p:sldId id="336" r:id="rId70"/>
    <p:sldId id="337" r:id="rId71"/>
    <p:sldId id="338" r:id="rId72"/>
    <p:sldId id="339" r:id="rId73"/>
    <p:sldId id="340" r:id="rId74"/>
    <p:sldId id="341" r:id="rId75"/>
    <p:sldId id="342" r:id="rId76"/>
    <p:sldId id="343" r:id="rId77"/>
    <p:sldId id="344" r:id="rId78"/>
    <p:sldId id="345" r:id="rId79"/>
    <p:sldId id="346" r:id="rId80"/>
    <p:sldId id="347" r:id="rId81"/>
    <p:sldId id="348" r:id="rId82"/>
    <p:sldId id="351" r:id="rId83"/>
    <p:sldId id="352" r:id="rId84"/>
    <p:sldId id="353" r:id="rId85"/>
    <p:sldId id="354" r:id="rId86"/>
    <p:sldId id="355" r:id="rId87"/>
    <p:sldId id="356" r:id="rId88"/>
    <p:sldId id="357" r:id="rId89"/>
    <p:sldId id="358" r:id="rId90"/>
    <p:sldId id="293" r:id="rId91"/>
    <p:sldId id="349" r:id="rId92"/>
    <p:sldId id="359" r:id="rId93"/>
    <p:sldId id="360" r:id="rId94"/>
    <p:sldId id="361" r:id="rId95"/>
    <p:sldId id="362" r:id="rId96"/>
    <p:sldId id="369" r:id="rId97"/>
    <p:sldId id="370" r:id="rId98"/>
    <p:sldId id="371" r:id="rId99"/>
    <p:sldId id="372" r:id="rId100"/>
    <p:sldId id="373" r:id="rId101"/>
    <p:sldId id="374" r:id="rId102"/>
    <p:sldId id="375" r:id="rId103"/>
    <p:sldId id="376" r:id="rId104"/>
    <p:sldId id="377" r:id="rId105"/>
    <p:sldId id="378" r:id="rId106"/>
    <p:sldId id="379" r:id="rId107"/>
    <p:sldId id="380" r:id="rId108"/>
    <p:sldId id="381" r:id="rId109"/>
    <p:sldId id="382" r:id="rId110"/>
    <p:sldId id="383" r:id="rId111"/>
    <p:sldId id="396" r:id="rId112"/>
    <p:sldId id="320" r:id="rId113"/>
    <p:sldId id="408" r:id="rId114"/>
    <p:sldId id="407" r:id="rId115"/>
    <p:sldId id="316" r:id="rId116"/>
    <p:sldId id="398" r:id="rId117"/>
    <p:sldId id="397" r:id="rId118"/>
    <p:sldId id="399" r:id="rId119"/>
    <p:sldId id="400" r:id="rId120"/>
    <p:sldId id="401" r:id="rId121"/>
    <p:sldId id="403" r:id="rId122"/>
    <p:sldId id="404" r:id="rId123"/>
    <p:sldId id="405" r:id="rId124"/>
    <p:sldId id="406" r:id="rId1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75915" autoAdjust="0"/>
  </p:normalViewPr>
  <p:slideViewPr>
    <p:cSldViewPr>
      <p:cViewPr varScale="1">
        <p:scale>
          <a:sx n="87" d="100"/>
          <a:sy n="87" d="100"/>
        </p:scale>
        <p:origin x="-228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C6BA63-A1B4-4C06-99D1-583BE93780B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C9B42A3-EA4C-41C5-BAE2-AAEC0C25475E}">
      <dgm:prSet phldrT="[Text]" custT="1"/>
      <dgm:spPr/>
      <dgm:t>
        <a:bodyPr/>
        <a:lstStyle/>
        <a:p>
          <a:r>
            <a:rPr lang="en-US" sz="2800" dirty="0" smtClean="0"/>
            <a:t>Nursing</a:t>
          </a:r>
          <a:endParaRPr lang="en-US" sz="2800" dirty="0"/>
        </a:p>
      </dgm:t>
    </dgm:pt>
    <dgm:pt modelId="{AB5C6DEB-B6EB-4380-90A1-D0B75B7419DC}" type="parTrans" cxnId="{0CF01C9F-C14B-462C-95FD-C5B564B46735}">
      <dgm:prSet/>
      <dgm:spPr/>
      <dgm:t>
        <a:bodyPr/>
        <a:lstStyle/>
        <a:p>
          <a:endParaRPr lang="en-US"/>
        </a:p>
      </dgm:t>
    </dgm:pt>
    <dgm:pt modelId="{3232C005-B681-4112-A3D0-6A486950EC0B}" type="sibTrans" cxnId="{0CF01C9F-C14B-462C-95FD-C5B564B46735}">
      <dgm:prSet/>
      <dgm:spPr/>
      <dgm:t>
        <a:bodyPr/>
        <a:lstStyle/>
        <a:p>
          <a:endParaRPr lang="en-US"/>
        </a:p>
      </dgm:t>
    </dgm:pt>
    <dgm:pt modelId="{4F12235F-43B8-4522-92AB-1A6E2F37D737}">
      <dgm:prSet phldrT="[Text]" custT="1"/>
      <dgm:spPr/>
      <dgm:t>
        <a:bodyPr/>
        <a:lstStyle/>
        <a:p>
          <a:r>
            <a:rPr lang="en-US" sz="2800" dirty="0" smtClean="0"/>
            <a:t>Mental Health</a:t>
          </a:r>
          <a:endParaRPr lang="en-US" sz="2800" dirty="0"/>
        </a:p>
      </dgm:t>
    </dgm:pt>
    <dgm:pt modelId="{D566B8E3-C04A-4D8E-A5DA-AE2C4C3747E9}" type="parTrans" cxnId="{ADA1D565-2840-4A52-8E6A-FE681C9DA2F8}">
      <dgm:prSet/>
      <dgm:spPr/>
      <dgm:t>
        <a:bodyPr/>
        <a:lstStyle/>
        <a:p>
          <a:endParaRPr lang="en-US"/>
        </a:p>
      </dgm:t>
    </dgm:pt>
    <dgm:pt modelId="{BAE826AD-F817-4F30-927E-569C76B58BF8}" type="sibTrans" cxnId="{ADA1D565-2840-4A52-8E6A-FE681C9DA2F8}">
      <dgm:prSet/>
      <dgm:spPr/>
      <dgm:t>
        <a:bodyPr/>
        <a:lstStyle/>
        <a:p>
          <a:endParaRPr lang="en-US"/>
        </a:p>
      </dgm:t>
    </dgm:pt>
    <dgm:pt modelId="{1C1249DF-0EB6-4C73-B097-19CFEF835A36}">
      <dgm:prSet phldrT="[Text]" custT="1"/>
      <dgm:spPr/>
      <dgm:t>
        <a:bodyPr/>
        <a:lstStyle/>
        <a:p>
          <a:r>
            <a:rPr lang="en-US" sz="2800" dirty="0" smtClean="0"/>
            <a:t>Social Services</a:t>
          </a:r>
          <a:endParaRPr lang="en-US" sz="2800" dirty="0"/>
        </a:p>
      </dgm:t>
    </dgm:pt>
    <dgm:pt modelId="{C5035734-E8A6-42F4-8A9C-4DCE08A2D36B}" type="parTrans" cxnId="{A39D0C1C-33C0-46F9-8F3A-E6E3976C6D19}">
      <dgm:prSet/>
      <dgm:spPr/>
    </dgm:pt>
    <dgm:pt modelId="{6C75CCA2-48B9-46C8-A4A6-BA769B9FD82E}" type="sibTrans" cxnId="{A39D0C1C-33C0-46F9-8F3A-E6E3976C6D19}">
      <dgm:prSet/>
      <dgm:spPr/>
    </dgm:pt>
    <dgm:pt modelId="{105EA0D7-21CB-4C6F-B115-FC16372D1E58}">
      <dgm:prSet phldrT="[Text]" custT="1"/>
      <dgm:spPr/>
      <dgm:t>
        <a:bodyPr/>
        <a:lstStyle/>
        <a:p>
          <a:r>
            <a:rPr lang="en-US" sz="2800" dirty="0" smtClean="0"/>
            <a:t>Occupational Therapy</a:t>
          </a:r>
          <a:endParaRPr lang="en-US" sz="2800" dirty="0"/>
        </a:p>
      </dgm:t>
    </dgm:pt>
    <dgm:pt modelId="{35C33B87-D37D-4799-9A1F-FABFC4B86E02}" type="parTrans" cxnId="{D62A2DC4-9AA1-490E-900D-28CB3EE53C3A}">
      <dgm:prSet/>
      <dgm:spPr/>
    </dgm:pt>
    <dgm:pt modelId="{EF8AD446-AEF9-4B31-9114-B57C0E46169F}" type="sibTrans" cxnId="{D62A2DC4-9AA1-490E-900D-28CB3EE53C3A}">
      <dgm:prSet/>
      <dgm:spPr/>
    </dgm:pt>
    <dgm:pt modelId="{684ECC75-8253-41FA-AD2B-8CA90AC48C23}">
      <dgm:prSet phldrT="[Text]" custT="1"/>
      <dgm:spPr/>
      <dgm:t>
        <a:bodyPr/>
        <a:lstStyle/>
        <a:p>
          <a:r>
            <a:rPr lang="en-US" sz="2800" dirty="0" smtClean="0"/>
            <a:t>Physical Therapy</a:t>
          </a:r>
          <a:endParaRPr lang="en-US" sz="2800" dirty="0"/>
        </a:p>
      </dgm:t>
    </dgm:pt>
    <dgm:pt modelId="{67357E88-D2B3-4617-B915-26FA77E12465}" type="parTrans" cxnId="{95C7527A-7CEE-41EE-A55A-BA3AE1B40FFC}">
      <dgm:prSet/>
      <dgm:spPr/>
    </dgm:pt>
    <dgm:pt modelId="{E63E14CD-66BE-44A4-B385-41129443047C}" type="sibTrans" cxnId="{95C7527A-7CEE-41EE-A55A-BA3AE1B40FFC}">
      <dgm:prSet/>
      <dgm:spPr/>
    </dgm:pt>
    <dgm:pt modelId="{D775F337-500C-46DC-A574-B2C3415058F2}">
      <dgm:prSet phldrT="[Text]" custT="1"/>
      <dgm:spPr/>
      <dgm:t>
        <a:bodyPr/>
        <a:lstStyle/>
        <a:p>
          <a:r>
            <a:rPr lang="en-US" sz="2800" dirty="0" smtClean="0"/>
            <a:t>      Mobility</a:t>
          </a:r>
          <a:endParaRPr lang="en-US" sz="2800" dirty="0"/>
        </a:p>
      </dgm:t>
    </dgm:pt>
    <dgm:pt modelId="{18A26253-58E9-44B3-B561-BC3899537141}" type="parTrans" cxnId="{60E19579-4956-43A1-A8FD-549B4B2EE97B}">
      <dgm:prSet/>
      <dgm:spPr/>
    </dgm:pt>
    <dgm:pt modelId="{FDC15673-0869-4DD1-8F7C-2B07AB9F394B}" type="sibTrans" cxnId="{60E19579-4956-43A1-A8FD-549B4B2EE97B}">
      <dgm:prSet/>
      <dgm:spPr/>
    </dgm:pt>
    <dgm:pt modelId="{4E4B12AD-A7E8-4788-A709-A6E245C5D1A5}" type="pres">
      <dgm:prSet presAssocID="{C1C6BA63-A1B4-4C06-99D1-583BE93780B5}" presName="linear" presStyleCnt="0">
        <dgm:presLayoutVars>
          <dgm:dir/>
          <dgm:animLvl val="lvl"/>
          <dgm:resizeHandles val="exact"/>
        </dgm:presLayoutVars>
      </dgm:prSet>
      <dgm:spPr/>
      <dgm:t>
        <a:bodyPr/>
        <a:lstStyle/>
        <a:p>
          <a:endParaRPr lang="en-US"/>
        </a:p>
      </dgm:t>
    </dgm:pt>
    <dgm:pt modelId="{67552370-689E-4999-88C6-B49B4F1C6BED}" type="pres">
      <dgm:prSet presAssocID="{4C9B42A3-EA4C-41C5-BAE2-AAEC0C25475E}" presName="parentLin" presStyleCnt="0"/>
      <dgm:spPr/>
    </dgm:pt>
    <dgm:pt modelId="{5F04FEC3-5E66-48A1-AF53-4EABCA7EBF47}" type="pres">
      <dgm:prSet presAssocID="{4C9B42A3-EA4C-41C5-BAE2-AAEC0C25475E}" presName="parentLeftMargin" presStyleLbl="node1" presStyleIdx="0" presStyleCnt="6"/>
      <dgm:spPr/>
      <dgm:t>
        <a:bodyPr/>
        <a:lstStyle/>
        <a:p>
          <a:endParaRPr lang="en-US"/>
        </a:p>
      </dgm:t>
    </dgm:pt>
    <dgm:pt modelId="{F8C98C06-D3EA-4838-B74D-04C794461493}" type="pres">
      <dgm:prSet presAssocID="{4C9B42A3-EA4C-41C5-BAE2-AAEC0C25475E}" presName="parentText" presStyleLbl="node1" presStyleIdx="0" presStyleCnt="6">
        <dgm:presLayoutVars>
          <dgm:chMax val="0"/>
          <dgm:bulletEnabled val="1"/>
        </dgm:presLayoutVars>
      </dgm:prSet>
      <dgm:spPr/>
      <dgm:t>
        <a:bodyPr/>
        <a:lstStyle/>
        <a:p>
          <a:endParaRPr lang="en-US"/>
        </a:p>
      </dgm:t>
    </dgm:pt>
    <dgm:pt modelId="{1D1E81EA-B74B-423D-9824-5A0F83CC8516}" type="pres">
      <dgm:prSet presAssocID="{4C9B42A3-EA4C-41C5-BAE2-AAEC0C25475E}" presName="negativeSpace" presStyleCnt="0"/>
      <dgm:spPr/>
    </dgm:pt>
    <dgm:pt modelId="{A7C32F13-0554-4EC8-BECF-7B23EDEA2325}" type="pres">
      <dgm:prSet presAssocID="{4C9B42A3-EA4C-41C5-BAE2-AAEC0C25475E}" presName="childText" presStyleLbl="conFgAcc1" presStyleIdx="0" presStyleCnt="6">
        <dgm:presLayoutVars>
          <dgm:bulletEnabled val="1"/>
        </dgm:presLayoutVars>
      </dgm:prSet>
      <dgm:spPr/>
      <dgm:t>
        <a:bodyPr/>
        <a:lstStyle/>
        <a:p>
          <a:endParaRPr lang="en-US"/>
        </a:p>
      </dgm:t>
    </dgm:pt>
    <dgm:pt modelId="{868DDB85-DD64-4E96-9179-C7A9E40A939F}" type="pres">
      <dgm:prSet presAssocID="{3232C005-B681-4112-A3D0-6A486950EC0B}" presName="spaceBetweenRectangles" presStyleCnt="0"/>
      <dgm:spPr/>
    </dgm:pt>
    <dgm:pt modelId="{79E07E66-6192-468F-8409-D017AECBF916}" type="pres">
      <dgm:prSet presAssocID="{1C1249DF-0EB6-4C73-B097-19CFEF835A36}" presName="parentLin" presStyleCnt="0"/>
      <dgm:spPr/>
    </dgm:pt>
    <dgm:pt modelId="{10FD8A71-6712-4AFA-8ED3-7A0BF0B68E12}" type="pres">
      <dgm:prSet presAssocID="{1C1249DF-0EB6-4C73-B097-19CFEF835A36}" presName="parentLeftMargin" presStyleLbl="node1" presStyleIdx="0" presStyleCnt="6"/>
      <dgm:spPr/>
      <dgm:t>
        <a:bodyPr/>
        <a:lstStyle/>
        <a:p>
          <a:endParaRPr lang="en-US"/>
        </a:p>
      </dgm:t>
    </dgm:pt>
    <dgm:pt modelId="{686BC752-1720-4D59-B4A4-A8A88229B1DC}" type="pres">
      <dgm:prSet presAssocID="{1C1249DF-0EB6-4C73-B097-19CFEF835A36}" presName="parentText" presStyleLbl="node1" presStyleIdx="1" presStyleCnt="6">
        <dgm:presLayoutVars>
          <dgm:chMax val="0"/>
          <dgm:bulletEnabled val="1"/>
        </dgm:presLayoutVars>
      </dgm:prSet>
      <dgm:spPr/>
      <dgm:t>
        <a:bodyPr/>
        <a:lstStyle/>
        <a:p>
          <a:endParaRPr lang="en-US"/>
        </a:p>
      </dgm:t>
    </dgm:pt>
    <dgm:pt modelId="{77510683-128D-4417-895D-6FA376F3D3AA}" type="pres">
      <dgm:prSet presAssocID="{1C1249DF-0EB6-4C73-B097-19CFEF835A36}" presName="negativeSpace" presStyleCnt="0"/>
      <dgm:spPr/>
    </dgm:pt>
    <dgm:pt modelId="{D77575A5-6B6A-419C-8E6F-F4FD3B6D716E}" type="pres">
      <dgm:prSet presAssocID="{1C1249DF-0EB6-4C73-B097-19CFEF835A36}" presName="childText" presStyleLbl="conFgAcc1" presStyleIdx="1" presStyleCnt="6">
        <dgm:presLayoutVars>
          <dgm:bulletEnabled val="1"/>
        </dgm:presLayoutVars>
      </dgm:prSet>
      <dgm:spPr/>
    </dgm:pt>
    <dgm:pt modelId="{10C0E1F3-088A-4340-AA18-B12ED01F9E51}" type="pres">
      <dgm:prSet presAssocID="{6C75CCA2-48B9-46C8-A4A6-BA769B9FD82E}" presName="spaceBetweenRectangles" presStyleCnt="0"/>
      <dgm:spPr/>
    </dgm:pt>
    <dgm:pt modelId="{4ACCB019-1760-4B29-9457-288BD0A1EABE}" type="pres">
      <dgm:prSet presAssocID="{4F12235F-43B8-4522-92AB-1A6E2F37D737}" presName="parentLin" presStyleCnt="0"/>
      <dgm:spPr/>
    </dgm:pt>
    <dgm:pt modelId="{4BEB34AA-19C1-4EFC-A211-FA78BF9A3DB1}" type="pres">
      <dgm:prSet presAssocID="{4F12235F-43B8-4522-92AB-1A6E2F37D737}" presName="parentLeftMargin" presStyleLbl="node1" presStyleIdx="1" presStyleCnt="6"/>
      <dgm:spPr/>
      <dgm:t>
        <a:bodyPr/>
        <a:lstStyle/>
        <a:p>
          <a:endParaRPr lang="en-US"/>
        </a:p>
      </dgm:t>
    </dgm:pt>
    <dgm:pt modelId="{4BF8FCF8-DC50-47DC-AF05-A0F950B2AD53}" type="pres">
      <dgm:prSet presAssocID="{4F12235F-43B8-4522-92AB-1A6E2F37D737}" presName="parentText" presStyleLbl="node1" presStyleIdx="2" presStyleCnt="6">
        <dgm:presLayoutVars>
          <dgm:chMax val="0"/>
          <dgm:bulletEnabled val="1"/>
        </dgm:presLayoutVars>
      </dgm:prSet>
      <dgm:spPr/>
      <dgm:t>
        <a:bodyPr/>
        <a:lstStyle/>
        <a:p>
          <a:endParaRPr lang="en-US"/>
        </a:p>
      </dgm:t>
    </dgm:pt>
    <dgm:pt modelId="{4382C3E9-18A0-4D1C-8974-27D664EA8087}" type="pres">
      <dgm:prSet presAssocID="{4F12235F-43B8-4522-92AB-1A6E2F37D737}" presName="negativeSpace" presStyleCnt="0"/>
      <dgm:spPr/>
    </dgm:pt>
    <dgm:pt modelId="{238E7D72-0D98-4188-BA8F-A6E81D2A4268}" type="pres">
      <dgm:prSet presAssocID="{4F12235F-43B8-4522-92AB-1A6E2F37D737}" presName="childText" presStyleLbl="conFgAcc1" presStyleIdx="2" presStyleCnt="6">
        <dgm:presLayoutVars>
          <dgm:bulletEnabled val="1"/>
        </dgm:presLayoutVars>
      </dgm:prSet>
      <dgm:spPr/>
    </dgm:pt>
    <dgm:pt modelId="{84CDA877-9812-4CD8-BF28-FF30BCEE972C}" type="pres">
      <dgm:prSet presAssocID="{BAE826AD-F817-4F30-927E-569C76B58BF8}" presName="spaceBetweenRectangles" presStyleCnt="0"/>
      <dgm:spPr/>
    </dgm:pt>
    <dgm:pt modelId="{5DE90575-15E9-4561-AC2A-046DEB292424}" type="pres">
      <dgm:prSet presAssocID="{105EA0D7-21CB-4C6F-B115-FC16372D1E58}" presName="parentLin" presStyleCnt="0"/>
      <dgm:spPr/>
    </dgm:pt>
    <dgm:pt modelId="{61F0D9A6-2B4A-4AA7-9ECD-9D883B954325}" type="pres">
      <dgm:prSet presAssocID="{105EA0D7-21CB-4C6F-B115-FC16372D1E58}" presName="parentLeftMargin" presStyleLbl="node1" presStyleIdx="2" presStyleCnt="6"/>
      <dgm:spPr/>
      <dgm:t>
        <a:bodyPr/>
        <a:lstStyle/>
        <a:p>
          <a:endParaRPr lang="en-US"/>
        </a:p>
      </dgm:t>
    </dgm:pt>
    <dgm:pt modelId="{90CE98B2-9301-49B2-91C6-45011A4E25AF}" type="pres">
      <dgm:prSet presAssocID="{105EA0D7-21CB-4C6F-B115-FC16372D1E58}" presName="parentText" presStyleLbl="node1" presStyleIdx="3" presStyleCnt="6">
        <dgm:presLayoutVars>
          <dgm:chMax val="0"/>
          <dgm:bulletEnabled val="1"/>
        </dgm:presLayoutVars>
      </dgm:prSet>
      <dgm:spPr/>
      <dgm:t>
        <a:bodyPr/>
        <a:lstStyle/>
        <a:p>
          <a:endParaRPr lang="en-US"/>
        </a:p>
      </dgm:t>
    </dgm:pt>
    <dgm:pt modelId="{85D9E35F-DDAD-4BAD-99DC-9F3AF0C6081A}" type="pres">
      <dgm:prSet presAssocID="{105EA0D7-21CB-4C6F-B115-FC16372D1E58}" presName="negativeSpace" presStyleCnt="0"/>
      <dgm:spPr/>
    </dgm:pt>
    <dgm:pt modelId="{62E30A8A-8411-4F65-8E50-DC1E143FED7D}" type="pres">
      <dgm:prSet presAssocID="{105EA0D7-21CB-4C6F-B115-FC16372D1E58}" presName="childText" presStyleLbl="conFgAcc1" presStyleIdx="3" presStyleCnt="6">
        <dgm:presLayoutVars>
          <dgm:bulletEnabled val="1"/>
        </dgm:presLayoutVars>
      </dgm:prSet>
      <dgm:spPr/>
    </dgm:pt>
    <dgm:pt modelId="{25E179F9-5E09-49EB-B09B-57FE47307177}" type="pres">
      <dgm:prSet presAssocID="{EF8AD446-AEF9-4B31-9114-B57C0E46169F}" presName="spaceBetweenRectangles" presStyleCnt="0"/>
      <dgm:spPr/>
    </dgm:pt>
    <dgm:pt modelId="{4BCC01CF-8369-4CCB-8359-02F9D4F1A3C8}" type="pres">
      <dgm:prSet presAssocID="{684ECC75-8253-41FA-AD2B-8CA90AC48C23}" presName="parentLin" presStyleCnt="0"/>
      <dgm:spPr/>
    </dgm:pt>
    <dgm:pt modelId="{6D762C70-02EE-4FF4-951D-FD9703FBA3BF}" type="pres">
      <dgm:prSet presAssocID="{684ECC75-8253-41FA-AD2B-8CA90AC48C23}" presName="parentLeftMargin" presStyleLbl="node1" presStyleIdx="3" presStyleCnt="6"/>
      <dgm:spPr/>
      <dgm:t>
        <a:bodyPr/>
        <a:lstStyle/>
        <a:p>
          <a:endParaRPr lang="en-US"/>
        </a:p>
      </dgm:t>
    </dgm:pt>
    <dgm:pt modelId="{870D4B80-6DE2-4097-9D39-689047320643}" type="pres">
      <dgm:prSet presAssocID="{684ECC75-8253-41FA-AD2B-8CA90AC48C23}" presName="parentText" presStyleLbl="node1" presStyleIdx="4" presStyleCnt="6">
        <dgm:presLayoutVars>
          <dgm:chMax val="0"/>
          <dgm:bulletEnabled val="1"/>
        </dgm:presLayoutVars>
      </dgm:prSet>
      <dgm:spPr/>
      <dgm:t>
        <a:bodyPr/>
        <a:lstStyle/>
        <a:p>
          <a:endParaRPr lang="en-US"/>
        </a:p>
      </dgm:t>
    </dgm:pt>
    <dgm:pt modelId="{9075839E-C7C4-4D26-BCAA-119F8099B87F}" type="pres">
      <dgm:prSet presAssocID="{684ECC75-8253-41FA-AD2B-8CA90AC48C23}" presName="negativeSpace" presStyleCnt="0"/>
      <dgm:spPr/>
    </dgm:pt>
    <dgm:pt modelId="{92929C4C-B31C-4301-8C3F-3AC7AB4753D6}" type="pres">
      <dgm:prSet presAssocID="{684ECC75-8253-41FA-AD2B-8CA90AC48C23}" presName="childText" presStyleLbl="conFgAcc1" presStyleIdx="4" presStyleCnt="6">
        <dgm:presLayoutVars>
          <dgm:bulletEnabled val="1"/>
        </dgm:presLayoutVars>
      </dgm:prSet>
      <dgm:spPr/>
    </dgm:pt>
    <dgm:pt modelId="{88E8CDAF-4200-4AF1-BE0F-4F7D9453BDA5}" type="pres">
      <dgm:prSet presAssocID="{E63E14CD-66BE-44A4-B385-41129443047C}" presName="spaceBetweenRectangles" presStyleCnt="0"/>
      <dgm:spPr/>
    </dgm:pt>
    <dgm:pt modelId="{DD84FB0C-F545-4709-BABD-2BB1473C7ECD}" type="pres">
      <dgm:prSet presAssocID="{D775F337-500C-46DC-A574-B2C3415058F2}" presName="parentLin" presStyleCnt="0"/>
      <dgm:spPr/>
    </dgm:pt>
    <dgm:pt modelId="{EA18A655-16A5-4B66-8DEF-EC388775E781}" type="pres">
      <dgm:prSet presAssocID="{D775F337-500C-46DC-A574-B2C3415058F2}" presName="parentLeftMargin" presStyleLbl="node1" presStyleIdx="4" presStyleCnt="6"/>
      <dgm:spPr/>
      <dgm:t>
        <a:bodyPr/>
        <a:lstStyle/>
        <a:p>
          <a:endParaRPr lang="en-US"/>
        </a:p>
      </dgm:t>
    </dgm:pt>
    <dgm:pt modelId="{456230FC-DBE5-46B6-B69C-AFBF836FACEC}" type="pres">
      <dgm:prSet presAssocID="{D775F337-500C-46DC-A574-B2C3415058F2}" presName="parentText" presStyleLbl="node1" presStyleIdx="5" presStyleCnt="6">
        <dgm:presLayoutVars>
          <dgm:chMax val="0"/>
          <dgm:bulletEnabled val="1"/>
        </dgm:presLayoutVars>
      </dgm:prSet>
      <dgm:spPr/>
      <dgm:t>
        <a:bodyPr/>
        <a:lstStyle/>
        <a:p>
          <a:endParaRPr lang="en-US"/>
        </a:p>
      </dgm:t>
    </dgm:pt>
    <dgm:pt modelId="{38DC5B5B-8774-4F9E-95A3-548F7C02B1D1}" type="pres">
      <dgm:prSet presAssocID="{D775F337-500C-46DC-A574-B2C3415058F2}" presName="negativeSpace" presStyleCnt="0"/>
      <dgm:spPr/>
    </dgm:pt>
    <dgm:pt modelId="{37F7E8E1-3651-4F5E-A0E3-B9B94F095318}" type="pres">
      <dgm:prSet presAssocID="{D775F337-500C-46DC-A574-B2C3415058F2}" presName="childText" presStyleLbl="conFgAcc1" presStyleIdx="5" presStyleCnt="6">
        <dgm:presLayoutVars>
          <dgm:bulletEnabled val="1"/>
        </dgm:presLayoutVars>
      </dgm:prSet>
      <dgm:spPr/>
    </dgm:pt>
  </dgm:ptLst>
  <dgm:cxnLst>
    <dgm:cxn modelId="{42B2985C-884F-4CB7-88D6-18C7C8EC1F7A}" type="presOf" srcId="{684ECC75-8253-41FA-AD2B-8CA90AC48C23}" destId="{6D762C70-02EE-4FF4-951D-FD9703FBA3BF}" srcOrd="0" destOrd="0" presId="urn:microsoft.com/office/officeart/2005/8/layout/list1"/>
    <dgm:cxn modelId="{32904403-9ABF-44F5-AD13-1B18117F816A}" type="presOf" srcId="{4C9B42A3-EA4C-41C5-BAE2-AAEC0C25475E}" destId="{F8C98C06-D3EA-4838-B74D-04C794461493}" srcOrd="1" destOrd="0" presId="urn:microsoft.com/office/officeart/2005/8/layout/list1"/>
    <dgm:cxn modelId="{BFAD3AF7-B414-47CE-A34A-A6FD8E41F550}" type="presOf" srcId="{105EA0D7-21CB-4C6F-B115-FC16372D1E58}" destId="{90CE98B2-9301-49B2-91C6-45011A4E25AF}" srcOrd="1" destOrd="0" presId="urn:microsoft.com/office/officeart/2005/8/layout/list1"/>
    <dgm:cxn modelId="{D454F08F-7369-468F-9ABC-FC66AB818222}" type="presOf" srcId="{4F12235F-43B8-4522-92AB-1A6E2F37D737}" destId="{4BEB34AA-19C1-4EFC-A211-FA78BF9A3DB1}" srcOrd="0" destOrd="0" presId="urn:microsoft.com/office/officeart/2005/8/layout/list1"/>
    <dgm:cxn modelId="{ADA1D565-2840-4A52-8E6A-FE681C9DA2F8}" srcId="{C1C6BA63-A1B4-4C06-99D1-583BE93780B5}" destId="{4F12235F-43B8-4522-92AB-1A6E2F37D737}" srcOrd="2" destOrd="0" parTransId="{D566B8E3-C04A-4D8E-A5DA-AE2C4C3747E9}" sibTransId="{BAE826AD-F817-4F30-927E-569C76B58BF8}"/>
    <dgm:cxn modelId="{155A666F-ADED-417E-8B70-BE203F63031C}" type="presOf" srcId="{C1C6BA63-A1B4-4C06-99D1-583BE93780B5}" destId="{4E4B12AD-A7E8-4788-A709-A6E245C5D1A5}" srcOrd="0" destOrd="0" presId="urn:microsoft.com/office/officeart/2005/8/layout/list1"/>
    <dgm:cxn modelId="{CF6653D9-2064-419B-BA29-DA83D55241CE}" type="presOf" srcId="{1C1249DF-0EB6-4C73-B097-19CFEF835A36}" destId="{686BC752-1720-4D59-B4A4-A8A88229B1DC}" srcOrd="1" destOrd="0" presId="urn:microsoft.com/office/officeart/2005/8/layout/list1"/>
    <dgm:cxn modelId="{D62A2DC4-9AA1-490E-900D-28CB3EE53C3A}" srcId="{C1C6BA63-A1B4-4C06-99D1-583BE93780B5}" destId="{105EA0D7-21CB-4C6F-B115-FC16372D1E58}" srcOrd="3" destOrd="0" parTransId="{35C33B87-D37D-4799-9A1F-FABFC4B86E02}" sibTransId="{EF8AD446-AEF9-4B31-9114-B57C0E46169F}"/>
    <dgm:cxn modelId="{438B0F7E-5BB9-4D29-AB75-4307614B8B3D}" type="presOf" srcId="{4C9B42A3-EA4C-41C5-BAE2-AAEC0C25475E}" destId="{5F04FEC3-5E66-48A1-AF53-4EABCA7EBF47}" srcOrd="0" destOrd="0" presId="urn:microsoft.com/office/officeart/2005/8/layout/list1"/>
    <dgm:cxn modelId="{95C7527A-7CEE-41EE-A55A-BA3AE1B40FFC}" srcId="{C1C6BA63-A1B4-4C06-99D1-583BE93780B5}" destId="{684ECC75-8253-41FA-AD2B-8CA90AC48C23}" srcOrd="4" destOrd="0" parTransId="{67357E88-D2B3-4617-B915-26FA77E12465}" sibTransId="{E63E14CD-66BE-44A4-B385-41129443047C}"/>
    <dgm:cxn modelId="{0CF01C9F-C14B-462C-95FD-C5B564B46735}" srcId="{C1C6BA63-A1B4-4C06-99D1-583BE93780B5}" destId="{4C9B42A3-EA4C-41C5-BAE2-AAEC0C25475E}" srcOrd="0" destOrd="0" parTransId="{AB5C6DEB-B6EB-4380-90A1-D0B75B7419DC}" sibTransId="{3232C005-B681-4112-A3D0-6A486950EC0B}"/>
    <dgm:cxn modelId="{169CA839-1E25-4C34-B540-AB261F89C059}" type="presOf" srcId="{105EA0D7-21CB-4C6F-B115-FC16372D1E58}" destId="{61F0D9A6-2B4A-4AA7-9ECD-9D883B954325}" srcOrd="0" destOrd="0" presId="urn:microsoft.com/office/officeart/2005/8/layout/list1"/>
    <dgm:cxn modelId="{A39D0C1C-33C0-46F9-8F3A-E6E3976C6D19}" srcId="{C1C6BA63-A1B4-4C06-99D1-583BE93780B5}" destId="{1C1249DF-0EB6-4C73-B097-19CFEF835A36}" srcOrd="1" destOrd="0" parTransId="{C5035734-E8A6-42F4-8A9C-4DCE08A2D36B}" sibTransId="{6C75CCA2-48B9-46C8-A4A6-BA769B9FD82E}"/>
    <dgm:cxn modelId="{1DDDCCEE-EC33-4097-9453-0C4F621C663A}" type="presOf" srcId="{1C1249DF-0EB6-4C73-B097-19CFEF835A36}" destId="{10FD8A71-6712-4AFA-8ED3-7A0BF0B68E12}" srcOrd="0" destOrd="0" presId="urn:microsoft.com/office/officeart/2005/8/layout/list1"/>
    <dgm:cxn modelId="{CFD7C775-1A42-4A04-9A0A-5C6A81AAF4EA}" type="presOf" srcId="{D775F337-500C-46DC-A574-B2C3415058F2}" destId="{EA18A655-16A5-4B66-8DEF-EC388775E781}" srcOrd="0" destOrd="0" presId="urn:microsoft.com/office/officeart/2005/8/layout/list1"/>
    <dgm:cxn modelId="{EC5CC005-7747-4DCE-AF2A-967DB36CEF44}" type="presOf" srcId="{4F12235F-43B8-4522-92AB-1A6E2F37D737}" destId="{4BF8FCF8-DC50-47DC-AF05-A0F950B2AD53}" srcOrd="1" destOrd="0" presId="urn:microsoft.com/office/officeart/2005/8/layout/list1"/>
    <dgm:cxn modelId="{60E19579-4956-43A1-A8FD-549B4B2EE97B}" srcId="{C1C6BA63-A1B4-4C06-99D1-583BE93780B5}" destId="{D775F337-500C-46DC-A574-B2C3415058F2}" srcOrd="5" destOrd="0" parTransId="{18A26253-58E9-44B3-B561-BC3899537141}" sibTransId="{FDC15673-0869-4DD1-8F7C-2B07AB9F394B}"/>
    <dgm:cxn modelId="{FB7436FE-DDA7-40F8-8147-63E93BC6F1C0}" type="presOf" srcId="{684ECC75-8253-41FA-AD2B-8CA90AC48C23}" destId="{870D4B80-6DE2-4097-9D39-689047320643}" srcOrd="1" destOrd="0" presId="urn:microsoft.com/office/officeart/2005/8/layout/list1"/>
    <dgm:cxn modelId="{A62AC062-5FB1-4348-9591-621E174DC550}" type="presOf" srcId="{D775F337-500C-46DC-A574-B2C3415058F2}" destId="{456230FC-DBE5-46B6-B69C-AFBF836FACEC}" srcOrd="1" destOrd="0" presId="urn:microsoft.com/office/officeart/2005/8/layout/list1"/>
    <dgm:cxn modelId="{856194E0-57D3-4F77-935D-F6ECA8E3B650}" type="presParOf" srcId="{4E4B12AD-A7E8-4788-A709-A6E245C5D1A5}" destId="{67552370-689E-4999-88C6-B49B4F1C6BED}" srcOrd="0" destOrd="0" presId="urn:microsoft.com/office/officeart/2005/8/layout/list1"/>
    <dgm:cxn modelId="{0300F469-EDB9-434C-A20C-A672E970FCD1}" type="presParOf" srcId="{67552370-689E-4999-88C6-B49B4F1C6BED}" destId="{5F04FEC3-5E66-48A1-AF53-4EABCA7EBF47}" srcOrd="0" destOrd="0" presId="urn:microsoft.com/office/officeart/2005/8/layout/list1"/>
    <dgm:cxn modelId="{2193548A-5A75-4116-BDDD-C7AF9A170946}" type="presParOf" srcId="{67552370-689E-4999-88C6-B49B4F1C6BED}" destId="{F8C98C06-D3EA-4838-B74D-04C794461493}" srcOrd="1" destOrd="0" presId="urn:microsoft.com/office/officeart/2005/8/layout/list1"/>
    <dgm:cxn modelId="{6DB74897-69B1-461A-ABFD-FCEB42226B3B}" type="presParOf" srcId="{4E4B12AD-A7E8-4788-A709-A6E245C5D1A5}" destId="{1D1E81EA-B74B-423D-9824-5A0F83CC8516}" srcOrd="1" destOrd="0" presId="urn:microsoft.com/office/officeart/2005/8/layout/list1"/>
    <dgm:cxn modelId="{C02C7718-C554-464A-8897-889904E8D611}" type="presParOf" srcId="{4E4B12AD-A7E8-4788-A709-A6E245C5D1A5}" destId="{A7C32F13-0554-4EC8-BECF-7B23EDEA2325}" srcOrd="2" destOrd="0" presId="urn:microsoft.com/office/officeart/2005/8/layout/list1"/>
    <dgm:cxn modelId="{CE99A4EE-56E7-4F94-9188-B12612F1143A}" type="presParOf" srcId="{4E4B12AD-A7E8-4788-A709-A6E245C5D1A5}" destId="{868DDB85-DD64-4E96-9179-C7A9E40A939F}" srcOrd="3" destOrd="0" presId="urn:microsoft.com/office/officeart/2005/8/layout/list1"/>
    <dgm:cxn modelId="{92E81884-4F04-4CCA-9953-49C4025A1D5C}" type="presParOf" srcId="{4E4B12AD-A7E8-4788-A709-A6E245C5D1A5}" destId="{79E07E66-6192-468F-8409-D017AECBF916}" srcOrd="4" destOrd="0" presId="urn:microsoft.com/office/officeart/2005/8/layout/list1"/>
    <dgm:cxn modelId="{6DB7F85C-99A9-4F86-9C73-970AEB754E09}" type="presParOf" srcId="{79E07E66-6192-468F-8409-D017AECBF916}" destId="{10FD8A71-6712-4AFA-8ED3-7A0BF0B68E12}" srcOrd="0" destOrd="0" presId="urn:microsoft.com/office/officeart/2005/8/layout/list1"/>
    <dgm:cxn modelId="{5B86C877-4395-43B1-BF40-BD56C910BB21}" type="presParOf" srcId="{79E07E66-6192-468F-8409-D017AECBF916}" destId="{686BC752-1720-4D59-B4A4-A8A88229B1DC}" srcOrd="1" destOrd="0" presId="urn:microsoft.com/office/officeart/2005/8/layout/list1"/>
    <dgm:cxn modelId="{C2E1A9E2-1705-416B-89C2-160EE0C1856A}" type="presParOf" srcId="{4E4B12AD-A7E8-4788-A709-A6E245C5D1A5}" destId="{77510683-128D-4417-895D-6FA376F3D3AA}" srcOrd="5" destOrd="0" presId="urn:microsoft.com/office/officeart/2005/8/layout/list1"/>
    <dgm:cxn modelId="{BDED7708-B18F-4671-82CB-CDA16C290176}" type="presParOf" srcId="{4E4B12AD-A7E8-4788-A709-A6E245C5D1A5}" destId="{D77575A5-6B6A-419C-8E6F-F4FD3B6D716E}" srcOrd="6" destOrd="0" presId="urn:microsoft.com/office/officeart/2005/8/layout/list1"/>
    <dgm:cxn modelId="{755E8655-4BB6-452F-82E7-4482369CF51B}" type="presParOf" srcId="{4E4B12AD-A7E8-4788-A709-A6E245C5D1A5}" destId="{10C0E1F3-088A-4340-AA18-B12ED01F9E51}" srcOrd="7" destOrd="0" presId="urn:microsoft.com/office/officeart/2005/8/layout/list1"/>
    <dgm:cxn modelId="{466968BF-5CB8-4DD5-B427-3C87326C35E4}" type="presParOf" srcId="{4E4B12AD-A7E8-4788-A709-A6E245C5D1A5}" destId="{4ACCB019-1760-4B29-9457-288BD0A1EABE}" srcOrd="8" destOrd="0" presId="urn:microsoft.com/office/officeart/2005/8/layout/list1"/>
    <dgm:cxn modelId="{9E9B1DDD-99C0-4498-BB04-8239DE6C8068}" type="presParOf" srcId="{4ACCB019-1760-4B29-9457-288BD0A1EABE}" destId="{4BEB34AA-19C1-4EFC-A211-FA78BF9A3DB1}" srcOrd="0" destOrd="0" presId="urn:microsoft.com/office/officeart/2005/8/layout/list1"/>
    <dgm:cxn modelId="{6B2557B2-2929-48D6-9E8C-EF75147DF2FA}" type="presParOf" srcId="{4ACCB019-1760-4B29-9457-288BD0A1EABE}" destId="{4BF8FCF8-DC50-47DC-AF05-A0F950B2AD53}" srcOrd="1" destOrd="0" presId="urn:microsoft.com/office/officeart/2005/8/layout/list1"/>
    <dgm:cxn modelId="{BF5D53B0-B12F-49A6-B3F3-1953B12BEA6F}" type="presParOf" srcId="{4E4B12AD-A7E8-4788-A709-A6E245C5D1A5}" destId="{4382C3E9-18A0-4D1C-8974-27D664EA8087}" srcOrd="9" destOrd="0" presId="urn:microsoft.com/office/officeart/2005/8/layout/list1"/>
    <dgm:cxn modelId="{D8A074B2-0CF6-4186-937B-ED9FFC078485}" type="presParOf" srcId="{4E4B12AD-A7E8-4788-A709-A6E245C5D1A5}" destId="{238E7D72-0D98-4188-BA8F-A6E81D2A4268}" srcOrd="10" destOrd="0" presId="urn:microsoft.com/office/officeart/2005/8/layout/list1"/>
    <dgm:cxn modelId="{A62CAD2B-25B1-4EC0-852D-ED51766447FE}" type="presParOf" srcId="{4E4B12AD-A7E8-4788-A709-A6E245C5D1A5}" destId="{84CDA877-9812-4CD8-BF28-FF30BCEE972C}" srcOrd="11" destOrd="0" presId="urn:microsoft.com/office/officeart/2005/8/layout/list1"/>
    <dgm:cxn modelId="{D321D432-6F8C-48B2-96E7-0512F5E5E2C7}" type="presParOf" srcId="{4E4B12AD-A7E8-4788-A709-A6E245C5D1A5}" destId="{5DE90575-15E9-4561-AC2A-046DEB292424}" srcOrd="12" destOrd="0" presId="urn:microsoft.com/office/officeart/2005/8/layout/list1"/>
    <dgm:cxn modelId="{C0414AE0-5FF5-4E27-B16D-5BF31FBE4639}" type="presParOf" srcId="{5DE90575-15E9-4561-AC2A-046DEB292424}" destId="{61F0D9A6-2B4A-4AA7-9ECD-9D883B954325}" srcOrd="0" destOrd="0" presId="urn:microsoft.com/office/officeart/2005/8/layout/list1"/>
    <dgm:cxn modelId="{8B4E6996-8B80-4988-BD4F-050719EABEE3}" type="presParOf" srcId="{5DE90575-15E9-4561-AC2A-046DEB292424}" destId="{90CE98B2-9301-49B2-91C6-45011A4E25AF}" srcOrd="1" destOrd="0" presId="urn:microsoft.com/office/officeart/2005/8/layout/list1"/>
    <dgm:cxn modelId="{83715C45-60A9-402A-8978-4978F4119CD3}" type="presParOf" srcId="{4E4B12AD-A7E8-4788-A709-A6E245C5D1A5}" destId="{85D9E35F-DDAD-4BAD-99DC-9F3AF0C6081A}" srcOrd="13" destOrd="0" presId="urn:microsoft.com/office/officeart/2005/8/layout/list1"/>
    <dgm:cxn modelId="{F39D94DD-E7A4-44DE-8B62-6C5773D2AAD9}" type="presParOf" srcId="{4E4B12AD-A7E8-4788-A709-A6E245C5D1A5}" destId="{62E30A8A-8411-4F65-8E50-DC1E143FED7D}" srcOrd="14" destOrd="0" presId="urn:microsoft.com/office/officeart/2005/8/layout/list1"/>
    <dgm:cxn modelId="{3B88E8A0-6169-4556-8691-23A6BAF77D4D}" type="presParOf" srcId="{4E4B12AD-A7E8-4788-A709-A6E245C5D1A5}" destId="{25E179F9-5E09-49EB-B09B-57FE47307177}" srcOrd="15" destOrd="0" presId="urn:microsoft.com/office/officeart/2005/8/layout/list1"/>
    <dgm:cxn modelId="{7C0E53DC-BD97-4D93-80C6-2A27358B47B2}" type="presParOf" srcId="{4E4B12AD-A7E8-4788-A709-A6E245C5D1A5}" destId="{4BCC01CF-8369-4CCB-8359-02F9D4F1A3C8}" srcOrd="16" destOrd="0" presId="urn:microsoft.com/office/officeart/2005/8/layout/list1"/>
    <dgm:cxn modelId="{CA0B9AA6-DB8B-41AB-87C4-4ADF51435999}" type="presParOf" srcId="{4BCC01CF-8369-4CCB-8359-02F9D4F1A3C8}" destId="{6D762C70-02EE-4FF4-951D-FD9703FBA3BF}" srcOrd="0" destOrd="0" presId="urn:microsoft.com/office/officeart/2005/8/layout/list1"/>
    <dgm:cxn modelId="{89822702-41BB-4610-A54D-246DB90AA77E}" type="presParOf" srcId="{4BCC01CF-8369-4CCB-8359-02F9D4F1A3C8}" destId="{870D4B80-6DE2-4097-9D39-689047320643}" srcOrd="1" destOrd="0" presId="urn:microsoft.com/office/officeart/2005/8/layout/list1"/>
    <dgm:cxn modelId="{3A3BD0C8-AA93-443D-8D0E-499E03AFDDB0}" type="presParOf" srcId="{4E4B12AD-A7E8-4788-A709-A6E245C5D1A5}" destId="{9075839E-C7C4-4D26-BCAA-119F8099B87F}" srcOrd="17" destOrd="0" presId="urn:microsoft.com/office/officeart/2005/8/layout/list1"/>
    <dgm:cxn modelId="{E18EA591-2C50-423F-9519-1D6D605D7E38}" type="presParOf" srcId="{4E4B12AD-A7E8-4788-A709-A6E245C5D1A5}" destId="{92929C4C-B31C-4301-8C3F-3AC7AB4753D6}" srcOrd="18" destOrd="0" presId="urn:microsoft.com/office/officeart/2005/8/layout/list1"/>
    <dgm:cxn modelId="{DD082B06-8AE4-4C20-BABC-84A4C3861C84}" type="presParOf" srcId="{4E4B12AD-A7E8-4788-A709-A6E245C5D1A5}" destId="{88E8CDAF-4200-4AF1-BE0F-4F7D9453BDA5}" srcOrd="19" destOrd="0" presId="urn:microsoft.com/office/officeart/2005/8/layout/list1"/>
    <dgm:cxn modelId="{117EE787-3C03-4417-8430-312E1754132A}" type="presParOf" srcId="{4E4B12AD-A7E8-4788-A709-A6E245C5D1A5}" destId="{DD84FB0C-F545-4709-BABD-2BB1473C7ECD}" srcOrd="20" destOrd="0" presId="urn:microsoft.com/office/officeart/2005/8/layout/list1"/>
    <dgm:cxn modelId="{58A2D461-7523-4BBA-8BC5-3B0504E9287F}" type="presParOf" srcId="{DD84FB0C-F545-4709-BABD-2BB1473C7ECD}" destId="{EA18A655-16A5-4B66-8DEF-EC388775E781}" srcOrd="0" destOrd="0" presId="urn:microsoft.com/office/officeart/2005/8/layout/list1"/>
    <dgm:cxn modelId="{4B8829D7-5840-4260-84C6-5C76077945AF}" type="presParOf" srcId="{DD84FB0C-F545-4709-BABD-2BB1473C7ECD}" destId="{456230FC-DBE5-46B6-B69C-AFBF836FACEC}" srcOrd="1" destOrd="0" presId="urn:microsoft.com/office/officeart/2005/8/layout/list1"/>
    <dgm:cxn modelId="{1B11E087-5FED-46FB-B268-E142D562B4A4}" type="presParOf" srcId="{4E4B12AD-A7E8-4788-A709-A6E245C5D1A5}" destId="{38DC5B5B-8774-4F9E-95A3-548F7C02B1D1}" srcOrd="21" destOrd="0" presId="urn:microsoft.com/office/officeart/2005/8/layout/list1"/>
    <dgm:cxn modelId="{36577255-B305-40B3-9EB2-3681DDD17E3A}" type="presParOf" srcId="{4E4B12AD-A7E8-4788-A709-A6E245C5D1A5}" destId="{37F7E8E1-3651-4F5E-A0E3-B9B94F095318}" srcOrd="22"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7C32F13-0554-4EC8-BECF-7B23EDEA2325}">
      <dsp:nvSpPr>
        <dsp:cNvPr id="0" name=""/>
        <dsp:cNvSpPr/>
      </dsp:nvSpPr>
      <dsp:spPr>
        <a:xfrm>
          <a:off x="0" y="349979"/>
          <a:ext cx="815340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C98C06-D3EA-4838-B74D-04C794461493}">
      <dsp:nvSpPr>
        <dsp:cNvPr id="0" name=""/>
        <dsp:cNvSpPr/>
      </dsp:nvSpPr>
      <dsp:spPr>
        <a:xfrm>
          <a:off x="407670" y="113819"/>
          <a:ext cx="5707380"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1244600">
            <a:lnSpc>
              <a:spcPct val="90000"/>
            </a:lnSpc>
            <a:spcBef>
              <a:spcPct val="0"/>
            </a:spcBef>
            <a:spcAft>
              <a:spcPct val="35000"/>
            </a:spcAft>
          </a:pPr>
          <a:r>
            <a:rPr lang="en-US" sz="2800" kern="1200" dirty="0" smtClean="0"/>
            <a:t>Nursing</a:t>
          </a:r>
          <a:endParaRPr lang="en-US" sz="2800" kern="1200" dirty="0"/>
        </a:p>
      </dsp:txBody>
      <dsp:txXfrm>
        <a:off x="407670" y="113819"/>
        <a:ext cx="5707380" cy="472320"/>
      </dsp:txXfrm>
    </dsp:sp>
    <dsp:sp modelId="{D77575A5-6B6A-419C-8E6F-F4FD3B6D716E}">
      <dsp:nvSpPr>
        <dsp:cNvPr id="0" name=""/>
        <dsp:cNvSpPr/>
      </dsp:nvSpPr>
      <dsp:spPr>
        <a:xfrm>
          <a:off x="0" y="1075739"/>
          <a:ext cx="815340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6BC752-1720-4D59-B4A4-A8A88229B1DC}">
      <dsp:nvSpPr>
        <dsp:cNvPr id="0" name=""/>
        <dsp:cNvSpPr/>
      </dsp:nvSpPr>
      <dsp:spPr>
        <a:xfrm>
          <a:off x="407670" y="839580"/>
          <a:ext cx="5707380"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1244600">
            <a:lnSpc>
              <a:spcPct val="90000"/>
            </a:lnSpc>
            <a:spcBef>
              <a:spcPct val="0"/>
            </a:spcBef>
            <a:spcAft>
              <a:spcPct val="35000"/>
            </a:spcAft>
          </a:pPr>
          <a:r>
            <a:rPr lang="en-US" sz="2800" kern="1200" dirty="0" smtClean="0"/>
            <a:t>Social Services</a:t>
          </a:r>
          <a:endParaRPr lang="en-US" sz="2800" kern="1200" dirty="0"/>
        </a:p>
      </dsp:txBody>
      <dsp:txXfrm>
        <a:off x="407670" y="839580"/>
        <a:ext cx="5707380" cy="472320"/>
      </dsp:txXfrm>
    </dsp:sp>
    <dsp:sp modelId="{238E7D72-0D98-4188-BA8F-A6E81D2A4268}">
      <dsp:nvSpPr>
        <dsp:cNvPr id="0" name=""/>
        <dsp:cNvSpPr/>
      </dsp:nvSpPr>
      <dsp:spPr>
        <a:xfrm>
          <a:off x="0" y="1801499"/>
          <a:ext cx="815340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F8FCF8-DC50-47DC-AF05-A0F950B2AD53}">
      <dsp:nvSpPr>
        <dsp:cNvPr id="0" name=""/>
        <dsp:cNvSpPr/>
      </dsp:nvSpPr>
      <dsp:spPr>
        <a:xfrm>
          <a:off x="407670" y="1565339"/>
          <a:ext cx="5707380"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1244600">
            <a:lnSpc>
              <a:spcPct val="90000"/>
            </a:lnSpc>
            <a:spcBef>
              <a:spcPct val="0"/>
            </a:spcBef>
            <a:spcAft>
              <a:spcPct val="35000"/>
            </a:spcAft>
          </a:pPr>
          <a:r>
            <a:rPr lang="en-US" sz="2800" kern="1200" dirty="0" smtClean="0"/>
            <a:t>Mental Health</a:t>
          </a:r>
          <a:endParaRPr lang="en-US" sz="2800" kern="1200" dirty="0"/>
        </a:p>
      </dsp:txBody>
      <dsp:txXfrm>
        <a:off x="407670" y="1565339"/>
        <a:ext cx="5707380" cy="472320"/>
      </dsp:txXfrm>
    </dsp:sp>
    <dsp:sp modelId="{62E30A8A-8411-4F65-8E50-DC1E143FED7D}">
      <dsp:nvSpPr>
        <dsp:cNvPr id="0" name=""/>
        <dsp:cNvSpPr/>
      </dsp:nvSpPr>
      <dsp:spPr>
        <a:xfrm>
          <a:off x="0" y="2527259"/>
          <a:ext cx="815340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CE98B2-9301-49B2-91C6-45011A4E25AF}">
      <dsp:nvSpPr>
        <dsp:cNvPr id="0" name=""/>
        <dsp:cNvSpPr/>
      </dsp:nvSpPr>
      <dsp:spPr>
        <a:xfrm>
          <a:off x="407670" y="2291099"/>
          <a:ext cx="5707380"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1244600">
            <a:lnSpc>
              <a:spcPct val="90000"/>
            </a:lnSpc>
            <a:spcBef>
              <a:spcPct val="0"/>
            </a:spcBef>
            <a:spcAft>
              <a:spcPct val="35000"/>
            </a:spcAft>
          </a:pPr>
          <a:r>
            <a:rPr lang="en-US" sz="2800" kern="1200" dirty="0" smtClean="0"/>
            <a:t>Occupational Therapy</a:t>
          </a:r>
          <a:endParaRPr lang="en-US" sz="2800" kern="1200" dirty="0"/>
        </a:p>
      </dsp:txBody>
      <dsp:txXfrm>
        <a:off x="407670" y="2291099"/>
        <a:ext cx="5707380" cy="472320"/>
      </dsp:txXfrm>
    </dsp:sp>
    <dsp:sp modelId="{92929C4C-B31C-4301-8C3F-3AC7AB4753D6}">
      <dsp:nvSpPr>
        <dsp:cNvPr id="0" name=""/>
        <dsp:cNvSpPr/>
      </dsp:nvSpPr>
      <dsp:spPr>
        <a:xfrm>
          <a:off x="0" y="3253020"/>
          <a:ext cx="815340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0D4B80-6DE2-4097-9D39-689047320643}">
      <dsp:nvSpPr>
        <dsp:cNvPr id="0" name=""/>
        <dsp:cNvSpPr/>
      </dsp:nvSpPr>
      <dsp:spPr>
        <a:xfrm>
          <a:off x="407670" y="3016860"/>
          <a:ext cx="5707380"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1244600">
            <a:lnSpc>
              <a:spcPct val="90000"/>
            </a:lnSpc>
            <a:spcBef>
              <a:spcPct val="0"/>
            </a:spcBef>
            <a:spcAft>
              <a:spcPct val="35000"/>
            </a:spcAft>
          </a:pPr>
          <a:r>
            <a:rPr lang="en-US" sz="2800" kern="1200" dirty="0" smtClean="0"/>
            <a:t>Physical Therapy</a:t>
          </a:r>
          <a:endParaRPr lang="en-US" sz="2800" kern="1200" dirty="0"/>
        </a:p>
      </dsp:txBody>
      <dsp:txXfrm>
        <a:off x="407670" y="3016860"/>
        <a:ext cx="5707380" cy="472320"/>
      </dsp:txXfrm>
    </dsp:sp>
    <dsp:sp modelId="{37F7E8E1-3651-4F5E-A0E3-B9B94F095318}">
      <dsp:nvSpPr>
        <dsp:cNvPr id="0" name=""/>
        <dsp:cNvSpPr/>
      </dsp:nvSpPr>
      <dsp:spPr>
        <a:xfrm>
          <a:off x="0" y="3978780"/>
          <a:ext cx="815340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6230FC-DBE5-46B6-B69C-AFBF836FACEC}">
      <dsp:nvSpPr>
        <dsp:cNvPr id="0" name=""/>
        <dsp:cNvSpPr/>
      </dsp:nvSpPr>
      <dsp:spPr>
        <a:xfrm>
          <a:off x="407670" y="3742620"/>
          <a:ext cx="5707380" cy="4723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725" tIns="0" rIns="215725" bIns="0" numCol="1" spcCol="1270" anchor="ctr" anchorCtr="0">
          <a:noAutofit/>
        </a:bodyPr>
        <a:lstStyle/>
        <a:p>
          <a:pPr lvl="0" algn="l" defTabSz="1244600">
            <a:lnSpc>
              <a:spcPct val="90000"/>
            </a:lnSpc>
            <a:spcBef>
              <a:spcPct val="0"/>
            </a:spcBef>
            <a:spcAft>
              <a:spcPct val="35000"/>
            </a:spcAft>
          </a:pPr>
          <a:r>
            <a:rPr lang="en-US" sz="2800" kern="1200" dirty="0" smtClean="0"/>
            <a:t>      Mobility</a:t>
          </a:r>
          <a:endParaRPr lang="en-US" sz="2800" kern="1200" dirty="0"/>
        </a:p>
      </dsp:txBody>
      <dsp:txXfrm>
        <a:off x="407670" y="3742620"/>
        <a:ext cx="5707380" cy="47232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0FE9E9-5441-479F-B156-E39FA8EB7C55}" type="datetimeFigureOut">
              <a:rPr lang="en-US" smtClean="0"/>
              <a:pPr/>
              <a:t>11/16/2011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0F81A1-51B9-4F13-8B6C-012DEEC3765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 Page.  Responding to the Adaptive Equipment Need of Individuals with Neurodegenerative Disorders</a:t>
            </a:r>
            <a:endParaRPr lang="en-US" dirty="0"/>
          </a:p>
        </p:txBody>
      </p:sp>
      <p:sp>
        <p:nvSpPr>
          <p:cNvPr id="4" name="Slide Number Placeholder 3"/>
          <p:cNvSpPr>
            <a:spLocks noGrp="1"/>
          </p:cNvSpPr>
          <p:nvPr>
            <p:ph type="sldNum" sz="quarter" idx="10"/>
          </p:nvPr>
        </p:nvSpPr>
        <p:spPr/>
        <p:txBody>
          <a:bodyPr/>
          <a:lstStyle/>
          <a:p>
            <a:fld id="{8A0F81A1-51B9-4F13-8B6C-012DEEC3765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Farzin is </a:t>
            </a:r>
            <a:r>
              <a:rPr lang="en-US" baseline="0" dirty="0" smtClean="0"/>
              <a:t> 10 year resident of the Boston Home and one of the participants in the PPAT course,</a:t>
            </a:r>
            <a:endParaRPr lang="en-US" dirty="0"/>
          </a:p>
        </p:txBody>
      </p:sp>
      <p:sp>
        <p:nvSpPr>
          <p:cNvPr id="4" name="Slide Number Placeholder 3"/>
          <p:cNvSpPr>
            <a:spLocks noGrp="1"/>
          </p:cNvSpPr>
          <p:nvPr>
            <p:ph type="sldNum" sz="quarter" idx="10"/>
          </p:nvPr>
        </p:nvSpPr>
        <p:spPr/>
        <p:txBody>
          <a:bodyPr/>
          <a:lstStyle/>
          <a:p>
            <a:fld id="{8A0F81A1-51B9-4F13-8B6C-012DEEC3765C}"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a:t>
            </a:r>
            <a:r>
              <a:rPr lang="en-US" baseline="0" dirty="0" smtClean="0"/>
              <a:t> the time of his arrival at the Boston Home, Farzin was able to operate his power chair with a standard proportional Joystick</a:t>
            </a:r>
            <a:endParaRPr lang="en-US" dirty="0"/>
          </a:p>
        </p:txBody>
      </p:sp>
      <p:sp>
        <p:nvSpPr>
          <p:cNvPr id="4" name="Slide Number Placeholder 3"/>
          <p:cNvSpPr>
            <a:spLocks noGrp="1"/>
          </p:cNvSpPr>
          <p:nvPr>
            <p:ph type="sldNum" sz="quarter" idx="10"/>
          </p:nvPr>
        </p:nvSpPr>
        <p:spPr/>
        <p:txBody>
          <a:bodyPr/>
          <a:lstStyle/>
          <a:p>
            <a:fld id="{8A0F81A1-51B9-4F13-8B6C-012DEEC3765C}"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019E86-2A50-45B9-9DC2-41CECE294E54}" type="slidenum">
              <a:rPr lang="en-US"/>
              <a:pPr/>
              <a:t>13</a:t>
            </a:fld>
            <a:endParaRPr lang="en-US"/>
          </a:p>
        </p:txBody>
      </p:sp>
      <p:sp>
        <p:nvSpPr>
          <p:cNvPr id="67586" name="Rectangle 2"/>
          <p:cNvSpPr>
            <a:spLocks noGrp="1" noRot="1" noChangeAspect="1" noChangeArrowheads="1" noTextEdit="1"/>
          </p:cNvSpPr>
          <p:nvPr>
            <p:ph type="sldImg"/>
          </p:nvPr>
        </p:nvSpPr>
        <p:spPr bwMode="auto">
          <a:xfrm>
            <a:off x="0" y="303213"/>
            <a:ext cx="1588" cy="1587"/>
          </a:xfrm>
          <a:prstGeom prst="rect">
            <a:avLst/>
          </a:prstGeom>
          <a:solidFill>
            <a:srgbClr val="FFFFFF"/>
          </a:solidFill>
          <a:ln>
            <a:solidFill>
              <a:srgbClr val="000000"/>
            </a:solidFill>
            <a:miter lim="800000"/>
            <a:headEnd/>
            <a:tailEnd/>
          </a:ln>
        </p:spPr>
      </p:sp>
      <p:sp>
        <p:nvSpPr>
          <p:cNvPr id="67587" name="Rectangle 3"/>
          <p:cNvSpPr txBox="1">
            <a:spLocks noGrp="1" noChangeArrowheads="1"/>
          </p:cNvSpPr>
          <p:nvPr>
            <p:ph type="body" idx="1"/>
          </p:nvPr>
        </p:nvSpPr>
        <p:spPr bwMode="auto">
          <a:xfrm>
            <a:off x="503238" y="4316413"/>
            <a:ext cx="5856287" cy="4060825"/>
          </a:xfrm>
          <a:prstGeom prst="rect">
            <a:avLst/>
          </a:prstGeom>
          <a:noFill/>
          <a:ln>
            <a:miter lim="800000"/>
            <a:headEnd/>
            <a:tailEnd/>
          </a:ln>
        </p:spPr>
        <p:txBody>
          <a:bodyPr wrap="none" anchor="ctr"/>
          <a:lstStyle/>
          <a:p>
            <a:r>
              <a:rPr lang="en-US" dirty="0" smtClean="0"/>
              <a:t>With increasing </a:t>
            </a:r>
            <a:r>
              <a:rPr lang="en-US" dirty="0" smtClean="0"/>
              <a:t>difficulty </a:t>
            </a:r>
            <a:r>
              <a:rPr lang="en-US" dirty="0" smtClean="0"/>
              <a:t>in operating the toggle switch on the hand</a:t>
            </a:r>
            <a:r>
              <a:rPr lang="en-US" baseline="0" dirty="0" smtClean="0"/>
              <a:t> control, adapted switches and button switches were added. This allowed Farzin to continue to operate his tilt, recline and elevating leg rest functions. </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cluster of switches</a:t>
            </a:r>
            <a:r>
              <a:rPr lang="en-US" baseline="0" dirty="0" smtClean="0"/>
              <a:t> were added to accommodate a limited range of motion. </a:t>
            </a:r>
            <a:endParaRPr lang="en-US" dirty="0"/>
          </a:p>
        </p:txBody>
      </p:sp>
      <p:sp>
        <p:nvSpPr>
          <p:cNvPr id="4" name="Slide Number Placeholder 3"/>
          <p:cNvSpPr>
            <a:spLocks noGrp="1"/>
          </p:cNvSpPr>
          <p:nvPr>
            <p:ph type="sldNum" sz="quarter" idx="10"/>
          </p:nvPr>
        </p:nvSpPr>
        <p:spPr/>
        <p:txBody>
          <a:bodyPr/>
          <a:lstStyle/>
          <a:p>
            <a:fld id="{8A0F81A1-51B9-4F13-8B6C-012DEEC3765C}"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decreasing</a:t>
            </a:r>
            <a:r>
              <a:rPr lang="en-US" baseline="0" dirty="0" smtClean="0"/>
              <a:t> hand function </a:t>
            </a:r>
            <a:r>
              <a:rPr lang="en-US" dirty="0" smtClean="0"/>
              <a:t>we soon added a proportional</a:t>
            </a:r>
            <a:r>
              <a:rPr lang="en-US" baseline="0" dirty="0" smtClean="0"/>
              <a:t> head array and a special converter switch which allowed Farzin to switch between hand control and head control as his fatigue increase as the day progressed.</a:t>
            </a:r>
            <a:endParaRPr lang="en-US" dirty="0"/>
          </a:p>
        </p:txBody>
      </p:sp>
      <p:sp>
        <p:nvSpPr>
          <p:cNvPr id="4" name="Slide Number Placeholder 3"/>
          <p:cNvSpPr>
            <a:spLocks noGrp="1"/>
          </p:cNvSpPr>
          <p:nvPr>
            <p:ph type="sldNum" sz="quarter" idx="10"/>
          </p:nvPr>
        </p:nvSpPr>
        <p:spPr/>
        <p:txBody>
          <a:bodyPr/>
          <a:lstStyle/>
          <a:p>
            <a:fld id="{8A0F81A1-51B9-4F13-8B6C-012DEEC3765C}"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drive function switchbox</a:t>
            </a:r>
            <a:r>
              <a:rPr lang="en-US" baseline="0" dirty="0" smtClean="0"/>
              <a:t> is located to the right of the hand control and swings away with the joystick  to allow increased access to tables and allow for easier transfers. The custom ½ tray provided for left arm and was angled to help control edema. A tall display allows the user to observe and control the alternative drive and accessory functions of the chair. </a:t>
            </a:r>
            <a:endParaRPr lang="en-US" dirty="0"/>
          </a:p>
        </p:txBody>
      </p:sp>
      <p:sp>
        <p:nvSpPr>
          <p:cNvPr id="4" name="Slide Number Placeholder 3"/>
          <p:cNvSpPr>
            <a:spLocks noGrp="1"/>
          </p:cNvSpPr>
          <p:nvPr>
            <p:ph type="sldNum" sz="quarter" idx="10"/>
          </p:nvPr>
        </p:nvSpPr>
        <p:spPr/>
        <p:txBody>
          <a:bodyPr/>
          <a:lstStyle/>
          <a:p>
            <a:fld id="{8A0F81A1-51B9-4F13-8B6C-012DEEC3765C}"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no functional movement left in </a:t>
            </a:r>
            <a:r>
              <a:rPr lang="en-US" dirty="0" err="1" smtClean="0"/>
              <a:t>Farzin’s</a:t>
            </a:r>
            <a:r>
              <a:rPr lang="en-US" dirty="0" smtClean="0"/>
              <a:t> right</a:t>
            </a:r>
            <a:r>
              <a:rPr lang="en-US" baseline="0" dirty="0" smtClean="0"/>
              <a:t> arm a tray and hand padding was built for improved upper extremity support. Here you will see a cardboard template that was constructed to finalize the details of the tray. </a:t>
            </a:r>
            <a:endParaRPr lang="en-US" dirty="0"/>
          </a:p>
        </p:txBody>
      </p:sp>
      <p:sp>
        <p:nvSpPr>
          <p:cNvPr id="4" name="Slide Number Placeholder 3"/>
          <p:cNvSpPr>
            <a:spLocks noGrp="1"/>
          </p:cNvSpPr>
          <p:nvPr>
            <p:ph type="sldNum" sz="quarter" idx="10"/>
          </p:nvPr>
        </p:nvSpPr>
        <p:spPr/>
        <p:txBody>
          <a:bodyPr/>
          <a:lstStyle/>
          <a:p>
            <a:fld id="{8A0F81A1-51B9-4F13-8B6C-012DEEC3765C}"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Padded hand supports provided </a:t>
            </a:r>
            <a:r>
              <a:rPr lang="en-US" baseline="0" dirty="0" smtClean="0"/>
              <a:t> a comfortable support surface and position hands at an ideal angle.</a:t>
            </a:r>
            <a:endParaRPr lang="en-US" dirty="0"/>
          </a:p>
        </p:txBody>
      </p:sp>
      <p:sp>
        <p:nvSpPr>
          <p:cNvPr id="4" name="Slide Number Placeholder 3"/>
          <p:cNvSpPr>
            <a:spLocks noGrp="1"/>
          </p:cNvSpPr>
          <p:nvPr>
            <p:ph type="sldNum" sz="quarter" idx="10"/>
          </p:nvPr>
        </p:nvSpPr>
        <p:spPr/>
        <p:txBody>
          <a:bodyPr/>
          <a:lstStyle/>
          <a:p>
            <a:fld id="{8A0F81A1-51B9-4F13-8B6C-012DEEC3765C}"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Farzin is always</a:t>
            </a:r>
            <a:r>
              <a:rPr lang="en-US" baseline="0" dirty="0" smtClean="0"/>
              <a:t> looking for creative solutions for unique challenges. The tall display impeded easy transfers. The next series of sides demonstrate how a flip down display support was created using headrest components and basic shop tools and construction techniques </a:t>
            </a:r>
            <a:endParaRPr lang="en-US" dirty="0"/>
          </a:p>
        </p:txBody>
      </p:sp>
      <p:sp>
        <p:nvSpPr>
          <p:cNvPr id="4" name="Slide Number Placeholder 3"/>
          <p:cNvSpPr>
            <a:spLocks noGrp="1"/>
          </p:cNvSpPr>
          <p:nvPr>
            <p:ph type="sldNum" sz="quarter" idx="10"/>
          </p:nvPr>
        </p:nvSpPr>
        <p:spPr/>
        <p:txBody>
          <a:bodyPr/>
          <a:lstStyle/>
          <a:p>
            <a:fld id="{8A0F81A1-51B9-4F13-8B6C-012DEEC3765C}"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rear view mirror was added for </a:t>
            </a:r>
            <a:r>
              <a:rPr lang="en-US" dirty="0" err="1" smtClean="0"/>
              <a:t>Farzin’s</a:t>
            </a:r>
            <a:r>
              <a:rPr lang="en-US" dirty="0" smtClean="0"/>
              <a:t> convenience. </a:t>
            </a:r>
            <a:endParaRPr lang="en-US" dirty="0"/>
          </a:p>
        </p:txBody>
      </p:sp>
      <p:sp>
        <p:nvSpPr>
          <p:cNvPr id="4" name="Slide Number Placeholder 3"/>
          <p:cNvSpPr>
            <a:spLocks noGrp="1"/>
          </p:cNvSpPr>
          <p:nvPr>
            <p:ph type="sldNum" sz="quarter" idx="10"/>
          </p:nvPr>
        </p:nvSpPr>
        <p:spPr/>
        <p:txBody>
          <a:bodyPr/>
          <a:lstStyle/>
          <a:p>
            <a:fld id="{8A0F81A1-51B9-4F13-8B6C-012DEEC3765C}" type="slidenum">
              <a:rPr lang="en-US" smtClean="0"/>
              <a:pPr/>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EFE724-1E6C-4225-9EC1-EC2E65C88537}" type="slidenum">
              <a:rPr lang="en-US"/>
              <a:pPr/>
              <a:t>2</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r>
              <a:rPr lang="en-US" dirty="0"/>
              <a:t>This work to me is about empowerment</a:t>
            </a:r>
          </a:p>
          <a:p>
            <a:r>
              <a:rPr lang="en-US" dirty="0"/>
              <a:t>People don’t want to be dependent on others for all their needs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 adapted</a:t>
            </a:r>
            <a:r>
              <a:rPr lang="en-US" baseline="0" dirty="0" smtClean="0"/>
              <a:t> drink support was installed to ensure proper hydration</a:t>
            </a:r>
            <a:endParaRPr lang="en-US" dirty="0"/>
          </a:p>
        </p:txBody>
      </p:sp>
      <p:sp>
        <p:nvSpPr>
          <p:cNvPr id="4" name="Slide Number Placeholder 3"/>
          <p:cNvSpPr>
            <a:spLocks noGrp="1"/>
          </p:cNvSpPr>
          <p:nvPr>
            <p:ph type="sldNum" sz="quarter" idx="10"/>
          </p:nvPr>
        </p:nvSpPr>
        <p:spPr/>
        <p:txBody>
          <a:bodyPr/>
          <a:lstStyle/>
          <a:p>
            <a:fld id="{8A0F81A1-51B9-4F13-8B6C-012DEEC3765C}"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Farzin utilizes </a:t>
            </a:r>
            <a:r>
              <a:rPr lang="en-US" dirty="0" smtClean="0"/>
              <a:t>an </a:t>
            </a:r>
            <a:r>
              <a:rPr lang="en-US" dirty="0" err="1" smtClean="0"/>
              <a:t>Ameriphone</a:t>
            </a:r>
            <a:r>
              <a:rPr lang="en-US" baseline="0" dirty="0" smtClean="0"/>
              <a:t> adapted telephone. The head array provides an opportune mounting support for hands free operation  of the headset accessory. </a:t>
            </a:r>
            <a:endParaRPr lang="en-US" dirty="0"/>
          </a:p>
        </p:txBody>
      </p:sp>
      <p:sp>
        <p:nvSpPr>
          <p:cNvPr id="4" name="Slide Number Placeholder 3"/>
          <p:cNvSpPr>
            <a:spLocks noGrp="1"/>
          </p:cNvSpPr>
          <p:nvPr>
            <p:ph type="sldNum" sz="quarter" idx="10"/>
          </p:nvPr>
        </p:nvSpPr>
        <p:spPr/>
        <p:txBody>
          <a:bodyPr/>
          <a:lstStyle/>
          <a:p>
            <a:fld id="{8A0F81A1-51B9-4F13-8B6C-012DEEC3765C}"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current configuration of</a:t>
            </a:r>
            <a:r>
              <a:rPr lang="en-US" baseline="0" dirty="0" smtClean="0"/>
              <a:t> the wheelchair which seems a stark contrast to wheelchair ten years prior. </a:t>
            </a:r>
            <a:endParaRPr lang="en-US" dirty="0"/>
          </a:p>
        </p:txBody>
      </p:sp>
      <p:sp>
        <p:nvSpPr>
          <p:cNvPr id="4" name="Slide Number Placeholder 3"/>
          <p:cNvSpPr>
            <a:spLocks noGrp="1"/>
          </p:cNvSpPr>
          <p:nvPr>
            <p:ph type="sldNum" sz="quarter" idx="10"/>
          </p:nvPr>
        </p:nvSpPr>
        <p:spPr/>
        <p:txBody>
          <a:bodyPr/>
          <a:lstStyle/>
          <a:p>
            <a:fld id="{8A0F81A1-51B9-4F13-8B6C-012DEEC3765C}"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 of Various</a:t>
            </a:r>
            <a:r>
              <a:rPr lang="en-US" baseline="0" dirty="0" smtClean="0"/>
              <a:t> alternative drive controls. The enable a user to control a power chair when hands and arms function will no longer control a proportional hand control. </a:t>
            </a:r>
            <a:endParaRPr lang="en-US" dirty="0"/>
          </a:p>
        </p:txBody>
      </p:sp>
      <p:sp>
        <p:nvSpPr>
          <p:cNvPr id="4" name="Slide Number Placeholder 3"/>
          <p:cNvSpPr>
            <a:spLocks noGrp="1"/>
          </p:cNvSpPr>
          <p:nvPr>
            <p:ph type="sldNum" sz="quarter" idx="10"/>
          </p:nvPr>
        </p:nvSpPr>
        <p:spPr/>
        <p:txBody>
          <a:bodyPr/>
          <a:lstStyle/>
          <a:p>
            <a:fld id="{8A0F81A1-51B9-4F13-8B6C-012DEEC3765C}"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Single switches</a:t>
            </a:r>
            <a:r>
              <a:rPr lang="en-US" baseline="0" dirty="0" smtClean="0"/>
              <a:t> allow for individual operation of each drive direction</a:t>
            </a:r>
            <a:endParaRPr lang="en-US" dirty="0"/>
          </a:p>
        </p:txBody>
      </p:sp>
      <p:sp>
        <p:nvSpPr>
          <p:cNvPr id="4" name="Slide Number Placeholder 3"/>
          <p:cNvSpPr>
            <a:spLocks noGrp="1"/>
          </p:cNvSpPr>
          <p:nvPr>
            <p:ph type="sldNum" sz="quarter" idx="10"/>
          </p:nvPr>
        </p:nvSpPr>
        <p:spPr/>
        <p:txBody>
          <a:bodyPr/>
          <a:lstStyle/>
          <a:p>
            <a:fld id="{8A0F81A1-51B9-4F13-8B6C-012DEEC3765C}" type="slidenum">
              <a:rPr lang="en-US" smtClean="0"/>
              <a:pPr/>
              <a:t>28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head array allows for proportional control of the chair using head movement.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8A0F81A1-51B9-4F13-8B6C-012DEEC3765C}"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digital interface with pneumatic switching allow for a soft puff /</a:t>
            </a:r>
            <a:r>
              <a:rPr lang="en-US" baseline="0" dirty="0" smtClean="0"/>
              <a:t> hard puff – soft sip / hard sip activation of drive direction. </a:t>
            </a:r>
            <a:endParaRPr lang="en-US" dirty="0"/>
          </a:p>
        </p:txBody>
      </p:sp>
      <p:sp>
        <p:nvSpPr>
          <p:cNvPr id="4" name="Slide Number Placeholder 3"/>
          <p:cNvSpPr>
            <a:spLocks noGrp="1"/>
          </p:cNvSpPr>
          <p:nvPr>
            <p:ph type="sldNum" sz="quarter" idx="10"/>
          </p:nvPr>
        </p:nvSpPr>
        <p:spPr/>
        <p:txBody>
          <a:bodyPr/>
          <a:lstStyle/>
          <a:p>
            <a:fld id="{8A0F81A1-51B9-4F13-8B6C-012DEEC3765C}" type="slidenum">
              <a:rPr lang="en-US" smtClean="0"/>
              <a:pPr/>
              <a:t>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the single switch scanner,</a:t>
            </a:r>
            <a:r>
              <a:rPr lang="en-US" baseline="0" dirty="0" smtClean="0"/>
              <a:t> the single activation of a switch while following the four directional scanning light will drive the chair. </a:t>
            </a:r>
            <a:endParaRPr lang="en-US" dirty="0"/>
          </a:p>
        </p:txBody>
      </p:sp>
      <p:sp>
        <p:nvSpPr>
          <p:cNvPr id="4" name="Slide Number Placeholder 3"/>
          <p:cNvSpPr>
            <a:spLocks noGrp="1"/>
          </p:cNvSpPr>
          <p:nvPr>
            <p:ph type="sldNum" sz="quarter" idx="10"/>
          </p:nvPr>
        </p:nvSpPr>
        <p:spPr/>
        <p:txBody>
          <a:bodyPr/>
          <a:lstStyle/>
          <a:p>
            <a:fld id="{8A0F81A1-51B9-4F13-8B6C-012DEEC3765C}" type="slidenum">
              <a:rPr lang="en-US" smtClean="0"/>
              <a:pPr/>
              <a:t>31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2ED93B-8133-42DB-A06B-79B0B4B3DC17}" type="slidenum">
              <a:rPr lang="en-US"/>
              <a:pPr/>
              <a:t>32</a:t>
            </a:fld>
            <a:endParaRPr lang="en-US"/>
          </a:p>
        </p:txBody>
      </p:sp>
      <p:sp>
        <p:nvSpPr>
          <p:cNvPr id="155650" name="Rectangle 2"/>
          <p:cNvSpPr>
            <a:spLocks noGrp="1" noRot="1" noChangeAspect="1" noChangeArrowheads="1" noTextEdit="1"/>
          </p:cNvSpPr>
          <p:nvPr>
            <p:ph type="sldImg"/>
          </p:nvPr>
        </p:nvSpPr>
        <p:spPr bwMode="auto">
          <a:xfrm>
            <a:off x="0" y="303213"/>
            <a:ext cx="1588" cy="1587"/>
          </a:xfrm>
          <a:prstGeom prst="rect">
            <a:avLst/>
          </a:prstGeom>
          <a:solidFill>
            <a:srgbClr val="FFFFFF"/>
          </a:solidFill>
          <a:ln>
            <a:solidFill>
              <a:srgbClr val="000000"/>
            </a:solidFill>
            <a:miter lim="800000"/>
            <a:headEnd/>
            <a:tailEnd/>
          </a:ln>
        </p:spPr>
      </p:sp>
      <p:sp>
        <p:nvSpPr>
          <p:cNvPr id="155651" name="Text Box 3"/>
          <p:cNvSpPr txBox="1">
            <a:spLocks noGrp="1" noChangeArrowheads="1"/>
          </p:cNvSpPr>
          <p:nvPr>
            <p:ph type="body" idx="1"/>
          </p:nvPr>
        </p:nvSpPr>
        <p:spPr bwMode="auto">
          <a:xfrm>
            <a:off x="503238" y="4316413"/>
            <a:ext cx="5856287" cy="4060825"/>
          </a:xfrm>
          <a:prstGeom prst="rect">
            <a:avLst/>
          </a:prstGeom>
          <a:noFill/>
          <a:ln>
            <a:miter lim="800000"/>
            <a:headEnd/>
            <a:tailEnd/>
          </a:ln>
        </p:spPr>
        <p:txBody>
          <a:bodyPr wrap="none" anchor="ctr"/>
          <a:lstStyle/>
          <a:p>
            <a:r>
              <a:rPr lang="en-US" dirty="0" smtClean="0"/>
              <a:t>This hybrid system allows the user to drive</a:t>
            </a:r>
            <a:r>
              <a:rPr lang="en-US" baseline="0" dirty="0" smtClean="0"/>
              <a:t> the chair with multiple systems. A single switch scanner to drive the chair when the neck muscles fatigued preventing the operation of the chair with the proximity sensor head array. </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Microlite</a:t>
            </a:r>
            <a:r>
              <a:rPr lang="en-US" dirty="0" smtClean="0"/>
              <a:t> switches require very little force to activate. </a:t>
            </a:r>
            <a:endParaRPr lang="en-US" dirty="0"/>
          </a:p>
        </p:txBody>
      </p:sp>
      <p:sp>
        <p:nvSpPr>
          <p:cNvPr id="4" name="Slide Number Placeholder 3"/>
          <p:cNvSpPr>
            <a:spLocks noGrp="1"/>
          </p:cNvSpPr>
          <p:nvPr>
            <p:ph type="sldNum" sz="quarter" idx="10"/>
          </p:nvPr>
        </p:nvSpPr>
        <p:spPr/>
        <p:txBody>
          <a:bodyPr/>
          <a:lstStyle/>
          <a:p>
            <a:fld id="{8A0F81A1-51B9-4F13-8B6C-012DEEC3765C}" type="slidenum">
              <a:rPr lang="en-US" smtClean="0"/>
              <a:pPr/>
              <a:t>33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35555" name="Rectangle 3"/>
          <p:cNvSpPr>
            <a:spLocks noGrp="1" noChangeArrowheads="1"/>
          </p:cNvSpPr>
          <p:nvPr>
            <p:ph type="body" idx="1"/>
          </p:nvPr>
        </p:nvSpPr>
        <p:spPr bwMode="auto">
          <a:xfrm>
            <a:off x="914920" y="4343713"/>
            <a:ext cx="5028161" cy="1594884"/>
          </a:xfrm>
          <a:prstGeom prst="rect">
            <a:avLst/>
          </a:prstGeom>
          <a:noFill/>
          <a:ln>
            <a:miter lim="800000"/>
            <a:headEnd/>
            <a:tailEnd/>
          </a:ln>
        </p:spPr>
        <p:txBody>
          <a:bodyPr lIns="91154" tIns="45577" rIns="91154" bIns="45577">
            <a:normAutofit fontScale="85000" lnSpcReduction="10000"/>
          </a:bodyPr>
          <a:lstStyle/>
          <a:p>
            <a:pPr defTabSz="899404"/>
            <a:r>
              <a:rPr lang="en-US" altLang="en-US" b="1" dirty="0">
                <a:solidFill>
                  <a:schemeClr val="tx2"/>
                </a:solidFill>
              </a:rPr>
              <a:t>Brain Atrophy</a:t>
            </a:r>
          </a:p>
          <a:p>
            <a:pPr marL="229536" lvl="1" indent="-117110" defTabSz="899404"/>
            <a:r>
              <a:rPr lang="en-US" altLang="en-US" dirty="0">
                <a:solidFill>
                  <a:schemeClr val="tx2"/>
                </a:solidFill>
                <a:cs typeface="Times New Roman" pitchFamily="18" charset="0"/>
              </a:rPr>
              <a:t>This slide illustrates the process of brain atrophy. Panel A is from a 31-year-old healthy man; panel B, a 36-year-old woman with RRMS of 2 years’ duration; and panel C, a 43-year-old woman with secondary-progressive MS (SPMS) of 19 years’ duration.</a:t>
            </a:r>
            <a:r>
              <a:rPr lang="en-US" altLang="en-US" baseline="30000" dirty="0">
                <a:solidFill>
                  <a:schemeClr val="tx2"/>
                </a:solidFill>
                <a:cs typeface="Times New Roman" pitchFamily="18" charset="0"/>
              </a:rPr>
              <a:t>1</a:t>
            </a:r>
          </a:p>
          <a:p>
            <a:pPr marL="229536" lvl="1" indent="-117110" defTabSz="899404"/>
            <a:r>
              <a:rPr lang="en-US" altLang="en-US" dirty="0">
                <a:solidFill>
                  <a:schemeClr val="tx2"/>
                </a:solidFill>
                <a:cs typeface="Times New Roman" pitchFamily="18" charset="0"/>
              </a:rPr>
              <a:t>Axial cranial MRI scans in 3 individuals show increasing ventricular size with decreasing brain </a:t>
            </a:r>
            <a:r>
              <a:rPr lang="en-US" altLang="en-US" dirty="0" err="1">
                <a:solidFill>
                  <a:schemeClr val="tx2"/>
                </a:solidFill>
                <a:cs typeface="Times New Roman" pitchFamily="18" charset="0"/>
              </a:rPr>
              <a:t>parenchymal</a:t>
            </a:r>
            <a:r>
              <a:rPr lang="en-US" altLang="en-US" dirty="0">
                <a:solidFill>
                  <a:schemeClr val="tx2"/>
                </a:solidFill>
                <a:cs typeface="Times New Roman" pitchFamily="18" charset="0"/>
              </a:rPr>
              <a:t> fractions (BPFs). </a:t>
            </a:r>
          </a:p>
          <a:p>
            <a:pPr defTabSz="899404">
              <a:spcBef>
                <a:spcPct val="130000"/>
              </a:spcBef>
            </a:pPr>
            <a:r>
              <a:rPr lang="en-US" altLang="en-US" dirty="0">
                <a:solidFill>
                  <a:schemeClr val="tx2"/>
                </a:solidFill>
                <a:cs typeface="Times New Roman" pitchFamily="18" charset="0"/>
              </a:rPr>
              <a:t>1. </a:t>
            </a:r>
            <a:r>
              <a:rPr lang="en-US" altLang="en-US" dirty="0" err="1">
                <a:solidFill>
                  <a:schemeClr val="tx2"/>
                </a:solidFill>
                <a:cs typeface="Times New Roman" pitchFamily="18" charset="0"/>
              </a:rPr>
              <a:t>Rudick</a:t>
            </a:r>
            <a:r>
              <a:rPr lang="en-US" altLang="en-US" dirty="0">
                <a:solidFill>
                  <a:schemeClr val="tx2"/>
                </a:solidFill>
                <a:cs typeface="Times New Roman" pitchFamily="18" charset="0"/>
              </a:rPr>
              <a:t> RA, Fisher E, Lee J-C, et al. Use of the brain </a:t>
            </a:r>
            <a:r>
              <a:rPr lang="en-US" altLang="en-US" dirty="0" err="1">
                <a:solidFill>
                  <a:schemeClr val="tx2"/>
                </a:solidFill>
                <a:cs typeface="Times New Roman" pitchFamily="18" charset="0"/>
              </a:rPr>
              <a:t>parenchymal</a:t>
            </a:r>
            <a:r>
              <a:rPr lang="en-US" altLang="en-US" dirty="0">
                <a:solidFill>
                  <a:schemeClr val="tx2"/>
                </a:solidFill>
                <a:cs typeface="Times New Roman" pitchFamily="18" charset="0"/>
              </a:rPr>
              <a:t> fraction to measure whole brain atrophy in relapsing-remitting MS. </a:t>
            </a:r>
            <a:r>
              <a:rPr lang="en-US" altLang="en-US" i="1" dirty="0">
                <a:solidFill>
                  <a:schemeClr val="tx2"/>
                </a:solidFill>
                <a:cs typeface="Times New Roman" pitchFamily="18" charset="0"/>
              </a:rPr>
              <a:t>Neurology</a:t>
            </a:r>
            <a:r>
              <a:rPr lang="en-US" altLang="en-US" dirty="0">
                <a:solidFill>
                  <a:schemeClr val="tx2"/>
                </a:solidFill>
                <a:cs typeface="Times New Roman" pitchFamily="18" charset="0"/>
              </a:rPr>
              <a:t>. 1999;53:1698-1704.</a:t>
            </a:r>
            <a:endParaRPr lang="en-US" altLang="en-US" dirty="0">
              <a:solidFill>
                <a:schemeClr val="tx2"/>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EE7DA2-C09C-4449-8245-1EDD5C07021F}" type="slidenum">
              <a:rPr lang="en-US"/>
              <a:pPr/>
              <a:t>45</a:t>
            </a:fld>
            <a:endParaRPr lang="en-US"/>
          </a:p>
        </p:txBody>
      </p:sp>
      <p:sp>
        <p:nvSpPr>
          <p:cNvPr id="3809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80931" name="Rectangle 3"/>
          <p:cNvSpPr txBox="1">
            <a:spLocks noGrp="1" noChangeArrowheads="1"/>
          </p:cNvSpPr>
          <p:nvPr>
            <p:ph type="body" idx="1"/>
          </p:nvPr>
        </p:nvSpPr>
        <p:spPr bwMode="auto">
          <a:xfrm>
            <a:off x="914400" y="4343400"/>
            <a:ext cx="5029200" cy="4114800"/>
          </a:xfrm>
          <a:prstGeom prst="rect">
            <a:avLst/>
          </a:prstGeom>
          <a:noFill/>
          <a:ln>
            <a:miter lim="800000"/>
            <a:headEnd/>
            <a:tailEnd/>
          </a:ln>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8FC0CD-8D87-4EE6-B3BA-95A91F468527}" type="slidenum">
              <a:rPr lang="en-US"/>
              <a:pPr/>
              <a:t>47</a:t>
            </a:fld>
            <a:endParaRPr lang="en-US"/>
          </a:p>
        </p:txBody>
      </p:sp>
      <p:sp>
        <p:nvSpPr>
          <p:cNvPr id="3829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82979" name="Rectangle 3"/>
          <p:cNvSpPr txBox="1">
            <a:spLocks noGrp="1" noChangeArrowheads="1"/>
          </p:cNvSpPr>
          <p:nvPr>
            <p:ph type="body" idx="1"/>
          </p:nvPr>
        </p:nvSpPr>
        <p:spPr bwMode="auto">
          <a:xfrm>
            <a:off x="914400" y="4343400"/>
            <a:ext cx="5029200" cy="4114800"/>
          </a:xfrm>
          <a:prstGeom prst="rect">
            <a:avLst/>
          </a:prstGeom>
          <a:noFill/>
          <a:ln>
            <a:miter lim="800000"/>
            <a:headEnd/>
            <a:tailEnd/>
          </a:ln>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0E542F-0485-4F02-8DAF-A5DC66AF8CE9}" type="slidenum">
              <a:rPr lang="en-US"/>
              <a:pPr/>
              <a:t>69</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r>
              <a:rPr lang="en-US"/>
              <a:t>Basic or core human need is need to communicate</a:t>
            </a:r>
          </a:p>
          <a:p>
            <a:r>
              <a:rPr lang="en-US"/>
              <a:t>Essential device of our time is the telephone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59E684-C67C-41A2-9EC5-2790A0885AB5}" type="slidenum">
              <a:rPr lang="en-US"/>
              <a:pPr/>
              <a:t>100</a:t>
            </a:fld>
            <a:endParaRPr lang="en-US"/>
          </a:p>
        </p:txBody>
      </p:sp>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p:txBody>
          <a:bodyPr/>
          <a:lstStyle/>
          <a:p>
            <a:r>
              <a:rPr lang="en-US"/>
              <a:t>Achieving creative solutions through coolborative processes. </a:t>
            </a:r>
          </a:p>
          <a:p>
            <a:r>
              <a:rPr lang="en-US"/>
              <a:t>MIT</a:t>
            </a:r>
          </a:p>
          <a:p>
            <a:r>
              <a:rPr lang="en-US"/>
              <a:t>BU</a:t>
            </a:r>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2"/>
          <p:cNvSpPr>
            <a:spLocks noChangeArrowheads="1"/>
          </p:cNvSpPr>
          <p:nvPr/>
        </p:nvSpPr>
        <p:spPr bwMode="auto">
          <a:xfrm>
            <a:off x="3885681" y="0"/>
            <a:ext cx="2972319" cy="456575"/>
          </a:xfrm>
          <a:prstGeom prst="rect">
            <a:avLst/>
          </a:prstGeom>
          <a:noFill/>
          <a:ln w="12700">
            <a:noFill/>
            <a:miter lim="800000"/>
            <a:headEnd/>
            <a:tailEnd/>
          </a:ln>
          <a:effectLst/>
        </p:spPr>
        <p:txBody>
          <a:bodyPr wrap="none" lIns="89940" tIns="44970" rIns="89940" bIns="44970" anchor="ctr"/>
          <a:lstStyle/>
          <a:p>
            <a:endParaRPr lang="en-US"/>
          </a:p>
        </p:txBody>
      </p:sp>
      <p:sp>
        <p:nvSpPr>
          <p:cNvPr id="711683" name="Rectangle 3"/>
          <p:cNvSpPr>
            <a:spLocks noChangeArrowheads="1"/>
          </p:cNvSpPr>
          <p:nvPr/>
        </p:nvSpPr>
        <p:spPr bwMode="auto">
          <a:xfrm>
            <a:off x="1" y="8687425"/>
            <a:ext cx="2972320" cy="456575"/>
          </a:xfrm>
          <a:prstGeom prst="rect">
            <a:avLst/>
          </a:prstGeom>
          <a:noFill/>
          <a:ln w="12700">
            <a:noFill/>
            <a:miter lim="800000"/>
            <a:headEnd/>
            <a:tailEnd/>
          </a:ln>
          <a:effectLst/>
        </p:spPr>
        <p:txBody>
          <a:bodyPr wrap="none" lIns="89940" tIns="44970" rIns="89940" bIns="44970" anchor="ctr"/>
          <a:lstStyle/>
          <a:p>
            <a:endParaRPr lang="en-US"/>
          </a:p>
        </p:txBody>
      </p:sp>
      <p:sp>
        <p:nvSpPr>
          <p:cNvPr id="711684" name="Rectangle 4"/>
          <p:cNvSpPr>
            <a:spLocks noChangeArrowheads="1"/>
          </p:cNvSpPr>
          <p:nvPr/>
        </p:nvSpPr>
        <p:spPr bwMode="auto">
          <a:xfrm>
            <a:off x="1" y="0"/>
            <a:ext cx="2972320" cy="456575"/>
          </a:xfrm>
          <a:prstGeom prst="rect">
            <a:avLst/>
          </a:prstGeom>
          <a:noFill/>
          <a:ln w="12700">
            <a:noFill/>
            <a:miter lim="800000"/>
            <a:headEnd/>
            <a:tailEnd/>
          </a:ln>
          <a:effectLst/>
        </p:spPr>
        <p:txBody>
          <a:bodyPr wrap="none" lIns="89940" tIns="44970" rIns="89940" bIns="44970" anchor="ctr"/>
          <a:lstStyle/>
          <a:p>
            <a:endParaRPr lang="en-US"/>
          </a:p>
        </p:txBody>
      </p:sp>
      <p:sp>
        <p:nvSpPr>
          <p:cNvPr id="711685" name="Rectangle 5"/>
          <p:cNvSpPr>
            <a:spLocks noGrp="1" noRot="1" noChangeAspect="1" noChangeArrowheads="1" noTextEdit="1"/>
          </p:cNvSpPr>
          <p:nvPr>
            <p:ph type="sldImg"/>
          </p:nvPr>
        </p:nvSpPr>
        <p:spPr>
          <a:ln/>
        </p:spPr>
      </p:sp>
      <p:sp>
        <p:nvSpPr>
          <p:cNvPr id="711686" name="Rectangle 6"/>
          <p:cNvSpPr>
            <a:spLocks noGrp="1" noChangeArrowheads="1"/>
          </p:cNvSpPr>
          <p:nvPr>
            <p:ph type="body" idx="1"/>
          </p:nvPr>
        </p:nvSpPr>
        <p:spPr/>
        <p:txBody>
          <a:bodyPr lIns="89927" tIns="44963" rIns="89927" bIns="44963"/>
          <a:lstStyle/>
          <a:p>
            <a:pPr marL="18738" indent="-18738"/>
            <a:r>
              <a:rPr lang="en-US" altLang="en-US" b="1" dirty="0"/>
              <a:t>Pathology of MS</a:t>
            </a:r>
          </a:p>
          <a:p>
            <a:pPr lvl="1" indent="-93688"/>
            <a:r>
              <a:rPr lang="en-US" altLang="en-US" dirty="0"/>
              <a:t>Inflammation leads to loss of the myelin sheath, or </a:t>
            </a:r>
            <a:r>
              <a:rPr lang="en-US" altLang="en-US" dirty="0" err="1"/>
              <a:t>demyelination</a:t>
            </a:r>
            <a:r>
              <a:rPr lang="en-US" altLang="en-US" dirty="0"/>
              <a:t>, which slows conduction along the nerve axon and leads to neurological symptoms.</a:t>
            </a:r>
          </a:p>
          <a:p>
            <a:pPr lvl="1" indent="-93688"/>
            <a:r>
              <a:rPr lang="en-US" altLang="en-US" dirty="0"/>
              <a:t>When the inflammation associated with an acute attack lessens, the symptoms abate. However, there is evidence that the nerve axons are also damaged due to MS, and this damage is associated with permanent neurological dysfunction.</a:t>
            </a:r>
            <a:r>
              <a:rPr lang="en-US" altLang="en-US" baseline="30000" dirty="0"/>
              <a:t>1</a:t>
            </a:r>
          </a:p>
          <a:p>
            <a:pPr lvl="1" indent="-93688"/>
            <a:r>
              <a:rPr lang="en-US" altLang="en-US" dirty="0"/>
              <a:t>MS lesions tend to occur in specific areas of the central nervous system (CNS):</a:t>
            </a:r>
          </a:p>
          <a:p>
            <a:pPr lvl="2"/>
            <a:r>
              <a:rPr lang="en-US" altLang="en-US" dirty="0"/>
              <a:t>Optic nerves</a:t>
            </a:r>
          </a:p>
          <a:p>
            <a:pPr lvl="2"/>
            <a:r>
              <a:rPr lang="en-US" altLang="en-US" dirty="0" err="1"/>
              <a:t>Periventricular</a:t>
            </a:r>
            <a:r>
              <a:rPr lang="en-US" altLang="en-US" dirty="0"/>
              <a:t> white matter</a:t>
            </a:r>
          </a:p>
          <a:p>
            <a:pPr lvl="2"/>
            <a:r>
              <a:rPr lang="en-US" altLang="en-US" dirty="0"/>
              <a:t>Brain stem</a:t>
            </a:r>
          </a:p>
          <a:p>
            <a:pPr lvl="2"/>
            <a:r>
              <a:rPr lang="en-US" altLang="en-US" dirty="0"/>
              <a:t>Cerebellum</a:t>
            </a:r>
          </a:p>
          <a:p>
            <a:pPr lvl="2"/>
            <a:r>
              <a:rPr lang="en-US" altLang="en-US" dirty="0"/>
              <a:t>Spinal cord</a:t>
            </a:r>
          </a:p>
          <a:p>
            <a:pPr lvl="1" indent="-93688"/>
            <a:r>
              <a:rPr lang="en-US" altLang="en-US" dirty="0"/>
              <a:t>The specific type of symptoms a patient experiences is related to the location of the lesions within the CNS.</a:t>
            </a:r>
          </a:p>
          <a:p>
            <a:pPr lvl="1" indent="-93688"/>
            <a:r>
              <a:rPr lang="en-US" altLang="en-US" dirty="0"/>
              <a:t>When acute inflammation lessens, symptoms remit, either partially or completely.</a:t>
            </a:r>
          </a:p>
          <a:p>
            <a:pPr marL="18738" indent="-18738">
              <a:spcBef>
                <a:spcPct val="130000"/>
              </a:spcBef>
            </a:pPr>
            <a:r>
              <a:rPr lang="en-US" altLang="en-US" dirty="0"/>
              <a:t>1. Trapp BD, Peterson J, </a:t>
            </a:r>
            <a:r>
              <a:rPr lang="en-US" altLang="en-US" dirty="0" err="1"/>
              <a:t>Ranshoff</a:t>
            </a:r>
            <a:r>
              <a:rPr lang="en-US" altLang="en-US" dirty="0"/>
              <a:t> RM, et al. Axonal </a:t>
            </a:r>
            <a:r>
              <a:rPr lang="en-US" altLang="en-US" dirty="0" err="1"/>
              <a:t>transection</a:t>
            </a:r>
            <a:r>
              <a:rPr lang="en-US" altLang="en-US" dirty="0"/>
              <a:t> in the lesions of multiple sclerosis. </a:t>
            </a:r>
            <a:r>
              <a:rPr lang="en-US" altLang="en-US" i="1" dirty="0"/>
              <a:t>N </a:t>
            </a:r>
            <a:r>
              <a:rPr lang="en-US" altLang="en-US" i="1" dirty="0" err="1"/>
              <a:t>Engl</a:t>
            </a:r>
            <a:r>
              <a:rPr lang="en-US" altLang="en-US" i="1" dirty="0"/>
              <a:t> J Med</a:t>
            </a:r>
            <a:r>
              <a:rPr lang="en-US" altLang="en-US" dirty="0"/>
              <a:t>. 1998;338:278-285.</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2"/>
          <p:cNvSpPr>
            <a:spLocks noGrp="1" noRot="1" noChangeAspect="1" noChangeArrowheads="1" noTextEdit="1"/>
          </p:cNvSpPr>
          <p:nvPr>
            <p:ph type="sldImg"/>
          </p:nvPr>
        </p:nvSpPr>
        <p:spPr>
          <a:ln/>
        </p:spPr>
      </p:sp>
      <p:sp>
        <p:nvSpPr>
          <p:cNvPr id="742403" name="Rectangle 3"/>
          <p:cNvSpPr>
            <a:spLocks noGrp="1" noChangeArrowheads="1"/>
          </p:cNvSpPr>
          <p:nvPr>
            <p:ph type="body" idx="1"/>
          </p:nvPr>
        </p:nvSpPr>
        <p:spPr>
          <a:xfrm>
            <a:off x="914921" y="4343713"/>
            <a:ext cx="5145058" cy="4113862"/>
          </a:xfrm>
          <a:ln/>
        </p:spPr>
        <p:txBody>
          <a:bodyPr/>
          <a:lstStyle/>
          <a:p>
            <a:pPr>
              <a:buFontTx/>
              <a:buNone/>
            </a:pPr>
            <a:r>
              <a:rPr lang="en-US" altLang="en-US" b="1" dirty="0"/>
              <a:t>Sources of Symptoms</a:t>
            </a:r>
          </a:p>
          <a:p>
            <a:pPr lvl="1"/>
            <a:r>
              <a:rPr lang="en-US" altLang="en-US" dirty="0"/>
              <a:t>Symptoms can be described on the basis of the area of the CNS that is involved.</a:t>
            </a:r>
            <a:r>
              <a:rPr lang="en-US" altLang="en-US" baseline="30000" dirty="0"/>
              <a:t>1</a:t>
            </a:r>
          </a:p>
          <a:p>
            <a:pPr lvl="1"/>
            <a:r>
              <a:rPr lang="en-US" altLang="en-US" dirty="0"/>
              <a:t>Inflammation of the optic nerve can cause </a:t>
            </a:r>
            <a:r>
              <a:rPr lang="en-US" altLang="en-US" dirty="0" err="1"/>
              <a:t>retrobulbar</a:t>
            </a:r>
            <a:r>
              <a:rPr lang="en-US" altLang="en-US" dirty="0"/>
              <a:t> pain, color </a:t>
            </a:r>
            <a:r>
              <a:rPr lang="en-US" altLang="en-US" dirty="0" err="1"/>
              <a:t>desaturation</a:t>
            </a:r>
            <a:r>
              <a:rPr lang="en-US" altLang="en-US" dirty="0"/>
              <a:t>, and visual loss.</a:t>
            </a:r>
          </a:p>
          <a:p>
            <a:pPr lvl="1"/>
            <a:r>
              <a:rPr lang="en-US" altLang="en-US" dirty="0"/>
              <a:t>Brain stem lesions may cause changes in eye movement, such as </a:t>
            </a:r>
            <a:r>
              <a:rPr lang="en-US" altLang="en-US" dirty="0" err="1"/>
              <a:t>diploplia</a:t>
            </a:r>
            <a:r>
              <a:rPr lang="en-US" altLang="en-US" dirty="0"/>
              <a:t>; can also cause vertigo, </a:t>
            </a:r>
            <a:r>
              <a:rPr lang="en-US" altLang="en-US" dirty="0" err="1"/>
              <a:t>dysarthria</a:t>
            </a:r>
            <a:r>
              <a:rPr lang="en-US" altLang="en-US" dirty="0"/>
              <a:t>, </a:t>
            </a:r>
            <a:r>
              <a:rPr lang="en-US" altLang="en-US" dirty="0" err="1"/>
              <a:t>dysphagia</a:t>
            </a:r>
            <a:r>
              <a:rPr lang="en-US" altLang="en-US" dirty="0"/>
              <a:t>, and facial weakness.</a:t>
            </a:r>
          </a:p>
          <a:p>
            <a:pPr lvl="1"/>
            <a:r>
              <a:rPr lang="en-US" altLang="en-US" dirty="0" err="1"/>
              <a:t>Cerebellar</a:t>
            </a:r>
            <a:r>
              <a:rPr lang="en-US" altLang="en-US" dirty="0"/>
              <a:t> lesions may cause ataxia and tremor.</a:t>
            </a:r>
          </a:p>
          <a:p>
            <a:pPr lvl="1"/>
            <a:r>
              <a:rPr lang="en-US" altLang="en-US" dirty="0"/>
              <a:t>Spinal cord lesions may cause bowel, bladder, and sexual dysfunction, and spastic gait difficulties.</a:t>
            </a:r>
          </a:p>
          <a:p>
            <a:pPr lvl="1"/>
            <a:r>
              <a:rPr lang="en-US" altLang="en-US" dirty="0"/>
              <a:t>Cerebral and corpus </a:t>
            </a:r>
            <a:r>
              <a:rPr lang="en-US" altLang="en-US" dirty="0" err="1"/>
              <a:t>callosum</a:t>
            </a:r>
            <a:r>
              <a:rPr lang="en-US" altLang="en-US" dirty="0"/>
              <a:t> lesions, as well as generalized brain atrophy,  may cause cognitive dysfunction.</a:t>
            </a:r>
          </a:p>
          <a:p>
            <a:pPr lvl="1"/>
            <a:r>
              <a:rPr lang="en-US" altLang="en-US" dirty="0"/>
              <a:t>Common symptoms in diagnosed MS can include</a:t>
            </a:r>
            <a:r>
              <a:rPr lang="en-US" altLang="en-US" baseline="30000" dirty="0"/>
              <a:t>2</a:t>
            </a:r>
            <a:r>
              <a:rPr lang="en-US" altLang="en-US" dirty="0"/>
              <a:t>:</a:t>
            </a:r>
          </a:p>
          <a:p>
            <a:pPr lvl="2"/>
            <a:r>
              <a:rPr lang="en-US" altLang="en-US" dirty="0"/>
              <a:t>Fatigue</a:t>
            </a:r>
          </a:p>
          <a:p>
            <a:pPr lvl="2"/>
            <a:r>
              <a:rPr lang="en-US" altLang="en-US" dirty="0"/>
              <a:t>Pain</a:t>
            </a:r>
          </a:p>
          <a:p>
            <a:pPr lvl="2"/>
            <a:r>
              <a:rPr lang="en-US" altLang="en-US" dirty="0"/>
              <a:t>Spasticity</a:t>
            </a:r>
          </a:p>
          <a:p>
            <a:pPr lvl="2"/>
            <a:r>
              <a:rPr lang="en-US" altLang="en-US" dirty="0"/>
              <a:t>Elimination dysfunctions</a:t>
            </a:r>
          </a:p>
          <a:p>
            <a:pPr lvl="2"/>
            <a:r>
              <a:rPr lang="en-US" altLang="en-US" dirty="0"/>
              <a:t>Cognitive impairment</a:t>
            </a:r>
          </a:p>
          <a:p>
            <a:pPr lvl="2"/>
            <a:r>
              <a:rPr lang="en-US" altLang="en-US" dirty="0"/>
              <a:t>Sexual dysfunction</a:t>
            </a:r>
          </a:p>
          <a:p>
            <a:pPr>
              <a:spcBef>
                <a:spcPct val="130000"/>
              </a:spcBef>
              <a:buFontTx/>
              <a:buNone/>
            </a:pPr>
            <a:r>
              <a:rPr lang="en-US" altLang="en-US" dirty="0"/>
              <a:t>1. Vollmer T. Multiple sclerosis: the disease and its diagnosis. In: van den </a:t>
            </a:r>
            <a:r>
              <a:rPr lang="en-US" altLang="en-US" dirty="0" err="1"/>
              <a:t>Noort</a:t>
            </a:r>
            <a:r>
              <a:rPr lang="en-US" altLang="en-US" dirty="0"/>
              <a:t> S, Holland NJ, eds. </a:t>
            </a:r>
            <a:r>
              <a:rPr lang="en-US" altLang="en-US" i="1" dirty="0"/>
              <a:t>Multiple Sclerosis in Clinical Practice</a:t>
            </a:r>
            <a:r>
              <a:rPr lang="en-US" altLang="en-US" dirty="0"/>
              <a:t>. New York: Demos; 1997:7.  </a:t>
            </a:r>
          </a:p>
          <a:p>
            <a:pPr>
              <a:buFontTx/>
              <a:buNone/>
            </a:pPr>
            <a:r>
              <a:rPr lang="en-US" altLang="en-US" dirty="0"/>
              <a:t>2. Costello K, Hill CA, Tranter MC. Multiple sclerosis in the primary care setting: key issues for diagnosis and management. </a:t>
            </a:r>
            <a:r>
              <a:rPr lang="en-US" altLang="en-US" i="1" dirty="0"/>
              <a:t>American Journal for Nurse Practitioners.</a:t>
            </a:r>
            <a:r>
              <a:rPr lang="en-US" altLang="en-US" dirty="0"/>
              <a:t> 2000;October:9-30.</a:t>
            </a:r>
          </a:p>
          <a:p>
            <a:endParaRPr lang="en-US" altLang="en-US" dirty="0"/>
          </a:p>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Rot="1" noChangeAspect="1" noChangeArrowheads="1" noTextEdit="1"/>
          </p:cNvSpPr>
          <p:nvPr>
            <p:ph type="sldImg"/>
          </p:nvPr>
        </p:nvSpPr>
        <p:spPr>
          <a:ln/>
        </p:spPr>
      </p:sp>
      <p:sp>
        <p:nvSpPr>
          <p:cNvPr id="610308" name="Rectangle 4"/>
          <p:cNvSpPr>
            <a:spLocks noGrp="1" noChangeArrowheads="1"/>
          </p:cNvSpPr>
          <p:nvPr>
            <p:ph type="body" idx="1"/>
          </p:nvPr>
        </p:nvSpPr>
        <p:spPr>
          <a:noFill/>
          <a:ln/>
        </p:spPr>
        <p:txBody>
          <a:bodyPr/>
          <a:lstStyle/>
          <a:p>
            <a:pPr>
              <a:buFontTx/>
              <a:buNone/>
            </a:pPr>
            <a:r>
              <a:rPr lang="en-US" altLang="en-US" b="1" dirty="0"/>
              <a:t>Common MS Symptoms</a:t>
            </a:r>
            <a:endParaRPr lang="en-US" altLang="en-US" dirty="0"/>
          </a:p>
          <a:p>
            <a:pPr lvl="1"/>
            <a:r>
              <a:rPr lang="en-US" altLang="en-US" dirty="0"/>
              <a:t>MS patients may experience a wide range of symptoms.</a:t>
            </a:r>
          </a:p>
          <a:p>
            <a:pPr lvl="1"/>
            <a:r>
              <a:rPr lang="en-US" altLang="en-US" dirty="0"/>
              <a:t>Symptoms can be described on the basis of the area of the CNS that is involved.</a:t>
            </a:r>
            <a:r>
              <a:rPr lang="en-US" altLang="en-US" baseline="30000" dirty="0"/>
              <a:t>1</a:t>
            </a:r>
          </a:p>
          <a:p>
            <a:pPr lvl="1"/>
            <a:r>
              <a:rPr lang="en-US" altLang="en-US" dirty="0"/>
              <a:t>It is extremely important to address these symptoms promptly and effectively, since they can lead to other problems and can profoundly affect patients’ quality of life.</a:t>
            </a:r>
          </a:p>
          <a:p>
            <a:pPr lvl="1"/>
            <a:r>
              <a:rPr lang="en-US" altLang="en-US" dirty="0"/>
              <a:t>Common MS symptoms can include:</a:t>
            </a:r>
          </a:p>
          <a:p>
            <a:pPr lvl="2"/>
            <a:r>
              <a:rPr lang="en-US" altLang="en-US" dirty="0"/>
              <a:t>Fatigue</a:t>
            </a:r>
          </a:p>
          <a:p>
            <a:pPr lvl="2"/>
            <a:r>
              <a:rPr lang="en-US" altLang="en-US" dirty="0"/>
              <a:t>Depression</a:t>
            </a:r>
          </a:p>
          <a:p>
            <a:pPr lvl="2"/>
            <a:r>
              <a:rPr lang="en-US" altLang="en-US" dirty="0"/>
              <a:t>Focal muscle weakness</a:t>
            </a:r>
          </a:p>
          <a:p>
            <a:pPr lvl="2"/>
            <a:r>
              <a:rPr lang="en-US" altLang="en-US" dirty="0"/>
              <a:t>Visual changes</a:t>
            </a:r>
          </a:p>
          <a:p>
            <a:pPr lvl="2"/>
            <a:r>
              <a:rPr lang="en-US" altLang="en-US" dirty="0"/>
              <a:t>Bowel/bladder/sexual dysfunction</a:t>
            </a:r>
          </a:p>
          <a:p>
            <a:pPr lvl="2"/>
            <a:r>
              <a:rPr lang="en-US" altLang="en-US" dirty="0"/>
              <a:t>Gait problems/spasticity</a:t>
            </a:r>
          </a:p>
          <a:p>
            <a:pPr lvl="2"/>
            <a:r>
              <a:rPr lang="en-US" altLang="en-US" dirty="0" err="1"/>
              <a:t>Paresthesias</a:t>
            </a:r>
            <a:r>
              <a:rPr lang="en-US" altLang="en-US" dirty="0"/>
              <a:t> (abnormal touch sensations, such as burning or prickling)</a:t>
            </a:r>
          </a:p>
          <a:p>
            <a:pPr>
              <a:spcBef>
                <a:spcPct val="130000"/>
              </a:spcBef>
              <a:buFontTx/>
              <a:buNone/>
            </a:pPr>
            <a:r>
              <a:rPr lang="en-US" altLang="en-US" dirty="0"/>
              <a:t>1. Costello K, Hill CA, Tranter MC. Multiple sclerosis in the primary care setting: key issues for diagnosis and management. </a:t>
            </a:r>
            <a:r>
              <a:rPr lang="en-US" altLang="en-US" i="1" dirty="0"/>
              <a:t>American Journal for Nurse Practitioners.</a:t>
            </a:r>
            <a:r>
              <a:rPr lang="en-US" altLang="en-US" dirty="0"/>
              <a:t> 2000;October:9-30</a:t>
            </a:r>
          </a:p>
          <a:p>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050"/>
          <p:cNvSpPr>
            <a:spLocks noGrp="1" noRot="1" noChangeAspect="1" noChangeArrowheads="1" noTextEdit="1"/>
          </p:cNvSpPr>
          <p:nvPr>
            <p:ph type="sldImg"/>
          </p:nvPr>
        </p:nvSpPr>
        <p:spPr>
          <a:ln/>
        </p:spPr>
      </p:sp>
      <p:sp>
        <p:nvSpPr>
          <p:cNvPr id="611331" name="Rectangle 2051"/>
          <p:cNvSpPr>
            <a:spLocks noGrp="1" noChangeArrowheads="1"/>
          </p:cNvSpPr>
          <p:nvPr>
            <p:ph type="body" idx="1"/>
          </p:nvPr>
        </p:nvSpPr>
        <p:spPr/>
        <p:txBody>
          <a:bodyPr/>
          <a:lstStyle/>
          <a:p>
            <a:pPr>
              <a:buFontTx/>
              <a:buNone/>
            </a:pPr>
            <a:r>
              <a:rPr lang="en-US" altLang="en-US" b="1"/>
              <a:t>Less Common MS Symptoms</a:t>
            </a:r>
          </a:p>
          <a:p>
            <a:pPr lvl="1"/>
            <a:r>
              <a:rPr lang="en-US" altLang="en-US"/>
              <a:t>Less common MS symptoms can include:</a:t>
            </a:r>
          </a:p>
          <a:p>
            <a:pPr lvl="2"/>
            <a:r>
              <a:rPr lang="en-US" altLang="en-US"/>
              <a:t>Dysarthria, scanning speech, dysphagia</a:t>
            </a:r>
          </a:p>
          <a:p>
            <a:pPr lvl="2"/>
            <a:r>
              <a:rPr lang="en-US" altLang="en-US"/>
              <a:t>Lhermitte’s sign</a:t>
            </a:r>
          </a:p>
          <a:p>
            <a:pPr lvl="2"/>
            <a:r>
              <a:rPr lang="en-US" altLang="en-US"/>
              <a:t>Neuritic pain</a:t>
            </a:r>
          </a:p>
          <a:p>
            <a:pPr lvl="2"/>
            <a:r>
              <a:rPr lang="en-US" altLang="en-US"/>
              <a:t>Vertigo/ataxia</a:t>
            </a:r>
          </a:p>
          <a:p>
            <a:pPr lvl="2"/>
            <a:r>
              <a:rPr lang="en-US" altLang="en-US"/>
              <a:t>Cognitive dysfunction</a:t>
            </a:r>
          </a:p>
          <a:p>
            <a:pPr lvl="2"/>
            <a:r>
              <a:rPr lang="en-US" altLang="en-US"/>
              <a:t>Tremor/incoordination</a:t>
            </a:r>
          </a:p>
          <a:p>
            <a:pPr lvl="2"/>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Rectangle 2"/>
          <p:cNvSpPr>
            <a:spLocks noGrp="1" noRot="1" noChangeAspect="1" noChangeArrowheads="1" noTextEdit="1"/>
          </p:cNvSpPr>
          <p:nvPr>
            <p:ph type="sldImg"/>
          </p:nvPr>
        </p:nvSpPr>
        <p:spPr>
          <a:ln/>
        </p:spPr>
      </p:sp>
      <p:sp>
        <p:nvSpPr>
          <p:cNvPr id="612355" name="Rectangle 3"/>
          <p:cNvSpPr>
            <a:spLocks noGrp="1" noChangeArrowheads="1"/>
          </p:cNvSpPr>
          <p:nvPr>
            <p:ph type="body" idx="1"/>
          </p:nvPr>
        </p:nvSpPr>
        <p:spPr/>
        <p:txBody>
          <a:bodyPr/>
          <a:lstStyle/>
          <a:p>
            <a:pPr>
              <a:buFontTx/>
              <a:buNone/>
            </a:pPr>
            <a:r>
              <a:rPr lang="en-US" altLang="en-US" b="1"/>
              <a:t>Rare MS Symptoms</a:t>
            </a:r>
          </a:p>
          <a:p>
            <a:pPr lvl="1"/>
            <a:r>
              <a:rPr lang="en-US" altLang="en-US"/>
              <a:t>Rare MS symptoms can include:</a:t>
            </a:r>
          </a:p>
          <a:p>
            <a:pPr lvl="2"/>
            <a:r>
              <a:rPr lang="en-US" altLang="en-US"/>
              <a:t>Decreased hearing</a:t>
            </a:r>
          </a:p>
          <a:p>
            <a:pPr lvl="2"/>
            <a:r>
              <a:rPr lang="en-US" altLang="en-US"/>
              <a:t>Seizures</a:t>
            </a:r>
          </a:p>
          <a:p>
            <a:pPr lvl="2"/>
            <a:r>
              <a:rPr lang="en-US" altLang="en-US"/>
              <a:t>Tinnitus (ringing in the ears)</a:t>
            </a:r>
          </a:p>
          <a:p>
            <a:pPr lvl="2"/>
            <a:r>
              <a:rPr lang="en-US" altLang="en-US"/>
              <a:t>Mental disturbance</a:t>
            </a:r>
          </a:p>
          <a:p>
            <a:pPr lvl="2"/>
            <a:r>
              <a:rPr lang="en-US" altLang="en-US"/>
              <a:t>Paralysis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0F81A1-51B9-4F13-8B6C-012DEEC3765C}"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EDFE806A-D3DE-44B2-A009-0FB71583D7AF}" type="datetimeFigureOut">
              <a:rPr lang="en-US" smtClean="0"/>
              <a:pPr/>
              <a:t>11/16/2011</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CBA8A9D6-2DF9-49C8-B9FB-9EC3A578028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DFE806A-D3DE-44B2-A009-0FB71583D7AF}" type="datetimeFigureOut">
              <a:rPr lang="en-US" smtClean="0"/>
              <a:pPr/>
              <a:t>11/16/2011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8A9D6-2DF9-49C8-B9FB-9EC3A578028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EDFE806A-D3DE-44B2-A009-0FB71583D7AF}" type="datetimeFigureOut">
              <a:rPr lang="en-US" smtClean="0"/>
              <a:pPr/>
              <a:t>11/16/2011</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CBA8A9D6-2DF9-49C8-B9FB-9EC3A578028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71538" y="192088"/>
            <a:ext cx="8162925"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2813" y="1905000"/>
            <a:ext cx="3978275"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043488" y="1905000"/>
            <a:ext cx="3979862" cy="4191000"/>
          </a:xfrm>
        </p:spPr>
        <p:txBody>
          <a:bodyPr/>
          <a:lstStyle/>
          <a:p>
            <a:endParaRPr lang="en-US"/>
          </a:p>
        </p:txBody>
      </p:sp>
      <p:sp>
        <p:nvSpPr>
          <p:cNvPr id="5" name="Date Placeholder 4"/>
          <p:cNvSpPr>
            <a:spLocks noGrp="1"/>
          </p:cNvSpPr>
          <p:nvPr>
            <p:ph type="dt" sz="half" idx="10"/>
          </p:nvPr>
        </p:nvSpPr>
        <p:spPr>
          <a:xfrm>
            <a:off x="1152525" y="62865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590925" y="62865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7019925" y="6286500"/>
            <a:ext cx="1905000" cy="457200"/>
          </a:xfrm>
        </p:spPr>
        <p:txBody>
          <a:bodyPr/>
          <a:lstStyle>
            <a:lvl1pPr>
              <a:defRPr/>
            </a:lvl1pPr>
          </a:lstStyle>
          <a:p>
            <a:fld id="{96DD26CD-67E0-4DBC-AAE8-1829E202C9E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EDFE806A-D3DE-44B2-A009-0FB71583D7AF}" type="datetimeFigureOut">
              <a:rPr lang="en-US" smtClean="0"/>
              <a:pPr/>
              <a:t>11/16/2011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BA8A9D6-2DF9-49C8-B9FB-9EC3A578028D}"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EDFE806A-D3DE-44B2-A009-0FB71583D7AF}" type="datetimeFigureOut">
              <a:rPr lang="en-US" smtClean="0"/>
              <a:pPr/>
              <a:t>11/16/2011</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CBA8A9D6-2DF9-49C8-B9FB-9EC3A578028D}"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EDFE806A-D3DE-44B2-A009-0FB71583D7AF}" type="datetimeFigureOut">
              <a:rPr lang="en-US" smtClean="0"/>
              <a:pPr/>
              <a:t>11/16/2011</a:t>
            </a:fld>
            <a:endParaRPr lang="en-US"/>
          </a:p>
        </p:txBody>
      </p:sp>
      <p:sp>
        <p:nvSpPr>
          <p:cNvPr id="10" name="Slide Number Placeholder 9"/>
          <p:cNvSpPr>
            <a:spLocks noGrp="1"/>
          </p:cNvSpPr>
          <p:nvPr>
            <p:ph type="sldNum" sz="quarter" idx="16"/>
          </p:nvPr>
        </p:nvSpPr>
        <p:spPr/>
        <p:txBody>
          <a:bodyPr rtlCol="0"/>
          <a:lstStyle/>
          <a:p>
            <a:fld id="{CBA8A9D6-2DF9-49C8-B9FB-9EC3A578028D}"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EDFE806A-D3DE-44B2-A009-0FB71583D7AF}" type="datetimeFigureOut">
              <a:rPr lang="en-US" smtClean="0"/>
              <a:pPr/>
              <a:t>11/16/2011</a:t>
            </a:fld>
            <a:endParaRPr lang="en-US"/>
          </a:p>
        </p:txBody>
      </p:sp>
      <p:sp>
        <p:nvSpPr>
          <p:cNvPr id="12" name="Slide Number Placeholder 11"/>
          <p:cNvSpPr>
            <a:spLocks noGrp="1"/>
          </p:cNvSpPr>
          <p:nvPr>
            <p:ph type="sldNum" sz="quarter" idx="16"/>
          </p:nvPr>
        </p:nvSpPr>
        <p:spPr/>
        <p:txBody>
          <a:bodyPr rtlCol="0"/>
          <a:lstStyle/>
          <a:p>
            <a:fld id="{CBA8A9D6-2DF9-49C8-B9FB-9EC3A578028D}"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DFE806A-D3DE-44B2-A009-0FB71583D7AF}" type="datetimeFigureOut">
              <a:rPr lang="en-US" smtClean="0"/>
              <a:pPr/>
              <a:t>11/16/2011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CBA8A9D6-2DF9-49C8-B9FB-9EC3A578028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E806A-D3DE-44B2-A009-0FB71583D7AF}" type="datetimeFigureOut">
              <a:rPr lang="en-US" smtClean="0"/>
              <a:pPr/>
              <a:t>11/16/2011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CBA8A9D6-2DF9-49C8-B9FB-9EC3A578028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EDFE806A-D3DE-44B2-A009-0FB71583D7AF}" type="datetimeFigureOut">
              <a:rPr lang="en-US" smtClean="0"/>
              <a:pPr/>
              <a:t>11/16/2011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CBA8A9D6-2DF9-49C8-B9FB-9EC3A578028D}"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EDFE806A-D3DE-44B2-A009-0FB71583D7AF}" type="datetimeFigureOut">
              <a:rPr lang="en-US" smtClean="0"/>
              <a:pPr/>
              <a:t>11/16/2011</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CBA8A9D6-2DF9-49C8-B9FB-9EC3A578028D}"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EDFE806A-D3DE-44B2-A009-0FB71583D7AF}" type="datetimeFigureOut">
              <a:rPr lang="en-US" smtClean="0"/>
              <a:pPr/>
              <a:t>11/16/2011</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CBA8A9D6-2DF9-49C8-B9FB-9EC3A578028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11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9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Microsoft_Office_Word_97_-_2003_Document1.doc"/><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9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81000" y="4419600"/>
            <a:ext cx="8534400" cy="156966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smtClean="0">
                <a:solidFill>
                  <a:schemeClr val="bg2">
                    <a:lumMod val="50000"/>
                  </a:schemeClr>
                </a:solidFill>
              </a:rPr>
              <a:t>  Don Fredette</a:t>
            </a:r>
          </a:p>
          <a:p>
            <a:r>
              <a:rPr lang="en-US" sz="3200" dirty="0" smtClean="0">
                <a:solidFill>
                  <a:schemeClr val="bg2">
                    <a:lumMod val="50000"/>
                  </a:schemeClr>
                </a:solidFill>
              </a:rPr>
              <a:t>  Adaptive Equipment Specialist</a:t>
            </a:r>
          </a:p>
          <a:p>
            <a:r>
              <a:rPr lang="en-US" sz="3200" dirty="0" smtClean="0">
                <a:solidFill>
                  <a:schemeClr val="bg2">
                    <a:lumMod val="50000"/>
                  </a:schemeClr>
                </a:solidFill>
              </a:rPr>
              <a:t> The Boston Home</a:t>
            </a:r>
            <a:endParaRPr lang="en-US" sz="3200" dirty="0">
              <a:solidFill>
                <a:schemeClr val="bg2">
                  <a:lumMod val="50000"/>
                </a:schemeClr>
              </a:solidFill>
            </a:endParaRPr>
          </a:p>
        </p:txBody>
      </p:sp>
      <p:sp>
        <p:nvSpPr>
          <p:cNvPr id="12" name="TextBox 11"/>
          <p:cNvSpPr txBox="1"/>
          <p:nvPr/>
        </p:nvSpPr>
        <p:spPr>
          <a:xfrm>
            <a:off x="228600" y="381000"/>
            <a:ext cx="8610600" cy="3046988"/>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4800" i="1" dirty="0" smtClean="0"/>
              <a:t>Responding </a:t>
            </a:r>
            <a:r>
              <a:rPr lang="en-US" sz="4800" i="1" dirty="0" smtClean="0"/>
              <a:t>to the Changing Adaptive Equipment Needs </a:t>
            </a:r>
            <a:r>
              <a:rPr lang="en-US" sz="4800" i="1" dirty="0" smtClean="0"/>
              <a:t/>
            </a:r>
            <a:br>
              <a:rPr lang="en-US" sz="4800" i="1" dirty="0" smtClean="0"/>
            </a:br>
            <a:r>
              <a:rPr lang="en-US" sz="4800" i="1" dirty="0" smtClean="0"/>
              <a:t>of </a:t>
            </a:r>
            <a:r>
              <a:rPr lang="en-US" sz="4800" i="1" dirty="0" smtClean="0"/>
              <a:t>Individuals with Neurodegenerative  Disorders</a:t>
            </a:r>
            <a:endParaRPr lang="en-US" sz="4800" i="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n-US" dirty="0" smtClean="0"/>
              <a:t>          Rehabilitation</a:t>
            </a:r>
            <a:endParaRPr lang="en-US" dirty="0"/>
          </a:p>
        </p:txBody>
      </p:sp>
      <p:graphicFrame>
        <p:nvGraphicFramePr>
          <p:cNvPr id="6" name="Content Placeholder 5"/>
          <p:cNvGraphicFramePr>
            <a:graphicFrameLocks noGrp="1"/>
          </p:cNvGraphicFramePr>
          <p:nvPr>
            <p:ph sz="quarter" idx="1"/>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ight Arrow 6"/>
          <p:cNvSpPr/>
          <p:nvPr/>
        </p:nvSpPr>
        <p:spPr>
          <a:xfrm>
            <a:off x="685800" y="381000"/>
            <a:ext cx="1295400" cy="637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1219200" y="5334000"/>
            <a:ext cx="457200" cy="4572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981075" y="762000"/>
            <a:ext cx="8162925" cy="1738313"/>
          </a:xfrm>
        </p:spPr>
        <p:txBody>
          <a:bodyPr/>
          <a:lstStyle/>
          <a:p>
            <a:pPr algn="ctr"/>
            <a:r>
              <a:rPr lang="en-US" sz="6000"/>
              <a:t>MIT Collaborations</a:t>
            </a:r>
            <a:br>
              <a:rPr lang="en-US" sz="6000"/>
            </a:br>
            <a:r>
              <a:rPr lang="en-US" sz="4800">
                <a:latin typeface="Times New Roman"/>
              </a:rPr>
              <a:t>“</a:t>
            </a:r>
            <a:r>
              <a:rPr lang="en-US" sz="4800"/>
              <a:t>Hobby Shop</a:t>
            </a:r>
            <a:r>
              <a:rPr lang="en-US" sz="4800">
                <a:latin typeface="Times New Roman"/>
              </a:rPr>
              <a:t>”</a:t>
            </a:r>
            <a:endParaRPr lang="en-US" sz="4800"/>
          </a:p>
        </p:txBody>
      </p:sp>
      <p:pic>
        <p:nvPicPr>
          <p:cNvPr id="100355" name="Picture 3" descr="C:\Documents and Settings\dfredette\My Documents\My Pictures\Kodak Pictures\MIT Hobby shop 2\100_9170.jpg"/>
          <p:cNvPicPr>
            <a:picLocks noGrp="1" noChangeAspect="1" noChangeArrowheads="1"/>
          </p:cNvPicPr>
          <p:nvPr>
            <p:ph type="clipArt" sz="half" idx="2"/>
          </p:nvPr>
        </p:nvPicPr>
        <p:blipFill>
          <a:blip r:embed="rId3" cstate="print"/>
          <a:srcRect/>
          <a:stretch>
            <a:fillRect/>
          </a:stretch>
        </p:blipFill>
        <p:spPr>
          <a:xfrm>
            <a:off x="4038600" y="3208338"/>
            <a:ext cx="3979863" cy="2954337"/>
          </a:xfrm>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Documents and Settings\dfredette\My Documents\My Pictures\Kodak Pictures\mit hobby shop\100_9143.jpg"/>
          <p:cNvPicPr>
            <a:picLocks noChangeAspect="1" noChangeArrowheads="1"/>
          </p:cNvPicPr>
          <p:nvPr/>
        </p:nvPicPr>
        <p:blipFill>
          <a:blip r:embed="rId2" cstate="print"/>
          <a:srcRect/>
          <a:stretch>
            <a:fillRect/>
          </a:stretch>
        </p:blipFill>
        <p:spPr bwMode="auto">
          <a:xfrm>
            <a:off x="684213" y="528638"/>
            <a:ext cx="7632700" cy="5665787"/>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871538" y="862013"/>
            <a:ext cx="8162925" cy="762000"/>
          </a:xfrm>
        </p:spPr>
        <p:txBody>
          <a:bodyPr/>
          <a:lstStyle/>
          <a:p>
            <a:endParaRPr lang="en-US"/>
          </a:p>
        </p:txBody>
      </p:sp>
      <p:sp>
        <p:nvSpPr>
          <p:cNvPr id="174083" name="Rectangle 3"/>
          <p:cNvSpPr>
            <a:spLocks noGrp="1" noChangeArrowheads="1"/>
          </p:cNvSpPr>
          <p:nvPr>
            <p:ph type="body" idx="1"/>
          </p:nvPr>
        </p:nvSpPr>
        <p:spPr/>
        <p:txBody>
          <a:bodyPr/>
          <a:lstStyle/>
          <a:p>
            <a:endParaRPr lang="en-US"/>
          </a:p>
        </p:txBody>
      </p:sp>
      <p:pic>
        <p:nvPicPr>
          <p:cNvPr id="174084" name="Picture 4" descr="C:\Documents and Settings\dfredette\My Documents\My Pictures\DSC02817.JPG"/>
          <p:cNvPicPr>
            <a:picLocks noChangeAspect="1" noChangeArrowheads="1"/>
          </p:cNvPicPr>
          <p:nvPr/>
        </p:nvPicPr>
        <p:blipFill>
          <a:blip r:embed="rId2" cstate="print"/>
          <a:srcRect/>
          <a:stretch>
            <a:fillRect/>
          </a:stretch>
        </p:blipFill>
        <p:spPr bwMode="auto">
          <a:xfrm>
            <a:off x="838200" y="457200"/>
            <a:ext cx="7559675" cy="5670550"/>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C:\Documents and Settings\dfredette\My Documents\My Pictures\Kodak Pictures\mit hobby shop\100_9149.jpg"/>
          <p:cNvPicPr>
            <a:picLocks noChangeAspect="1" noChangeArrowheads="1"/>
          </p:cNvPicPr>
          <p:nvPr/>
        </p:nvPicPr>
        <p:blipFill>
          <a:blip r:embed="rId2" cstate="print"/>
          <a:srcRect/>
          <a:stretch>
            <a:fillRect/>
          </a:stretch>
        </p:blipFill>
        <p:spPr bwMode="auto">
          <a:xfrm>
            <a:off x="684213" y="528638"/>
            <a:ext cx="7632700" cy="5665787"/>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7" name="Picture 3" descr="C:\Documents and Settings\dfredette\My Documents\My Pictures\Kodak Pictures\cup holder\100_9156.jpg"/>
          <p:cNvPicPr>
            <a:picLocks noChangeAspect="1" noChangeArrowheads="1"/>
          </p:cNvPicPr>
          <p:nvPr/>
        </p:nvPicPr>
        <p:blipFill>
          <a:blip r:embed="rId2" cstate="print"/>
          <a:srcRect/>
          <a:stretch>
            <a:fillRect/>
          </a:stretch>
        </p:blipFill>
        <p:spPr bwMode="auto">
          <a:xfrm>
            <a:off x="684213" y="528638"/>
            <a:ext cx="7632700" cy="5665787"/>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Documents and Settings\dfredette\My Documents\My Pictures\Kodak Pictures\cup holder\100_9157.jpg"/>
          <p:cNvPicPr>
            <a:picLocks noChangeAspect="1" noChangeArrowheads="1"/>
          </p:cNvPicPr>
          <p:nvPr/>
        </p:nvPicPr>
        <p:blipFill>
          <a:blip r:embed="rId2" cstate="print"/>
          <a:srcRect/>
          <a:stretch>
            <a:fillRect/>
          </a:stretch>
        </p:blipFill>
        <p:spPr bwMode="auto">
          <a:xfrm>
            <a:off x="684213" y="582613"/>
            <a:ext cx="7632700" cy="5665787"/>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871538" y="862013"/>
            <a:ext cx="8162925" cy="762000"/>
          </a:xfrm>
        </p:spPr>
        <p:txBody>
          <a:bodyPr/>
          <a:lstStyle/>
          <a:p>
            <a:endParaRPr lang="en-US"/>
          </a:p>
        </p:txBody>
      </p:sp>
      <p:sp>
        <p:nvSpPr>
          <p:cNvPr id="172035" name="Rectangle 3"/>
          <p:cNvSpPr>
            <a:spLocks noGrp="1" noChangeArrowheads="1"/>
          </p:cNvSpPr>
          <p:nvPr>
            <p:ph type="body" idx="1"/>
          </p:nvPr>
        </p:nvSpPr>
        <p:spPr/>
        <p:txBody>
          <a:bodyPr/>
          <a:lstStyle/>
          <a:p>
            <a:endParaRPr lang="en-US"/>
          </a:p>
        </p:txBody>
      </p:sp>
      <p:pic>
        <p:nvPicPr>
          <p:cNvPr id="172036" name="Picture 4" descr="C:\Documents and Settings\dfredette\My Documents\My Pictures\Adjustable Tray Support for The Boston Home 0041.jpg"/>
          <p:cNvPicPr>
            <a:picLocks noChangeAspect="1" noChangeArrowheads="1"/>
          </p:cNvPicPr>
          <p:nvPr/>
        </p:nvPicPr>
        <p:blipFill>
          <a:blip r:embed="rId2" cstate="print"/>
          <a:srcRect/>
          <a:stretch>
            <a:fillRect/>
          </a:stretch>
        </p:blipFill>
        <p:spPr bwMode="auto">
          <a:xfrm>
            <a:off x="684213" y="593725"/>
            <a:ext cx="7651750" cy="5738813"/>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1026" descr="C:\Documents and Settings\dfredette\My Documents\My Pictures\Kodak Pictures\trays\100_9489.jpg"/>
          <p:cNvPicPr>
            <a:picLocks noChangeAspect="1" noChangeArrowheads="1"/>
          </p:cNvPicPr>
          <p:nvPr/>
        </p:nvPicPr>
        <p:blipFill>
          <a:blip r:embed="rId2" cstate="print"/>
          <a:srcRect/>
          <a:stretch>
            <a:fillRect/>
          </a:stretch>
        </p:blipFill>
        <p:spPr bwMode="auto">
          <a:xfrm>
            <a:off x="684213" y="584200"/>
            <a:ext cx="7632700" cy="5665788"/>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1026" descr="C:\Documents and Settings\dfredette\My Documents\My Pictures\Kodak Pictures\trays\100_9478.jpg"/>
          <p:cNvPicPr>
            <a:picLocks noChangeAspect="1" noChangeArrowheads="1"/>
          </p:cNvPicPr>
          <p:nvPr/>
        </p:nvPicPr>
        <p:blipFill>
          <a:blip r:embed="rId2" cstate="print"/>
          <a:srcRect/>
          <a:stretch>
            <a:fillRect/>
          </a:stretch>
        </p:blipFill>
        <p:spPr bwMode="auto">
          <a:xfrm>
            <a:off x="684213" y="584200"/>
            <a:ext cx="7632700" cy="5665788"/>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871538" y="862013"/>
            <a:ext cx="8162925" cy="762000"/>
          </a:xfrm>
        </p:spPr>
        <p:txBody>
          <a:bodyPr/>
          <a:lstStyle/>
          <a:p>
            <a:endParaRPr lang="en-US"/>
          </a:p>
        </p:txBody>
      </p:sp>
      <p:sp>
        <p:nvSpPr>
          <p:cNvPr id="175107" name="Rectangle 3"/>
          <p:cNvSpPr>
            <a:spLocks noGrp="1" noChangeArrowheads="1"/>
          </p:cNvSpPr>
          <p:nvPr>
            <p:ph type="body" idx="1"/>
          </p:nvPr>
        </p:nvSpPr>
        <p:spPr/>
        <p:txBody>
          <a:bodyPr/>
          <a:lstStyle/>
          <a:p>
            <a:endParaRPr lang="en-US"/>
          </a:p>
        </p:txBody>
      </p:sp>
      <p:pic>
        <p:nvPicPr>
          <p:cNvPr id="175109" name="Picture 5" descr="C:\Documents and Settings\dfredette\My Documents\My Pictures\Kodak Pictures\lazy susan\100_9485.jpg"/>
          <p:cNvPicPr>
            <a:picLocks noChangeAspect="1" noChangeArrowheads="1"/>
          </p:cNvPicPr>
          <p:nvPr/>
        </p:nvPicPr>
        <p:blipFill>
          <a:blip r:embed="rId2" cstate="print"/>
          <a:srcRect/>
          <a:stretch>
            <a:fillRect/>
          </a:stretch>
        </p:blipFill>
        <p:spPr bwMode="auto">
          <a:xfrm>
            <a:off x="684213" y="584200"/>
            <a:ext cx="7632700" cy="5665788"/>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C:\Documents and Settings\dfredette\My Documents\My Pictures\Kodak Pictures\farzin hand straps\100_9453_00.jpg"/>
          <p:cNvPicPr>
            <a:picLocks noChangeAspect="1" noChangeArrowheads="1"/>
          </p:cNvPicPr>
          <p:nvPr/>
        </p:nvPicPr>
        <p:blipFill>
          <a:blip r:embed="rId3" cstate="print"/>
          <a:srcRect/>
          <a:stretch>
            <a:fillRect/>
          </a:stretch>
        </p:blipFill>
        <p:spPr bwMode="auto">
          <a:xfrm>
            <a:off x="1524000" y="1295400"/>
            <a:ext cx="7138988" cy="5299075"/>
          </a:xfrm>
          <a:prstGeom prst="rect">
            <a:avLst/>
          </a:prstGeom>
          <a:noFill/>
        </p:spPr>
      </p:pic>
      <p:sp>
        <p:nvSpPr>
          <p:cNvPr id="187395" name="Rectangle 3"/>
          <p:cNvSpPr>
            <a:spLocks noGrp="1" noChangeArrowheads="1"/>
          </p:cNvSpPr>
          <p:nvPr>
            <p:ph type="title"/>
          </p:nvPr>
        </p:nvSpPr>
        <p:spPr>
          <a:xfrm>
            <a:off x="762000" y="381000"/>
            <a:ext cx="5257800" cy="762000"/>
          </a:xfrm>
        </p:spPr>
        <p:txBody>
          <a:bodyPr/>
          <a:lstStyle/>
          <a:p>
            <a:r>
              <a:rPr lang="en-US"/>
              <a:t>Farzin</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1026" descr="C:\Documents and Settings\dfredette\My Documents\My Pictures\Kodak Pictures\trays\100_9495.jpg"/>
          <p:cNvPicPr>
            <a:picLocks noChangeAspect="1" noChangeArrowheads="1"/>
          </p:cNvPicPr>
          <p:nvPr/>
        </p:nvPicPr>
        <p:blipFill>
          <a:blip r:embed="rId2" cstate="print"/>
          <a:srcRect/>
          <a:stretch>
            <a:fillRect/>
          </a:stretch>
        </p:blipFill>
        <p:spPr bwMode="auto">
          <a:xfrm>
            <a:off x="684213" y="584200"/>
            <a:ext cx="7632700" cy="5665788"/>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1965325"/>
            <a:ext cx="7772400" cy="1920875"/>
          </a:xfrm>
        </p:spPr>
        <p:txBody>
          <a:bodyPr/>
          <a:lstStyle/>
          <a:p>
            <a:r>
              <a:rPr lang="en-US" sz="6000"/>
              <a:t>Miscellaneous Projects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Cell Phone Access</a:t>
            </a:r>
            <a:endParaRPr lang="en-US" dirty="0"/>
          </a:p>
        </p:txBody>
      </p:sp>
      <p:pic>
        <p:nvPicPr>
          <p:cNvPr id="7" name="Content Placeholder 6" descr="Misc 052.jpg"/>
          <p:cNvPicPr>
            <a:picLocks noGrp="1" noChangeAspect="1"/>
          </p:cNvPicPr>
          <p:nvPr>
            <p:ph sz="quarter" idx="1"/>
          </p:nvPr>
        </p:nvPicPr>
        <p:blipFill>
          <a:blip r:embed="rId2" cstate="print"/>
          <a:stretch>
            <a:fillRect/>
          </a:stretch>
        </p:blipFill>
        <p:spPr>
          <a:xfrm>
            <a:off x="1661216" y="1600200"/>
            <a:ext cx="6056518" cy="4495800"/>
          </a:xfr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0" y="228600"/>
            <a:ext cx="3432048" cy="990600"/>
          </a:xfrm>
        </p:spPr>
        <p:txBody>
          <a:bodyPr/>
          <a:lstStyle/>
          <a:p>
            <a:r>
              <a:rPr lang="en-US" dirty="0" smtClean="0"/>
              <a:t>Entertainment</a:t>
            </a:r>
            <a:endParaRPr lang="en-US" dirty="0"/>
          </a:p>
        </p:txBody>
      </p:sp>
      <p:pic>
        <p:nvPicPr>
          <p:cNvPr id="4" name="Content Placeholder 3" descr="Misc 047.jpg"/>
          <p:cNvPicPr>
            <a:picLocks noGrp="1" noChangeAspect="1"/>
          </p:cNvPicPr>
          <p:nvPr>
            <p:ph sz="quarter" idx="1"/>
          </p:nvPr>
        </p:nvPicPr>
        <p:blipFill>
          <a:blip r:embed="rId2" cstate="print"/>
          <a:stretch>
            <a:fillRect/>
          </a:stretch>
        </p:blipFill>
        <p:spPr>
          <a:xfrm>
            <a:off x="228600" y="228600"/>
            <a:ext cx="4913518" cy="3647342"/>
          </a:xfrm>
        </p:spPr>
      </p:pic>
      <p:pic>
        <p:nvPicPr>
          <p:cNvPr id="5122" name="Picture 2" descr="\\BHSBS2008\RedirectedFolders\DFredette\My Documents\My Pictures\2011-11-13, Misc\Misc 046.jpg"/>
          <p:cNvPicPr>
            <a:picLocks noChangeAspect="1" noChangeArrowheads="1"/>
          </p:cNvPicPr>
          <p:nvPr/>
        </p:nvPicPr>
        <p:blipFill>
          <a:blip r:embed="rId3" cstate="print"/>
          <a:srcRect/>
          <a:stretch>
            <a:fillRect/>
          </a:stretch>
        </p:blipFill>
        <p:spPr bwMode="auto">
          <a:xfrm>
            <a:off x="5257800" y="1600200"/>
            <a:ext cx="3581399" cy="4824284"/>
          </a:xfrm>
          <a:prstGeom prst="rect">
            <a:avLst/>
          </a:prstGeo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1018111146.jpg"/>
          <p:cNvPicPr>
            <a:picLocks noGrp="1" noChangeAspect="1"/>
          </p:cNvPicPr>
          <p:nvPr>
            <p:ph sz="quarter" idx="1"/>
          </p:nvPr>
        </p:nvPicPr>
        <p:blipFill>
          <a:blip r:embed="rId2" cstate="print"/>
          <a:stretch>
            <a:fillRect/>
          </a:stretch>
        </p:blipFill>
        <p:spPr>
          <a:xfrm>
            <a:off x="838200" y="323850"/>
            <a:ext cx="7696200" cy="5772150"/>
          </a:xfrm>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isc 039.jpg"/>
          <p:cNvPicPr>
            <a:picLocks noGrp="1" noChangeAspect="1"/>
          </p:cNvPicPr>
          <p:nvPr>
            <p:ph sz="quarter" idx="1"/>
          </p:nvPr>
        </p:nvPicPr>
        <p:blipFill>
          <a:blip r:embed="rId2" cstate="print"/>
          <a:stretch>
            <a:fillRect/>
          </a:stretch>
        </p:blipFill>
        <p:spPr>
          <a:xfrm>
            <a:off x="532035" y="762000"/>
            <a:ext cx="7185699" cy="5334000"/>
          </a:xfr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C:\Documents and Settings\dfredette\My Documents\My Pictures\Kodak Pictures\2006-10-25\000_0174.JPG"/>
          <p:cNvPicPr>
            <a:picLocks noChangeAspect="1" noChangeArrowheads="1"/>
          </p:cNvPicPr>
          <p:nvPr/>
        </p:nvPicPr>
        <p:blipFill>
          <a:blip r:embed="rId2" cstate="print"/>
          <a:srcRect/>
          <a:stretch>
            <a:fillRect/>
          </a:stretch>
        </p:blipFill>
        <p:spPr bwMode="auto">
          <a:xfrm>
            <a:off x="609600" y="304800"/>
            <a:ext cx="7632700" cy="5665787"/>
          </a:xfrm>
          <a:prstGeom prst="rect">
            <a:avLst/>
          </a:prstGeom>
          <a:noFill/>
        </p:spPr>
      </p:pic>
      <p:sp>
        <p:nvSpPr>
          <p:cNvPr id="4" name="Title 3"/>
          <p:cNvSpPr>
            <a:spLocks noGrp="1"/>
          </p:cNvSpPr>
          <p:nvPr>
            <p:ph type="title"/>
          </p:nvPr>
        </p:nvSpPr>
        <p:spPr>
          <a:xfrm>
            <a:off x="1828800" y="5715000"/>
            <a:ext cx="7315200" cy="1143000"/>
          </a:xfrm>
        </p:spPr>
        <p:txBody>
          <a:bodyPr>
            <a:normAutofit/>
          </a:bodyPr>
          <a:lstStyle/>
          <a:p>
            <a:r>
              <a:rPr lang="en-US" sz="4400" dirty="0" smtClean="0"/>
              <a:t>Proper Hydration</a:t>
            </a:r>
            <a:endParaRPr lang="en-US" sz="4400" dirty="0"/>
          </a:p>
        </p:txBody>
      </p:sp>
      <p:sp>
        <p:nvSpPr>
          <p:cNvPr id="6" name="Text Placeholder 5"/>
          <p:cNvSpPr>
            <a:spLocks noGrp="1"/>
          </p:cNvSpPr>
          <p:nvPr>
            <p:ph type="body" sz="half" idx="2"/>
          </p:nvPr>
        </p:nvSpPr>
        <p:spPr>
          <a:xfrm>
            <a:off x="1600200" y="6019800"/>
            <a:ext cx="7010400" cy="152400"/>
          </a:xfrm>
        </p:spPr>
        <p:txBody>
          <a:bodyPr>
            <a:normAutofit fontScale="25000" lnSpcReduction="20000"/>
          </a:bodyPr>
          <a:lstStyle/>
          <a:p>
            <a:endParaRPr lang="en-US" dirty="0"/>
          </a:p>
        </p:txBody>
      </p:sp>
    </p:spTree>
  </p:cSld>
  <p:clrMapOvr>
    <a:masterClrMapping/>
  </p:clrMapOvr>
  <p:transition>
    <p:cover dir="d"/>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Documents and Settings\dfredette\My Documents\My Pictures\Kodak Pictures\2006-04-27\000_0078.JPG"/>
          <p:cNvPicPr>
            <a:picLocks noChangeAspect="1" noChangeArrowheads="1"/>
          </p:cNvPicPr>
          <p:nvPr/>
        </p:nvPicPr>
        <p:blipFill>
          <a:blip r:embed="rId2" cstate="print"/>
          <a:srcRect/>
          <a:stretch>
            <a:fillRect/>
          </a:stretch>
        </p:blipFill>
        <p:spPr bwMode="auto">
          <a:xfrm>
            <a:off x="838200" y="533400"/>
            <a:ext cx="7632700" cy="5665788"/>
          </a:xfrm>
          <a:prstGeom prst="rect">
            <a:avLst/>
          </a:prstGeom>
          <a:noFill/>
        </p:spPr>
      </p:pic>
      <p:pic>
        <p:nvPicPr>
          <p:cNvPr id="56323" name="Picture 3" descr="C:\Documents and Settings\dfredette\My Documents\My Pictures\Kodak Pictures\cup modification\100_9154.jpg"/>
          <p:cNvPicPr>
            <a:picLocks noChangeAspect="1" noChangeArrowheads="1"/>
          </p:cNvPicPr>
          <p:nvPr/>
        </p:nvPicPr>
        <p:blipFill>
          <a:blip r:embed="rId3" cstate="print"/>
          <a:srcRect/>
          <a:stretch>
            <a:fillRect/>
          </a:stretch>
        </p:blipFill>
        <p:spPr bwMode="auto">
          <a:xfrm>
            <a:off x="838200" y="533400"/>
            <a:ext cx="7623175" cy="5659438"/>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8" name="Picture 8" descr="C:\Documents and Settings\dfredette\My Documents\My Pictures\Kodak Pictures\2008-06-09\100_9211.jpg"/>
          <p:cNvPicPr>
            <a:picLocks noChangeAspect="1" noChangeArrowheads="1"/>
          </p:cNvPicPr>
          <p:nvPr/>
        </p:nvPicPr>
        <p:blipFill>
          <a:blip r:embed="rId2" cstate="print"/>
          <a:srcRect/>
          <a:stretch>
            <a:fillRect/>
          </a:stretch>
        </p:blipFill>
        <p:spPr bwMode="auto">
          <a:xfrm>
            <a:off x="5562600" y="261938"/>
            <a:ext cx="2916238" cy="3929062"/>
          </a:xfrm>
          <a:prstGeom prst="rect">
            <a:avLst/>
          </a:prstGeom>
          <a:noFill/>
        </p:spPr>
      </p:pic>
      <p:pic>
        <p:nvPicPr>
          <p:cNvPr id="168967" name="Picture 7" descr="C:\Documents and Settings\dfredette\My Documents\My Pictures\Kodak Pictures\2008-06-09\100_9214.jpg"/>
          <p:cNvPicPr>
            <a:picLocks noChangeAspect="1" noChangeArrowheads="1"/>
          </p:cNvPicPr>
          <p:nvPr/>
        </p:nvPicPr>
        <p:blipFill>
          <a:blip r:embed="rId3" cstate="print"/>
          <a:srcRect/>
          <a:stretch>
            <a:fillRect/>
          </a:stretch>
        </p:blipFill>
        <p:spPr bwMode="auto">
          <a:xfrm>
            <a:off x="2895600" y="2667000"/>
            <a:ext cx="2916238" cy="3929063"/>
          </a:xfrm>
          <a:prstGeom prst="rect">
            <a:avLst/>
          </a:prstGeom>
          <a:noFill/>
        </p:spPr>
      </p:pic>
      <p:pic>
        <p:nvPicPr>
          <p:cNvPr id="168962" name="Picture 2" descr="C:\Documents and Settings\dfredette\My Documents\My Pictures\Kodak Pictures\2008-06-09\100_9207.jpg"/>
          <p:cNvPicPr>
            <a:picLocks noChangeAspect="1" noChangeArrowheads="1"/>
          </p:cNvPicPr>
          <p:nvPr/>
        </p:nvPicPr>
        <p:blipFill>
          <a:blip r:embed="rId4" cstate="print"/>
          <a:srcRect/>
          <a:stretch>
            <a:fillRect/>
          </a:stretch>
        </p:blipFill>
        <p:spPr bwMode="auto">
          <a:xfrm>
            <a:off x="304800" y="228600"/>
            <a:ext cx="4103688" cy="3044825"/>
          </a:xfrm>
          <a:prstGeom prst="rect">
            <a:avLst/>
          </a:prstGeom>
          <a:noFill/>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Documents and Settings\dfredette\My Documents\My Pictures\Kodak Pictures\2006-03-15\000_0035.JPG"/>
          <p:cNvPicPr>
            <a:picLocks noChangeAspect="1" noChangeArrowheads="1"/>
          </p:cNvPicPr>
          <p:nvPr/>
        </p:nvPicPr>
        <p:blipFill>
          <a:blip r:embed="rId2" cstate="print"/>
          <a:srcRect/>
          <a:stretch>
            <a:fillRect/>
          </a:stretch>
        </p:blipFill>
        <p:spPr bwMode="auto">
          <a:xfrm>
            <a:off x="838200" y="762000"/>
            <a:ext cx="7165975" cy="5319713"/>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 Days at TBH</a:t>
            </a:r>
            <a:endParaRPr lang="en-US" dirty="0"/>
          </a:p>
        </p:txBody>
      </p:sp>
      <p:pic>
        <p:nvPicPr>
          <p:cNvPr id="4" name="Picture 2" descr="Farzin Saberi 544.jpg                                          00000002Untitled CD                    00000000:"/>
          <p:cNvPicPr>
            <a:picLocks noGrp="1" noChangeAspect="1" noChangeArrowheads="1"/>
          </p:cNvPicPr>
          <p:nvPr>
            <p:ph sz="quarter" idx="1"/>
          </p:nvPr>
        </p:nvPicPr>
        <p:blipFill>
          <a:blip r:embed="rId3" cstate="print"/>
          <a:srcRect/>
          <a:stretch>
            <a:fillRect/>
          </a:stretch>
        </p:blipFill>
        <p:spPr bwMode="auto">
          <a:xfrm>
            <a:off x="1371600" y="1219200"/>
            <a:ext cx="6924675" cy="5193506"/>
          </a:xfrm>
          <a:prstGeom prst="rect">
            <a:avLst/>
          </a:prstGeom>
          <a:noFill/>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Documents and Settings\dfredette\My Documents\My Pictures\Kodak Pictures\2006-04-27\000_0082.JPG"/>
          <p:cNvPicPr>
            <a:picLocks noChangeAspect="1" noChangeArrowheads="1"/>
          </p:cNvPicPr>
          <p:nvPr/>
        </p:nvPicPr>
        <p:blipFill>
          <a:blip r:embed="rId2" cstate="print"/>
          <a:srcRect/>
          <a:stretch>
            <a:fillRect/>
          </a:stretch>
        </p:blipFill>
        <p:spPr bwMode="auto">
          <a:xfrm>
            <a:off x="1143000" y="685800"/>
            <a:ext cx="7129463" cy="5292725"/>
          </a:xfrm>
          <a:prstGeom prst="rect">
            <a:avLst/>
          </a:prstGeom>
          <a:noFill/>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C:\Documents and Settings\dfredette\My Documents\My Pictures\Kodak Pictures\2008-06-07\100_9187.jpg"/>
          <p:cNvPicPr>
            <a:picLocks noChangeAspect="1" noChangeArrowheads="1"/>
          </p:cNvPicPr>
          <p:nvPr/>
        </p:nvPicPr>
        <p:blipFill>
          <a:blip r:embed="rId2" cstate="print"/>
          <a:srcRect/>
          <a:stretch>
            <a:fillRect/>
          </a:stretch>
        </p:blipFill>
        <p:spPr bwMode="auto">
          <a:xfrm>
            <a:off x="684213" y="484188"/>
            <a:ext cx="7632700" cy="5665787"/>
          </a:xfrm>
          <a:prstGeom prst="rect">
            <a:avLst/>
          </a:prstGeom>
          <a:noFill/>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Documents and Settings\dfredette\My Documents\My Pictures\Kodak Pictures\2006-03-20\000_0049.JPG"/>
          <p:cNvPicPr>
            <a:picLocks noChangeAspect="1" noChangeArrowheads="1"/>
          </p:cNvPicPr>
          <p:nvPr/>
        </p:nvPicPr>
        <p:blipFill>
          <a:blip r:embed="rId2" cstate="print"/>
          <a:srcRect/>
          <a:stretch>
            <a:fillRect/>
          </a:stretch>
        </p:blipFill>
        <p:spPr bwMode="auto">
          <a:xfrm>
            <a:off x="762000" y="533400"/>
            <a:ext cx="7632700" cy="5665788"/>
          </a:xfrm>
          <a:prstGeom prst="rect">
            <a:avLst/>
          </a:prstGeom>
          <a:noFill/>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s and Settings\dfredette\My Documents\My Pictures\Kodak Pictures\2006-03-15\000_0044.JPG"/>
          <p:cNvPicPr>
            <a:picLocks noChangeAspect="1" noChangeArrowheads="1"/>
          </p:cNvPicPr>
          <p:nvPr/>
        </p:nvPicPr>
        <p:blipFill>
          <a:blip r:embed="rId2" cstate="print"/>
          <a:srcRect/>
          <a:stretch>
            <a:fillRect/>
          </a:stretch>
        </p:blipFill>
        <p:spPr bwMode="auto">
          <a:xfrm>
            <a:off x="685800" y="533400"/>
            <a:ext cx="7632700" cy="5665788"/>
          </a:xfrm>
          <a:prstGeom prst="rect">
            <a:avLst/>
          </a:prstGeo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descr="C:\Documents and Settings\dfredette\My Documents\My Pictures\Kodak Pictures\2006-03-15\000_0043.JPG"/>
          <p:cNvPicPr>
            <a:picLocks noChangeAspect="1" noChangeArrowheads="1"/>
          </p:cNvPicPr>
          <p:nvPr/>
        </p:nvPicPr>
        <p:blipFill>
          <a:blip r:embed="rId2" cstate="print"/>
          <a:srcRect/>
          <a:stretch>
            <a:fillRect/>
          </a:stretch>
        </p:blipFill>
        <p:spPr bwMode="auto">
          <a:xfrm>
            <a:off x="1066800" y="762000"/>
            <a:ext cx="7165975" cy="5319713"/>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cstate="print"/>
          <a:srcRect/>
          <a:stretch>
            <a:fillRect/>
          </a:stretch>
        </p:blipFill>
        <p:spPr bwMode="auto">
          <a:xfrm>
            <a:off x="0" y="-3175"/>
            <a:ext cx="9144000" cy="6858000"/>
          </a:xfrm>
          <a:prstGeom prst="rect">
            <a:avLst/>
          </a:prstGeom>
          <a:noFill/>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Documents and Settings\dfredette\My Documents\My Pictures\Kodak Pictures\2006-04-27\000_0095.JPG"/>
          <p:cNvPicPr>
            <a:picLocks noChangeAspect="1" noChangeArrowheads="1"/>
          </p:cNvPicPr>
          <p:nvPr/>
        </p:nvPicPr>
        <p:blipFill>
          <a:blip r:embed="rId3" cstate="print"/>
          <a:srcRect/>
          <a:stretch>
            <a:fillRect/>
          </a:stretch>
        </p:blipFill>
        <p:spPr bwMode="auto">
          <a:xfrm>
            <a:off x="914400" y="609600"/>
            <a:ext cx="7632700" cy="5665788"/>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r>
              <a:rPr lang="en-US"/>
              <a:t>Drive Control Systems</a:t>
            </a:r>
          </a:p>
        </p:txBody>
      </p:sp>
      <p:pic>
        <p:nvPicPr>
          <p:cNvPr id="249859" name="Picture 3"/>
          <p:cNvPicPr>
            <a:picLocks noChangeAspect="1" noChangeArrowheads="1"/>
          </p:cNvPicPr>
          <p:nvPr/>
        </p:nvPicPr>
        <p:blipFill>
          <a:blip r:embed="rId3" cstate="print"/>
          <a:srcRect l="5608" r="10280" b="27086"/>
          <a:stretch>
            <a:fillRect/>
          </a:stretch>
        </p:blipFill>
        <p:spPr bwMode="auto">
          <a:xfrm>
            <a:off x="152400" y="1524000"/>
            <a:ext cx="3429000" cy="5334000"/>
          </a:xfrm>
          <a:prstGeom prst="rect">
            <a:avLst/>
          </a:prstGeom>
          <a:noFill/>
        </p:spPr>
      </p:pic>
      <p:pic>
        <p:nvPicPr>
          <p:cNvPr id="249860" name="Picture 4"/>
          <p:cNvPicPr>
            <a:picLocks noChangeAspect="1" noChangeArrowheads="1"/>
          </p:cNvPicPr>
          <p:nvPr/>
        </p:nvPicPr>
        <p:blipFill>
          <a:blip r:embed="rId4" cstate="print"/>
          <a:srcRect/>
          <a:stretch>
            <a:fillRect/>
          </a:stretch>
        </p:blipFill>
        <p:spPr bwMode="auto">
          <a:xfrm>
            <a:off x="3886200" y="2443163"/>
            <a:ext cx="5105400" cy="31956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249860"/>
                                        </p:tgtEl>
                                        <p:attrNameLst>
                                          <p:attrName>style.visibility</p:attrName>
                                        </p:attrNameLst>
                                      </p:cBhvr>
                                      <p:to>
                                        <p:strVal val="visible"/>
                                      </p:to>
                                    </p:set>
                                    <p:anim calcmode="lin" valueType="num">
                                      <p:cBhvr additive="base">
                                        <p:cTn id="7" dur="500" fill="hold"/>
                                        <p:tgtEl>
                                          <p:spTgt spid="249860"/>
                                        </p:tgtEl>
                                        <p:attrNameLst>
                                          <p:attrName>ppt_x</p:attrName>
                                        </p:attrNameLst>
                                      </p:cBhvr>
                                      <p:tavLst>
                                        <p:tav tm="0">
                                          <p:val>
                                            <p:strVal val="1+#ppt_w/2"/>
                                          </p:val>
                                        </p:tav>
                                        <p:tav tm="100000">
                                          <p:val>
                                            <p:strVal val="#ppt_x"/>
                                          </p:val>
                                        </p:tav>
                                      </p:tavLst>
                                    </p:anim>
                                    <p:anim calcmode="lin" valueType="num">
                                      <p:cBhvr additive="base">
                                        <p:cTn id="8" dur="500" fill="hold"/>
                                        <p:tgtEl>
                                          <p:spTgt spid="2498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050" descr="C:\Documents and Settings\dfredette\My Documents\My Pictures\Kodak Pictures\2006-04-27\000_0078.JPG"/>
          <p:cNvPicPr>
            <a:picLocks noChangeAspect="1" noChangeArrowheads="1"/>
          </p:cNvPicPr>
          <p:nvPr/>
        </p:nvPicPr>
        <p:blipFill>
          <a:blip r:embed="rId3" cstate="print"/>
          <a:srcRect/>
          <a:stretch>
            <a:fillRect/>
          </a:stretch>
        </p:blipFill>
        <p:spPr bwMode="auto">
          <a:xfrm>
            <a:off x="684213" y="584200"/>
            <a:ext cx="7632700" cy="5665788"/>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C:\Documents and Settings\dfredette\My Documents\My Pictures\Kodak Pictures\2008-06-07\100_9179.jpg"/>
          <p:cNvPicPr>
            <a:picLocks noChangeAspect="1" noChangeArrowheads="1"/>
          </p:cNvPicPr>
          <p:nvPr/>
        </p:nvPicPr>
        <p:blipFill>
          <a:blip r:embed="rId3" cstate="print"/>
          <a:srcRect/>
          <a:stretch>
            <a:fillRect/>
          </a:stretch>
        </p:blipFill>
        <p:spPr bwMode="auto">
          <a:xfrm>
            <a:off x="533400" y="533400"/>
            <a:ext cx="7632700" cy="5665788"/>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1026" descr="C:\Documents and Settings\dfredette\My Documents\My Pictures\Kodak Pictures\farzin hand straps\100_9452_00.jpg"/>
          <p:cNvPicPr>
            <a:picLocks noChangeAspect="1" noChangeArrowheads="1"/>
          </p:cNvPicPr>
          <p:nvPr/>
        </p:nvPicPr>
        <p:blipFill>
          <a:blip r:embed="rId3" cstate="print"/>
          <a:srcRect/>
          <a:stretch>
            <a:fillRect/>
          </a:stretch>
        </p:blipFill>
        <p:spPr bwMode="auto">
          <a:xfrm>
            <a:off x="684213" y="584200"/>
            <a:ext cx="7632700" cy="5665788"/>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1026" descr="C:\Documents and Settings\dfredette\My Documents\My Pictures\Kodak Pictures\farzin\100_9534.jpg"/>
          <p:cNvPicPr>
            <a:picLocks noChangeAspect="1" noChangeArrowheads="1"/>
          </p:cNvPicPr>
          <p:nvPr/>
        </p:nvPicPr>
        <p:blipFill>
          <a:blip r:embed="rId3" cstate="print"/>
          <a:srcRect/>
          <a:stretch>
            <a:fillRect/>
          </a:stretch>
        </p:blipFill>
        <p:spPr bwMode="auto">
          <a:xfrm>
            <a:off x="684213" y="584200"/>
            <a:ext cx="7632700" cy="5665788"/>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8" name="Text Box 4"/>
          <p:cNvSpPr txBox="1">
            <a:spLocks noChangeArrowheads="1"/>
          </p:cNvSpPr>
          <p:nvPr/>
        </p:nvSpPr>
        <p:spPr bwMode="auto">
          <a:xfrm>
            <a:off x="609600" y="1676400"/>
            <a:ext cx="7696200" cy="4832092"/>
          </a:xfrm>
          <a:prstGeom prst="rect">
            <a:avLst/>
          </a:prstGeom>
          <a:noFill/>
          <a:ln w="9525">
            <a:noFill/>
            <a:miter lim="800000"/>
            <a:headEnd/>
            <a:tailEnd/>
          </a:ln>
          <a:effectLst/>
        </p:spPr>
        <p:txBody>
          <a:bodyPr>
            <a:spAutoFit/>
          </a:bodyPr>
          <a:lstStyle/>
          <a:p>
            <a:r>
              <a:rPr lang="en-US" sz="4400" dirty="0">
                <a:latin typeface="Times New Roman"/>
              </a:rPr>
              <a:t>“</a:t>
            </a:r>
            <a:r>
              <a:rPr lang="en-US" sz="4400" dirty="0"/>
              <a:t>Myelin dissolves, nerves short out, muscle atrophies, but the old brain, riddled now with sclerotic patches, goes on wailing, </a:t>
            </a:r>
            <a:r>
              <a:rPr lang="en-US" sz="4400" dirty="0">
                <a:latin typeface="Times New Roman"/>
              </a:rPr>
              <a:t>‘</a:t>
            </a:r>
            <a:r>
              <a:rPr lang="en-US" sz="4400" dirty="0"/>
              <a:t>I can do it myself!</a:t>
            </a:r>
            <a:r>
              <a:rPr lang="en-US" sz="4400" dirty="0">
                <a:latin typeface="Times New Roman"/>
              </a:rPr>
              <a:t>’</a:t>
            </a:r>
            <a:r>
              <a:rPr lang="en-US" sz="4400" dirty="0"/>
              <a:t> </a:t>
            </a:r>
            <a:r>
              <a:rPr lang="en-US" sz="4400" dirty="0">
                <a:latin typeface="Times New Roman"/>
              </a:rPr>
              <a:t>”</a:t>
            </a:r>
            <a:endParaRPr lang="en-US" sz="4400" dirty="0"/>
          </a:p>
          <a:p>
            <a:r>
              <a:rPr lang="en-US" sz="4400" dirty="0"/>
              <a:t>Nancy </a:t>
            </a:r>
            <a:r>
              <a:rPr lang="en-US" sz="4400" dirty="0" err="1"/>
              <a:t>Mairs</a:t>
            </a:r>
            <a:r>
              <a:rPr lang="en-US" sz="4400" dirty="0"/>
              <a:t> </a:t>
            </a:r>
          </a:p>
          <a:p>
            <a:endParaRPr lang="en-US" sz="4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1026" descr="C:\Documents and Settings\dfredette\My Documents\My Pictures\Kodak Pictures\farzin\100_9535.jpg"/>
          <p:cNvPicPr>
            <a:picLocks noChangeAspect="1" noChangeArrowheads="1"/>
          </p:cNvPicPr>
          <p:nvPr/>
        </p:nvPicPr>
        <p:blipFill>
          <a:blip r:embed="rId2" cstate="print"/>
          <a:srcRect/>
          <a:stretch>
            <a:fillRect/>
          </a:stretch>
        </p:blipFill>
        <p:spPr bwMode="auto">
          <a:xfrm>
            <a:off x="684213" y="584200"/>
            <a:ext cx="7632700" cy="5665788"/>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1026" descr="C:\Documents and Settings\dfredette\My Documents\My Pictures\Kodak Pictures\farzin\100_9537.jpg"/>
          <p:cNvPicPr>
            <a:picLocks noChangeAspect="1" noChangeArrowheads="1"/>
          </p:cNvPicPr>
          <p:nvPr/>
        </p:nvPicPr>
        <p:blipFill>
          <a:blip r:embed="rId2" cstate="print"/>
          <a:srcRect/>
          <a:stretch>
            <a:fillRect/>
          </a:stretch>
        </p:blipFill>
        <p:spPr bwMode="auto">
          <a:xfrm>
            <a:off x="684213" y="584200"/>
            <a:ext cx="7632700" cy="5665788"/>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1026" descr="C:\Documents and Settings\dfredette\My Documents\My Pictures\Kodak Pictures\farzin\100_9544.jpg"/>
          <p:cNvPicPr>
            <a:picLocks noChangeAspect="1" noChangeArrowheads="1"/>
          </p:cNvPicPr>
          <p:nvPr/>
        </p:nvPicPr>
        <p:blipFill>
          <a:blip r:embed="rId2" cstate="print"/>
          <a:srcRect/>
          <a:stretch>
            <a:fillRect/>
          </a:stretch>
        </p:blipFill>
        <p:spPr bwMode="auto">
          <a:xfrm>
            <a:off x="304800" y="228600"/>
            <a:ext cx="4927600" cy="3657600"/>
          </a:xfrm>
          <a:prstGeom prst="rect">
            <a:avLst/>
          </a:prstGeom>
          <a:noFill/>
        </p:spPr>
      </p:pic>
      <p:pic>
        <p:nvPicPr>
          <p:cNvPr id="196612" name="Picture 1028" descr="C:\Documents and Settings\dfredette\My Documents\My Pictures\Kodak Pictures\farzin\100_9543.jpg"/>
          <p:cNvPicPr>
            <a:picLocks noChangeAspect="1" noChangeArrowheads="1"/>
          </p:cNvPicPr>
          <p:nvPr/>
        </p:nvPicPr>
        <p:blipFill>
          <a:blip r:embed="rId3" cstate="print"/>
          <a:srcRect/>
          <a:stretch>
            <a:fillRect/>
          </a:stretch>
        </p:blipFill>
        <p:spPr bwMode="auto">
          <a:xfrm>
            <a:off x="3886200" y="2743200"/>
            <a:ext cx="4927600" cy="3657600"/>
          </a:xfrm>
          <a:prstGeom prst="rect">
            <a:avLst/>
          </a:prstGeom>
          <a:noFill/>
          <a:ln w="76200">
            <a:solidFill>
              <a:srgbClr val="3333FF"/>
            </a:solid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1026" descr="C:\Documents and Settings\dfredette\My Documents\My Pictures\Kodak Pictures\farzin\100_9546.jpg"/>
          <p:cNvPicPr>
            <a:picLocks noChangeAspect="1" noChangeArrowheads="1"/>
          </p:cNvPicPr>
          <p:nvPr/>
        </p:nvPicPr>
        <p:blipFill>
          <a:blip r:embed="rId3" cstate="print"/>
          <a:srcRect/>
          <a:stretch>
            <a:fillRect/>
          </a:stretch>
        </p:blipFill>
        <p:spPr bwMode="auto">
          <a:xfrm>
            <a:off x="685800" y="609600"/>
            <a:ext cx="7632700" cy="5665788"/>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p:txBody>
          <a:bodyPr/>
          <a:lstStyle/>
          <a:p>
            <a:endParaRPr lang="en-US" dirty="0"/>
          </a:p>
        </p:txBody>
      </p:sp>
      <p:sp>
        <p:nvSpPr>
          <p:cNvPr id="3" name="Title 2"/>
          <p:cNvSpPr>
            <a:spLocks noGrp="1"/>
          </p:cNvSpPr>
          <p:nvPr>
            <p:ph type="title"/>
          </p:nvPr>
        </p:nvSpPr>
        <p:spPr/>
        <p:txBody>
          <a:bodyPr/>
          <a:lstStyle/>
          <a:p>
            <a:r>
              <a:rPr lang="en-US" dirty="0" smtClean="0"/>
              <a:t>Drink Aid</a:t>
            </a:r>
            <a:endParaRPr lang="en-US" dirty="0"/>
          </a:p>
        </p:txBody>
      </p:sp>
      <p:pic>
        <p:nvPicPr>
          <p:cNvPr id="6" name="Picture Placeholder 5" descr="100_9673.jpg"/>
          <p:cNvPicPr>
            <a:picLocks noGrp="1" noChangeAspect="1"/>
          </p:cNvPicPr>
          <p:nvPr>
            <p:ph type="pic" idx="1"/>
          </p:nvPr>
        </p:nvPicPr>
        <p:blipFill>
          <a:blip r:embed="rId3" cstate="print"/>
          <a:srcRect t="9419" b="9419"/>
          <a:stretch>
            <a:fillRect/>
          </a:stretch>
        </p:blipFill>
        <p:spPr>
          <a:xfrm>
            <a:off x="1524000" y="304800"/>
            <a:ext cx="7162800" cy="4315529"/>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smtClean="0"/>
              <a:t>Utilizes Head rest as mounting platform for Headphone/</a:t>
            </a:r>
            <a:r>
              <a:rPr lang="en-US" dirty="0" err="1" smtClean="0"/>
              <a:t>Mircophone</a:t>
            </a:r>
            <a:endParaRPr lang="en-US" dirty="0"/>
          </a:p>
        </p:txBody>
      </p:sp>
      <p:sp>
        <p:nvSpPr>
          <p:cNvPr id="3" name="Title 2"/>
          <p:cNvSpPr>
            <a:spLocks noGrp="1"/>
          </p:cNvSpPr>
          <p:nvPr>
            <p:ph type="title"/>
          </p:nvPr>
        </p:nvSpPr>
        <p:spPr/>
        <p:txBody>
          <a:bodyPr/>
          <a:lstStyle/>
          <a:p>
            <a:r>
              <a:rPr lang="en-US" dirty="0" smtClean="0"/>
              <a:t>Access to Adapted Phone</a:t>
            </a:r>
            <a:endParaRPr lang="en-US" dirty="0"/>
          </a:p>
        </p:txBody>
      </p:sp>
      <p:pic>
        <p:nvPicPr>
          <p:cNvPr id="5" name="Picture Placeholder 4" descr="Misc 055.jpg"/>
          <p:cNvPicPr>
            <a:picLocks noGrp="1" noChangeAspect="1"/>
          </p:cNvPicPr>
          <p:nvPr>
            <p:ph type="pic" idx="1"/>
          </p:nvPr>
        </p:nvPicPr>
        <p:blipFill>
          <a:blip r:embed="rId3" cstate="print"/>
          <a:srcRect t="9419" b="9419"/>
          <a:stretch>
            <a:fillRect/>
          </a:stretch>
        </p:blip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2648" y="228600"/>
            <a:ext cx="7845552" cy="914400"/>
          </a:xfrm>
        </p:spPr>
        <p:txBody>
          <a:bodyPr>
            <a:normAutofit/>
          </a:bodyPr>
          <a:lstStyle/>
          <a:p>
            <a:r>
              <a:rPr lang="en-US" sz="4000" dirty="0" smtClean="0"/>
              <a:t>Current Wheelchair Configuration</a:t>
            </a:r>
            <a:endParaRPr lang="en-US" sz="4000" dirty="0"/>
          </a:p>
        </p:txBody>
      </p:sp>
      <p:pic>
        <p:nvPicPr>
          <p:cNvPr id="2050" name="Picture 2" descr="\\BHSBS2008\RedirectedFolders\DFredette\My Documents\My Pictures\2011-11-13, Misc\Misc 008.jpg"/>
          <p:cNvPicPr>
            <a:picLocks noGrp="1" noChangeAspect="1" noChangeArrowheads="1"/>
          </p:cNvPicPr>
          <p:nvPr>
            <p:ph sz="quarter" idx="1"/>
          </p:nvPr>
        </p:nvPicPr>
        <p:blipFill>
          <a:blip r:embed="rId3" cstate="print"/>
          <a:srcRect/>
          <a:stretch>
            <a:fillRect/>
          </a:stretch>
        </p:blipFill>
        <p:spPr bwMode="auto">
          <a:xfrm>
            <a:off x="1371600" y="1029872"/>
            <a:ext cx="7489134" cy="5559242"/>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05000"/>
            <a:ext cx="8458200" cy="3048000"/>
          </a:xfrm>
        </p:spPr>
        <p:style>
          <a:lnRef idx="0">
            <a:schemeClr val="accent2"/>
          </a:lnRef>
          <a:fillRef idx="3">
            <a:schemeClr val="accent2"/>
          </a:fillRef>
          <a:effectRef idx="3">
            <a:schemeClr val="accent2"/>
          </a:effectRef>
          <a:fontRef idx="minor">
            <a:schemeClr val="lt1"/>
          </a:fontRef>
        </p:style>
        <p:txBody>
          <a:bodyPr>
            <a:noAutofit/>
          </a:bodyPr>
          <a:lstStyle/>
          <a:p>
            <a:pPr algn="ctr"/>
            <a:r>
              <a:rPr lang="en-US" sz="8800" dirty="0" smtClean="0"/>
              <a:t>Alternative Drive Control Devices</a:t>
            </a:r>
            <a:endParaRPr lang="en-US" sz="8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2" name="Picture 2" descr="IMG_3345                                                       000DE27CMacintosh HD                   BEF76014:"/>
          <p:cNvPicPr>
            <a:picLocks noChangeAspect="1" noChangeArrowheads="1"/>
          </p:cNvPicPr>
          <p:nvPr/>
        </p:nvPicPr>
        <p:blipFill>
          <a:blip r:embed="rId3" cstate="print"/>
          <a:srcRect/>
          <a:stretch>
            <a:fillRect/>
          </a:stretch>
        </p:blipFill>
        <p:spPr bwMode="auto">
          <a:xfrm>
            <a:off x="3405188" y="2554288"/>
            <a:ext cx="5738812" cy="4303712"/>
          </a:xfrm>
          <a:prstGeom prst="rect">
            <a:avLst/>
          </a:prstGeom>
          <a:noFill/>
        </p:spPr>
      </p:pic>
      <p:pic>
        <p:nvPicPr>
          <p:cNvPr id="389123" name="Picture 3" descr="IMG_3348                                                       000DE27CMacintosh HD                   BEF76014:"/>
          <p:cNvPicPr>
            <a:picLocks noChangeAspect="1" noChangeArrowheads="1"/>
          </p:cNvPicPr>
          <p:nvPr/>
        </p:nvPicPr>
        <p:blipFill>
          <a:blip r:embed="rId4" cstate="print"/>
          <a:srcRect/>
          <a:stretch>
            <a:fillRect/>
          </a:stretch>
        </p:blipFill>
        <p:spPr bwMode="auto">
          <a:xfrm>
            <a:off x="7938" y="0"/>
            <a:ext cx="3371850" cy="4495800"/>
          </a:xfrm>
          <a:prstGeom prst="rect">
            <a:avLst/>
          </a:prstGeom>
          <a:noFill/>
        </p:spPr>
      </p:pic>
      <p:sp>
        <p:nvSpPr>
          <p:cNvPr id="389124" name="Rectangle 4"/>
          <p:cNvSpPr>
            <a:spLocks noGrp="1" noChangeArrowheads="1"/>
          </p:cNvSpPr>
          <p:nvPr>
            <p:ph type="title"/>
          </p:nvPr>
        </p:nvSpPr>
        <p:spPr>
          <a:xfrm>
            <a:off x="3581400" y="381000"/>
            <a:ext cx="4876800" cy="1066800"/>
          </a:xfrm>
        </p:spPr>
        <p:txBody>
          <a:bodyPr/>
          <a:lstStyle/>
          <a:p>
            <a:r>
              <a:rPr lang="en-US" dirty="0" smtClean="0"/>
              <a:t>Single Switches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89123"/>
                                        </p:tgtEl>
                                        <p:attrNameLst>
                                          <p:attrName>style.visibility</p:attrName>
                                        </p:attrNameLst>
                                      </p:cBhvr>
                                      <p:to>
                                        <p:strVal val="visible"/>
                                      </p:to>
                                    </p:set>
                                    <p:anim calcmode="lin" valueType="num">
                                      <p:cBhvr additive="base">
                                        <p:cTn id="7" dur="500" fill="hold"/>
                                        <p:tgtEl>
                                          <p:spTgt spid="389123"/>
                                        </p:tgtEl>
                                        <p:attrNameLst>
                                          <p:attrName>ppt_x</p:attrName>
                                        </p:attrNameLst>
                                      </p:cBhvr>
                                      <p:tavLst>
                                        <p:tav tm="0">
                                          <p:val>
                                            <p:strVal val="0-#ppt_w/2"/>
                                          </p:val>
                                        </p:tav>
                                        <p:tav tm="100000">
                                          <p:val>
                                            <p:strVal val="#ppt_x"/>
                                          </p:val>
                                        </p:tav>
                                      </p:tavLst>
                                    </p:anim>
                                    <p:anim calcmode="lin" valueType="num">
                                      <p:cBhvr additive="base">
                                        <p:cTn id="8" dur="500" fill="hold"/>
                                        <p:tgtEl>
                                          <p:spTgt spid="38912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389122"/>
                                        </p:tgtEl>
                                        <p:attrNameLst>
                                          <p:attrName>style.visibility</p:attrName>
                                        </p:attrNameLst>
                                      </p:cBhvr>
                                      <p:to>
                                        <p:strVal val="visible"/>
                                      </p:to>
                                    </p:set>
                                    <p:anim calcmode="lin" valueType="num">
                                      <p:cBhvr additive="base">
                                        <p:cTn id="13" dur="500" fill="hold"/>
                                        <p:tgtEl>
                                          <p:spTgt spid="389122"/>
                                        </p:tgtEl>
                                        <p:attrNameLst>
                                          <p:attrName>ppt_x</p:attrName>
                                        </p:attrNameLst>
                                      </p:cBhvr>
                                      <p:tavLst>
                                        <p:tav tm="0">
                                          <p:val>
                                            <p:strVal val="1+#ppt_w/2"/>
                                          </p:val>
                                        </p:tav>
                                        <p:tav tm="100000">
                                          <p:val>
                                            <p:strVal val="#ppt_x"/>
                                          </p:val>
                                        </p:tav>
                                      </p:tavLst>
                                    </p:anim>
                                    <p:anim calcmode="lin" valueType="num">
                                      <p:cBhvr additive="base">
                                        <p:cTn id="14" dur="500" fill="hold"/>
                                        <p:tgtEl>
                                          <p:spTgt spid="389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1058" name="Picture 2" descr="C:\Documents and Settings\dfredette\My Documents\My Pictures\Kodak Pictures\2006-04-27\000_0091.JPG"/>
          <p:cNvPicPr>
            <a:picLocks noChangeAspect="1" noChangeArrowheads="1"/>
          </p:cNvPicPr>
          <p:nvPr/>
        </p:nvPicPr>
        <p:blipFill>
          <a:blip r:embed="rId3" cstate="print"/>
          <a:srcRect/>
          <a:stretch>
            <a:fillRect/>
          </a:stretch>
        </p:blipFill>
        <p:spPr bwMode="auto">
          <a:xfrm>
            <a:off x="762000" y="1143000"/>
            <a:ext cx="7632700" cy="5665788"/>
          </a:xfrm>
          <a:prstGeom prst="rect">
            <a:avLst/>
          </a:prstGeom>
          <a:noFill/>
        </p:spPr>
      </p:pic>
      <p:sp>
        <p:nvSpPr>
          <p:cNvPr id="301059" name="Rectangle 3"/>
          <p:cNvSpPr>
            <a:spLocks noGrp="1" noChangeArrowheads="1"/>
          </p:cNvSpPr>
          <p:nvPr>
            <p:ph type="title"/>
          </p:nvPr>
        </p:nvSpPr>
        <p:spPr>
          <a:xfrm>
            <a:off x="685800" y="304800"/>
            <a:ext cx="7772400" cy="914400"/>
          </a:xfrm>
        </p:spPr>
        <p:txBody>
          <a:bodyPr/>
          <a:lstStyle/>
          <a:p>
            <a:r>
              <a:rPr lang="en-US"/>
              <a:t>RIM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01058"/>
                                        </p:tgtEl>
                                        <p:attrNameLst>
                                          <p:attrName>style.visibility</p:attrName>
                                        </p:attrNameLst>
                                      </p:cBhvr>
                                      <p:to>
                                        <p:strVal val="visible"/>
                                      </p:to>
                                    </p:set>
                                    <p:anim calcmode="lin" valueType="num">
                                      <p:cBhvr additive="base">
                                        <p:cTn id="7" dur="500" fill="hold"/>
                                        <p:tgtEl>
                                          <p:spTgt spid="301058"/>
                                        </p:tgtEl>
                                        <p:attrNameLst>
                                          <p:attrName>ppt_x</p:attrName>
                                        </p:attrNameLst>
                                      </p:cBhvr>
                                      <p:tavLst>
                                        <p:tav tm="0">
                                          <p:val>
                                            <p:strVal val="1+#ppt_w/2"/>
                                          </p:val>
                                        </p:tav>
                                        <p:tav tm="100000">
                                          <p:val>
                                            <p:strVal val="#ppt_x"/>
                                          </p:val>
                                        </p:tav>
                                      </p:tavLst>
                                    </p:anim>
                                    <p:anim calcmode="lin" valueType="num">
                                      <p:cBhvr additive="base">
                                        <p:cTn id="8" dur="500" fill="hold"/>
                                        <p:tgtEl>
                                          <p:spTgt spid="3010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57" name="Rectangle 2077"/>
          <p:cNvSpPr>
            <a:spLocks noChangeArrowheads="1"/>
          </p:cNvSpPr>
          <p:nvPr/>
        </p:nvSpPr>
        <p:spPr bwMode="auto">
          <a:xfrm>
            <a:off x="457200" y="2578100"/>
            <a:ext cx="373063" cy="2227263"/>
          </a:xfrm>
          <a:prstGeom prst="rect">
            <a:avLst/>
          </a:prstGeom>
          <a:solidFill>
            <a:srgbClr val="000000"/>
          </a:solidFill>
          <a:ln w="9525">
            <a:noFill/>
            <a:miter lim="800000"/>
            <a:headEnd/>
            <a:tailEnd/>
          </a:ln>
          <a:effectLst/>
        </p:spPr>
        <p:txBody>
          <a:bodyPr wrap="none" anchor="ctr"/>
          <a:lstStyle/>
          <a:p>
            <a:endParaRPr lang="en-US"/>
          </a:p>
        </p:txBody>
      </p:sp>
      <p:sp>
        <p:nvSpPr>
          <p:cNvPr id="534530" name="Text Box 2050"/>
          <p:cNvSpPr txBox="1">
            <a:spLocks noChangeArrowheads="1"/>
          </p:cNvSpPr>
          <p:nvPr/>
        </p:nvSpPr>
        <p:spPr bwMode="auto">
          <a:xfrm>
            <a:off x="3236913" y="265113"/>
            <a:ext cx="163512" cy="366712"/>
          </a:xfrm>
          <a:prstGeom prst="rect">
            <a:avLst/>
          </a:prstGeom>
          <a:noFill/>
          <a:ln w="9525">
            <a:noFill/>
            <a:miter lim="800000"/>
            <a:headEnd/>
            <a:tailEnd/>
          </a:ln>
          <a:effectLst/>
        </p:spPr>
        <p:txBody>
          <a:bodyPr wrap="none">
            <a:spAutoFit/>
          </a:bodyPr>
          <a:lstStyle/>
          <a:p>
            <a:pPr eaLnBrk="0" hangingPunct="0"/>
            <a:endParaRPr lang="en-US" altLang="en-US" sz="1800" b="0">
              <a:solidFill>
                <a:srgbClr val="FFFF99"/>
              </a:solidFill>
            </a:endParaRPr>
          </a:p>
        </p:txBody>
      </p:sp>
      <p:sp>
        <p:nvSpPr>
          <p:cNvPr id="534532" name="Text Box 2052"/>
          <p:cNvSpPr txBox="1">
            <a:spLocks noChangeArrowheads="1"/>
          </p:cNvSpPr>
          <p:nvPr/>
        </p:nvSpPr>
        <p:spPr bwMode="auto">
          <a:xfrm>
            <a:off x="355600" y="6432550"/>
            <a:ext cx="5940425" cy="274638"/>
          </a:xfrm>
          <a:prstGeom prst="rect">
            <a:avLst/>
          </a:prstGeom>
          <a:noFill/>
          <a:ln w="9525">
            <a:noFill/>
            <a:miter lim="800000"/>
            <a:headEnd/>
            <a:tailEnd/>
          </a:ln>
          <a:effectLst/>
        </p:spPr>
        <p:txBody>
          <a:bodyPr wrap="none" anchor="b">
            <a:spAutoFit/>
          </a:bodyPr>
          <a:lstStyle/>
          <a:p>
            <a:pPr algn="l" eaLnBrk="0" hangingPunct="0">
              <a:buClr>
                <a:srgbClr val="FFEDA3"/>
              </a:buClr>
              <a:buFont typeface="Symbol" pitchFamily="18" charset="2"/>
              <a:buNone/>
            </a:pPr>
            <a:r>
              <a:rPr lang="en-US" altLang="en-US" sz="1200"/>
              <a:t>Reprinted with permission from Rudick RA et al. </a:t>
            </a:r>
            <a:r>
              <a:rPr lang="en-US" altLang="en-US" sz="1200" i="1"/>
              <a:t>Neurology</a:t>
            </a:r>
            <a:r>
              <a:rPr lang="en-US" altLang="en-US" sz="1200"/>
              <a:t>. 1999;53:1698-1704.</a:t>
            </a:r>
          </a:p>
        </p:txBody>
      </p:sp>
      <p:pic>
        <p:nvPicPr>
          <p:cNvPr id="534533" name="Picture 2053"/>
          <p:cNvPicPr>
            <a:picLocks noChangeAspect="1" noChangeArrowheads="1"/>
          </p:cNvPicPr>
          <p:nvPr/>
        </p:nvPicPr>
        <p:blipFill>
          <a:blip r:embed="rId3" cstate="print"/>
          <a:srcRect l="1564" t="3389" r="2867" b="3389"/>
          <a:stretch>
            <a:fillRect/>
          </a:stretch>
        </p:blipFill>
        <p:spPr bwMode="auto">
          <a:xfrm>
            <a:off x="581025" y="2574925"/>
            <a:ext cx="7994650" cy="2209800"/>
          </a:xfrm>
          <a:prstGeom prst="rect">
            <a:avLst/>
          </a:prstGeom>
          <a:noFill/>
          <a:ln w="38100">
            <a:noFill/>
            <a:miter lim="800000"/>
            <a:headEnd/>
            <a:tailEnd/>
          </a:ln>
        </p:spPr>
      </p:pic>
      <p:sp>
        <p:nvSpPr>
          <p:cNvPr id="534540" name="Rectangle 2060"/>
          <p:cNvSpPr>
            <a:spLocks noGrp="1" noChangeArrowheads="1"/>
          </p:cNvSpPr>
          <p:nvPr>
            <p:ph type="title"/>
          </p:nvPr>
        </p:nvSpPr>
        <p:spPr/>
        <p:txBody>
          <a:bodyPr/>
          <a:lstStyle/>
          <a:p>
            <a:r>
              <a:rPr lang="en-US" altLang="en-US"/>
              <a:t>Brain Atrophy</a:t>
            </a:r>
          </a:p>
        </p:txBody>
      </p:sp>
      <p:sp>
        <p:nvSpPr>
          <p:cNvPr id="534545" name="Rectangle 2065"/>
          <p:cNvSpPr>
            <a:spLocks noChangeArrowheads="1"/>
          </p:cNvSpPr>
          <p:nvPr/>
        </p:nvSpPr>
        <p:spPr bwMode="auto">
          <a:xfrm>
            <a:off x="5911850" y="2574925"/>
            <a:ext cx="228600" cy="2211388"/>
          </a:xfrm>
          <a:prstGeom prst="rect">
            <a:avLst/>
          </a:prstGeom>
          <a:solidFill>
            <a:srgbClr val="000000"/>
          </a:solidFill>
          <a:ln w="9525">
            <a:noFill/>
            <a:miter lim="800000"/>
            <a:headEnd/>
            <a:tailEnd/>
          </a:ln>
          <a:effectLst/>
        </p:spPr>
        <p:txBody>
          <a:bodyPr wrap="none" anchor="ctr"/>
          <a:lstStyle/>
          <a:p>
            <a:endParaRPr lang="en-US"/>
          </a:p>
        </p:txBody>
      </p:sp>
      <p:sp>
        <p:nvSpPr>
          <p:cNvPr id="534547" name="Freeform 2067"/>
          <p:cNvSpPr>
            <a:spLocks/>
          </p:cNvSpPr>
          <p:nvPr/>
        </p:nvSpPr>
        <p:spPr bwMode="auto">
          <a:xfrm>
            <a:off x="6027738" y="2578100"/>
            <a:ext cx="1587" cy="2220913"/>
          </a:xfrm>
          <a:custGeom>
            <a:avLst/>
            <a:gdLst/>
            <a:ahLst/>
            <a:cxnLst>
              <a:cxn ang="0">
                <a:pos x="3" y="0"/>
              </a:cxn>
              <a:cxn ang="0">
                <a:pos x="0" y="1400"/>
              </a:cxn>
            </a:cxnLst>
            <a:rect l="0" t="0" r="r" b="b"/>
            <a:pathLst>
              <a:path w="3" h="1400">
                <a:moveTo>
                  <a:pt x="3" y="0"/>
                </a:moveTo>
                <a:lnTo>
                  <a:pt x="0" y="1400"/>
                </a:lnTo>
              </a:path>
            </a:pathLst>
          </a:custGeom>
          <a:noFill/>
          <a:ln w="38100">
            <a:solidFill>
              <a:srgbClr val="FFCC00"/>
            </a:solidFill>
            <a:round/>
            <a:headEnd/>
            <a:tailEnd/>
          </a:ln>
          <a:effectLst/>
        </p:spPr>
        <p:txBody>
          <a:bodyPr wrap="none"/>
          <a:lstStyle/>
          <a:p>
            <a:endParaRPr lang="en-US"/>
          </a:p>
        </p:txBody>
      </p:sp>
      <p:sp>
        <p:nvSpPr>
          <p:cNvPr id="534550" name="Rectangle 2070"/>
          <p:cNvSpPr>
            <a:spLocks noChangeArrowheads="1"/>
          </p:cNvSpPr>
          <p:nvPr/>
        </p:nvSpPr>
        <p:spPr bwMode="auto">
          <a:xfrm>
            <a:off x="3114675" y="2574925"/>
            <a:ext cx="228600" cy="2211388"/>
          </a:xfrm>
          <a:prstGeom prst="rect">
            <a:avLst/>
          </a:prstGeom>
          <a:solidFill>
            <a:srgbClr val="000000"/>
          </a:solidFill>
          <a:ln w="9525">
            <a:noFill/>
            <a:miter lim="800000"/>
            <a:headEnd/>
            <a:tailEnd/>
          </a:ln>
          <a:effectLst/>
        </p:spPr>
        <p:txBody>
          <a:bodyPr wrap="none" anchor="ctr"/>
          <a:lstStyle/>
          <a:p>
            <a:endParaRPr lang="en-US"/>
          </a:p>
        </p:txBody>
      </p:sp>
      <p:sp>
        <p:nvSpPr>
          <p:cNvPr id="534552" name="Freeform 2072"/>
          <p:cNvSpPr>
            <a:spLocks/>
          </p:cNvSpPr>
          <p:nvPr/>
        </p:nvSpPr>
        <p:spPr bwMode="auto">
          <a:xfrm>
            <a:off x="3228975" y="2578100"/>
            <a:ext cx="1588" cy="2222500"/>
          </a:xfrm>
          <a:custGeom>
            <a:avLst/>
            <a:gdLst/>
            <a:ahLst/>
            <a:cxnLst>
              <a:cxn ang="0">
                <a:pos x="0" y="0"/>
              </a:cxn>
              <a:cxn ang="0">
                <a:pos x="0" y="1400"/>
              </a:cxn>
            </a:cxnLst>
            <a:rect l="0" t="0" r="r" b="b"/>
            <a:pathLst>
              <a:path w="1" h="1400">
                <a:moveTo>
                  <a:pt x="0" y="0"/>
                </a:moveTo>
                <a:lnTo>
                  <a:pt x="0" y="1400"/>
                </a:lnTo>
              </a:path>
            </a:pathLst>
          </a:custGeom>
          <a:noFill/>
          <a:ln w="38100">
            <a:solidFill>
              <a:srgbClr val="FFCC00"/>
            </a:solidFill>
            <a:round/>
            <a:headEnd/>
            <a:tailEnd/>
          </a:ln>
          <a:effectLst/>
        </p:spPr>
        <p:txBody>
          <a:bodyPr wrap="none"/>
          <a:lstStyle/>
          <a:p>
            <a:endParaRPr lang="en-US"/>
          </a:p>
        </p:txBody>
      </p:sp>
      <p:sp>
        <p:nvSpPr>
          <p:cNvPr id="534556" name="Rectangle 2076"/>
          <p:cNvSpPr>
            <a:spLocks noChangeArrowheads="1"/>
          </p:cNvSpPr>
          <p:nvPr/>
        </p:nvSpPr>
        <p:spPr bwMode="auto">
          <a:xfrm>
            <a:off x="457200" y="2570163"/>
            <a:ext cx="8145463" cy="2227262"/>
          </a:xfrm>
          <a:prstGeom prst="rect">
            <a:avLst/>
          </a:prstGeom>
          <a:noFill/>
          <a:ln w="38100">
            <a:solidFill>
              <a:srgbClr val="FFCC00"/>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descr="C:\Documents and Settings\dfredette\My Documents\My Pictures\Kodak Pictures\2006-04-27\000_0083.JPG"/>
          <p:cNvPicPr>
            <a:picLocks noChangeAspect="1" noChangeArrowheads="1"/>
          </p:cNvPicPr>
          <p:nvPr/>
        </p:nvPicPr>
        <p:blipFill>
          <a:blip r:embed="rId3" cstate="print"/>
          <a:srcRect r="2512"/>
          <a:stretch>
            <a:fillRect/>
          </a:stretch>
        </p:blipFill>
        <p:spPr bwMode="auto">
          <a:xfrm>
            <a:off x="0" y="0"/>
            <a:ext cx="4135438" cy="5715000"/>
          </a:xfrm>
          <a:prstGeom prst="rect">
            <a:avLst/>
          </a:prstGeom>
          <a:noFill/>
        </p:spPr>
      </p:pic>
      <p:pic>
        <p:nvPicPr>
          <p:cNvPr id="302083" name="Picture 3" descr="C:\Documents and Settings\dfredette\My Documents\My Pictures\Kodak Pictures\2006-04-27\000_0082.JPG"/>
          <p:cNvPicPr>
            <a:picLocks noChangeAspect="1" noChangeArrowheads="1"/>
          </p:cNvPicPr>
          <p:nvPr/>
        </p:nvPicPr>
        <p:blipFill>
          <a:blip r:embed="rId4" cstate="print"/>
          <a:srcRect l="3477" r="8083"/>
          <a:stretch>
            <a:fillRect/>
          </a:stretch>
        </p:blipFill>
        <p:spPr bwMode="auto">
          <a:xfrm>
            <a:off x="4114800" y="2636838"/>
            <a:ext cx="5029200" cy="4221162"/>
          </a:xfrm>
          <a:prstGeom prst="rect">
            <a:avLst/>
          </a:prstGeom>
          <a:noFill/>
        </p:spPr>
      </p:pic>
      <p:sp>
        <p:nvSpPr>
          <p:cNvPr id="302084" name="Rectangle 4"/>
          <p:cNvSpPr>
            <a:spLocks noGrp="1" noChangeArrowheads="1"/>
          </p:cNvSpPr>
          <p:nvPr>
            <p:ph type="title"/>
          </p:nvPr>
        </p:nvSpPr>
        <p:spPr>
          <a:xfrm>
            <a:off x="4191000" y="609600"/>
            <a:ext cx="4876800" cy="914400"/>
          </a:xfrm>
        </p:spPr>
        <p:txBody>
          <a:bodyPr/>
          <a:lstStyle/>
          <a:p>
            <a:r>
              <a:rPr lang="en-US"/>
              <a:t>Sip’n Puff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2082"/>
                                        </p:tgtEl>
                                        <p:attrNameLst>
                                          <p:attrName>style.visibility</p:attrName>
                                        </p:attrNameLst>
                                      </p:cBhvr>
                                      <p:to>
                                        <p:strVal val="visible"/>
                                      </p:to>
                                    </p:set>
                                    <p:anim calcmode="lin" valueType="num">
                                      <p:cBhvr additive="base">
                                        <p:cTn id="7" dur="500" fill="hold"/>
                                        <p:tgtEl>
                                          <p:spTgt spid="302082"/>
                                        </p:tgtEl>
                                        <p:attrNameLst>
                                          <p:attrName>ppt_x</p:attrName>
                                        </p:attrNameLst>
                                      </p:cBhvr>
                                      <p:tavLst>
                                        <p:tav tm="0">
                                          <p:val>
                                            <p:strVal val="0-#ppt_w/2"/>
                                          </p:val>
                                        </p:tav>
                                        <p:tav tm="100000">
                                          <p:val>
                                            <p:strVal val="#ppt_x"/>
                                          </p:val>
                                        </p:tav>
                                      </p:tavLst>
                                    </p:anim>
                                    <p:anim calcmode="lin" valueType="num">
                                      <p:cBhvr additive="base">
                                        <p:cTn id="8" dur="500" fill="hold"/>
                                        <p:tgtEl>
                                          <p:spTgt spid="30208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02083"/>
                                        </p:tgtEl>
                                        <p:attrNameLst>
                                          <p:attrName>style.visibility</p:attrName>
                                        </p:attrNameLst>
                                      </p:cBhvr>
                                      <p:to>
                                        <p:strVal val="visible"/>
                                      </p:to>
                                    </p:set>
                                    <p:anim calcmode="lin" valueType="num">
                                      <p:cBhvr additive="base">
                                        <p:cTn id="13" dur="500" fill="hold"/>
                                        <p:tgtEl>
                                          <p:spTgt spid="302083"/>
                                        </p:tgtEl>
                                        <p:attrNameLst>
                                          <p:attrName>ppt_x</p:attrName>
                                        </p:attrNameLst>
                                      </p:cBhvr>
                                      <p:tavLst>
                                        <p:tav tm="0">
                                          <p:val>
                                            <p:strVal val="1+#ppt_w/2"/>
                                          </p:val>
                                        </p:tav>
                                        <p:tav tm="100000">
                                          <p:val>
                                            <p:strVal val="#ppt_x"/>
                                          </p:val>
                                        </p:tav>
                                      </p:tavLst>
                                    </p:anim>
                                    <p:anim calcmode="lin" valueType="num">
                                      <p:cBhvr additive="base">
                                        <p:cTn id="14" dur="500" fill="hold"/>
                                        <p:tgtEl>
                                          <p:spTgt spid="3020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descr="MacQuarrie headrest.jpg                                        000DE27CMacintosh HD                   BEF76014:"/>
          <p:cNvPicPr>
            <a:picLocks noChangeAspect="1" noChangeArrowheads="1"/>
          </p:cNvPicPr>
          <p:nvPr/>
        </p:nvPicPr>
        <p:blipFill>
          <a:blip r:embed="rId3" cstate="print"/>
          <a:srcRect t="15622"/>
          <a:stretch>
            <a:fillRect/>
          </a:stretch>
        </p:blipFill>
        <p:spPr bwMode="auto">
          <a:xfrm>
            <a:off x="0" y="0"/>
            <a:ext cx="5257800" cy="3292475"/>
          </a:xfrm>
          <a:prstGeom prst="rect">
            <a:avLst/>
          </a:prstGeom>
          <a:noFill/>
        </p:spPr>
      </p:pic>
      <p:pic>
        <p:nvPicPr>
          <p:cNvPr id="270340" name="Picture 4" descr="MacQuarrie wc.jpg                                              000DE27CMacintosh HD                   BEF76014:"/>
          <p:cNvPicPr>
            <a:picLocks noChangeAspect="1" noChangeArrowheads="1"/>
          </p:cNvPicPr>
          <p:nvPr/>
        </p:nvPicPr>
        <p:blipFill>
          <a:blip r:embed="rId4" cstate="print"/>
          <a:srcRect l="11267" r="8450"/>
          <a:stretch>
            <a:fillRect/>
          </a:stretch>
        </p:blipFill>
        <p:spPr bwMode="auto">
          <a:xfrm>
            <a:off x="4800600" y="2841625"/>
            <a:ext cx="4343400" cy="4016375"/>
          </a:xfrm>
          <a:prstGeom prst="rect">
            <a:avLst/>
          </a:prstGeom>
          <a:noFill/>
        </p:spPr>
      </p:pic>
      <p:pic>
        <p:nvPicPr>
          <p:cNvPr id="270341" name="Picture 5" descr="C:\Documents and Settings\dfredette\My Documents\My Pictures\Kodak Pictures\2006-04-27\000_0089.JPG"/>
          <p:cNvPicPr>
            <a:picLocks noChangeAspect="1" noChangeArrowheads="1"/>
          </p:cNvPicPr>
          <p:nvPr/>
        </p:nvPicPr>
        <p:blipFill>
          <a:blip r:embed="rId5" cstate="print"/>
          <a:srcRect/>
          <a:stretch>
            <a:fillRect/>
          </a:stretch>
        </p:blipFill>
        <p:spPr bwMode="auto">
          <a:xfrm>
            <a:off x="152400" y="3429000"/>
            <a:ext cx="4356100" cy="3233738"/>
          </a:xfrm>
          <a:prstGeom prst="rect">
            <a:avLst/>
          </a:prstGeom>
          <a:noFill/>
        </p:spPr>
      </p:pic>
      <p:sp>
        <p:nvSpPr>
          <p:cNvPr id="5" name="TextBox 4"/>
          <p:cNvSpPr txBox="1"/>
          <p:nvPr/>
        </p:nvSpPr>
        <p:spPr>
          <a:xfrm>
            <a:off x="5562600" y="228600"/>
            <a:ext cx="2819400" cy="1938992"/>
          </a:xfrm>
          <a:prstGeom prst="rect">
            <a:avLst/>
          </a:prstGeom>
          <a:noFill/>
        </p:spPr>
        <p:txBody>
          <a:bodyPr wrap="square" rtlCol="0">
            <a:spAutoFit/>
          </a:bodyPr>
          <a:lstStyle/>
          <a:p>
            <a:r>
              <a:rPr lang="en-US" sz="4000" dirty="0" smtClean="0"/>
              <a:t>Single Switch Scanner</a:t>
            </a:r>
            <a:endParaRPr lang="en-US" sz="40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3" cstate="print"/>
          <a:srcRect/>
          <a:stretch>
            <a:fillRect/>
          </a:stretch>
        </p:blipFill>
        <p:spPr bwMode="auto">
          <a:xfrm>
            <a:off x="1447800" y="0"/>
            <a:ext cx="6367463" cy="6858000"/>
          </a:xfrm>
          <a:prstGeom prst="rect">
            <a:avLst/>
          </a:prstGeom>
          <a:noFill/>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descr="C:\Documents and Settings\dfredette\My Documents\My Pictures\Kodak Pictures\2006-04-27\000_0084.JPG"/>
          <p:cNvPicPr>
            <a:picLocks noChangeAspect="1" noChangeArrowheads="1"/>
          </p:cNvPicPr>
          <p:nvPr/>
        </p:nvPicPr>
        <p:blipFill>
          <a:blip r:embed="rId3" cstate="print"/>
          <a:srcRect/>
          <a:stretch>
            <a:fillRect/>
          </a:stretch>
        </p:blipFill>
        <p:spPr bwMode="auto">
          <a:xfrm>
            <a:off x="685800" y="533400"/>
            <a:ext cx="7632700" cy="5665788"/>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Hybrid System</a:t>
            </a:r>
            <a:endParaRPr lang="en-US" dirty="0"/>
          </a:p>
        </p:txBody>
      </p:sp>
      <p:pic>
        <p:nvPicPr>
          <p:cNvPr id="4" name="Content Placeholder 3" descr="Misc 019.jpg"/>
          <p:cNvPicPr>
            <a:picLocks noGrp="1" noChangeAspect="1"/>
          </p:cNvPicPr>
          <p:nvPr>
            <p:ph sz="quarter" idx="1"/>
          </p:nvPr>
        </p:nvPicPr>
        <p:blipFill>
          <a:blip r:embed="rId2" cstate="print"/>
          <a:stretch>
            <a:fillRect/>
          </a:stretch>
        </p:blipFill>
        <p:spPr>
          <a:xfrm>
            <a:off x="1661216" y="1600200"/>
            <a:ext cx="6056518" cy="44958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Upper Extremity Support System</a:t>
            </a:r>
            <a:endParaRPr lang="en-US" sz="3600" dirty="0"/>
          </a:p>
        </p:txBody>
      </p:sp>
      <p:pic>
        <p:nvPicPr>
          <p:cNvPr id="4" name="Content Placeholder 3" descr="Misc 034.jpg"/>
          <p:cNvPicPr>
            <a:picLocks noGrp="1" noChangeAspect="1"/>
          </p:cNvPicPr>
          <p:nvPr>
            <p:ph sz="quarter" idx="1"/>
          </p:nvPr>
        </p:nvPicPr>
        <p:blipFill>
          <a:blip r:embed="rId2" cstate="print"/>
          <a:stretch>
            <a:fillRect/>
          </a:stretch>
        </p:blipFill>
        <p:spPr>
          <a:xfrm>
            <a:off x="1661216" y="1600200"/>
            <a:ext cx="6056518" cy="4495800"/>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Creative Placement of Switches</a:t>
            </a:r>
            <a:endParaRPr lang="en-US" dirty="0"/>
          </a:p>
        </p:txBody>
      </p:sp>
      <p:pic>
        <p:nvPicPr>
          <p:cNvPr id="6" name="Content Placeholder 5" descr="Misc 006.jpg"/>
          <p:cNvPicPr>
            <a:picLocks noGrp="1" noChangeAspect="1"/>
          </p:cNvPicPr>
          <p:nvPr>
            <p:ph sz="quarter" idx="1"/>
          </p:nvPr>
        </p:nvPicPr>
        <p:blipFill>
          <a:blip r:embed="rId2" cstate="print"/>
          <a:stretch>
            <a:fillRect/>
          </a:stretch>
        </p:blipFill>
        <p:spPr>
          <a:xfrm>
            <a:off x="1661216" y="1600200"/>
            <a:ext cx="6056518" cy="4495800"/>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dfredette\My Documents\My Pictures\Kodak Pictures\2006-04-25\000_0073.JPG"/>
          <p:cNvPicPr>
            <a:picLocks noChangeAspect="1" noChangeArrowheads="1"/>
          </p:cNvPicPr>
          <p:nvPr/>
        </p:nvPicPr>
        <p:blipFill>
          <a:blip r:embed="rId2" cstate="print"/>
          <a:srcRect/>
          <a:stretch>
            <a:fillRect/>
          </a:stretch>
        </p:blipFill>
        <p:spPr bwMode="auto">
          <a:xfrm>
            <a:off x="914400" y="685800"/>
            <a:ext cx="7165975" cy="5319713"/>
          </a:xfrm>
          <a:prstGeom prst="rect">
            <a:avLst/>
          </a:prstGeom>
          <a:noFill/>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Documents and Settings\dfredette\My Documents\My Pictures\Kodak Pictures\2006-04-27\000_0090.JPG"/>
          <p:cNvPicPr>
            <a:picLocks noChangeAspect="1" noChangeArrowheads="1"/>
          </p:cNvPicPr>
          <p:nvPr/>
        </p:nvPicPr>
        <p:blipFill>
          <a:blip r:embed="rId2" cstate="print"/>
          <a:srcRect/>
          <a:stretch>
            <a:fillRect/>
          </a:stretch>
        </p:blipFill>
        <p:spPr bwMode="auto">
          <a:xfrm>
            <a:off x="990600" y="609600"/>
            <a:ext cx="7394575" cy="5489575"/>
          </a:xfrm>
          <a:prstGeom prst="rect">
            <a:avLst/>
          </a:prstGeom>
          <a:noFill/>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3" name="Picture 3" descr="C:\Documents and Settings\dfredette\My Documents\My Pictures\Kodak Pictures\2006-06-21\000_0101.JPG"/>
          <p:cNvPicPr>
            <a:picLocks noChangeAspect="1" noChangeArrowheads="1"/>
          </p:cNvPicPr>
          <p:nvPr/>
        </p:nvPicPr>
        <p:blipFill>
          <a:blip r:embed="rId2" cstate="print"/>
          <a:srcRect/>
          <a:stretch>
            <a:fillRect/>
          </a:stretch>
        </p:blipFill>
        <p:spPr bwMode="auto">
          <a:xfrm>
            <a:off x="609600" y="381000"/>
            <a:ext cx="7880350" cy="5849938"/>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050"/>
          <p:cNvSpPr>
            <a:spLocks noChangeArrowheads="1"/>
          </p:cNvSpPr>
          <p:nvPr/>
        </p:nvSpPr>
        <p:spPr bwMode="auto">
          <a:xfrm>
            <a:off x="685800" y="6248400"/>
            <a:ext cx="1905000" cy="457200"/>
          </a:xfrm>
          <a:prstGeom prst="rect">
            <a:avLst/>
          </a:prstGeom>
          <a:noFill/>
          <a:ln w="12700">
            <a:noFill/>
            <a:miter lim="800000"/>
            <a:headEnd/>
            <a:tailEnd/>
          </a:ln>
          <a:effectLst/>
        </p:spPr>
        <p:txBody>
          <a:bodyPr wrap="none" anchor="ctr"/>
          <a:lstStyle/>
          <a:p>
            <a:endParaRPr lang="en-US"/>
          </a:p>
        </p:txBody>
      </p:sp>
      <p:sp>
        <p:nvSpPr>
          <p:cNvPr id="710659" name="Rectangle 2051"/>
          <p:cNvSpPr>
            <a:spLocks noChangeArrowheads="1"/>
          </p:cNvSpPr>
          <p:nvPr/>
        </p:nvSpPr>
        <p:spPr bwMode="auto">
          <a:xfrm>
            <a:off x="3124200" y="6248400"/>
            <a:ext cx="2895600" cy="457200"/>
          </a:xfrm>
          <a:prstGeom prst="rect">
            <a:avLst/>
          </a:prstGeom>
          <a:noFill/>
          <a:ln w="12700">
            <a:noFill/>
            <a:miter lim="800000"/>
            <a:headEnd/>
            <a:tailEnd/>
          </a:ln>
          <a:effectLst/>
        </p:spPr>
        <p:txBody>
          <a:bodyPr wrap="none" anchor="ctr"/>
          <a:lstStyle/>
          <a:p>
            <a:endParaRPr lang="en-US"/>
          </a:p>
        </p:txBody>
      </p:sp>
      <p:sp>
        <p:nvSpPr>
          <p:cNvPr id="710660" name="Rectangle 2052"/>
          <p:cNvSpPr>
            <a:spLocks noGrp="1" noChangeArrowheads="1"/>
          </p:cNvSpPr>
          <p:nvPr>
            <p:ph type="title"/>
          </p:nvPr>
        </p:nvSpPr>
        <p:spPr/>
        <p:txBody>
          <a:bodyPr/>
          <a:lstStyle/>
          <a:p>
            <a:r>
              <a:rPr lang="en-US" altLang="en-US" dirty="0"/>
              <a:t>Pathology of MS</a:t>
            </a:r>
          </a:p>
        </p:txBody>
      </p:sp>
      <p:sp>
        <p:nvSpPr>
          <p:cNvPr id="710661" name="Rectangle 2053"/>
          <p:cNvSpPr>
            <a:spLocks noGrp="1" noChangeArrowheads="1"/>
          </p:cNvSpPr>
          <p:nvPr>
            <p:ph sz="quarter" idx="1"/>
          </p:nvPr>
        </p:nvSpPr>
        <p:spPr>
          <a:xfrm>
            <a:off x="685800" y="1524000"/>
            <a:ext cx="8458200" cy="3986213"/>
          </a:xfrm>
        </p:spPr>
        <p:txBody>
          <a:bodyPr/>
          <a:lstStyle/>
          <a:p>
            <a:r>
              <a:rPr lang="en-US" altLang="en-US" sz="2700" dirty="0"/>
              <a:t>An immune-mediated disease in genetically susceptible individuals</a:t>
            </a:r>
          </a:p>
          <a:p>
            <a:r>
              <a:rPr lang="en-US" altLang="en-US" sz="2700" dirty="0" err="1"/>
              <a:t>Demyelination</a:t>
            </a:r>
            <a:r>
              <a:rPr lang="en-US" altLang="en-US" sz="2700" dirty="0"/>
              <a:t> </a:t>
            </a:r>
            <a:r>
              <a:rPr lang="en-US" altLang="en-US" sz="2600" dirty="0"/>
              <a:t>leads to slower nerve conduction</a:t>
            </a:r>
          </a:p>
          <a:p>
            <a:r>
              <a:rPr lang="en-US" altLang="en-US" sz="2700" dirty="0"/>
              <a:t>Axonal injury and destruction are a</a:t>
            </a:r>
            <a:r>
              <a:rPr lang="en-US" altLang="en-US" sz="2600" dirty="0"/>
              <a:t>ssociated with permanent neurological dysfunction</a:t>
            </a:r>
          </a:p>
          <a:p>
            <a:r>
              <a:rPr lang="en-US" altLang="en-US" sz="2700" dirty="0"/>
              <a:t>Lesions occur in optic nerves, </a:t>
            </a:r>
            <a:r>
              <a:rPr lang="en-US" altLang="en-US" sz="2700" dirty="0" err="1"/>
              <a:t>periventricular</a:t>
            </a:r>
            <a:r>
              <a:rPr lang="en-US" altLang="en-US" sz="2700" dirty="0"/>
              <a:t> white matter, cerebral cortex, brain stem, cerebellum, and spinal cord</a:t>
            </a:r>
          </a:p>
        </p:txBody>
      </p:sp>
      <p:sp>
        <p:nvSpPr>
          <p:cNvPr id="710662" name="Text Box 2054"/>
          <p:cNvSpPr txBox="1">
            <a:spLocks noChangeArrowheads="1"/>
          </p:cNvSpPr>
          <p:nvPr/>
        </p:nvSpPr>
        <p:spPr bwMode="auto">
          <a:xfrm>
            <a:off x="361950" y="6434138"/>
            <a:ext cx="7391400" cy="274637"/>
          </a:xfrm>
          <a:prstGeom prst="rect">
            <a:avLst/>
          </a:prstGeom>
          <a:noFill/>
          <a:ln w="9525">
            <a:noFill/>
            <a:miter lim="800000"/>
            <a:headEnd/>
            <a:tailEnd/>
          </a:ln>
          <a:effectLst/>
        </p:spPr>
        <p:txBody>
          <a:bodyPr>
            <a:spAutoFit/>
          </a:bodyPr>
          <a:lstStyle/>
          <a:p>
            <a:pPr marL="230188" indent="-230188" algn="l">
              <a:spcBef>
                <a:spcPct val="30000"/>
              </a:spcBef>
            </a:pPr>
            <a:r>
              <a:rPr lang="en-US" altLang="en-US" sz="1200"/>
              <a:t>Trapp BD et al. </a:t>
            </a:r>
            <a:r>
              <a:rPr lang="en-US" altLang="en-US" sz="1200" i="1"/>
              <a:t>N Engl J Med</a:t>
            </a:r>
            <a:r>
              <a:rPr lang="en-US" altLang="en-US" sz="1200"/>
              <a:t>. 1998;338:278-285.</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C:\Documents and Settings\dfredette\My Documents\My Pictures\Kodak Pictures\2006-10-25\000_0175.JPG"/>
          <p:cNvPicPr>
            <a:picLocks noChangeAspect="1" noChangeArrowheads="1"/>
          </p:cNvPicPr>
          <p:nvPr/>
        </p:nvPicPr>
        <p:blipFill>
          <a:blip r:embed="rId2" cstate="print"/>
          <a:srcRect/>
          <a:stretch>
            <a:fillRect/>
          </a:stretch>
        </p:blipFill>
        <p:spPr bwMode="auto">
          <a:xfrm>
            <a:off x="684213" y="528638"/>
            <a:ext cx="7632700" cy="5665787"/>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nts and Settings\dfredette\My Documents\My Pictures\Kodak Pictures\2006-03-15\000_0033.JPG"/>
          <p:cNvPicPr>
            <a:picLocks noChangeAspect="1" noChangeArrowheads="1"/>
          </p:cNvPicPr>
          <p:nvPr/>
        </p:nvPicPr>
        <p:blipFill>
          <a:blip r:embed="rId2" cstate="print"/>
          <a:srcRect/>
          <a:stretch>
            <a:fillRect/>
          </a:stretch>
        </p:blipFill>
        <p:spPr bwMode="auto">
          <a:xfrm>
            <a:off x="1066800" y="609600"/>
            <a:ext cx="7165975" cy="5319713"/>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26" descr="C:\Documents and Settings\dfredette\My Documents\My Pictures\Kodak Pictures\2006-03-15\000_0032.JPG"/>
          <p:cNvPicPr>
            <a:picLocks noChangeAspect="1" noChangeArrowheads="1"/>
          </p:cNvPicPr>
          <p:nvPr/>
        </p:nvPicPr>
        <p:blipFill>
          <a:blip r:embed="rId2" cstate="print"/>
          <a:srcRect/>
          <a:stretch>
            <a:fillRect/>
          </a:stretch>
        </p:blipFill>
        <p:spPr bwMode="auto">
          <a:xfrm>
            <a:off x="1143000" y="685800"/>
            <a:ext cx="7165975" cy="5319713"/>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026" descr="C:\Documents and Settings\dfredette\My Documents\My Pictures\Kodak Pictures\2006-10-23\000_0152.JPG"/>
          <p:cNvPicPr>
            <a:picLocks noChangeAspect="1" noChangeArrowheads="1"/>
          </p:cNvPicPr>
          <p:nvPr/>
        </p:nvPicPr>
        <p:blipFill>
          <a:blip r:embed="rId2" cstate="print"/>
          <a:srcRect/>
          <a:stretch>
            <a:fillRect/>
          </a:stretch>
        </p:blipFill>
        <p:spPr bwMode="auto">
          <a:xfrm>
            <a:off x="512763" y="415925"/>
            <a:ext cx="8116887" cy="6026150"/>
          </a:xfrm>
          <a:prstGeom prst="rect">
            <a:avLst/>
          </a:prstGeom>
          <a:noFill/>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r>
              <a:rPr lang="en-US"/>
              <a:t>Wound Management</a:t>
            </a:r>
          </a:p>
        </p:txBody>
      </p:sp>
      <p:sp>
        <p:nvSpPr>
          <p:cNvPr id="375811" name="Rectangle 3"/>
          <p:cNvSpPr>
            <a:spLocks noGrp="1" noChangeArrowheads="1"/>
          </p:cNvSpPr>
          <p:nvPr>
            <p:ph type="body" idx="1"/>
          </p:nvPr>
        </p:nvSpPr>
        <p:spPr/>
        <p:txBody>
          <a:bodyPr/>
          <a:lstStyle/>
          <a:p>
            <a:r>
              <a:rPr lang="en-US" dirty="0"/>
              <a:t>Wound committee meets 2 to 4 times per month</a:t>
            </a:r>
          </a:p>
          <a:p>
            <a:r>
              <a:rPr lang="en-US" dirty="0"/>
              <a:t>Address problems and possible solutions to assist in healing of wounds</a:t>
            </a:r>
          </a:p>
          <a:p>
            <a:r>
              <a:rPr lang="en-US" dirty="0"/>
              <a:t>For seating issues - assess seat cushions, back cushions and foot support - common problem areas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75811">
                                            <p:txEl>
                                              <p:pRg st="0" end="0"/>
                                            </p:txEl>
                                          </p:spTgt>
                                        </p:tgtEl>
                                        <p:attrNameLst>
                                          <p:attrName>style.visibility</p:attrName>
                                        </p:attrNameLst>
                                      </p:cBhvr>
                                      <p:to>
                                        <p:strVal val="visible"/>
                                      </p:to>
                                    </p:set>
                                    <p:anim calcmode="lin" valueType="num">
                                      <p:cBhvr additive="base">
                                        <p:cTn id="7" dur="500" fill="hold"/>
                                        <p:tgtEl>
                                          <p:spTgt spid="3758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758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75811">
                                            <p:txEl>
                                              <p:pRg st="1" end="1"/>
                                            </p:txEl>
                                          </p:spTgt>
                                        </p:tgtEl>
                                        <p:attrNameLst>
                                          <p:attrName>style.visibility</p:attrName>
                                        </p:attrNameLst>
                                      </p:cBhvr>
                                      <p:to>
                                        <p:strVal val="visible"/>
                                      </p:to>
                                    </p:set>
                                    <p:anim calcmode="lin" valueType="num">
                                      <p:cBhvr additive="base">
                                        <p:cTn id="13" dur="500" fill="hold"/>
                                        <p:tgtEl>
                                          <p:spTgt spid="375811">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758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375811">
                                            <p:txEl>
                                              <p:pRg st="2" end="2"/>
                                            </p:txEl>
                                          </p:spTgt>
                                        </p:tgtEl>
                                        <p:attrNameLst>
                                          <p:attrName>style.visibility</p:attrName>
                                        </p:attrNameLst>
                                      </p:cBhvr>
                                      <p:to>
                                        <p:strVal val="visible"/>
                                      </p:to>
                                    </p:set>
                                    <p:anim calcmode="lin" valueType="num">
                                      <p:cBhvr additive="base">
                                        <p:cTn id="19" dur="500" fill="hold"/>
                                        <p:tgtEl>
                                          <p:spTgt spid="375811">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758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1"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p:cNvPicPr>
            <a:picLocks noChangeAspect="1" noChangeArrowheads="1"/>
          </p:cNvPicPr>
          <p:nvPr/>
        </p:nvPicPr>
        <p:blipFill>
          <a:blip r:embed="rId3" cstate="print"/>
          <a:srcRect/>
          <a:stretch>
            <a:fillRect/>
          </a:stretch>
        </p:blipFill>
        <p:spPr bwMode="auto">
          <a:xfrm>
            <a:off x="1752600" y="1403350"/>
            <a:ext cx="5715000" cy="3930650"/>
          </a:xfrm>
          <a:prstGeom prst="rect">
            <a:avLst/>
          </a:prstGeom>
          <a:noFill/>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000_0283.jpg                                                   000671BDMacintosh HD                   BEF76014:"/>
          <p:cNvPicPr>
            <a:picLocks noChangeAspect="1" noChangeArrowheads="1"/>
          </p:cNvPicPr>
          <p:nvPr/>
        </p:nvPicPr>
        <p:blipFill>
          <a:blip r:embed="rId2" cstate="print"/>
          <a:srcRect l="5173" r="16379"/>
          <a:stretch>
            <a:fillRect/>
          </a:stretch>
        </p:blipFill>
        <p:spPr bwMode="auto">
          <a:xfrm>
            <a:off x="990600" y="144463"/>
            <a:ext cx="6934200" cy="6561137"/>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6" name="Picture 4" descr="wound relief1672                                               000DE27CMacintosh HD                   BEF76014:"/>
          <p:cNvPicPr>
            <a:picLocks noChangeAspect="1" noChangeArrowheads="1"/>
          </p:cNvPicPr>
          <p:nvPr/>
        </p:nvPicPr>
        <p:blipFill>
          <a:blip r:embed="rId3" cstate="print"/>
          <a:srcRect/>
          <a:stretch>
            <a:fillRect/>
          </a:stretch>
        </p:blipFill>
        <p:spPr bwMode="auto">
          <a:xfrm>
            <a:off x="1701800" y="1276350"/>
            <a:ext cx="5738813" cy="4303713"/>
          </a:xfrm>
          <a:prstGeom prst="rect">
            <a:avLst/>
          </a:prstGeom>
          <a:noFill/>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304800" y="609600"/>
            <a:ext cx="8162925" cy="1311275"/>
          </a:xfrm>
        </p:spPr>
        <p:txBody>
          <a:bodyPr/>
          <a:lstStyle/>
          <a:p>
            <a:r>
              <a:rPr lang="en-US" sz="8000"/>
              <a:t>Quality of Life</a:t>
            </a:r>
          </a:p>
        </p:txBody>
      </p:sp>
      <p:pic>
        <p:nvPicPr>
          <p:cNvPr id="210947" name="Picture 3" descr="C:\Documents and Settings\dfredette\My Documents\My Pictures\Kodak Pictures\2007-02-13\000_0221.jpg"/>
          <p:cNvPicPr>
            <a:picLocks noChangeAspect="1" noChangeArrowheads="1"/>
          </p:cNvPicPr>
          <p:nvPr/>
        </p:nvPicPr>
        <p:blipFill>
          <a:blip r:embed="rId2" cstate="print"/>
          <a:srcRect/>
          <a:stretch>
            <a:fillRect/>
          </a:stretch>
        </p:blipFill>
        <p:spPr bwMode="auto">
          <a:xfrm>
            <a:off x="-709613" y="-304800"/>
            <a:ext cx="9853613" cy="7315200"/>
          </a:xfrm>
          <a:prstGeom prst="rect">
            <a:avLst/>
          </a:prstGeom>
          <a:noFill/>
        </p:spPr>
      </p:pic>
      <p:sp>
        <p:nvSpPr>
          <p:cNvPr id="210948" name="Text Box 4"/>
          <p:cNvSpPr txBox="1">
            <a:spLocks noChangeArrowheads="1"/>
          </p:cNvSpPr>
          <p:nvPr/>
        </p:nvSpPr>
        <p:spPr bwMode="auto">
          <a:xfrm>
            <a:off x="0" y="990600"/>
            <a:ext cx="8077200" cy="1189038"/>
          </a:xfrm>
          <a:prstGeom prst="rect">
            <a:avLst/>
          </a:prstGeom>
          <a:noFill/>
          <a:ln w="9525">
            <a:noFill/>
            <a:miter lim="800000"/>
            <a:headEnd/>
            <a:tailEnd/>
          </a:ln>
          <a:effectLst/>
        </p:spPr>
        <p:txBody>
          <a:bodyPr>
            <a:spAutoFit/>
          </a:bodyPr>
          <a:lstStyle/>
          <a:p>
            <a:r>
              <a:rPr lang="en-US" sz="7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Quality of Life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09600" y="533400"/>
            <a:ext cx="7772400" cy="1006475"/>
          </a:xfrm>
        </p:spPr>
        <p:txBody>
          <a:bodyPr/>
          <a:lstStyle/>
          <a:p>
            <a:r>
              <a:rPr lang="en-US" sz="6000" dirty="0"/>
              <a:t>Nurse Call Access</a:t>
            </a:r>
          </a:p>
        </p:txBody>
      </p:sp>
      <p:pic>
        <p:nvPicPr>
          <p:cNvPr id="31749" name="Picture 5" descr="http://www.tecsol.com.au/images/CallPendant.jpg"/>
          <p:cNvPicPr>
            <a:picLocks noChangeAspect="1" noChangeArrowheads="1"/>
          </p:cNvPicPr>
          <p:nvPr/>
        </p:nvPicPr>
        <p:blipFill>
          <a:blip r:embed="rId2" cstate="print"/>
          <a:srcRect/>
          <a:stretch>
            <a:fillRect/>
          </a:stretch>
        </p:blipFill>
        <p:spPr bwMode="auto">
          <a:xfrm>
            <a:off x="609600" y="2438400"/>
            <a:ext cx="3429000" cy="3017838"/>
          </a:xfrm>
          <a:prstGeom prst="rect">
            <a:avLst/>
          </a:prstGeom>
          <a:noFill/>
        </p:spPr>
      </p:pic>
      <p:pic>
        <p:nvPicPr>
          <p:cNvPr id="31753" name="Picture 9" descr="http://www.heritagemedcall.com/images/hm-oxy8-large.gif"/>
          <p:cNvPicPr>
            <a:picLocks noChangeAspect="1" noChangeArrowheads="1"/>
          </p:cNvPicPr>
          <p:nvPr/>
        </p:nvPicPr>
        <p:blipFill>
          <a:blip r:embed="rId3" cstate="print"/>
          <a:srcRect/>
          <a:stretch>
            <a:fillRect/>
          </a:stretch>
        </p:blipFill>
        <p:spPr bwMode="auto">
          <a:xfrm>
            <a:off x="5410200" y="2209800"/>
            <a:ext cx="2897188" cy="3338513"/>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378" name="Picture 2" descr="brain2"/>
          <p:cNvPicPr>
            <a:picLocks noChangeAspect="1" noChangeArrowheads="1"/>
          </p:cNvPicPr>
          <p:nvPr/>
        </p:nvPicPr>
        <p:blipFill>
          <a:blip r:embed="rId3" cstate="print"/>
          <a:srcRect/>
          <a:stretch>
            <a:fillRect/>
          </a:stretch>
        </p:blipFill>
        <p:spPr bwMode="auto">
          <a:xfrm>
            <a:off x="2228850" y="2411413"/>
            <a:ext cx="4324350" cy="3649662"/>
          </a:xfrm>
          <a:prstGeom prst="rect">
            <a:avLst/>
          </a:prstGeom>
          <a:noFill/>
        </p:spPr>
      </p:pic>
      <p:sp>
        <p:nvSpPr>
          <p:cNvPr id="741379" name="Rectangle 3"/>
          <p:cNvSpPr>
            <a:spLocks noGrp="1" noChangeArrowheads="1"/>
          </p:cNvSpPr>
          <p:nvPr>
            <p:ph type="title"/>
          </p:nvPr>
        </p:nvSpPr>
        <p:spPr/>
        <p:txBody>
          <a:bodyPr/>
          <a:lstStyle/>
          <a:p>
            <a:r>
              <a:rPr lang="en-US" altLang="en-US" dirty="0"/>
              <a:t>Sources of Symptoms</a:t>
            </a:r>
          </a:p>
        </p:txBody>
      </p:sp>
      <p:sp>
        <p:nvSpPr>
          <p:cNvPr id="741380" name="Rectangle 4"/>
          <p:cNvSpPr>
            <a:spLocks noGrp="1" noChangeArrowheads="1"/>
          </p:cNvSpPr>
          <p:nvPr>
            <p:ph sz="quarter" idx="1"/>
          </p:nvPr>
        </p:nvSpPr>
        <p:spPr>
          <a:xfrm>
            <a:off x="685800" y="1562100"/>
            <a:ext cx="7772400" cy="457200"/>
          </a:xfrm>
        </p:spPr>
        <p:txBody>
          <a:bodyPr/>
          <a:lstStyle/>
          <a:p>
            <a:pPr algn="ctr">
              <a:buFont typeface="Symbol" pitchFamily="18" charset="2"/>
              <a:buNone/>
            </a:pPr>
            <a:r>
              <a:rPr lang="en-US" altLang="en-US" sz="2400"/>
              <a:t>Symptoms vary widely in incidence and severity</a:t>
            </a:r>
          </a:p>
        </p:txBody>
      </p:sp>
      <p:sp>
        <p:nvSpPr>
          <p:cNvPr id="741381" name="Text Box 5"/>
          <p:cNvSpPr txBox="1">
            <a:spLocks noChangeArrowheads="1"/>
          </p:cNvSpPr>
          <p:nvPr/>
        </p:nvSpPr>
        <p:spPr bwMode="auto">
          <a:xfrm>
            <a:off x="522288" y="5029200"/>
            <a:ext cx="2171700" cy="1181100"/>
          </a:xfrm>
          <a:prstGeom prst="rect">
            <a:avLst/>
          </a:prstGeom>
          <a:noFill/>
          <a:ln w="9525">
            <a:noFill/>
            <a:miter lim="800000"/>
            <a:headEnd/>
            <a:tailEnd/>
          </a:ln>
          <a:effectLst/>
        </p:spPr>
        <p:txBody>
          <a:bodyPr wrap="none" lIns="83119" tIns="41559" rIns="83119" bIns="41559">
            <a:spAutoFit/>
          </a:bodyPr>
          <a:lstStyle/>
          <a:p>
            <a:pPr algn="l" defTabSz="831850"/>
            <a:r>
              <a:rPr lang="en-US" altLang="en-US" sz="1800" b="0" dirty="0"/>
              <a:t>Sensory symptoms,</a:t>
            </a:r>
          </a:p>
          <a:p>
            <a:pPr algn="l" defTabSz="831850"/>
            <a:r>
              <a:rPr lang="en-US" altLang="en-US" sz="1800" b="0" dirty="0" err="1"/>
              <a:t>Lhermitte’s</a:t>
            </a:r>
            <a:endParaRPr lang="en-US" altLang="en-US" sz="1800" b="0" dirty="0"/>
          </a:p>
          <a:p>
            <a:pPr algn="l" defTabSz="831850"/>
            <a:r>
              <a:rPr lang="en-US" altLang="en-US" sz="1800" b="0" dirty="0"/>
              <a:t>Pain</a:t>
            </a:r>
          </a:p>
          <a:p>
            <a:pPr algn="l" defTabSz="831850"/>
            <a:r>
              <a:rPr lang="en-US" altLang="en-US" sz="1800" b="0" dirty="0" err="1"/>
              <a:t>Proprioception</a:t>
            </a:r>
            <a:endParaRPr lang="en-US" altLang="en-US" sz="1800" b="0" dirty="0"/>
          </a:p>
        </p:txBody>
      </p:sp>
      <p:sp>
        <p:nvSpPr>
          <p:cNvPr id="741382" name="Line 6"/>
          <p:cNvSpPr>
            <a:spLocks noChangeShapeType="1"/>
          </p:cNvSpPr>
          <p:nvPr/>
        </p:nvSpPr>
        <p:spPr bwMode="auto">
          <a:xfrm>
            <a:off x="2528888" y="5468938"/>
            <a:ext cx="1524000" cy="0"/>
          </a:xfrm>
          <a:prstGeom prst="line">
            <a:avLst/>
          </a:prstGeom>
          <a:noFill/>
          <a:ln w="38100">
            <a:solidFill>
              <a:srgbClr val="FC0128"/>
            </a:solidFill>
            <a:miter lim="800000"/>
            <a:headEnd/>
            <a:tailEnd type="triangle" w="med" len="med"/>
          </a:ln>
          <a:effectLst/>
        </p:spPr>
        <p:txBody>
          <a:bodyPr wrap="none"/>
          <a:lstStyle/>
          <a:p>
            <a:endParaRPr lang="en-US"/>
          </a:p>
        </p:txBody>
      </p:sp>
      <p:sp>
        <p:nvSpPr>
          <p:cNvPr id="741383" name="Text Box 7"/>
          <p:cNvSpPr txBox="1">
            <a:spLocks noChangeArrowheads="1"/>
          </p:cNvSpPr>
          <p:nvPr/>
        </p:nvSpPr>
        <p:spPr bwMode="auto">
          <a:xfrm>
            <a:off x="6578600" y="3886200"/>
            <a:ext cx="1498600" cy="357188"/>
          </a:xfrm>
          <a:prstGeom prst="rect">
            <a:avLst/>
          </a:prstGeom>
          <a:noFill/>
          <a:ln w="9525">
            <a:noFill/>
            <a:miter lim="800000"/>
            <a:headEnd/>
            <a:tailEnd/>
          </a:ln>
          <a:effectLst/>
        </p:spPr>
        <p:txBody>
          <a:bodyPr wrap="none" lIns="83119" tIns="41559" rIns="83119" bIns="41559">
            <a:spAutoFit/>
          </a:bodyPr>
          <a:lstStyle/>
          <a:p>
            <a:pPr algn="l" defTabSz="831850"/>
            <a:r>
              <a:rPr lang="en-US" altLang="en-US" sz="1800" b="0" dirty="0"/>
              <a:t>Optic neuritis</a:t>
            </a:r>
          </a:p>
        </p:txBody>
      </p:sp>
      <p:sp>
        <p:nvSpPr>
          <p:cNvPr id="741384" name="Line 8"/>
          <p:cNvSpPr>
            <a:spLocks noChangeShapeType="1"/>
          </p:cNvSpPr>
          <p:nvPr/>
        </p:nvSpPr>
        <p:spPr bwMode="auto">
          <a:xfrm flipH="1">
            <a:off x="5092700" y="4090988"/>
            <a:ext cx="1471613" cy="436562"/>
          </a:xfrm>
          <a:prstGeom prst="line">
            <a:avLst/>
          </a:prstGeom>
          <a:noFill/>
          <a:ln w="38100">
            <a:solidFill>
              <a:srgbClr val="FC0128"/>
            </a:solidFill>
            <a:miter lim="800000"/>
            <a:headEnd/>
            <a:tailEnd type="triangle" w="med" len="med"/>
          </a:ln>
          <a:effectLst/>
        </p:spPr>
        <p:txBody>
          <a:bodyPr wrap="none"/>
          <a:lstStyle/>
          <a:p>
            <a:endParaRPr lang="en-US"/>
          </a:p>
        </p:txBody>
      </p:sp>
      <p:sp>
        <p:nvSpPr>
          <p:cNvPr id="741385" name="Text Box 9"/>
          <p:cNvSpPr txBox="1">
            <a:spLocks noChangeArrowheads="1"/>
          </p:cNvSpPr>
          <p:nvPr/>
        </p:nvSpPr>
        <p:spPr bwMode="auto">
          <a:xfrm>
            <a:off x="6794500" y="4357688"/>
            <a:ext cx="1206500" cy="1181100"/>
          </a:xfrm>
          <a:prstGeom prst="rect">
            <a:avLst/>
          </a:prstGeom>
          <a:noFill/>
          <a:ln w="9525">
            <a:noFill/>
            <a:miter lim="800000"/>
            <a:headEnd/>
            <a:tailEnd/>
          </a:ln>
          <a:effectLst/>
        </p:spPr>
        <p:txBody>
          <a:bodyPr wrap="none" lIns="83119" tIns="41559" rIns="83119" bIns="41559">
            <a:spAutoFit/>
          </a:bodyPr>
          <a:lstStyle/>
          <a:p>
            <a:pPr algn="l" defTabSz="831850"/>
            <a:r>
              <a:rPr lang="en-US" altLang="en-US" sz="1800" b="0" dirty="0" err="1"/>
              <a:t>Diplopia</a:t>
            </a:r>
            <a:endParaRPr lang="en-US" altLang="en-US" sz="1800" b="0" dirty="0"/>
          </a:p>
          <a:p>
            <a:pPr algn="l" defTabSz="831850"/>
            <a:r>
              <a:rPr lang="en-US" altLang="en-US" sz="1800" b="0" dirty="0"/>
              <a:t>Vertigo</a:t>
            </a:r>
          </a:p>
          <a:p>
            <a:pPr algn="l" defTabSz="831850"/>
            <a:r>
              <a:rPr lang="en-US" altLang="en-US" sz="1800" b="0" dirty="0" err="1"/>
              <a:t>Dysarthria</a:t>
            </a:r>
            <a:endParaRPr lang="en-US" altLang="en-US" sz="1800" b="0" dirty="0"/>
          </a:p>
          <a:p>
            <a:pPr algn="l" defTabSz="831850"/>
            <a:r>
              <a:rPr lang="en-US" altLang="en-US" sz="1800" b="0" dirty="0"/>
              <a:t>INO</a:t>
            </a:r>
          </a:p>
        </p:txBody>
      </p:sp>
      <p:sp>
        <p:nvSpPr>
          <p:cNvPr id="741386" name="Line 10"/>
          <p:cNvSpPr>
            <a:spLocks noChangeShapeType="1"/>
          </p:cNvSpPr>
          <p:nvPr/>
        </p:nvSpPr>
        <p:spPr bwMode="auto">
          <a:xfrm rot="-243838" flipH="1" flipV="1">
            <a:off x="4648200" y="4648200"/>
            <a:ext cx="1905000" cy="457200"/>
          </a:xfrm>
          <a:prstGeom prst="line">
            <a:avLst/>
          </a:prstGeom>
          <a:noFill/>
          <a:ln w="38100">
            <a:solidFill>
              <a:srgbClr val="FC0128"/>
            </a:solidFill>
            <a:miter lim="800000"/>
            <a:headEnd/>
            <a:tailEnd type="triangle" w="med" len="med"/>
          </a:ln>
          <a:effectLst/>
        </p:spPr>
        <p:txBody>
          <a:bodyPr wrap="none"/>
          <a:lstStyle/>
          <a:p>
            <a:endParaRPr lang="en-US"/>
          </a:p>
        </p:txBody>
      </p:sp>
      <p:sp>
        <p:nvSpPr>
          <p:cNvPr id="741387" name="Text Box 11"/>
          <p:cNvSpPr txBox="1">
            <a:spLocks noChangeArrowheads="1"/>
          </p:cNvSpPr>
          <p:nvPr/>
        </p:nvSpPr>
        <p:spPr bwMode="auto">
          <a:xfrm>
            <a:off x="609600" y="3924300"/>
            <a:ext cx="965200" cy="631825"/>
          </a:xfrm>
          <a:prstGeom prst="rect">
            <a:avLst/>
          </a:prstGeom>
          <a:noFill/>
          <a:ln w="9525">
            <a:noFill/>
            <a:miter lim="800000"/>
            <a:headEnd/>
            <a:tailEnd/>
          </a:ln>
          <a:effectLst/>
        </p:spPr>
        <p:txBody>
          <a:bodyPr wrap="none" lIns="83119" tIns="41559" rIns="83119" bIns="41559">
            <a:spAutoFit/>
          </a:bodyPr>
          <a:lstStyle/>
          <a:p>
            <a:pPr algn="l" defTabSz="831850"/>
            <a:r>
              <a:rPr lang="en-US" altLang="en-US" sz="1800" b="0" dirty="0"/>
              <a:t>Tremor,</a:t>
            </a:r>
          </a:p>
          <a:p>
            <a:pPr algn="l" defTabSz="831850"/>
            <a:r>
              <a:rPr lang="en-US" altLang="en-US" sz="1800" b="0" dirty="0"/>
              <a:t>Ataxia</a:t>
            </a:r>
          </a:p>
        </p:txBody>
      </p:sp>
      <p:sp>
        <p:nvSpPr>
          <p:cNvPr id="741388" name="Line 12"/>
          <p:cNvSpPr>
            <a:spLocks noChangeShapeType="1"/>
          </p:cNvSpPr>
          <p:nvPr/>
        </p:nvSpPr>
        <p:spPr bwMode="auto">
          <a:xfrm>
            <a:off x="1558925" y="4294188"/>
            <a:ext cx="1957388" cy="0"/>
          </a:xfrm>
          <a:prstGeom prst="line">
            <a:avLst/>
          </a:prstGeom>
          <a:noFill/>
          <a:ln w="38100">
            <a:solidFill>
              <a:srgbClr val="FC0128"/>
            </a:solidFill>
            <a:miter lim="800000"/>
            <a:headEnd/>
            <a:tailEnd type="triangle" w="med" len="med"/>
          </a:ln>
          <a:effectLst/>
        </p:spPr>
        <p:txBody>
          <a:bodyPr wrap="none"/>
          <a:lstStyle/>
          <a:p>
            <a:endParaRPr lang="en-US"/>
          </a:p>
        </p:txBody>
      </p:sp>
      <p:sp>
        <p:nvSpPr>
          <p:cNvPr id="741389" name="Text Box 13"/>
          <p:cNvSpPr txBox="1">
            <a:spLocks noChangeArrowheads="1"/>
          </p:cNvSpPr>
          <p:nvPr/>
        </p:nvSpPr>
        <p:spPr bwMode="auto">
          <a:xfrm>
            <a:off x="6870700" y="2286000"/>
            <a:ext cx="1587500" cy="357188"/>
          </a:xfrm>
          <a:prstGeom prst="rect">
            <a:avLst/>
          </a:prstGeom>
          <a:noFill/>
          <a:ln w="9525">
            <a:noFill/>
            <a:miter lim="800000"/>
            <a:headEnd/>
            <a:tailEnd/>
          </a:ln>
          <a:effectLst/>
        </p:spPr>
        <p:txBody>
          <a:bodyPr wrap="none" lIns="83119" tIns="41559" rIns="83119" bIns="41559">
            <a:spAutoFit/>
          </a:bodyPr>
          <a:lstStyle/>
          <a:p>
            <a:pPr algn="l" defTabSz="831850"/>
            <a:r>
              <a:rPr lang="en-US" altLang="en-US" sz="1800" b="0" dirty="0"/>
              <a:t>Cognitive loss</a:t>
            </a:r>
          </a:p>
        </p:txBody>
      </p:sp>
      <p:sp>
        <p:nvSpPr>
          <p:cNvPr id="741390" name="Line 14"/>
          <p:cNvSpPr>
            <a:spLocks noChangeShapeType="1"/>
          </p:cNvSpPr>
          <p:nvPr/>
        </p:nvSpPr>
        <p:spPr bwMode="auto">
          <a:xfrm flipH="1">
            <a:off x="5257800" y="2590800"/>
            <a:ext cx="1697038" cy="882650"/>
          </a:xfrm>
          <a:prstGeom prst="line">
            <a:avLst/>
          </a:prstGeom>
          <a:noFill/>
          <a:ln w="38100">
            <a:solidFill>
              <a:srgbClr val="FC0128"/>
            </a:solidFill>
            <a:miter lim="800000"/>
            <a:headEnd/>
            <a:tailEnd type="triangle" w="med" len="med"/>
          </a:ln>
          <a:effectLst/>
        </p:spPr>
        <p:txBody>
          <a:bodyPr wrap="none"/>
          <a:lstStyle/>
          <a:p>
            <a:endParaRPr lang="en-US"/>
          </a:p>
        </p:txBody>
      </p:sp>
      <p:sp>
        <p:nvSpPr>
          <p:cNvPr id="741391" name="Line 15"/>
          <p:cNvSpPr>
            <a:spLocks noChangeShapeType="1"/>
          </p:cNvSpPr>
          <p:nvPr/>
        </p:nvSpPr>
        <p:spPr bwMode="auto">
          <a:xfrm rot="3375789" flipH="1">
            <a:off x="5295900" y="3009900"/>
            <a:ext cx="304800" cy="381000"/>
          </a:xfrm>
          <a:prstGeom prst="line">
            <a:avLst/>
          </a:prstGeom>
          <a:noFill/>
          <a:ln w="38100">
            <a:solidFill>
              <a:srgbClr val="FC0128"/>
            </a:solidFill>
            <a:miter lim="800000"/>
            <a:headEnd/>
            <a:tailEnd type="triangle" w="med" len="med"/>
          </a:ln>
          <a:effectLst/>
        </p:spPr>
        <p:txBody>
          <a:bodyPr wrap="none"/>
          <a:lstStyle/>
          <a:p>
            <a:endParaRPr lang="en-US"/>
          </a:p>
        </p:txBody>
      </p:sp>
      <p:sp>
        <p:nvSpPr>
          <p:cNvPr id="741392" name="Text Box 16"/>
          <p:cNvSpPr txBox="1">
            <a:spLocks noChangeArrowheads="1"/>
          </p:cNvSpPr>
          <p:nvPr/>
        </p:nvSpPr>
        <p:spPr bwMode="auto">
          <a:xfrm>
            <a:off x="6629400" y="3048000"/>
            <a:ext cx="2438400" cy="357188"/>
          </a:xfrm>
          <a:prstGeom prst="rect">
            <a:avLst/>
          </a:prstGeom>
          <a:noFill/>
          <a:ln w="9525">
            <a:noFill/>
            <a:miter lim="800000"/>
            <a:headEnd/>
            <a:tailEnd/>
          </a:ln>
          <a:effectLst/>
        </p:spPr>
        <p:txBody>
          <a:bodyPr wrap="none" lIns="83119" tIns="41559" rIns="83119" bIns="41559">
            <a:spAutoFit/>
          </a:bodyPr>
          <a:lstStyle/>
          <a:p>
            <a:pPr algn="l" defTabSz="831850"/>
            <a:r>
              <a:rPr lang="en-US" altLang="en-US" sz="1800" b="0" dirty="0"/>
              <a:t>Emotional </a:t>
            </a:r>
            <a:r>
              <a:rPr lang="en-US" altLang="en-US" sz="1800" b="0" dirty="0" err="1"/>
              <a:t>disinhibition</a:t>
            </a:r>
            <a:endParaRPr lang="en-US" altLang="en-US" sz="1800" b="0" dirty="0"/>
          </a:p>
        </p:txBody>
      </p:sp>
      <p:sp>
        <p:nvSpPr>
          <p:cNvPr id="741393" name="Line 17"/>
          <p:cNvSpPr>
            <a:spLocks noChangeShapeType="1"/>
          </p:cNvSpPr>
          <p:nvPr/>
        </p:nvSpPr>
        <p:spPr bwMode="auto">
          <a:xfrm flipH="1">
            <a:off x="5867400" y="3200400"/>
            <a:ext cx="755650" cy="325438"/>
          </a:xfrm>
          <a:prstGeom prst="line">
            <a:avLst/>
          </a:prstGeom>
          <a:noFill/>
          <a:ln w="38100">
            <a:solidFill>
              <a:srgbClr val="FC0128"/>
            </a:solidFill>
            <a:miter lim="800000"/>
            <a:headEnd/>
            <a:tailEnd type="triangle" w="med" len="med"/>
          </a:ln>
          <a:effectLst/>
        </p:spPr>
        <p:txBody>
          <a:bodyPr wrap="none"/>
          <a:lstStyle/>
          <a:p>
            <a:endParaRPr lang="en-US"/>
          </a:p>
        </p:txBody>
      </p:sp>
      <p:sp>
        <p:nvSpPr>
          <p:cNvPr id="741394" name="Text Box 18"/>
          <p:cNvSpPr txBox="1">
            <a:spLocks noChangeArrowheads="1"/>
          </p:cNvSpPr>
          <p:nvPr/>
        </p:nvSpPr>
        <p:spPr bwMode="auto">
          <a:xfrm>
            <a:off x="5160963" y="5778500"/>
            <a:ext cx="2171700" cy="357188"/>
          </a:xfrm>
          <a:prstGeom prst="rect">
            <a:avLst/>
          </a:prstGeom>
          <a:noFill/>
          <a:ln w="9525">
            <a:noFill/>
            <a:miter lim="800000"/>
            <a:headEnd/>
            <a:tailEnd/>
          </a:ln>
          <a:effectLst/>
        </p:spPr>
        <p:txBody>
          <a:bodyPr wrap="none" lIns="83119" tIns="41559" rIns="83119" bIns="41559">
            <a:spAutoFit/>
          </a:bodyPr>
          <a:lstStyle/>
          <a:p>
            <a:pPr algn="l" defTabSz="831850"/>
            <a:r>
              <a:rPr lang="en-US" altLang="en-US" sz="1800" b="0" dirty="0"/>
              <a:t>Bladder dysfunction</a:t>
            </a:r>
          </a:p>
        </p:txBody>
      </p:sp>
      <p:sp>
        <p:nvSpPr>
          <p:cNvPr id="741395" name="Line 19"/>
          <p:cNvSpPr>
            <a:spLocks noChangeShapeType="1"/>
          </p:cNvSpPr>
          <p:nvPr/>
        </p:nvSpPr>
        <p:spPr bwMode="auto">
          <a:xfrm flipH="1" flipV="1">
            <a:off x="4267200" y="5367338"/>
            <a:ext cx="814388" cy="520700"/>
          </a:xfrm>
          <a:prstGeom prst="line">
            <a:avLst/>
          </a:prstGeom>
          <a:noFill/>
          <a:ln w="38100">
            <a:solidFill>
              <a:srgbClr val="FC0128"/>
            </a:solidFill>
            <a:miter lim="800000"/>
            <a:headEnd/>
            <a:tailEnd type="triangle" w="med" len="med"/>
          </a:ln>
          <a:effectLst/>
        </p:spPr>
        <p:txBody>
          <a:bodyPr wrap="none"/>
          <a:lstStyle/>
          <a:p>
            <a:endParaRPr lang="en-US"/>
          </a:p>
        </p:txBody>
      </p:sp>
      <p:sp>
        <p:nvSpPr>
          <p:cNvPr id="741396" name="Line 20"/>
          <p:cNvSpPr>
            <a:spLocks noChangeShapeType="1"/>
          </p:cNvSpPr>
          <p:nvPr/>
        </p:nvSpPr>
        <p:spPr bwMode="auto">
          <a:xfrm flipH="1" flipV="1">
            <a:off x="4371975" y="4572000"/>
            <a:ext cx="328613" cy="1038225"/>
          </a:xfrm>
          <a:prstGeom prst="line">
            <a:avLst/>
          </a:prstGeom>
          <a:noFill/>
          <a:ln w="38100">
            <a:solidFill>
              <a:srgbClr val="FC0128"/>
            </a:solidFill>
            <a:miter lim="800000"/>
            <a:headEnd/>
            <a:tailEnd type="triangle" w="med" len="med"/>
          </a:ln>
          <a:effectLst/>
        </p:spPr>
        <p:txBody>
          <a:bodyPr wrap="none"/>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41387"/>
                                        </p:tgtEl>
                                        <p:attrNameLst>
                                          <p:attrName>style.visibility</p:attrName>
                                        </p:attrNameLst>
                                      </p:cBhvr>
                                      <p:to>
                                        <p:strVal val="visible"/>
                                      </p:to>
                                    </p:set>
                                    <p:animEffect transition="in" filter="checkerboard(across)">
                                      <p:cBhvr>
                                        <p:cTn id="7" dur="1000"/>
                                        <p:tgtEl>
                                          <p:spTgt spid="741387"/>
                                        </p:tgtEl>
                                      </p:cBhvr>
                                    </p:animEffect>
                                  </p:childTnLst>
                                </p:cTn>
                              </p:par>
                            </p:childTnLst>
                          </p:cTn>
                        </p:par>
                        <p:par>
                          <p:cTn id="8" fill="hold">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741381"/>
                                        </p:tgtEl>
                                        <p:attrNameLst>
                                          <p:attrName>style.visibility</p:attrName>
                                        </p:attrNameLst>
                                      </p:cBhvr>
                                      <p:to>
                                        <p:strVal val="visible"/>
                                      </p:to>
                                    </p:set>
                                    <p:animEffect transition="in" filter="checkerboard(across)">
                                      <p:cBhvr>
                                        <p:cTn id="11" dur="1000"/>
                                        <p:tgtEl>
                                          <p:spTgt spid="741381"/>
                                        </p:tgtEl>
                                      </p:cBhvr>
                                    </p:animEffect>
                                  </p:childTnLst>
                                </p:cTn>
                              </p:par>
                            </p:childTnLst>
                          </p:cTn>
                        </p:par>
                        <p:par>
                          <p:cTn id="12" fill="hold">
                            <p:stCondLst>
                              <p:cond delay="2000"/>
                            </p:stCondLst>
                            <p:childTnLst>
                              <p:par>
                                <p:cTn id="13" presetID="5" presetClass="entr" presetSubtype="10" fill="hold" grpId="0" nodeType="afterEffect">
                                  <p:stCondLst>
                                    <p:cond delay="0"/>
                                  </p:stCondLst>
                                  <p:childTnLst>
                                    <p:set>
                                      <p:cBhvr>
                                        <p:cTn id="14" dur="1" fill="hold">
                                          <p:stCondLst>
                                            <p:cond delay="0"/>
                                          </p:stCondLst>
                                        </p:cTn>
                                        <p:tgtEl>
                                          <p:spTgt spid="741389"/>
                                        </p:tgtEl>
                                        <p:attrNameLst>
                                          <p:attrName>style.visibility</p:attrName>
                                        </p:attrNameLst>
                                      </p:cBhvr>
                                      <p:to>
                                        <p:strVal val="visible"/>
                                      </p:to>
                                    </p:set>
                                    <p:animEffect transition="in" filter="checkerboard(across)">
                                      <p:cBhvr>
                                        <p:cTn id="15" dur="1000"/>
                                        <p:tgtEl>
                                          <p:spTgt spid="741389"/>
                                        </p:tgtEl>
                                      </p:cBhvr>
                                    </p:animEffect>
                                  </p:childTnLst>
                                </p:cTn>
                              </p:par>
                            </p:childTnLst>
                          </p:cTn>
                        </p:par>
                        <p:par>
                          <p:cTn id="16" fill="hold">
                            <p:stCondLst>
                              <p:cond delay="3000"/>
                            </p:stCondLst>
                            <p:childTnLst>
                              <p:par>
                                <p:cTn id="17" presetID="5" presetClass="entr" presetSubtype="10" fill="hold" grpId="0" nodeType="afterEffect">
                                  <p:stCondLst>
                                    <p:cond delay="0"/>
                                  </p:stCondLst>
                                  <p:childTnLst>
                                    <p:set>
                                      <p:cBhvr>
                                        <p:cTn id="18" dur="1" fill="hold">
                                          <p:stCondLst>
                                            <p:cond delay="0"/>
                                          </p:stCondLst>
                                        </p:cTn>
                                        <p:tgtEl>
                                          <p:spTgt spid="741392"/>
                                        </p:tgtEl>
                                        <p:attrNameLst>
                                          <p:attrName>style.visibility</p:attrName>
                                        </p:attrNameLst>
                                      </p:cBhvr>
                                      <p:to>
                                        <p:strVal val="visible"/>
                                      </p:to>
                                    </p:set>
                                    <p:animEffect transition="in" filter="checkerboard(across)">
                                      <p:cBhvr>
                                        <p:cTn id="19" dur="1000"/>
                                        <p:tgtEl>
                                          <p:spTgt spid="741392"/>
                                        </p:tgtEl>
                                      </p:cBhvr>
                                    </p:animEffect>
                                  </p:childTnLst>
                                </p:cTn>
                              </p:par>
                            </p:childTnLst>
                          </p:cTn>
                        </p:par>
                        <p:par>
                          <p:cTn id="20" fill="hold">
                            <p:stCondLst>
                              <p:cond delay="4000"/>
                            </p:stCondLst>
                            <p:childTnLst>
                              <p:par>
                                <p:cTn id="21" presetID="5" presetClass="entr" presetSubtype="10" fill="hold" grpId="0" nodeType="afterEffect">
                                  <p:stCondLst>
                                    <p:cond delay="0"/>
                                  </p:stCondLst>
                                  <p:childTnLst>
                                    <p:set>
                                      <p:cBhvr>
                                        <p:cTn id="22" dur="1" fill="hold">
                                          <p:stCondLst>
                                            <p:cond delay="0"/>
                                          </p:stCondLst>
                                        </p:cTn>
                                        <p:tgtEl>
                                          <p:spTgt spid="741383"/>
                                        </p:tgtEl>
                                        <p:attrNameLst>
                                          <p:attrName>style.visibility</p:attrName>
                                        </p:attrNameLst>
                                      </p:cBhvr>
                                      <p:to>
                                        <p:strVal val="visible"/>
                                      </p:to>
                                    </p:set>
                                    <p:animEffect transition="in" filter="checkerboard(across)">
                                      <p:cBhvr>
                                        <p:cTn id="23" dur="1000"/>
                                        <p:tgtEl>
                                          <p:spTgt spid="741383"/>
                                        </p:tgtEl>
                                      </p:cBhvr>
                                    </p:animEffect>
                                  </p:childTnLst>
                                </p:cTn>
                              </p:par>
                            </p:childTnLst>
                          </p:cTn>
                        </p:par>
                        <p:par>
                          <p:cTn id="24" fill="hold">
                            <p:stCondLst>
                              <p:cond delay="5000"/>
                            </p:stCondLst>
                            <p:childTnLst>
                              <p:par>
                                <p:cTn id="25" presetID="5" presetClass="entr" presetSubtype="10" fill="hold" grpId="0" nodeType="afterEffect">
                                  <p:stCondLst>
                                    <p:cond delay="0"/>
                                  </p:stCondLst>
                                  <p:childTnLst>
                                    <p:set>
                                      <p:cBhvr>
                                        <p:cTn id="26" dur="1" fill="hold">
                                          <p:stCondLst>
                                            <p:cond delay="0"/>
                                          </p:stCondLst>
                                        </p:cTn>
                                        <p:tgtEl>
                                          <p:spTgt spid="741385"/>
                                        </p:tgtEl>
                                        <p:attrNameLst>
                                          <p:attrName>style.visibility</p:attrName>
                                        </p:attrNameLst>
                                      </p:cBhvr>
                                      <p:to>
                                        <p:strVal val="visible"/>
                                      </p:to>
                                    </p:set>
                                    <p:animEffect transition="in" filter="checkerboard(across)">
                                      <p:cBhvr>
                                        <p:cTn id="27" dur="1000"/>
                                        <p:tgtEl>
                                          <p:spTgt spid="741385"/>
                                        </p:tgtEl>
                                      </p:cBhvr>
                                    </p:animEffect>
                                  </p:childTnLst>
                                </p:cTn>
                              </p:par>
                            </p:childTnLst>
                          </p:cTn>
                        </p:par>
                        <p:par>
                          <p:cTn id="28" fill="hold">
                            <p:stCondLst>
                              <p:cond delay="6000"/>
                            </p:stCondLst>
                            <p:childTnLst>
                              <p:par>
                                <p:cTn id="29" presetID="5" presetClass="entr" presetSubtype="10" fill="hold" grpId="0" nodeType="afterEffect">
                                  <p:stCondLst>
                                    <p:cond delay="0"/>
                                  </p:stCondLst>
                                  <p:childTnLst>
                                    <p:set>
                                      <p:cBhvr>
                                        <p:cTn id="30" dur="1" fill="hold">
                                          <p:stCondLst>
                                            <p:cond delay="0"/>
                                          </p:stCondLst>
                                        </p:cTn>
                                        <p:tgtEl>
                                          <p:spTgt spid="741394"/>
                                        </p:tgtEl>
                                        <p:attrNameLst>
                                          <p:attrName>style.visibility</p:attrName>
                                        </p:attrNameLst>
                                      </p:cBhvr>
                                      <p:to>
                                        <p:strVal val="visible"/>
                                      </p:to>
                                    </p:set>
                                    <p:animEffect transition="in" filter="checkerboard(across)">
                                      <p:cBhvr>
                                        <p:cTn id="31" dur="1000"/>
                                        <p:tgtEl>
                                          <p:spTgt spid="741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381" grpId="0"/>
      <p:bldP spid="741383" grpId="0"/>
      <p:bldP spid="741385" grpId="0"/>
      <p:bldP spid="741387" grpId="0"/>
      <p:bldP spid="741389" grpId="0"/>
      <p:bldP spid="741392" grpId="0"/>
      <p:bldP spid="74139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C:\Documents and Settings\dfredette\My Documents\My Pictures\Kodak Pictures\claudia-nurse call\100_9229.jpg"/>
          <p:cNvPicPr>
            <a:picLocks noChangeAspect="1" noChangeArrowheads="1"/>
          </p:cNvPicPr>
          <p:nvPr/>
        </p:nvPicPr>
        <p:blipFill>
          <a:blip r:embed="rId2" cstate="print"/>
          <a:srcRect/>
          <a:stretch>
            <a:fillRect/>
          </a:stretch>
        </p:blipFill>
        <p:spPr bwMode="auto">
          <a:xfrm>
            <a:off x="1143000" y="533400"/>
            <a:ext cx="7632700" cy="5665788"/>
          </a:xfrm>
          <a:prstGeom prst="rect">
            <a:avLst/>
          </a:prstGeom>
          <a:noFill/>
        </p:spPr>
      </p:pic>
      <p:sp>
        <p:nvSpPr>
          <p:cNvPr id="169987" name="Text Box 3"/>
          <p:cNvSpPr txBox="1">
            <a:spLocks noChangeArrowheads="1"/>
          </p:cNvSpPr>
          <p:nvPr/>
        </p:nvSpPr>
        <p:spPr bwMode="auto">
          <a:xfrm>
            <a:off x="4419600" y="4876800"/>
            <a:ext cx="3581400" cy="701675"/>
          </a:xfrm>
          <a:prstGeom prst="rect">
            <a:avLst/>
          </a:prstGeom>
          <a:noFill/>
          <a:ln w="9525">
            <a:noFill/>
            <a:miter lim="800000"/>
            <a:headEnd/>
            <a:tailEnd/>
          </a:ln>
          <a:effectLst/>
        </p:spPr>
        <p:txBody>
          <a:bodyPr>
            <a:spAutoFit/>
          </a:bodyPr>
          <a:lstStyle/>
          <a:p>
            <a:r>
              <a:rPr lang="en-US" dirty="0"/>
              <a:t>Foam Switch</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C:\Documents and Settings\dfredette\My Documents\My Pictures\Kodak Pictures\ruth switch mount\100_9497.jpg"/>
          <p:cNvPicPr>
            <a:picLocks noChangeAspect="1" noChangeArrowheads="1"/>
          </p:cNvPicPr>
          <p:nvPr/>
        </p:nvPicPr>
        <p:blipFill>
          <a:blip r:embed="rId2" cstate="print"/>
          <a:srcRect/>
          <a:stretch>
            <a:fillRect/>
          </a:stretch>
        </p:blipFill>
        <p:spPr bwMode="auto">
          <a:xfrm>
            <a:off x="914400" y="533400"/>
            <a:ext cx="7632700" cy="5665788"/>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Documents and Settings\dfredette\My Documents\My Pictures\Kodak Pictures\2006-10-25\000_0176.JPG"/>
          <p:cNvPicPr>
            <a:picLocks noChangeAspect="1" noChangeArrowheads="1"/>
          </p:cNvPicPr>
          <p:nvPr/>
        </p:nvPicPr>
        <p:blipFill>
          <a:blip r:embed="rId2" cstate="print"/>
          <a:srcRect/>
          <a:stretch>
            <a:fillRect/>
          </a:stretch>
        </p:blipFill>
        <p:spPr bwMode="auto">
          <a:xfrm>
            <a:off x="684213" y="528638"/>
            <a:ext cx="7632700" cy="5665787"/>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1026" descr="C:\Documents and Settings\dfredette\My Documents\My Pictures\Kodak Pictures\2007-06-27\000_0274.jpg"/>
          <p:cNvPicPr>
            <a:picLocks noChangeAspect="1" noChangeArrowheads="1"/>
          </p:cNvPicPr>
          <p:nvPr/>
        </p:nvPicPr>
        <p:blipFill>
          <a:blip r:embed="rId2" cstate="print"/>
          <a:srcRect/>
          <a:stretch>
            <a:fillRect/>
          </a:stretch>
        </p:blipFill>
        <p:spPr bwMode="auto">
          <a:xfrm>
            <a:off x="3276600" y="457200"/>
            <a:ext cx="4205288" cy="5665788"/>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026"/>
          <p:cNvSpPr>
            <a:spLocks noGrp="1" noChangeArrowheads="1"/>
          </p:cNvSpPr>
          <p:nvPr>
            <p:ph type="title"/>
          </p:nvPr>
        </p:nvSpPr>
        <p:spPr>
          <a:xfrm>
            <a:off x="871538" y="862013"/>
            <a:ext cx="8162925" cy="762000"/>
          </a:xfrm>
        </p:spPr>
        <p:txBody>
          <a:bodyPr/>
          <a:lstStyle/>
          <a:p>
            <a:r>
              <a:rPr lang="en-US" dirty="0"/>
              <a:t>Bed Controls</a:t>
            </a:r>
          </a:p>
        </p:txBody>
      </p:sp>
      <p:pic>
        <p:nvPicPr>
          <p:cNvPr id="153604" name="Picture 1028" descr="http://www.kitmondo.com/images%5Clisting%5CHill%20Rom%20Hospital%20Bed.jpg"/>
          <p:cNvPicPr>
            <a:picLocks noChangeAspect="1" noChangeArrowheads="1"/>
          </p:cNvPicPr>
          <p:nvPr/>
        </p:nvPicPr>
        <p:blipFill>
          <a:blip r:embed="rId2" cstate="print"/>
          <a:srcRect/>
          <a:stretch>
            <a:fillRect/>
          </a:stretch>
        </p:blipFill>
        <p:spPr bwMode="auto">
          <a:xfrm>
            <a:off x="1905000" y="1981200"/>
            <a:ext cx="6153150" cy="4170363"/>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C:\Documents and Settings\dfredette\My Documents\My Pictures\Kodak Pictures\2008-06-07\100_9189.jpg"/>
          <p:cNvPicPr>
            <a:picLocks noChangeAspect="1" noChangeArrowheads="1"/>
          </p:cNvPicPr>
          <p:nvPr/>
        </p:nvPicPr>
        <p:blipFill>
          <a:blip r:embed="rId2" cstate="print"/>
          <a:srcRect/>
          <a:stretch>
            <a:fillRect/>
          </a:stretch>
        </p:blipFill>
        <p:spPr bwMode="auto">
          <a:xfrm>
            <a:off x="684213" y="484188"/>
            <a:ext cx="7632700" cy="5665787"/>
          </a:xfrm>
          <a:prstGeom prst="rect">
            <a:avLst/>
          </a:prstGeom>
          <a:noFill/>
        </p:spPr>
      </p:pic>
      <p:sp>
        <p:nvSpPr>
          <p:cNvPr id="154627" name="Text Box 3"/>
          <p:cNvSpPr txBox="1">
            <a:spLocks noChangeArrowheads="1"/>
          </p:cNvSpPr>
          <p:nvPr/>
        </p:nvSpPr>
        <p:spPr bwMode="auto">
          <a:xfrm>
            <a:off x="3352800" y="3429000"/>
            <a:ext cx="4648200" cy="1349375"/>
          </a:xfrm>
          <a:prstGeom prst="rect">
            <a:avLst/>
          </a:prstGeom>
          <a:solidFill>
            <a:srgbClr val="00FFFF"/>
          </a:solidFill>
          <a:ln w="38100">
            <a:solidFill>
              <a:srgbClr val="000080"/>
            </a:solidFill>
            <a:miter lim="800000"/>
            <a:headEnd/>
            <a:tailEnd/>
          </a:ln>
          <a:effectLst/>
        </p:spPr>
        <p:txBody>
          <a:bodyPr>
            <a:spAutoFit/>
          </a:bodyPr>
          <a:lstStyle/>
          <a:p>
            <a:r>
              <a:rPr lang="en-US" dirty="0"/>
              <a:t>Hardwired to PC board</a:t>
            </a:r>
          </a:p>
        </p:txBody>
      </p:sp>
      <p:sp>
        <p:nvSpPr>
          <p:cNvPr id="154628" name="Text Box 4"/>
          <p:cNvSpPr txBox="1">
            <a:spLocks noChangeArrowheads="1"/>
          </p:cNvSpPr>
          <p:nvPr/>
        </p:nvSpPr>
        <p:spPr bwMode="auto">
          <a:xfrm>
            <a:off x="2971800" y="1752600"/>
            <a:ext cx="2667000" cy="739775"/>
          </a:xfrm>
          <a:prstGeom prst="rect">
            <a:avLst/>
          </a:prstGeom>
          <a:solidFill>
            <a:srgbClr val="33CCCC"/>
          </a:solidFill>
          <a:ln w="38100">
            <a:solidFill>
              <a:srgbClr val="000080"/>
            </a:solidFill>
            <a:miter lim="800000"/>
            <a:headEnd/>
            <a:tailEnd/>
          </a:ln>
          <a:effectLst/>
        </p:spPr>
        <p:txBody>
          <a:bodyPr lIns="274320">
            <a:spAutoFit/>
          </a:bodyPr>
          <a:lstStyle/>
          <a:p>
            <a:r>
              <a:rPr lang="en-US" dirty="0">
                <a:latin typeface="Times New Roman"/>
              </a:rPr>
              <a:t>“</a:t>
            </a:r>
            <a:r>
              <a:rPr lang="en-US" dirty="0"/>
              <a:t>Bumps</a:t>
            </a:r>
            <a:r>
              <a:rPr lang="en-US" dirty="0">
                <a:latin typeface="Times New Roman"/>
              </a:rPr>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4627"/>
                                        </p:tgtEl>
                                        <p:attrNameLst>
                                          <p:attrName>style.visibility</p:attrName>
                                        </p:attrNameLst>
                                      </p:cBhvr>
                                      <p:to>
                                        <p:strVal val="visible"/>
                                      </p:to>
                                    </p:set>
                                    <p:animEffect transition="in" filter="dissolve">
                                      <p:cBhvr>
                                        <p:cTn id="7" dur="500"/>
                                        <p:tgtEl>
                                          <p:spTgt spid="1546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4628"/>
                                        </p:tgtEl>
                                        <p:attrNameLst>
                                          <p:attrName>style.visibility</p:attrName>
                                        </p:attrNameLst>
                                      </p:cBhvr>
                                      <p:to>
                                        <p:strVal val="visible"/>
                                      </p:to>
                                    </p:set>
                                    <p:animEffect transition="in" filter="dissolve">
                                      <p:cBhvr>
                                        <p:cTn id="12" dur="500"/>
                                        <p:tgtEl>
                                          <p:spTgt spid="154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7" grpId="0" animBg="1" autoUpdateAnimBg="0"/>
      <p:bldP spid="154628"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C:\Documents and Settings\dfredette\My Documents\My Pictures\Kodak Pictures\2008-06-07\100_9183.jpg"/>
          <p:cNvPicPr>
            <a:picLocks noChangeAspect="1" noChangeArrowheads="1"/>
          </p:cNvPicPr>
          <p:nvPr/>
        </p:nvPicPr>
        <p:blipFill>
          <a:blip r:embed="rId2" cstate="print"/>
          <a:srcRect/>
          <a:stretch>
            <a:fillRect/>
          </a:stretch>
        </p:blipFill>
        <p:spPr bwMode="auto">
          <a:xfrm>
            <a:off x="684213" y="484188"/>
            <a:ext cx="7632700" cy="5665787"/>
          </a:xfrm>
          <a:prstGeom prst="rect">
            <a:avLst/>
          </a:prstGeom>
          <a:noFill/>
        </p:spPr>
      </p:pic>
      <p:sp>
        <p:nvSpPr>
          <p:cNvPr id="155651" name="Text Box 3"/>
          <p:cNvSpPr txBox="1">
            <a:spLocks noChangeArrowheads="1"/>
          </p:cNvSpPr>
          <p:nvPr/>
        </p:nvSpPr>
        <p:spPr bwMode="auto">
          <a:xfrm>
            <a:off x="1143000" y="5181600"/>
            <a:ext cx="6781800" cy="598488"/>
          </a:xfrm>
          <a:prstGeom prst="rect">
            <a:avLst/>
          </a:prstGeom>
          <a:solidFill>
            <a:srgbClr val="FF99CC"/>
          </a:solidFill>
          <a:ln w="19050">
            <a:solidFill>
              <a:srgbClr val="800080"/>
            </a:solidFill>
            <a:miter lim="800000"/>
            <a:headEnd/>
            <a:tailEnd/>
          </a:ln>
          <a:effectLst/>
        </p:spPr>
        <p:txBody>
          <a:bodyPr lIns="274320">
            <a:spAutoFit/>
          </a:bodyPr>
          <a:lstStyle/>
          <a:p>
            <a:r>
              <a:rPr lang="en-US" sz="3200" dirty="0"/>
              <a:t>Modified Hill-Rom Bed Control</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981075" y="304800"/>
            <a:ext cx="8162925" cy="762000"/>
          </a:xfrm>
        </p:spPr>
        <p:txBody>
          <a:bodyPr/>
          <a:lstStyle/>
          <a:p>
            <a:r>
              <a:rPr lang="en-US" dirty="0" err="1"/>
              <a:t>Tash</a:t>
            </a:r>
            <a:r>
              <a:rPr lang="en-US" dirty="0"/>
              <a:t> Mini Relax</a:t>
            </a:r>
          </a:p>
        </p:txBody>
      </p:sp>
      <p:sp>
        <p:nvSpPr>
          <p:cNvPr id="148483" name="Rectangle 3"/>
          <p:cNvSpPr>
            <a:spLocks noGrp="1" noChangeArrowheads="1"/>
          </p:cNvSpPr>
          <p:nvPr>
            <p:ph type="body" idx="1"/>
          </p:nvPr>
        </p:nvSpPr>
        <p:spPr/>
        <p:txBody>
          <a:bodyPr/>
          <a:lstStyle/>
          <a:p>
            <a:pPr>
              <a:buFont typeface="Wingdings" pitchFamily="2" charset="2"/>
              <a:buNone/>
            </a:pPr>
            <a:r>
              <a:rPr lang="en-US"/>
              <a:t>  </a:t>
            </a:r>
          </a:p>
        </p:txBody>
      </p:sp>
      <p:pic>
        <p:nvPicPr>
          <p:cNvPr id="148485" name="Picture 5" descr="http://www.spectronicsinoz.com/images/product/minirelax.jpg"/>
          <p:cNvPicPr>
            <a:picLocks noChangeAspect="1" noChangeArrowheads="1"/>
          </p:cNvPicPr>
          <p:nvPr/>
        </p:nvPicPr>
        <p:blipFill>
          <a:blip r:embed="rId2" cstate="print"/>
          <a:srcRect/>
          <a:stretch>
            <a:fillRect/>
          </a:stretch>
        </p:blipFill>
        <p:spPr bwMode="auto">
          <a:xfrm>
            <a:off x="4648200" y="1981200"/>
            <a:ext cx="4040188" cy="4524375"/>
          </a:xfrm>
          <a:prstGeom prst="rect">
            <a:avLst/>
          </a:prstGeom>
          <a:noFill/>
        </p:spPr>
      </p:pic>
      <p:sp>
        <p:nvSpPr>
          <p:cNvPr id="148486" name="Text Box 6"/>
          <p:cNvSpPr txBox="1">
            <a:spLocks noChangeArrowheads="1"/>
          </p:cNvSpPr>
          <p:nvPr/>
        </p:nvSpPr>
        <p:spPr bwMode="auto">
          <a:xfrm>
            <a:off x="898525" y="2344738"/>
            <a:ext cx="3368675" cy="701675"/>
          </a:xfrm>
          <a:prstGeom prst="rect">
            <a:avLst/>
          </a:prstGeom>
          <a:noFill/>
          <a:ln w="9525">
            <a:noFill/>
            <a:miter lim="800000"/>
            <a:headEnd/>
            <a:tailEnd/>
          </a:ln>
          <a:effectLst/>
        </p:spPr>
        <p:txBody>
          <a:bodyPr>
            <a:spAutoFit/>
          </a:bodyPr>
          <a:lstStyle/>
          <a:p>
            <a:endParaRPr lang="en-US"/>
          </a:p>
        </p:txBody>
      </p:sp>
      <p:sp>
        <p:nvSpPr>
          <p:cNvPr id="148487" name="Text Box 7"/>
          <p:cNvSpPr txBox="1">
            <a:spLocks noChangeArrowheads="1"/>
          </p:cNvSpPr>
          <p:nvPr/>
        </p:nvSpPr>
        <p:spPr bwMode="auto">
          <a:xfrm>
            <a:off x="838200" y="2286000"/>
            <a:ext cx="3657600" cy="2282825"/>
          </a:xfrm>
          <a:prstGeom prst="rect">
            <a:avLst/>
          </a:prstGeom>
          <a:noFill/>
          <a:ln w="9525">
            <a:noFill/>
            <a:miter lim="800000"/>
            <a:headEnd/>
            <a:tailEnd/>
          </a:ln>
          <a:effectLst/>
        </p:spPr>
        <p:txBody>
          <a:bodyPr>
            <a:spAutoFit/>
          </a:bodyPr>
          <a:lstStyle/>
          <a:p>
            <a:r>
              <a:rPr lang="en-US" sz="2400"/>
              <a:t>Allows six infrared commands from any remote to be controlled in a scanning fashion by the push of a button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8487"/>
                                        </p:tgtEl>
                                        <p:attrNameLst>
                                          <p:attrName>style.visibility</p:attrName>
                                        </p:attrNameLst>
                                      </p:cBhvr>
                                      <p:to>
                                        <p:strVal val="visible"/>
                                      </p:to>
                                    </p:set>
                                    <p:animEffect transition="in" filter="dissolve">
                                      <p:cBhvr>
                                        <p:cTn id="7" dur="500"/>
                                        <p:tgtEl>
                                          <p:spTgt spid="148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7"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C:\Documents and Settings\dfredette\My Documents\My Pictures\Kodak Pictures\2008-06-07\100_9188.jpg"/>
          <p:cNvPicPr>
            <a:picLocks noChangeAspect="1" noChangeArrowheads="1"/>
          </p:cNvPicPr>
          <p:nvPr/>
        </p:nvPicPr>
        <p:blipFill>
          <a:blip r:embed="rId2" cstate="print"/>
          <a:srcRect/>
          <a:stretch>
            <a:fillRect/>
          </a:stretch>
        </p:blipFill>
        <p:spPr bwMode="auto">
          <a:xfrm>
            <a:off x="666750" y="484188"/>
            <a:ext cx="7632700" cy="5665787"/>
          </a:xfrm>
          <a:prstGeom prst="rect">
            <a:avLst/>
          </a:prstGeom>
          <a:noFill/>
        </p:spPr>
      </p:pic>
      <p:sp>
        <p:nvSpPr>
          <p:cNvPr id="149507" name="Text Box 3"/>
          <p:cNvSpPr txBox="1">
            <a:spLocks noChangeArrowheads="1"/>
          </p:cNvSpPr>
          <p:nvPr/>
        </p:nvSpPr>
        <p:spPr bwMode="auto">
          <a:xfrm>
            <a:off x="914400" y="5334000"/>
            <a:ext cx="6019800" cy="701675"/>
          </a:xfrm>
          <a:prstGeom prst="rect">
            <a:avLst/>
          </a:prstGeom>
          <a:noFill/>
          <a:ln w="9525">
            <a:noFill/>
            <a:miter lim="800000"/>
            <a:headEnd/>
            <a:tailEnd/>
          </a:ln>
          <a:effectLst/>
        </p:spPr>
        <p:txBody>
          <a:bodyPr>
            <a:spAutoFit/>
          </a:bodyPr>
          <a:lstStyle/>
          <a:p>
            <a:r>
              <a:rPr lang="en-US"/>
              <a:t>Basic Implementation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9507"/>
                                        </p:tgtEl>
                                        <p:attrNameLst>
                                          <p:attrName>style.visibility</p:attrName>
                                        </p:attrNameLst>
                                      </p:cBhvr>
                                      <p:to>
                                        <p:strVal val="visible"/>
                                      </p:to>
                                    </p:set>
                                    <p:animEffect transition="in" filter="dissolve">
                                      <p:cBhvr>
                                        <p:cTn id="7" dur="500"/>
                                        <p:tgtEl>
                                          <p:spTgt spid="149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3" name="Picture 3" descr="http://www.abledata.com/product_images/images/04A0437.jpg"/>
          <p:cNvPicPr>
            <a:picLocks noChangeAspect="1" noChangeArrowheads="1"/>
          </p:cNvPicPr>
          <p:nvPr/>
        </p:nvPicPr>
        <p:blipFill>
          <a:blip r:embed="rId2" cstate="print"/>
          <a:srcRect/>
          <a:stretch>
            <a:fillRect/>
          </a:stretch>
        </p:blipFill>
        <p:spPr bwMode="auto">
          <a:xfrm>
            <a:off x="3200400" y="990600"/>
            <a:ext cx="5334000" cy="5334000"/>
          </a:xfrm>
          <a:prstGeom prst="rect">
            <a:avLst/>
          </a:prstGeom>
          <a:noFill/>
        </p:spPr>
      </p:pic>
      <p:sp>
        <p:nvSpPr>
          <p:cNvPr id="163844" name="Text Box 4"/>
          <p:cNvSpPr txBox="1">
            <a:spLocks noChangeArrowheads="1"/>
          </p:cNvSpPr>
          <p:nvPr/>
        </p:nvSpPr>
        <p:spPr bwMode="auto">
          <a:xfrm>
            <a:off x="381000" y="609600"/>
            <a:ext cx="2438400" cy="701675"/>
          </a:xfrm>
          <a:prstGeom prst="rect">
            <a:avLst/>
          </a:prstGeom>
          <a:noFill/>
          <a:ln w="9525">
            <a:noFill/>
            <a:miter lim="800000"/>
            <a:headEnd/>
            <a:tailEnd/>
          </a:ln>
          <a:effectLst/>
        </p:spPr>
        <p:txBody>
          <a:bodyPr>
            <a:spAutoFit/>
          </a:bodyPr>
          <a:lstStyle/>
          <a:p>
            <a:r>
              <a:rPr lang="en-US"/>
              <a:t>In-Voca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6" name="Rectangle 4"/>
          <p:cNvSpPr>
            <a:spLocks noGrp="1" noChangeArrowheads="1"/>
          </p:cNvSpPr>
          <p:nvPr>
            <p:ph type="title"/>
          </p:nvPr>
        </p:nvSpPr>
        <p:spPr/>
        <p:txBody>
          <a:bodyPr/>
          <a:lstStyle/>
          <a:p>
            <a:r>
              <a:rPr lang="en-US" altLang="en-US"/>
              <a:t>Common MS Symptoms</a:t>
            </a:r>
          </a:p>
        </p:txBody>
      </p:sp>
      <p:sp>
        <p:nvSpPr>
          <p:cNvPr id="602117" name="Rectangle 5"/>
          <p:cNvSpPr>
            <a:spLocks noGrp="1" noChangeArrowheads="1"/>
          </p:cNvSpPr>
          <p:nvPr>
            <p:ph sz="quarter" idx="1"/>
          </p:nvPr>
        </p:nvSpPr>
        <p:spPr>
          <a:xfrm>
            <a:off x="685800" y="1511300"/>
            <a:ext cx="7772400" cy="4367213"/>
          </a:xfrm>
        </p:spPr>
        <p:txBody>
          <a:bodyPr/>
          <a:lstStyle/>
          <a:p>
            <a:r>
              <a:rPr lang="en-US" altLang="en-US"/>
              <a:t>Fatigue</a:t>
            </a:r>
          </a:p>
          <a:p>
            <a:r>
              <a:rPr lang="en-US" altLang="en-US"/>
              <a:t>Depression</a:t>
            </a:r>
          </a:p>
          <a:p>
            <a:r>
              <a:rPr lang="en-US" altLang="en-US"/>
              <a:t>Focal muscle weakness</a:t>
            </a:r>
          </a:p>
          <a:p>
            <a:r>
              <a:rPr lang="en-US" altLang="en-US"/>
              <a:t>Visual changes</a:t>
            </a:r>
          </a:p>
          <a:p>
            <a:r>
              <a:rPr lang="en-US" altLang="en-US"/>
              <a:t>Bowel/bladder/sexual dysfunction</a:t>
            </a:r>
          </a:p>
          <a:p>
            <a:r>
              <a:rPr lang="en-US" altLang="en-US"/>
              <a:t>Gait problems/spasticity</a:t>
            </a:r>
          </a:p>
          <a:p>
            <a:r>
              <a:rPr lang="en-US" altLang="en-US"/>
              <a:t>Paresthesias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C:\Documents and Settings\dfredette\My Documents\My Pictures\Kodak Pictures\2008-06-07\100_9179.jpg"/>
          <p:cNvPicPr>
            <a:picLocks noChangeAspect="1" noChangeArrowheads="1"/>
          </p:cNvPicPr>
          <p:nvPr/>
        </p:nvPicPr>
        <p:blipFill>
          <a:blip r:embed="rId2" cstate="print"/>
          <a:srcRect/>
          <a:stretch>
            <a:fillRect/>
          </a:stretch>
        </p:blipFill>
        <p:spPr bwMode="auto">
          <a:xfrm>
            <a:off x="533400" y="533400"/>
            <a:ext cx="7632700" cy="5665788"/>
          </a:xfrm>
          <a:prstGeom prst="rect">
            <a:avLst/>
          </a:prstGeom>
          <a:noFill/>
        </p:spPr>
      </p:pic>
      <p:sp>
        <p:nvSpPr>
          <p:cNvPr id="150533" name="Text Box 5"/>
          <p:cNvSpPr txBox="1">
            <a:spLocks noChangeArrowheads="1"/>
          </p:cNvSpPr>
          <p:nvPr/>
        </p:nvSpPr>
        <p:spPr bwMode="auto">
          <a:xfrm>
            <a:off x="3581400" y="1219200"/>
            <a:ext cx="2514600" cy="701675"/>
          </a:xfrm>
          <a:prstGeom prst="rect">
            <a:avLst/>
          </a:prstGeom>
          <a:solidFill>
            <a:srgbClr val="00CCFF"/>
          </a:solidFill>
          <a:ln w="9525">
            <a:noFill/>
            <a:miter lim="800000"/>
            <a:headEnd/>
            <a:tailEnd/>
          </a:ln>
          <a:effectLst/>
        </p:spPr>
        <p:txBody>
          <a:bodyPr>
            <a:spAutoFit/>
          </a:bodyPr>
          <a:lstStyle/>
          <a:p>
            <a:r>
              <a:rPr lang="en-US"/>
              <a:t> In-Voca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dissolve">
                                      <p:cBhvr>
                                        <p:cTn id="7" dur="500"/>
                                        <p:tgtEl>
                                          <p:spTgt spid="150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C:\Documents and Settings\dfredette\My Documents\My Pictures\Kodak Pictures\2008-06-07\100_9184.jpg"/>
          <p:cNvPicPr>
            <a:picLocks noChangeAspect="1" noChangeArrowheads="1"/>
          </p:cNvPicPr>
          <p:nvPr/>
        </p:nvPicPr>
        <p:blipFill>
          <a:blip r:embed="rId2" cstate="print"/>
          <a:srcRect/>
          <a:stretch>
            <a:fillRect/>
          </a:stretch>
        </p:blipFill>
        <p:spPr bwMode="auto">
          <a:xfrm>
            <a:off x="838200" y="457200"/>
            <a:ext cx="7632700" cy="5665788"/>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152400" y="914400"/>
            <a:ext cx="8162925" cy="762000"/>
          </a:xfrm>
        </p:spPr>
        <p:txBody>
          <a:bodyPr/>
          <a:lstStyle/>
          <a:p>
            <a:r>
              <a:rPr lang="en-US"/>
              <a:t>Communication</a:t>
            </a:r>
          </a:p>
        </p:txBody>
      </p:sp>
      <p:pic>
        <p:nvPicPr>
          <p:cNvPr id="164868" name="Picture 4" descr="http://www.coping.org/specialneeds/assistech/atdynav.gif"/>
          <p:cNvPicPr>
            <a:picLocks noChangeAspect="1" noChangeArrowheads="1"/>
          </p:cNvPicPr>
          <p:nvPr/>
        </p:nvPicPr>
        <p:blipFill>
          <a:blip r:embed="rId2" cstate="print"/>
          <a:srcRect/>
          <a:stretch>
            <a:fillRect/>
          </a:stretch>
        </p:blipFill>
        <p:spPr bwMode="auto">
          <a:xfrm>
            <a:off x="304800" y="2667000"/>
            <a:ext cx="4441825" cy="3787775"/>
          </a:xfrm>
          <a:prstGeom prst="rect">
            <a:avLst/>
          </a:prstGeom>
          <a:noFill/>
        </p:spPr>
      </p:pic>
      <p:pic>
        <p:nvPicPr>
          <p:cNvPr id="164870" name="Picture 6" descr="http://www.assistireland.ie/uploadedfiles/Product_Images/Computers/Hardware/Mercury%20(LIB).jpg"/>
          <p:cNvPicPr>
            <a:picLocks noChangeAspect="1" noChangeArrowheads="1"/>
          </p:cNvPicPr>
          <p:nvPr/>
        </p:nvPicPr>
        <p:blipFill>
          <a:blip r:embed="rId3" cstate="print"/>
          <a:srcRect/>
          <a:stretch>
            <a:fillRect/>
          </a:stretch>
        </p:blipFill>
        <p:spPr bwMode="auto">
          <a:xfrm>
            <a:off x="4724400" y="304800"/>
            <a:ext cx="4232275" cy="3175000"/>
          </a:xfrm>
          <a:prstGeom prst="rect">
            <a:avLst/>
          </a:prstGeom>
          <a:noFill/>
        </p:spPr>
      </p:pic>
      <p:pic>
        <p:nvPicPr>
          <p:cNvPr id="164872" name="Picture 8" descr="http://www.betterlifehealthcare.com/products/s976_1.jpg"/>
          <p:cNvPicPr>
            <a:picLocks noChangeAspect="1" noChangeArrowheads="1"/>
          </p:cNvPicPr>
          <p:nvPr/>
        </p:nvPicPr>
        <p:blipFill>
          <a:blip r:embed="rId4" cstate="print"/>
          <a:srcRect/>
          <a:stretch>
            <a:fillRect/>
          </a:stretch>
        </p:blipFill>
        <p:spPr bwMode="auto">
          <a:xfrm>
            <a:off x="5562600" y="3886200"/>
            <a:ext cx="2667000" cy="26670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Tray Mounted Communication System</a:t>
            </a:r>
            <a:endParaRPr lang="en-US" dirty="0"/>
          </a:p>
        </p:txBody>
      </p:sp>
      <p:pic>
        <p:nvPicPr>
          <p:cNvPr id="4" name="Content Placeholder 3" descr="Misc 043.jpg"/>
          <p:cNvPicPr>
            <a:picLocks noGrp="1" noChangeAspect="1"/>
          </p:cNvPicPr>
          <p:nvPr>
            <p:ph sz="quarter" idx="1"/>
          </p:nvPr>
        </p:nvPicPr>
        <p:blipFill>
          <a:blip r:embed="rId2" cstate="print"/>
          <a:stretch>
            <a:fillRect/>
          </a:stretch>
        </p:blipFill>
        <p:spPr>
          <a:xfrm>
            <a:off x="1661216" y="1600200"/>
            <a:ext cx="6056518" cy="4495800"/>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3" name="Picture 1029" descr="C:\Documents and Settings\dfredette\My Documents\My Pictures\Kodak Pictures\2008-06-09\100_9202.jpg"/>
          <p:cNvPicPr>
            <a:picLocks noChangeAspect="1" noChangeArrowheads="1"/>
          </p:cNvPicPr>
          <p:nvPr/>
        </p:nvPicPr>
        <p:blipFill>
          <a:blip r:embed="rId2" cstate="print"/>
          <a:srcRect/>
          <a:stretch>
            <a:fillRect/>
          </a:stretch>
        </p:blipFill>
        <p:spPr bwMode="auto">
          <a:xfrm>
            <a:off x="455613" y="455613"/>
            <a:ext cx="4186237" cy="3106737"/>
          </a:xfrm>
          <a:prstGeom prst="rect">
            <a:avLst/>
          </a:prstGeom>
          <a:noFill/>
        </p:spPr>
      </p:pic>
      <p:pic>
        <p:nvPicPr>
          <p:cNvPr id="165892" name="Picture 1028" descr="C:\Documents and Settings\dfredette\My Documents\My Pictures\Kodak Pictures\2008-06-09\100_9201.jpg"/>
          <p:cNvPicPr>
            <a:picLocks noChangeAspect="1" noChangeArrowheads="1"/>
          </p:cNvPicPr>
          <p:nvPr/>
        </p:nvPicPr>
        <p:blipFill>
          <a:blip r:embed="rId3" cstate="print"/>
          <a:srcRect/>
          <a:stretch>
            <a:fillRect/>
          </a:stretch>
        </p:blipFill>
        <p:spPr bwMode="auto">
          <a:xfrm>
            <a:off x="609600" y="3200400"/>
            <a:ext cx="4267200" cy="3167063"/>
          </a:xfrm>
          <a:prstGeom prst="rect">
            <a:avLst/>
          </a:prstGeom>
          <a:noFill/>
        </p:spPr>
      </p:pic>
      <p:pic>
        <p:nvPicPr>
          <p:cNvPr id="165891" name="Picture 1027" descr="C:\Documents and Settings\dfredette\My Documents\My Pictures\Kodak Pictures\2008-06-09\100_9204.jpg"/>
          <p:cNvPicPr>
            <a:picLocks noChangeAspect="1" noChangeArrowheads="1"/>
          </p:cNvPicPr>
          <p:nvPr/>
        </p:nvPicPr>
        <p:blipFill>
          <a:blip r:embed="rId4" cstate="print"/>
          <a:srcRect/>
          <a:stretch>
            <a:fillRect/>
          </a:stretch>
        </p:blipFill>
        <p:spPr bwMode="auto">
          <a:xfrm>
            <a:off x="4495800" y="304800"/>
            <a:ext cx="4259263" cy="5735638"/>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C:\Documents and Settings\dfredette\My Documents\My Pictures\Kodak Pictures\2008-06-09\100_9212.jpg"/>
          <p:cNvPicPr>
            <a:picLocks noChangeAspect="1" noChangeArrowheads="1"/>
          </p:cNvPicPr>
          <p:nvPr/>
        </p:nvPicPr>
        <p:blipFill>
          <a:blip r:embed="rId2" cstate="print"/>
          <a:srcRect/>
          <a:stretch>
            <a:fillRect/>
          </a:stretch>
        </p:blipFill>
        <p:spPr bwMode="auto">
          <a:xfrm>
            <a:off x="990600" y="457200"/>
            <a:ext cx="7632700" cy="5665788"/>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C:\Documents and Settings\dfredette\My Documents\My Pictures\Kodak Pictures\2008-06-09\100_9205.jpg"/>
          <p:cNvPicPr>
            <a:picLocks noChangeAspect="1" noChangeArrowheads="1"/>
          </p:cNvPicPr>
          <p:nvPr/>
        </p:nvPicPr>
        <p:blipFill>
          <a:blip r:embed="rId2" cstate="print"/>
          <a:srcRect/>
          <a:stretch>
            <a:fillRect/>
          </a:stretch>
        </p:blipFill>
        <p:spPr bwMode="auto">
          <a:xfrm>
            <a:off x="684213" y="484188"/>
            <a:ext cx="7632700" cy="5665787"/>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026"/>
          <p:cNvSpPr>
            <a:spLocks noGrp="1" noChangeArrowheads="1"/>
          </p:cNvSpPr>
          <p:nvPr>
            <p:ph type="title"/>
          </p:nvPr>
        </p:nvSpPr>
        <p:spPr/>
        <p:txBody>
          <a:bodyPr/>
          <a:lstStyle/>
          <a:p>
            <a:endParaRPr lang="en-US"/>
          </a:p>
        </p:txBody>
      </p:sp>
      <p:sp>
        <p:nvSpPr>
          <p:cNvPr id="178179" name="Rectangle 1027"/>
          <p:cNvSpPr>
            <a:spLocks noGrp="1" noChangeArrowheads="1"/>
          </p:cNvSpPr>
          <p:nvPr>
            <p:ph type="body" idx="1"/>
          </p:nvPr>
        </p:nvSpPr>
        <p:spPr/>
        <p:txBody>
          <a:bodyPr/>
          <a:lstStyle/>
          <a:p>
            <a:endParaRPr lang="en-US"/>
          </a:p>
        </p:txBody>
      </p:sp>
      <p:pic>
        <p:nvPicPr>
          <p:cNvPr id="178180" name="Picture 1028" descr="C:\Documents and Settings\dfredette\My Documents\My Pictures\Kodak Pictures\voice amplifier\100_9525.jpg"/>
          <p:cNvPicPr>
            <a:picLocks noChangeAspect="1" noChangeArrowheads="1"/>
          </p:cNvPicPr>
          <p:nvPr/>
        </p:nvPicPr>
        <p:blipFill>
          <a:blip r:embed="rId2" cstate="print"/>
          <a:srcRect/>
          <a:stretch>
            <a:fillRect/>
          </a:stretch>
        </p:blipFill>
        <p:spPr bwMode="auto">
          <a:xfrm>
            <a:off x="685800" y="914400"/>
            <a:ext cx="7632700" cy="5421313"/>
          </a:xfrm>
          <a:prstGeom prst="rect">
            <a:avLst/>
          </a:prstGeom>
          <a:noFill/>
        </p:spPr>
      </p:pic>
      <p:sp>
        <p:nvSpPr>
          <p:cNvPr id="178181" name="Text Box 1029"/>
          <p:cNvSpPr txBox="1">
            <a:spLocks noChangeArrowheads="1"/>
          </p:cNvSpPr>
          <p:nvPr/>
        </p:nvSpPr>
        <p:spPr bwMode="auto">
          <a:xfrm>
            <a:off x="762000" y="228600"/>
            <a:ext cx="5715000" cy="701675"/>
          </a:xfrm>
          <a:prstGeom prst="rect">
            <a:avLst/>
          </a:prstGeom>
          <a:noFill/>
          <a:ln w="9525">
            <a:noFill/>
            <a:miter lim="800000"/>
            <a:headEnd/>
            <a:tailEnd/>
          </a:ln>
          <a:effectLst/>
        </p:spPr>
        <p:txBody>
          <a:bodyPr>
            <a:spAutoFit/>
          </a:bodyPr>
          <a:lstStyle/>
          <a:p>
            <a:r>
              <a:rPr lang="en-US">
                <a:solidFill>
                  <a:srgbClr val="3333CC"/>
                </a:solidFill>
              </a:rPr>
              <a:t>Voice Amplifier</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endParaRPr lang="en-US"/>
          </a:p>
        </p:txBody>
      </p:sp>
      <p:sp>
        <p:nvSpPr>
          <p:cNvPr id="179203" name="Rectangle 3"/>
          <p:cNvSpPr>
            <a:spLocks noGrp="1" noChangeArrowheads="1"/>
          </p:cNvSpPr>
          <p:nvPr>
            <p:ph type="body" idx="1"/>
          </p:nvPr>
        </p:nvSpPr>
        <p:spPr/>
        <p:txBody>
          <a:bodyPr/>
          <a:lstStyle/>
          <a:p>
            <a:endParaRPr lang="en-US"/>
          </a:p>
        </p:txBody>
      </p:sp>
      <p:pic>
        <p:nvPicPr>
          <p:cNvPr id="179204" name="Picture 4" descr="C:\Documents and Settings\dfredette\My Documents\My Pictures\Kodak Pictures\voice amplifier\100_9539.jpg"/>
          <p:cNvPicPr>
            <a:picLocks noChangeAspect="1" noChangeArrowheads="1"/>
          </p:cNvPicPr>
          <p:nvPr/>
        </p:nvPicPr>
        <p:blipFill>
          <a:blip r:embed="rId2" cstate="print"/>
          <a:srcRect/>
          <a:stretch>
            <a:fillRect/>
          </a:stretch>
        </p:blipFill>
        <p:spPr bwMode="auto">
          <a:xfrm>
            <a:off x="684213" y="584200"/>
            <a:ext cx="7632700" cy="5665788"/>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2955925"/>
            <a:ext cx="7772400" cy="1006475"/>
          </a:xfrm>
        </p:spPr>
        <p:txBody>
          <a:bodyPr/>
          <a:lstStyle/>
          <a:p>
            <a:r>
              <a:rPr lang="en-US" sz="6000"/>
              <a:t>Telephone Access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4" name="Rectangle 4100"/>
          <p:cNvSpPr>
            <a:spLocks noGrp="1" noChangeArrowheads="1"/>
          </p:cNvSpPr>
          <p:nvPr>
            <p:ph type="title"/>
          </p:nvPr>
        </p:nvSpPr>
        <p:spPr/>
        <p:txBody>
          <a:bodyPr/>
          <a:lstStyle/>
          <a:p>
            <a:r>
              <a:rPr lang="en-US" altLang="en-US"/>
              <a:t>Less Common MS Symptoms</a:t>
            </a:r>
          </a:p>
        </p:txBody>
      </p:sp>
      <p:sp>
        <p:nvSpPr>
          <p:cNvPr id="604165" name="Rectangle 4101"/>
          <p:cNvSpPr>
            <a:spLocks noGrp="1" noChangeArrowheads="1"/>
          </p:cNvSpPr>
          <p:nvPr>
            <p:ph sz="quarter" idx="1"/>
          </p:nvPr>
        </p:nvSpPr>
        <p:spPr>
          <a:xfrm>
            <a:off x="685800" y="1511300"/>
            <a:ext cx="7772400" cy="4367213"/>
          </a:xfrm>
        </p:spPr>
        <p:txBody>
          <a:bodyPr/>
          <a:lstStyle/>
          <a:p>
            <a:r>
              <a:rPr lang="en-US" altLang="en-US"/>
              <a:t>Dysarthria, scanning speech, dysphagia</a:t>
            </a:r>
          </a:p>
          <a:p>
            <a:r>
              <a:rPr lang="en-US" altLang="en-US"/>
              <a:t>Lhermitte’s phenomenon</a:t>
            </a:r>
          </a:p>
          <a:p>
            <a:r>
              <a:rPr lang="en-US" altLang="en-US"/>
              <a:t>Neuritic pain</a:t>
            </a:r>
          </a:p>
          <a:p>
            <a:r>
              <a:rPr lang="en-US" altLang="en-US"/>
              <a:t>Vertigo/ataxia</a:t>
            </a:r>
          </a:p>
          <a:p>
            <a:r>
              <a:rPr lang="en-US" altLang="en-US"/>
              <a:t>Cognitive dysfunction</a:t>
            </a:r>
          </a:p>
          <a:p>
            <a:r>
              <a:rPr lang="en-US" altLang="en-US"/>
              <a:t>Tremor/incoordination</a:t>
            </a:r>
          </a:p>
          <a:p>
            <a:endParaRPr lang="en-US" altLang="en-US"/>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dfredette\My Documents\My Pictures\Kodak Pictures\2006-03-21\000_0057.JPG"/>
          <p:cNvPicPr>
            <a:picLocks noChangeAspect="1" noChangeArrowheads="1"/>
          </p:cNvPicPr>
          <p:nvPr/>
        </p:nvPicPr>
        <p:blipFill>
          <a:blip r:embed="rId2" cstate="print"/>
          <a:srcRect/>
          <a:stretch>
            <a:fillRect/>
          </a:stretch>
        </p:blipFill>
        <p:spPr bwMode="auto">
          <a:xfrm>
            <a:off x="914400" y="762000"/>
            <a:ext cx="7165975" cy="5319713"/>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Documents and Settings\dfredette\My Documents\My Pictures\Kodak Pictures\2006-03-15\000_0026.JPG"/>
          <p:cNvPicPr>
            <a:picLocks noChangeAspect="1" noChangeArrowheads="1"/>
          </p:cNvPicPr>
          <p:nvPr/>
        </p:nvPicPr>
        <p:blipFill>
          <a:blip r:embed="rId2" cstate="print"/>
          <a:srcRect/>
          <a:stretch>
            <a:fillRect/>
          </a:stretch>
        </p:blipFill>
        <p:spPr bwMode="auto">
          <a:xfrm>
            <a:off x="914400" y="762000"/>
            <a:ext cx="7165975" cy="5319713"/>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dfredette\My Documents\My Pictures\Kodak Pictures\2006-03-15\000_0027.JPG"/>
          <p:cNvPicPr>
            <a:picLocks noChangeAspect="1" noChangeArrowheads="1"/>
          </p:cNvPicPr>
          <p:nvPr/>
        </p:nvPicPr>
        <p:blipFill>
          <a:blip r:embed="rId2" cstate="print"/>
          <a:srcRect/>
          <a:stretch>
            <a:fillRect/>
          </a:stretch>
        </p:blipFill>
        <p:spPr bwMode="auto">
          <a:xfrm>
            <a:off x="762000" y="609600"/>
            <a:ext cx="7632700" cy="5665788"/>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C:\Documents and Settings\dfredette\My Documents\My Pictures\Kodak Pictures\2006-10-23\000_0162.JPG"/>
          <p:cNvPicPr>
            <a:picLocks noChangeAspect="1" noChangeArrowheads="1"/>
          </p:cNvPicPr>
          <p:nvPr/>
        </p:nvPicPr>
        <p:blipFill>
          <a:blip r:embed="rId2" cstate="print"/>
          <a:srcRect/>
          <a:stretch>
            <a:fillRect/>
          </a:stretch>
        </p:blipFill>
        <p:spPr bwMode="auto">
          <a:xfrm>
            <a:off x="609600" y="457200"/>
            <a:ext cx="8116888" cy="6026150"/>
          </a:xfrm>
          <a:prstGeom prst="rect">
            <a:avLst/>
          </a:prstGeom>
          <a:noFill/>
        </p:spPr>
      </p:pic>
    </p:spTree>
  </p:cSld>
  <p:clrMapOvr>
    <a:masterClrMapping/>
  </p:clrMapOvr>
  <p:transition>
    <p:pull dir="d"/>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4" name="Picture 4" descr="C:\Documents and Settings\dfredette\My Documents\My Pictures\Kodak Pictures\farzin\100_9555.jpg"/>
          <p:cNvPicPr>
            <a:picLocks noChangeAspect="1" noChangeArrowheads="1"/>
          </p:cNvPicPr>
          <p:nvPr/>
        </p:nvPicPr>
        <p:blipFill>
          <a:blip r:embed="rId2" cstate="print"/>
          <a:srcRect/>
          <a:stretch>
            <a:fillRect/>
          </a:stretch>
        </p:blipFill>
        <p:spPr bwMode="auto">
          <a:xfrm>
            <a:off x="228600" y="381000"/>
            <a:ext cx="4305300" cy="3195638"/>
          </a:xfrm>
          <a:prstGeom prst="rect">
            <a:avLst/>
          </a:prstGeom>
          <a:noFill/>
        </p:spPr>
      </p:pic>
      <p:pic>
        <p:nvPicPr>
          <p:cNvPr id="215045" name="Picture 5" descr="C:\Documents and Settings\dfredette\My Documents\My Pictures\Kodak Pictures\farzin\100_9557.jpg"/>
          <p:cNvPicPr>
            <a:picLocks noChangeAspect="1" noChangeArrowheads="1"/>
          </p:cNvPicPr>
          <p:nvPr/>
        </p:nvPicPr>
        <p:blipFill>
          <a:blip r:embed="rId3" cstate="print"/>
          <a:srcRect/>
          <a:stretch>
            <a:fillRect/>
          </a:stretch>
        </p:blipFill>
        <p:spPr bwMode="auto">
          <a:xfrm>
            <a:off x="4648200" y="2971800"/>
            <a:ext cx="4305300" cy="31956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15044"/>
                                        </p:tgtEl>
                                        <p:attrNameLst>
                                          <p:attrName>style.visibility</p:attrName>
                                        </p:attrNameLst>
                                      </p:cBhvr>
                                      <p:to>
                                        <p:strVal val="visible"/>
                                      </p:to>
                                    </p:set>
                                    <p:animEffect transition="in" filter="dissolve">
                                      <p:cBhvr>
                                        <p:cTn id="7" dur="500"/>
                                        <p:tgtEl>
                                          <p:spTgt spid="21504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15045"/>
                                        </p:tgtEl>
                                        <p:attrNameLst>
                                          <p:attrName>style.visibility</p:attrName>
                                        </p:attrNameLst>
                                      </p:cBhvr>
                                      <p:to>
                                        <p:strVal val="visible"/>
                                      </p:to>
                                    </p:set>
                                    <p:animEffect transition="in" filter="dissolve">
                                      <p:cBhvr>
                                        <p:cTn id="11" dur="500"/>
                                        <p:tgtEl>
                                          <p:spTgt spid="215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nts and Settings\dfredette\My Documents\My Pictures\Kodak Pictures\2006-03-20\000_0047.JPG"/>
          <p:cNvPicPr>
            <a:picLocks noChangeAspect="1" noChangeArrowheads="1"/>
          </p:cNvPicPr>
          <p:nvPr/>
        </p:nvPicPr>
        <p:blipFill>
          <a:blip r:embed="rId2" cstate="print"/>
          <a:srcRect/>
          <a:stretch>
            <a:fillRect/>
          </a:stretch>
        </p:blipFill>
        <p:spPr bwMode="auto">
          <a:xfrm>
            <a:off x="762000" y="838200"/>
            <a:ext cx="7724775" cy="51308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1026" descr="C:\Documents and Settings\dfredette\My Documents\My Pictures\Kodak Pictures\2008-06-07\100_9180.jpg"/>
          <p:cNvPicPr>
            <a:picLocks noChangeAspect="1" noChangeArrowheads="1"/>
          </p:cNvPicPr>
          <p:nvPr/>
        </p:nvPicPr>
        <p:blipFill>
          <a:blip r:embed="rId2" cstate="print"/>
          <a:srcRect/>
          <a:stretch>
            <a:fillRect/>
          </a:stretch>
        </p:blipFill>
        <p:spPr bwMode="auto">
          <a:xfrm>
            <a:off x="990600" y="914400"/>
            <a:ext cx="7632700" cy="5665788"/>
          </a:xfrm>
          <a:prstGeom prst="rect">
            <a:avLst/>
          </a:prstGeom>
          <a:noFill/>
        </p:spPr>
      </p:pic>
      <p:sp>
        <p:nvSpPr>
          <p:cNvPr id="151555" name="Text Box 1027"/>
          <p:cNvSpPr txBox="1">
            <a:spLocks noChangeArrowheads="1"/>
          </p:cNvSpPr>
          <p:nvPr/>
        </p:nvSpPr>
        <p:spPr bwMode="auto">
          <a:xfrm>
            <a:off x="1219200" y="228600"/>
            <a:ext cx="2743200" cy="701675"/>
          </a:xfrm>
          <a:prstGeom prst="rect">
            <a:avLst/>
          </a:prstGeom>
          <a:noFill/>
          <a:ln w="9525">
            <a:noFill/>
            <a:miter lim="800000"/>
            <a:headEnd/>
            <a:tailEnd/>
          </a:ln>
          <a:effectLst/>
        </p:spPr>
        <p:txBody>
          <a:bodyPr>
            <a:spAutoFit/>
          </a:bodyPr>
          <a:lstStyle/>
          <a:p>
            <a:r>
              <a:rPr lang="en-US"/>
              <a:t>Phase 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2000"/>
                                  </p:stCondLst>
                                  <p:childTnLst>
                                    <p:set>
                                      <p:cBhvr>
                                        <p:cTn id="6" dur="1" fill="hold">
                                          <p:stCondLst>
                                            <p:cond delay="0"/>
                                          </p:stCondLst>
                                        </p:cTn>
                                        <p:tgtEl>
                                          <p:spTgt spid="151555"/>
                                        </p:tgtEl>
                                        <p:attrNameLst>
                                          <p:attrName>style.visibility</p:attrName>
                                        </p:attrNameLst>
                                      </p:cBhvr>
                                      <p:to>
                                        <p:strVal val="visible"/>
                                      </p:to>
                                    </p:set>
                                    <p:anim calcmode="lin" valueType="num">
                                      <p:cBhvr additive="base">
                                        <p:cTn id="7" dur="500" fill="hold"/>
                                        <p:tgtEl>
                                          <p:spTgt spid="151555"/>
                                        </p:tgtEl>
                                        <p:attrNameLst>
                                          <p:attrName>ppt_x</p:attrName>
                                        </p:attrNameLst>
                                      </p:cBhvr>
                                      <p:tavLst>
                                        <p:tav tm="0">
                                          <p:val>
                                            <p:strVal val="1+#ppt_w/2"/>
                                          </p:val>
                                        </p:tav>
                                        <p:tav tm="100000">
                                          <p:val>
                                            <p:strVal val="#ppt_x"/>
                                          </p:val>
                                        </p:tav>
                                      </p:tavLst>
                                    </p:anim>
                                    <p:anim calcmode="lin" valueType="num">
                                      <p:cBhvr additive="base">
                                        <p:cTn id="8" dur="500" fill="hold"/>
                                        <p:tgtEl>
                                          <p:spTgt spid="1515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2667000" y="5867400"/>
            <a:ext cx="4038600" cy="762000"/>
          </a:xfrm>
        </p:spPr>
        <p:txBody>
          <a:bodyPr/>
          <a:lstStyle/>
          <a:p>
            <a:r>
              <a:rPr lang="en-US"/>
              <a:t>    Phase II</a:t>
            </a:r>
          </a:p>
        </p:txBody>
      </p:sp>
      <p:sp>
        <p:nvSpPr>
          <p:cNvPr id="173059" name="Rectangle 3"/>
          <p:cNvSpPr>
            <a:spLocks noGrp="1" noChangeArrowheads="1"/>
          </p:cNvSpPr>
          <p:nvPr>
            <p:ph type="body" idx="1"/>
          </p:nvPr>
        </p:nvSpPr>
        <p:spPr>
          <a:xfrm>
            <a:off x="912813" y="1905000"/>
            <a:ext cx="8110537" cy="381000"/>
          </a:xfrm>
        </p:spPr>
        <p:txBody>
          <a:bodyPr>
            <a:normAutofit fontScale="92500" lnSpcReduction="20000"/>
          </a:bodyPr>
          <a:lstStyle/>
          <a:p>
            <a:pPr>
              <a:lnSpc>
                <a:spcPct val="90000"/>
              </a:lnSpc>
            </a:pPr>
            <a:endParaRPr lang="en-US" sz="2800"/>
          </a:p>
        </p:txBody>
      </p:sp>
      <p:pic>
        <p:nvPicPr>
          <p:cNvPr id="173060" name="Picture 4" descr="C:\Documents and Settings\dfredette\My Documents\My Pictures\Kodak Pictures\2009-04-29\Picture 0021.jpg"/>
          <p:cNvPicPr>
            <a:picLocks noChangeAspect="1" noChangeArrowheads="1"/>
          </p:cNvPicPr>
          <p:nvPr/>
        </p:nvPicPr>
        <p:blipFill>
          <a:blip r:embed="rId2" cstate="print"/>
          <a:srcRect/>
          <a:stretch>
            <a:fillRect/>
          </a:stretch>
        </p:blipFill>
        <p:spPr bwMode="auto">
          <a:xfrm>
            <a:off x="533400" y="457200"/>
            <a:ext cx="8078788" cy="5181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173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 Box 2050"/>
          <p:cNvSpPr txBox="1">
            <a:spLocks noChangeArrowheads="1"/>
          </p:cNvSpPr>
          <p:nvPr/>
        </p:nvSpPr>
        <p:spPr bwMode="auto">
          <a:xfrm>
            <a:off x="5562600" y="990600"/>
            <a:ext cx="3124200" cy="701675"/>
          </a:xfrm>
          <a:prstGeom prst="rect">
            <a:avLst/>
          </a:prstGeom>
          <a:noFill/>
          <a:ln w="9525">
            <a:noFill/>
            <a:miter lim="800000"/>
            <a:headEnd/>
            <a:tailEnd/>
          </a:ln>
          <a:effectLst/>
        </p:spPr>
        <p:txBody>
          <a:bodyPr>
            <a:spAutoFit/>
          </a:bodyPr>
          <a:lstStyle/>
          <a:p>
            <a:r>
              <a:rPr lang="en-US"/>
              <a:t>Phase III</a:t>
            </a:r>
          </a:p>
        </p:txBody>
      </p:sp>
      <p:pic>
        <p:nvPicPr>
          <p:cNvPr id="202755" name="Picture 2051" descr="C:\Documents and Settings\dfredette\My Documents\My Pictures\Kodak Pictures\farzin\100_9554.jpg"/>
          <p:cNvPicPr>
            <a:picLocks noChangeAspect="1" noChangeArrowheads="1"/>
          </p:cNvPicPr>
          <p:nvPr/>
        </p:nvPicPr>
        <p:blipFill>
          <a:blip r:embed="rId2" cstate="print"/>
          <a:srcRect/>
          <a:stretch>
            <a:fillRect/>
          </a:stretch>
        </p:blipFill>
        <p:spPr bwMode="auto">
          <a:xfrm>
            <a:off x="381000" y="228600"/>
            <a:ext cx="4927600" cy="3657600"/>
          </a:xfrm>
          <a:prstGeom prst="rect">
            <a:avLst/>
          </a:prstGeom>
          <a:noFill/>
        </p:spPr>
      </p:pic>
      <p:pic>
        <p:nvPicPr>
          <p:cNvPr id="202756" name="Picture 2052" descr="C:\Documents and Settings\dfredette\My Documents\My Pictures\Kodak Pictures\farzin\100_9552.jpg"/>
          <p:cNvPicPr>
            <a:picLocks noChangeAspect="1" noChangeArrowheads="1"/>
          </p:cNvPicPr>
          <p:nvPr/>
        </p:nvPicPr>
        <p:blipFill>
          <a:blip r:embed="rId3" cstate="print"/>
          <a:srcRect/>
          <a:stretch>
            <a:fillRect/>
          </a:stretch>
        </p:blipFill>
        <p:spPr bwMode="auto">
          <a:xfrm>
            <a:off x="3962400" y="2971800"/>
            <a:ext cx="4927600" cy="3657600"/>
          </a:xfrm>
          <a:prstGeom prst="rect">
            <a:avLst/>
          </a:prstGeom>
          <a:noFill/>
          <a:ln w="38100">
            <a:solidFill>
              <a:schemeClr val="accent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202755"/>
                                        </p:tgtEl>
                                        <p:attrNameLst>
                                          <p:attrName>style.visibility</p:attrName>
                                        </p:attrNameLst>
                                      </p:cBhvr>
                                      <p:to>
                                        <p:strVal val="visible"/>
                                      </p:to>
                                    </p:set>
                                    <p:animEffect transition="in" filter="dissolve">
                                      <p:cBhvr>
                                        <p:cTn id="7" dur="500"/>
                                        <p:tgtEl>
                                          <p:spTgt spid="202755"/>
                                        </p:tgtEl>
                                      </p:cBhvr>
                                    </p:animEffect>
                                  </p:childTnLst>
                                </p:cTn>
                              </p:par>
                            </p:childTnLst>
                          </p:cTn>
                        </p:par>
                        <p:par>
                          <p:cTn id="8" fill="hold">
                            <p:stCondLst>
                              <p:cond delay="1500"/>
                            </p:stCondLst>
                            <p:childTnLst>
                              <p:par>
                                <p:cTn id="9" presetID="9" presetClass="entr" presetSubtype="0" fill="hold" nodeType="afterEffect">
                                  <p:stCondLst>
                                    <p:cond delay="3000"/>
                                  </p:stCondLst>
                                  <p:childTnLst>
                                    <p:set>
                                      <p:cBhvr>
                                        <p:cTn id="10" dur="1" fill="hold">
                                          <p:stCondLst>
                                            <p:cond delay="0"/>
                                          </p:stCondLst>
                                        </p:cTn>
                                        <p:tgtEl>
                                          <p:spTgt spid="202756"/>
                                        </p:tgtEl>
                                        <p:attrNameLst>
                                          <p:attrName>style.visibility</p:attrName>
                                        </p:attrNameLst>
                                      </p:cBhvr>
                                      <p:to>
                                        <p:strVal val="visible"/>
                                      </p:to>
                                    </p:set>
                                    <p:animEffect transition="in" filter="dissolve">
                                      <p:cBhvr>
                                        <p:cTn id="11" dur="500"/>
                                        <p:tgtEl>
                                          <p:spTgt spid="202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62000" y="2879725"/>
            <a:ext cx="7772400" cy="1006475"/>
          </a:xfrm>
        </p:spPr>
        <p:txBody>
          <a:bodyPr/>
          <a:lstStyle/>
          <a:p>
            <a:r>
              <a:rPr lang="en-US" sz="6000"/>
              <a:t>Computer Access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8" name="Rectangle 1028"/>
          <p:cNvSpPr>
            <a:spLocks noGrp="1" noChangeArrowheads="1"/>
          </p:cNvSpPr>
          <p:nvPr>
            <p:ph type="title"/>
          </p:nvPr>
        </p:nvSpPr>
        <p:spPr/>
        <p:txBody>
          <a:bodyPr/>
          <a:lstStyle/>
          <a:p>
            <a:r>
              <a:rPr lang="en-US" altLang="en-US"/>
              <a:t>Rare MS Symptoms</a:t>
            </a:r>
          </a:p>
        </p:txBody>
      </p:sp>
      <p:sp>
        <p:nvSpPr>
          <p:cNvPr id="605189" name="Rectangle 1029"/>
          <p:cNvSpPr>
            <a:spLocks noGrp="1" noChangeArrowheads="1"/>
          </p:cNvSpPr>
          <p:nvPr>
            <p:ph sz="quarter" idx="1"/>
          </p:nvPr>
        </p:nvSpPr>
        <p:spPr>
          <a:xfrm>
            <a:off x="685800" y="1511300"/>
            <a:ext cx="7772400" cy="3725863"/>
          </a:xfrm>
        </p:spPr>
        <p:txBody>
          <a:bodyPr/>
          <a:lstStyle/>
          <a:p>
            <a:r>
              <a:rPr lang="en-US" altLang="en-US"/>
              <a:t>Decreased hearing</a:t>
            </a:r>
          </a:p>
          <a:p>
            <a:r>
              <a:rPr lang="en-US" altLang="en-US"/>
              <a:t>Seizures</a:t>
            </a:r>
          </a:p>
          <a:p>
            <a:r>
              <a:rPr lang="en-US" altLang="en-US"/>
              <a:t>Tinnitus</a:t>
            </a:r>
          </a:p>
          <a:p>
            <a:r>
              <a:rPr lang="en-US" altLang="en-US"/>
              <a:t>Mental disturbance</a:t>
            </a:r>
          </a:p>
          <a:p>
            <a:r>
              <a:rPr lang="en-US" altLang="en-US"/>
              <a:t>Paralysis</a:t>
            </a:r>
          </a:p>
          <a:p>
            <a:endParaRPr lang="en-US" altLang="en-US"/>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dfredette\My Documents\My Pictures\Kodak Pictures\2006-03-15\000_0022.JPG"/>
          <p:cNvPicPr>
            <a:picLocks noChangeAspect="1" noChangeArrowheads="1"/>
          </p:cNvPicPr>
          <p:nvPr/>
        </p:nvPicPr>
        <p:blipFill>
          <a:blip r:embed="rId2" cstate="print"/>
          <a:srcRect/>
          <a:stretch>
            <a:fillRect/>
          </a:stretch>
        </p:blipFill>
        <p:spPr bwMode="auto">
          <a:xfrm>
            <a:off x="990600" y="762000"/>
            <a:ext cx="7165975" cy="5319713"/>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dfredette\My Documents\My Pictures\Kodak Pictures\2006-03-15\000_0025.JPG"/>
          <p:cNvPicPr>
            <a:picLocks noChangeAspect="1" noChangeArrowheads="1"/>
          </p:cNvPicPr>
          <p:nvPr/>
        </p:nvPicPr>
        <p:blipFill>
          <a:blip r:embed="rId2" cstate="print"/>
          <a:srcRect/>
          <a:stretch>
            <a:fillRect/>
          </a:stretch>
        </p:blipFill>
        <p:spPr bwMode="auto">
          <a:xfrm>
            <a:off x="1066800" y="762000"/>
            <a:ext cx="7158038" cy="5313363"/>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026" descr="C:\Documents and Settings\dfredette\My Documents\My Pictures\Kodak Pictures\don olivier\100_9448.jpg"/>
          <p:cNvPicPr>
            <a:picLocks noChangeAspect="1" noChangeArrowheads="1"/>
          </p:cNvPicPr>
          <p:nvPr/>
        </p:nvPicPr>
        <p:blipFill>
          <a:blip r:embed="rId2" cstate="print"/>
          <a:srcRect/>
          <a:stretch>
            <a:fillRect/>
          </a:stretch>
        </p:blipFill>
        <p:spPr bwMode="auto">
          <a:xfrm>
            <a:off x="3886200" y="2819400"/>
            <a:ext cx="4927600" cy="3657600"/>
          </a:xfrm>
          <a:prstGeom prst="rect">
            <a:avLst/>
          </a:prstGeom>
          <a:noFill/>
        </p:spPr>
      </p:pic>
      <p:pic>
        <p:nvPicPr>
          <p:cNvPr id="208899" name="Picture 1027" descr="C:\Documents and Settings\dfredette\My Documents\My Pictures\Kodak Pictures\don olivier\100_9447.jpg"/>
          <p:cNvPicPr>
            <a:picLocks noChangeAspect="1" noChangeArrowheads="1"/>
          </p:cNvPicPr>
          <p:nvPr/>
        </p:nvPicPr>
        <p:blipFill>
          <a:blip r:embed="rId3" cstate="print"/>
          <a:srcRect/>
          <a:stretch>
            <a:fillRect/>
          </a:stretch>
        </p:blipFill>
        <p:spPr bwMode="auto">
          <a:xfrm>
            <a:off x="685800" y="381000"/>
            <a:ext cx="4927600" cy="3657600"/>
          </a:xfrm>
          <a:prstGeom prst="rect">
            <a:avLst/>
          </a:prstGeom>
          <a:noFill/>
          <a:ln w="57150">
            <a:solidFill>
              <a:srgbClr val="CC3399"/>
            </a:solid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dfredette\My Documents\My Pictures\Kodak Pictures\2006-03-21\000_0055.JPG"/>
          <p:cNvPicPr>
            <a:picLocks noChangeAspect="1" noChangeArrowheads="1"/>
          </p:cNvPicPr>
          <p:nvPr/>
        </p:nvPicPr>
        <p:blipFill>
          <a:blip r:embed="rId2" cstate="print"/>
          <a:srcRect/>
          <a:stretch>
            <a:fillRect/>
          </a:stretch>
        </p:blipFill>
        <p:spPr bwMode="auto">
          <a:xfrm>
            <a:off x="990600" y="838200"/>
            <a:ext cx="7165975" cy="5319713"/>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dfredette\My Documents\My Pictures\Kodak Pictures\2006-03-21\000_0056.JPG"/>
          <p:cNvPicPr>
            <a:picLocks noChangeAspect="1" noChangeArrowheads="1"/>
          </p:cNvPicPr>
          <p:nvPr/>
        </p:nvPicPr>
        <p:blipFill>
          <a:blip r:embed="rId2" cstate="print"/>
          <a:srcRect/>
          <a:stretch>
            <a:fillRect/>
          </a:stretch>
        </p:blipFill>
        <p:spPr bwMode="auto">
          <a:xfrm>
            <a:off x="1143000" y="685800"/>
            <a:ext cx="7165975" cy="5319713"/>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Documents and Settings\dfredette\My Documents\My Pictures\Kodak Pictures\2006-03-15\000_0028.JPG"/>
          <p:cNvPicPr>
            <a:picLocks noChangeAspect="1" noChangeArrowheads="1"/>
          </p:cNvPicPr>
          <p:nvPr/>
        </p:nvPicPr>
        <p:blipFill>
          <a:blip r:embed="rId2" cstate="print"/>
          <a:srcRect/>
          <a:stretch>
            <a:fillRect/>
          </a:stretch>
        </p:blipFill>
        <p:spPr bwMode="auto">
          <a:xfrm>
            <a:off x="2362200" y="304800"/>
            <a:ext cx="4560888" cy="6145213"/>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Documents and Settings\dfredette\My Documents\My Pictures\Kodak Pictures\2006-03-15\000_0031.JPG"/>
          <p:cNvPicPr>
            <a:picLocks noChangeAspect="1" noChangeArrowheads="1"/>
          </p:cNvPicPr>
          <p:nvPr/>
        </p:nvPicPr>
        <p:blipFill>
          <a:blip r:embed="rId2" cstate="print"/>
          <a:srcRect/>
          <a:stretch>
            <a:fillRect/>
          </a:stretch>
        </p:blipFill>
        <p:spPr bwMode="auto">
          <a:xfrm>
            <a:off x="990600" y="762000"/>
            <a:ext cx="7165975" cy="5319713"/>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C:\Documents and Settings\dfredette\My Documents\My Pictures\Kodak Pictures\2006-10-24\000_0165.JPG"/>
          <p:cNvPicPr>
            <a:picLocks noChangeAspect="1" noChangeArrowheads="1"/>
          </p:cNvPicPr>
          <p:nvPr/>
        </p:nvPicPr>
        <p:blipFill>
          <a:blip r:embed="rId2" cstate="print"/>
          <a:srcRect/>
          <a:stretch>
            <a:fillRect/>
          </a:stretch>
        </p:blipFill>
        <p:spPr bwMode="auto">
          <a:xfrm>
            <a:off x="533400" y="381000"/>
            <a:ext cx="8116888" cy="6026150"/>
          </a:xfrm>
          <a:prstGeom prst="rect">
            <a:avLst/>
          </a:prstGeom>
          <a:noFill/>
        </p:spPr>
      </p:pic>
    </p:spTree>
  </p:cSld>
  <p:clrMapOvr>
    <a:masterClrMapping/>
  </p:clrMapOvr>
  <p:transition>
    <p:pull dir="d"/>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Documents and Settings\dfredette\My Documents\My Pictures\Kodak Pictures\2006-03-15\000_0039.JPG"/>
          <p:cNvPicPr>
            <a:picLocks noChangeAspect="1" noChangeArrowheads="1"/>
          </p:cNvPicPr>
          <p:nvPr/>
        </p:nvPicPr>
        <p:blipFill>
          <a:blip r:embed="rId2" cstate="print"/>
          <a:srcRect/>
          <a:stretch>
            <a:fillRect/>
          </a:stretch>
        </p:blipFill>
        <p:spPr bwMode="auto">
          <a:xfrm>
            <a:off x="990600" y="762000"/>
            <a:ext cx="7165975" cy="5319713"/>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Documents and Settings\dfredette\My Documents\My Pictures\Kodak Pictures\2006-03-15\000_0038.JPG"/>
          <p:cNvPicPr>
            <a:picLocks noChangeAspect="1" noChangeArrowheads="1"/>
          </p:cNvPicPr>
          <p:nvPr/>
        </p:nvPicPr>
        <p:blipFill>
          <a:blip r:embed="rId2" cstate="print"/>
          <a:srcRect/>
          <a:stretch>
            <a:fillRect/>
          </a:stretch>
        </p:blipFill>
        <p:spPr bwMode="auto">
          <a:xfrm>
            <a:off x="914400" y="762000"/>
            <a:ext cx="7165975" cy="5319713"/>
          </a:xfrm>
          <a:prstGeom prst="rect">
            <a:avLst/>
          </a:prstGeom>
          <a:solidFill>
            <a:schemeClr val="accent1"/>
          </a:solid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Implications of MS</a:t>
            </a:r>
            <a:endParaRPr lang="en-US" dirty="0"/>
          </a:p>
        </p:txBody>
      </p:sp>
      <p:sp>
        <p:nvSpPr>
          <p:cNvPr id="14" name="Content Placeholder 13"/>
          <p:cNvSpPr>
            <a:spLocks noGrp="1"/>
          </p:cNvSpPr>
          <p:nvPr>
            <p:ph sz="quarter" idx="1"/>
          </p:nvPr>
        </p:nvSpPr>
        <p:spPr>
          <a:xfrm>
            <a:off x="612648" y="1752600"/>
            <a:ext cx="8153400" cy="5105400"/>
          </a:xfrm>
          <a:ln>
            <a:noFill/>
          </a:ln>
        </p:spPr>
        <p:txBody>
          <a:bodyPr>
            <a:normAutofit/>
          </a:bodyPr>
          <a:lstStyle/>
          <a:p>
            <a:r>
              <a:rPr lang="en-US" dirty="0" smtClean="0"/>
              <a:t>Cognition	</a:t>
            </a:r>
          </a:p>
          <a:p>
            <a:r>
              <a:rPr lang="en-US" dirty="0" smtClean="0"/>
              <a:t>Speech	</a:t>
            </a:r>
          </a:p>
          <a:p>
            <a:r>
              <a:rPr lang="en-US" dirty="0" smtClean="0"/>
              <a:t>Fatigue	</a:t>
            </a:r>
          </a:p>
          <a:p>
            <a:r>
              <a:rPr lang="en-US" dirty="0" smtClean="0"/>
              <a:t>Pressure wounds</a:t>
            </a:r>
          </a:p>
          <a:p>
            <a:r>
              <a:rPr lang="en-US" dirty="0" smtClean="0"/>
              <a:t>Vision</a:t>
            </a:r>
          </a:p>
          <a:p>
            <a:r>
              <a:rPr lang="en-US" dirty="0" smtClean="0"/>
              <a:t>Impaired Memory</a:t>
            </a:r>
          </a:p>
          <a:p>
            <a:r>
              <a:rPr lang="en-US" dirty="0" smtClean="0"/>
              <a:t>Depression</a:t>
            </a:r>
          </a:p>
          <a:p>
            <a:r>
              <a:rPr lang="en-US" dirty="0" smtClean="0"/>
              <a:t>Spasticity</a:t>
            </a:r>
          </a:p>
          <a:p>
            <a:r>
              <a:rPr lang="en-US" dirty="0" smtClean="0"/>
              <a:t>Decreased Motor Function</a:t>
            </a:r>
            <a:endParaRPr lang="en-US"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Desk Mounted Kindle</a:t>
            </a:r>
            <a:endParaRPr lang="en-US" dirty="0"/>
          </a:p>
        </p:txBody>
      </p:sp>
      <p:pic>
        <p:nvPicPr>
          <p:cNvPr id="4" name="Content Placeholder 3" descr="Misc 015.jpg"/>
          <p:cNvPicPr>
            <a:picLocks noGrp="1" noChangeAspect="1"/>
          </p:cNvPicPr>
          <p:nvPr>
            <p:ph sz="quarter" idx="1"/>
          </p:nvPr>
        </p:nvPicPr>
        <p:blipFill>
          <a:blip r:embed="rId2" cstate="print"/>
          <a:stretch>
            <a:fillRect/>
          </a:stretch>
        </p:blipFill>
        <p:spPr>
          <a:xfrm>
            <a:off x="1661216" y="1600200"/>
            <a:ext cx="6056518" cy="4495800"/>
          </a:xfr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2" name="Picture 4" descr="C:\Documents and Settings\dfredette\My Documents\My Pictures\Kodak Pictures\Kindle reader\100_9463.jpg"/>
          <p:cNvPicPr>
            <a:picLocks noChangeAspect="1" noChangeArrowheads="1"/>
          </p:cNvPicPr>
          <p:nvPr/>
        </p:nvPicPr>
        <p:blipFill>
          <a:blip r:embed="rId2" cstate="print"/>
          <a:srcRect/>
          <a:stretch>
            <a:fillRect/>
          </a:stretch>
        </p:blipFill>
        <p:spPr bwMode="auto">
          <a:xfrm>
            <a:off x="762000" y="228600"/>
            <a:ext cx="7632700" cy="5486400"/>
          </a:xfrm>
          <a:prstGeom prst="rect">
            <a:avLst/>
          </a:prstGeom>
          <a:noFill/>
        </p:spPr>
      </p:pic>
      <p:sp>
        <p:nvSpPr>
          <p:cNvPr id="176134" name="Text Box 6"/>
          <p:cNvSpPr txBox="1">
            <a:spLocks noGrp="1" noChangeArrowheads="1"/>
          </p:cNvSpPr>
          <p:nvPr>
            <p:ph type="body" idx="1"/>
          </p:nvPr>
        </p:nvSpPr>
        <p:spPr>
          <a:xfrm>
            <a:off x="838200" y="5791200"/>
            <a:ext cx="8110538" cy="838200"/>
          </a:xfrm>
          <a:noFill/>
          <a:ln/>
        </p:spPr>
        <p:txBody>
          <a:bodyPr/>
          <a:lstStyle/>
          <a:p>
            <a:pPr>
              <a:spcBef>
                <a:spcPct val="50000"/>
              </a:spcBef>
              <a:buClrTx/>
              <a:buSzTx/>
              <a:buFontTx/>
              <a:buNone/>
            </a:pPr>
            <a:r>
              <a:rPr lang="en-US" sz="4000"/>
              <a:t>Kindle Reader</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914400" y="2133600"/>
            <a:ext cx="7967663" cy="3260725"/>
          </a:xfrm>
        </p:spPr>
        <p:txBody>
          <a:bodyPr>
            <a:normAutofit fontScale="90000"/>
          </a:bodyPr>
          <a:lstStyle/>
          <a:p>
            <a:r>
              <a:rPr lang="en-US"/>
              <a:t>Environmental Control</a:t>
            </a:r>
            <a:br>
              <a:rPr lang="en-US"/>
            </a:br>
            <a:r>
              <a:rPr lang="en-US"/>
              <a:t>(ECU)</a:t>
            </a:r>
            <a:br>
              <a:rPr lang="en-US"/>
            </a:br>
            <a:r>
              <a:rPr lang="en-US" sz="1600"/>
              <a:t/>
            </a:r>
            <a:br>
              <a:rPr lang="en-US" sz="1600"/>
            </a:br>
            <a:r>
              <a:rPr lang="en-US" sz="1600"/>
              <a:t> </a:t>
            </a:r>
            <a:br>
              <a:rPr lang="en-US" sz="1600"/>
            </a:br>
            <a:r>
              <a:rPr lang="en-US"/>
              <a:t>Electronic Aids to Daily Living(EADL)</a:t>
            </a:r>
          </a:p>
        </p:txBody>
      </p:sp>
    </p:spTree>
  </p:cSld>
  <p:clrMapOvr>
    <a:masterClrMapping/>
  </p:clrMapOvr>
  <p:transition>
    <p:checke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3" name="Rectangle 5"/>
          <p:cNvSpPr>
            <a:spLocks noGrp="1" noChangeArrowheads="1"/>
          </p:cNvSpPr>
          <p:nvPr>
            <p:ph type="title"/>
          </p:nvPr>
        </p:nvSpPr>
        <p:spPr>
          <a:xfrm>
            <a:off x="981075" y="838200"/>
            <a:ext cx="8162925" cy="762000"/>
          </a:xfrm>
        </p:spPr>
        <p:txBody>
          <a:bodyPr/>
          <a:lstStyle/>
          <a:p>
            <a:r>
              <a:rPr lang="en-US"/>
              <a:t>Quartet</a:t>
            </a:r>
          </a:p>
        </p:txBody>
      </p:sp>
      <p:graphicFrame>
        <p:nvGraphicFramePr>
          <p:cNvPr id="145414" name="Object 6"/>
          <p:cNvGraphicFramePr>
            <a:graphicFrameLocks noChangeAspect="1"/>
          </p:cNvGraphicFramePr>
          <p:nvPr>
            <p:ph idx="1"/>
          </p:nvPr>
        </p:nvGraphicFramePr>
        <p:xfrm>
          <a:off x="2590800" y="1905000"/>
          <a:ext cx="4752975" cy="4191000"/>
        </p:xfrm>
        <a:graphic>
          <a:graphicData uri="http://schemas.openxmlformats.org/presentationml/2006/ole">
            <p:oleObj spid="_x0000_s3074" name="Picture" r:id="rId3" imgW="4753440" imgH="4191120" progId="Word.Picture.8">
              <p:embed/>
            </p:oleObj>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Documents and Settings\dfredette\My Documents\My Pictures\Kodak Pictures\2006-03-15\000_0041.JPG"/>
          <p:cNvPicPr>
            <a:picLocks noChangeAspect="1" noChangeArrowheads="1"/>
          </p:cNvPicPr>
          <p:nvPr/>
        </p:nvPicPr>
        <p:blipFill>
          <a:blip r:embed="rId2" cstate="print"/>
          <a:srcRect/>
          <a:stretch>
            <a:fillRect/>
          </a:stretch>
        </p:blipFill>
        <p:spPr bwMode="auto">
          <a:xfrm>
            <a:off x="914400" y="762000"/>
            <a:ext cx="7394575" cy="5489575"/>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2743200" y="5562600"/>
            <a:ext cx="8162925" cy="762000"/>
          </a:xfrm>
        </p:spPr>
        <p:txBody>
          <a:bodyPr/>
          <a:lstStyle/>
          <a:p>
            <a:r>
              <a:rPr lang="en-US"/>
              <a:t>Imperium</a:t>
            </a:r>
          </a:p>
        </p:txBody>
      </p:sp>
      <p:graphicFrame>
        <p:nvGraphicFramePr>
          <p:cNvPr id="147459" name="Object 3"/>
          <p:cNvGraphicFramePr>
            <a:graphicFrameLocks noChangeAspect="1"/>
          </p:cNvGraphicFramePr>
          <p:nvPr>
            <p:ph idx="1"/>
          </p:nvPr>
        </p:nvGraphicFramePr>
        <p:xfrm>
          <a:off x="1143000" y="228600"/>
          <a:ext cx="5791200" cy="5113338"/>
        </p:xfrm>
        <a:graphic>
          <a:graphicData uri="http://schemas.openxmlformats.org/presentationml/2006/ole">
            <p:oleObj spid="_x0000_s4098" name="Document" r:id="rId3" imgW="4746600" imgH="4191120" progId="Word.Document.8">
              <p:embed/>
            </p:oleObj>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871538" y="862013"/>
            <a:ext cx="8162925" cy="762000"/>
          </a:xfrm>
        </p:spPr>
        <p:txBody>
          <a:bodyPr/>
          <a:lstStyle/>
          <a:p>
            <a:r>
              <a:rPr lang="en-US"/>
              <a:t>Art at the Boston Home</a:t>
            </a:r>
          </a:p>
        </p:txBody>
      </p:sp>
      <p:pic>
        <p:nvPicPr>
          <p:cNvPr id="81923" name="Picture 3" descr="C:\Documents and Settings\dfredette\My Documents\My Pictures\Kodak Pictures\2008-06-09\land scape.jpg"/>
          <p:cNvPicPr>
            <a:picLocks noChangeAspect="1" noChangeArrowheads="1"/>
          </p:cNvPicPr>
          <p:nvPr/>
        </p:nvPicPr>
        <p:blipFill>
          <a:blip r:embed="rId2" cstate="print"/>
          <a:srcRect/>
          <a:stretch>
            <a:fillRect/>
          </a:stretch>
        </p:blipFill>
        <p:spPr bwMode="auto">
          <a:xfrm>
            <a:off x="1981200" y="2057400"/>
            <a:ext cx="5356225" cy="4291013"/>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Documents and Settings\dfredette\My Documents\My Pictures\Kodak Pictures\2007-03-09\000_0249.jpg"/>
          <p:cNvPicPr>
            <a:picLocks noChangeAspect="1" noChangeArrowheads="1"/>
          </p:cNvPicPr>
          <p:nvPr/>
        </p:nvPicPr>
        <p:blipFill>
          <a:blip r:embed="rId2" cstate="print"/>
          <a:srcRect/>
          <a:stretch>
            <a:fillRect/>
          </a:stretch>
        </p:blipFill>
        <p:spPr bwMode="auto">
          <a:xfrm>
            <a:off x="684213" y="528638"/>
            <a:ext cx="7632700" cy="5665787"/>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C:\Documents and Settings\dfredette\My Documents\My Pictures\Kodak Pictures\2007-03-09\000_0252.jpg"/>
          <p:cNvPicPr>
            <a:picLocks noChangeAspect="1" noChangeArrowheads="1"/>
          </p:cNvPicPr>
          <p:nvPr/>
        </p:nvPicPr>
        <p:blipFill>
          <a:blip r:embed="rId2" cstate="print"/>
          <a:srcRect/>
          <a:stretch>
            <a:fillRect/>
          </a:stretch>
        </p:blipFill>
        <p:spPr bwMode="auto">
          <a:xfrm>
            <a:off x="684213" y="528638"/>
            <a:ext cx="7632700" cy="5665787"/>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C:\Documents and Settings\dfredette\My Documents\My Pictures\Kodak Pictures\2007-03-09\000_0253.jpg"/>
          <p:cNvPicPr>
            <a:picLocks noChangeAspect="1" noChangeArrowheads="1"/>
          </p:cNvPicPr>
          <p:nvPr/>
        </p:nvPicPr>
        <p:blipFill>
          <a:blip r:embed="rId2" cstate="print"/>
          <a:srcRect/>
          <a:stretch>
            <a:fillRect/>
          </a:stretch>
        </p:blipFill>
        <p:spPr bwMode="auto">
          <a:xfrm>
            <a:off x="684213" y="528638"/>
            <a:ext cx="7632700" cy="5665787"/>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401</TotalTime>
  <Words>1623</Words>
  <Application>Microsoft Office PowerPoint</Application>
  <PresentationFormat>On-screen Show (4:3)</PresentationFormat>
  <Paragraphs>235</Paragraphs>
  <Slides>124</Slides>
  <Notes>33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124</vt:i4>
      </vt:variant>
    </vt:vector>
  </HeadingPairs>
  <TitlesOfParts>
    <vt:vector size="127" baseType="lpstr">
      <vt:lpstr>Median</vt:lpstr>
      <vt:lpstr>Picture</vt:lpstr>
      <vt:lpstr>Document</vt:lpstr>
      <vt:lpstr>Slide 1</vt:lpstr>
      <vt:lpstr>Slide 2</vt:lpstr>
      <vt:lpstr>Brain Atrophy</vt:lpstr>
      <vt:lpstr>Pathology of MS</vt:lpstr>
      <vt:lpstr>Sources of Symptoms</vt:lpstr>
      <vt:lpstr>Common MS Symptoms</vt:lpstr>
      <vt:lpstr>Less Common MS Symptoms</vt:lpstr>
      <vt:lpstr>Rare MS Symptoms</vt:lpstr>
      <vt:lpstr>Implications of MS</vt:lpstr>
      <vt:lpstr>          Rehabilitation</vt:lpstr>
      <vt:lpstr>Farzin</vt:lpstr>
      <vt:lpstr>Early Days at TBH</vt:lpstr>
      <vt:lpstr>Slide 13</vt:lpstr>
      <vt:lpstr>Slide 14</vt:lpstr>
      <vt:lpstr>Drive Control Systems</vt:lpstr>
      <vt:lpstr>Slide 16</vt:lpstr>
      <vt:lpstr>Slide 17</vt:lpstr>
      <vt:lpstr>Slide 18</vt:lpstr>
      <vt:lpstr>Slide 19</vt:lpstr>
      <vt:lpstr>Slide 20</vt:lpstr>
      <vt:lpstr>Slide 21</vt:lpstr>
      <vt:lpstr>Slide 22</vt:lpstr>
      <vt:lpstr>Slide 23</vt:lpstr>
      <vt:lpstr>Drink Aid</vt:lpstr>
      <vt:lpstr>Access to Adapted Phone</vt:lpstr>
      <vt:lpstr>Current Wheelchair Configuration</vt:lpstr>
      <vt:lpstr>Alternative Drive Control Devices</vt:lpstr>
      <vt:lpstr>Single Switches</vt:lpstr>
      <vt:lpstr>RIM System</vt:lpstr>
      <vt:lpstr>Sip’n Puff System</vt:lpstr>
      <vt:lpstr>Slide 31</vt:lpstr>
      <vt:lpstr>Slide 32</vt:lpstr>
      <vt:lpstr>Slide 33</vt:lpstr>
      <vt:lpstr>Hybrid System</vt:lpstr>
      <vt:lpstr>Upper Extremity Support System</vt:lpstr>
      <vt:lpstr>Creative Placement of Switches</vt:lpstr>
      <vt:lpstr>Slide 37</vt:lpstr>
      <vt:lpstr>Slide 38</vt:lpstr>
      <vt:lpstr>Slide 39</vt:lpstr>
      <vt:lpstr>Slide 40</vt:lpstr>
      <vt:lpstr>Slide 41</vt:lpstr>
      <vt:lpstr>Slide 42</vt:lpstr>
      <vt:lpstr>Slide 43</vt:lpstr>
      <vt:lpstr>Wound Management</vt:lpstr>
      <vt:lpstr>Slide 45</vt:lpstr>
      <vt:lpstr>Slide 46</vt:lpstr>
      <vt:lpstr>Slide 47</vt:lpstr>
      <vt:lpstr>Quality of Life</vt:lpstr>
      <vt:lpstr>Nurse Call Access</vt:lpstr>
      <vt:lpstr>Slide 50</vt:lpstr>
      <vt:lpstr>Slide 51</vt:lpstr>
      <vt:lpstr>Slide 52</vt:lpstr>
      <vt:lpstr>Slide 53</vt:lpstr>
      <vt:lpstr>Bed Controls</vt:lpstr>
      <vt:lpstr>Slide 55</vt:lpstr>
      <vt:lpstr>Slide 56</vt:lpstr>
      <vt:lpstr>Tash Mini Relax</vt:lpstr>
      <vt:lpstr>Slide 58</vt:lpstr>
      <vt:lpstr>Slide 59</vt:lpstr>
      <vt:lpstr>Slide 60</vt:lpstr>
      <vt:lpstr>Slide 61</vt:lpstr>
      <vt:lpstr>Communication</vt:lpstr>
      <vt:lpstr>Tray Mounted Communication System</vt:lpstr>
      <vt:lpstr>Slide 64</vt:lpstr>
      <vt:lpstr>Slide 65</vt:lpstr>
      <vt:lpstr>Slide 66</vt:lpstr>
      <vt:lpstr>Slide 67</vt:lpstr>
      <vt:lpstr>Slide 68</vt:lpstr>
      <vt:lpstr>Telephone Access</vt:lpstr>
      <vt:lpstr>Slide 70</vt:lpstr>
      <vt:lpstr>Slide 71</vt:lpstr>
      <vt:lpstr>Slide 72</vt:lpstr>
      <vt:lpstr>Slide 73</vt:lpstr>
      <vt:lpstr>Slide 74</vt:lpstr>
      <vt:lpstr>Slide 75</vt:lpstr>
      <vt:lpstr>Slide 76</vt:lpstr>
      <vt:lpstr>    Phase II</vt:lpstr>
      <vt:lpstr>Slide 78</vt:lpstr>
      <vt:lpstr>Computer Access</vt:lpstr>
      <vt:lpstr>Slide 80</vt:lpstr>
      <vt:lpstr>Slide 81</vt:lpstr>
      <vt:lpstr>Slide 82</vt:lpstr>
      <vt:lpstr>Slide 83</vt:lpstr>
      <vt:lpstr>Slide 84</vt:lpstr>
      <vt:lpstr>Slide 85</vt:lpstr>
      <vt:lpstr>Slide 86</vt:lpstr>
      <vt:lpstr>Slide 87</vt:lpstr>
      <vt:lpstr>Slide 88</vt:lpstr>
      <vt:lpstr>Slide 89</vt:lpstr>
      <vt:lpstr>Desk Mounted Kindle</vt:lpstr>
      <vt:lpstr>Slide 91</vt:lpstr>
      <vt:lpstr>Environmental Control (ECU)    Electronic Aids to Daily Living(EADL)</vt:lpstr>
      <vt:lpstr>Quartet</vt:lpstr>
      <vt:lpstr>Slide 94</vt:lpstr>
      <vt:lpstr>Imperium</vt:lpstr>
      <vt:lpstr>Art at the Boston Home</vt:lpstr>
      <vt:lpstr>Slide 97</vt:lpstr>
      <vt:lpstr>Slide 98</vt:lpstr>
      <vt:lpstr>Slide 99</vt:lpstr>
      <vt:lpstr>MIT Collaborations “Hobby Shop”</vt:lpstr>
      <vt:lpstr>Slide 101</vt:lpstr>
      <vt:lpstr>Slide 102</vt:lpstr>
      <vt:lpstr>Slide 103</vt:lpstr>
      <vt:lpstr>Slide 104</vt:lpstr>
      <vt:lpstr>Slide 105</vt:lpstr>
      <vt:lpstr>Slide 106</vt:lpstr>
      <vt:lpstr>Slide 107</vt:lpstr>
      <vt:lpstr>Slide 108</vt:lpstr>
      <vt:lpstr>Slide 109</vt:lpstr>
      <vt:lpstr>Slide 110</vt:lpstr>
      <vt:lpstr>Miscellaneous Projects</vt:lpstr>
      <vt:lpstr>Cell Phone Access</vt:lpstr>
      <vt:lpstr>Entertainment</vt:lpstr>
      <vt:lpstr>Slide 114</vt:lpstr>
      <vt:lpstr>Slide 115</vt:lpstr>
      <vt:lpstr>Proper Hydration</vt:lpstr>
      <vt:lpstr>Slide 117</vt:lpstr>
      <vt:lpstr>Slide 118</vt:lpstr>
      <vt:lpstr>Slide 119</vt:lpstr>
      <vt:lpstr>Slide 120</vt:lpstr>
      <vt:lpstr>Slide 121</vt:lpstr>
      <vt:lpstr>Slide 122</vt:lpstr>
      <vt:lpstr>Slide 123</vt:lpstr>
      <vt:lpstr>Slide 124</vt:lpstr>
    </vt:vector>
  </TitlesOfParts>
  <Company>Lenovo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Lenovo User</dc:creator>
  <cp:lastModifiedBy>seth</cp:lastModifiedBy>
  <cp:revision>8</cp:revision>
  <dcterms:created xsi:type="dcterms:W3CDTF">2011-10-20T23:28:48Z</dcterms:created>
  <dcterms:modified xsi:type="dcterms:W3CDTF">2011-11-16T15:19:19Z</dcterms:modified>
</cp:coreProperties>
</file>