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63" r:id="rId3"/>
    <p:sldId id="342" r:id="rId4"/>
    <p:sldId id="364" r:id="rId5"/>
    <p:sldId id="365" r:id="rId6"/>
    <p:sldId id="366" r:id="rId7"/>
    <p:sldId id="368" r:id="rId8"/>
    <p:sldId id="369" r:id="rId9"/>
    <p:sldId id="370" r:id="rId10"/>
    <p:sldId id="367" r:id="rId11"/>
    <p:sldId id="373" r:id="rId12"/>
    <p:sldId id="371" r:id="rId13"/>
    <p:sldId id="374" r:id="rId14"/>
    <p:sldId id="375" r:id="rId15"/>
    <p:sldId id="340" r:id="rId16"/>
    <p:sldId id="376" r:id="rId17"/>
    <p:sldId id="397" r:id="rId18"/>
    <p:sldId id="391" r:id="rId19"/>
    <p:sldId id="403" r:id="rId20"/>
    <p:sldId id="400" r:id="rId21"/>
    <p:sldId id="401" r:id="rId22"/>
    <p:sldId id="402" r:id="rId23"/>
    <p:sldId id="379" r:id="rId24"/>
    <p:sldId id="380" r:id="rId25"/>
    <p:sldId id="381" r:id="rId26"/>
    <p:sldId id="382" r:id="rId27"/>
    <p:sldId id="384" r:id="rId28"/>
    <p:sldId id="386" r:id="rId29"/>
    <p:sldId id="385" r:id="rId30"/>
    <p:sldId id="387" r:id="rId31"/>
    <p:sldId id="393" r:id="rId32"/>
    <p:sldId id="394" r:id="rId33"/>
    <p:sldId id="398" r:id="rId34"/>
    <p:sldId id="399" r:id="rId35"/>
    <p:sldId id="389" r:id="rId36"/>
    <p:sldId id="390" r:id="rId37"/>
    <p:sldId id="396" r:id="rId38"/>
    <p:sldId id="3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5" autoAdjust="0"/>
    <p:restoredTop sz="88966" autoAdjust="0"/>
  </p:normalViewPr>
  <p:slideViewPr>
    <p:cSldViewPr>
      <p:cViewPr varScale="1">
        <p:scale>
          <a:sx n="104" d="100"/>
          <a:sy n="104" d="100"/>
        </p:scale>
        <p:origin x="-19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9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50C05-B781-429A-BE12-409171B2B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95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9AA14-FF7E-49EE-A692-C19944F1F8F8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54EB7-0280-4ED0-BCC9-01BFF27C6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3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EB7-0280-4ED0-BCC9-01BFF27C6E3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72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EB7-0280-4ED0-BCC9-01BFF27C6E3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3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EB7-0280-4ED0-BCC9-01BFF27C6E3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3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EB7-0280-4ED0-BCC9-01BFF27C6E3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3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EB7-0280-4ED0-BCC9-01BFF27C6E3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3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EB7-0280-4ED0-BCC9-01BFF27C6E3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3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EB7-0280-4ED0-BCC9-01BFF27C6E3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EB7-0280-4ED0-BCC9-01BFF27C6E3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EB7-0280-4ED0-BCC9-01BFF27C6E3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3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EB7-0280-4ED0-BCC9-01BFF27C6E3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EB7-0280-4ED0-BCC9-01BFF27C6E3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3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EB7-0280-4ED0-BCC9-01BFF27C6E3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3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EB7-0280-4ED0-BCC9-01BFF27C6E3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3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EB7-0280-4ED0-BCC9-01BFF27C6E3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3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EB7-0280-4ED0-BCC9-01BFF27C6E3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0796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6.S196 / PPAT:</a:t>
            </a:r>
            <a:br>
              <a:rPr lang="en-US" sz="4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4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Principles and Practice</a:t>
            </a:r>
            <a:br>
              <a:rPr lang="en-US" sz="4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4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of Assistive Technology</a:t>
            </a:r>
            <a:endParaRPr lang="en-US" sz="4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Monday, </a:t>
            </a:r>
            <a:r>
              <a:rPr lang="en-US" dirty="0" smtClean="0">
                <a:solidFill>
                  <a:schemeClr val="tx1"/>
                </a:solidFill>
              </a:rPr>
              <a:t>12 December 2011</a:t>
            </a:r>
            <a:endParaRPr lang="en-US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3352800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Today</a:t>
            </a:r>
            <a:r>
              <a:rPr lang="en-US" sz="3600" noProof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: Project Follow-up Opportunities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 IDEAS Global Challenge: </a:t>
            </a:r>
            <a:br>
              <a:rPr lang="en-US" dirty="0" smtClean="0"/>
            </a:br>
            <a:r>
              <a:rPr lang="en-US" dirty="0" smtClean="0"/>
              <a:t>Elements of Successful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Need: </a:t>
            </a:r>
            <a:r>
              <a:rPr lang="en-US" dirty="0" smtClean="0"/>
              <a:t>Unlocking smartphones for people with fine-motor impairments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Idea: </a:t>
            </a:r>
            <a:r>
              <a:rPr lang="en-US" dirty="0" smtClean="0"/>
              <a:t>Enabling USB-based switch/mouse access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Team: </a:t>
            </a:r>
            <a:r>
              <a:rPr lang="en-US" dirty="0" err="1" smtClean="0"/>
              <a:t>MechE</a:t>
            </a:r>
            <a:r>
              <a:rPr lang="en-US" dirty="0" smtClean="0"/>
              <a:t>/CS/business/policy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Partner: </a:t>
            </a:r>
            <a:r>
              <a:rPr lang="en-US" dirty="0" smtClean="0"/>
              <a:t>Leonard Florence Center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6600268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 IDEAS Global Challenge: </a:t>
            </a:r>
            <a:br>
              <a:rPr lang="en-US" dirty="0" smtClean="0"/>
            </a:br>
            <a:r>
              <a:rPr lang="en-US" dirty="0" smtClean="0"/>
              <a:t>Past AT Winners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05200" y="1752600"/>
            <a:ext cx="5181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Leveraged Freedom Chair (2008)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6dot Braille Labeler (2009)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Smartphone Universal Access Hub (2011)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4876800"/>
            <a:ext cx="2332510" cy="174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technabob.com/blog/wp-content/uploads/2011/08/6dot_braille_labeler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02238"/>
            <a:ext cx="2332510" cy="149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mlab.mit.edu/lfc/Chair_files/shapeimage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5743"/>
            <a:ext cx="2332510" cy="163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67351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 IDEAS Global Challenge: </a:t>
            </a:r>
            <a:br>
              <a:rPr lang="en-US" dirty="0" smtClean="0"/>
            </a:br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6482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Cash awards of $5,000-$10,000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2011: 20 awards totaling $145,000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8</a:t>
            </a:r>
            <a:r>
              <a:rPr lang="en-US" dirty="0" smtClean="0"/>
              <a:t> x $10K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2 x $7.5K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10 x $5K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Contact: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http://globalchallenge.mit.edu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Kate </a:t>
            </a:r>
            <a:r>
              <a:rPr lang="en-US" dirty="0" err="1" smtClean="0"/>
              <a:t>Mytty</a:t>
            </a:r>
            <a:r>
              <a:rPr lang="en-US" dirty="0" smtClean="0"/>
              <a:t>, W20-549, kmytty@mit.edu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4259381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 Public Service Center: </a:t>
            </a:r>
            <a:br>
              <a:rPr lang="en-US" dirty="0" smtClean="0"/>
            </a:br>
            <a:r>
              <a:rPr lang="en-US" dirty="0" smtClean="0"/>
              <a:t>Other Funding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Travel/Materials Grants: can cover expenses for prototyping</a:t>
            </a:r>
          </a:p>
          <a:p>
            <a:r>
              <a:rPr lang="en-US" dirty="0" smtClean="0"/>
              <a:t>Service Fellowships (for working with particular community organizations)</a:t>
            </a:r>
          </a:p>
          <a:p>
            <a:r>
              <a:rPr lang="en-US" dirty="0" smtClean="0"/>
              <a:t>More information:</a:t>
            </a:r>
          </a:p>
          <a:p>
            <a:pPr lvl="1"/>
            <a:r>
              <a:rPr lang="en-US" dirty="0"/>
              <a:t>http://web.mit.edu/mitpsc/</a:t>
            </a:r>
            <a:endParaRPr lang="en-US" dirty="0" smtClean="0"/>
          </a:p>
          <a:p>
            <a:pPr lvl="1"/>
            <a:r>
              <a:rPr lang="en-US" dirty="0" smtClean="0"/>
              <a:t>http</a:t>
            </a:r>
            <a:r>
              <a:rPr lang="en-US" dirty="0"/>
              <a:t>://web.mit.edu/mitpsc/whatwedo/grants/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7015793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Entrepreneurship: MIT100K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Business Plan Contest:</a:t>
            </a:r>
          </a:p>
          <a:p>
            <a:pPr lvl="1"/>
            <a:r>
              <a:rPr lang="en-US" dirty="0" smtClean="0"/>
              <a:t>Timeline: February-May 2011</a:t>
            </a:r>
          </a:p>
          <a:p>
            <a:r>
              <a:rPr lang="en-US" dirty="0" smtClean="0"/>
              <a:t>Stronger focus on business model</a:t>
            </a:r>
          </a:p>
          <a:p>
            <a:r>
              <a:rPr lang="en-US" dirty="0" smtClean="0"/>
              <a:t>Can enter both the IDEAS Global Challenge and MIT100K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More Information: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http</a:t>
            </a:r>
            <a:r>
              <a:rPr lang="en-US" dirty="0"/>
              <a:t>://mit100k.org/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6747231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Opportunities:</a:t>
            </a:r>
            <a:br>
              <a:rPr lang="en-US" dirty="0" smtClean="0"/>
            </a:br>
            <a:r>
              <a:rPr lang="en-US" dirty="0" smtClean="0"/>
              <a:t>Design </a:t>
            </a:r>
            <a:r>
              <a:rPr lang="en-US" dirty="0" smtClean="0"/>
              <a:t>Competitions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53778"/>
              </p:ext>
            </p:extLst>
          </p:nvPr>
        </p:nvGraphicFramePr>
        <p:xfrm>
          <a:off x="533400" y="1600199"/>
          <a:ext cx="8305800" cy="5024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1295400"/>
                <a:gridCol w="3581400"/>
              </a:tblGrid>
              <a:tr h="345433">
                <a:tc>
                  <a:txBody>
                    <a:bodyPr/>
                    <a:lstStyle/>
                    <a:p>
                      <a:r>
                        <a:rPr lang="en-US" dirty="0" smtClean="0"/>
                        <a:t>Competition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Due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Submission Requirements</a:t>
                      </a:r>
                      <a:endParaRPr lang="en-US" dirty="0"/>
                    </a:p>
                  </a:txBody>
                  <a:tcPr/>
                </a:tc>
              </a:tr>
              <a:tr h="604507">
                <a:tc>
                  <a:txBody>
                    <a:bodyPr/>
                    <a:lstStyle/>
                    <a:p>
                      <a:r>
                        <a:rPr lang="en-US" dirty="0" smtClean="0"/>
                        <a:t>ASME Undergraduate Design </a:t>
                      </a:r>
                      <a:r>
                        <a:rPr lang="en-US" dirty="0" smtClean="0"/>
                        <a:t>Competition in Rehab/Assistive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r>
                        <a:rPr lang="en-US" baseline="0" dirty="0" smtClean="0"/>
                        <a:t> January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www.asmeconferences.org/SBC2012/UndergraduateCompetition.cfm</a:t>
                      </a:r>
                      <a:endParaRPr lang="en-US" dirty="0"/>
                    </a:p>
                  </a:txBody>
                  <a:tcPr/>
                </a:tc>
              </a:tr>
              <a:tr h="7772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Microsoft Web Accessibility Challenge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February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http://www.w4a.info/2012/submissions/challenge</a:t>
                      </a:r>
                      <a:endParaRPr lang="en-US" dirty="0"/>
                    </a:p>
                  </a:txBody>
                  <a:tcPr/>
                </a:tc>
              </a:tr>
              <a:tr h="1122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Ability One</a:t>
                      </a:r>
                      <a:r>
                        <a:rPr lang="en-US" baseline="0" dirty="0" smtClean="0"/>
                        <a:t> Network Design Challenge (to help people with disabilities overcome barriers to employment)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April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</a:t>
                      </a:r>
                      <a:r>
                        <a:rPr lang="en-US" dirty="0" smtClean="0"/>
                        <a:t>://www.instituteforempowerment.org/design-challenge</a:t>
                      </a:r>
                      <a:endParaRPr lang="en-US" dirty="0"/>
                    </a:p>
                  </a:txBody>
                  <a:tcPr/>
                </a:tc>
              </a:tr>
              <a:tr h="863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Rehabilitation Engineering Society of North America (RESNA)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May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aac-rerc.psu.edu/ </a:t>
                      </a:r>
                      <a:r>
                        <a:rPr lang="en-US" dirty="0" err="1" smtClean="0"/>
                        <a:t>wordpressmu</a:t>
                      </a:r>
                      <a:r>
                        <a:rPr lang="en-US" dirty="0" smtClean="0"/>
                        <a:t>/RESNA-SDC/</a:t>
                      </a:r>
                      <a:endParaRPr lang="en-US" dirty="0"/>
                    </a:p>
                  </a:txBody>
                  <a:tcPr/>
                </a:tc>
              </a:tr>
              <a:tr h="863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ACM SIGACCESS Conference on Computers and Accessibility (ASSETS)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 June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www.sigaccess.org/assets12/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Opportunities:</a:t>
            </a:r>
            <a:br>
              <a:rPr lang="en-US" dirty="0" smtClean="0"/>
            </a:br>
            <a:r>
              <a:rPr lang="en-US" dirty="0" smtClean="0"/>
              <a:t>Student Design Competitions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48000"/>
              </p:ext>
            </p:extLst>
          </p:nvPr>
        </p:nvGraphicFramePr>
        <p:xfrm>
          <a:off x="533400" y="1600199"/>
          <a:ext cx="8305800" cy="423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447800"/>
                <a:gridCol w="3733800"/>
              </a:tblGrid>
              <a:tr h="390110">
                <a:tc>
                  <a:txBody>
                    <a:bodyPr/>
                    <a:lstStyle/>
                    <a:p>
                      <a:r>
                        <a:rPr lang="en-US" dirty="0" smtClean="0"/>
                        <a:t>Competition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Due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Submission Requirements</a:t>
                      </a:r>
                      <a:endParaRPr lang="en-US" dirty="0"/>
                    </a:p>
                  </a:txBody>
                  <a:tcPr/>
                </a:tc>
              </a:tr>
              <a:tr h="961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IEEE Presidents’ Change the World Competition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r>
                        <a:rPr lang="en-US" baseline="0" dirty="0" smtClean="0"/>
                        <a:t> January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www.ieeechangetheworld.org</a:t>
                      </a:r>
                      <a:endParaRPr lang="en-US" dirty="0"/>
                    </a:p>
                  </a:txBody>
                  <a:tcPr/>
                </a:tc>
              </a:tr>
              <a:tr h="961915">
                <a:tc>
                  <a:txBody>
                    <a:bodyPr/>
                    <a:lstStyle/>
                    <a:p>
                      <a:r>
                        <a:rPr lang="en-US" dirty="0" smtClean="0"/>
                        <a:t>NCIIA </a:t>
                      </a:r>
                      <a:r>
                        <a:rPr lang="en-US" dirty="0" err="1" smtClean="0"/>
                        <a:t>BMEidea</a:t>
                      </a:r>
                      <a:r>
                        <a:rPr lang="en-US" dirty="0" smtClean="0"/>
                        <a:t> (undergrad/grad</a:t>
                      </a:r>
                      <a:r>
                        <a:rPr lang="en-US" baseline="0" dirty="0" smtClean="0"/>
                        <a:t> students); </a:t>
                      </a:r>
                    </a:p>
                    <a:p>
                      <a:r>
                        <a:rPr lang="en-US" baseline="0" dirty="0" err="1" smtClean="0"/>
                        <a:t>BMEStart</a:t>
                      </a:r>
                      <a:r>
                        <a:rPr lang="en-US" baseline="0" dirty="0" smtClean="0"/>
                        <a:t> (undergrad only)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April 2012;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May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nciia.org/</a:t>
                      </a:r>
                      <a:r>
                        <a:rPr lang="en-US" dirty="0" err="1" smtClean="0"/>
                        <a:t>bmeidea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nciia.org/</a:t>
                      </a:r>
                      <a:r>
                        <a:rPr lang="en-US" dirty="0" err="1" smtClean="0"/>
                        <a:t>bmestart</a:t>
                      </a:r>
                      <a:endParaRPr lang="en-US" dirty="0"/>
                    </a:p>
                  </a:txBody>
                  <a:tcPr/>
                </a:tc>
              </a:tr>
              <a:tr h="961915">
                <a:tc>
                  <a:txBody>
                    <a:bodyPr/>
                    <a:lstStyle/>
                    <a:p>
                      <a:r>
                        <a:rPr lang="en-US" dirty="0" smtClean="0"/>
                        <a:t>IEEE Engineering</a:t>
                      </a:r>
                      <a:r>
                        <a:rPr lang="en-US" baseline="0" dirty="0" smtClean="0"/>
                        <a:t> in Medicine and Biology Society (EMBS)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June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www.ieee.org/membership_services/membership/students/awards/eng_medicine_undergrad_design.html</a:t>
                      </a:r>
                      <a:endParaRPr lang="en-US" dirty="0"/>
                    </a:p>
                  </a:txBody>
                  <a:tcPr/>
                </a:tc>
              </a:tr>
              <a:tr h="961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 Vinci Awards</a:t>
                      </a:r>
                      <a:r>
                        <a:rPr lang="en-US" baseline="0" dirty="0" smtClean="0"/>
                        <a:t> for Accessibility and Universal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www.davinciawards.org/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445074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MIT Assistive Technology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Current/Past Work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Receive requests and take on projects for low-cost, customized assistive devices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Participate in IDEAS Global Challenge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Guest speakers/field trips related to AT</a:t>
            </a:r>
          </a:p>
          <a:p>
            <a:pPr>
              <a:buFont typeface="Arial" charset="0"/>
              <a:buChar char="•"/>
            </a:pPr>
            <a:r>
              <a:rPr lang="en-US" dirty="0"/>
              <a:t>Mailing list: http://bit.ly/atmit 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http://assistivetech.mit.edu</a:t>
            </a:r>
            <a:endParaRPr lang="en-US" dirty="0"/>
          </a:p>
          <a:p>
            <a:pPr marL="512763" indent="-512763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35163"/>
            <a:ext cx="8226425" cy="438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763" indent="-512763"/>
            <a:endParaRPr lang="en-US" sz="2400" dirty="0" smtClean="0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3657600" y="1298713"/>
            <a:ext cx="1905000" cy="911087"/>
            <a:chOff x="4724400" y="3352800"/>
            <a:chExt cx="2952752" cy="133826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352800"/>
              <a:ext cx="2314575" cy="133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191000"/>
              <a:ext cx="819152" cy="484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67626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Making Assistive Technology Widely Available (Affordable/Accessible)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71705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Assistive Technology Economics</a:t>
            </a:r>
            <a:br>
              <a:rPr lang="en-US" dirty="0" smtClean="0"/>
            </a:br>
            <a:r>
              <a:rPr lang="en-US" dirty="0" smtClean="0"/>
              <a:t>Beyond the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Key Challenges</a:t>
            </a:r>
          </a:p>
          <a:p>
            <a:r>
              <a:rPr lang="en-US" dirty="0" smtClean="0"/>
              <a:t>Significant technical challenges</a:t>
            </a:r>
          </a:p>
          <a:p>
            <a:r>
              <a:rPr lang="en-US" dirty="0" smtClean="0"/>
              <a:t>Small market sizes (compared to mainstream consumer products)</a:t>
            </a:r>
          </a:p>
          <a:p>
            <a:r>
              <a:rPr lang="en-US" dirty="0" smtClean="0"/>
              <a:t>Financial limitations</a:t>
            </a:r>
          </a:p>
          <a:p>
            <a:pPr lvl="1"/>
            <a:r>
              <a:rPr lang="en-US" dirty="0" smtClean="0"/>
              <a:t>Challenging employment prospects for people with disabilities</a:t>
            </a:r>
          </a:p>
          <a:p>
            <a:pPr lvl="1"/>
            <a:r>
              <a:rPr lang="en-US" dirty="0"/>
              <a:t>2009 employment/population ratio: 19.2% (64.5% for rest of population</a:t>
            </a:r>
            <a:r>
              <a:rPr lang="en-US" dirty="0" smtClean="0"/>
              <a:t>) (Bureau of Labor Statistics)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6631550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What remains to be done?</a:t>
            </a:r>
          </a:p>
          <a:p>
            <a:pPr lvl="1"/>
            <a:r>
              <a:rPr lang="en-US" dirty="0" smtClean="0"/>
              <a:t>Creating a functional device for your client</a:t>
            </a:r>
          </a:p>
          <a:p>
            <a:pPr lvl="1"/>
            <a:r>
              <a:rPr lang="en-US" dirty="0" smtClean="0"/>
              <a:t>Scaling up your solution so that it can benefit more people</a:t>
            </a:r>
          </a:p>
          <a:p>
            <a:pPr lvl="1"/>
            <a:r>
              <a:rPr lang="en-US" dirty="0" smtClean="0"/>
              <a:t>Creating assistive devices for other people with disabilities</a:t>
            </a:r>
          </a:p>
          <a:p>
            <a:pPr lvl="1"/>
            <a:r>
              <a:rPr lang="en-US" dirty="0" smtClean="0"/>
              <a:t>Addressing the gap between needed and available assistive technology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0867212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1" y="416339"/>
            <a:ext cx="7768354" cy="465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Cost of 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CF880-C2DD-BF4F-BFB8-A3EEF33C15B8}" type="datetime1">
              <a:rPr lang="en-US" smtClean="0"/>
              <a:pPr>
                <a:defRPr/>
              </a:pPr>
              <a:t>12/12/2011</a:t>
            </a:fld>
            <a:endParaRPr lang="en-US"/>
          </a:p>
        </p:txBody>
      </p:sp>
      <p:pic>
        <p:nvPicPr>
          <p:cNvPr id="3074" name="Picture 2" descr="Nexus S for T Mob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7"/>
          <a:stretch/>
        </p:blipFill>
        <p:spPr bwMode="auto">
          <a:xfrm>
            <a:off x="518046" y="1438305"/>
            <a:ext cx="1734008" cy="352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ukrishhanafi.com/wp-content/uploads/2010/12/iphone4_2up_front_side-420-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8" r="38194"/>
          <a:stretch/>
        </p:blipFill>
        <p:spPr bwMode="auto">
          <a:xfrm>
            <a:off x="2637159" y="1166449"/>
            <a:ext cx="1834424" cy="391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046" y="4989479"/>
            <a:ext cx="1841672" cy="930444"/>
          </a:xfrm>
          <a:prstGeom prst="rect">
            <a:avLst/>
          </a:prstGeom>
          <a:noFill/>
        </p:spPr>
        <p:txBody>
          <a:bodyPr wrap="square" lIns="83247" tIns="41623" rIns="83247" bIns="41623" rtlCol="0">
            <a:spAutoFit/>
          </a:bodyPr>
          <a:lstStyle/>
          <a:p>
            <a:r>
              <a:rPr lang="en-US" sz="5500" dirty="0"/>
              <a:t>$529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7576" y="4960349"/>
            <a:ext cx="1834424" cy="930444"/>
          </a:xfrm>
          <a:prstGeom prst="rect">
            <a:avLst/>
          </a:prstGeom>
          <a:noFill/>
        </p:spPr>
        <p:txBody>
          <a:bodyPr wrap="square" lIns="83247" tIns="41623" rIns="83247" bIns="41623" rtlCol="0">
            <a:spAutoFit/>
          </a:bodyPr>
          <a:lstStyle/>
          <a:p>
            <a:r>
              <a:rPr lang="en-US" sz="5500" dirty="0"/>
              <a:t>$599</a:t>
            </a:r>
          </a:p>
        </p:txBody>
      </p:sp>
      <p:pic>
        <p:nvPicPr>
          <p:cNvPr id="3078" name="Picture 6" descr="http://www.broadenedhorizons.com/bd8eddd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65" y="1208535"/>
            <a:ext cx="1654178" cy="333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4559" y="4869239"/>
            <a:ext cx="4230979" cy="2038440"/>
          </a:xfrm>
          <a:prstGeom prst="rect">
            <a:avLst/>
          </a:prstGeom>
          <a:noFill/>
        </p:spPr>
        <p:txBody>
          <a:bodyPr wrap="square" lIns="83247" tIns="41623" rIns="83247" bIns="41623" rtlCol="0">
            <a:spAutoFit/>
          </a:bodyPr>
          <a:lstStyle/>
          <a:p>
            <a:pPr algn="ctr"/>
            <a:r>
              <a:rPr lang="en-US" sz="5500" dirty="0"/>
              <a:t>$749</a:t>
            </a:r>
          </a:p>
          <a:p>
            <a:pPr algn="ctr"/>
            <a:r>
              <a:rPr lang="en-US" sz="3600" dirty="0"/>
              <a:t>(cellphone not included)</a:t>
            </a:r>
          </a:p>
        </p:txBody>
      </p:sp>
    </p:spTree>
    <p:extLst>
      <p:ext uri="{BB962C8B-B14F-4D97-AF65-F5344CB8AC3E}">
        <p14:creationId xmlns:p14="http://schemas.microsoft.com/office/powerpoint/2010/main" val="151877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1" y="416339"/>
            <a:ext cx="7768354" cy="465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Cost of 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CF880-C2DD-BF4F-BFB8-A3EEF33C15B8}" type="datetime1">
              <a:rPr lang="en-US" smtClean="0"/>
              <a:pPr>
                <a:defRPr/>
              </a:pPr>
              <a:t>12/12/2011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3762" y="4989479"/>
            <a:ext cx="1841672" cy="930444"/>
          </a:xfrm>
          <a:prstGeom prst="rect">
            <a:avLst/>
          </a:prstGeom>
          <a:noFill/>
        </p:spPr>
        <p:txBody>
          <a:bodyPr wrap="square" lIns="83247" tIns="41623" rIns="83247" bIns="41623" rtlCol="0">
            <a:spAutoFit/>
          </a:bodyPr>
          <a:lstStyle/>
          <a:p>
            <a:r>
              <a:rPr lang="en-US" sz="5500" dirty="0"/>
              <a:t>$399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4559" y="4869239"/>
            <a:ext cx="4230979" cy="1484442"/>
          </a:xfrm>
          <a:prstGeom prst="rect">
            <a:avLst/>
          </a:prstGeom>
          <a:noFill/>
        </p:spPr>
        <p:txBody>
          <a:bodyPr wrap="square" lIns="83247" tIns="41623" rIns="83247" bIns="41623" rtlCol="0">
            <a:spAutoFit/>
          </a:bodyPr>
          <a:lstStyle/>
          <a:p>
            <a:pPr algn="ctr"/>
            <a:r>
              <a:rPr lang="en-US" sz="5500" dirty="0"/>
              <a:t>$995</a:t>
            </a:r>
          </a:p>
          <a:p>
            <a:pPr algn="ctr"/>
            <a:r>
              <a:rPr lang="en-US" sz="3600" dirty="0"/>
              <a:t>(laptop not included)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2" y="1120047"/>
            <a:ext cx="3445820" cy="374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41" y="1243082"/>
            <a:ext cx="3190574" cy="350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6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1" y="416339"/>
            <a:ext cx="7768354" cy="465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Cost of 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CF880-C2DD-BF4F-BFB8-A3EEF33C15B8}" type="datetime1">
              <a:rPr lang="en-US" smtClean="0"/>
              <a:pPr>
                <a:defRPr/>
              </a:pPr>
              <a:t>12/12/2011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264" y="4886181"/>
            <a:ext cx="2358250" cy="930444"/>
          </a:xfrm>
          <a:prstGeom prst="rect">
            <a:avLst/>
          </a:prstGeom>
          <a:noFill/>
        </p:spPr>
        <p:txBody>
          <a:bodyPr wrap="square" lIns="83247" tIns="41623" rIns="83247" bIns="41623" rtlCol="0">
            <a:spAutoFit/>
          </a:bodyPr>
          <a:lstStyle/>
          <a:p>
            <a:r>
              <a:rPr lang="en-US" sz="5500" dirty="0"/>
              <a:t>$1658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4559" y="4869239"/>
            <a:ext cx="4230979" cy="930444"/>
          </a:xfrm>
          <a:prstGeom prst="rect">
            <a:avLst/>
          </a:prstGeom>
          <a:noFill/>
        </p:spPr>
        <p:txBody>
          <a:bodyPr wrap="square" lIns="83247" tIns="41623" rIns="83247" bIns="41623" rtlCol="0">
            <a:spAutoFit/>
          </a:bodyPr>
          <a:lstStyle/>
          <a:p>
            <a:pPr algn="ctr"/>
            <a:r>
              <a:rPr lang="en-US" sz="5500" dirty="0"/>
              <a:t>$7820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3"/>
          <a:stretch/>
        </p:blipFill>
        <p:spPr bwMode="auto">
          <a:xfrm>
            <a:off x="419030" y="1712015"/>
            <a:ext cx="3494025" cy="291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21956"/>
          <a:stretch/>
        </p:blipFill>
        <p:spPr bwMode="auto">
          <a:xfrm>
            <a:off x="4405069" y="1528555"/>
            <a:ext cx="3912387" cy="314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7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Assistive Technology Economics</a:t>
            </a:r>
            <a:endParaRPr lang="en-US" dirty="0"/>
          </a:p>
        </p:txBody>
      </p:sp>
      <p:pic>
        <p:nvPicPr>
          <p:cNvPr id="11266" name="Picture 2" descr="Valley of Death 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13"/>
          <a:stretch/>
        </p:blipFill>
        <p:spPr bwMode="auto">
          <a:xfrm>
            <a:off x="1371600" y="1295400"/>
            <a:ext cx="6299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6096000"/>
            <a:ext cx="349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Andrew </a:t>
            </a:r>
            <a:r>
              <a:rPr lang="en-US" dirty="0" err="1" smtClean="0"/>
              <a:t>Hargadon</a:t>
            </a:r>
            <a:r>
              <a:rPr lang="en-US" dirty="0" smtClean="0"/>
              <a:t>,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37906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Assistive Technology Economics</a:t>
            </a:r>
            <a:br>
              <a:rPr lang="en-US" dirty="0" smtClean="0"/>
            </a:br>
            <a:r>
              <a:rPr lang="en-US" dirty="0" smtClean="0"/>
              <a:t>The “Valley of Death”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992026" y="2209800"/>
            <a:ext cx="7313062" cy="2743200"/>
          </a:xfrm>
          <a:custGeom>
            <a:avLst/>
            <a:gdLst>
              <a:gd name="connsiteX0" fmla="*/ 0 w 6691357"/>
              <a:gd name="connsiteY0" fmla="*/ 1273323 h 2656110"/>
              <a:gd name="connsiteX1" fmla="*/ 1008404 w 6691357"/>
              <a:gd name="connsiteY1" fmla="*/ 1025495 h 2656110"/>
              <a:gd name="connsiteX2" fmla="*/ 2982482 w 6691357"/>
              <a:gd name="connsiteY2" fmla="*/ 2452643 h 2656110"/>
              <a:gd name="connsiteX3" fmla="*/ 4281443 w 6691357"/>
              <a:gd name="connsiteY3" fmla="*/ 2623558 h 2656110"/>
              <a:gd name="connsiteX4" fmla="*/ 4854011 w 6691357"/>
              <a:gd name="connsiteY4" fmla="*/ 2230452 h 2656110"/>
              <a:gd name="connsiteX5" fmla="*/ 4999290 w 6691357"/>
              <a:gd name="connsiteY5" fmla="*/ 2050990 h 2656110"/>
              <a:gd name="connsiteX6" fmla="*/ 6691357 w 6691357"/>
              <a:gd name="connsiteY6" fmla="*/ 0 h 2656110"/>
              <a:gd name="connsiteX0" fmla="*/ 0 w 6775597"/>
              <a:gd name="connsiteY0" fmla="*/ 1171404 h 2656110"/>
              <a:gd name="connsiteX1" fmla="*/ 1092644 w 6775597"/>
              <a:gd name="connsiteY1" fmla="*/ 1025495 h 2656110"/>
              <a:gd name="connsiteX2" fmla="*/ 3066722 w 6775597"/>
              <a:gd name="connsiteY2" fmla="*/ 2452643 h 2656110"/>
              <a:gd name="connsiteX3" fmla="*/ 4365683 w 6775597"/>
              <a:gd name="connsiteY3" fmla="*/ 2623558 h 2656110"/>
              <a:gd name="connsiteX4" fmla="*/ 4938251 w 6775597"/>
              <a:gd name="connsiteY4" fmla="*/ 2230452 h 2656110"/>
              <a:gd name="connsiteX5" fmla="*/ 5083530 w 6775597"/>
              <a:gd name="connsiteY5" fmla="*/ 2050990 h 2656110"/>
              <a:gd name="connsiteX6" fmla="*/ 6775597 w 6775597"/>
              <a:gd name="connsiteY6" fmla="*/ 0 h 2656110"/>
              <a:gd name="connsiteX0" fmla="*/ 0 w 6775597"/>
              <a:gd name="connsiteY0" fmla="*/ 1171404 h 2641568"/>
              <a:gd name="connsiteX1" fmla="*/ 1207517 w 6775597"/>
              <a:gd name="connsiteY1" fmla="*/ 1399197 h 2641568"/>
              <a:gd name="connsiteX2" fmla="*/ 3066722 w 6775597"/>
              <a:gd name="connsiteY2" fmla="*/ 2452643 h 2641568"/>
              <a:gd name="connsiteX3" fmla="*/ 4365683 w 6775597"/>
              <a:gd name="connsiteY3" fmla="*/ 2623558 h 2641568"/>
              <a:gd name="connsiteX4" fmla="*/ 4938251 w 6775597"/>
              <a:gd name="connsiteY4" fmla="*/ 2230452 h 2641568"/>
              <a:gd name="connsiteX5" fmla="*/ 5083530 w 6775597"/>
              <a:gd name="connsiteY5" fmla="*/ 2050990 h 2641568"/>
              <a:gd name="connsiteX6" fmla="*/ 6775597 w 6775597"/>
              <a:gd name="connsiteY6" fmla="*/ 0 h 2641568"/>
              <a:gd name="connsiteX0" fmla="*/ 0 w 6553508"/>
              <a:gd name="connsiteY0" fmla="*/ 1103458 h 2641568"/>
              <a:gd name="connsiteX1" fmla="*/ 985428 w 6553508"/>
              <a:gd name="connsiteY1" fmla="*/ 1399197 h 2641568"/>
              <a:gd name="connsiteX2" fmla="*/ 2844633 w 6553508"/>
              <a:gd name="connsiteY2" fmla="*/ 2452643 h 2641568"/>
              <a:gd name="connsiteX3" fmla="*/ 4143594 w 6553508"/>
              <a:gd name="connsiteY3" fmla="*/ 2623558 h 2641568"/>
              <a:gd name="connsiteX4" fmla="*/ 4716162 w 6553508"/>
              <a:gd name="connsiteY4" fmla="*/ 2230452 h 2641568"/>
              <a:gd name="connsiteX5" fmla="*/ 4861441 w 6553508"/>
              <a:gd name="connsiteY5" fmla="*/ 2050990 h 2641568"/>
              <a:gd name="connsiteX6" fmla="*/ 6553508 w 6553508"/>
              <a:gd name="connsiteY6" fmla="*/ 0 h 2641568"/>
              <a:gd name="connsiteX0" fmla="*/ 0 w 6553508"/>
              <a:gd name="connsiteY0" fmla="*/ 1103458 h 2641568"/>
              <a:gd name="connsiteX1" fmla="*/ 985428 w 6553508"/>
              <a:gd name="connsiteY1" fmla="*/ 1399197 h 2641568"/>
              <a:gd name="connsiteX2" fmla="*/ 2844633 w 6553508"/>
              <a:gd name="connsiteY2" fmla="*/ 2452643 h 2641568"/>
              <a:gd name="connsiteX3" fmla="*/ 4143594 w 6553508"/>
              <a:gd name="connsiteY3" fmla="*/ 2623558 h 2641568"/>
              <a:gd name="connsiteX4" fmla="*/ 4716162 w 6553508"/>
              <a:gd name="connsiteY4" fmla="*/ 2230452 h 2641568"/>
              <a:gd name="connsiteX5" fmla="*/ 4861441 w 6553508"/>
              <a:gd name="connsiteY5" fmla="*/ 2050990 h 2641568"/>
              <a:gd name="connsiteX6" fmla="*/ 6553508 w 6553508"/>
              <a:gd name="connsiteY6" fmla="*/ 0 h 264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3508" h="2641568">
                <a:moveTo>
                  <a:pt x="0" y="1103458"/>
                </a:moveTo>
                <a:cubicBezTo>
                  <a:pt x="439459" y="1051131"/>
                  <a:pt x="511323" y="1174333"/>
                  <a:pt x="985428" y="1399197"/>
                </a:cubicBezTo>
                <a:cubicBezTo>
                  <a:pt x="1459533" y="1624061"/>
                  <a:pt x="2318272" y="2248583"/>
                  <a:pt x="2844633" y="2452643"/>
                </a:cubicBezTo>
                <a:cubicBezTo>
                  <a:pt x="3370994" y="2656703"/>
                  <a:pt x="3831673" y="2660590"/>
                  <a:pt x="4143594" y="2623558"/>
                </a:cubicBezTo>
                <a:cubicBezTo>
                  <a:pt x="4455515" y="2586526"/>
                  <a:pt x="4596521" y="2325880"/>
                  <a:pt x="4716162" y="2230452"/>
                </a:cubicBezTo>
                <a:cubicBezTo>
                  <a:pt x="4835803" y="2135024"/>
                  <a:pt x="4861441" y="2050990"/>
                  <a:pt x="4861441" y="2050990"/>
                </a:cubicBezTo>
                <a:cubicBezTo>
                  <a:pt x="5167665" y="1679248"/>
                  <a:pt x="6264375" y="336134"/>
                  <a:pt x="6553508" y="0"/>
                </a:cubicBezTo>
              </a:path>
            </a:pathLst>
          </a:cu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8288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33400" y="33528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2565" y="1680126"/>
            <a:ext cx="65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cash </a:t>
            </a:r>
          </a:p>
          <a:p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78026" y="339673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2147131" y="3733800"/>
            <a:ext cx="152400" cy="533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953000" y="4953000"/>
            <a:ext cx="152400" cy="533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620000" y="2895601"/>
            <a:ext cx="152400" cy="175352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058966" y="3393935"/>
            <a:ext cx="7859994" cy="2114745"/>
          </a:xfrm>
          <a:custGeom>
            <a:avLst/>
            <a:gdLst>
              <a:gd name="connsiteX0" fmla="*/ 0 w 6691357"/>
              <a:gd name="connsiteY0" fmla="*/ 1273323 h 2656110"/>
              <a:gd name="connsiteX1" fmla="*/ 1008404 w 6691357"/>
              <a:gd name="connsiteY1" fmla="*/ 1025495 h 2656110"/>
              <a:gd name="connsiteX2" fmla="*/ 2982482 w 6691357"/>
              <a:gd name="connsiteY2" fmla="*/ 2452643 h 2656110"/>
              <a:gd name="connsiteX3" fmla="*/ 4281443 w 6691357"/>
              <a:gd name="connsiteY3" fmla="*/ 2623558 h 2656110"/>
              <a:gd name="connsiteX4" fmla="*/ 4854011 w 6691357"/>
              <a:gd name="connsiteY4" fmla="*/ 2230452 h 2656110"/>
              <a:gd name="connsiteX5" fmla="*/ 4999290 w 6691357"/>
              <a:gd name="connsiteY5" fmla="*/ 2050990 h 2656110"/>
              <a:gd name="connsiteX6" fmla="*/ 6691357 w 6691357"/>
              <a:gd name="connsiteY6" fmla="*/ 0 h 2656110"/>
              <a:gd name="connsiteX0" fmla="*/ 0 w 6775597"/>
              <a:gd name="connsiteY0" fmla="*/ 1171404 h 2656110"/>
              <a:gd name="connsiteX1" fmla="*/ 1092644 w 6775597"/>
              <a:gd name="connsiteY1" fmla="*/ 1025495 h 2656110"/>
              <a:gd name="connsiteX2" fmla="*/ 3066722 w 6775597"/>
              <a:gd name="connsiteY2" fmla="*/ 2452643 h 2656110"/>
              <a:gd name="connsiteX3" fmla="*/ 4365683 w 6775597"/>
              <a:gd name="connsiteY3" fmla="*/ 2623558 h 2656110"/>
              <a:gd name="connsiteX4" fmla="*/ 4938251 w 6775597"/>
              <a:gd name="connsiteY4" fmla="*/ 2230452 h 2656110"/>
              <a:gd name="connsiteX5" fmla="*/ 5083530 w 6775597"/>
              <a:gd name="connsiteY5" fmla="*/ 2050990 h 2656110"/>
              <a:gd name="connsiteX6" fmla="*/ 6775597 w 6775597"/>
              <a:gd name="connsiteY6" fmla="*/ 0 h 2656110"/>
              <a:gd name="connsiteX0" fmla="*/ 0 w 6775597"/>
              <a:gd name="connsiteY0" fmla="*/ 1171404 h 2641568"/>
              <a:gd name="connsiteX1" fmla="*/ 1207517 w 6775597"/>
              <a:gd name="connsiteY1" fmla="*/ 1399197 h 2641568"/>
              <a:gd name="connsiteX2" fmla="*/ 3066722 w 6775597"/>
              <a:gd name="connsiteY2" fmla="*/ 2452643 h 2641568"/>
              <a:gd name="connsiteX3" fmla="*/ 4365683 w 6775597"/>
              <a:gd name="connsiteY3" fmla="*/ 2623558 h 2641568"/>
              <a:gd name="connsiteX4" fmla="*/ 4938251 w 6775597"/>
              <a:gd name="connsiteY4" fmla="*/ 2230452 h 2641568"/>
              <a:gd name="connsiteX5" fmla="*/ 5083530 w 6775597"/>
              <a:gd name="connsiteY5" fmla="*/ 2050990 h 2641568"/>
              <a:gd name="connsiteX6" fmla="*/ 6775597 w 6775597"/>
              <a:gd name="connsiteY6" fmla="*/ 0 h 2641568"/>
              <a:gd name="connsiteX0" fmla="*/ 0 w 6553508"/>
              <a:gd name="connsiteY0" fmla="*/ 1103458 h 2641568"/>
              <a:gd name="connsiteX1" fmla="*/ 985428 w 6553508"/>
              <a:gd name="connsiteY1" fmla="*/ 1399197 h 2641568"/>
              <a:gd name="connsiteX2" fmla="*/ 2844633 w 6553508"/>
              <a:gd name="connsiteY2" fmla="*/ 2452643 h 2641568"/>
              <a:gd name="connsiteX3" fmla="*/ 4143594 w 6553508"/>
              <a:gd name="connsiteY3" fmla="*/ 2623558 h 2641568"/>
              <a:gd name="connsiteX4" fmla="*/ 4716162 w 6553508"/>
              <a:gd name="connsiteY4" fmla="*/ 2230452 h 2641568"/>
              <a:gd name="connsiteX5" fmla="*/ 4861441 w 6553508"/>
              <a:gd name="connsiteY5" fmla="*/ 2050990 h 2641568"/>
              <a:gd name="connsiteX6" fmla="*/ 6553508 w 6553508"/>
              <a:gd name="connsiteY6" fmla="*/ 0 h 2641568"/>
              <a:gd name="connsiteX0" fmla="*/ 0 w 6553508"/>
              <a:gd name="connsiteY0" fmla="*/ 1103458 h 2641568"/>
              <a:gd name="connsiteX1" fmla="*/ 985428 w 6553508"/>
              <a:gd name="connsiteY1" fmla="*/ 1399197 h 2641568"/>
              <a:gd name="connsiteX2" fmla="*/ 2844633 w 6553508"/>
              <a:gd name="connsiteY2" fmla="*/ 2452643 h 2641568"/>
              <a:gd name="connsiteX3" fmla="*/ 4143594 w 6553508"/>
              <a:gd name="connsiteY3" fmla="*/ 2623558 h 2641568"/>
              <a:gd name="connsiteX4" fmla="*/ 4716162 w 6553508"/>
              <a:gd name="connsiteY4" fmla="*/ 2230452 h 2641568"/>
              <a:gd name="connsiteX5" fmla="*/ 4861441 w 6553508"/>
              <a:gd name="connsiteY5" fmla="*/ 2050990 h 2641568"/>
              <a:gd name="connsiteX6" fmla="*/ 6553508 w 6553508"/>
              <a:gd name="connsiteY6" fmla="*/ 0 h 2641568"/>
              <a:gd name="connsiteX0" fmla="*/ 0 w 6553508"/>
              <a:gd name="connsiteY0" fmla="*/ 1103458 h 2631206"/>
              <a:gd name="connsiteX1" fmla="*/ 1130934 w 6553508"/>
              <a:gd name="connsiteY1" fmla="*/ 1999928 h 2631206"/>
              <a:gd name="connsiteX2" fmla="*/ 2844633 w 6553508"/>
              <a:gd name="connsiteY2" fmla="*/ 2452643 h 2631206"/>
              <a:gd name="connsiteX3" fmla="*/ 4143594 w 6553508"/>
              <a:gd name="connsiteY3" fmla="*/ 2623558 h 2631206"/>
              <a:gd name="connsiteX4" fmla="*/ 4716162 w 6553508"/>
              <a:gd name="connsiteY4" fmla="*/ 2230452 h 2631206"/>
              <a:gd name="connsiteX5" fmla="*/ 4861441 w 6553508"/>
              <a:gd name="connsiteY5" fmla="*/ 2050990 h 2631206"/>
              <a:gd name="connsiteX6" fmla="*/ 6553508 w 6553508"/>
              <a:gd name="connsiteY6" fmla="*/ 0 h 2631206"/>
              <a:gd name="connsiteX0" fmla="*/ 0 w 6553508"/>
              <a:gd name="connsiteY0" fmla="*/ 1103458 h 3135616"/>
              <a:gd name="connsiteX1" fmla="*/ 1130934 w 6553508"/>
              <a:gd name="connsiteY1" fmla="*/ 1999928 h 3135616"/>
              <a:gd name="connsiteX2" fmla="*/ 2844633 w 6553508"/>
              <a:gd name="connsiteY2" fmla="*/ 2452643 h 3135616"/>
              <a:gd name="connsiteX3" fmla="*/ 3730051 w 6553508"/>
              <a:gd name="connsiteY3" fmla="*/ 3133767 h 3135616"/>
              <a:gd name="connsiteX4" fmla="*/ 4716162 w 6553508"/>
              <a:gd name="connsiteY4" fmla="*/ 2230452 h 3135616"/>
              <a:gd name="connsiteX5" fmla="*/ 4861441 w 6553508"/>
              <a:gd name="connsiteY5" fmla="*/ 2050990 h 3135616"/>
              <a:gd name="connsiteX6" fmla="*/ 6553508 w 6553508"/>
              <a:gd name="connsiteY6" fmla="*/ 0 h 3135616"/>
              <a:gd name="connsiteX0" fmla="*/ 0 w 6553508"/>
              <a:gd name="connsiteY0" fmla="*/ 1103458 h 3165839"/>
              <a:gd name="connsiteX1" fmla="*/ 1130934 w 6553508"/>
              <a:gd name="connsiteY1" fmla="*/ 1999928 h 3165839"/>
              <a:gd name="connsiteX2" fmla="*/ 2722101 w 6553508"/>
              <a:gd name="connsiteY2" fmla="*/ 2872332 h 3165839"/>
              <a:gd name="connsiteX3" fmla="*/ 3730051 w 6553508"/>
              <a:gd name="connsiteY3" fmla="*/ 3133767 h 3165839"/>
              <a:gd name="connsiteX4" fmla="*/ 4716162 w 6553508"/>
              <a:gd name="connsiteY4" fmla="*/ 2230452 h 3165839"/>
              <a:gd name="connsiteX5" fmla="*/ 4861441 w 6553508"/>
              <a:gd name="connsiteY5" fmla="*/ 2050990 h 3165839"/>
              <a:gd name="connsiteX6" fmla="*/ 6553508 w 6553508"/>
              <a:gd name="connsiteY6" fmla="*/ 0 h 3165839"/>
              <a:gd name="connsiteX0" fmla="*/ 0 w 6553508"/>
              <a:gd name="connsiteY0" fmla="*/ 1103458 h 3136889"/>
              <a:gd name="connsiteX1" fmla="*/ 1130934 w 6553508"/>
              <a:gd name="connsiteY1" fmla="*/ 1999928 h 3136889"/>
              <a:gd name="connsiteX2" fmla="*/ 2722101 w 6553508"/>
              <a:gd name="connsiteY2" fmla="*/ 2872332 h 3136889"/>
              <a:gd name="connsiteX3" fmla="*/ 3730051 w 6553508"/>
              <a:gd name="connsiteY3" fmla="*/ 3133767 h 3136889"/>
              <a:gd name="connsiteX4" fmla="*/ 5022490 w 6553508"/>
              <a:gd name="connsiteY4" fmla="*/ 2740661 h 3136889"/>
              <a:gd name="connsiteX5" fmla="*/ 4861441 w 6553508"/>
              <a:gd name="connsiteY5" fmla="*/ 2050990 h 3136889"/>
              <a:gd name="connsiteX6" fmla="*/ 6553508 w 6553508"/>
              <a:gd name="connsiteY6" fmla="*/ 0 h 3136889"/>
              <a:gd name="connsiteX0" fmla="*/ 0 w 6553508"/>
              <a:gd name="connsiteY0" fmla="*/ 1103458 h 3136889"/>
              <a:gd name="connsiteX1" fmla="*/ 1130934 w 6553508"/>
              <a:gd name="connsiteY1" fmla="*/ 1999928 h 3136889"/>
              <a:gd name="connsiteX2" fmla="*/ 2722101 w 6553508"/>
              <a:gd name="connsiteY2" fmla="*/ 2872332 h 3136889"/>
              <a:gd name="connsiteX3" fmla="*/ 3730051 w 6553508"/>
              <a:gd name="connsiteY3" fmla="*/ 3133767 h 3136889"/>
              <a:gd name="connsiteX4" fmla="*/ 5022490 w 6553508"/>
              <a:gd name="connsiteY4" fmla="*/ 2740661 h 3136889"/>
              <a:gd name="connsiteX5" fmla="*/ 5703843 w 6553508"/>
              <a:gd name="connsiteY5" fmla="*/ 2429532 h 3136889"/>
              <a:gd name="connsiteX6" fmla="*/ 6553508 w 6553508"/>
              <a:gd name="connsiteY6" fmla="*/ 0 h 3136889"/>
              <a:gd name="connsiteX0" fmla="*/ 0 w 6553508"/>
              <a:gd name="connsiteY0" fmla="*/ 1103458 h 3136889"/>
              <a:gd name="connsiteX1" fmla="*/ 1130934 w 6553508"/>
              <a:gd name="connsiteY1" fmla="*/ 1999928 h 3136889"/>
              <a:gd name="connsiteX2" fmla="*/ 2722101 w 6553508"/>
              <a:gd name="connsiteY2" fmla="*/ 2872332 h 3136889"/>
              <a:gd name="connsiteX3" fmla="*/ 3730051 w 6553508"/>
              <a:gd name="connsiteY3" fmla="*/ 3133767 h 3136889"/>
              <a:gd name="connsiteX4" fmla="*/ 5022490 w 6553508"/>
              <a:gd name="connsiteY4" fmla="*/ 2740661 h 3136889"/>
              <a:gd name="connsiteX5" fmla="*/ 5673211 w 6553508"/>
              <a:gd name="connsiteY5" fmla="*/ 2232032 h 3136889"/>
              <a:gd name="connsiteX6" fmla="*/ 6553508 w 6553508"/>
              <a:gd name="connsiteY6" fmla="*/ 0 h 3136889"/>
              <a:gd name="connsiteX0" fmla="*/ 0 w 7258063"/>
              <a:gd name="connsiteY0" fmla="*/ 2965 h 2036396"/>
              <a:gd name="connsiteX1" fmla="*/ 1130934 w 7258063"/>
              <a:gd name="connsiteY1" fmla="*/ 899435 h 2036396"/>
              <a:gd name="connsiteX2" fmla="*/ 2722101 w 7258063"/>
              <a:gd name="connsiteY2" fmla="*/ 1771839 h 2036396"/>
              <a:gd name="connsiteX3" fmla="*/ 3730051 w 7258063"/>
              <a:gd name="connsiteY3" fmla="*/ 2033274 h 2036396"/>
              <a:gd name="connsiteX4" fmla="*/ 5022490 w 7258063"/>
              <a:gd name="connsiteY4" fmla="*/ 1640168 h 2036396"/>
              <a:gd name="connsiteX5" fmla="*/ 5673211 w 7258063"/>
              <a:gd name="connsiteY5" fmla="*/ 1131539 h 2036396"/>
              <a:gd name="connsiteX6" fmla="*/ 7258063 w 7258063"/>
              <a:gd name="connsiteY6" fmla="*/ 339614 h 2036396"/>
              <a:gd name="connsiteX0" fmla="*/ 0 w 7258063"/>
              <a:gd name="connsiteY0" fmla="*/ 2965 h 2036396"/>
              <a:gd name="connsiteX1" fmla="*/ 1130934 w 7258063"/>
              <a:gd name="connsiteY1" fmla="*/ 899435 h 2036396"/>
              <a:gd name="connsiteX2" fmla="*/ 2722101 w 7258063"/>
              <a:gd name="connsiteY2" fmla="*/ 1771839 h 2036396"/>
              <a:gd name="connsiteX3" fmla="*/ 3730051 w 7258063"/>
              <a:gd name="connsiteY3" fmla="*/ 2033274 h 2036396"/>
              <a:gd name="connsiteX4" fmla="*/ 5022490 w 7258063"/>
              <a:gd name="connsiteY4" fmla="*/ 1640168 h 2036396"/>
              <a:gd name="connsiteX5" fmla="*/ 5956565 w 7258063"/>
              <a:gd name="connsiteY5" fmla="*/ 1213831 h 2036396"/>
              <a:gd name="connsiteX6" fmla="*/ 7258063 w 7258063"/>
              <a:gd name="connsiteY6" fmla="*/ 339614 h 2036396"/>
              <a:gd name="connsiteX0" fmla="*/ 0 w 7043634"/>
              <a:gd name="connsiteY0" fmla="*/ 2965 h 2036396"/>
              <a:gd name="connsiteX1" fmla="*/ 1130934 w 7043634"/>
              <a:gd name="connsiteY1" fmla="*/ 899435 h 2036396"/>
              <a:gd name="connsiteX2" fmla="*/ 2722101 w 7043634"/>
              <a:gd name="connsiteY2" fmla="*/ 1771839 h 2036396"/>
              <a:gd name="connsiteX3" fmla="*/ 3730051 w 7043634"/>
              <a:gd name="connsiteY3" fmla="*/ 2033274 h 2036396"/>
              <a:gd name="connsiteX4" fmla="*/ 5022490 w 7043634"/>
              <a:gd name="connsiteY4" fmla="*/ 1640168 h 2036396"/>
              <a:gd name="connsiteX5" fmla="*/ 5956565 w 7043634"/>
              <a:gd name="connsiteY5" fmla="*/ 1213831 h 2036396"/>
              <a:gd name="connsiteX6" fmla="*/ 7043634 w 7043634"/>
              <a:gd name="connsiteY6" fmla="*/ 594719 h 203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3634" h="2036396">
                <a:moveTo>
                  <a:pt x="0" y="2965"/>
                </a:moveTo>
                <a:cubicBezTo>
                  <a:pt x="439459" y="-49362"/>
                  <a:pt x="677251" y="604623"/>
                  <a:pt x="1130934" y="899435"/>
                </a:cubicBezTo>
                <a:cubicBezTo>
                  <a:pt x="1584618" y="1194247"/>
                  <a:pt x="2288915" y="1582866"/>
                  <a:pt x="2722101" y="1771839"/>
                </a:cubicBezTo>
                <a:cubicBezTo>
                  <a:pt x="3155287" y="1960812"/>
                  <a:pt x="3346653" y="2055219"/>
                  <a:pt x="3730051" y="2033274"/>
                </a:cubicBezTo>
                <a:cubicBezTo>
                  <a:pt x="4113449" y="2011329"/>
                  <a:pt x="4651404" y="1776742"/>
                  <a:pt x="5022490" y="1640168"/>
                </a:cubicBezTo>
                <a:cubicBezTo>
                  <a:pt x="5393576" y="1503594"/>
                  <a:pt x="5619708" y="1388073"/>
                  <a:pt x="5956565" y="1213831"/>
                </a:cubicBezTo>
                <a:cubicBezTo>
                  <a:pt x="6293422" y="1039590"/>
                  <a:pt x="6754501" y="930853"/>
                  <a:pt x="7043634" y="594719"/>
                </a:cubicBezTo>
              </a:path>
            </a:pathLst>
          </a:cu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08631" y="2320184"/>
            <a:ext cx="775531" cy="0"/>
          </a:xfrm>
          <a:prstGeom prst="line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71600" y="2590800"/>
            <a:ext cx="775531" cy="0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23331" y="2133600"/>
            <a:ext cx="257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ypical consumer product</a:t>
            </a:r>
          </a:p>
          <a:p>
            <a:r>
              <a:rPr lang="en-US" dirty="0"/>
              <a:t>s</a:t>
            </a:r>
            <a:r>
              <a:rPr lang="en-US" dirty="0" smtClean="0"/>
              <a:t>mall market AT product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66800" y="4451307"/>
            <a:ext cx="1694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research costs due to technical complexity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21166" y="4876800"/>
            <a:ext cx="1694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mall markets, lower capacity to pay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91000" y="5664455"/>
            <a:ext cx="2075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Lack of venture funding due to small market sizes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58745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Assistive Technology as a Business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 new AT products become successful in the marketplace?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14800" y="1807498"/>
            <a:ext cx="4334962" cy="3889217"/>
            <a:chOff x="1204734" y="1280861"/>
            <a:chExt cx="5500866" cy="4935236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3"/>
            <a:stretch/>
          </p:blipFill>
          <p:spPr bwMode="auto">
            <a:xfrm>
              <a:off x="4070350" y="1295400"/>
              <a:ext cx="2635250" cy="2783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3" t="23737" r="55252" b="40912"/>
            <a:stretch/>
          </p:blipFill>
          <p:spPr bwMode="auto">
            <a:xfrm>
              <a:off x="1211849" y="4124060"/>
              <a:ext cx="2894405" cy="2092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55" b="4207"/>
            <a:stretch/>
          </p:blipFill>
          <p:spPr bwMode="auto">
            <a:xfrm>
              <a:off x="4165706" y="4134482"/>
              <a:ext cx="2532062" cy="208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6" name="Picture 2" descr="http://thegadgetman.files.wordpress.com/2008/02/smartnav.jpg?w=45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734" y="1280861"/>
              <a:ext cx="2798332" cy="279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0072568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Raising Funds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62228"/>
            <a:ext cx="3657600" cy="5291617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U.S. Small Business Innovation Research (SBIR) grants</a:t>
            </a:r>
          </a:p>
          <a:p>
            <a:r>
              <a:rPr lang="en-US" dirty="0" smtClean="0"/>
              <a:t>Angel investors</a:t>
            </a:r>
          </a:p>
          <a:p>
            <a:r>
              <a:rPr lang="en-US" dirty="0" smtClean="0"/>
              <a:t>New sources of funding, e.g. kickstarter.com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9647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Making Industry Connections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Assistive Technology Industry Association (ATIA) Annual Conference</a:t>
            </a:r>
          </a:p>
          <a:p>
            <a:r>
              <a:rPr lang="en-US" dirty="0" smtClean="0"/>
              <a:t>Closing the Gap Annual Conference</a:t>
            </a:r>
          </a:p>
          <a:p>
            <a:r>
              <a:rPr lang="en-US" dirty="0" smtClean="0"/>
              <a:t>CSUN International Technology and Person with Disabilities Conference</a:t>
            </a:r>
          </a:p>
          <a:p>
            <a:pPr lvl="1"/>
            <a:r>
              <a:rPr lang="en-US" dirty="0" smtClean="0"/>
              <a:t>Held annually in San Diego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532431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Alternative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20541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Open-Source Models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525963"/>
          </a:xfrm>
        </p:spPr>
        <p:txBody>
          <a:bodyPr/>
          <a:lstStyle/>
          <a:p>
            <a:r>
              <a:rPr lang="en-US" dirty="0" err="1" smtClean="0"/>
              <a:t>GitHub</a:t>
            </a:r>
            <a:r>
              <a:rPr lang="en-US" dirty="0" smtClean="0"/>
              <a:t>/Google Code/freeware models</a:t>
            </a:r>
          </a:p>
          <a:p>
            <a:r>
              <a:rPr lang="en-US" dirty="0" smtClean="0"/>
              <a:t>instructables.com</a:t>
            </a:r>
          </a:p>
          <a:p>
            <a:r>
              <a:rPr lang="en-US" dirty="0" smtClean="0"/>
              <a:t>Limitations for AT adoption?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4985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Opportunities at MIT</a:t>
            </a:r>
          </a:p>
          <a:p>
            <a:pPr lvl="1"/>
            <a:r>
              <a:rPr lang="en-US" dirty="0" smtClean="0"/>
              <a:t>IDEAS Global Challenge, Public Service Center, MIT100K</a:t>
            </a:r>
          </a:p>
          <a:p>
            <a:r>
              <a:rPr lang="en-US" dirty="0"/>
              <a:t>Disseminating your work</a:t>
            </a:r>
          </a:p>
          <a:p>
            <a:pPr lvl="1"/>
            <a:r>
              <a:rPr lang="en-US" dirty="0" smtClean="0"/>
              <a:t>External competitions</a:t>
            </a:r>
          </a:p>
          <a:p>
            <a:pPr lvl="1"/>
            <a:r>
              <a:rPr lang="en-US" dirty="0" smtClean="0"/>
              <a:t>Funding opportunities</a:t>
            </a:r>
          </a:p>
          <a:p>
            <a:r>
              <a:rPr lang="en-US" dirty="0" smtClean="0"/>
              <a:t>Aspiration: making useful AT widely available (affordable/accessible) </a:t>
            </a:r>
          </a:p>
          <a:p>
            <a:pPr lvl="1"/>
            <a:r>
              <a:rPr lang="en-US" dirty="0" smtClean="0"/>
              <a:t>Assistive technology economics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Volunteer Organizations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525963"/>
          </a:xfrm>
        </p:spPr>
        <p:txBody>
          <a:bodyPr/>
          <a:lstStyle/>
          <a:p>
            <a:r>
              <a:rPr lang="en-US" dirty="0" smtClean="0"/>
              <a:t>Examples: MIT </a:t>
            </a:r>
            <a:r>
              <a:rPr lang="en-US" dirty="0"/>
              <a:t>Assistive Technology Club, </a:t>
            </a:r>
            <a:r>
              <a:rPr lang="en-US" dirty="0" smtClean="0"/>
              <a:t>Tetra Society of North America, Remap UK, individual volunteers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38486"/>
            <a:ext cx="2839645" cy="2679863"/>
          </a:xfrm>
          <a:prstGeom prst="rect">
            <a:avLst/>
          </a:prstGeom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489819" y="4684814"/>
            <a:ext cx="1905000" cy="911087"/>
            <a:chOff x="4724400" y="3352800"/>
            <a:chExt cx="2952752" cy="133826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352800"/>
              <a:ext cx="2314575" cy="133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191000"/>
              <a:ext cx="819152" cy="484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6" name="Picture 2" descr="http://www.cishw.on.ca/inform/logos/logo_tetr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83146"/>
            <a:ext cx="18288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75602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Social Enterprise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Social and financial bottom lines</a:t>
            </a:r>
          </a:p>
          <a:p>
            <a:r>
              <a:rPr lang="en-US" dirty="0" err="1" smtClean="0"/>
              <a:t>Benetech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Problem: less than 5% of print materials are accessible to people with visual/reading disabilities</a:t>
            </a:r>
          </a:p>
          <a:p>
            <a:pPr lvl="1"/>
            <a:r>
              <a:rPr lang="en-US" dirty="0" smtClean="0"/>
              <a:t>Mix of staff and volunteers scan, upload, and proofread books and make them accessible</a:t>
            </a:r>
          </a:p>
          <a:p>
            <a:pPr lvl="1"/>
            <a:r>
              <a:rPr lang="en-US" dirty="0" smtClean="0"/>
              <a:t>Free for students; $50/year otherwise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6628" name="Picture 4" descr="http://www.districtadministration.com/sites/districtadministration/files/Booksh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1905000" cy="31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33901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Social Enterprise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Social and financial bottom lines</a:t>
            </a:r>
          </a:p>
          <a:p>
            <a:r>
              <a:rPr lang="en-US" dirty="0" smtClean="0"/>
              <a:t>Apple </a:t>
            </a:r>
            <a:r>
              <a:rPr lang="en-US" dirty="0" err="1" smtClean="0"/>
              <a:t>iOS</a:t>
            </a:r>
            <a:r>
              <a:rPr lang="en-US" dirty="0" smtClean="0"/>
              <a:t> Accessibility</a:t>
            </a:r>
          </a:p>
          <a:p>
            <a:pPr lvl="1"/>
            <a:r>
              <a:rPr lang="en-US" dirty="0" smtClean="0"/>
              <a:t>Why has Apple prioritized accessibility for blind people?</a:t>
            </a:r>
          </a:p>
          <a:p>
            <a:pPr lvl="1"/>
            <a:r>
              <a:rPr lang="en-US" dirty="0" smtClean="0"/>
              <a:t>What implications exist for more open approaches (e.g. Android OS)?</a:t>
            </a:r>
          </a:p>
          <a:p>
            <a:pPr lvl="1"/>
            <a:r>
              <a:rPr lang="en-US" dirty="0" smtClean="0"/>
              <a:t>Is there a quality of experience vs. customizability tradeoff in AT?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http://images.apple.com/uk/accessibility/iphone/images/voiceover-200909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184785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75988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Design Approaches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Conventional technologies with assistive applications</a:t>
            </a:r>
          </a:p>
          <a:p>
            <a:pPr lvl="1"/>
            <a:r>
              <a:rPr lang="en-US" dirty="0" smtClean="0"/>
              <a:t>Speech recognition, smartphones/tablets</a:t>
            </a:r>
          </a:p>
          <a:p>
            <a:r>
              <a:rPr lang="en-US" dirty="0" smtClean="0"/>
              <a:t>Universal design</a:t>
            </a:r>
          </a:p>
          <a:p>
            <a:pPr lvl="1"/>
            <a:r>
              <a:rPr lang="en-US" dirty="0" smtClean="0"/>
              <a:t>Curb cuts, low-floor buses, slider-top </a:t>
            </a:r>
            <a:r>
              <a:rPr lang="en-US" dirty="0" err="1" smtClean="0"/>
              <a:t>resealable</a:t>
            </a:r>
            <a:r>
              <a:rPr lang="en-US" dirty="0" smtClean="0"/>
              <a:t> bags</a:t>
            </a:r>
          </a:p>
          <a:p>
            <a:r>
              <a:rPr lang="en-US" dirty="0" smtClean="0"/>
              <a:t>Limitations?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20484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“Situational Impairments”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People experience impairments:</a:t>
            </a:r>
          </a:p>
          <a:p>
            <a:pPr lvl="1"/>
            <a:r>
              <a:rPr lang="en-US" dirty="0" smtClean="0"/>
              <a:t>In poor environmental conditions, e.g. lighting, noise, distractions, extreme weather</a:t>
            </a:r>
          </a:p>
          <a:p>
            <a:pPr lvl="1"/>
            <a:r>
              <a:rPr lang="en-US" dirty="0" smtClean="0"/>
              <a:t>While in motion 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Interacting with controls in a car</a:t>
            </a:r>
          </a:p>
          <a:p>
            <a:pPr lvl="1"/>
            <a:r>
              <a:rPr lang="en-US" dirty="0" smtClean="0"/>
              <a:t>Typing on a phone while walking</a:t>
            </a:r>
          </a:p>
          <a:p>
            <a:pPr lvl="1"/>
            <a:r>
              <a:rPr lang="en-US" dirty="0" smtClean="0"/>
              <a:t>Controlling a mouse while typing?</a:t>
            </a:r>
          </a:p>
          <a:p>
            <a:r>
              <a:rPr lang="en-US" dirty="0" smtClean="0"/>
              <a:t>Could devices be designed to be usable in these situations?</a:t>
            </a:r>
          </a:p>
        </p:txBody>
      </p:sp>
    </p:spTree>
    <p:extLst>
      <p:ext uri="{BB962C8B-B14F-4D97-AF65-F5344CB8AC3E}">
        <p14:creationId xmlns:p14="http://schemas.microsoft.com/office/powerpoint/2010/main" val="1536806234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Do-It-Yourself (DIY) Efforts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3581400" y="1371599"/>
            <a:ext cx="5334000" cy="52482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Could assistive technology users be empowered to create solutions for themselves?</a:t>
            </a:r>
          </a:p>
          <a:p>
            <a:r>
              <a:rPr lang="en-US" dirty="0" smtClean="0"/>
              <a:t>Increasing availability of rapid prototyping facilities and resources</a:t>
            </a:r>
          </a:p>
          <a:p>
            <a:pPr lvl="1"/>
            <a:r>
              <a:rPr lang="en-US" dirty="0" smtClean="0"/>
              <a:t>3D printing: Shapeways.com</a:t>
            </a:r>
          </a:p>
          <a:p>
            <a:pPr lvl="1"/>
            <a:r>
              <a:rPr lang="en-US" dirty="0" smtClean="0"/>
              <a:t>Materials/Tools: </a:t>
            </a:r>
            <a:r>
              <a:rPr lang="en-US" dirty="0" err="1" smtClean="0"/>
              <a:t>Sugru</a:t>
            </a:r>
            <a:r>
              <a:rPr lang="en-US" dirty="0" smtClean="0"/>
              <a:t>, </a:t>
            </a:r>
            <a:r>
              <a:rPr lang="en-US" dirty="0" err="1" smtClean="0"/>
              <a:t>Arduino</a:t>
            </a:r>
            <a:endParaRPr lang="en-US" dirty="0" smtClean="0"/>
          </a:p>
          <a:p>
            <a:pPr lvl="1"/>
            <a:r>
              <a:rPr lang="en-US" dirty="0" smtClean="0"/>
              <a:t>Low barriers to software development?</a:t>
            </a:r>
          </a:p>
          <a:p>
            <a:r>
              <a:rPr lang="en-US" dirty="0" smtClean="0"/>
              <a:t>Limitations?</a:t>
            </a:r>
          </a:p>
          <a:p>
            <a:r>
              <a:rPr lang="en-US" dirty="0"/>
              <a:t>Further reading: A. Hurst and J. Tobias, “Empowering Individuals with Do-It-Yourself Assistive Technology,” ASSETS </a:t>
            </a:r>
            <a:r>
              <a:rPr lang="en-US" dirty="0" smtClean="0"/>
              <a:t>2011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0" t="-4457" r="6450" b="28411"/>
          <a:stretch/>
        </p:blipFill>
        <p:spPr>
          <a:xfrm>
            <a:off x="-27317" y="1524000"/>
            <a:ext cx="3209925" cy="32377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800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Hurst and Tobias, ASSETS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71360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Design Approaches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Conventional technologies with assistive applications</a:t>
            </a:r>
          </a:p>
          <a:p>
            <a:pPr lvl="1"/>
            <a:r>
              <a:rPr lang="en-US" dirty="0" smtClean="0"/>
              <a:t>Speech recognition, smartphones/tablets</a:t>
            </a:r>
          </a:p>
          <a:p>
            <a:r>
              <a:rPr lang="en-US" dirty="0" smtClean="0"/>
              <a:t>Universal design</a:t>
            </a:r>
          </a:p>
          <a:p>
            <a:pPr lvl="1"/>
            <a:r>
              <a:rPr lang="en-US" dirty="0" smtClean="0"/>
              <a:t>Curb cuts, low-floor buses, slider-top </a:t>
            </a:r>
            <a:r>
              <a:rPr lang="en-US" dirty="0" err="1" smtClean="0"/>
              <a:t>resealable</a:t>
            </a:r>
            <a:r>
              <a:rPr lang="en-US" dirty="0" smtClean="0"/>
              <a:t> bags</a:t>
            </a:r>
          </a:p>
          <a:p>
            <a:r>
              <a:rPr lang="en-US" dirty="0" smtClean="0"/>
              <a:t>Limitations?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82434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Beyond Design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Design- and technology-savvy people are needed in:</a:t>
            </a:r>
          </a:p>
          <a:p>
            <a:pPr lvl="1"/>
            <a:r>
              <a:rPr lang="en-US" dirty="0" smtClean="0"/>
              <a:t>AT training and education</a:t>
            </a:r>
          </a:p>
          <a:p>
            <a:pPr lvl="1"/>
            <a:r>
              <a:rPr lang="en-US" dirty="0" smtClean="0"/>
              <a:t>Disability service/advocacy organizations</a:t>
            </a:r>
          </a:p>
          <a:p>
            <a:pPr lvl="1"/>
            <a:r>
              <a:rPr lang="en-US" dirty="0" smtClean="0"/>
              <a:t>Clinical (OT/PT/SLP) roles</a:t>
            </a:r>
          </a:p>
          <a:p>
            <a:pPr lvl="1"/>
            <a:r>
              <a:rPr lang="en-US" dirty="0" smtClean="0"/>
              <a:t>Social work</a:t>
            </a:r>
          </a:p>
          <a:p>
            <a:pPr lvl="1"/>
            <a:r>
              <a:rPr lang="en-US" dirty="0" smtClean="0"/>
              <a:t>AT/disability public policy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0235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the IDEAS Global Challenge to carry on and scale up your work</a:t>
            </a:r>
          </a:p>
          <a:p>
            <a:r>
              <a:rPr lang="en-US" dirty="0" smtClean="0"/>
              <a:t>Sign up and contribute to the AT@MIT mailing list: http://bit.ly/atmit</a:t>
            </a:r>
          </a:p>
          <a:p>
            <a:r>
              <a:rPr lang="en-US" dirty="0" smtClean="0"/>
              <a:t>Share your work with others through design competitions and other venues</a:t>
            </a:r>
          </a:p>
          <a:p>
            <a:r>
              <a:rPr lang="en-US" dirty="0" smtClean="0"/>
              <a:t>Unsolved problems remain in making AT widely available, affordable, and accessible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20129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IDEAS Global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820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Identify problems and propose solutions to pressing global problems</a:t>
            </a:r>
          </a:p>
          <a:p>
            <a:r>
              <a:rPr lang="en-US" dirty="0" smtClean="0"/>
              <a:t>Focus on innovation and feasibility of idea</a:t>
            </a:r>
          </a:p>
          <a:p>
            <a:r>
              <a:rPr lang="en-US" dirty="0" smtClean="0"/>
              <a:t>Receive seed funding, mentorship, and publicity opportunities</a:t>
            </a:r>
          </a:p>
          <a:p>
            <a:r>
              <a:rPr lang="en-US" dirty="0" smtClean="0"/>
              <a:t>Many successful assistive technology teams in the past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MIT IDEAS Global Challenge Logo" title="MIT IDEAS Global Challen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52817"/>
            <a:ext cx="4648200" cy="9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13750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 IDEAS Global Challenge: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648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Submit “Initial Scope Statement” (next deadline: 25 January 2012)</a:t>
            </a:r>
          </a:p>
          <a:p>
            <a:pPr lvl="1"/>
            <a:r>
              <a:rPr lang="en-US" dirty="0" smtClean="0"/>
              <a:t>Can include “Development Grant Request”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Receive feedback from Public Service Center and alumni volunteers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invited, submit formal proposal (due April 8, 2012)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Judging through interviews (in-person and telephone) and showcase (May 2012)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Awards ceremony (May 2012)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Winners Retreat (June 2012)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Implementation (June 2012-May 2013)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6084164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 IDEAS Global Challenge: </a:t>
            </a:r>
            <a:br>
              <a:rPr lang="en-US" dirty="0" smtClean="0"/>
            </a:br>
            <a:r>
              <a:rPr lang="en-US" dirty="0" smtClean="0"/>
              <a:t>Elements of Successful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well-articulated need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feasible approach to addressing the need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team with the skills to solve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partner organization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3151683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solidFill>
            <a:srgbClr val="CC0000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THE NEED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685800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Tx/>
              <a:buNone/>
            </a:pPr>
            <a:r>
              <a:rPr lang="en-US" dirty="0" smtClean="0"/>
              <a:t>Smartphone accessibility for people with fine motor impairments</a:t>
            </a:r>
          </a:p>
        </p:txBody>
      </p:sp>
      <p:pic>
        <p:nvPicPr>
          <p:cNvPr id="34820" name="Picture 6" descr="http://www.broadenedhorizons.com/bd8eddd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16652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45"/>
          <p:cNvSpPr txBox="1">
            <a:spLocks noChangeArrowheads="1"/>
          </p:cNvSpPr>
          <p:nvPr/>
        </p:nvSpPr>
        <p:spPr bwMode="auto">
          <a:xfrm>
            <a:off x="228600" y="56388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2611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2611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2611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2611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2611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611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611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611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611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atin typeface="Calibri" pitchFamily="34" charset="0"/>
              </a:rPr>
              <a:t>$ 599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76800"/>
            <a:ext cx="79851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3" name="Group 16"/>
          <p:cNvGrpSpPr>
            <a:grpSpLocks/>
          </p:cNvGrpSpPr>
          <p:nvPr/>
        </p:nvGrpSpPr>
        <p:grpSpPr bwMode="auto">
          <a:xfrm>
            <a:off x="685800" y="2057400"/>
            <a:ext cx="3733800" cy="3657600"/>
            <a:chOff x="144" y="1440"/>
            <a:chExt cx="2442" cy="2400"/>
          </a:xfrm>
        </p:grpSpPr>
        <p:pic>
          <p:nvPicPr>
            <p:cNvPr id="34826" name="Picture 4" descr="http://mukrishhanafi.com/wp-content/uploads/2010/12/iphone4_2up_front_side-420-9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68" r="38194"/>
            <a:stretch>
              <a:fillRect/>
            </a:stretch>
          </p:blipFill>
          <p:spPr bwMode="auto">
            <a:xfrm>
              <a:off x="1008" y="1440"/>
              <a:ext cx="838" cy="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7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80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8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0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9" name="Picture 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84"/>
              <a:ext cx="56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0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928"/>
              <a:ext cx="737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1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160"/>
              <a:ext cx="61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312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3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784"/>
              <a:ext cx="54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4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312"/>
              <a:ext cx="503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4" name="TextBox 45"/>
          <p:cNvSpPr txBox="1">
            <a:spLocks noChangeArrowheads="1"/>
          </p:cNvSpPr>
          <p:nvPr/>
        </p:nvSpPr>
        <p:spPr bwMode="auto">
          <a:xfrm>
            <a:off x="4419600" y="56388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2611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2611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2611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2611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2611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611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611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611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611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$749 (no cellphone)</a:t>
            </a:r>
          </a:p>
        </p:txBody>
      </p:sp>
    </p:spTree>
    <p:extLst>
      <p:ext uri="{BB962C8B-B14F-4D97-AF65-F5344CB8AC3E}">
        <p14:creationId xmlns:p14="http://schemas.microsoft.com/office/powerpoint/2010/main" val="358835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787400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7200" y="609600"/>
            <a:ext cx="8229600" cy="7620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THE IDEA</a:t>
            </a:r>
          </a:p>
        </p:txBody>
      </p:sp>
      <p:sp>
        <p:nvSpPr>
          <p:cNvPr id="35845" name="Text Box 75"/>
          <p:cNvSpPr txBox="1">
            <a:spLocks noChangeArrowheads="1"/>
          </p:cNvSpPr>
          <p:nvPr/>
        </p:nvSpPr>
        <p:spPr bwMode="auto">
          <a:xfrm>
            <a:off x="177800" y="4889500"/>
            <a:ext cx="2743200" cy="635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500" b="1"/>
              <a:t>Many Input</a:t>
            </a:r>
          </a:p>
        </p:txBody>
      </p:sp>
      <p:sp>
        <p:nvSpPr>
          <p:cNvPr id="35846" name="Text Box 75"/>
          <p:cNvSpPr txBox="1">
            <a:spLocks noChangeArrowheads="1"/>
          </p:cNvSpPr>
          <p:nvPr/>
        </p:nvSpPr>
        <p:spPr bwMode="auto">
          <a:xfrm>
            <a:off x="5257800" y="5003800"/>
            <a:ext cx="3657600" cy="635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500" b="1"/>
              <a:t>Many Functions</a:t>
            </a:r>
          </a:p>
        </p:txBody>
      </p:sp>
      <p:sp>
        <p:nvSpPr>
          <p:cNvPr id="35847" name="AutoShape 84"/>
          <p:cNvSpPr>
            <a:spLocks noChangeArrowheads="1"/>
          </p:cNvSpPr>
          <p:nvPr/>
        </p:nvSpPr>
        <p:spPr bwMode="auto">
          <a:xfrm>
            <a:off x="3581400" y="4876800"/>
            <a:ext cx="990600" cy="685800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F5B80B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defTabSz="2609850"/>
            <a:endParaRPr lang="en-US" sz="5100"/>
          </a:p>
        </p:txBody>
      </p:sp>
      <p:pic>
        <p:nvPicPr>
          <p:cNvPr id="3074" name="Picture 2" descr="http://www.voice-solutions.com/images/Trackball-Kensington-Exp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57" y="2209800"/>
            <a:ext cx="925143" cy="9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solidFill>
            <a:srgbClr val="CC0000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OUR WORK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b="1" smtClean="0">
                <a:solidFill>
                  <a:srgbClr val="FFCC00"/>
                </a:solidFill>
              </a:rPr>
              <a:t>	Partner</a:t>
            </a:r>
            <a:r>
              <a:rPr lang="en-US" sz="2200" smtClean="0"/>
              <a:t> with Leonard Florence Center </a:t>
            </a:r>
          </a:p>
          <a:p>
            <a:pPr eaLnBrk="1" hangingPunct="1"/>
            <a:endParaRPr lang="en-US" sz="2200" smtClean="0"/>
          </a:p>
          <a:p>
            <a:pPr eaLnBrk="1" hangingPunct="1">
              <a:buFontTx/>
              <a:buNone/>
            </a:pPr>
            <a:endParaRPr lang="en-US" sz="2200" b="1" smtClean="0">
              <a:solidFill>
                <a:srgbClr val="FFCC00"/>
              </a:solidFill>
            </a:endParaRPr>
          </a:p>
          <a:p>
            <a:pPr eaLnBrk="1" hangingPunct="1">
              <a:buFontTx/>
              <a:buNone/>
            </a:pPr>
            <a:r>
              <a:rPr lang="en-US" sz="2200" b="1" smtClean="0">
                <a:solidFill>
                  <a:srgbClr val="FFCC00"/>
                </a:solidFill>
              </a:rPr>
              <a:t>	Design </a:t>
            </a:r>
            <a:r>
              <a:rPr lang="en-US" sz="2200" smtClean="0"/>
              <a:t>: Iterative feedback from end users and early adopters with ALS and MS</a:t>
            </a:r>
          </a:p>
          <a:p>
            <a:pPr eaLnBrk="1" hangingPunct="1"/>
            <a:endParaRPr lang="en-US" sz="2200" smtClean="0"/>
          </a:p>
          <a:p>
            <a:pPr eaLnBrk="1" hangingPunct="1">
              <a:buFontTx/>
              <a:buNone/>
            </a:pPr>
            <a:endParaRPr lang="en-US" sz="2200" smtClean="0"/>
          </a:p>
          <a:p>
            <a:pPr eaLnBrk="1" hangingPunct="1"/>
            <a:endParaRPr lang="en-US" sz="2200" smtClean="0"/>
          </a:p>
        </p:txBody>
      </p:sp>
      <p:pic>
        <p:nvPicPr>
          <p:cNvPr id="3686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2895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IMG_02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6667"/>
          <a:stretch>
            <a:fillRect/>
          </a:stretch>
        </p:blipFill>
        <p:spPr bwMode="auto">
          <a:xfrm>
            <a:off x="1295400" y="4343400"/>
            <a:ext cx="22098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MVI_0217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029200" y="1676400"/>
            <a:ext cx="41148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200" b="1">
                <a:solidFill>
                  <a:srgbClr val="FFCC00"/>
                </a:solidFill>
              </a:rPr>
              <a:t>Demonstrate</a:t>
            </a:r>
            <a:r>
              <a:rPr lang="en-US" sz="2200"/>
              <a:t> daily use: Residents with different motor skills will use the device to access building control system</a:t>
            </a:r>
            <a:endParaRPr lang="en-US" sz="2200" baseline="3000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baseline="3000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baseline="3000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baseline="3000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baseline="3000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baseline="3000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baseline="3000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baseline="3000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200" b="1">
                <a:solidFill>
                  <a:srgbClr val="FFCC00"/>
                </a:solidFill>
              </a:rPr>
              <a:t>Collaborate </a:t>
            </a:r>
            <a:r>
              <a:rPr lang="en-US" sz="2200"/>
              <a:t>with ALS/MS  groups, vendors, and assisted living facilities.</a:t>
            </a:r>
            <a:r>
              <a:rPr lang="en-US" sz="2200" b="1">
                <a:solidFill>
                  <a:schemeClr val="accent2"/>
                </a:solidFill>
              </a:rPr>
              <a:t> </a:t>
            </a:r>
            <a:endParaRPr lang="en-US" sz="2200" baseline="3000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US" sz="2200"/>
          </a:p>
        </p:txBody>
      </p:sp>
      <p:pic>
        <p:nvPicPr>
          <p:cNvPr id="3687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676400"/>
            <a:ext cx="1244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0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14004</TotalTime>
  <Words>1238</Words>
  <Application>Microsoft Office PowerPoint</Application>
  <PresentationFormat>On-screen Show (4:3)</PresentationFormat>
  <Paragraphs>300</Paragraphs>
  <Slides>38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6.S196 / PPAT: Principles and Practice of Assistive Technology</vt:lpstr>
      <vt:lpstr>Follow-up Opportunities</vt:lpstr>
      <vt:lpstr>Outline</vt:lpstr>
      <vt:lpstr>MIT IDEAS Global Challenge</vt:lpstr>
      <vt:lpstr>MIT IDEAS Global Challenge: Process</vt:lpstr>
      <vt:lpstr>MIT IDEAS Global Challenge:  Elements of Successful Proposals</vt:lpstr>
      <vt:lpstr>THE NEED</vt:lpstr>
      <vt:lpstr>PowerPoint Presentation</vt:lpstr>
      <vt:lpstr>OUR WORK</vt:lpstr>
      <vt:lpstr>MIT IDEAS Global Challenge:  Elements of Successful Proposals</vt:lpstr>
      <vt:lpstr>MIT IDEAS Global Challenge:  Past AT Winners</vt:lpstr>
      <vt:lpstr>MIT IDEAS Global Challenge:  Awards</vt:lpstr>
      <vt:lpstr>MIT Public Service Center:  Other Funding Opportunities</vt:lpstr>
      <vt:lpstr>Entrepreneurship: MIT100K</vt:lpstr>
      <vt:lpstr>External Opportunities: Design Competitions</vt:lpstr>
      <vt:lpstr>External Opportunities: Student Design Competitions</vt:lpstr>
      <vt:lpstr>MIT Assistive Technology Club</vt:lpstr>
      <vt:lpstr>Making Assistive Technology Widely Available (Affordable/Accessible)</vt:lpstr>
      <vt:lpstr>Assistive Technology Economics Beyond the Prototype</vt:lpstr>
      <vt:lpstr>High Cost of AT</vt:lpstr>
      <vt:lpstr>High Cost of AT</vt:lpstr>
      <vt:lpstr>High Cost of AT</vt:lpstr>
      <vt:lpstr>Assistive Technology Economics</vt:lpstr>
      <vt:lpstr>Assistive Technology Economics The “Valley of Death”</vt:lpstr>
      <vt:lpstr>Assistive Technology as a Business </vt:lpstr>
      <vt:lpstr>Raising Funds</vt:lpstr>
      <vt:lpstr>Making Industry Connections</vt:lpstr>
      <vt:lpstr>Alternative Approaches</vt:lpstr>
      <vt:lpstr>Open-Source Models</vt:lpstr>
      <vt:lpstr>Volunteer Organizations</vt:lpstr>
      <vt:lpstr>Social Enterprise</vt:lpstr>
      <vt:lpstr>Social Enterprise</vt:lpstr>
      <vt:lpstr>Other Design Approaches</vt:lpstr>
      <vt:lpstr>“Situational Impairments”</vt:lpstr>
      <vt:lpstr>Do-It-Yourself (DIY) Efforts</vt:lpstr>
      <vt:lpstr>Other Design Approaches</vt:lpstr>
      <vt:lpstr>Beyond Design</vt:lpstr>
      <vt:lpstr>Takeaways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6.S196 / PPAT: Principles and Practice of Assistive Technology</dc:title>
  <dc:creator>seth</dc:creator>
  <cp:lastModifiedBy>William</cp:lastModifiedBy>
  <cp:revision>320</cp:revision>
  <dcterms:created xsi:type="dcterms:W3CDTF">2006-08-16T00:00:00Z</dcterms:created>
  <dcterms:modified xsi:type="dcterms:W3CDTF">2011-12-12T16:50:58Z</dcterms:modified>
</cp:coreProperties>
</file>