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xml" ContentType="application/vnd.openxmlformats-officedocument.presentationml.notesSlide+xml"/>
  <Override PartName="/ppt/notesSlides/notesSlide14.xml" ContentType="application/vnd.openxmlformats-officedocument.presentationml.notesSlide+xml"/>
  <Override PartName="/ppt/slides/slide22.xml" ContentType="application/vnd.openxmlformats-officedocument.presentationml.slide+xml"/>
  <Override PartName="/ppt/theme/theme2.xml" ContentType="application/vnd.openxmlformats-officedocument.theme+xml"/>
  <Override PartName="/ppt/notesSlides/notesSlide11.xml" ContentType="application/vnd.openxmlformats-officedocument.presentationml.notesSlide+xml"/>
  <Override PartName="/ppt/slides/slide2.xml" ContentType="application/vnd.openxmlformats-officedocument.presentationml.slide+xml"/>
  <Override PartName="/docProps/app.xml" ContentType="application/vnd.openxmlformats-officedocument.extended-properties+xml"/>
  <Override PartName="/ppt/notesSlides/notesSlide9.xml" ContentType="application/vnd.openxmlformats-officedocument.presentationml.notesSlide+xml"/>
  <Override PartName="/ppt/slides/slide11.xml" ContentType="application/vnd.openxmlformats-officedocument.presentationml.slide+xml"/>
  <Override PartName="/ppt/slides/slide18.xml" ContentType="application/vnd.openxmlformats-officedocument.presentationml.slide+xml"/>
  <Override PartName="/ppt/theme/theme3.xml" ContentType="application/vnd.openxmlformats-officedocument.theme+xml"/>
  <Override PartName="/ppt/notesSlides/notesSlide16.xml" ContentType="application/vnd.openxmlformats-officedocument.presentationml.notesSlide+xml"/>
  <Override PartName="/ppt/slideLayouts/slideLayout3.xml" ContentType="application/vnd.openxmlformats-officedocument.presentationml.slideLayout+xml"/>
  <Override PartName="/ppt/slides/slide21.xml" ContentType="application/vnd.openxmlformats-officedocument.presentationml.slide+xml"/>
  <Override PartName="/ppt/slideLayouts/slideLayout5.xml" ContentType="application/vnd.openxmlformats-officedocument.presentationml.slideLayout+xml"/>
  <Override PartName="/ppt/slides/slide23.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26.xml" ContentType="application/vnd.openxmlformats-officedocument.presentationml.slide+xml"/>
  <Override PartName="/ppt/slideMasters/slideMaster1.xml" ContentType="application/vnd.openxmlformats-officedocument.presentationml.slideMaster+xml"/>
  <Override PartName="/ppt/viewProps.xml" ContentType="application/vnd.openxmlformats-officedocument.presentationml.viewProps+xml"/>
  <Override PartName="/ppt/notesSlides/notesSlide7.xml" ContentType="application/vnd.openxmlformats-officedocument.presentationml.notesSlide+xml"/>
  <Override PartName="/ppt/notesSlides/notesSlide15.xml" ContentType="application/vnd.openxmlformats-officedocument.presentationml.notesSlide+xml"/>
  <Override PartName="/ppt/slides/slide25.xml" ContentType="application/vnd.openxmlformats-officedocument.presentationml.slide+xml"/>
  <Override PartName="/ppt/notesSlides/notesSlide4.xml" ContentType="application/vnd.openxmlformats-officedocument.presentationml.notesSlide+xml"/>
  <Override PartName="/ppt/notesSlides/notesSlide19.xml" ContentType="application/vnd.openxmlformats-officedocument.presentationml.notesSlide+xml"/>
  <Override PartName="/ppt/handoutMasters/handoutMaster1.xml" ContentType="application/vnd.openxmlformats-officedocument.presentationml.handoutMaster+xml"/>
  <Override PartName="/ppt/slides/slide13.xml" ContentType="application/vnd.openxmlformats-officedocument.presentationml.slide+xml"/>
  <Override PartName="/ppt/slides/slide14.xml" ContentType="application/vnd.openxmlformats-officedocument.presentationml.slide+xml"/>
  <Override PartName="/ppt/notesSlides/notesSlide17.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slides/slide20.xml" ContentType="application/vnd.openxmlformats-officedocument.presentationml.slide+xml"/>
  <Override PartName="/ppt/slides/slide17.xml" ContentType="application/vnd.openxmlformats-officedocument.presentationml.slide+xml"/>
  <Override PartName="/ppt/slideLayouts/slideLayout4.xml" ContentType="application/vnd.openxmlformats-officedocument.presentationml.slideLayout+xml"/>
  <Override PartName="/ppt/notesSlides/notesSlide5.xml" ContentType="application/vnd.openxmlformats-officedocument.presentationml.notesSlide+xml"/>
  <Override PartName="/ppt/slideLayouts/slideLayout2.xml" ContentType="application/vnd.openxmlformats-officedocument.presentationml.slideLayout+xml"/>
  <Override PartName="/ppt/notesSlides/notesSlide13.xml" ContentType="application/vnd.openxmlformats-officedocument.presentationml.notesSlide+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ppt/slides/slide5.xml" ContentType="application/vnd.openxmlformats-officedocument.presentationml.slide+xml"/>
  <Override PartName="/ppt/slides/slide10.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Override PartName="/ppt/notesSlides/notesSlide18.xml" ContentType="application/vnd.openxmlformats-officedocument.presentationml.notesSlide+xml"/>
  <Default Extension="png" ContentType="image/png"/>
  <Override PartName="/ppt/slides/slide3.xml" ContentType="application/vnd.openxmlformats-officedocument.presentationml.slide+xml"/>
  <Override PartName="/ppt/slides/slide4.xml" ContentType="application/vnd.openxmlformats-officedocument.presentationml.slide+xml"/>
  <Override PartName="/ppt/slideLayouts/slideLayout11.xml" ContentType="application/vnd.openxmlformats-officedocument.presentationml.slideLayout+xml"/>
  <Override PartName="/ppt/notesSlides/notesSlide8.xml" ContentType="application/vnd.openxmlformats-officedocument.presentationml.notesSlide+xml"/>
  <Override PartName="/docProps/core.xml" ContentType="application/vnd.openxmlformats-package.core-properties+xml"/>
  <Override PartName="/ppt/slides/slide8.xml" ContentType="application/vnd.openxmlformats-officedocument.presentationml.slide+xml"/>
  <Override PartName="/ppt/slides/slide15.xml" ContentType="application/vnd.openxmlformats-officedocument.presentationml.slide+xml"/>
  <Default Extension="bin" ContentType="application/vnd.openxmlformats-officedocument.presentationml.printerSettings"/>
  <Override PartName="/ppt/notesSlides/notesSlide10.xml" ContentType="application/vnd.openxmlformats-officedocument.presentationml.notesSlide+xml"/>
  <Default Extension="rels" ContentType="application/vnd.openxmlformats-package.relationships+xml"/>
  <Override PartName="/ppt/slides/slide9.xml" ContentType="application/vnd.openxmlformats-officedocument.presentationml.slide+xml"/>
  <Override PartName="/ppt/slides/slide24.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notesSlides/notesSlide20.xml" ContentType="application/vnd.openxmlformats-officedocument.presentationml.notesSlide+xml"/>
  <Override PartName="/ppt/slides/slide19.xml" ContentType="application/vnd.openxmlformats-officedocument.presentationml.slide+xml"/>
  <Override PartName="/ppt/slides/slide12.xml" ContentType="application/vnd.openxmlformats-officedocument.presentationml.slide+xml"/>
</Types>
</file>

<file path=_rels/.rels><?xml version="1.0" encoding="UTF-8" standalone="yes"?>
<Relationships xmlns="http://schemas.openxmlformats.org/package/2006/relationships"><Relationship Id="rId2" Type="http://schemas.openxmlformats.org/package/2006/relationships/metadata/core-properties" Target="docProps/core.xml"/><Relationship Id="rId3" Type="http://schemas.openxmlformats.org/officeDocument/2006/relationships/extended-properties" Target="docProps/app.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aveSubsetFonts="1" autoCompressPictures="0">
  <p:sldMasterIdLst>
    <p:sldMasterId id="2147483648" r:id="rId1"/>
  </p:sldMasterIdLst>
  <p:notesMasterIdLst>
    <p:notesMasterId r:id="rId28"/>
  </p:notesMasterIdLst>
  <p:handoutMasterIdLst>
    <p:handoutMasterId r:id="rId29"/>
  </p:handoutMasterIdLst>
  <p:sldIdLst>
    <p:sldId id="256" r:id="rId2"/>
    <p:sldId id="290" r:id="rId3"/>
    <p:sldId id="288" r:id="rId4"/>
    <p:sldId id="289" r:id="rId5"/>
    <p:sldId id="257" r:id="rId6"/>
    <p:sldId id="293" r:id="rId7"/>
    <p:sldId id="267" r:id="rId8"/>
    <p:sldId id="268" r:id="rId9"/>
    <p:sldId id="269" r:id="rId10"/>
    <p:sldId id="286" r:id="rId11"/>
    <p:sldId id="292" r:id="rId12"/>
    <p:sldId id="272" r:id="rId13"/>
    <p:sldId id="273" r:id="rId14"/>
    <p:sldId id="291" r:id="rId15"/>
    <p:sldId id="259" r:id="rId16"/>
    <p:sldId id="276" r:id="rId17"/>
    <p:sldId id="284" r:id="rId18"/>
    <p:sldId id="287" r:id="rId19"/>
    <p:sldId id="280" r:id="rId20"/>
    <p:sldId id="275" r:id="rId21"/>
    <p:sldId id="261" r:id="rId22"/>
    <p:sldId id="260" r:id="rId23"/>
    <p:sldId id="263" r:id="rId24"/>
    <p:sldId id="264" r:id="rId25"/>
    <p:sldId id="265" r:id="rId26"/>
    <p:sldId id="266"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96069C"/>
    <a:srgbClr val="66CC00"/>
    <a:srgbClr val="FFFF99"/>
    <a:srgbClr val="FFFF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81250" autoAdjust="0"/>
  </p:normalViewPr>
  <p:slideViewPr>
    <p:cSldViewPr snapToGrid="0" snapToObjects="1">
      <p:cViewPr varScale="1">
        <p:scale>
          <a:sx n="83" d="100"/>
          <a:sy n="83" d="100"/>
        </p:scale>
        <p:origin x="-1512"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1" Type="http://schemas.openxmlformats.org/officeDocument/2006/relationships/presProps" Target="presProps.xml"/><Relationship Id="rId34" Type="http://schemas.openxmlformats.org/officeDocument/2006/relationships/tableStyles" Target="tableStyles.xml"/><Relationship Id="rId7" Type="http://schemas.openxmlformats.org/officeDocument/2006/relationships/slide" Target="slides/slide6.xml"/><Relationship Id="rId1" Type="http://schemas.openxmlformats.org/officeDocument/2006/relationships/slideMaster" Target="slideMasters/slideMaster1.xml"/><Relationship Id="rId24" Type="http://schemas.openxmlformats.org/officeDocument/2006/relationships/slide" Target="slides/slide23.xml"/><Relationship Id="rId25" Type="http://schemas.openxmlformats.org/officeDocument/2006/relationships/slide" Target="slides/slide24.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32" Type="http://schemas.openxmlformats.org/officeDocument/2006/relationships/viewProps" Target="viewProps.xml"/><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27" Type="http://schemas.openxmlformats.org/officeDocument/2006/relationships/slide" Target="slides/slide26.xml"/><Relationship Id="rId14" Type="http://schemas.openxmlformats.org/officeDocument/2006/relationships/slide" Target="slides/slide13.xml"/><Relationship Id="rId23" Type="http://schemas.openxmlformats.org/officeDocument/2006/relationships/slide" Target="slides/slide22.xml"/><Relationship Id="rId4" Type="http://schemas.openxmlformats.org/officeDocument/2006/relationships/slide" Target="slides/slide3.xml"/><Relationship Id="rId28" Type="http://schemas.openxmlformats.org/officeDocument/2006/relationships/notesMaster" Target="notesMasters/notesMaster1.xml"/><Relationship Id="rId26" Type="http://schemas.openxmlformats.org/officeDocument/2006/relationships/slide" Target="slides/slide25.xml"/><Relationship Id="rId30" Type="http://schemas.openxmlformats.org/officeDocument/2006/relationships/printerSettings" Target="printerSettings/printerSettings1.bin"/><Relationship Id="rId11" Type="http://schemas.openxmlformats.org/officeDocument/2006/relationships/slide" Target="slides/slide10.xml"/><Relationship Id="rId29" Type="http://schemas.openxmlformats.org/officeDocument/2006/relationships/handoutMaster" Target="handoutMasters/handoutMaster1.xml"/><Relationship Id="rId6" Type="http://schemas.openxmlformats.org/officeDocument/2006/relationships/slide" Target="slides/slide5.xml"/><Relationship Id="rId16" Type="http://schemas.openxmlformats.org/officeDocument/2006/relationships/slide" Target="slides/slide15.xml"/><Relationship Id="rId3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20" Type="http://schemas.openxmlformats.org/officeDocument/2006/relationships/slide" Target="slides/slide19.xml"/><Relationship Id="rId22" Type="http://schemas.openxmlformats.org/officeDocument/2006/relationships/slide" Target="slides/slide21.xml"/><Relationship Id="rId21" Type="http://schemas.openxmlformats.org/officeDocument/2006/relationships/slide" Target="slides/slide20.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4BB1C61-F983-AC44-A798-D0A2C6F29EAD}" type="datetimeFigureOut">
              <a:rPr lang="en-US" smtClean="0"/>
              <a:pPr/>
              <a:t>5/6/10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37AA652-175B-0C46-B697-828B1FD974D9}"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864E6D2-714B-A246-82B9-2D34787F633A}" type="datetimeFigureOut">
              <a:rPr lang="en-US" smtClean="0"/>
              <a:pPr/>
              <a:t>5/6/10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5006FA-C1DE-0B4E-BE61-51712BF2EBC4}" type="slidenum">
              <a:rPr lang="en-US" smtClean="0"/>
              <a:pPr/>
              <a:t>‹#›</a:t>
            </a:fld>
            <a:endParaRPr lang="en-US"/>
          </a:p>
        </p:txBody>
      </p:sp>
    </p:spTree>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bottomline</a:t>
            </a:r>
            <a:r>
              <a:rPr lang="en-US" dirty="0" smtClean="0"/>
              <a:t>: if you want</a:t>
            </a:r>
            <a:r>
              <a:rPr lang="en-US" baseline="0" dirty="0" smtClean="0"/>
              <a:t> the one line summary, this is it. </a:t>
            </a:r>
          </a:p>
          <a:p>
            <a:endParaRPr lang="en-US" baseline="0" dirty="0" smtClean="0"/>
          </a:p>
        </p:txBody>
      </p:sp>
      <p:sp>
        <p:nvSpPr>
          <p:cNvPr id="4" name="Slide Number Placeholder 3"/>
          <p:cNvSpPr>
            <a:spLocks noGrp="1"/>
          </p:cNvSpPr>
          <p:nvPr>
            <p:ph type="sldNum" sz="quarter" idx="10"/>
          </p:nvPr>
        </p:nvSpPr>
        <p:spPr/>
        <p:txBody>
          <a:bodyPr/>
          <a:lstStyle/>
          <a:p>
            <a:fld id="{4B5006FA-C1DE-0B4E-BE61-51712BF2EBC4}"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5778" name="Rectangle 2"/>
          <p:cNvSpPr>
            <a:spLocks noGrp="1" noRot="1" noChangeAspect="1" noTextEdit="1"/>
          </p:cNvSpPr>
          <p:nvPr>
            <p:ph type="sldImg"/>
          </p:nvPr>
        </p:nvSpPr>
        <p:spPr bwMode="auto">
          <a:noFill/>
          <a:ln>
            <a:solidFill>
              <a:srgbClr val="000000"/>
            </a:solidFill>
            <a:miter lim="800000"/>
            <a:headEnd/>
            <a:tailEnd/>
          </a:ln>
        </p:spPr>
      </p:sp>
      <p:sp>
        <p:nvSpPr>
          <p:cNvPr id="75779"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altLang="zh-CN" smtClean="0"/>
              <a:t>Sometimes, a variable assignment is made due to an </a:t>
            </a:r>
            <a:r>
              <a:rPr lang="en-US" altLang="zh-CN" b="1" smtClean="0"/>
              <a:t>*assumption*</a:t>
            </a:r>
            <a:r>
              <a:rPr lang="en-US" altLang="zh-CN" smtClean="0"/>
              <a:t>, because we could assign variables either way, but we decided to go down one branch before the other. We call such assignment as </a:t>
            </a:r>
            <a:r>
              <a:rPr lang="en-US" altLang="zh-CN" b="1" smtClean="0"/>
              <a:t>*assumed*</a:t>
            </a:r>
            <a:r>
              <a:rPr lang="en-US" altLang="zh-CN" smtClean="0"/>
              <a:t>. Other times, a variable assignment is made due to </a:t>
            </a:r>
            <a:r>
              <a:rPr lang="en-US" altLang="zh-CN" b="1" smtClean="0"/>
              <a:t>*propagation*</a:t>
            </a:r>
            <a:r>
              <a:rPr lang="en-US" altLang="zh-CN" smtClean="0"/>
              <a:t> --- because due to other assumed assignments, the variable is forced to take certain values in order to not generate a conflict. We call such assignment as </a:t>
            </a:r>
            <a:r>
              <a:rPr lang="en-US" altLang="zh-CN" b="1" smtClean="0"/>
              <a:t>*forced*</a:t>
            </a:r>
            <a:r>
              <a:rPr lang="en-US" altLang="zh-CN" smtClean="0"/>
              <a:t>. </a:t>
            </a:r>
          </a:p>
          <a:p>
            <a:pPr eaLnBrk="1" hangingPunct="1"/>
            <a:endParaRPr lang="en-US" altLang="zh-CN" smtClean="0"/>
          </a:p>
          <a:p>
            <a:pPr eaLnBrk="1" hangingPunct="1"/>
            <a:r>
              <a:rPr lang="en-US" altLang="zh-CN" smtClean="0"/>
              <a:t>When an assignment is forced, MiniSAT remembers the reason why the assignment is made. So MiniSAT also keeps a reason array, indexed by variables, which stores the "reason" why a variable is assigned.</a:t>
            </a:r>
          </a:p>
          <a:p>
            <a:pPr eaLnBrk="1" hangingPunct="1"/>
            <a:endParaRPr lang="en-US" altLang="zh-CN" smtClean="0"/>
          </a:p>
          <a:p>
            <a:pPr eaLnBrk="1" hangingPunct="1"/>
            <a:r>
              <a:rPr lang="en-US" altLang="zh-CN" smtClean="0"/>
              <a:t> When a conflict occurs, MiniSAT examine the conflicting clause, traverse backward the reasons why conflicting assignments are made, and generate a clause that prevents the same set of conflicting assignments. We call this clause a "learnt clause". The clause DB is extended with learnt clauses when conflicts occur. The learnt clauses helps MiniSAT to further prune the search space. </a:t>
            </a:r>
          </a:p>
          <a:p>
            <a:pPr eaLnBrk="1" hangingPunct="1"/>
            <a:endParaRPr lang="en-US" altLang="zh-CN" smtClean="0"/>
          </a:p>
          <a:p>
            <a:pPr eaLnBrk="1" hangingPunct="1"/>
            <a:r>
              <a:rPr lang="en-US" altLang="zh-CN" smtClean="0"/>
              <a:t>Using the reasons, miniSAT also figures out the level of which the conflicting assignment is made, and revert the state back to that level. </a:t>
            </a:r>
          </a:p>
          <a:p>
            <a:pPr eaLnBrk="1" hangingPunct="1"/>
            <a:r>
              <a:rPr lang="en-US" altLang="zh-CN" smtClean="0"/>
              <a:t>Point: Explain conflict-driven backtracking and show how "reasons" array is used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3970" name="Rectangle 2"/>
          <p:cNvSpPr>
            <a:spLocks noGrp="1" noRot="1" noChangeAspect="1" noTextEdit="1"/>
          </p:cNvSpPr>
          <p:nvPr>
            <p:ph type="sldImg"/>
          </p:nvPr>
        </p:nvSpPr>
        <p:spPr bwMode="auto">
          <a:noFill/>
          <a:ln>
            <a:solidFill>
              <a:srgbClr val="000000"/>
            </a:solidFill>
            <a:miter lim="800000"/>
            <a:headEnd/>
            <a:tailEnd/>
          </a:ln>
        </p:spPr>
      </p:sp>
      <p:sp>
        <p:nvSpPr>
          <p:cNvPr id="83971" name="Rectangle 3"/>
          <p:cNvSpPr>
            <a:spLocks noGrp="1"/>
          </p:cNvSpPr>
          <p:nvPr>
            <p:ph type="body" idx="1"/>
          </p:nvPr>
        </p:nvSpPr>
        <p:spPr bwMode="auto">
          <a:noFill/>
        </p:spPr>
        <p:txBody>
          <a:bodyPr wrap="square" numCol="1" anchor="t" anchorCtr="0" compatLnSpc="1">
            <a:prstTxWarp prst="textNoShape">
              <a:avLst/>
            </a:prstTxWarp>
          </a:bodyPr>
          <a:lstStyle/>
          <a:p>
            <a:pPr>
              <a:buFontTx/>
              <a:buNone/>
            </a:pPr>
            <a:r>
              <a:rPr lang="en-US" altLang="zh-CN" dirty="0" smtClean="0"/>
              <a:t>Each frame corresponding to a</a:t>
            </a:r>
            <a:r>
              <a:rPr lang="en-US" altLang="zh-CN" baseline="0" dirty="0" smtClean="0"/>
              <a:t> level of assume that can be stolen</a:t>
            </a:r>
          </a:p>
          <a:p>
            <a:pPr>
              <a:buFontTx/>
              <a:buNone/>
            </a:pPr>
            <a:endParaRPr lang="en-US" altLang="zh-CN" dirty="0" smtClean="0"/>
          </a:p>
          <a:p>
            <a:pPr>
              <a:buFontTx/>
              <a:buNone/>
            </a:pPr>
            <a:r>
              <a:rPr lang="en-US" altLang="zh-CN" dirty="0" smtClean="0"/>
              <a:t>POINT:</a:t>
            </a:r>
            <a:r>
              <a:rPr lang="en-US" altLang="zh-CN" baseline="0" dirty="0" smtClean="0"/>
              <a:t>   recursion level and abort..   why we are doing it recursively?  because we are doing abort. </a:t>
            </a:r>
            <a:endParaRPr lang="en-US" altLang="zh-CN" dirty="0" smtClean="0"/>
          </a:p>
          <a:p>
            <a:pPr>
              <a:buFontTx/>
              <a:buChar char="•"/>
            </a:pPr>
            <a:endParaRPr lang="en-US" altLang="zh-CN" dirty="0" smtClean="0"/>
          </a:p>
          <a:p>
            <a:pPr>
              <a:buFontTx/>
              <a:buChar char="•"/>
            </a:pPr>
            <a:r>
              <a:rPr lang="en-US" altLang="zh-CN" dirty="0" smtClean="0"/>
              <a:t>BACKTRACK TO MAKE</a:t>
            </a:r>
            <a:r>
              <a:rPr lang="en-US" altLang="zh-CN" baseline="0" dirty="0" smtClean="0"/>
              <a:t> A NEW ASSUMPTION</a:t>
            </a:r>
          </a:p>
          <a:p>
            <a:pPr>
              <a:buFontTx/>
              <a:buChar char="•"/>
            </a:pPr>
            <a:r>
              <a:rPr lang="en-US" altLang="zh-CN" baseline="0" dirty="0" smtClean="0"/>
              <a:t>- FOR ABORT </a:t>
            </a:r>
            <a:endParaRPr lang="en-US" altLang="zh-CN" dirty="0" smtClean="0"/>
          </a:p>
          <a:p>
            <a:pPr>
              <a:buFontTx/>
              <a:buChar char="•"/>
            </a:pPr>
            <a:endParaRPr lang="en-US" altLang="zh-CN" dirty="0" smtClean="0"/>
          </a:p>
          <a:p>
            <a:pPr>
              <a:buFontTx/>
              <a:buChar char="•"/>
            </a:pPr>
            <a:r>
              <a:rPr lang="en-US" altLang="zh-CN" dirty="0" smtClean="0"/>
              <a:t>Show the same tree, one worker explore down one branch, and a second worker steals the other branch (Using different colors to represent execution on different workers.) </a:t>
            </a:r>
          </a:p>
          <a:p>
            <a:pPr>
              <a:buFontTx/>
              <a:buChar char="•"/>
            </a:pPr>
            <a:endParaRPr lang="en-US" altLang="zh-CN" dirty="0" smtClean="0"/>
          </a:p>
          <a:p>
            <a:pPr>
              <a:buFontTx/>
              <a:buChar char="•"/>
            </a:pPr>
            <a:r>
              <a:rPr lang="en-US" altLang="zh-CN" dirty="0" smtClean="0"/>
              <a:t>First worker encounters a conflict and wants to backtrack to near top passed the point where things have been stolen </a:t>
            </a:r>
          </a:p>
          <a:p>
            <a:pPr>
              <a:buFontTx/>
              <a:buChar char="•"/>
            </a:pPr>
            <a:endParaRPr lang="en-US" altLang="zh-CN" dirty="0" smtClean="0"/>
          </a:p>
          <a:p>
            <a:pPr>
              <a:buFontTx/>
              <a:buChar char="•"/>
            </a:pPr>
            <a:r>
              <a:rPr lang="en-US" altLang="zh-CN" dirty="0" smtClean="0"/>
              <a:t>Go through each level and abort other workers in the </a:t>
            </a:r>
            <a:r>
              <a:rPr lang="en-US" altLang="zh-CN" dirty="0" err="1" smtClean="0"/>
              <a:t>subtree</a:t>
            </a:r>
            <a:r>
              <a:rPr lang="en-US" altLang="zh-CN" dirty="0" smtClean="0"/>
              <a:t> until we reach the point where we want to </a:t>
            </a:r>
            <a:r>
              <a:rPr lang="en-US" altLang="zh-CN" dirty="0" err="1" smtClean="0"/>
              <a:t>backtratck</a:t>
            </a:r>
            <a:r>
              <a:rPr lang="en-US" altLang="zh-CN" dirty="0" smtClean="0"/>
              <a:t>   </a:t>
            </a:r>
            <a:r>
              <a:rPr lang="en-US" altLang="zh-CN" dirty="0" err="1" smtClean="0"/>
              <a:t>f(n</a:t>
            </a:r>
            <a:r>
              <a:rPr lang="en-US" altLang="zh-CN" dirty="0" smtClean="0"/>
              <a:t>)=</a:t>
            </a:r>
            <a:r>
              <a:rPr lang="en-US" altLang="zh-CN" dirty="0" err="1" smtClean="0"/>
              <a:t>d</a:t>
            </a:r>
            <a:r>
              <a:rPr lang="en-US" altLang="zh-CN" dirty="0" smtClean="0"/>
              <a:t>.</a:t>
            </a:r>
            <a:r>
              <a:rPr lang="en-US" altLang="zh-CN" baseline="0" dirty="0" smtClean="0"/>
              <a:t> </a:t>
            </a:r>
            <a:endParaRPr lang="en-US" altLang="zh-CN" dirty="0" smtClean="0"/>
          </a:p>
          <a:p>
            <a:pPr>
              <a:buFontTx/>
              <a:buChar char="•"/>
            </a:pPr>
            <a:endParaRPr lang="en-US" altLang="zh-CN" dirty="0" smtClean="0"/>
          </a:p>
          <a:p>
            <a:pPr>
              <a:buFontTx/>
              <a:buChar char="•"/>
            </a:pPr>
            <a:r>
              <a:rPr lang="en-US" altLang="zh-CN" dirty="0" smtClean="0"/>
              <a:t>Show the first worker then pick a different variable to explore</a:t>
            </a:r>
          </a:p>
          <a:p>
            <a:pPr>
              <a:buFontTx/>
              <a:buChar char="•"/>
            </a:pPr>
            <a:endParaRPr lang="en-US" altLang="zh-CN" dirty="0" smtClean="0"/>
          </a:p>
          <a:p>
            <a:pPr>
              <a:buFontTx/>
              <a:buChar char="•"/>
            </a:pPr>
            <a:r>
              <a:rPr lang="en-US" altLang="zh-CN" dirty="0" smtClean="0"/>
              <a:t>Point: show high level how we parallelize </a:t>
            </a:r>
            <a:r>
              <a:rPr lang="en-US" altLang="zh-CN" dirty="0" err="1" smtClean="0"/>
              <a:t>miniSAT</a:t>
            </a:r>
            <a:r>
              <a:rPr lang="en-US" altLang="zh-CN" dirty="0" smtClean="0"/>
              <a:t> -- what to spawn and how to use abort </a:t>
            </a:r>
            <a:endParaRPr lang="zh-CN" alt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682" name="Rectangle 2"/>
          <p:cNvSpPr>
            <a:spLocks noGrp="1" noRot="1" noChangeAspect="1" noTextEdit="1"/>
          </p:cNvSpPr>
          <p:nvPr>
            <p:ph type="sldImg"/>
          </p:nvPr>
        </p:nvSpPr>
        <p:spPr bwMode="auto">
          <a:noFill/>
          <a:ln>
            <a:solidFill>
              <a:srgbClr val="000000"/>
            </a:solidFill>
            <a:miter lim="800000"/>
            <a:headEnd/>
            <a:tailEnd/>
          </a:ln>
        </p:spPr>
      </p:sp>
      <p:sp>
        <p:nvSpPr>
          <p:cNvPr id="71683" name="Rectangle 3"/>
          <p:cNvSpPr>
            <a:spLocks noGrp="1"/>
          </p:cNvSpPr>
          <p:nvPr>
            <p:ph type="body" idx="1"/>
          </p:nvPr>
        </p:nvSpPr>
        <p:spPr bwMode="auto">
          <a:noFill/>
        </p:spPr>
        <p:txBody>
          <a:bodyPr wrap="square" numCol="1" anchor="t" anchorCtr="0" compatLnSpc="1">
            <a:prstTxWarp prst="textNoShape">
              <a:avLst/>
            </a:prstTxWarp>
          </a:bodyPr>
          <a:lstStyle/>
          <a:p>
            <a:r>
              <a:rPr lang="en-US" altLang="zh-CN" dirty="0" smtClean="0"/>
              <a:t>Point: Differentiate between context-dependent data from context-independent</a:t>
            </a:r>
          </a:p>
          <a:p>
            <a:r>
              <a:rPr lang="en-US" altLang="zh-CN" dirty="0" smtClean="0"/>
              <a:t>data. </a:t>
            </a:r>
          </a:p>
          <a:p>
            <a:r>
              <a:rPr lang="en-US" altLang="zh-CN" dirty="0" smtClean="0"/>
              <a:t>[need revision] </a:t>
            </a:r>
          </a:p>
          <a:p>
            <a:endParaRPr lang="en-US" altLang="zh-CN" dirty="0" smtClean="0"/>
          </a:p>
          <a:p>
            <a:endParaRPr lang="en-US" altLang="zh-CN" dirty="0" smtClean="0"/>
          </a:p>
          <a:p>
            <a:r>
              <a:rPr lang="en-US" altLang="zh-CN" dirty="0" err="1" smtClean="0"/>
              <a:t>MiniSAT</a:t>
            </a:r>
            <a:r>
              <a:rPr lang="en-US" altLang="zh-CN" dirty="0" smtClean="0"/>
              <a:t> </a:t>
            </a:r>
          </a:p>
          <a:p>
            <a:r>
              <a:rPr lang="en-US" altLang="zh-CN" dirty="0" smtClean="0"/>
              <a:t>- conflict-driven backtracking (or, </a:t>
            </a:r>
            <a:r>
              <a:rPr lang="en-US" altLang="zh-CN" dirty="0" err="1" smtClean="0"/>
              <a:t>backjumping</a:t>
            </a:r>
            <a:r>
              <a:rPr lang="en-US" altLang="zh-CN" dirty="0" smtClean="0"/>
              <a:t>)</a:t>
            </a:r>
          </a:p>
          <a:p>
            <a:r>
              <a:rPr lang="en-US" altLang="zh-CN" dirty="0" smtClean="0"/>
              <a:t>    - clause DB: input constraints + learnt clauses </a:t>
            </a:r>
          </a:p>
          <a:p>
            <a:r>
              <a:rPr lang="en-US" altLang="zh-CN" dirty="0" smtClean="0"/>
              <a:t>    - reasons: remembers why a variable assignment is made</a:t>
            </a:r>
          </a:p>
          <a:p>
            <a:endParaRPr lang="en-US" altLang="zh-CN" dirty="0" smtClean="0"/>
          </a:p>
          <a:p>
            <a:r>
              <a:rPr lang="en-US" altLang="zh-CN" dirty="0" smtClean="0"/>
              <a:t>- Dynamic variable ordering</a:t>
            </a:r>
          </a:p>
          <a:p>
            <a:r>
              <a:rPr lang="en-US" altLang="zh-CN" dirty="0" smtClean="0"/>
              <a:t>    - trail: list of assignments in </a:t>
            </a:r>
            <a:r>
              <a:rPr lang="en-US" altLang="zh-CN" dirty="0" err="1" smtClean="0"/>
              <a:t>choronological</a:t>
            </a:r>
            <a:r>
              <a:rPr lang="en-US" altLang="zh-CN" dirty="0" smtClean="0"/>
              <a:t> order</a:t>
            </a:r>
          </a:p>
          <a:p>
            <a:r>
              <a:rPr lang="en-US" altLang="zh-CN" dirty="0" smtClean="0"/>
              <a:t>    - order: variable ordering array sorted based on activity</a:t>
            </a:r>
          </a:p>
          <a:p>
            <a:r>
              <a:rPr lang="en-US" altLang="zh-CN" dirty="0" smtClean="0"/>
              <a:t>    - activity: scores on how often variables are involved in conflicts </a:t>
            </a:r>
          </a:p>
          <a:p>
            <a:endParaRPr lang="en-US" altLang="zh-CN" dirty="0" smtClean="0"/>
          </a:p>
          <a:p>
            <a:r>
              <a:rPr lang="en-US" altLang="zh-CN" dirty="0" smtClean="0"/>
              <a:t>Some data structures are "context" dependent, that is, the content of the</a:t>
            </a:r>
          </a:p>
          <a:p>
            <a:r>
              <a:rPr lang="en-US" altLang="zh-CN" dirty="0" smtClean="0"/>
              <a:t>data structure only makes sense in certain context (i.e., where we are in </a:t>
            </a:r>
          </a:p>
          <a:p>
            <a:r>
              <a:rPr lang="en-US" altLang="zh-CN" dirty="0" smtClean="0"/>
              <a:t>the search space). </a:t>
            </a:r>
          </a:p>
          <a:p>
            <a:endParaRPr lang="en-US" altLang="zh-CN" dirty="0" smtClean="0"/>
          </a:p>
          <a:p>
            <a:r>
              <a:rPr lang="en-US" altLang="zh-CN" dirty="0" smtClean="0"/>
              <a:t>* Highlight the ones that's context dependent: reasons, trail</a:t>
            </a:r>
          </a:p>
          <a:p>
            <a:endParaRPr lang="en-US" altLang="zh-CN" dirty="0" smtClean="0"/>
          </a:p>
          <a:p>
            <a:r>
              <a:rPr lang="en-US" altLang="zh-CN" dirty="0" smtClean="0"/>
              <a:t>Explain: for example, clause DB is not context dependent -- it includes learnt</a:t>
            </a:r>
          </a:p>
          <a:p>
            <a:r>
              <a:rPr lang="en-US" altLang="zh-CN" dirty="0" smtClean="0"/>
              <a:t>clauses, and what we learn depends on what we have searched so far, but the</a:t>
            </a:r>
          </a:p>
          <a:p>
            <a:r>
              <a:rPr lang="en-US" altLang="zh-CN" dirty="0" smtClean="0"/>
              <a:t>the learnt clauses can be used no matter where we are in the search space.</a:t>
            </a:r>
          </a:p>
          <a:p>
            <a:r>
              <a:rPr lang="en-US" altLang="zh-CN" dirty="0" smtClean="0"/>
              <a:t>Similarly, the content of order and activity depend on what we have searched</a:t>
            </a:r>
          </a:p>
          <a:p>
            <a:r>
              <a:rPr lang="en-US" altLang="zh-CN" dirty="0" smtClean="0"/>
              <a:t>so far, but its usage is independent of the context.</a:t>
            </a:r>
          </a:p>
          <a:p>
            <a:endParaRPr lang="en-US" altLang="zh-CN" dirty="0" smtClean="0"/>
          </a:p>
          <a:p>
            <a:r>
              <a:rPr lang="en-US" altLang="zh-CN" dirty="0" smtClean="0"/>
              <a:t>Hence, when a worker steals, the thief needs a </a:t>
            </a:r>
            <a:r>
              <a:rPr lang="en-US" altLang="zh-CN" dirty="0" err="1" smtClean="0"/>
              <a:t>snapshop</a:t>
            </a:r>
            <a:r>
              <a:rPr lang="en-US" altLang="zh-CN" dirty="0" smtClean="0"/>
              <a:t> of the </a:t>
            </a:r>
          </a:p>
          <a:p>
            <a:r>
              <a:rPr lang="en-US" altLang="zh-CN" dirty="0" smtClean="0"/>
              <a:t>context-dependent data corresponding to the stolen work, such </a:t>
            </a:r>
          </a:p>
          <a:p>
            <a:r>
              <a:rPr lang="en-US" altLang="zh-CN" dirty="0" smtClean="0"/>
              <a:t>a trail and reasons.  On the other hand, it is nice to have other </a:t>
            </a:r>
          </a:p>
          <a:p>
            <a:r>
              <a:rPr lang="en-US" altLang="zh-CN" dirty="0" smtClean="0"/>
              <a:t>non-context-dependent data as well, but not necessarily the snapshot</a:t>
            </a:r>
          </a:p>
          <a:p>
            <a:r>
              <a:rPr lang="en-US" altLang="zh-CN" dirty="0" smtClean="0"/>
              <a:t>corresponding to the stolen work.  </a:t>
            </a:r>
          </a:p>
          <a:p>
            <a:endParaRPr lang="en-US" altLang="zh-CN" dirty="0" smtClean="0"/>
          </a:p>
          <a:p>
            <a:endParaRPr lang="zh-CN" alt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8066" name="Rectangle 2"/>
          <p:cNvSpPr>
            <a:spLocks noGrp="1" noRot="1" noChangeAspect="1" noTextEdit="1"/>
          </p:cNvSpPr>
          <p:nvPr>
            <p:ph type="sldImg"/>
          </p:nvPr>
        </p:nvSpPr>
        <p:spPr bwMode="auto">
          <a:noFill/>
          <a:ln>
            <a:solidFill>
              <a:srgbClr val="000000"/>
            </a:solidFill>
            <a:miter lim="800000"/>
            <a:headEnd/>
            <a:tailEnd/>
          </a:ln>
        </p:spPr>
      </p:sp>
      <p:sp>
        <p:nvSpPr>
          <p:cNvPr id="88067" name="Rectangle 3"/>
          <p:cNvSpPr>
            <a:spLocks noGrp="1"/>
          </p:cNvSpPr>
          <p:nvPr>
            <p:ph type="body" idx="1"/>
          </p:nvPr>
        </p:nvSpPr>
        <p:spPr bwMode="auto">
          <a:noFill/>
        </p:spPr>
        <p:txBody>
          <a:bodyPr wrap="square" numCol="1" anchor="t" anchorCtr="0" compatLnSpc="1">
            <a:prstTxWarp prst="textNoShape">
              <a:avLst/>
            </a:prstTxWarp>
          </a:bodyPr>
          <a:lstStyle/>
          <a:p>
            <a:pPr marL="0" marR="0" indent="0" algn="l" defTabSz="457200" rtl="0" eaLnBrk="1" fontAlgn="auto" latinLnBrk="0" hangingPunct="1">
              <a:lnSpc>
                <a:spcPct val="100000"/>
              </a:lnSpc>
              <a:spcBef>
                <a:spcPts val="0"/>
              </a:spcBef>
              <a:spcAft>
                <a:spcPts val="0"/>
              </a:spcAft>
              <a:buClrTx/>
              <a:buSzTx/>
              <a:buFontTx/>
              <a:buChar char="•"/>
              <a:tabLst/>
              <a:defRPr/>
            </a:pPr>
            <a:r>
              <a:rPr lang="en-US" altLang="zh-CN" dirty="0" smtClean="0"/>
              <a:t>Point: Show how we </a:t>
            </a:r>
            <a:r>
              <a:rPr lang="en-US" altLang="zh-CN" dirty="0" err="1" smtClean="0"/>
              <a:t>suport</a:t>
            </a:r>
            <a:r>
              <a:rPr lang="en-US" altLang="zh-CN" dirty="0" smtClean="0"/>
              <a:t> context-dependent data in the user code </a:t>
            </a:r>
          </a:p>
          <a:p>
            <a:pPr marL="0" marR="0" indent="0" algn="l" defTabSz="457200" rtl="0" eaLnBrk="1" fontAlgn="auto" latinLnBrk="0" hangingPunct="1">
              <a:lnSpc>
                <a:spcPct val="100000"/>
              </a:lnSpc>
              <a:spcBef>
                <a:spcPts val="0"/>
              </a:spcBef>
              <a:spcAft>
                <a:spcPts val="0"/>
              </a:spcAft>
              <a:buClrTx/>
              <a:buSzTx/>
              <a:buFontTx/>
              <a:buChar char="•"/>
              <a:tabLst/>
              <a:defRPr/>
            </a:pPr>
            <a:endParaRPr lang="en-US" altLang="zh-CN" dirty="0" smtClean="0"/>
          </a:p>
          <a:p>
            <a:pPr marL="0" marR="0" indent="0" algn="l" defTabSz="457200" rtl="0" eaLnBrk="1" fontAlgn="auto" latinLnBrk="0" hangingPunct="1">
              <a:lnSpc>
                <a:spcPct val="100000"/>
              </a:lnSpc>
              <a:spcBef>
                <a:spcPts val="0"/>
              </a:spcBef>
              <a:spcAft>
                <a:spcPts val="0"/>
              </a:spcAft>
              <a:buClrTx/>
              <a:buSzTx/>
              <a:buFontTx/>
              <a:buChar char="•"/>
              <a:tabLst/>
              <a:defRPr/>
            </a:pPr>
            <a:endParaRPr lang="en-US" altLang="zh-CN" dirty="0" smtClean="0"/>
          </a:p>
          <a:p>
            <a:pPr marL="0" marR="0" indent="0" algn="l" defTabSz="457200" rtl="0" eaLnBrk="1" fontAlgn="auto" latinLnBrk="0" hangingPunct="1">
              <a:lnSpc>
                <a:spcPct val="100000"/>
              </a:lnSpc>
              <a:spcBef>
                <a:spcPts val="0"/>
              </a:spcBef>
              <a:spcAft>
                <a:spcPts val="0"/>
              </a:spcAft>
              <a:buClrTx/>
              <a:buSzTx/>
              <a:buFontTx/>
              <a:buChar char="•"/>
              <a:tabLst/>
              <a:defRPr/>
            </a:pPr>
            <a:r>
              <a:rPr lang="en-US" altLang="zh-CN" dirty="0" smtClean="0"/>
              <a:t>- WHY WE ARE HANDLING THE DATA THE</a:t>
            </a:r>
            <a:r>
              <a:rPr lang="en-US" altLang="zh-CN" baseline="0" dirty="0" smtClean="0"/>
              <a:t> WAY WE ARE HANDLNG IT </a:t>
            </a:r>
            <a:endParaRPr lang="en-US" altLang="zh-CN" dirty="0" smtClean="0"/>
          </a:p>
          <a:p>
            <a:pPr>
              <a:buFontTx/>
              <a:buChar char="•"/>
            </a:pPr>
            <a:r>
              <a:rPr lang="en-US" altLang="zh-CN" dirty="0" smtClean="0"/>
              <a:t>-- high</a:t>
            </a:r>
            <a:r>
              <a:rPr lang="en-US" altLang="zh-CN" baseline="0" dirty="0" smtClean="0"/>
              <a:t> level outline of the data.  </a:t>
            </a:r>
            <a:endParaRPr lang="en-US" altLang="zh-CN" dirty="0" smtClean="0"/>
          </a:p>
          <a:p>
            <a:pPr>
              <a:buFontTx/>
              <a:buChar char="•"/>
            </a:pPr>
            <a:endParaRPr lang="en-US" altLang="zh-CN" dirty="0" smtClean="0"/>
          </a:p>
          <a:p>
            <a:pPr>
              <a:buFontTx/>
              <a:buChar char="•"/>
            </a:pPr>
            <a:r>
              <a:rPr lang="en-US" altLang="zh-CN" dirty="0" smtClean="0"/>
              <a:t>upper</a:t>
            </a:r>
            <a:r>
              <a:rPr lang="en-US" altLang="zh-CN" baseline="0" dirty="0" smtClean="0"/>
              <a:t> three: depend on state… but also on other things … </a:t>
            </a:r>
            <a:endParaRPr lang="en-US" altLang="zh-CN" dirty="0" smtClean="0"/>
          </a:p>
          <a:p>
            <a:pPr>
              <a:buFontTx/>
              <a:buChar char="•"/>
            </a:pPr>
            <a:endParaRPr lang="en-US" altLang="zh-CN" dirty="0" smtClean="0"/>
          </a:p>
          <a:p>
            <a:pPr>
              <a:buFontTx/>
              <a:buChar char="•"/>
            </a:pPr>
            <a:endParaRPr lang="en-US" altLang="zh-CN" dirty="0" smtClean="0"/>
          </a:p>
          <a:p>
            <a:pPr>
              <a:buFontTx/>
              <a:buChar char="•"/>
            </a:pPr>
            <a:r>
              <a:rPr lang="en-US" altLang="zh-CN" dirty="0" smtClean="0"/>
              <a:t>Show that we make a copy of a trail upon a steal </a:t>
            </a:r>
          </a:p>
          <a:p>
            <a:pPr>
              <a:buFontTx/>
              <a:buChar char="•"/>
            </a:pPr>
            <a:r>
              <a:rPr lang="en-US" altLang="zh-CN" dirty="0" smtClean="0"/>
              <a:t>Show that victim may realize that it is stolen and go off to do its own work-stealing before the thief finish copying </a:t>
            </a:r>
          </a:p>
          <a:p>
            <a:pPr>
              <a:buFontTx/>
              <a:buChar char="•"/>
            </a:pPr>
            <a:r>
              <a:rPr lang="en-US" altLang="zh-CN" dirty="0" smtClean="0"/>
              <a:t>Show victim uses a different trail and leave the old one lying around so the thief can finish copying </a:t>
            </a:r>
          </a:p>
          <a:p>
            <a:pPr>
              <a:buFontTx/>
              <a:buChar char="•"/>
            </a:pPr>
            <a:r>
              <a:rPr lang="en-US" altLang="zh-CN" dirty="0" smtClean="0"/>
              <a:t>How to recycle Space? We can safely </a:t>
            </a:r>
            <a:r>
              <a:rPr lang="en-US" altLang="zh-CN" dirty="0" err="1" smtClean="0"/>
              <a:t>deallocate</a:t>
            </a:r>
            <a:r>
              <a:rPr lang="en-US" altLang="zh-CN" dirty="0" smtClean="0"/>
              <a:t> any trail newly created in some frame when the frame sync. </a:t>
            </a:r>
          </a:p>
          <a:p>
            <a:pPr>
              <a:buFontTx/>
              <a:buChar char="•"/>
            </a:pPr>
            <a:r>
              <a:rPr lang="en-US" altLang="zh-CN" dirty="0" smtClean="0"/>
              <a:t>Reasons is handled </a:t>
            </a:r>
            <a:r>
              <a:rPr lang="en-US" altLang="zh-CN" dirty="0" err="1" smtClean="0"/>
              <a:t>similary</a:t>
            </a:r>
            <a:r>
              <a:rPr lang="en-US" altLang="zh-CN" dirty="0" smtClean="0"/>
              <a:t> </a:t>
            </a:r>
          </a:p>
          <a:p>
            <a:endParaRPr lang="en-US" altLang="zh-CN" dirty="0" smtClean="0"/>
          </a:p>
          <a:p>
            <a:endParaRPr lang="en-US" altLang="zh-CN" dirty="0" smtClean="0"/>
          </a:p>
          <a:p>
            <a:endParaRPr lang="en-US" altLang="zh-CN" dirty="0" smtClean="0"/>
          </a:p>
          <a:p>
            <a:r>
              <a:rPr lang="en-US" altLang="zh-CN" dirty="0" smtClean="0"/>
              <a:t>Assumption trail</a:t>
            </a:r>
          </a:p>
          <a:p>
            <a:endParaRPr lang="zh-CN" alt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bottomline</a:t>
            </a:r>
            <a:r>
              <a:rPr lang="en-US" dirty="0" smtClean="0"/>
              <a:t>:</a:t>
            </a:r>
            <a:r>
              <a:rPr lang="en-US" baseline="0" dirty="0" smtClean="0"/>
              <a:t>  step by step modification of the high level pseudo code…    let’s look into a little detail.   this is how it aborted.   </a:t>
            </a:r>
          </a:p>
          <a:p>
            <a:r>
              <a:rPr lang="en-US" baseline="0" dirty="0" smtClean="0"/>
              <a:t>Because we need to do abort, we need to do it recursively. [link to next slide] </a:t>
            </a:r>
            <a:endParaRPr lang="en-US" dirty="0" smtClean="0"/>
          </a:p>
          <a:p>
            <a:endParaRPr lang="en-US" dirty="0" smtClean="0"/>
          </a:p>
          <a:p>
            <a:r>
              <a:rPr lang="en-US" dirty="0" smtClean="0"/>
              <a:t>convert to recursive</a:t>
            </a:r>
            <a:r>
              <a:rPr lang="en-US" baseline="0" dirty="0" smtClean="0"/>
              <a:t> first</a:t>
            </a:r>
          </a:p>
          <a:p>
            <a:r>
              <a:rPr lang="en-US" baseline="0" dirty="0" smtClean="0"/>
              <a:t>then go to </a:t>
            </a:r>
            <a:r>
              <a:rPr lang="en-US" baseline="0" dirty="0" err="1" smtClean="0"/>
              <a:t>paralllel</a:t>
            </a:r>
            <a:endParaRPr lang="en-US" baseline="0" dirty="0" smtClean="0"/>
          </a:p>
          <a:p>
            <a:endParaRPr lang="en-US" baseline="0" dirty="0" smtClean="0"/>
          </a:p>
          <a:p>
            <a:r>
              <a:rPr lang="en-US" baseline="0" dirty="0" smtClean="0"/>
              <a:t>?</a:t>
            </a:r>
            <a:endParaRPr lang="en-US" dirty="0"/>
          </a:p>
        </p:txBody>
      </p:sp>
      <p:sp>
        <p:nvSpPr>
          <p:cNvPr id="4" name="Slide Number Placeholder 3"/>
          <p:cNvSpPr>
            <a:spLocks noGrp="1"/>
          </p:cNvSpPr>
          <p:nvPr>
            <p:ph type="sldNum" sz="quarter" idx="10"/>
          </p:nvPr>
        </p:nvSpPr>
        <p:spPr/>
        <p:txBody>
          <a:bodyPr/>
          <a:lstStyle/>
          <a:p>
            <a:fld id="{4B5006FA-C1DE-0B4E-BE61-51712BF2EBC4}" type="slidenum">
              <a:rPr lang="en-US" smtClean="0"/>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err="1" smtClean="0"/>
              <a:t>bottomline</a:t>
            </a:r>
            <a:r>
              <a:rPr lang="en-US" dirty="0" smtClean="0"/>
              <a:t>: </a:t>
            </a:r>
            <a:r>
              <a:rPr lang="en-US" dirty="0" err="1" smtClean="0"/>
              <a:t>modifiy</a:t>
            </a:r>
            <a:r>
              <a:rPr lang="en-US" baseline="0" dirty="0" smtClean="0"/>
              <a:t> it to be recursive by keeping track of the levels</a:t>
            </a:r>
            <a:endParaRPr lang="en-US" dirty="0" smtClean="0"/>
          </a:p>
          <a:p>
            <a:r>
              <a:rPr lang="en-US" dirty="0" smtClean="0"/>
              <a:t>instead of returning the</a:t>
            </a:r>
            <a:r>
              <a:rPr lang="en-US" baseline="0" dirty="0" smtClean="0"/>
              <a:t> result…    We have </a:t>
            </a:r>
            <a:r>
              <a:rPr lang="en-US" baseline="0" dirty="0" err="1" smtClean="0"/>
              <a:t>d</a:t>
            </a:r>
            <a:r>
              <a:rPr lang="en-US" baseline="0" dirty="0" smtClean="0"/>
              <a:t> frames sitting on the stack.    In stead of returning the result.    We return </a:t>
            </a:r>
            <a:r>
              <a:rPr lang="en-US" baseline="0" dirty="0" err="1" smtClean="0"/>
              <a:t>blevel</a:t>
            </a:r>
            <a:r>
              <a:rPr lang="en-US" baseline="0" dirty="0" smtClean="0"/>
              <a:t>, and that communicate back to the caller which level (frame) we should backtrack to.        </a:t>
            </a:r>
            <a:endParaRPr lang="en-US" dirty="0" smtClean="0"/>
          </a:p>
          <a:p>
            <a:endParaRPr lang="en-US" dirty="0" smtClean="0"/>
          </a:p>
          <a:p>
            <a:r>
              <a:rPr lang="en-US" dirty="0" smtClean="0"/>
              <a:t>just</a:t>
            </a:r>
            <a:r>
              <a:rPr lang="en-US" baseline="0" dirty="0" smtClean="0"/>
              <a:t> need to mention:</a:t>
            </a:r>
          </a:p>
          <a:p>
            <a:r>
              <a:rPr lang="en-US" baseline="0" dirty="0" err="1" smtClean="0"/>
              <a:t>set_result</a:t>
            </a:r>
            <a:r>
              <a:rPr lang="en-US" baseline="0" dirty="0" smtClean="0"/>
              <a:t>(..);</a:t>
            </a:r>
          </a:p>
          <a:p>
            <a:r>
              <a:rPr lang="en-US" baseline="0" dirty="0" smtClean="0"/>
              <a:t>bevel = -1; </a:t>
            </a:r>
          </a:p>
          <a:p>
            <a:r>
              <a:rPr lang="en-US" baseline="0" dirty="0" smtClean="0"/>
              <a:t>depth is kept. </a:t>
            </a:r>
          </a:p>
          <a:p>
            <a:endParaRPr lang="en-US" baseline="0" dirty="0" smtClean="0"/>
          </a:p>
          <a:p>
            <a:r>
              <a:rPr lang="en-US" baseline="0" dirty="0" smtClean="0"/>
              <a:t>[link to next slides: once we have this recursive version running, we can simply parallelize it using the spawn sync language   when we do the function calls. (pointing to the section being expanded…    )  ]  </a:t>
            </a:r>
          </a:p>
          <a:p>
            <a:endParaRPr lang="en-US" dirty="0" smtClean="0"/>
          </a:p>
          <a:p>
            <a:endParaRPr lang="en-US" dirty="0" smtClean="0"/>
          </a:p>
          <a:p>
            <a:endParaRPr lang="en-US" dirty="0" smtClean="0"/>
          </a:p>
          <a:p>
            <a:r>
              <a:rPr lang="en-US" dirty="0" smtClean="0"/>
              <a:t>introduces</a:t>
            </a:r>
            <a:r>
              <a:rPr lang="en-US" baseline="0" dirty="0" smtClean="0"/>
              <a:t>  </a:t>
            </a:r>
            <a:r>
              <a:rPr lang="en-US" dirty="0" err="1" smtClean="0"/>
              <a:t>blevel</a:t>
            </a:r>
            <a:r>
              <a:rPr lang="en-US" dirty="0" smtClean="0"/>
              <a:t> depth</a:t>
            </a:r>
            <a:r>
              <a:rPr lang="en-US" baseline="0" dirty="0" smtClean="0"/>
              <a:t> </a:t>
            </a:r>
          </a:p>
          <a:p>
            <a:endParaRPr lang="en-US" baseline="0" dirty="0" smtClean="0"/>
          </a:p>
          <a:p>
            <a:r>
              <a:rPr lang="en-US" baseline="0" dirty="0" smtClean="0"/>
              <a:t>while (</a:t>
            </a:r>
            <a:r>
              <a:rPr lang="en-US" baseline="0" dirty="0" err="1" smtClean="0"/>
              <a:t>blevel</a:t>
            </a:r>
            <a:r>
              <a:rPr lang="en-US" baseline="0" dirty="0" smtClean="0"/>
              <a:t> … ) </a:t>
            </a:r>
          </a:p>
          <a:p>
            <a:r>
              <a:rPr lang="en-US" baseline="0" dirty="0" smtClean="0"/>
              <a:t>    </a:t>
            </a:r>
          </a:p>
          <a:p>
            <a:r>
              <a:rPr lang="en-US" baseline="0" dirty="0" smtClean="0"/>
              <a:t>    if   </a:t>
            </a:r>
          </a:p>
          <a:p>
            <a:r>
              <a:rPr lang="en-US" baseline="0" dirty="0" smtClean="0"/>
              <a:t>        if        </a:t>
            </a:r>
            <a:r>
              <a:rPr lang="en-US" baseline="0" dirty="0" err="1" smtClean="0"/>
              <a:t>blevel</a:t>
            </a:r>
            <a:r>
              <a:rPr lang="en-US" baseline="0" dirty="0" smtClean="0"/>
              <a:t> </a:t>
            </a:r>
            <a:r>
              <a:rPr lang="en-US" baseline="0" dirty="0" err="1" smtClean="0">
                <a:sym typeface="Wingdings"/>
              </a:rPr>
              <a:t></a:t>
            </a:r>
            <a:endParaRPr lang="en-US" baseline="0" dirty="0" smtClean="0"/>
          </a:p>
          <a:p>
            <a:r>
              <a:rPr lang="en-US" baseline="0" dirty="0" smtClean="0"/>
              <a:t>        else   </a:t>
            </a:r>
            <a:r>
              <a:rPr lang="en-US" baseline="0" dirty="0" err="1" smtClean="0"/>
              <a:t>blevel</a:t>
            </a:r>
            <a:r>
              <a:rPr lang="en-US" baseline="0" dirty="0" smtClean="0"/>
              <a:t> </a:t>
            </a:r>
            <a:r>
              <a:rPr lang="en-US" baseline="0" dirty="0" err="1" smtClean="0">
                <a:sym typeface="Wingdings"/>
              </a:rPr>
              <a:t></a:t>
            </a:r>
            <a:endParaRPr lang="en-US" baseline="0" dirty="0" smtClean="0"/>
          </a:p>
          <a:p>
            <a:r>
              <a:rPr lang="en-US" baseline="0" dirty="0" smtClean="0"/>
              <a:t>    else  if   </a:t>
            </a:r>
            <a:r>
              <a:rPr lang="en-US" baseline="0" dirty="0" err="1" smtClean="0"/>
              <a:t>blevel</a:t>
            </a:r>
            <a:r>
              <a:rPr lang="en-US" baseline="0" dirty="0" smtClean="0"/>
              <a:t> </a:t>
            </a:r>
            <a:r>
              <a:rPr lang="en-US" baseline="0" dirty="0" err="1" smtClean="0">
                <a:sym typeface="Wingdings"/>
              </a:rPr>
              <a:t></a:t>
            </a:r>
            <a:r>
              <a:rPr lang="en-US" baseline="0" dirty="0" smtClean="0"/>
              <a:t> </a:t>
            </a:r>
          </a:p>
          <a:p>
            <a:r>
              <a:rPr lang="en-US" baseline="0" dirty="0" smtClean="0"/>
              <a:t>      else     </a:t>
            </a:r>
            <a:r>
              <a:rPr lang="en-US" baseline="0" dirty="0" err="1" smtClean="0"/>
              <a:t>blevel</a:t>
            </a:r>
            <a:r>
              <a:rPr lang="en-US" baseline="0" dirty="0" smtClean="0"/>
              <a:t> </a:t>
            </a:r>
            <a:r>
              <a:rPr lang="en-US" baseline="0" dirty="0" err="1" smtClean="0">
                <a:sym typeface="Wingdings"/>
              </a:rPr>
              <a:t></a:t>
            </a:r>
            <a:r>
              <a:rPr lang="en-US" baseline="0" dirty="0" smtClean="0"/>
              <a:t> </a:t>
            </a:r>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4B5006FA-C1DE-0B4E-BE61-51712BF2EBC4}" type="slidenum">
              <a:rPr lang="en-US" smtClean="0"/>
              <a:pPr/>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err="1" smtClean="0"/>
              <a:t>bottomline</a:t>
            </a:r>
            <a:r>
              <a:rPr lang="en-US" dirty="0" smtClean="0"/>
              <a:t>: use</a:t>
            </a:r>
            <a:r>
              <a:rPr lang="en-US" baseline="0" dirty="0" smtClean="0"/>
              <a:t> spawn and sync to express the parallel logic , let the other polarity </a:t>
            </a:r>
            <a:r>
              <a:rPr lang="en-US" baseline="0" dirty="0" err="1" smtClean="0"/>
              <a:t>stealable</a:t>
            </a:r>
            <a:r>
              <a:rPr lang="en-US" baseline="0" dirty="0" smtClean="0"/>
              <a:t> by a idle worker. Replay is needed to maintain the solver consistency.  </a:t>
            </a:r>
          </a:p>
          <a:p>
            <a:endParaRPr lang="en-US" baseline="0" dirty="0" smtClean="0"/>
          </a:p>
          <a:p>
            <a:r>
              <a:rPr lang="en-US" baseline="0" dirty="0" err="1" smtClean="0">
                <a:sym typeface="Wingdings"/>
              </a:rPr>
              <a:t></a:t>
            </a:r>
            <a:r>
              <a:rPr lang="en-US" baseline="0" dirty="0" smtClean="0">
                <a:sym typeface="Wingdings"/>
              </a:rPr>
              <a:t> </a:t>
            </a:r>
            <a:r>
              <a:rPr lang="en-US" baseline="0" dirty="0" smtClean="0"/>
              <a:t>Assumes is just the assumptions.   </a:t>
            </a:r>
          </a:p>
          <a:p>
            <a:r>
              <a:rPr lang="en-US" baseline="0" dirty="0" err="1" smtClean="0">
                <a:sym typeface="Wingdings"/>
              </a:rPr>
              <a:t></a:t>
            </a:r>
            <a:r>
              <a:rPr lang="en-US" baseline="0" dirty="0" smtClean="0">
                <a:sym typeface="Wingdings"/>
              </a:rPr>
              <a:t>   once the continuation is stolen.  </a:t>
            </a:r>
          </a:p>
          <a:p>
            <a:pPr>
              <a:buFont typeface="Wingdings" charset="2"/>
              <a:buChar char="ß"/>
            </a:pPr>
            <a:r>
              <a:rPr lang="en-US" baseline="0" dirty="0" smtClean="0">
                <a:sym typeface="Wingdings"/>
              </a:rPr>
              <a:t>  Replay..    </a:t>
            </a:r>
          </a:p>
          <a:p>
            <a:pPr>
              <a:buFont typeface="Wingdings" charset="2"/>
              <a:buNone/>
            </a:pPr>
            <a:r>
              <a:rPr lang="en-US" baseline="0" dirty="0" smtClean="0">
                <a:sym typeface="Wingdings"/>
              </a:rPr>
              <a:t>	as we replay each assume, we also propagate the   according to the </a:t>
            </a:r>
            <a:r>
              <a:rPr lang="en-US" baseline="0" dirty="0" err="1" smtClean="0">
                <a:sym typeface="Wingdings"/>
              </a:rPr>
              <a:t>localDB</a:t>
            </a:r>
            <a:r>
              <a:rPr lang="en-US" baseline="0" dirty="0" smtClean="0">
                <a:sym typeface="Wingdings"/>
              </a:rPr>
              <a:t>. </a:t>
            </a:r>
          </a:p>
          <a:p>
            <a:pPr>
              <a:buFont typeface="Wingdings" charset="2"/>
              <a:buNone/>
            </a:pPr>
            <a:r>
              <a:rPr lang="en-US" baseline="0" dirty="0" smtClean="0">
                <a:sym typeface="Wingdings"/>
              </a:rPr>
              <a:t>          as we assume, we might find the assume is propagated by the earlier assume. </a:t>
            </a:r>
          </a:p>
          <a:p>
            <a:pPr>
              <a:buFont typeface="Wingdings" charset="2"/>
              <a:buNone/>
            </a:pPr>
            <a:r>
              <a:rPr lang="en-US" baseline="0" dirty="0" smtClean="0">
                <a:sym typeface="Wingdings"/>
              </a:rPr>
              <a:t>	let’s consider the nature of this inconsistency.  </a:t>
            </a:r>
          </a:p>
          <a:p>
            <a:pPr>
              <a:buFont typeface="Wingdings" charset="2"/>
              <a:buNone/>
            </a:pPr>
            <a:r>
              <a:rPr lang="en-US" baseline="0" dirty="0" smtClean="0">
                <a:sym typeface="Wingdings"/>
              </a:rPr>
              <a:t>	it can be assigned the same value.   then it is inconclusive whether this branch is going to be fruitful or not.    </a:t>
            </a:r>
          </a:p>
          <a:p>
            <a:pPr>
              <a:buFont typeface="Wingdings" charset="2"/>
              <a:buNone/>
            </a:pPr>
            <a:r>
              <a:rPr lang="en-US" baseline="0" dirty="0" smtClean="0">
                <a:sym typeface="Wingdings"/>
              </a:rPr>
              <a:t>  </a:t>
            </a:r>
          </a:p>
          <a:p>
            <a:pPr>
              <a:buFont typeface="Wingdings" charset="2"/>
              <a:buNone/>
            </a:pPr>
            <a:r>
              <a:rPr lang="en-US" baseline="0" dirty="0" smtClean="0">
                <a:sym typeface="Wingdings"/>
              </a:rPr>
              <a:t>          after first spawn:  skip.   other branch will handle it</a:t>
            </a:r>
          </a:p>
          <a:p>
            <a:pPr>
              <a:buFont typeface="Wingdings" charset="2"/>
              <a:buNone/>
            </a:pPr>
            <a:r>
              <a:rPr lang="en-US" baseline="0" dirty="0" smtClean="0">
                <a:sym typeface="Wingdings"/>
              </a:rPr>
              <a:t>	after sync:   conflict  backtrack to the point where the conflict goes away</a:t>
            </a:r>
          </a:p>
          <a:p>
            <a:pPr>
              <a:buFont typeface="Wingdings" charset="2"/>
              <a:buNone/>
            </a:pPr>
            <a:r>
              <a:rPr lang="en-US" baseline="0" dirty="0" smtClean="0">
                <a:sym typeface="Wingdings"/>
              </a:rPr>
              <a:t>	                    if it is consistent:   backtrack to the place where the assume is made…  pick a different assume</a:t>
            </a:r>
          </a:p>
          <a:p>
            <a:pPr>
              <a:buFont typeface="Wingdings" charset="2"/>
              <a:buNone/>
            </a:pPr>
            <a:r>
              <a:rPr lang="en-US" baseline="0" dirty="0" smtClean="0">
                <a:sym typeface="Wingdings"/>
              </a:rPr>
              <a:t>                            reason: we want to make the depth and levels consistent. </a:t>
            </a:r>
          </a:p>
          <a:p>
            <a:pPr>
              <a:buFont typeface="Wingdings" charset="2"/>
              <a:buNone/>
            </a:pPr>
            <a:r>
              <a:rPr lang="en-US" baseline="0" dirty="0" smtClean="0">
                <a:sym typeface="Wingdings"/>
              </a:rPr>
              <a:t>          </a:t>
            </a:r>
          </a:p>
          <a:p>
            <a:pPr>
              <a:buFont typeface="Wingdings" charset="2"/>
              <a:buChar char="ß"/>
            </a:pPr>
            <a:r>
              <a:rPr lang="en-US" baseline="0" dirty="0" smtClean="0">
                <a:sym typeface="Wingdings"/>
              </a:rPr>
              <a:t> after sync it might not either of the worker returned. </a:t>
            </a:r>
            <a:endParaRPr lang="en-US" baseline="0" dirty="0" smtClean="0"/>
          </a:p>
          <a:p>
            <a:endParaRPr lang="en-US" baseline="0" dirty="0" smtClean="0"/>
          </a:p>
          <a:p>
            <a:endParaRPr lang="en-US" baseline="0" dirty="0" smtClean="0"/>
          </a:p>
          <a:p>
            <a:endParaRPr lang="en-US" dirty="0" smtClean="0"/>
          </a:p>
          <a:p>
            <a:endParaRPr lang="en-US" dirty="0" smtClean="0"/>
          </a:p>
          <a:p>
            <a:r>
              <a:rPr lang="en-US" dirty="0" smtClean="0"/>
              <a:t>added</a:t>
            </a:r>
            <a:r>
              <a:rPr lang="en-US" baseline="0" dirty="0" smtClean="0"/>
              <a:t> in spawn sync….  </a:t>
            </a:r>
          </a:p>
          <a:p>
            <a:r>
              <a:rPr lang="en-US" baseline="0" dirty="0" smtClean="0"/>
              <a:t>introduces assumes  (keep track of assumes) </a:t>
            </a:r>
            <a:endParaRPr lang="en-US" dirty="0" smtClean="0"/>
          </a:p>
          <a:p>
            <a:r>
              <a:rPr lang="en-US" dirty="0" smtClean="0"/>
              <a:t>each worker has it own local db    [figure] </a:t>
            </a:r>
          </a:p>
          <a:p>
            <a:endParaRPr lang="en-US" dirty="0" smtClean="0"/>
          </a:p>
          <a:p>
            <a:pPr marL="228600" indent="-228600">
              <a:buAutoNum type="arabicPeriod"/>
            </a:pPr>
            <a:r>
              <a:rPr lang="en-US" dirty="0" smtClean="0"/>
              <a:t>get</a:t>
            </a:r>
            <a:r>
              <a:rPr lang="en-US" baseline="0" dirty="0" smtClean="0"/>
              <a:t> assumes out early</a:t>
            </a:r>
          </a:p>
          <a:p>
            <a:pPr marL="228600" indent="-228600">
              <a:buAutoNum type="arabicPeriod"/>
            </a:pPr>
            <a:r>
              <a:rPr lang="en-US" baseline="0" dirty="0" smtClean="0"/>
              <a:t>inlet    abort … just get </a:t>
            </a:r>
            <a:r>
              <a:rPr lang="en-US" baseline="0" dirty="0" err="1" smtClean="0"/>
              <a:t>blevel</a:t>
            </a:r>
            <a:r>
              <a:rPr lang="en-US" baseline="0" dirty="0" smtClean="0"/>
              <a:t> from spawn</a:t>
            </a:r>
            <a:endParaRPr lang="en-US" dirty="0" smtClean="0"/>
          </a:p>
          <a:p>
            <a:r>
              <a:rPr lang="en-US" dirty="0" smtClean="0"/>
              <a:t>(replay….   </a:t>
            </a:r>
            <a:r>
              <a:rPr lang="en-US" baseline="0" dirty="0" smtClean="0"/>
              <a:t> what kind of problems can happen in the replay) </a:t>
            </a:r>
            <a:endParaRPr lang="en-US" dirty="0" smtClean="0"/>
          </a:p>
          <a:p>
            <a:endParaRPr lang="en-US" dirty="0" smtClean="0"/>
          </a:p>
          <a:p>
            <a:r>
              <a:rPr lang="en-US" dirty="0" smtClean="0"/>
              <a:t>without global DB</a:t>
            </a:r>
          </a:p>
          <a:p>
            <a:endParaRPr lang="en-US" dirty="0" smtClean="0"/>
          </a:p>
          <a:p>
            <a:r>
              <a:rPr lang="en-US" dirty="0" smtClean="0"/>
              <a:t>while not results:</a:t>
            </a:r>
          </a:p>
          <a:p>
            <a:r>
              <a:rPr lang="en-US" dirty="0" smtClean="0"/>
              <a:t>    propagate:</a:t>
            </a:r>
          </a:p>
          <a:p>
            <a:r>
              <a:rPr lang="en-US" dirty="0" smtClean="0"/>
              <a:t>    if </a:t>
            </a:r>
            <a:r>
              <a:rPr lang="en-US" dirty="0" err="1" smtClean="0"/>
              <a:t>confl</a:t>
            </a:r>
            <a:endParaRPr lang="en-US" dirty="0" smtClean="0"/>
          </a:p>
          <a:p>
            <a:r>
              <a:rPr lang="en-US" dirty="0" smtClean="0"/>
              <a:t>           </a:t>
            </a:r>
            <a:r>
              <a:rPr lang="en-US" dirty="0" err="1" smtClean="0"/>
              <a:t>HANDle</a:t>
            </a:r>
            <a:r>
              <a:rPr lang="en-US" baseline="0" dirty="0" smtClean="0"/>
              <a:t> </a:t>
            </a:r>
            <a:r>
              <a:rPr lang="en-US" baseline="0" dirty="0" err="1" smtClean="0"/>
              <a:t>unsat</a:t>
            </a:r>
            <a:r>
              <a:rPr lang="en-US" baseline="0" dirty="0" smtClean="0"/>
              <a:t> case;</a:t>
            </a:r>
          </a:p>
          <a:p>
            <a:r>
              <a:rPr lang="en-US" baseline="0" dirty="0" smtClean="0"/>
              <a:t>           </a:t>
            </a:r>
            <a:r>
              <a:rPr lang="en-US" baseline="0" dirty="0" err="1" smtClean="0"/>
              <a:t>blevel</a:t>
            </a:r>
            <a:r>
              <a:rPr lang="en-US" baseline="0" dirty="0" smtClean="0"/>
              <a:t> </a:t>
            </a:r>
          </a:p>
          <a:p>
            <a:r>
              <a:rPr lang="en-US" baseline="0" dirty="0" smtClean="0"/>
              <a:t>  else </a:t>
            </a:r>
          </a:p>
          <a:p>
            <a:r>
              <a:rPr lang="en-US" baseline="0" dirty="0" smtClean="0"/>
              <a:t>          handles SAT case</a:t>
            </a:r>
          </a:p>
          <a:p>
            <a:r>
              <a:rPr lang="en-US" baseline="0" dirty="0" smtClean="0"/>
              <a:t>         assume</a:t>
            </a:r>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4B5006FA-C1DE-0B4E-BE61-51712BF2EBC4}" type="slidenum">
              <a:rPr lang="en-US" smtClean="0"/>
              <a:pPr/>
              <a:t>17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bottomline</a:t>
            </a:r>
            <a:r>
              <a:rPr lang="en-US" dirty="0" smtClean="0"/>
              <a:t>: </a:t>
            </a:r>
          </a:p>
          <a:p>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[as we mentioned </a:t>
            </a:r>
            <a:r>
              <a:rPr lang="en-US" baseline="0" dirty="0" err="1" smtClean="0"/>
              <a:t>earler</a:t>
            </a:r>
            <a:r>
              <a:rPr lang="en-US" baseline="0" dirty="0" smtClean="0"/>
              <a:t>, we have a </a:t>
            </a:r>
            <a:r>
              <a:rPr lang="en-US" baseline="0" dirty="0" err="1" smtClean="0"/>
              <a:t>globalDB</a:t>
            </a:r>
            <a:r>
              <a:rPr lang="en-US" baseline="0" dirty="0" smtClean="0"/>
              <a:t>, </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  when every worker found a learnt clause, it post it to the </a:t>
            </a:r>
            <a:r>
              <a:rPr lang="en-US" baseline="0" dirty="0" err="1" smtClean="0"/>
              <a:t>globalDB</a:t>
            </a:r>
            <a:r>
              <a:rPr lang="en-US" baseline="0" dirty="0" smtClean="0"/>
              <a:t>.</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  before every worker do propagation, </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  it fetches the </a:t>
            </a:r>
            <a:r>
              <a:rPr lang="en-US" baseline="0" dirty="0" err="1" smtClean="0"/>
              <a:t>globalDB</a:t>
            </a:r>
            <a:r>
              <a:rPr lang="en-US" baseline="0" dirty="0" smtClean="0"/>
              <a:t>. </a:t>
            </a:r>
          </a:p>
          <a:p>
            <a:r>
              <a:rPr lang="en-US" dirty="0" smtClean="0"/>
              <a:t>      </a:t>
            </a:r>
            <a:r>
              <a:rPr lang="en-US" baseline="0" dirty="0" smtClean="0"/>
              <a:t> get clauses from </a:t>
            </a:r>
            <a:r>
              <a:rPr lang="en-US" baseline="0" dirty="0" err="1" smtClean="0"/>
              <a:t>globalDB</a:t>
            </a:r>
            <a:r>
              <a:rPr lang="en-US" baseline="0" dirty="0" smtClean="0"/>
              <a:t>.  and try to incorporate such clauses into the solver’s local DB.</a:t>
            </a:r>
          </a:p>
          <a:p>
            <a:r>
              <a:rPr lang="en-US" baseline="0" dirty="0" smtClean="0"/>
              <a:t>      after </a:t>
            </a:r>
            <a:r>
              <a:rPr lang="en-US" baseline="0" dirty="0" err="1" smtClean="0"/>
              <a:t>incirporating</a:t>
            </a:r>
            <a:r>
              <a:rPr lang="en-US" baseline="0" dirty="0" smtClean="0"/>
              <a:t> the clauses into the </a:t>
            </a:r>
            <a:r>
              <a:rPr lang="en-US" baseline="0" dirty="0" err="1" smtClean="0"/>
              <a:t>localDB</a:t>
            </a:r>
            <a:r>
              <a:rPr lang="en-US" baseline="0" dirty="0" smtClean="0"/>
              <a:t>, the current </a:t>
            </a:r>
            <a:r>
              <a:rPr lang="en-US" dirty="0" smtClean="0"/>
              <a:t> assignment</a:t>
            </a:r>
            <a:r>
              <a:rPr lang="en-US" baseline="0" dirty="0" smtClean="0"/>
              <a:t> is not longer valid.  </a:t>
            </a:r>
          </a:p>
          <a:p>
            <a:r>
              <a:rPr lang="en-US" baseline="0" dirty="0" smtClean="0"/>
              <a:t>	  for example the clause can be false, or asserting, or it can be true but the literals’ assigning levels are incorrect. </a:t>
            </a:r>
          </a:p>
          <a:p>
            <a:r>
              <a:rPr lang="en-US" baseline="0" dirty="0" smtClean="0"/>
              <a:t>          Upon finding such inconsistency, </a:t>
            </a:r>
          </a:p>
          <a:p>
            <a:r>
              <a:rPr lang="en-US" baseline="0" dirty="0" smtClean="0"/>
              <a:t>      the solver need to backtrack to </a:t>
            </a:r>
            <a:r>
              <a:rPr lang="en-US" baseline="0" dirty="0" err="1" smtClean="0"/>
              <a:t>apropraite</a:t>
            </a:r>
            <a:r>
              <a:rPr lang="en-US" baseline="0" dirty="0" smtClean="0"/>
              <a:t> level to fix such problems. </a:t>
            </a:r>
          </a:p>
          <a:p>
            <a:endParaRPr lang="en-US" baseline="0"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explain update</a:t>
            </a:r>
            <a:r>
              <a:rPr lang="en-US" baseline="0" dirty="0" smtClean="0"/>
              <a:t> DB also post to </a:t>
            </a:r>
            <a:r>
              <a:rPr lang="en-US" baseline="0" dirty="0" err="1" smtClean="0"/>
              <a:t>globl</a:t>
            </a:r>
            <a:r>
              <a:rPr lang="en-US" baseline="0" dirty="0" smtClean="0"/>
              <a:t> DB  only by words </a:t>
            </a:r>
          </a:p>
          <a:p>
            <a:endParaRPr lang="en-US" baseline="0" dirty="0" smtClean="0"/>
          </a:p>
          <a:p>
            <a:r>
              <a:rPr lang="en-US" baseline="0" dirty="0" smtClean="0"/>
              <a:t>depends on personal style: </a:t>
            </a:r>
          </a:p>
          <a:p>
            <a:pPr marL="228600" indent="-228600">
              <a:buAutoNum type="arabicPeriod"/>
            </a:pPr>
            <a:r>
              <a:rPr lang="en-US" baseline="0" dirty="0" smtClean="0"/>
              <a:t>play by play   (Everyone knows what’s going on by just looking at the slides.  The slide is self-contained)     (person add colorful content) </a:t>
            </a:r>
          </a:p>
          <a:p>
            <a:pPr marL="228600" indent="-228600">
              <a:buAutoNum type="arabicPeriod"/>
            </a:pPr>
            <a:r>
              <a:rPr lang="en-US" baseline="0" dirty="0" smtClean="0"/>
              <a:t>this case it is too difficult to do that…      try to have slides have enough hint….  hint will prompt you to say certain things   </a:t>
            </a:r>
          </a:p>
          <a:p>
            <a:r>
              <a:rPr lang="en-US" baseline="0" dirty="0" smtClean="0"/>
              <a:t>(something I have thought for a long time…. think in a daily basis…     need to give the audience enough background… </a:t>
            </a:r>
          </a:p>
          <a:p>
            <a:r>
              <a:rPr lang="en-US" baseline="0" dirty="0" smtClean="0"/>
              <a:t>   always  make sure you have the same </a:t>
            </a:r>
            <a:r>
              <a:rPr lang="en-US" baseline="0" dirty="0" err="1" smtClean="0"/>
              <a:t>volcabulry</a:t>
            </a:r>
            <a:r>
              <a:rPr lang="en-US" baseline="0" dirty="0" smtClean="0"/>
              <a:t>..      parallel computing means completely different things)</a:t>
            </a:r>
          </a:p>
          <a:p>
            <a:endParaRPr lang="en-US" baseline="0" dirty="0" smtClean="0"/>
          </a:p>
          <a:p>
            <a:r>
              <a:rPr lang="en-US" baseline="0" dirty="0" smtClean="0"/>
              <a:t>1. slides by slides   </a:t>
            </a:r>
            <a:endParaRPr lang="en-US" dirty="0"/>
          </a:p>
        </p:txBody>
      </p:sp>
      <p:sp>
        <p:nvSpPr>
          <p:cNvPr id="4" name="Slide Number Placeholder 3"/>
          <p:cNvSpPr>
            <a:spLocks noGrp="1"/>
          </p:cNvSpPr>
          <p:nvPr>
            <p:ph type="sldNum" sz="quarter" idx="10"/>
          </p:nvPr>
        </p:nvSpPr>
        <p:spPr/>
        <p:txBody>
          <a:bodyPr/>
          <a:lstStyle/>
          <a:p>
            <a:fld id="{4B5006FA-C1DE-0B4E-BE61-51712BF2EBC4}" type="slidenum">
              <a:rPr lang="en-US" smtClean="0"/>
              <a:pPr/>
              <a:t>18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bottomline</a:t>
            </a:r>
            <a:r>
              <a:rPr lang="en-US" dirty="0" smtClean="0"/>
              <a:t>: solver</a:t>
            </a:r>
            <a:r>
              <a:rPr lang="en-US" baseline="0" dirty="0" smtClean="0"/>
              <a:t> is nondeterministic. one reason is worker-awareness. We can think of an alternative design the is worker oblivious. But that has much overhead. In general, making a deterministic parallel solver with the learning seems hard. </a:t>
            </a:r>
            <a:endParaRPr lang="en-US" dirty="0" smtClean="0"/>
          </a:p>
          <a:p>
            <a:endParaRPr lang="en-US" dirty="0" smtClean="0"/>
          </a:p>
          <a:p>
            <a:r>
              <a:rPr lang="en-US" dirty="0" smtClean="0"/>
              <a:t>source of non deterministic:</a:t>
            </a:r>
          </a:p>
          <a:p>
            <a:pPr marL="228600" indent="-228600">
              <a:buAutoNum type="arabicPeriod"/>
            </a:pPr>
            <a:r>
              <a:rPr lang="en-US" baseline="0" dirty="0" smtClean="0"/>
              <a:t>def. </a:t>
            </a:r>
            <a:r>
              <a:rPr lang="en-US" baseline="0" dirty="0" err="1" smtClean="0"/>
              <a:t>nondeterminism</a:t>
            </a:r>
            <a:r>
              <a:rPr lang="en-US" baseline="0" dirty="0" smtClean="0"/>
              <a:t>:  running same case on same instance.   the search pattern is always same. time cost.  </a:t>
            </a:r>
          </a:p>
          <a:p>
            <a:pPr marL="228600" indent="-228600">
              <a:buAutoNum type="arabicPeriod"/>
            </a:pPr>
            <a:r>
              <a:rPr lang="en-US" baseline="0" dirty="0" smtClean="0"/>
              <a:t>def worker ware   </a:t>
            </a:r>
          </a:p>
          <a:p>
            <a:pPr marL="228600" indent="-228600">
              <a:buAutoNum type="arabicPeriod"/>
            </a:pPr>
            <a:r>
              <a:rPr lang="en-US" dirty="0" smtClean="0"/>
              <a:t>one</a:t>
            </a:r>
            <a:r>
              <a:rPr lang="en-US" baseline="0" dirty="0" smtClean="0"/>
              <a:t> can imagine an alternative design that is worker oblivious </a:t>
            </a:r>
          </a:p>
          <a:p>
            <a:pPr marL="1143000" lvl="2" indent="-228600">
              <a:buAutoNum type="arabicPeriod"/>
            </a:pPr>
            <a:r>
              <a:rPr lang="en-US" baseline="0" dirty="0" smtClean="0"/>
              <a:t>data structure,   </a:t>
            </a:r>
          </a:p>
          <a:p>
            <a:pPr marL="2057400" lvl="4" indent="-228600">
              <a:buAutoNum type="arabicPeriod"/>
            </a:pPr>
            <a:r>
              <a:rPr lang="en-US" baseline="0" dirty="0" smtClean="0"/>
              <a:t>do a snapshot at every level</a:t>
            </a:r>
          </a:p>
          <a:p>
            <a:pPr marL="2057400" lvl="4" indent="-228600">
              <a:buAutoNum type="arabicPeriod"/>
            </a:pPr>
            <a:r>
              <a:rPr lang="en-US" baseline="0" dirty="0" smtClean="0"/>
              <a:t>ignore learning from siblings </a:t>
            </a:r>
          </a:p>
          <a:p>
            <a:pPr marL="2057400" lvl="4" indent="-228600">
              <a:buAutoNum type="arabicPeriod"/>
            </a:pPr>
            <a:r>
              <a:rPr lang="en-US" baseline="0" dirty="0" smtClean="0"/>
              <a:t>we do not want to do a lot of copy, do not want to give up learning </a:t>
            </a:r>
          </a:p>
          <a:p>
            <a:pPr marL="2057400" lvl="4" indent="-228600">
              <a:buNone/>
            </a:pPr>
            <a:endParaRPr lang="en-US" dirty="0" smtClean="0"/>
          </a:p>
          <a:p>
            <a:pPr marL="2057400" lvl="4" indent="-228600">
              <a:buNone/>
            </a:pPr>
            <a:endParaRPr lang="en-US" dirty="0" smtClean="0"/>
          </a:p>
        </p:txBody>
      </p:sp>
      <p:sp>
        <p:nvSpPr>
          <p:cNvPr id="4" name="Slide Number Placeholder 3"/>
          <p:cNvSpPr>
            <a:spLocks noGrp="1"/>
          </p:cNvSpPr>
          <p:nvPr>
            <p:ph type="sldNum" sz="quarter" idx="10"/>
          </p:nvPr>
        </p:nvSpPr>
        <p:spPr/>
        <p:txBody>
          <a:bodyPr/>
          <a:lstStyle/>
          <a:p>
            <a:fld id="{4B5006FA-C1DE-0B4E-BE61-51712BF2EBC4}" type="slidenum">
              <a:rPr lang="en-US" smtClean="0"/>
              <a:pPr/>
              <a:t>19</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splitter consistency condition: when executed serially,</a:t>
            </a:r>
            <a:r>
              <a:rPr lang="en-US" baseline="0" dirty="0" smtClean="0"/>
              <a:t> the splitter value exhibits no net change from immediately before a spawn to immediately after the spawn.</a:t>
            </a:r>
          </a:p>
          <a:p>
            <a:r>
              <a:rPr lang="en-US" baseline="0" dirty="0" smtClean="0"/>
              <a:t>That is, if the spawned </a:t>
            </a:r>
            <a:r>
              <a:rPr lang="en-US" baseline="0" dirty="0" err="1" smtClean="0"/>
              <a:t>subcomputation</a:t>
            </a:r>
            <a:r>
              <a:rPr lang="en-US" baseline="0" dirty="0" smtClean="0"/>
              <a:t> changes the value of the splitter during its execution, it must restore the value one way or another before it returns.</a:t>
            </a:r>
            <a:endParaRPr lang="en-US" dirty="0"/>
          </a:p>
        </p:txBody>
      </p:sp>
      <p:sp>
        <p:nvSpPr>
          <p:cNvPr id="4" name="Slide Number Placeholder 3"/>
          <p:cNvSpPr>
            <a:spLocks noGrp="1"/>
          </p:cNvSpPr>
          <p:nvPr>
            <p:ph type="sldNum" sz="quarter" idx="10"/>
          </p:nvPr>
        </p:nvSpPr>
        <p:spPr/>
        <p:txBody>
          <a:bodyPr/>
          <a:lstStyle/>
          <a:p>
            <a:fld id="{4B5006FA-C1DE-0B4E-BE61-51712BF2EBC4}" type="slidenum">
              <a:rPr lang="en-US" smtClean="0"/>
              <a:pPr/>
              <a:t>23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bottomline</a:t>
            </a:r>
            <a:r>
              <a:rPr lang="en-US" dirty="0" smtClean="0"/>
              <a:t>:  this is the runtime, it’s kina of random.  </a:t>
            </a:r>
            <a:r>
              <a:rPr lang="en-US" baseline="0" dirty="0" smtClean="0"/>
              <a:t>no correlation between time and #processors.        no correlation between #proc and ..</a:t>
            </a:r>
          </a:p>
          <a:p>
            <a:endParaRPr lang="en-US" baseline="0" dirty="0" smtClean="0"/>
          </a:p>
          <a:p>
            <a:r>
              <a:rPr lang="en-US" baseline="0" dirty="0" smtClean="0"/>
              <a:t>deterministic amount of work…  then   yeah  linear speed up </a:t>
            </a:r>
          </a:p>
          <a:p>
            <a:endParaRPr lang="en-US" baseline="0" dirty="0" smtClean="0"/>
          </a:p>
          <a:p>
            <a:r>
              <a:rPr lang="en-US" baseline="0" dirty="0" smtClean="0"/>
              <a:t>[ no correlation between running time.      [ the amount of work in each run is different ]        </a:t>
            </a:r>
          </a:p>
          <a:p>
            <a:endParaRPr lang="en-US" baseline="0" dirty="0" smtClean="0"/>
          </a:p>
          <a:p>
            <a:r>
              <a:rPr lang="en-US" baseline="0" dirty="0" smtClean="0"/>
              <a:t>same amount of work between   first / second.     second has spawn overhead.      same search pattern. </a:t>
            </a:r>
          </a:p>
          <a:p>
            <a:endParaRPr lang="en-US" baseline="0" dirty="0" smtClean="0"/>
          </a:p>
          <a:p>
            <a:endParaRPr lang="en-US" baseline="0" dirty="0" smtClean="0"/>
          </a:p>
          <a:p>
            <a:endParaRPr lang="en-US" baseline="0" dirty="0" smtClean="0"/>
          </a:p>
          <a:p>
            <a:endParaRPr lang="en-US" baseline="0" dirty="0" smtClean="0"/>
          </a:p>
          <a:p>
            <a:endParaRPr lang="en-US" baseline="0" dirty="0" smtClean="0"/>
          </a:p>
          <a:p>
            <a:r>
              <a:rPr lang="en-US" baseline="0" dirty="0" smtClean="0"/>
              <a:t>avg.  </a:t>
            </a:r>
          </a:p>
          <a:p>
            <a:endParaRPr lang="en-US" baseline="0" dirty="0" smtClean="0"/>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4B5006FA-C1DE-0B4E-BE61-51712BF2EBC4}" type="slidenum">
              <a:rPr lang="en-US" smtClean="0"/>
              <a:pPr/>
              <a:t>3</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splitter consistency condition: when executed serially,</a:t>
            </a:r>
            <a:r>
              <a:rPr lang="en-US" baseline="0" dirty="0" smtClean="0"/>
              <a:t> the splitter value exhibits no net change from immediately before a spawn to immediately after the spawn.</a:t>
            </a:r>
          </a:p>
          <a:p>
            <a:r>
              <a:rPr lang="en-US" baseline="0" dirty="0" smtClean="0"/>
              <a:t>That is, if the spawned </a:t>
            </a:r>
            <a:r>
              <a:rPr lang="en-US" baseline="0" dirty="0" err="1" smtClean="0"/>
              <a:t>subcomputation</a:t>
            </a:r>
            <a:r>
              <a:rPr lang="en-US" baseline="0" dirty="0" smtClean="0"/>
              <a:t> changes the value of the splitter during its execution, it must restore the value one way or another before it returns.</a:t>
            </a:r>
            <a:endParaRPr lang="en-US" dirty="0" smtClean="0"/>
          </a:p>
        </p:txBody>
      </p:sp>
      <p:sp>
        <p:nvSpPr>
          <p:cNvPr id="4" name="Slide Number Placeholder 3"/>
          <p:cNvSpPr>
            <a:spLocks noGrp="1"/>
          </p:cNvSpPr>
          <p:nvPr>
            <p:ph type="sldNum" sz="quarter" idx="10"/>
          </p:nvPr>
        </p:nvSpPr>
        <p:spPr/>
        <p:txBody>
          <a:bodyPr/>
          <a:lstStyle/>
          <a:p>
            <a:fld id="{4B5006FA-C1DE-0B4E-BE61-51712BF2EBC4}" type="slidenum">
              <a:rPr lang="en-US" smtClean="0"/>
              <a:pPr/>
              <a:t>24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#inspects:</a:t>
            </a:r>
            <a:r>
              <a:rPr lang="en-US" baseline="0" dirty="0" smtClean="0"/>
              <a:t> ~proxy for amount of work performed.  When a solver assigns value to a variable, it has a way to figure out which clauses may be affected by the assignment.</a:t>
            </a:r>
          </a:p>
          <a:p>
            <a:r>
              <a:rPr lang="en-US" dirty="0" smtClean="0"/>
              <a:t>This value represent the</a:t>
            </a:r>
            <a:r>
              <a:rPr lang="en-US" baseline="0" dirty="0" smtClean="0"/>
              <a:t> number of such clauses the solver examine throughout execution.</a:t>
            </a:r>
            <a:endParaRPr lang="en-US" dirty="0" smtClean="0"/>
          </a:p>
          <a:p>
            <a:r>
              <a:rPr lang="en-US" dirty="0" err="1" smtClean="0"/>
              <a:t>bottomline</a:t>
            </a:r>
            <a:r>
              <a:rPr lang="en-US" dirty="0" smtClean="0"/>
              <a:t>:</a:t>
            </a:r>
            <a:r>
              <a:rPr lang="en-US" baseline="0" dirty="0" smtClean="0"/>
              <a:t>  </a:t>
            </a:r>
          </a:p>
          <a:p>
            <a:endParaRPr lang="en-US" baseline="0" dirty="0" smtClean="0"/>
          </a:p>
          <a:p>
            <a:r>
              <a:rPr lang="en-US" dirty="0" smtClean="0"/>
              <a:t>speed up..</a:t>
            </a:r>
            <a:r>
              <a:rPr lang="en-US" baseline="0" dirty="0" smtClean="0"/>
              <a:t>   normalize everything by one worker….     collect </a:t>
            </a:r>
            <a:r>
              <a:rPr lang="en-US" baseline="0" dirty="0" err="1" smtClean="0"/>
              <a:t>minisat</a:t>
            </a:r>
            <a:r>
              <a:rPr lang="en-US" baseline="0" dirty="0" smtClean="0"/>
              <a:t>   … bug in collecting </a:t>
            </a:r>
            <a:r>
              <a:rPr lang="en-US" baseline="0" dirty="0" err="1" smtClean="0"/>
              <a:t>minisat</a:t>
            </a:r>
            <a:r>
              <a:rPr lang="en-US" baseline="0" dirty="0" smtClean="0"/>
              <a:t> </a:t>
            </a:r>
            <a:r>
              <a:rPr lang="en-US" baseline="0" dirty="0" err="1" smtClean="0"/>
              <a:t>orig</a:t>
            </a:r>
            <a:r>
              <a:rPr lang="en-US" baseline="0" dirty="0" smtClean="0"/>
              <a:t> </a:t>
            </a:r>
            <a:endParaRPr lang="en-US" dirty="0" smtClean="0"/>
          </a:p>
          <a:p>
            <a:endParaRPr lang="en-US" dirty="0" smtClean="0"/>
          </a:p>
          <a:p>
            <a:r>
              <a:rPr lang="en-US" dirty="0" smtClean="0"/>
              <a:t>more apple</a:t>
            </a:r>
            <a:r>
              <a:rPr lang="en-US" baseline="0" dirty="0" smtClean="0"/>
              <a:t> to apple to comparison </a:t>
            </a:r>
          </a:p>
          <a:p>
            <a:endParaRPr lang="en-US" baseline="0" dirty="0" smtClean="0"/>
          </a:p>
          <a:p>
            <a:r>
              <a:rPr lang="en-US" baseline="0" dirty="0" smtClean="0"/>
              <a:t>have good data (results): you don’t have to justify your work</a:t>
            </a:r>
          </a:p>
          <a:p>
            <a:r>
              <a:rPr lang="en-US" baseline="0" dirty="0" smtClean="0"/>
              <a:t>the data justify itself.</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4B5006FA-C1DE-0B4E-BE61-51712BF2EBC4}"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remind</a:t>
            </a:r>
            <a:r>
              <a:rPr lang="en-US" baseline="0" dirty="0" smtClean="0"/>
              <a:t> people what the problem is</a:t>
            </a:r>
          </a:p>
          <a:p>
            <a:r>
              <a:rPr lang="en-US" baseline="0" dirty="0" smtClean="0"/>
              <a:t>remind it is NP complete </a:t>
            </a:r>
          </a:p>
          <a:p>
            <a:endParaRPr lang="en-US" baseline="0" dirty="0" smtClean="0"/>
          </a:p>
          <a:p>
            <a:r>
              <a:rPr lang="en-US" baseline="0" dirty="0" smtClean="0"/>
              <a:t>the sat solver takes the instance and </a:t>
            </a:r>
            <a:r>
              <a:rPr lang="en-US" baseline="0" dirty="0" err="1" smtClean="0"/>
              <a:t>ddecide</a:t>
            </a:r>
            <a:r>
              <a:rPr lang="en-US" baseline="0" dirty="0" smtClean="0"/>
              <a:t> if this instance is </a:t>
            </a:r>
            <a:r>
              <a:rPr lang="en-US" baseline="0" dirty="0" err="1" smtClean="0"/>
              <a:t>satisfiable</a:t>
            </a:r>
            <a:r>
              <a:rPr lang="en-US" baseline="0" dirty="0" smtClean="0"/>
              <a:t> or not </a:t>
            </a:r>
            <a:r>
              <a:rPr lang="en-US" baseline="0" dirty="0" err="1" smtClean="0"/>
              <a:t>satisfiable</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4B5006FA-C1DE-0B4E-BE61-51712BF2EBC4}"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remind</a:t>
            </a:r>
            <a:r>
              <a:rPr lang="en-US" baseline="0" dirty="0" smtClean="0"/>
              <a:t> people what the problem is</a:t>
            </a:r>
          </a:p>
          <a:p>
            <a:r>
              <a:rPr lang="en-US" baseline="0" dirty="0" smtClean="0"/>
              <a:t>remind it is NP complete </a:t>
            </a:r>
          </a:p>
          <a:p>
            <a:endParaRPr lang="en-US" baseline="0" dirty="0" smtClean="0"/>
          </a:p>
          <a:p>
            <a:r>
              <a:rPr lang="en-US" baseline="0" dirty="0" smtClean="0"/>
              <a:t>the sat solver takes the instance and </a:t>
            </a:r>
            <a:r>
              <a:rPr lang="en-US" baseline="0" dirty="0" err="1" smtClean="0"/>
              <a:t>ddecide</a:t>
            </a:r>
            <a:r>
              <a:rPr lang="en-US" baseline="0" dirty="0" smtClean="0"/>
              <a:t> if this instance is </a:t>
            </a:r>
            <a:r>
              <a:rPr lang="en-US" baseline="0" dirty="0" err="1" smtClean="0"/>
              <a:t>satisfiable</a:t>
            </a:r>
            <a:r>
              <a:rPr lang="en-US" baseline="0" dirty="0" smtClean="0"/>
              <a:t> or not </a:t>
            </a:r>
            <a:r>
              <a:rPr lang="en-US" baseline="0" dirty="0" err="1" smtClean="0"/>
              <a:t>satisfiable</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4B5006FA-C1DE-0B4E-BE61-51712BF2EBC4}"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682" name="Rectangle 2"/>
          <p:cNvSpPr>
            <a:spLocks noGrp="1" noRot="1" noChangeAspect="1" noTextEdit="1"/>
          </p:cNvSpPr>
          <p:nvPr>
            <p:ph type="sldImg"/>
          </p:nvPr>
        </p:nvSpPr>
        <p:spPr bwMode="auto">
          <a:noFill/>
          <a:ln>
            <a:solidFill>
              <a:srgbClr val="000000"/>
            </a:solidFill>
            <a:miter lim="800000"/>
            <a:headEnd/>
            <a:tailEnd/>
          </a:ln>
        </p:spPr>
      </p:sp>
      <p:sp>
        <p:nvSpPr>
          <p:cNvPr id="71683" name="Rectangle 3"/>
          <p:cNvSpPr>
            <a:spLocks noGrp="1"/>
          </p:cNvSpPr>
          <p:nvPr>
            <p:ph type="body" idx="1"/>
          </p:nvPr>
        </p:nvSpPr>
        <p:spPr bwMode="auto">
          <a:noFill/>
        </p:spPr>
        <p:txBody>
          <a:bodyPr wrap="square" numCol="1" anchor="t" anchorCtr="0" compatLnSpc="1">
            <a:prstTxWarp prst="textNoShape">
              <a:avLst/>
            </a:prstTxWarp>
          </a:bodyPr>
          <a:lstStyle/>
          <a:p>
            <a:r>
              <a:rPr lang="en-US" altLang="zh-CN" dirty="0" err="1" smtClean="0"/>
              <a:t>bottomline</a:t>
            </a:r>
            <a:r>
              <a:rPr lang="en-US" altLang="zh-CN" dirty="0" smtClean="0"/>
              <a:t>:</a:t>
            </a:r>
            <a:r>
              <a:rPr lang="en-US" altLang="zh-CN" baseline="0" dirty="0" smtClean="0"/>
              <a:t> remind people, we are </a:t>
            </a:r>
            <a:r>
              <a:rPr lang="en-US" altLang="zh-CN" baseline="0" dirty="0" err="1" smtClean="0"/>
              <a:t>parallelzing</a:t>
            </a:r>
            <a:r>
              <a:rPr lang="en-US" altLang="zh-CN" baseline="0" dirty="0" smtClean="0"/>
              <a:t> </a:t>
            </a:r>
            <a:r>
              <a:rPr lang="en-US" altLang="zh-CN" baseline="0" dirty="0" err="1" smtClean="0"/>
              <a:t>minisat</a:t>
            </a:r>
            <a:r>
              <a:rPr lang="en-US" altLang="zh-CN" baseline="0" dirty="0" smtClean="0"/>
              <a:t>.  </a:t>
            </a:r>
            <a:r>
              <a:rPr lang="en-US" altLang="zh-CN" baseline="0" dirty="0" err="1" smtClean="0"/>
              <a:t>Minisat</a:t>
            </a:r>
            <a:r>
              <a:rPr lang="en-US" altLang="zh-CN" baseline="0" dirty="0" smtClean="0"/>
              <a:t> uses …. </a:t>
            </a:r>
            <a:endParaRPr lang="en-US" altLang="zh-CN" dirty="0" smtClean="0"/>
          </a:p>
          <a:p>
            <a:endParaRPr lang="en-US" altLang="zh-CN" dirty="0" smtClean="0"/>
          </a:p>
          <a:p>
            <a:r>
              <a:rPr lang="en-US" altLang="zh-CN" dirty="0" smtClean="0"/>
              <a:t>Briefly describe what it is: clause learning is used to prune search space </a:t>
            </a:r>
          </a:p>
          <a:p>
            <a:endParaRPr lang="en-US" altLang="zh-CN" dirty="0" smtClean="0"/>
          </a:p>
          <a:p>
            <a:r>
              <a:rPr lang="en-US" altLang="zh-CN" dirty="0" smtClean="0"/>
              <a:t>Briefly describe what it is: heuristics to order variables such that "critical" </a:t>
            </a:r>
            <a:r>
              <a:rPr lang="en-US" altLang="zh-CN" dirty="0" err="1" smtClean="0"/>
              <a:t>vars</a:t>
            </a:r>
            <a:r>
              <a:rPr lang="en-US" altLang="zh-CN" dirty="0" smtClean="0"/>
              <a:t> are assigned early on </a:t>
            </a:r>
          </a:p>
          <a:p>
            <a:endParaRPr lang="zh-CN" altLang="en-US" dirty="0" smtClean="0"/>
          </a:p>
          <a:p>
            <a:endParaRPr lang="zh-CN" alt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5778" name="Rectangle 2"/>
          <p:cNvSpPr>
            <a:spLocks noGrp="1" noRot="1" noChangeAspect="1" noTextEdit="1"/>
          </p:cNvSpPr>
          <p:nvPr>
            <p:ph type="sldImg"/>
          </p:nvPr>
        </p:nvSpPr>
        <p:spPr bwMode="auto">
          <a:noFill/>
          <a:ln>
            <a:solidFill>
              <a:srgbClr val="000000"/>
            </a:solidFill>
            <a:miter lim="800000"/>
            <a:headEnd/>
            <a:tailEnd/>
          </a:ln>
        </p:spPr>
      </p:sp>
      <p:sp>
        <p:nvSpPr>
          <p:cNvPr id="75779" name="Rectangle 3"/>
          <p:cNvSpPr>
            <a:spLocks noGrp="1"/>
          </p:cNvSpPr>
          <p:nvPr>
            <p:ph type="body" idx="1"/>
          </p:nvPr>
        </p:nvSpPr>
        <p:spPr bwMode="auto">
          <a:noFill/>
        </p:spPr>
        <p:txBody>
          <a:bodyPr wrap="square" numCol="1" anchor="t" anchorCtr="0" compatLnSpc="1">
            <a:prstTxWarp prst="textNoShape">
              <a:avLst/>
            </a:prstTxWarp>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zh-CN" dirty="0" smtClean="0"/>
              <a:t>Point: backtracks</a:t>
            </a:r>
            <a:r>
              <a:rPr lang="en-US" altLang="zh-CN" baseline="0" dirty="0" smtClean="0"/>
              <a:t> on trail.  it is </a:t>
            </a:r>
            <a:r>
              <a:rPr lang="en-US" altLang="zh-CN" baseline="0" dirty="0" err="1" smtClean="0"/>
              <a:t>depenent</a:t>
            </a:r>
            <a:r>
              <a:rPr lang="en-US" altLang="zh-CN" baseline="0" dirty="0" smtClean="0"/>
              <a:t> on </a:t>
            </a:r>
            <a:r>
              <a:rPr lang="en-US" altLang="zh-CN" baseline="0" dirty="0" err="1" smtClean="0"/>
              <a:t>clauseDB</a:t>
            </a:r>
            <a:r>
              <a:rPr lang="en-US" altLang="zh-CN" baseline="0" dirty="0" smtClean="0"/>
              <a:t>. </a:t>
            </a:r>
            <a:endParaRPr lang="en-US" altLang="zh-CN"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altLang="zh-CN" dirty="0" smtClean="0"/>
              <a:t>Show how backtracking works and how "clause DB" and "trail" are used.   [this slide and next 3 slides need revision] </a:t>
            </a:r>
          </a:p>
          <a:p>
            <a:pPr eaLnBrk="1" hangingPunct="1"/>
            <a:endParaRPr lang="en-US" altLang="zh-CN" dirty="0" smtClean="0"/>
          </a:p>
          <a:p>
            <a:pPr eaLnBrk="1" hangingPunct="1"/>
            <a:endParaRPr lang="en-US" altLang="zh-CN" dirty="0" smtClean="0"/>
          </a:p>
          <a:p>
            <a:pPr eaLnBrk="1" hangingPunct="1"/>
            <a:r>
              <a:rPr lang="en-US" altLang="zh-CN" dirty="0" smtClean="0"/>
              <a:t>One can think of the search space as follows: at each level, a variable is selected to make an assignment. Each node has two branches, representing the T/F assignment of the variable. The serial </a:t>
            </a:r>
            <a:r>
              <a:rPr lang="en-US" altLang="zh-CN" dirty="0" err="1" smtClean="0"/>
              <a:t>MiniSAT</a:t>
            </a:r>
            <a:r>
              <a:rPr lang="en-US" altLang="zh-CN" dirty="0" smtClean="0"/>
              <a:t> traverse the search space in depth-first order. Once a conflict is found, </a:t>
            </a:r>
            <a:r>
              <a:rPr lang="en-US" altLang="zh-CN" dirty="0" err="1" smtClean="0"/>
              <a:t>MiniSAT</a:t>
            </a:r>
            <a:r>
              <a:rPr lang="en-US" altLang="zh-CN" dirty="0" smtClean="0"/>
              <a:t> undoes the variable assignments up to the level where there is no longer a conflict, and search down the other branch. </a:t>
            </a:r>
          </a:p>
          <a:p>
            <a:pPr eaLnBrk="1" hangingPunct="1"/>
            <a:endParaRPr lang="en-US" altLang="zh-CN" dirty="0" smtClean="0"/>
          </a:p>
          <a:p>
            <a:pPr eaLnBrk="1" hangingPunct="1"/>
            <a:r>
              <a:rPr lang="en-US" altLang="zh-CN" dirty="0" smtClean="0"/>
              <a:t>As </a:t>
            </a:r>
            <a:r>
              <a:rPr lang="en-US" altLang="zh-CN" dirty="0" err="1" smtClean="0"/>
              <a:t>MiniSAT</a:t>
            </a:r>
            <a:r>
              <a:rPr lang="en-US" altLang="zh-CN" dirty="0" smtClean="0"/>
              <a:t> traverses the tree, it keeps a clause DB and a trail on the side, where the clause DB store the input constraints to be checked, and the trail remembers the variable assignments made so far in chronological order so that it can backtrack. </a:t>
            </a:r>
          </a:p>
          <a:p>
            <a:pPr eaLnBrk="1" hangingPunct="1"/>
            <a:endParaRPr lang="en-US" altLang="zh-CN" dirty="0" smtClean="0"/>
          </a:p>
          <a:p>
            <a:pPr eaLnBrk="1" hangingPunct="1"/>
            <a:endParaRPr lang="en-US" altLang="zh-CN"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5778" name="Rectangle 2"/>
          <p:cNvSpPr>
            <a:spLocks noGrp="1" noRot="1" noChangeAspect="1" noTextEdit="1"/>
          </p:cNvSpPr>
          <p:nvPr>
            <p:ph type="sldImg"/>
          </p:nvPr>
        </p:nvSpPr>
        <p:spPr bwMode="auto">
          <a:noFill/>
          <a:ln>
            <a:solidFill>
              <a:srgbClr val="000000"/>
            </a:solidFill>
            <a:miter lim="800000"/>
            <a:headEnd/>
            <a:tailEnd/>
          </a:ln>
        </p:spPr>
      </p:sp>
      <p:sp>
        <p:nvSpPr>
          <p:cNvPr id="75779" name="Rectangle 3"/>
          <p:cNvSpPr>
            <a:spLocks noGrp="1"/>
          </p:cNvSpPr>
          <p:nvPr>
            <p:ph type="body" idx="1"/>
          </p:nvPr>
        </p:nvSpPr>
        <p:spPr bwMode="auto">
          <a:noFill/>
        </p:spPr>
        <p:txBody>
          <a:bodyPr wrap="square" numCol="1" anchor="t" anchorCtr="0" compatLnSpc="1">
            <a:prstTxWarp prst="textNoShape">
              <a:avLst/>
            </a:prstTxWarp>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zh-CN" dirty="0" smtClean="0"/>
              <a:t>Point:  </a:t>
            </a:r>
          </a:p>
          <a:p>
            <a:pPr marL="0" marR="0" indent="0" algn="l" defTabSz="457200" rtl="0" eaLnBrk="1" fontAlgn="auto" latinLnBrk="0" hangingPunct="1">
              <a:lnSpc>
                <a:spcPct val="100000"/>
              </a:lnSpc>
              <a:spcBef>
                <a:spcPts val="0"/>
              </a:spcBef>
              <a:spcAft>
                <a:spcPts val="0"/>
              </a:spcAft>
              <a:buClrTx/>
              <a:buSzTx/>
              <a:buFontTx/>
              <a:buNone/>
              <a:tabLst/>
              <a:defRPr/>
            </a:pPr>
            <a:r>
              <a:rPr lang="en-US" altLang="zh-CN" dirty="0" smtClean="0"/>
              <a:t>Explain conflict-driven backtracking and show how "reasons" array is used </a:t>
            </a:r>
          </a:p>
          <a:p>
            <a:pPr eaLnBrk="1" hangingPunct="1"/>
            <a:endParaRPr lang="en-US" altLang="zh-CN" dirty="0" smtClean="0"/>
          </a:p>
          <a:p>
            <a:pPr eaLnBrk="1" hangingPunct="1"/>
            <a:endParaRPr lang="en-US" altLang="zh-CN" dirty="0" smtClean="0"/>
          </a:p>
          <a:p>
            <a:pPr eaLnBrk="1" hangingPunct="1"/>
            <a:r>
              <a:rPr lang="en-US" altLang="zh-CN" dirty="0" smtClean="0"/>
              <a:t>Sometimes, a variable assignment is made due to an </a:t>
            </a:r>
            <a:r>
              <a:rPr lang="en-US" altLang="zh-CN" b="1" dirty="0" smtClean="0"/>
              <a:t>*assumption*</a:t>
            </a:r>
            <a:r>
              <a:rPr lang="en-US" altLang="zh-CN" dirty="0" smtClean="0"/>
              <a:t>, because we could assign variables either way, but we decided to go down one branch before the other. We call such assignment as </a:t>
            </a:r>
            <a:r>
              <a:rPr lang="en-US" altLang="zh-CN" b="1" dirty="0" smtClean="0"/>
              <a:t>*assumed*</a:t>
            </a:r>
            <a:r>
              <a:rPr lang="en-US" altLang="zh-CN" dirty="0" smtClean="0"/>
              <a:t>. Other times, a variable assignment is made due to </a:t>
            </a:r>
            <a:r>
              <a:rPr lang="en-US" altLang="zh-CN" b="1" dirty="0" smtClean="0"/>
              <a:t>*propagation*</a:t>
            </a:r>
            <a:r>
              <a:rPr lang="en-US" altLang="zh-CN" dirty="0" smtClean="0"/>
              <a:t> --- because due to other assumed assignments, the variable is forced to take certain values in order to not generate a conflict. We call such assignment as </a:t>
            </a:r>
            <a:r>
              <a:rPr lang="en-US" altLang="zh-CN" b="1" dirty="0" smtClean="0"/>
              <a:t>*forced*</a:t>
            </a:r>
            <a:r>
              <a:rPr lang="en-US" altLang="zh-CN" dirty="0" smtClean="0"/>
              <a:t>. </a:t>
            </a:r>
          </a:p>
          <a:p>
            <a:pPr eaLnBrk="1" hangingPunct="1"/>
            <a:endParaRPr lang="en-US" altLang="zh-CN" dirty="0" smtClean="0"/>
          </a:p>
          <a:p>
            <a:pPr eaLnBrk="1" hangingPunct="1"/>
            <a:r>
              <a:rPr lang="en-US" altLang="zh-CN" dirty="0" smtClean="0"/>
              <a:t>When an assignment is forced, </a:t>
            </a:r>
            <a:r>
              <a:rPr lang="en-US" altLang="zh-CN" dirty="0" err="1" smtClean="0"/>
              <a:t>MiniSAT</a:t>
            </a:r>
            <a:r>
              <a:rPr lang="en-US" altLang="zh-CN" dirty="0" smtClean="0"/>
              <a:t> remembers the reason why the assignment is made. So </a:t>
            </a:r>
            <a:r>
              <a:rPr lang="en-US" altLang="zh-CN" dirty="0" err="1" smtClean="0"/>
              <a:t>MiniSAT</a:t>
            </a:r>
            <a:r>
              <a:rPr lang="en-US" altLang="zh-CN" dirty="0" smtClean="0"/>
              <a:t> also keeps a reason array, indexed by variables, which stores the "reason" why a variable is assigned.</a:t>
            </a:r>
          </a:p>
          <a:p>
            <a:pPr eaLnBrk="1" hangingPunct="1"/>
            <a:endParaRPr lang="en-US" altLang="zh-CN" dirty="0" smtClean="0"/>
          </a:p>
          <a:p>
            <a:pPr eaLnBrk="1" hangingPunct="1"/>
            <a:r>
              <a:rPr lang="en-US" altLang="zh-CN" dirty="0" smtClean="0"/>
              <a:t> When a conflict occurs, </a:t>
            </a:r>
            <a:r>
              <a:rPr lang="en-US" altLang="zh-CN" dirty="0" err="1" smtClean="0"/>
              <a:t>MiniSAT</a:t>
            </a:r>
            <a:r>
              <a:rPr lang="en-US" altLang="zh-CN" dirty="0" smtClean="0"/>
              <a:t> examine the conflicting clause, traverse backward the reasons why conflicting assignments are made, and generate a clause that prevents the same set of conflicting assignments. We call this clause a "learnt clause". The clause DB is extended with learnt clauses when conflicts occur. The learnt clauses helps </a:t>
            </a:r>
            <a:r>
              <a:rPr lang="en-US" altLang="zh-CN" dirty="0" err="1" smtClean="0"/>
              <a:t>MiniSAT</a:t>
            </a:r>
            <a:r>
              <a:rPr lang="en-US" altLang="zh-CN" dirty="0" smtClean="0"/>
              <a:t> to further prune the search space. </a:t>
            </a:r>
          </a:p>
          <a:p>
            <a:pPr eaLnBrk="1" hangingPunct="1"/>
            <a:endParaRPr lang="en-US" altLang="zh-CN" dirty="0" smtClean="0"/>
          </a:p>
          <a:p>
            <a:pPr eaLnBrk="1" hangingPunct="1"/>
            <a:r>
              <a:rPr lang="en-US" altLang="zh-CN" dirty="0" smtClean="0"/>
              <a:t>Using the reasons, </a:t>
            </a:r>
            <a:r>
              <a:rPr lang="en-US" altLang="zh-CN" dirty="0" err="1" smtClean="0"/>
              <a:t>miniSAT</a:t>
            </a:r>
            <a:r>
              <a:rPr lang="en-US" altLang="zh-CN" dirty="0" smtClean="0"/>
              <a:t> also figures out the level of which the conflicting assignment is made, and revert the state back to that level.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5778" name="Rectangle 2"/>
          <p:cNvSpPr>
            <a:spLocks noGrp="1" noRot="1" noChangeAspect="1" noTextEdit="1"/>
          </p:cNvSpPr>
          <p:nvPr>
            <p:ph type="sldImg"/>
          </p:nvPr>
        </p:nvSpPr>
        <p:spPr bwMode="auto">
          <a:noFill/>
          <a:ln>
            <a:solidFill>
              <a:srgbClr val="000000"/>
            </a:solidFill>
            <a:miter lim="800000"/>
            <a:headEnd/>
            <a:tailEnd/>
          </a:ln>
        </p:spPr>
      </p:sp>
      <p:sp>
        <p:nvSpPr>
          <p:cNvPr id="75779" name="Rectangle 3"/>
          <p:cNvSpPr>
            <a:spLocks noGrp="1"/>
          </p:cNvSpPr>
          <p:nvPr>
            <p:ph type="body" idx="1"/>
          </p:nvPr>
        </p:nvSpPr>
        <p:spPr bwMode="auto">
          <a:noFill/>
        </p:spPr>
        <p:txBody>
          <a:bodyPr wrap="square" numCol="1" anchor="t" anchorCtr="0" compatLnSpc="1">
            <a:prstTxWarp prst="textNoShape">
              <a:avLst/>
            </a:prstTxWarp>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zh-CN" dirty="0" smtClean="0"/>
              <a:t>Point: Explain conflict-driven backtracking and show how "reasons" array is used </a:t>
            </a:r>
          </a:p>
          <a:p>
            <a:pPr eaLnBrk="1" hangingPunct="1"/>
            <a:endParaRPr lang="en-US" altLang="zh-CN" dirty="0" smtClean="0"/>
          </a:p>
          <a:p>
            <a:pPr eaLnBrk="1" hangingPunct="1"/>
            <a:endParaRPr lang="en-US" altLang="zh-CN" dirty="0" smtClean="0"/>
          </a:p>
          <a:p>
            <a:pPr eaLnBrk="1" hangingPunct="1"/>
            <a:r>
              <a:rPr lang="en-US" altLang="zh-CN" dirty="0" smtClean="0"/>
              <a:t>Sometimes, a variable assignment is made due to an </a:t>
            </a:r>
            <a:r>
              <a:rPr lang="en-US" altLang="zh-CN" b="1" dirty="0" smtClean="0"/>
              <a:t>*assumption*</a:t>
            </a:r>
            <a:r>
              <a:rPr lang="en-US" altLang="zh-CN" dirty="0" smtClean="0"/>
              <a:t>, because we could assign variables either way, but we decided to go down one branch before the other. We call such assignment as </a:t>
            </a:r>
            <a:r>
              <a:rPr lang="en-US" altLang="zh-CN" b="1" dirty="0" smtClean="0"/>
              <a:t>*assumed*</a:t>
            </a:r>
            <a:r>
              <a:rPr lang="en-US" altLang="zh-CN" dirty="0" smtClean="0"/>
              <a:t>. Other times, a variable assignment is made due to </a:t>
            </a:r>
            <a:r>
              <a:rPr lang="en-US" altLang="zh-CN" b="1" dirty="0" smtClean="0"/>
              <a:t>*propagation*</a:t>
            </a:r>
            <a:r>
              <a:rPr lang="en-US" altLang="zh-CN" dirty="0" smtClean="0"/>
              <a:t> --- because due to other assumed assignments, the variable is forced to take certain values in order to not generate a conflict. We call such assignment as </a:t>
            </a:r>
            <a:r>
              <a:rPr lang="en-US" altLang="zh-CN" b="1" dirty="0" smtClean="0"/>
              <a:t>*forced*</a:t>
            </a:r>
            <a:r>
              <a:rPr lang="en-US" altLang="zh-CN" dirty="0" smtClean="0"/>
              <a:t>. </a:t>
            </a:r>
          </a:p>
          <a:p>
            <a:pPr eaLnBrk="1" hangingPunct="1"/>
            <a:endParaRPr lang="en-US" altLang="zh-CN" dirty="0" smtClean="0"/>
          </a:p>
          <a:p>
            <a:pPr eaLnBrk="1" hangingPunct="1"/>
            <a:r>
              <a:rPr lang="en-US" altLang="zh-CN" dirty="0" smtClean="0"/>
              <a:t>When an assignment is forced, </a:t>
            </a:r>
            <a:r>
              <a:rPr lang="en-US" altLang="zh-CN" dirty="0" err="1" smtClean="0"/>
              <a:t>MiniSAT</a:t>
            </a:r>
            <a:r>
              <a:rPr lang="en-US" altLang="zh-CN" dirty="0" smtClean="0"/>
              <a:t> remembers the reason why the assignment is made. So </a:t>
            </a:r>
            <a:r>
              <a:rPr lang="en-US" altLang="zh-CN" dirty="0" err="1" smtClean="0"/>
              <a:t>MiniSAT</a:t>
            </a:r>
            <a:r>
              <a:rPr lang="en-US" altLang="zh-CN" dirty="0" smtClean="0"/>
              <a:t> also keeps a reason array, indexed by variables, which stores the "reason" why a variable is assigned.</a:t>
            </a:r>
          </a:p>
          <a:p>
            <a:pPr eaLnBrk="1" hangingPunct="1"/>
            <a:endParaRPr lang="en-US" altLang="zh-CN" dirty="0" smtClean="0"/>
          </a:p>
          <a:p>
            <a:pPr eaLnBrk="1" hangingPunct="1"/>
            <a:r>
              <a:rPr lang="en-US" altLang="zh-CN" dirty="0" smtClean="0"/>
              <a:t> When a conflict occurs, </a:t>
            </a:r>
            <a:r>
              <a:rPr lang="en-US" altLang="zh-CN" dirty="0" err="1" smtClean="0"/>
              <a:t>MiniSAT</a:t>
            </a:r>
            <a:r>
              <a:rPr lang="en-US" altLang="zh-CN" dirty="0" smtClean="0"/>
              <a:t> examine the conflicting clause, traverse backward the reasons why conflicting assignments are made, and generate a clause that prevents the same set of conflicting assignments. We call this clause a "learnt clause". The clause DB is extended with learnt clauses when conflicts occur. The learnt clauses helps </a:t>
            </a:r>
            <a:r>
              <a:rPr lang="en-US" altLang="zh-CN" dirty="0" err="1" smtClean="0"/>
              <a:t>MiniSAT</a:t>
            </a:r>
            <a:r>
              <a:rPr lang="en-US" altLang="zh-CN" dirty="0" smtClean="0"/>
              <a:t> to further prune the search space. </a:t>
            </a:r>
          </a:p>
          <a:p>
            <a:pPr eaLnBrk="1" hangingPunct="1"/>
            <a:endParaRPr lang="en-US" altLang="zh-CN" dirty="0" smtClean="0"/>
          </a:p>
          <a:p>
            <a:pPr eaLnBrk="1" hangingPunct="1"/>
            <a:r>
              <a:rPr lang="en-US" altLang="zh-CN" dirty="0" smtClean="0"/>
              <a:t>Using the reasons, </a:t>
            </a:r>
            <a:r>
              <a:rPr lang="en-US" altLang="zh-CN" dirty="0" err="1" smtClean="0"/>
              <a:t>miniSAT</a:t>
            </a:r>
            <a:r>
              <a:rPr lang="en-US" altLang="zh-CN" dirty="0" smtClean="0"/>
              <a:t> also figures out the level of which the conflicting assignment is made, and revert the state back to that level.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3E85E2B-C61D-394E-BB3B-E24E7E2D96D1}" type="datetime1">
              <a:rPr lang="en-US" smtClean="0"/>
              <a:pPr/>
              <a:t>5/6/10</a:t>
            </a:fld>
            <a:endParaRPr lang="en-US"/>
          </a:p>
        </p:txBody>
      </p:sp>
      <p:sp>
        <p:nvSpPr>
          <p:cNvPr id="5" name="Footer Placeholder 4"/>
          <p:cNvSpPr>
            <a:spLocks noGrp="1"/>
          </p:cNvSpPr>
          <p:nvPr>
            <p:ph type="ftr" sz="quarter" idx="11"/>
          </p:nvPr>
        </p:nvSpPr>
        <p:spPr/>
        <p:txBody>
          <a:bodyPr/>
          <a:lstStyle/>
          <a:p>
            <a:r>
              <a:rPr lang="en-US" smtClean="0"/>
              <a:t>6.884 Final Project Presentation</a:t>
            </a:r>
            <a:endParaRPr lang="en-US" dirty="0"/>
          </a:p>
        </p:txBody>
      </p:sp>
      <p:sp>
        <p:nvSpPr>
          <p:cNvPr id="6" name="Slide Number Placeholder 5"/>
          <p:cNvSpPr>
            <a:spLocks noGrp="1"/>
          </p:cNvSpPr>
          <p:nvPr>
            <p:ph type="sldNum" sz="quarter" idx="12"/>
          </p:nvPr>
        </p:nvSpPr>
        <p:spPr/>
        <p:txBody>
          <a:bodyPr/>
          <a:lstStyle/>
          <a:p>
            <a:fld id="{0FF7E0DC-9E7B-6A41-A2CC-CE4274B250A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54142B-EE8C-574D-A586-1937010808CB}" type="datetime1">
              <a:rPr lang="en-US" smtClean="0"/>
              <a:pPr/>
              <a:t>5/6/10</a:t>
            </a:fld>
            <a:endParaRPr lang="en-US"/>
          </a:p>
        </p:txBody>
      </p:sp>
      <p:sp>
        <p:nvSpPr>
          <p:cNvPr id="6" name="Slide Number Placeholder 5"/>
          <p:cNvSpPr>
            <a:spLocks noGrp="1"/>
          </p:cNvSpPr>
          <p:nvPr>
            <p:ph type="sldNum" sz="quarter" idx="12"/>
          </p:nvPr>
        </p:nvSpPr>
        <p:spPr/>
        <p:txBody>
          <a:bodyPr/>
          <a:lstStyle/>
          <a:p>
            <a:fld id="{0FF7E0DC-9E7B-6A41-A2CC-CE4274B250A4}" type="slidenum">
              <a:rPr lang="en-US" smtClean="0"/>
              <a:pPr/>
              <a:t>‹#›</a:t>
            </a:fld>
            <a:endParaRPr lang="en-US"/>
          </a:p>
        </p:txBody>
      </p:sp>
      <p:sp>
        <p:nvSpPr>
          <p:cNvPr id="7" name="Footer Placeholder 4"/>
          <p:cNvSpPr>
            <a:spLocks noGrp="1"/>
          </p:cNvSpPr>
          <p:nvPr>
            <p:ph type="ftr" sz="quarter" idx="11"/>
          </p:nvPr>
        </p:nvSpPr>
        <p:spPr>
          <a:xfrm>
            <a:off x="3124200" y="6356350"/>
            <a:ext cx="2895600" cy="365125"/>
          </a:xfrm>
        </p:spPr>
        <p:txBody>
          <a:bodyPr/>
          <a:lstStyle/>
          <a:p>
            <a:r>
              <a:rPr lang="en-US" smtClean="0"/>
              <a:t>6.884 Final Project Presentation</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3B77A8-4408-7C41-990A-100B8A73981D}" type="datetime1">
              <a:rPr lang="en-US" smtClean="0"/>
              <a:pPr/>
              <a:t>5/6/10</a:t>
            </a:fld>
            <a:endParaRPr lang="en-US"/>
          </a:p>
        </p:txBody>
      </p:sp>
      <p:sp>
        <p:nvSpPr>
          <p:cNvPr id="6" name="Slide Number Placeholder 5"/>
          <p:cNvSpPr>
            <a:spLocks noGrp="1"/>
          </p:cNvSpPr>
          <p:nvPr>
            <p:ph type="sldNum" sz="quarter" idx="12"/>
          </p:nvPr>
        </p:nvSpPr>
        <p:spPr/>
        <p:txBody>
          <a:bodyPr/>
          <a:lstStyle/>
          <a:p>
            <a:fld id="{0FF7E0DC-9E7B-6A41-A2CC-CE4274B250A4}" type="slidenum">
              <a:rPr lang="en-US" smtClean="0"/>
              <a:pPr/>
              <a:t>‹#›</a:t>
            </a:fld>
            <a:endParaRPr lang="en-US"/>
          </a:p>
        </p:txBody>
      </p:sp>
      <p:sp>
        <p:nvSpPr>
          <p:cNvPr id="7" name="Footer Placeholder 4"/>
          <p:cNvSpPr>
            <a:spLocks noGrp="1"/>
          </p:cNvSpPr>
          <p:nvPr>
            <p:ph type="ftr" sz="quarter" idx="11"/>
          </p:nvPr>
        </p:nvSpPr>
        <p:spPr>
          <a:xfrm>
            <a:off x="3124200" y="6356350"/>
            <a:ext cx="2895600" cy="365125"/>
          </a:xfrm>
        </p:spPr>
        <p:txBody>
          <a:bodyPr/>
          <a:lstStyle/>
          <a:p>
            <a:r>
              <a:rPr lang="en-US" smtClean="0"/>
              <a:t>6.884 Final Project Presentation</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49EC43-9B31-3B42-AF24-8C879B79F110}" type="datetime1">
              <a:rPr lang="en-US" smtClean="0"/>
              <a:pPr/>
              <a:t>5/6/10</a:t>
            </a:fld>
            <a:endParaRPr lang="en-US"/>
          </a:p>
        </p:txBody>
      </p:sp>
      <p:sp>
        <p:nvSpPr>
          <p:cNvPr id="5" name="Footer Placeholder 4"/>
          <p:cNvSpPr>
            <a:spLocks noGrp="1"/>
          </p:cNvSpPr>
          <p:nvPr>
            <p:ph type="ftr" sz="quarter" idx="11"/>
          </p:nvPr>
        </p:nvSpPr>
        <p:spPr/>
        <p:txBody>
          <a:bodyPr/>
          <a:lstStyle/>
          <a:p>
            <a:r>
              <a:rPr lang="en-US" smtClean="0"/>
              <a:t>6.884 Final Project Presentation</a:t>
            </a:r>
            <a:endParaRPr lang="en-US" dirty="0"/>
          </a:p>
        </p:txBody>
      </p:sp>
      <p:sp>
        <p:nvSpPr>
          <p:cNvPr id="6" name="Slide Number Placeholder 5"/>
          <p:cNvSpPr>
            <a:spLocks noGrp="1"/>
          </p:cNvSpPr>
          <p:nvPr>
            <p:ph type="sldNum" sz="quarter" idx="12"/>
          </p:nvPr>
        </p:nvSpPr>
        <p:spPr/>
        <p:txBody>
          <a:bodyPr/>
          <a:lstStyle/>
          <a:p>
            <a:fld id="{0FF7E0DC-9E7B-6A41-A2CC-CE4274B250A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317AE2-8086-6F4C-BA42-E7F4004EAEAF}" type="datetime1">
              <a:rPr lang="en-US" smtClean="0"/>
              <a:pPr/>
              <a:t>5/6/10</a:t>
            </a:fld>
            <a:endParaRPr lang="en-US"/>
          </a:p>
        </p:txBody>
      </p:sp>
      <p:sp>
        <p:nvSpPr>
          <p:cNvPr id="6" name="Slide Number Placeholder 5"/>
          <p:cNvSpPr>
            <a:spLocks noGrp="1"/>
          </p:cNvSpPr>
          <p:nvPr>
            <p:ph type="sldNum" sz="quarter" idx="12"/>
          </p:nvPr>
        </p:nvSpPr>
        <p:spPr/>
        <p:txBody>
          <a:bodyPr/>
          <a:lstStyle/>
          <a:p>
            <a:fld id="{0FF7E0DC-9E7B-6A41-A2CC-CE4274B250A4}" type="slidenum">
              <a:rPr lang="en-US" smtClean="0"/>
              <a:pPr/>
              <a:t>‹#›</a:t>
            </a:fld>
            <a:endParaRPr lang="en-US"/>
          </a:p>
        </p:txBody>
      </p:sp>
      <p:sp>
        <p:nvSpPr>
          <p:cNvPr id="7" name="Footer Placeholder 4"/>
          <p:cNvSpPr>
            <a:spLocks noGrp="1"/>
          </p:cNvSpPr>
          <p:nvPr>
            <p:ph type="ftr" sz="quarter" idx="11"/>
          </p:nvPr>
        </p:nvSpPr>
        <p:spPr>
          <a:xfrm>
            <a:off x="3124200" y="6356350"/>
            <a:ext cx="2895600" cy="365125"/>
          </a:xfrm>
        </p:spPr>
        <p:txBody>
          <a:bodyPr/>
          <a:lstStyle/>
          <a:p>
            <a:r>
              <a:rPr lang="en-US" smtClean="0"/>
              <a:t>6.884 Final Project Presentation</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D2C6104-CD85-B64F-9B7C-8822C801AFD5}" type="datetime1">
              <a:rPr lang="en-US" smtClean="0"/>
              <a:pPr/>
              <a:t>5/6/10</a:t>
            </a:fld>
            <a:endParaRPr lang="en-US"/>
          </a:p>
        </p:txBody>
      </p:sp>
      <p:sp>
        <p:nvSpPr>
          <p:cNvPr id="7" name="Slide Number Placeholder 6"/>
          <p:cNvSpPr>
            <a:spLocks noGrp="1"/>
          </p:cNvSpPr>
          <p:nvPr>
            <p:ph type="sldNum" sz="quarter" idx="12"/>
          </p:nvPr>
        </p:nvSpPr>
        <p:spPr/>
        <p:txBody>
          <a:bodyPr/>
          <a:lstStyle/>
          <a:p>
            <a:fld id="{0FF7E0DC-9E7B-6A41-A2CC-CE4274B250A4}" type="slidenum">
              <a:rPr lang="en-US" smtClean="0"/>
              <a:pPr/>
              <a:t>‹#›</a:t>
            </a:fld>
            <a:endParaRPr lang="en-US"/>
          </a:p>
        </p:txBody>
      </p:sp>
      <p:sp>
        <p:nvSpPr>
          <p:cNvPr id="8" name="Footer Placeholder 4"/>
          <p:cNvSpPr>
            <a:spLocks noGrp="1"/>
          </p:cNvSpPr>
          <p:nvPr>
            <p:ph type="ftr" sz="quarter" idx="11"/>
          </p:nvPr>
        </p:nvSpPr>
        <p:spPr>
          <a:xfrm>
            <a:off x="3124200" y="6356350"/>
            <a:ext cx="2895600" cy="365125"/>
          </a:xfrm>
        </p:spPr>
        <p:txBody>
          <a:bodyPr/>
          <a:lstStyle/>
          <a:p>
            <a:r>
              <a:rPr lang="en-US" smtClean="0"/>
              <a:t>6.884 Final Project Presentation</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8CC6C7A-1736-9346-B807-3D1DFD7C2A04}" type="datetime1">
              <a:rPr lang="en-US" smtClean="0"/>
              <a:pPr/>
              <a:t>5/6/10</a:t>
            </a:fld>
            <a:endParaRPr lang="en-US"/>
          </a:p>
        </p:txBody>
      </p:sp>
      <p:sp>
        <p:nvSpPr>
          <p:cNvPr id="9" name="Slide Number Placeholder 8"/>
          <p:cNvSpPr>
            <a:spLocks noGrp="1"/>
          </p:cNvSpPr>
          <p:nvPr>
            <p:ph type="sldNum" sz="quarter" idx="12"/>
          </p:nvPr>
        </p:nvSpPr>
        <p:spPr/>
        <p:txBody>
          <a:bodyPr/>
          <a:lstStyle/>
          <a:p>
            <a:fld id="{0FF7E0DC-9E7B-6A41-A2CC-CE4274B250A4}" type="slidenum">
              <a:rPr lang="en-US" smtClean="0"/>
              <a:pPr/>
              <a:t>‹#›</a:t>
            </a:fld>
            <a:endParaRPr lang="en-US"/>
          </a:p>
        </p:txBody>
      </p:sp>
      <p:sp>
        <p:nvSpPr>
          <p:cNvPr id="10" name="Footer Placeholder 4"/>
          <p:cNvSpPr>
            <a:spLocks noGrp="1"/>
          </p:cNvSpPr>
          <p:nvPr>
            <p:ph type="ftr" sz="quarter" idx="11"/>
          </p:nvPr>
        </p:nvSpPr>
        <p:spPr>
          <a:xfrm>
            <a:off x="3124200" y="6356350"/>
            <a:ext cx="2895600" cy="365125"/>
          </a:xfrm>
        </p:spPr>
        <p:txBody>
          <a:bodyPr/>
          <a:lstStyle/>
          <a:p>
            <a:r>
              <a:rPr lang="en-US" smtClean="0"/>
              <a:t>6.884 Final Project Presentation</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8E8A044-0F98-DA45-98DA-73033C1A1A66}" type="datetime1">
              <a:rPr lang="en-US" smtClean="0"/>
              <a:pPr/>
              <a:t>5/6/10</a:t>
            </a:fld>
            <a:endParaRPr lang="en-US"/>
          </a:p>
        </p:txBody>
      </p:sp>
      <p:sp>
        <p:nvSpPr>
          <p:cNvPr id="5" name="Slide Number Placeholder 4"/>
          <p:cNvSpPr>
            <a:spLocks noGrp="1"/>
          </p:cNvSpPr>
          <p:nvPr>
            <p:ph type="sldNum" sz="quarter" idx="12"/>
          </p:nvPr>
        </p:nvSpPr>
        <p:spPr/>
        <p:txBody>
          <a:bodyPr/>
          <a:lstStyle/>
          <a:p>
            <a:fld id="{0FF7E0DC-9E7B-6A41-A2CC-CE4274B250A4}" type="slidenum">
              <a:rPr lang="en-US" smtClean="0"/>
              <a:pPr/>
              <a:t>‹#›</a:t>
            </a:fld>
            <a:endParaRPr lang="en-US"/>
          </a:p>
        </p:txBody>
      </p:sp>
      <p:sp>
        <p:nvSpPr>
          <p:cNvPr id="6" name="Footer Placeholder 4"/>
          <p:cNvSpPr>
            <a:spLocks noGrp="1"/>
          </p:cNvSpPr>
          <p:nvPr>
            <p:ph type="ftr" sz="quarter" idx="11"/>
          </p:nvPr>
        </p:nvSpPr>
        <p:spPr>
          <a:xfrm>
            <a:off x="3124200" y="6356350"/>
            <a:ext cx="2895600" cy="365125"/>
          </a:xfrm>
        </p:spPr>
        <p:txBody>
          <a:bodyPr/>
          <a:lstStyle/>
          <a:p>
            <a:r>
              <a:rPr lang="en-US" smtClean="0"/>
              <a:t>6.884 Final Project Presentation</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CB32B6-9DEE-0A42-AE43-5B3E92DFE0C2}" type="datetime1">
              <a:rPr lang="en-US" smtClean="0"/>
              <a:pPr/>
              <a:t>5/6/10</a:t>
            </a:fld>
            <a:endParaRPr lang="en-US"/>
          </a:p>
        </p:txBody>
      </p:sp>
      <p:sp>
        <p:nvSpPr>
          <p:cNvPr id="4" name="Slide Number Placeholder 3"/>
          <p:cNvSpPr>
            <a:spLocks noGrp="1"/>
          </p:cNvSpPr>
          <p:nvPr>
            <p:ph type="sldNum" sz="quarter" idx="12"/>
          </p:nvPr>
        </p:nvSpPr>
        <p:spPr/>
        <p:txBody>
          <a:bodyPr/>
          <a:lstStyle/>
          <a:p>
            <a:fld id="{0FF7E0DC-9E7B-6A41-A2CC-CE4274B250A4}" type="slidenum">
              <a:rPr lang="en-US" smtClean="0"/>
              <a:pPr/>
              <a:t>‹#›</a:t>
            </a:fld>
            <a:endParaRPr lang="en-US"/>
          </a:p>
        </p:txBody>
      </p:sp>
      <p:sp>
        <p:nvSpPr>
          <p:cNvPr id="5" name="Footer Placeholder 4"/>
          <p:cNvSpPr>
            <a:spLocks noGrp="1"/>
          </p:cNvSpPr>
          <p:nvPr>
            <p:ph type="ftr" sz="quarter" idx="11"/>
          </p:nvPr>
        </p:nvSpPr>
        <p:spPr>
          <a:xfrm>
            <a:off x="3124200" y="6356350"/>
            <a:ext cx="2895600" cy="365125"/>
          </a:xfrm>
        </p:spPr>
        <p:txBody>
          <a:bodyPr/>
          <a:lstStyle/>
          <a:p>
            <a:r>
              <a:rPr lang="en-US" smtClean="0"/>
              <a:t>6.884 Final Project Presentation</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41622B-9B3C-5941-A694-75FFB69654F2}" type="datetime1">
              <a:rPr lang="en-US" smtClean="0"/>
              <a:pPr/>
              <a:t>5/6/10</a:t>
            </a:fld>
            <a:endParaRPr lang="en-US"/>
          </a:p>
        </p:txBody>
      </p:sp>
      <p:sp>
        <p:nvSpPr>
          <p:cNvPr id="7" name="Slide Number Placeholder 6"/>
          <p:cNvSpPr>
            <a:spLocks noGrp="1"/>
          </p:cNvSpPr>
          <p:nvPr>
            <p:ph type="sldNum" sz="quarter" idx="12"/>
          </p:nvPr>
        </p:nvSpPr>
        <p:spPr/>
        <p:txBody>
          <a:bodyPr/>
          <a:lstStyle/>
          <a:p>
            <a:fld id="{0FF7E0DC-9E7B-6A41-A2CC-CE4274B250A4}" type="slidenum">
              <a:rPr lang="en-US" smtClean="0"/>
              <a:pPr/>
              <a:t>‹#›</a:t>
            </a:fld>
            <a:endParaRPr lang="en-US"/>
          </a:p>
        </p:txBody>
      </p:sp>
      <p:sp>
        <p:nvSpPr>
          <p:cNvPr id="8" name="Footer Placeholder 4"/>
          <p:cNvSpPr>
            <a:spLocks noGrp="1"/>
          </p:cNvSpPr>
          <p:nvPr>
            <p:ph type="ftr" sz="quarter" idx="11"/>
          </p:nvPr>
        </p:nvSpPr>
        <p:spPr>
          <a:xfrm>
            <a:off x="3124200" y="6356350"/>
            <a:ext cx="2895600" cy="365125"/>
          </a:xfrm>
        </p:spPr>
        <p:txBody>
          <a:bodyPr/>
          <a:lstStyle/>
          <a:p>
            <a:r>
              <a:rPr lang="en-US" smtClean="0"/>
              <a:t>6.884 Final Project Presentation</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10B81B-6739-F84B-BE15-5BFC4816C625}" type="datetime1">
              <a:rPr lang="en-US" smtClean="0"/>
              <a:pPr/>
              <a:t>5/6/10</a:t>
            </a:fld>
            <a:endParaRPr lang="en-US"/>
          </a:p>
        </p:txBody>
      </p:sp>
      <p:sp>
        <p:nvSpPr>
          <p:cNvPr id="7" name="Slide Number Placeholder 6"/>
          <p:cNvSpPr>
            <a:spLocks noGrp="1"/>
          </p:cNvSpPr>
          <p:nvPr>
            <p:ph type="sldNum" sz="quarter" idx="12"/>
          </p:nvPr>
        </p:nvSpPr>
        <p:spPr/>
        <p:txBody>
          <a:bodyPr/>
          <a:lstStyle/>
          <a:p>
            <a:fld id="{0FF7E0DC-9E7B-6A41-A2CC-CE4274B250A4}" type="slidenum">
              <a:rPr lang="en-US" smtClean="0"/>
              <a:pPr/>
              <a:t>‹#›</a:t>
            </a:fld>
            <a:endParaRPr lang="en-US"/>
          </a:p>
        </p:txBody>
      </p:sp>
      <p:sp>
        <p:nvSpPr>
          <p:cNvPr id="8" name="Footer Placeholder 4"/>
          <p:cNvSpPr>
            <a:spLocks noGrp="1"/>
          </p:cNvSpPr>
          <p:nvPr>
            <p:ph type="ftr" sz="quarter" idx="11"/>
          </p:nvPr>
        </p:nvSpPr>
        <p:spPr>
          <a:xfrm>
            <a:off x="3124200" y="6356350"/>
            <a:ext cx="2895600" cy="365125"/>
          </a:xfrm>
        </p:spPr>
        <p:txBody>
          <a:bodyPr/>
          <a:lstStyle/>
          <a:p>
            <a:r>
              <a:rPr lang="en-US" smtClean="0"/>
              <a:t>6.884 Final Project Presentation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34A204-C2CD-5743-84FB-A0362B84014C}" type="datetime1">
              <a:rPr lang="en-US" smtClean="0"/>
              <a:pPr/>
              <a:t>5/6/10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6.884 Final Project Presentation</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F7E0DC-9E7B-6A41-A2CC-CE4274B250A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3"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3"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729635" y="1580667"/>
            <a:ext cx="7772400" cy="1470025"/>
          </a:xfrm>
        </p:spPr>
        <p:txBody>
          <a:bodyPr>
            <a:normAutofit/>
          </a:bodyPr>
          <a:lstStyle/>
          <a:p>
            <a:r>
              <a:rPr lang="en-US" sz="4800" b="1" dirty="0" smtClean="0">
                <a:solidFill>
                  <a:srgbClr val="FF6600"/>
                </a:solidFill>
              </a:rPr>
              <a:t>Parallelizing </a:t>
            </a:r>
            <a:r>
              <a:rPr lang="en-US" sz="4800" b="1" dirty="0" err="1" smtClean="0">
                <a:solidFill>
                  <a:srgbClr val="FF6600"/>
                </a:solidFill>
              </a:rPr>
              <a:t>MiniSat</a:t>
            </a:r>
            <a:endParaRPr lang="en-US" sz="4800" b="1" dirty="0">
              <a:solidFill>
                <a:srgbClr val="FF6600"/>
              </a:solidFill>
            </a:endParaRPr>
          </a:p>
        </p:txBody>
      </p:sp>
      <p:sp>
        <p:nvSpPr>
          <p:cNvPr id="3" name="Subtitle 2"/>
          <p:cNvSpPr>
            <a:spLocks noGrp="1"/>
          </p:cNvSpPr>
          <p:nvPr>
            <p:ph type="subTitle" idx="1"/>
          </p:nvPr>
        </p:nvSpPr>
        <p:spPr>
          <a:xfrm>
            <a:off x="1415435" y="4012461"/>
            <a:ext cx="6400800" cy="1752600"/>
          </a:xfrm>
        </p:spPr>
        <p:txBody>
          <a:bodyPr>
            <a:normAutofit fontScale="92500" lnSpcReduction="10000"/>
          </a:bodyPr>
          <a:lstStyle/>
          <a:p>
            <a:r>
              <a:rPr lang="en-US" sz="3027" dirty="0" smtClean="0">
                <a:solidFill>
                  <a:srgbClr val="0000FF"/>
                </a:solidFill>
              </a:rPr>
              <a:t>I-Ting Angelina Lee         Justin Zhang       </a:t>
            </a:r>
          </a:p>
          <a:p>
            <a:endParaRPr lang="en-US" sz="2800" dirty="0" smtClean="0">
              <a:solidFill>
                <a:srgbClr val="0000FF"/>
              </a:solidFill>
            </a:endParaRPr>
          </a:p>
          <a:p>
            <a:r>
              <a:rPr lang="en-US" sz="2595" i="1" dirty="0" smtClean="0">
                <a:solidFill>
                  <a:schemeClr val="tx1"/>
                </a:solidFill>
              </a:rPr>
              <a:t>May 05, 2010</a:t>
            </a:r>
            <a:endParaRPr lang="en-US" sz="2595" dirty="0" smtClean="0">
              <a:solidFill>
                <a:schemeClr val="tx1"/>
              </a:solidFill>
            </a:endParaRPr>
          </a:p>
          <a:p>
            <a:r>
              <a:rPr lang="en-US" sz="2800" i="1" dirty="0" smtClean="0">
                <a:solidFill>
                  <a:schemeClr val="tx1"/>
                </a:solidFill>
              </a:rPr>
              <a:t>6.884 Final Project Presentation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4754" name="Rectangle 2"/>
          <p:cNvSpPr>
            <a:spLocks noGrp="1"/>
          </p:cNvSpPr>
          <p:nvPr>
            <p:ph type="title" idx="4294967295"/>
          </p:nvPr>
        </p:nvSpPr>
        <p:spPr>
          <a:xfrm>
            <a:off x="457200" y="274638"/>
            <a:ext cx="8294723" cy="1143000"/>
          </a:xfrm>
        </p:spPr>
        <p:txBody>
          <a:bodyPr>
            <a:normAutofit/>
          </a:bodyPr>
          <a:lstStyle/>
          <a:p>
            <a:pPr eaLnBrk="1" hangingPunct="1"/>
            <a:r>
              <a:rPr lang="en-US" altLang="zh-CN" b="1" dirty="0" smtClean="0">
                <a:solidFill>
                  <a:srgbClr val="FF6600"/>
                </a:solidFill>
              </a:rPr>
              <a:t>Conflict-Driven Backtracking</a:t>
            </a:r>
          </a:p>
        </p:txBody>
      </p:sp>
      <p:sp>
        <p:nvSpPr>
          <p:cNvPr id="74771" name="Oval 35"/>
          <p:cNvSpPr>
            <a:spLocks noChangeArrowheads="1"/>
          </p:cNvSpPr>
          <p:nvPr/>
        </p:nvSpPr>
        <p:spPr bwMode="auto">
          <a:xfrm>
            <a:off x="5687707" y="2112428"/>
            <a:ext cx="457200" cy="457200"/>
          </a:xfrm>
          <a:prstGeom prst="ellipse">
            <a:avLst/>
          </a:prstGeom>
          <a:solidFill>
            <a:schemeClr val="accent1"/>
          </a:solidFill>
          <a:ln w="9525">
            <a:solidFill>
              <a:schemeClr val="tx1"/>
            </a:solidFill>
            <a:round/>
            <a:headEnd/>
            <a:tailEnd/>
          </a:ln>
        </p:spPr>
        <p:txBody>
          <a:bodyPr wrap="none" anchor="b" anchorCtr="0"/>
          <a:lstStyle/>
          <a:p>
            <a:pPr algn="ctr" defTabSz="914400"/>
            <a:r>
              <a:rPr lang="en-US" altLang="zh-CN" sz="2400" dirty="0" smtClean="0">
                <a:solidFill>
                  <a:srgbClr val="FFF95B"/>
                </a:solidFill>
              </a:rPr>
              <a:t>x</a:t>
            </a:r>
            <a:r>
              <a:rPr lang="en-US" altLang="zh-CN" sz="2400" baseline="-25000" dirty="0" smtClean="0">
                <a:solidFill>
                  <a:srgbClr val="FFF95B"/>
                </a:solidFill>
              </a:rPr>
              <a:t>7</a:t>
            </a:r>
            <a:endParaRPr lang="en-US" altLang="zh-CN" sz="2400" baseline="-25000" dirty="0">
              <a:solidFill>
                <a:srgbClr val="FFF95B"/>
              </a:solidFill>
            </a:endParaRPr>
          </a:p>
        </p:txBody>
      </p:sp>
      <p:sp>
        <p:nvSpPr>
          <p:cNvPr id="74791" name="AutoShape 39"/>
          <p:cNvSpPr>
            <a:spLocks noChangeArrowheads="1"/>
          </p:cNvSpPr>
          <p:nvPr/>
        </p:nvSpPr>
        <p:spPr bwMode="auto">
          <a:xfrm>
            <a:off x="496825" y="2189163"/>
            <a:ext cx="502920" cy="4194175"/>
          </a:xfrm>
          <a:prstGeom prst="flowChartDocument">
            <a:avLst/>
          </a:prstGeom>
          <a:solidFill>
            <a:schemeClr val="accent1"/>
          </a:solidFill>
          <a:ln w="9525">
            <a:solidFill>
              <a:schemeClr val="tx1"/>
            </a:solidFill>
            <a:miter lim="800000"/>
            <a:headEnd/>
            <a:tailEnd/>
          </a:ln>
          <a:effectLst/>
        </p:spPr>
        <p:txBody>
          <a:bodyPr wrap="none" anchor="ctr"/>
          <a:lstStyle/>
          <a:p>
            <a:endParaRPr lang="zh-CN" altLang="en-US"/>
          </a:p>
        </p:txBody>
      </p:sp>
      <p:sp>
        <p:nvSpPr>
          <p:cNvPr id="74792" name="Rectangle 319"/>
          <p:cNvSpPr>
            <a:spLocks noChangeArrowheads="1"/>
          </p:cNvSpPr>
          <p:nvPr/>
        </p:nvSpPr>
        <p:spPr bwMode="auto">
          <a:xfrm>
            <a:off x="406399" y="1760538"/>
            <a:ext cx="699965" cy="428625"/>
          </a:xfrm>
          <a:prstGeom prst="rect">
            <a:avLst/>
          </a:prstGeom>
          <a:noFill/>
          <a:ln w="9525">
            <a:noFill/>
            <a:miter lim="800000"/>
            <a:headEnd/>
            <a:tailEnd/>
          </a:ln>
        </p:spPr>
        <p:txBody>
          <a:bodyPr wrap="none" anchor="ctr"/>
          <a:lstStyle/>
          <a:p>
            <a:pPr algn="ctr" defTabSz="914400"/>
            <a:r>
              <a:rPr lang="en-US" altLang="zh-CN" sz="2400" dirty="0">
                <a:latin typeface="Calibri" pitchFamily="34" charset="0"/>
              </a:rPr>
              <a:t>trail</a:t>
            </a:r>
          </a:p>
        </p:txBody>
      </p:sp>
      <p:grpSp>
        <p:nvGrpSpPr>
          <p:cNvPr id="2" name="Group 45"/>
          <p:cNvGrpSpPr>
            <a:grpSpLocks/>
          </p:cNvGrpSpPr>
          <p:nvPr/>
        </p:nvGrpSpPr>
        <p:grpSpPr bwMode="auto">
          <a:xfrm>
            <a:off x="1366829" y="1847415"/>
            <a:ext cx="1589087" cy="1282700"/>
            <a:chOff x="1619" y="1183"/>
            <a:chExt cx="1001" cy="808"/>
          </a:xfrm>
        </p:grpSpPr>
        <p:sp>
          <p:nvSpPr>
            <p:cNvPr id="74770" name="AutoShape 122"/>
            <p:cNvSpPr>
              <a:spLocks noChangeArrowheads="1"/>
            </p:cNvSpPr>
            <p:nvPr/>
          </p:nvSpPr>
          <p:spPr bwMode="auto">
            <a:xfrm>
              <a:off x="1619" y="1183"/>
              <a:ext cx="906" cy="415"/>
            </a:xfrm>
            <a:prstGeom prst="can">
              <a:avLst>
                <a:gd name="adj" fmla="val 25000"/>
              </a:avLst>
            </a:prstGeom>
            <a:solidFill>
              <a:schemeClr val="accent1"/>
            </a:solidFill>
            <a:ln w="9525">
              <a:solidFill>
                <a:schemeClr val="tx1"/>
              </a:solidFill>
              <a:round/>
              <a:headEnd/>
              <a:tailEnd/>
            </a:ln>
          </p:spPr>
          <p:txBody>
            <a:bodyPr wrap="none" anchor="ctr"/>
            <a:lstStyle/>
            <a:p>
              <a:pPr algn="ctr"/>
              <a:r>
                <a:rPr lang="en-US" altLang="zh-CN" dirty="0" smtClean="0">
                  <a:solidFill>
                    <a:schemeClr val="bg1"/>
                  </a:solidFill>
                </a:rPr>
                <a:t>Clause </a:t>
              </a:r>
              <a:r>
                <a:rPr lang="en-US" altLang="zh-CN" dirty="0">
                  <a:solidFill>
                    <a:schemeClr val="bg1"/>
                  </a:solidFill>
                </a:rPr>
                <a:t>DB</a:t>
              </a:r>
            </a:p>
          </p:txBody>
        </p:sp>
        <p:sp>
          <p:nvSpPr>
            <p:cNvPr id="74796" name="Rectangle 44"/>
            <p:cNvSpPr>
              <a:spLocks noChangeArrowheads="1"/>
            </p:cNvSpPr>
            <p:nvPr/>
          </p:nvSpPr>
          <p:spPr bwMode="auto">
            <a:xfrm>
              <a:off x="1619" y="1721"/>
              <a:ext cx="1001" cy="270"/>
            </a:xfrm>
            <a:prstGeom prst="rect">
              <a:avLst/>
            </a:prstGeom>
            <a:solidFill>
              <a:schemeClr val="accent1"/>
            </a:solidFill>
            <a:ln w="9525">
              <a:solidFill>
                <a:schemeClr val="tx1"/>
              </a:solidFill>
              <a:miter lim="800000"/>
              <a:headEnd/>
              <a:tailEnd/>
            </a:ln>
            <a:effectLst/>
          </p:spPr>
          <p:txBody>
            <a:bodyPr wrap="none" anchor="ctr"/>
            <a:lstStyle/>
            <a:p>
              <a:pPr algn="ctr" defTabSz="914400"/>
              <a:r>
                <a:rPr lang="en-US" altLang="zh-CN" dirty="0" smtClean="0">
                  <a:solidFill>
                    <a:schemeClr val="bg1"/>
                  </a:solidFill>
                </a:rPr>
                <a:t>reasons</a:t>
              </a:r>
              <a:endParaRPr lang="en-US" altLang="zh-CN" dirty="0">
                <a:solidFill>
                  <a:schemeClr val="bg1"/>
                </a:solidFill>
              </a:endParaRPr>
            </a:p>
          </p:txBody>
        </p:sp>
      </p:grpSp>
      <p:sp>
        <p:nvSpPr>
          <p:cNvPr id="74798" name="Rectangle 319"/>
          <p:cNvSpPr>
            <a:spLocks noChangeArrowheads="1"/>
          </p:cNvSpPr>
          <p:nvPr/>
        </p:nvSpPr>
        <p:spPr bwMode="auto">
          <a:xfrm>
            <a:off x="534131" y="2203775"/>
            <a:ext cx="444500" cy="3179602"/>
          </a:xfrm>
          <a:prstGeom prst="rect">
            <a:avLst/>
          </a:prstGeom>
          <a:noFill/>
          <a:ln w="9525">
            <a:noFill/>
            <a:miter lim="800000"/>
            <a:headEnd/>
            <a:tailEnd/>
          </a:ln>
        </p:spPr>
        <p:txBody>
          <a:bodyPr wrap="none" anchor="ctr"/>
          <a:lstStyle/>
          <a:p>
            <a:pPr algn="ctr" defTabSz="914400"/>
            <a:r>
              <a:rPr lang="en-US" altLang="zh-CN" sz="2400" dirty="0" smtClean="0">
                <a:solidFill>
                  <a:srgbClr val="FFF95B"/>
                </a:solidFill>
                <a:latin typeface="Calibri" pitchFamily="34" charset="0"/>
              </a:rPr>
              <a:t>¬x</a:t>
            </a:r>
            <a:r>
              <a:rPr lang="en-US" altLang="zh-CN" sz="2400" baseline="-25000" dirty="0" smtClean="0">
                <a:solidFill>
                  <a:srgbClr val="FFF95B"/>
                </a:solidFill>
                <a:latin typeface="Calibri" pitchFamily="34" charset="0"/>
              </a:rPr>
              <a:t>7</a:t>
            </a:r>
            <a:endParaRPr lang="en-US" altLang="zh-CN" sz="2400" dirty="0" smtClean="0">
              <a:solidFill>
                <a:srgbClr val="FFF95B"/>
              </a:solidFill>
              <a:latin typeface="Calibri" pitchFamily="34" charset="0"/>
            </a:endParaRPr>
          </a:p>
          <a:p>
            <a:pPr algn="ctr" defTabSz="914400"/>
            <a:r>
              <a:rPr lang="en-US" altLang="zh-CN" sz="2400" dirty="0" smtClean="0">
                <a:solidFill>
                  <a:schemeClr val="bg1"/>
                </a:solidFill>
                <a:latin typeface="Calibri" pitchFamily="34" charset="0"/>
              </a:rPr>
              <a:t>x</a:t>
            </a:r>
            <a:r>
              <a:rPr lang="en-US" altLang="zh-CN" sz="2400" baseline="-25000" dirty="0" smtClean="0">
                <a:solidFill>
                  <a:schemeClr val="bg1"/>
                </a:solidFill>
                <a:latin typeface="Calibri" pitchFamily="34" charset="0"/>
              </a:rPr>
              <a:t>2</a:t>
            </a:r>
            <a:endParaRPr lang="en-US" altLang="zh-CN" sz="2400" dirty="0" smtClean="0">
              <a:solidFill>
                <a:schemeClr val="bg1"/>
              </a:solidFill>
              <a:latin typeface="Calibri" pitchFamily="34" charset="0"/>
            </a:endParaRPr>
          </a:p>
          <a:p>
            <a:pPr algn="ctr" defTabSz="914400"/>
            <a:r>
              <a:rPr lang="en-US" altLang="zh-CN" sz="2400" dirty="0" smtClean="0">
                <a:solidFill>
                  <a:schemeClr val="bg1"/>
                </a:solidFill>
                <a:latin typeface="Calibri" pitchFamily="34" charset="0"/>
              </a:rPr>
              <a:t>¬x</a:t>
            </a:r>
            <a:r>
              <a:rPr lang="en-US" altLang="zh-CN" sz="2400" baseline="-25000" dirty="0" smtClean="0">
                <a:solidFill>
                  <a:schemeClr val="bg1"/>
                </a:solidFill>
                <a:latin typeface="Calibri" pitchFamily="34" charset="0"/>
              </a:rPr>
              <a:t>1</a:t>
            </a:r>
            <a:endParaRPr lang="en-US" altLang="zh-CN" sz="2400" dirty="0" smtClean="0">
              <a:solidFill>
                <a:schemeClr val="bg1"/>
              </a:solidFill>
              <a:latin typeface="Calibri" pitchFamily="34" charset="0"/>
            </a:endParaRPr>
          </a:p>
          <a:p>
            <a:pPr algn="ctr" defTabSz="914400"/>
            <a:r>
              <a:rPr lang="en-US" altLang="zh-CN" sz="2400" dirty="0" smtClean="0">
                <a:solidFill>
                  <a:srgbClr val="FF0000"/>
                </a:solidFill>
                <a:latin typeface="Calibri" pitchFamily="34" charset="0"/>
              </a:rPr>
              <a:t>¬x</a:t>
            </a:r>
            <a:r>
              <a:rPr lang="en-US" altLang="zh-CN" sz="2400" baseline="-25000" dirty="0" smtClean="0">
                <a:solidFill>
                  <a:srgbClr val="FF0000"/>
                </a:solidFill>
                <a:latin typeface="Calibri" pitchFamily="34" charset="0"/>
              </a:rPr>
              <a:t>23</a:t>
            </a:r>
            <a:endParaRPr lang="en-US" altLang="zh-CN" sz="2400" dirty="0" smtClean="0">
              <a:solidFill>
                <a:srgbClr val="FF0000"/>
              </a:solidFill>
              <a:latin typeface="Calibri" pitchFamily="34" charset="0"/>
            </a:endParaRPr>
          </a:p>
          <a:p>
            <a:pPr algn="ctr" defTabSz="914400"/>
            <a:endParaRPr lang="en-US" altLang="zh-CN" sz="2400" dirty="0" smtClean="0">
              <a:solidFill>
                <a:schemeClr val="bg1"/>
              </a:solidFill>
              <a:latin typeface="Calibri" pitchFamily="34" charset="0"/>
            </a:endParaRPr>
          </a:p>
          <a:p>
            <a:pPr algn="ctr" defTabSz="914400"/>
            <a:endParaRPr lang="en-US" altLang="zh-CN" sz="2400" dirty="0" smtClean="0">
              <a:solidFill>
                <a:schemeClr val="bg1"/>
              </a:solidFill>
              <a:latin typeface="Calibri" pitchFamily="34" charset="0"/>
            </a:endParaRPr>
          </a:p>
          <a:p>
            <a:pPr algn="ctr" defTabSz="914400"/>
            <a:endParaRPr lang="en-US" altLang="zh-CN" sz="2400" dirty="0" smtClean="0">
              <a:solidFill>
                <a:schemeClr val="bg1"/>
              </a:solidFill>
              <a:latin typeface="Calibri" pitchFamily="34" charset="0"/>
            </a:endParaRPr>
          </a:p>
          <a:p>
            <a:pPr algn="ctr" defTabSz="914400"/>
            <a:endParaRPr lang="en-US" altLang="zh-CN" sz="2400" dirty="0" smtClean="0">
              <a:solidFill>
                <a:schemeClr val="bg1"/>
              </a:solidFill>
              <a:latin typeface="Calibri" pitchFamily="34" charset="0"/>
            </a:endParaRPr>
          </a:p>
        </p:txBody>
      </p:sp>
      <p:cxnSp>
        <p:nvCxnSpPr>
          <p:cNvPr id="24" name="AutoShape 24"/>
          <p:cNvCxnSpPr>
            <a:cxnSpLocks noChangeShapeType="1"/>
            <a:stCxn id="74771" idx="3"/>
          </p:cNvCxnSpPr>
          <p:nvPr/>
        </p:nvCxnSpPr>
        <p:spPr bwMode="auto">
          <a:xfrm rot="5400000">
            <a:off x="4510173" y="2278582"/>
            <a:ext cx="1020399" cy="1468580"/>
          </a:xfrm>
          <a:prstGeom prst="straightConnector1">
            <a:avLst/>
          </a:prstGeom>
          <a:noFill/>
          <a:ln w="9525">
            <a:solidFill>
              <a:schemeClr val="tx1"/>
            </a:solidFill>
            <a:round/>
            <a:headEnd/>
            <a:tailEnd/>
          </a:ln>
        </p:spPr>
      </p:cxnSp>
      <p:sp>
        <p:nvSpPr>
          <p:cNvPr id="25" name="Rectangle 319"/>
          <p:cNvSpPr>
            <a:spLocks noChangeArrowheads="1"/>
          </p:cNvSpPr>
          <p:nvPr/>
        </p:nvSpPr>
        <p:spPr bwMode="auto">
          <a:xfrm flipH="1">
            <a:off x="5263398" y="2117218"/>
            <a:ext cx="501678" cy="428625"/>
          </a:xfrm>
          <a:prstGeom prst="rect">
            <a:avLst/>
          </a:prstGeom>
          <a:noFill/>
          <a:ln w="9525">
            <a:noFill/>
            <a:miter lim="800000"/>
            <a:headEnd/>
            <a:tailEnd/>
          </a:ln>
        </p:spPr>
        <p:txBody>
          <a:bodyPr wrap="none" anchor="ctr"/>
          <a:lstStyle/>
          <a:p>
            <a:pPr algn="ctr" defTabSz="914400"/>
            <a:r>
              <a:rPr lang="en-US" altLang="zh-CN" sz="2400" dirty="0" smtClean="0">
                <a:latin typeface="Calibri" pitchFamily="34" charset="0"/>
              </a:rPr>
              <a:t>F</a:t>
            </a:r>
          </a:p>
        </p:txBody>
      </p:sp>
      <p:sp>
        <p:nvSpPr>
          <p:cNvPr id="22" name="AutoShape 39"/>
          <p:cNvSpPr>
            <a:spLocks noChangeArrowheads="1"/>
          </p:cNvSpPr>
          <p:nvPr/>
        </p:nvSpPr>
        <p:spPr bwMode="auto">
          <a:xfrm>
            <a:off x="1390952" y="4119403"/>
            <a:ext cx="502920" cy="2357002"/>
          </a:xfrm>
          <a:prstGeom prst="flowChartDocument">
            <a:avLst/>
          </a:prstGeom>
          <a:solidFill>
            <a:schemeClr val="accent1"/>
          </a:solidFill>
          <a:ln w="9525">
            <a:solidFill>
              <a:schemeClr val="tx1"/>
            </a:solidFill>
            <a:miter lim="800000"/>
            <a:headEnd/>
            <a:tailEnd/>
          </a:ln>
          <a:effectLst/>
        </p:spPr>
        <p:txBody>
          <a:bodyPr wrap="none" anchor="ctr"/>
          <a:lstStyle/>
          <a:p>
            <a:endParaRPr lang="zh-CN" altLang="en-US"/>
          </a:p>
        </p:txBody>
      </p:sp>
      <p:sp>
        <p:nvSpPr>
          <p:cNvPr id="23" name="Rectangle 319"/>
          <p:cNvSpPr>
            <a:spLocks noChangeArrowheads="1"/>
          </p:cNvSpPr>
          <p:nvPr/>
        </p:nvSpPr>
        <p:spPr bwMode="auto">
          <a:xfrm>
            <a:off x="1106365" y="3690778"/>
            <a:ext cx="1072094" cy="428625"/>
          </a:xfrm>
          <a:prstGeom prst="rect">
            <a:avLst/>
          </a:prstGeom>
          <a:noFill/>
          <a:ln w="9525">
            <a:noFill/>
            <a:miter lim="800000"/>
            <a:headEnd/>
            <a:tailEnd/>
          </a:ln>
        </p:spPr>
        <p:txBody>
          <a:bodyPr wrap="none" anchor="ctr"/>
          <a:lstStyle/>
          <a:p>
            <a:pPr algn="ctr" defTabSz="914400"/>
            <a:r>
              <a:rPr lang="en-US" altLang="zh-CN" sz="2400" dirty="0" smtClean="0">
                <a:latin typeface="Calibri" pitchFamily="34" charset="0"/>
              </a:rPr>
              <a:t>assume</a:t>
            </a:r>
            <a:endParaRPr lang="en-US" altLang="zh-CN" sz="2400" dirty="0">
              <a:latin typeface="Calibri" pitchFamily="34" charset="0"/>
            </a:endParaRPr>
          </a:p>
        </p:txBody>
      </p:sp>
      <p:sp>
        <p:nvSpPr>
          <p:cNvPr id="28" name="Rectangle 319"/>
          <p:cNvSpPr>
            <a:spLocks noChangeArrowheads="1"/>
          </p:cNvSpPr>
          <p:nvPr/>
        </p:nvSpPr>
        <p:spPr bwMode="auto">
          <a:xfrm>
            <a:off x="1420162" y="4124828"/>
            <a:ext cx="444500" cy="1710800"/>
          </a:xfrm>
          <a:prstGeom prst="rect">
            <a:avLst/>
          </a:prstGeom>
          <a:noFill/>
          <a:ln w="9525">
            <a:noFill/>
            <a:miter lim="800000"/>
            <a:headEnd/>
            <a:tailEnd/>
          </a:ln>
        </p:spPr>
        <p:txBody>
          <a:bodyPr wrap="none" anchor="ctr"/>
          <a:lstStyle/>
          <a:p>
            <a:pPr algn="ctr" defTabSz="914400"/>
            <a:r>
              <a:rPr lang="en-US" altLang="zh-CN" sz="2400" dirty="0" smtClean="0">
                <a:solidFill>
                  <a:srgbClr val="FFF95B"/>
                </a:solidFill>
                <a:latin typeface="Calibri" pitchFamily="34" charset="0"/>
              </a:rPr>
              <a:t>¬x</a:t>
            </a:r>
            <a:r>
              <a:rPr lang="en-US" altLang="zh-CN" sz="2400" baseline="-25000" dirty="0" smtClean="0">
                <a:solidFill>
                  <a:srgbClr val="FFF95B"/>
                </a:solidFill>
                <a:latin typeface="Calibri" pitchFamily="34" charset="0"/>
              </a:rPr>
              <a:t>7</a:t>
            </a:r>
            <a:endParaRPr lang="en-US" altLang="zh-CN" sz="2400" dirty="0" smtClean="0">
              <a:solidFill>
                <a:srgbClr val="FFF95B"/>
              </a:solidFill>
              <a:latin typeface="Calibri" pitchFamily="34" charset="0"/>
            </a:endParaRPr>
          </a:p>
          <a:p>
            <a:pPr algn="ctr" defTabSz="914400"/>
            <a:endParaRPr lang="en-US" altLang="zh-CN" sz="2400" dirty="0" smtClean="0">
              <a:solidFill>
                <a:schemeClr val="bg1"/>
              </a:solidFill>
              <a:latin typeface="Calibri" pitchFamily="34" charset="0"/>
            </a:endParaRPr>
          </a:p>
          <a:p>
            <a:pPr algn="ctr" defTabSz="914400"/>
            <a:endParaRPr lang="en-US" altLang="zh-CN" sz="2400" dirty="0" smtClean="0">
              <a:solidFill>
                <a:schemeClr val="bg1"/>
              </a:solidFill>
              <a:latin typeface="Calibri" pitchFamily="34" charset="0"/>
            </a:endParaRPr>
          </a:p>
          <a:p>
            <a:pPr algn="ctr" defTabSz="914400"/>
            <a:endParaRPr lang="en-US" altLang="zh-CN" sz="2400" dirty="0" smtClean="0">
              <a:solidFill>
                <a:schemeClr val="bg1"/>
              </a:solidFill>
              <a:latin typeface="Calibri" pitchFamily="34" charset="0"/>
            </a:endParaRPr>
          </a:p>
        </p:txBody>
      </p:sp>
      <p:sp>
        <p:nvSpPr>
          <p:cNvPr id="29" name="Rectangle 319"/>
          <p:cNvSpPr>
            <a:spLocks noChangeArrowheads="1"/>
          </p:cNvSpPr>
          <p:nvPr/>
        </p:nvSpPr>
        <p:spPr bwMode="auto">
          <a:xfrm rot="19538671">
            <a:off x="3841230" y="2674465"/>
            <a:ext cx="1678117" cy="428625"/>
          </a:xfrm>
          <a:prstGeom prst="rect">
            <a:avLst/>
          </a:prstGeom>
          <a:noFill/>
          <a:ln w="9525">
            <a:noFill/>
            <a:miter lim="800000"/>
            <a:headEnd/>
            <a:tailEnd/>
          </a:ln>
        </p:spPr>
        <p:txBody>
          <a:bodyPr wrap="none" anchor="ctr"/>
          <a:lstStyle/>
          <a:p>
            <a:pPr algn="ctr" defTabSz="914400"/>
            <a:r>
              <a:rPr lang="en-US" altLang="zh-CN" sz="2400" dirty="0" smtClean="0">
                <a:solidFill>
                  <a:srgbClr val="FF0000"/>
                </a:solidFill>
                <a:latin typeface="Calibri" pitchFamily="34" charset="0"/>
              </a:rPr>
              <a:t>¬x</a:t>
            </a:r>
            <a:r>
              <a:rPr lang="en-US" altLang="zh-CN" sz="2400" baseline="-25000" dirty="0" smtClean="0">
                <a:solidFill>
                  <a:srgbClr val="FF0000"/>
                </a:solidFill>
                <a:latin typeface="Calibri" pitchFamily="34" charset="0"/>
              </a:rPr>
              <a:t>23</a:t>
            </a:r>
            <a:r>
              <a:rPr lang="en-US" altLang="zh-CN" sz="2400" baseline="-25000" dirty="0" smtClean="0">
                <a:latin typeface="Calibri" pitchFamily="34" charset="0"/>
              </a:rPr>
              <a:t>, </a:t>
            </a:r>
            <a:r>
              <a:rPr lang="en-US" altLang="zh-CN" sz="2400" dirty="0" smtClean="0">
                <a:latin typeface="Calibri" pitchFamily="34" charset="0"/>
              </a:rPr>
              <a:t>x</a:t>
            </a:r>
            <a:r>
              <a:rPr lang="en-US" altLang="zh-CN" sz="2400" baseline="-25000" dirty="0" smtClean="0">
                <a:latin typeface="Calibri" pitchFamily="34" charset="0"/>
              </a:rPr>
              <a:t>2</a:t>
            </a:r>
            <a:r>
              <a:rPr lang="en-US" altLang="zh-CN" sz="2400" dirty="0" smtClean="0">
                <a:latin typeface="Calibri" pitchFamily="34" charset="0"/>
              </a:rPr>
              <a:t>, ¬x</a:t>
            </a:r>
            <a:r>
              <a:rPr lang="en-US" altLang="zh-CN" sz="2400" baseline="-25000" dirty="0" smtClean="0">
                <a:latin typeface="Calibri" pitchFamily="34" charset="0"/>
              </a:rPr>
              <a:t>1</a:t>
            </a:r>
            <a:endParaRPr lang="en-US" altLang="zh-CN" sz="2400" baseline="-25000" dirty="0">
              <a:latin typeface="Calibri" pitchFamily="34" charset="0"/>
            </a:endParaRPr>
          </a:p>
        </p:txBody>
      </p:sp>
      <p:cxnSp>
        <p:nvCxnSpPr>
          <p:cNvPr id="31" name="AutoShape 29"/>
          <p:cNvCxnSpPr>
            <a:cxnSpLocks noChangeShapeType="1"/>
            <a:stCxn id="74771" idx="7"/>
          </p:cNvCxnSpPr>
          <p:nvPr/>
        </p:nvCxnSpPr>
        <p:spPr bwMode="auto">
          <a:xfrm rot="5400000" flipH="1" flipV="1">
            <a:off x="6177921" y="1655654"/>
            <a:ext cx="423760" cy="623698"/>
          </a:xfrm>
          <a:prstGeom prst="straightConnector1">
            <a:avLst/>
          </a:prstGeom>
          <a:noFill/>
          <a:ln w="9525">
            <a:solidFill>
              <a:schemeClr val="tx1"/>
            </a:solidFill>
            <a:round/>
            <a:headEnd/>
            <a:tailEnd/>
          </a:ln>
        </p:spPr>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4754" name="Rectangle 2"/>
          <p:cNvSpPr>
            <a:spLocks noGrp="1"/>
          </p:cNvSpPr>
          <p:nvPr>
            <p:ph type="title" idx="4294967295"/>
          </p:nvPr>
        </p:nvSpPr>
        <p:spPr>
          <a:xfrm>
            <a:off x="457200" y="274638"/>
            <a:ext cx="8294723" cy="1143000"/>
          </a:xfrm>
        </p:spPr>
        <p:txBody>
          <a:bodyPr>
            <a:normAutofit/>
          </a:bodyPr>
          <a:lstStyle/>
          <a:p>
            <a:pPr lvl="0">
              <a:defRPr/>
            </a:pPr>
            <a:r>
              <a:rPr lang="en-US" altLang="zh-CN" b="1" dirty="0" smtClean="0">
                <a:solidFill>
                  <a:srgbClr val="FF6600"/>
                </a:solidFill>
              </a:rPr>
              <a:t>Dynamic Variable Ordering</a:t>
            </a:r>
          </a:p>
        </p:txBody>
      </p:sp>
      <p:sp>
        <p:nvSpPr>
          <p:cNvPr id="74771" name="Oval 35"/>
          <p:cNvSpPr>
            <a:spLocks noChangeArrowheads="1"/>
          </p:cNvSpPr>
          <p:nvPr/>
        </p:nvSpPr>
        <p:spPr bwMode="auto">
          <a:xfrm>
            <a:off x="6726739" y="2112428"/>
            <a:ext cx="457200" cy="457200"/>
          </a:xfrm>
          <a:prstGeom prst="ellipse">
            <a:avLst/>
          </a:prstGeom>
          <a:solidFill>
            <a:schemeClr val="accent1"/>
          </a:solidFill>
          <a:ln w="9525">
            <a:solidFill>
              <a:schemeClr val="tx1"/>
            </a:solidFill>
            <a:round/>
            <a:headEnd/>
            <a:tailEnd/>
          </a:ln>
        </p:spPr>
        <p:txBody>
          <a:bodyPr wrap="none" anchor="b" anchorCtr="0"/>
          <a:lstStyle/>
          <a:p>
            <a:pPr algn="ctr" defTabSz="914400"/>
            <a:r>
              <a:rPr lang="en-US" altLang="zh-CN" sz="2400" dirty="0" smtClean="0">
                <a:solidFill>
                  <a:srgbClr val="FFF95B"/>
                </a:solidFill>
              </a:rPr>
              <a:t>x</a:t>
            </a:r>
            <a:r>
              <a:rPr lang="en-US" altLang="zh-CN" sz="2400" baseline="-25000" dirty="0" smtClean="0">
                <a:solidFill>
                  <a:srgbClr val="FFF95B"/>
                </a:solidFill>
              </a:rPr>
              <a:t>7</a:t>
            </a:r>
            <a:endParaRPr lang="en-US" altLang="zh-CN" sz="2400" baseline="-25000" dirty="0">
              <a:solidFill>
                <a:srgbClr val="FFF95B"/>
              </a:solidFill>
            </a:endParaRPr>
          </a:p>
        </p:txBody>
      </p:sp>
      <p:sp>
        <p:nvSpPr>
          <p:cNvPr id="74791" name="AutoShape 39"/>
          <p:cNvSpPr>
            <a:spLocks noChangeArrowheads="1"/>
          </p:cNvSpPr>
          <p:nvPr/>
        </p:nvSpPr>
        <p:spPr bwMode="auto">
          <a:xfrm>
            <a:off x="496825" y="2189163"/>
            <a:ext cx="519112" cy="4194175"/>
          </a:xfrm>
          <a:prstGeom prst="flowChartDocument">
            <a:avLst/>
          </a:prstGeom>
          <a:solidFill>
            <a:schemeClr val="accent1"/>
          </a:solidFill>
          <a:ln w="9525">
            <a:solidFill>
              <a:schemeClr val="tx1"/>
            </a:solidFill>
            <a:miter lim="800000"/>
            <a:headEnd/>
            <a:tailEnd/>
          </a:ln>
          <a:effectLst/>
        </p:spPr>
        <p:txBody>
          <a:bodyPr wrap="none" anchor="ctr"/>
          <a:lstStyle/>
          <a:p>
            <a:endParaRPr lang="zh-CN" altLang="en-US"/>
          </a:p>
        </p:txBody>
      </p:sp>
      <p:sp>
        <p:nvSpPr>
          <p:cNvPr id="74792" name="Rectangle 319"/>
          <p:cNvSpPr>
            <a:spLocks noChangeArrowheads="1"/>
          </p:cNvSpPr>
          <p:nvPr/>
        </p:nvSpPr>
        <p:spPr bwMode="auto">
          <a:xfrm>
            <a:off x="406399" y="1760538"/>
            <a:ext cx="699965" cy="428625"/>
          </a:xfrm>
          <a:prstGeom prst="rect">
            <a:avLst/>
          </a:prstGeom>
          <a:noFill/>
          <a:ln w="9525">
            <a:noFill/>
            <a:miter lim="800000"/>
            <a:headEnd/>
            <a:tailEnd/>
          </a:ln>
        </p:spPr>
        <p:txBody>
          <a:bodyPr wrap="none" anchor="ctr"/>
          <a:lstStyle/>
          <a:p>
            <a:pPr algn="ctr" defTabSz="914400"/>
            <a:r>
              <a:rPr lang="en-US" altLang="zh-CN" sz="2400" dirty="0">
                <a:latin typeface="Calibri" pitchFamily="34" charset="0"/>
              </a:rPr>
              <a:t>trail</a:t>
            </a:r>
          </a:p>
        </p:txBody>
      </p:sp>
      <p:grpSp>
        <p:nvGrpSpPr>
          <p:cNvPr id="2" name="Group 45"/>
          <p:cNvGrpSpPr>
            <a:grpSpLocks/>
          </p:cNvGrpSpPr>
          <p:nvPr/>
        </p:nvGrpSpPr>
        <p:grpSpPr bwMode="auto">
          <a:xfrm>
            <a:off x="1366829" y="1847415"/>
            <a:ext cx="1589087" cy="1282700"/>
            <a:chOff x="1619" y="1183"/>
            <a:chExt cx="1001" cy="808"/>
          </a:xfrm>
        </p:grpSpPr>
        <p:sp>
          <p:nvSpPr>
            <p:cNvPr id="74770" name="AutoShape 122"/>
            <p:cNvSpPr>
              <a:spLocks noChangeArrowheads="1"/>
            </p:cNvSpPr>
            <p:nvPr/>
          </p:nvSpPr>
          <p:spPr bwMode="auto">
            <a:xfrm>
              <a:off x="1619" y="1183"/>
              <a:ext cx="906" cy="415"/>
            </a:xfrm>
            <a:prstGeom prst="can">
              <a:avLst>
                <a:gd name="adj" fmla="val 25000"/>
              </a:avLst>
            </a:prstGeom>
            <a:solidFill>
              <a:schemeClr val="accent1"/>
            </a:solidFill>
            <a:ln w="9525">
              <a:solidFill>
                <a:schemeClr val="tx1"/>
              </a:solidFill>
              <a:round/>
              <a:headEnd/>
              <a:tailEnd/>
            </a:ln>
          </p:spPr>
          <p:txBody>
            <a:bodyPr wrap="none" anchor="ctr"/>
            <a:lstStyle/>
            <a:p>
              <a:pPr algn="ctr"/>
              <a:r>
                <a:rPr lang="en-US" altLang="zh-CN" dirty="0" smtClean="0">
                  <a:solidFill>
                    <a:schemeClr val="bg1"/>
                  </a:solidFill>
                </a:rPr>
                <a:t>Clause </a:t>
              </a:r>
              <a:r>
                <a:rPr lang="en-US" altLang="zh-CN" dirty="0">
                  <a:solidFill>
                    <a:schemeClr val="bg1"/>
                  </a:solidFill>
                </a:rPr>
                <a:t>DB</a:t>
              </a:r>
            </a:p>
          </p:txBody>
        </p:sp>
        <p:sp>
          <p:nvSpPr>
            <p:cNvPr id="74796" name="Rectangle 44"/>
            <p:cNvSpPr>
              <a:spLocks noChangeArrowheads="1"/>
            </p:cNvSpPr>
            <p:nvPr/>
          </p:nvSpPr>
          <p:spPr bwMode="auto">
            <a:xfrm>
              <a:off x="1619" y="1721"/>
              <a:ext cx="1001" cy="270"/>
            </a:xfrm>
            <a:prstGeom prst="rect">
              <a:avLst/>
            </a:prstGeom>
            <a:solidFill>
              <a:schemeClr val="accent1"/>
            </a:solidFill>
            <a:ln w="9525">
              <a:solidFill>
                <a:schemeClr val="tx1"/>
              </a:solidFill>
              <a:miter lim="800000"/>
              <a:headEnd/>
              <a:tailEnd/>
            </a:ln>
            <a:effectLst/>
          </p:spPr>
          <p:txBody>
            <a:bodyPr wrap="none" anchor="ctr"/>
            <a:lstStyle/>
            <a:p>
              <a:pPr algn="ctr" defTabSz="914400"/>
              <a:r>
                <a:rPr lang="en-US" altLang="zh-CN" dirty="0" smtClean="0">
                  <a:solidFill>
                    <a:schemeClr val="bg1"/>
                  </a:solidFill>
                </a:rPr>
                <a:t>reasons</a:t>
              </a:r>
              <a:endParaRPr lang="en-US" altLang="zh-CN" dirty="0">
                <a:solidFill>
                  <a:schemeClr val="bg1"/>
                </a:solidFill>
              </a:endParaRPr>
            </a:p>
          </p:txBody>
        </p:sp>
      </p:grpSp>
      <p:sp>
        <p:nvSpPr>
          <p:cNvPr id="74798" name="Rectangle 319"/>
          <p:cNvSpPr>
            <a:spLocks noChangeArrowheads="1"/>
          </p:cNvSpPr>
          <p:nvPr/>
        </p:nvSpPr>
        <p:spPr bwMode="auto">
          <a:xfrm>
            <a:off x="534131" y="2203775"/>
            <a:ext cx="444500" cy="3179602"/>
          </a:xfrm>
          <a:prstGeom prst="rect">
            <a:avLst/>
          </a:prstGeom>
          <a:noFill/>
          <a:ln w="9525">
            <a:noFill/>
            <a:miter lim="800000"/>
            <a:headEnd/>
            <a:tailEnd/>
          </a:ln>
        </p:spPr>
        <p:txBody>
          <a:bodyPr wrap="none" anchor="ctr"/>
          <a:lstStyle/>
          <a:p>
            <a:pPr algn="ctr" defTabSz="914400"/>
            <a:r>
              <a:rPr lang="en-US" altLang="zh-CN" sz="2400" dirty="0" smtClean="0">
                <a:solidFill>
                  <a:srgbClr val="FFF95B"/>
                </a:solidFill>
                <a:latin typeface="Calibri" pitchFamily="34" charset="0"/>
              </a:rPr>
              <a:t>¬x</a:t>
            </a:r>
            <a:r>
              <a:rPr lang="en-US" altLang="zh-CN" sz="2400" baseline="-25000" dirty="0" smtClean="0">
                <a:solidFill>
                  <a:srgbClr val="FFF95B"/>
                </a:solidFill>
                <a:latin typeface="Calibri" pitchFamily="34" charset="0"/>
              </a:rPr>
              <a:t>7</a:t>
            </a:r>
            <a:endParaRPr lang="en-US" altLang="zh-CN" sz="2400" dirty="0" smtClean="0">
              <a:solidFill>
                <a:srgbClr val="FFF95B"/>
              </a:solidFill>
              <a:latin typeface="Calibri" pitchFamily="34" charset="0"/>
            </a:endParaRPr>
          </a:p>
          <a:p>
            <a:pPr algn="ctr" defTabSz="914400"/>
            <a:r>
              <a:rPr lang="en-US" altLang="zh-CN" sz="2400" dirty="0" smtClean="0">
                <a:solidFill>
                  <a:schemeClr val="bg1"/>
                </a:solidFill>
                <a:latin typeface="Calibri" pitchFamily="34" charset="0"/>
              </a:rPr>
              <a:t>x</a:t>
            </a:r>
            <a:r>
              <a:rPr lang="en-US" altLang="zh-CN" sz="2400" baseline="-25000" dirty="0" smtClean="0">
                <a:solidFill>
                  <a:schemeClr val="bg1"/>
                </a:solidFill>
                <a:latin typeface="Calibri" pitchFamily="34" charset="0"/>
              </a:rPr>
              <a:t>2</a:t>
            </a:r>
            <a:endParaRPr lang="en-US" altLang="zh-CN" sz="2400" dirty="0" smtClean="0">
              <a:solidFill>
                <a:schemeClr val="bg1"/>
              </a:solidFill>
              <a:latin typeface="Calibri" pitchFamily="34" charset="0"/>
            </a:endParaRPr>
          </a:p>
          <a:p>
            <a:pPr algn="ctr" defTabSz="914400"/>
            <a:r>
              <a:rPr lang="en-US" altLang="zh-CN" sz="2400" dirty="0" smtClean="0">
                <a:solidFill>
                  <a:schemeClr val="bg1"/>
                </a:solidFill>
                <a:latin typeface="Calibri" pitchFamily="34" charset="0"/>
              </a:rPr>
              <a:t>¬x</a:t>
            </a:r>
            <a:r>
              <a:rPr lang="en-US" altLang="zh-CN" sz="2400" baseline="-25000" dirty="0" smtClean="0">
                <a:solidFill>
                  <a:schemeClr val="bg1"/>
                </a:solidFill>
                <a:latin typeface="Calibri" pitchFamily="34" charset="0"/>
              </a:rPr>
              <a:t>1</a:t>
            </a:r>
            <a:endParaRPr lang="en-US" altLang="zh-CN" sz="2400" dirty="0" smtClean="0">
              <a:solidFill>
                <a:schemeClr val="bg1"/>
              </a:solidFill>
              <a:latin typeface="Calibri" pitchFamily="34" charset="0"/>
            </a:endParaRPr>
          </a:p>
          <a:p>
            <a:pPr algn="ctr" defTabSz="914400"/>
            <a:r>
              <a:rPr lang="en-US" altLang="zh-CN" sz="2400" dirty="0" smtClean="0">
                <a:solidFill>
                  <a:srgbClr val="FF0000"/>
                </a:solidFill>
                <a:latin typeface="Calibri" pitchFamily="34" charset="0"/>
              </a:rPr>
              <a:t>¬x</a:t>
            </a:r>
            <a:r>
              <a:rPr lang="en-US" altLang="zh-CN" sz="2400" baseline="-25000" dirty="0" smtClean="0">
                <a:solidFill>
                  <a:srgbClr val="FF0000"/>
                </a:solidFill>
                <a:latin typeface="Calibri" pitchFamily="34" charset="0"/>
              </a:rPr>
              <a:t>23</a:t>
            </a:r>
            <a:endParaRPr lang="en-US" altLang="zh-CN" sz="2400" dirty="0" smtClean="0">
              <a:solidFill>
                <a:srgbClr val="FF0000"/>
              </a:solidFill>
              <a:latin typeface="Calibri" pitchFamily="34" charset="0"/>
            </a:endParaRPr>
          </a:p>
          <a:p>
            <a:pPr algn="ctr" defTabSz="914400"/>
            <a:endParaRPr lang="en-US" altLang="zh-CN" sz="2400" dirty="0" smtClean="0">
              <a:solidFill>
                <a:schemeClr val="bg1"/>
              </a:solidFill>
              <a:latin typeface="Calibri" pitchFamily="34" charset="0"/>
            </a:endParaRPr>
          </a:p>
          <a:p>
            <a:pPr algn="ctr" defTabSz="914400"/>
            <a:endParaRPr lang="en-US" altLang="zh-CN" sz="2400" dirty="0" smtClean="0">
              <a:solidFill>
                <a:schemeClr val="bg1"/>
              </a:solidFill>
              <a:latin typeface="Calibri" pitchFamily="34" charset="0"/>
            </a:endParaRPr>
          </a:p>
          <a:p>
            <a:pPr algn="ctr" defTabSz="914400"/>
            <a:endParaRPr lang="en-US" altLang="zh-CN" sz="2400" dirty="0" smtClean="0">
              <a:solidFill>
                <a:schemeClr val="bg1"/>
              </a:solidFill>
              <a:latin typeface="Calibri" pitchFamily="34" charset="0"/>
            </a:endParaRPr>
          </a:p>
          <a:p>
            <a:pPr algn="ctr" defTabSz="914400"/>
            <a:endParaRPr lang="en-US" altLang="zh-CN" sz="2400" dirty="0" smtClean="0">
              <a:solidFill>
                <a:schemeClr val="bg1"/>
              </a:solidFill>
              <a:latin typeface="Calibri" pitchFamily="34" charset="0"/>
            </a:endParaRPr>
          </a:p>
        </p:txBody>
      </p:sp>
      <p:cxnSp>
        <p:nvCxnSpPr>
          <p:cNvPr id="24" name="AutoShape 24"/>
          <p:cNvCxnSpPr>
            <a:cxnSpLocks noChangeShapeType="1"/>
            <a:stCxn id="74771" idx="3"/>
            <a:endCxn id="20" idx="7"/>
          </p:cNvCxnSpPr>
          <p:nvPr/>
        </p:nvCxnSpPr>
        <p:spPr bwMode="auto">
          <a:xfrm rot="5400000">
            <a:off x="5534123" y="2269562"/>
            <a:ext cx="1026460" cy="1492683"/>
          </a:xfrm>
          <a:prstGeom prst="straightConnector1">
            <a:avLst/>
          </a:prstGeom>
          <a:noFill/>
          <a:ln w="9525">
            <a:solidFill>
              <a:schemeClr val="tx1"/>
            </a:solidFill>
            <a:round/>
            <a:headEnd/>
            <a:tailEnd/>
          </a:ln>
        </p:spPr>
      </p:cxnSp>
      <p:sp>
        <p:nvSpPr>
          <p:cNvPr id="25" name="Rectangle 319"/>
          <p:cNvSpPr>
            <a:spLocks noChangeArrowheads="1"/>
          </p:cNvSpPr>
          <p:nvPr/>
        </p:nvSpPr>
        <p:spPr bwMode="auto">
          <a:xfrm flipH="1">
            <a:off x="6302430" y="2117218"/>
            <a:ext cx="501678" cy="428625"/>
          </a:xfrm>
          <a:prstGeom prst="rect">
            <a:avLst/>
          </a:prstGeom>
          <a:noFill/>
          <a:ln w="9525">
            <a:noFill/>
            <a:miter lim="800000"/>
            <a:headEnd/>
            <a:tailEnd/>
          </a:ln>
        </p:spPr>
        <p:txBody>
          <a:bodyPr wrap="none" anchor="ctr"/>
          <a:lstStyle/>
          <a:p>
            <a:pPr algn="ctr" defTabSz="914400"/>
            <a:r>
              <a:rPr lang="en-US" altLang="zh-CN" sz="2400" dirty="0" smtClean="0">
                <a:latin typeface="Calibri" pitchFamily="34" charset="0"/>
              </a:rPr>
              <a:t>F</a:t>
            </a:r>
          </a:p>
        </p:txBody>
      </p:sp>
      <p:sp>
        <p:nvSpPr>
          <p:cNvPr id="22" name="AutoShape 39"/>
          <p:cNvSpPr>
            <a:spLocks noChangeArrowheads="1"/>
          </p:cNvSpPr>
          <p:nvPr/>
        </p:nvSpPr>
        <p:spPr bwMode="auto">
          <a:xfrm>
            <a:off x="1390952" y="4119403"/>
            <a:ext cx="502920" cy="2357002"/>
          </a:xfrm>
          <a:prstGeom prst="flowChartDocument">
            <a:avLst/>
          </a:prstGeom>
          <a:solidFill>
            <a:schemeClr val="accent1"/>
          </a:solidFill>
          <a:ln w="9525">
            <a:solidFill>
              <a:schemeClr val="tx1"/>
            </a:solidFill>
            <a:miter lim="800000"/>
            <a:headEnd/>
            <a:tailEnd/>
          </a:ln>
          <a:effectLst/>
        </p:spPr>
        <p:txBody>
          <a:bodyPr wrap="none" anchor="ctr"/>
          <a:lstStyle/>
          <a:p>
            <a:endParaRPr lang="zh-CN" altLang="en-US"/>
          </a:p>
        </p:txBody>
      </p:sp>
      <p:sp>
        <p:nvSpPr>
          <p:cNvPr id="23" name="Rectangle 319"/>
          <p:cNvSpPr>
            <a:spLocks noChangeArrowheads="1"/>
          </p:cNvSpPr>
          <p:nvPr/>
        </p:nvSpPr>
        <p:spPr bwMode="auto">
          <a:xfrm>
            <a:off x="1106365" y="3690778"/>
            <a:ext cx="1072094" cy="428625"/>
          </a:xfrm>
          <a:prstGeom prst="rect">
            <a:avLst/>
          </a:prstGeom>
          <a:noFill/>
          <a:ln w="9525">
            <a:noFill/>
            <a:miter lim="800000"/>
            <a:headEnd/>
            <a:tailEnd/>
          </a:ln>
        </p:spPr>
        <p:txBody>
          <a:bodyPr wrap="none" anchor="ctr"/>
          <a:lstStyle/>
          <a:p>
            <a:pPr algn="ctr" defTabSz="914400"/>
            <a:r>
              <a:rPr lang="en-US" altLang="zh-CN" sz="2400" dirty="0" smtClean="0">
                <a:latin typeface="Calibri" pitchFamily="34" charset="0"/>
              </a:rPr>
              <a:t>assume</a:t>
            </a:r>
            <a:endParaRPr lang="en-US" altLang="zh-CN" sz="2400" dirty="0">
              <a:latin typeface="Calibri" pitchFamily="34" charset="0"/>
            </a:endParaRPr>
          </a:p>
        </p:txBody>
      </p:sp>
      <p:sp>
        <p:nvSpPr>
          <p:cNvPr id="28" name="Rectangle 319"/>
          <p:cNvSpPr>
            <a:spLocks noChangeArrowheads="1"/>
          </p:cNvSpPr>
          <p:nvPr/>
        </p:nvSpPr>
        <p:spPr bwMode="auto">
          <a:xfrm>
            <a:off x="1420162" y="4124828"/>
            <a:ext cx="444500" cy="1710800"/>
          </a:xfrm>
          <a:prstGeom prst="rect">
            <a:avLst/>
          </a:prstGeom>
          <a:noFill/>
          <a:ln w="9525">
            <a:noFill/>
            <a:miter lim="800000"/>
            <a:headEnd/>
            <a:tailEnd/>
          </a:ln>
        </p:spPr>
        <p:txBody>
          <a:bodyPr wrap="none" anchor="ctr"/>
          <a:lstStyle/>
          <a:p>
            <a:pPr algn="ctr" defTabSz="914400"/>
            <a:r>
              <a:rPr lang="en-US" altLang="zh-CN" sz="2400" dirty="0" smtClean="0">
                <a:solidFill>
                  <a:srgbClr val="FFF95B"/>
                </a:solidFill>
                <a:latin typeface="Calibri" pitchFamily="34" charset="0"/>
              </a:rPr>
              <a:t>¬x</a:t>
            </a:r>
            <a:r>
              <a:rPr lang="en-US" altLang="zh-CN" sz="2400" baseline="-25000" dirty="0" smtClean="0">
                <a:solidFill>
                  <a:srgbClr val="FFF95B"/>
                </a:solidFill>
                <a:latin typeface="Calibri" pitchFamily="34" charset="0"/>
              </a:rPr>
              <a:t>7</a:t>
            </a:r>
            <a:endParaRPr lang="en-US" altLang="zh-CN" sz="2400" dirty="0" smtClean="0">
              <a:solidFill>
                <a:srgbClr val="FFF95B"/>
              </a:solidFill>
              <a:latin typeface="Calibri" pitchFamily="34" charset="0"/>
            </a:endParaRPr>
          </a:p>
          <a:p>
            <a:pPr algn="ctr" defTabSz="914400"/>
            <a:endParaRPr lang="en-US" altLang="zh-CN" sz="2400" dirty="0" smtClean="0">
              <a:solidFill>
                <a:schemeClr val="bg1"/>
              </a:solidFill>
              <a:latin typeface="Calibri" pitchFamily="34" charset="0"/>
            </a:endParaRPr>
          </a:p>
          <a:p>
            <a:pPr algn="ctr" defTabSz="914400"/>
            <a:endParaRPr lang="en-US" altLang="zh-CN" sz="2400" dirty="0" smtClean="0">
              <a:solidFill>
                <a:schemeClr val="bg1"/>
              </a:solidFill>
              <a:latin typeface="Calibri" pitchFamily="34" charset="0"/>
            </a:endParaRPr>
          </a:p>
          <a:p>
            <a:pPr algn="ctr" defTabSz="914400"/>
            <a:endParaRPr lang="en-US" altLang="zh-CN" sz="2400" dirty="0" smtClean="0">
              <a:solidFill>
                <a:schemeClr val="bg1"/>
              </a:solidFill>
              <a:latin typeface="Calibri" pitchFamily="34" charset="0"/>
            </a:endParaRPr>
          </a:p>
        </p:txBody>
      </p:sp>
      <p:sp>
        <p:nvSpPr>
          <p:cNvPr id="29" name="Rectangle 319"/>
          <p:cNvSpPr>
            <a:spLocks noChangeArrowheads="1"/>
          </p:cNvSpPr>
          <p:nvPr/>
        </p:nvSpPr>
        <p:spPr bwMode="auto">
          <a:xfrm rot="19481161">
            <a:off x="4880262" y="2674465"/>
            <a:ext cx="1678117" cy="428625"/>
          </a:xfrm>
          <a:prstGeom prst="rect">
            <a:avLst/>
          </a:prstGeom>
          <a:noFill/>
          <a:ln w="9525">
            <a:noFill/>
            <a:miter lim="800000"/>
            <a:headEnd/>
            <a:tailEnd/>
          </a:ln>
        </p:spPr>
        <p:txBody>
          <a:bodyPr wrap="none" anchor="ctr"/>
          <a:lstStyle/>
          <a:p>
            <a:pPr algn="ctr" defTabSz="914400"/>
            <a:r>
              <a:rPr lang="en-US" altLang="zh-CN" sz="2400" dirty="0" smtClean="0">
                <a:solidFill>
                  <a:srgbClr val="FF0000"/>
                </a:solidFill>
                <a:latin typeface="Calibri" pitchFamily="34" charset="0"/>
              </a:rPr>
              <a:t>¬x</a:t>
            </a:r>
            <a:r>
              <a:rPr lang="en-US" altLang="zh-CN" sz="2400" baseline="-25000" dirty="0" smtClean="0">
                <a:solidFill>
                  <a:srgbClr val="FF0000"/>
                </a:solidFill>
                <a:latin typeface="Calibri" pitchFamily="34" charset="0"/>
              </a:rPr>
              <a:t>23</a:t>
            </a:r>
            <a:r>
              <a:rPr lang="en-US" altLang="zh-CN" sz="2400" baseline="-25000" dirty="0" smtClean="0">
                <a:latin typeface="Calibri" pitchFamily="34" charset="0"/>
              </a:rPr>
              <a:t>, </a:t>
            </a:r>
            <a:r>
              <a:rPr lang="en-US" altLang="zh-CN" sz="2400" dirty="0" smtClean="0">
                <a:latin typeface="Calibri" pitchFamily="34" charset="0"/>
              </a:rPr>
              <a:t>x</a:t>
            </a:r>
            <a:r>
              <a:rPr lang="en-US" altLang="zh-CN" sz="2400" baseline="-25000" dirty="0" smtClean="0">
                <a:latin typeface="Calibri" pitchFamily="34" charset="0"/>
              </a:rPr>
              <a:t>2</a:t>
            </a:r>
            <a:r>
              <a:rPr lang="en-US" altLang="zh-CN" sz="2400" dirty="0" smtClean="0">
                <a:latin typeface="Calibri" pitchFamily="34" charset="0"/>
              </a:rPr>
              <a:t>, ¬x</a:t>
            </a:r>
            <a:r>
              <a:rPr lang="en-US" altLang="zh-CN" sz="2400" baseline="-25000" dirty="0" smtClean="0">
                <a:latin typeface="Calibri" pitchFamily="34" charset="0"/>
              </a:rPr>
              <a:t>1</a:t>
            </a:r>
            <a:endParaRPr lang="en-US" altLang="zh-CN" sz="2400" baseline="-25000" dirty="0">
              <a:latin typeface="Calibri" pitchFamily="34" charset="0"/>
            </a:endParaRPr>
          </a:p>
        </p:txBody>
      </p:sp>
      <p:cxnSp>
        <p:nvCxnSpPr>
          <p:cNvPr id="31" name="AutoShape 29"/>
          <p:cNvCxnSpPr>
            <a:cxnSpLocks noChangeShapeType="1"/>
            <a:stCxn id="74771" idx="7"/>
          </p:cNvCxnSpPr>
          <p:nvPr/>
        </p:nvCxnSpPr>
        <p:spPr bwMode="auto">
          <a:xfrm rot="5400000" flipH="1" flipV="1">
            <a:off x="7216953" y="1655654"/>
            <a:ext cx="423760" cy="623698"/>
          </a:xfrm>
          <a:prstGeom prst="straightConnector1">
            <a:avLst/>
          </a:prstGeom>
          <a:noFill/>
          <a:ln w="9525">
            <a:solidFill>
              <a:schemeClr val="tx1"/>
            </a:solidFill>
            <a:round/>
            <a:headEnd/>
            <a:tailEnd/>
          </a:ln>
        </p:spPr>
      </p:cxnSp>
      <p:sp>
        <p:nvSpPr>
          <p:cNvPr id="17" name="Rectangle 20"/>
          <p:cNvSpPr>
            <a:spLocks noChangeArrowheads="1"/>
          </p:cNvSpPr>
          <p:nvPr/>
        </p:nvSpPr>
        <p:spPr bwMode="auto">
          <a:xfrm>
            <a:off x="3185214" y="2141148"/>
            <a:ext cx="1589088" cy="428625"/>
          </a:xfrm>
          <a:prstGeom prst="rect">
            <a:avLst/>
          </a:prstGeom>
          <a:solidFill>
            <a:schemeClr val="accent1"/>
          </a:solidFill>
          <a:ln w="9525">
            <a:solidFill>
              <a:schemeClr val="tx1"/>
            </a:solidFill>
            <a:miter lim="800000"/>
            <a:headEnd/>
            <a:tailEnd/>
          </a:ln>
          <a:effectLst/>
        </p:spPr>
        <p:txBody>
          <a:bodyPr wrap="none" anchor="ctr"/>
          <a:lstStyle/>
          <a:p>
            <a:pPr algn="ctr"/>
            <a:r>
              <a:rPr lang="en-US" altLang="zh-CN" dirty="0">
                <a:solidFill>
                  <a:schemeClr val="bg1"/>
                </a:solidFill>
              </a:rPr>
              <a:t>activities</a:t>
            </a:r>
          </a:p>
        </p:txBody>
      </p:sp>
      <p:sp>
        <p:nvSpPr>
          <p:cNvPr id="18" name="Rectangle 21"/>
          <p:cNvSpPr>
            <a:spLocks noChangeArrowheads="1"/>
          </p:cNvSpPr>
          <p:nvPr/>
        </p:nvSpPr>
        <p:spPr bwMode="auto">
          <a:xfrm>
            <a:off x="3185214" y="2727325"/>
            <a:ext cx="1589088" cy="428625"/>
          </a:xfrm>
          <a:prstGeom prst="rect">
            <a:avLst/>
          </a:prstGeom>
          <a:solidFill>
            <a:schemeClr val="accent1"/>
          </a:solidFill>
          <a:ln w="9525">
            <a:solidFill>
              <a:schemeClr val="tx1"/>
            </a:solidFill>
            <a:miter lim="800000"/>
            <a:headEnd/>
            <a:tailEnd/>
          </a:ln>
          <a:effectLst/>
        </p:spPr>
        <p:txBody>
          <a:bodyPr wrap="none" anchor="ctr"/>
          <a:lstStyle/>
          <a:p>
            <a:pPr algn="ctr"/>
            <a:r>
              <a:rPr lang="en-US" altLang="zh-CN">
                <a:solidFill>
                  <a:schemeClr val="bg1"/>
                </a:solidFill>
              </a:rPr>
              <a:t>order</a:t>
            </a:r>
          </a:p>
        </p:txBody>
      </p:sp>
      <p:sp>
        <p:nvSpPr>
          <p:cNvPr id="20" name="Oval 35"/>
          <p:cNvSpPr>
            <a:spLocks noChangeArrowheads="1"/>
          </p:cNvSpPr>
          <p:nvPr/>
        </p:nvSpPr>
        <p:spPr bwMode="auto">
          <a:xfrm>
            <a:off x="4910766" y="3462178"/>
            <a:ext cx="457200" cy="457200"/>
          </a:xfrm>
          <a:prstGeom prst="ellipse">
            <a:avLst/>
          </a:prstGeom>
          <a:solidFill>
            <a:schemeClr val="accent1"/>
          </a:solidFill>
          <a:ln w="9525">
            <a:solidFill>
              <a:schemeClr val="tx1"/>
            </a:solidFill>
            <a:round/>
            <a:headEnd/>
            <a:tailEnd/>
          </a:ln>
        </p:spPr>
        <p:txBody>
          <a:bodyPr wrap="none" anchor="b" anchorCtr="0"/>
          <a:lstStyle/>
          <a:p>
            <a:pPr algn="ctr" defTabSz="914400"/>
            <a:r>
              <a:rPr lang="en-US" altLang="zh-CN" sz="2400" dirty="0" smtClean="0">
                <a:solidFill>
                  <a:srgbClr val="FFF95B"/>
                </a:solidFill>
              </a:rPr>
              <a:t>?</a:t>
            </a:r>
            <a:endParaRPr lang="en-US" altLang="zh-CN" sz="2400" baseline="-25000" dirty="0">
              <a:solidFill>
                <a:srgbClr val="FFF95B"/>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 name="Freeform 44"/>
          <p:cNvSpPr/>
          <p:nvPr/>
        </p:nvSpPr>
        <p:spPr>
          <a:xfrm>
            <a:off x="3996262" y="1914974"/>
            <a:ext cx="5145941" cy="3424276"/>
          </a:xfrm>
          <a:custGeom>
            <a:avLst/>
            <a:gdLst>
              <a:gd name="connsiteX0" fmla="*/ 3633911 w 5145941"/>
              <a:gd name="connsiteY0" fmla="*/ 700477 h 3424276"/>
              <a:gd name="connsiteX1" fmla="*/ 1093701 w 5145941"/>
              <a:gd name="connsiteY1" fmla="*/ 35276 h 3424276"/>
              <a:gd name="connsiteX2" fmla="*/ 65521 w 5145941"/>
              <a:gd name="connsiteY2" fmla="*/ 488822 h 3424276"/>
              <a:gd name="connsiteX3" fmla="*/ 700574 w 5145941"/>
              <a:gd name="connsiteY3" fmla="*/ 1471506 h 3424276"/>
              <a:gd name="connsiteX4" fmla="*/ 1214664 w 5145941"/>
              <a:gd name="connsiteY4" fmla="*/ 3089155 h 3424276"/>
              <a:gd name="connsiteX5" fmla="*/ 2469648 w 5145941"/>
              <a:gd name="connsiteY5" fmla="*/ 3315928 h 3424276"/>
              <a:gd name="connsiteX6" fmla="*/ 4767934 w 5145941"/>
              <a:gd name="connsiteY6" fmla="*/ 3210101 h 3424276"/>
              <a:gd name="connsiteX7" fmla="*/ 4737693 w 5145941"/>
              <a:gd name="connsiteY7" fmla="*/ 2030880 h 3424276"/>
              <a:gd name="connsiteX8" fmla="*/ 4178242 w 5145941"/>
              <a:gd name="connsiteY8" fmla="*/ 1078432 h 3424276"/>
              <a:gd name="connsiteX9" fmla="*/ 3633911 w 5145941"/>
              <a:gd name="connsiteY9" fmla="*/ 700477 h 34242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145941" h="3424276">
                <a:moveTo>
                  <a:pt x="3633911" y="700477"/>
                </a:moveTo>
                <a:cubicBezTo>
                  <a:pt x="3119821" y="526618"/>
                  <a:pt x="1688433" y="70552"/>
                  <a:pt x="1093701" y="35276"/>
                </a:cubicBezTo>
                <a:cubicBezTo>
                  <a:pt x="498969" y="0"/>
                  <a:pt x="131042" y="249450"/>
                  <a:pt x="65521" y="488822"/>
                </a:cubicBezTo>
                <a:cubicBezTo>
                  <a:pt x="0" y="728194"/>
                  <a:pt x="509050" y="1038117"/>
                  <a:pt x="700574" y="1471506"/>
                </a:cubicBezTo>
                <a:cubicBezTo>
                  <a:pt x="892098" y="1904895"/>
                  <a:pt x="919818" y="2781751"/>
                  <a:pt x="1214664" y="3089155"/>
                </a:cubicBezTo>
                <a:cubicBezTo>
                  <a:pt x="1509510" y="3396559"/>
                  <a:pt x="1877436" y="3295770"/>
                  <a:pt x="2469648" y="3315928"/>
                </a:cubicBezTo>
                <a:cubicBezTo>
                  <a:pt x="3061860" y="3336086"/>
                  <a:pt x="4389927" y="3424276"/>
                  <a:pt x="4767934" y="3210101"/>
                </a:cubicBezTo>
                <a:cubicBezTo>
                  <a:pt x="5145941" y="2995926"/>
                  <a:pt x="4835975" y="2386158"/>
                  <a:pt x="4737693" y="2030880"/>
                </a:cubicBezTo>
                <a:cubicBezTo>
                  <a:pt x="4639411" y="1675602"/>
                  <a:pt x="4364726" y="1300166"/>
                  <a:pt x="4178242" y="1078432"/>
                </a:cubicBezTo>
                <a:cubicBezTo>
                  <a:pt x="3991758" y="856698"/>
                  <a:pt x="4148001" y="874336"/>
                  <a:pt x="3633911" y="700477"/>
                </a:cubicBezTo>
                <a:close/>
              </a:path>
            </a:pathLst>
          </a:custGeom>
          <a:solidFill>
            <a:schemeClr val="accent4">
              <a:alpha val="12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Freeform 43"/>
          <p:cNvSpPr/>
          <p:nvPr/>
        </p:nvSpPr>
        <p:spPr>
          <a:xfrm>
            <a:off x="1796258" y="2577656"/>
            <a:ext cx="2986259" cy="2880019"/>
          </a:xfrm>
          <a:custGeom>
            <a:avLst/>
            <a:gdLst>
              <a:gd name="connsiteX0" fmla="*/ 1978239 w 2986259"/>
              <a:gd name="connsiteY0" fmla="*/ 687878 h 2880019"/>
              <a:gd name="connsiteX1" fmla="*/ 662773 w 2986259"/>
              <a:gd name="connsiteY1" fmla="*/ 37795 h 2880019"/>
              <a:gd name="connsiteX2" fmla="*/ 42841 w 2986259"/>
              <a:gd name="connsiteY2" fmla="*/ 461105 h 2880019"/>
              <a:gd name="connsiteX3" fmla="*/ 919819 w 2986259"/>
              <a:gd name="connsiteY3" fmla="*/ 1761272 h 2880019"/>
              <a:gd name="connsiteX4" fmla="*/ 1010540 w 2986259"/>
              <a:gd name="connsiteY4" fmla="*/ 2547419 h 2880019"/>
              <a:gd name="connsiteX5" fmla="*/ 2688893 w 2986259"/>
              <a:gd name="connsiteY5" fmla="*/ 2713719 h 2880019"/>
              <a:gd name="connsiteX6" fmla="*/ 2794735 w 2986259"/>
              <a:gd name="connsiteY6" fmla="*/ 1549617 h 2880019"/>
              <a:gd name="connsiteX7" fmla="*/ 1978239 w 2986259"/>
              <a:gd name="connsiteY7" fmla="*/ 687878 h 28800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86259" h="2880019">
                <a:moveTo>
                  <a:pt x="1978239" y="687878"/>
                </a:moveTo>
                <a:cubicBezTo>
                  <a:pt x="1622912" y="435908"/>
                  <a:pt x="985339" y="75591"/>
                  <a:pt x="662773" y="37795"/>
                </a:cubicBezTo>
                <a:cubicBezTo>
                  <a:pt x="340207" y="0"/>
                  <a:pt x="0" y="173859"/>
                  <a:pt x="42841" y="461105"/>
                </a:cubicBezTo>
                <a:cubicBezTo>
                  <a:pt x="85682" y="748351"/>
                  <a:pt x="758536" y="1413553"/>
                  <a:pt x="919819" y="1761272"/>
                </a:cubicBezTo>
                <a:cubicBezTo>
                  <a:pt x="1081102" y="2108991"/>
                  <a:pt x="715694" y="2388678"/>
                  <a:pt x="1010540" y="2547419"/>
                </a:cubicBezTo>
                <a:cubicBezTo>
                  <a:pt x="1305386" y="2706160"/>
                  <a:pt x="2391527" y="2880019"/>
                  <a:pt x="2688893" y="2713719"/>
                </a:cubicBezTo>
                <a:cubicBezTo>
                  <a:pt x="2986259" y="2547419"/>
                  <a:pt x="2918217" y="1889777"/>
                  <a:pt x="2794735" y="1549617"/>
                </a:cubicBezTo>
                <a:cubicBezTo>
                  <a:pt x="2671253" y="1209457"/>
                  <a:pt x="2333566" y="939848"/>
                  <a:pt x="1978239" y="687878"/>
                </a:cubicBezTo>
                <a:close/>
              </a:path>
            </a:pathLst>
          </a:custGeom>
          <a:solidFill>
            <a:schemeClr val="accent5">
              <a:alpha val="9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Freeform 42"/>
          <p:cNvSpPr/>
          <p:nvPr/>
        </p:nvSpPr>
        <p:spPr>
          <a:xfrm>
            <a:off x="463152" y="1945210"/>
            <a:ext cx="4959458" cy="3275614"/>
          </a:xfrm>
          <a:custGeom>
            <a:avLst/>
            <a:gdLst>
              <a:gd name="connsiteX0" fmla="*/ 4263924 w 4959458"/>
              <a:gd name="connsiteY0" fmla="*/ 35276 h 3275614"/>
              <a:gd name="connsiteX1" fmla="*/ 2509970 w 4959458"/>
              <a:gd name="connsiteY1" fmla="*/ 443468 h 3275614"/>
              <a:gd name="connsiteX2" fmla="*/ 1542271 w 4959458"/>
              <a:gd name="connsiteY2" fmla="*/ 866778 h 3275614"/>
              <a:gd name="connsiteX3" fmla="*/ 332647 w 4959458"/>
              <a:gd name="connsiteY3" fmla="*/ 1743634 h 3275614"/>
              <a:gd name="connsiteX4" fmla="*/ 196564 w 4959458"/>
              <a:gd name="connsiteY4" fmla="*/ 3028683 h 3275614"/>
              <a:gd name="connsiteX5" fmla="*/ 1512030 w 4959458"/>
              <a:gd name="connsiteY5" fmla="*/ 3119392 h 3275614"/>
              <a:gd name="connsiteX6" fmla="*/ 2011000 w 4959458"/>
              <a:gd name="connsiteY6" fmla="*/ 2091353 h 3275614"/>
              <a:gd name="connsiteX7" fmla="*/ 2767015 w 4959458"/>
              <a:gd name="connsiteY7" fmla="*/ 1154024 h 3275614"/>
              <a:gd name="connsiteX8" fmla="*/ 4490729 w 4959458"/>
              <a:gd name="connsiteY8" fmla="*/ 851660 h 3275614"/>
              <a:gd name="connsiteX9" fmla="*/ 4914097 w 4959458"/>
              <a:gd name="connsiteY9" fmla="*/ 231813 h 3275614"/>
              <a:gd name="connsiteX10" fmla="*/ 4263924 w 4959458"/>
              <a:gd name="connsiteY10" fmla="*/ 35276 h 3275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959458" h="3275614">
                <a:moveTo>
                  <a:pt x="4263924" y="35276"/>
                </a:moveTo>
                <a:cubicBezTo>
                  <a:pt x="3863236" y="70552"/>
                  <a:pt x="2963579" y="304884"/>
                  <a:pt x="2509970" y="443468"/>
                </a:cubicBezTo>
                <a:cubicBezTo>
                  <a:pt x="2056361" y="582052"/>
                  <a:pt x="1905158" y="650084"/>
                  <a:pt x="1542271" y="866778"/>
                </a:cubicBezTo>
                <a:cubicBezTo>
                  <a:pt x="1179384" y="1083472"/>
                  <a:pt x="556931" y="1383317"/>
                  <a:pt x="332647" y="1743634"/>
                </a:cubicBezTo>
                <a:cubicBezTo>
                  <a:pt x="108363" y="2103951"/>
                  <a:pt x="0" y="2799390"/>
                  <a:pt x="196564" y="3028683"/>
                </a:cubicBezTo>
                <a:cubicBezTo>
                  <a:pt x="393128" y="3257976"/>
                  <a:pt x="1209624" y="3275614"/>
                  <a:pt x="1512030" y="3119392"/>
                </a:cubicBezTo>
                <a:cubicBezTo>
                  <a:pt x="1814436" y="2963170"/>
                  <a:pt x="1801836" y="2418914"/>
                  <a:pt x="2011000" y="2091353"/>
                </a:cubicBezTo>
                <a:cubicBezTo>
                  <a:pt x="2220164" y="1763792"/>
                  <a:pt x="2353727" y="1360640"/>
                  <a:pt x="2767015" y="1154024"/>
                </a:cubicBezTo>
                <a:cubicBezTo>
                  <a:pt x="3180303" y="947408"/>
                  <a:pt x="4132882" y="1005362"/>
                  <a:pt x="4490729" y="851660"/>
                </a:cubicBezTo>
                <a:cubicBezTo>
                  <a:pt x="4848576" y="697958"/>
                  <a:pt x="4959458" y="367877"/>
                  <a:pt x="4914097" y="231813"/>
                </a:cubicBezTo>
                <a:cubicBezTo>
                  <a:pt x="4868736" y="95749"/>
                  <a:pt x="4664612" y="0"/>
                  <a:pt x="4263924" y="35276"/>
                </a:cubicBezTo>
                <a:close/>
              </a:path>
            </a:pathLst>
          </a:custGeom>
          <a:solidFill>
            <a:srgbClr val="FFFF00">
              <a:alpha val="14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2946" name="Rectangle 2"/>
          <p:cNvSpPr>
            <a:spLocks noGrp="1"/>
          </p:cNvSpPr>
          <p:nvPr>
            <p:ph type="title"/>
          </p:nvPr>
        </p:nvSpPr>
        <p:spPr/>
        <p:txBody>
          <a:bodyPr/>
          <a:lstStyle/>
          <a:p>
            <a:r>
              <a:rPr lang="en-US" altLang="zh-CN" b="1" dirty="0" smtClean="0">
                <a:solidFill>
                  <a:srgbClr val="FF6600"/>
                </a:solidFill>
              </a:rPr>
              <a:t>Parallelizing </a:t>
            </a:r>
            <a:r>
              <a:rPr lang="en-US" altLang="zh-CN" b="1" dirty="0" err="1" smtClean="0">
                <a:solidFill>
                  <a:srgbClr val="FF6600"/>
                </a:solidFill>
              </a:rPr>
              <a:t>MiniSat</a:t>
            </a:r>
            <a:endParaRPr lang="en-US" altLang="zh-CN" b="1" dirty="0" smtClean="0">
              <a:solidFill>
                <a:srgbClr val="FF6600"/>
              </a:solidFill>
            </a:endParaRPr>
          </a:p>
        </p:txBody>
      </p:sp>
      <p:cxnSp>
        <p:nvCxnSpPr>
          <p:cNvPr id="4" name="AutoShape 22"/>
          <p:cNvCxnSpPr>
            <a:cxnSpLocks noChangeShapeType="1"/>
            <a:stCxn id="20" idx="3"/>
            <a:endCxn id="12" idx="7"/>
          </p:cNvCxnSpPr>
          <p:nvPr/>
        </p:nvCxnSpPr>
        <p:spPr bwMode="auto">
          <a:xfrm rot="5400000">
            <a:off x="3385050" y="1818598"/>
            <a:ext cx="398228" cy="1957949"/>
          </a:xfrm>
          <a:prstGeom prst="straightConnector1">
            <a:avLst/>
          </a:prstGeom>
          <a:noFill/>
          <a:ln w="9525">
            <a:solidFill>
              <a:schemeClr val="tx1"/>
            </a:solidFill>
            <a:round/>
            <a:headEnd/>
            <a:tailEnd/>
          </a:ln>
        </p:spPr>
      </p:cxnSp>
      <p:cxnSp>
        <p:nvCxnSpPr>
          <p:cNvPr id="5" name="AutoShape 24"/>
          <p:cNvCxnSpPr>
            <a:cxnSpLocks noChangeShapeType="1"/>
            <a:stCxn id="20" idx="5"/>
            <a:endCxn id="21" idx="1"/>
          </p:cNvCxnSpPr>
          <p:nvPr/>
        </p:nvCxnSpPr>
        <p:spPr bwMode="auto">
          <a:xfrm rot="16200000" flipH="1">
            <a:off x="5671049" y="1813836"/>
            <a:ext cx="398228" cy="1967471"/>
          </a:xfrm>
          <a:prstGeom prst="straightConnector1">
            <a:avLst/>
          </a:prstGeom>
          <a:noFill/>
          <a:ln w="9525">
            <a:solidFill>
              <a:schemeClr val="tx1"/>
            </a:solidFill>
            <a:round/>
            <a:headEnd/>
            <a:tailEnd/>
          </a:ln>
        </p:spPr>
      </p:cxnSp>
      <p:cxnSp>
        <p:nvCxnSpPr>
          <p:cNvPr id="6" name="AutoShape 26"/>
          <p:cNvCxnSpPr>
            <a:cxnSpLocks noChangeShapeType="1"/>
          </p:cNvCxnSpPr>
          <p:nvPr/>
        </p:nvCxnSpPr>
        <p:spPr bwMode="auto">
          <a:xfrm flipH="1" flipV="1">
            <a:off x="6980620" y="3303588"/>
            <a:ext cx="1116013" cy="538162"/>
          </a:xfrm>
          <a:prstGeom prst="straightConnector1">
            <a:avLst/>
          </a:prstGeom>
          <a:noFill/>
          <a:ln w="9525">
            <a:solidFill>
              <a:schemeClr val="tx1"/>
            </a:solidFill>
            <a:round/>
            <a:headEnd/>
            <a:tailEnd/>
          </a:ln>
        </p:spPr>
      </p:cxnSp>
      <p:cxnSp>
        <p:nvCxnSpPr>
          <p:cNvPr id="7" name="AutoShape 27"/>
          <p:cNvCxnSpPr>
            <a:cxnSpLocks noChangeShapeType="1"/>
          </p:cNvCxnSpPr>
          <p:nvPr/>
        </p:nvCxnSpPr>
        <p:spPr bwMode="auto">
          <a:xfrm flipV="1">
            <a:off x="5869370" y="3251200"/>
            <a:ext cx="1246188" cy="590550"/>
          </a:xfrm>
          <a:prstGeom prst="straightConnector1">
            <a:avLst/>
          </a:prstGeom>
          <a:noFill/>
          <a:ln w="9525">
            <a:solidFill>
              <a:schemeClr val="tx1"/>
            </a:solidFill>
            <a:round/>
            <a:headEnd/>
            <a:tailEnd/>
          </a:ln>
        </p:spPr>
      </p:cxnSp>
      <p:cxnSp>
        <p:nvCxnSpPr>
          <p:cNvPr id="8" name="AutoShape 28"/>
          <p:cNvCxnSpPr>
            <a:cxnSpLocks noChangeShapeType="1"/>
            <a:endCxn id="24" idx="5"/>
          </p:cNvCxnSpPr>
          <p:nvPr/>
        </p:nvCxnSpPr>
        <p:spPr bwMode="auto">
          <a:xfrm rot="16200000" flipV="1">
            <a:off x="6049918" y="4171522"/>
            <a:ext cx="472063" cy="440019"/>
          </a:xfrm>
          <a:prstGeom prst="straightConnector1">
            <a:avLst/>
          </a:prstGeom>
          <a:noFill/>
          <a:ln w="9525">
            <a:solidFill>
              <a:schemeClr val="tx1"/>
            </a:solidFill>
            <a:round/>
            <a:headEnd/>
            <a:tailEnd/>
          </a:ln>
        </p:spPr>
      </p:cxnSp>
      <p:cxnSp>
        <p:nvCxnSpPr>
          <p:cNvPr id="9" name="AutoShape 29"/>
          <p:cNvCxnSpPr>
            <a:cxnSpLocks noChangeShapeType="1"/>
            <a:endCxn id="24" idx="3"/>
          </p:cNvCxnSpPr>
          <p:nvPr/>
        </p:nvCxnSpPr>
        <p:spPr bwMode="auto">
          <a:xfrm rot="5400000" flipH="1" flipV="1">
            <a:off x="5281847" y="4231848"/>
            <a:ext cx="537150" cy="384454"/>
          </a:xfrm>
          <a:prstGeom prst="straightConnector1">
            <a:avLst/>
          </a:prstGeom>
          <a:noFill/>
          <a:ln w="9525">
            <a:solidFill>
              <a:schemeClr val="tx1"/>
            </a:solidFill>
            <a:round/>
            <a:headEnd/>
            <a:tailEnd/>
          </a:ln>
        </p:spPr>
      </p:cxnSp>
      <p:cxnSp>
        <p:nvCxnSpPr>
          <p:cNvPr id="10" name="AutoShape 33"/>
          <p:cNvCxnSpPr>
            <a:cxnSpLocks noChangeShapeType="1"/>
            <a:endCxn id="25" idx="5"/>
          </p:cNvCxnSpPr>
          <p:nvPr/>
        </p:nvCxnSpPr>
        <p:spPr bwMode="auto">
          <a:xfrm rot="10800000">
            <a:off x="8293203" y="4155500"/>
            <a:ext cx="559080" cy="543500"/>
          </a:xfrm>
          <a:prstGeom prst="straightConnector1">
            <a:avLst/>
          </a:prstGeom>
          <a:noFill/>
          <a:ln w="9525">
            <a:solidFill>
              <a:schemeClr val="tx1"/>
            </a:solidFill>
            <a:round/>
            <a:headEnd/>
            <a:tailEnd/>
          </a:ln>
        </p:spPr>
      </p:cxnSp>
      <p:cxnSp>
        <p:nvCxnSpPr>
          <p:cNvPr id="11" name="AutoShape 34"/>
          <p:cNvCxnSpPr>
            <a:cxnSpLocks noChangeShapeType="1"/>
          </p:cNvCxnSpPr>
          <p:nvPr/>
        </p:nvCxnSpPr>
        <p:spPr bwMode="auto">
          <a:xfrm rot="5400000" flipH="1" flipV="1">
            <a:off x="7530831" y="4253567"/>
            <a:ext cx="493711" cy="384458"/>
          </a:xfrm>
          <a:prstGeom prst="straightConnector1">
            <a:avLst/>
          </a:prstGeom>
          <a:noFill/>
          <a:ln w="9525">
            <a:solidFill>
              <a:schemeClr val="tx1"/>
            </a:solidFill>
            <a:round/>
            <a:headEnd/>
            <a:tailEnd/>
          </a:ln>
        </p:spPr>
      </p:cxnSp>
      <p:sp>
        <p:nvSpPr>
          <p:cNvPr id="12" name="Oval 35"/>
          <p:cNvSpPr>
            <a:spLocks noChangeArrowheads="1"/>
          </p:cNvSpPr>
          <p:nvPr/>
        </p:nvSpPr>
        <p:spPr bwMode="auto">
          <a:xfrm>
            <a:off x="2214944" y="2929731"/>
            <a:ext cx="457200" cy="457200"/>
          </a:xfrm>
          <a:prstGeom prst="ellipse">
            <a:avLst/>
          </a:prstGeom>
          <a:solidFill>
            <a:schemeClr val="accent1"/>
          </a:solidFill>
          <a:ln w="9525">
            <a:solidFill>
              <a:schemeClr val="tx1"/>
            </a:solidFill>
            <a:round/>
            <a:headEnd/>
            <a:tailEnd/>
          </a:ln>
        </p:spPr>
        <p:txBody>
          <a:bodyPr wrap="none" anchor="b" anchorCtr="0"/>
          <a:lstStyle/>
          <a:p>
            <a:pPr algn="ctr" defTabSz="914400"/>
            <a:r>
              <a:rPr lang="en-US" altLang="zh-CN" sz="2400" dirty="0" smtClean="0">
                <a:solidFill>
                  <a:srgbClr val="FFF95B"/>
                </a:solidFill>
              </a:rPr>
              <a:t>x</a:t>
            </a:r>
            <a:r>
              <a:rPr lang="en-US" altLang="zh-CN" sz="2400" baseline="-25000" dirty="0" smtClean="0">
                <a:solidFill>
                  <a:srgbClr val="FFF95B"/>
                </a:solidFill>
              </a:rPr>
              <a:t>3</a:t>
            </a:r>
            <a:endParaRPr lang="en-US" altLang="zh-CN" sz="2400" baseline="-25000" dirty="0">
              <a:solidFill>
                <a:srgbClr val="FFF95B"/>
              </a:solidFill>
            </a:endParaRPr>
          </a:p>
        </p:txBody>
      </p:sp>
      <p:cxnSp>
        <p:nvCxnSpPr>
          <p:cNvPr id="13" name="AutoShape 39"/>
          <p:cNvCxnSpPr>
            <a:cxnSpLocks noChangeShapeType="1"/>
            <a:stCxn id="23" idx="1"/>
            <a:endCxn id="12" idx="5"/>
          </p:cNvCxnSpPr>
          <p:nvPr/>
        </p:nvCxnSpPr>
        <p:spPr bwMode="auto">
          <a:xfrm rot="16200000" flipV="1">
            <a:off x="2723855" y="3201310"/>
            <a:ext cx="555392" cy="792724"/>
          </a:xfrm>
          <a:prstGeom prst="straightConnector1">
            <a:avLst/>
          </a:prstGeom>
          <a:noFill/>
          <a:ln w="9525">
            <a:solidFill>
              <a:schemeClr val="tx1"/>
            </a:solidFill>
            <a:round/>
            <a:headEnd/>
            <a:tailEnd/>
          </a:ln>
        </p:spPr>
      </p:cxnSp>
      <p:cxnSp>
        <p:nvCxnSpPr>
          <p:cNvPr id="14" name="AutoShape 40"/>
          <p:cNvCxnSpPr>
            <a:cxnSpLocks noChangeShapeType="1"/>
            <a:stCxn id="22" idx="7"/>
            <a:endCxn id="12" idx="3"/>
          </p:cNvCxnSpPr>
          <p:nvPr/>
        </p:nvCxnSpPr>
        <p:spPr bwMode="auto">
          <a:xfrm rot="5400000" flipH="1" flipV="1">
            <a:off x="1610223" y="3203692"/>
            <a:ext cx="555392" cy="787960"/>
          </a:xfrm>
          <a:prstGeom prst="straightConnector1">
            <a:avLst/>
          </a:prstGeom>
          <a:noFill/>
          <a:ln w="9525">
            <a:solidFill>
              <a:schemeClr val="tx1"/>
            </a:solidFill>
            <a:round/>
            <a:headEnd/>
            <a:tailEnd/>
          </a:ln>
        </p:spPr>
      </p:cxnSp>
      <p:cxnSp>
        <p:nvCxnSpPr>
          <p:cNvPr id="15" name="AutoShape 41"/>
          <p:cNvCxnSpPr>
            <a:cxnSpLocks noChangeShapeType="1"/>
            <a:stCxn id="49" idx="3"/>
            <a:endCxn id="22" idx="5"/>
          </p:cNvCxnSpPr>
          <p:nvPr/>
        </p:nvCxnSpPr>
        <p:spPr bwMode="auto">
          <a:xfrm rot="10800000">
            <a:off x="1493940" y="4198659"/>
            <a:ext cx="332911" cy="357033"/>
          </a:xfrm>
          <a:prstGeom prst="straightConnector1">
            <a:avLst/>
          </a:prstGeom>
          <a:noFill/>
          <a:ln w="9525">
            <a:solidFill>
              <a:schemeClr val="tx1"/>
            </a:solidFill>
            <a:round/>
            <a:headEnd/>
            <a:tailEnd/>
          </a:ln>
        </p:spPr>
      </p:cxnSp>
      <p:cxnSp>
        <p:nvCxnSpPr>
          <p:cNvPr id="16" name="AutoShape 42"/>
          <p:cNvCxnSpPr>
            <a:cxnSpLocks noChangeShapeType="1"/>
            <a:endCxn id="22" idx="3"/>
          </p:cNvCxnSpPr>
          <p:nvPr/>
        </p:nvCxnSpPr>
        <p:spPr bwMode="auto">
          <a:xfrm rot="5400000" flipH="1" flipV="1">
            <a:off x="835227" y="4250866"/>
            <a:ext cx="387630" cy="283214"/>
          </a:xfrm>
          <a:prstGeom prst="straightConnector1">
            <a:avLst/>
          </a:prstGeom>
          <a:noFill/>
          <a:ln w="9525">
            <a:solidFill>
              <a:schemeClr val="tx1"/>
            </a:solidFill>
            <a:round/>
            <a:headEnd/>
            <a:tailEnd/>
          </a:ln>
        </p:spPr>
      </p:cxnSp>
      <p:cxnSp>
        <p:nvCxnSpPr>
          <p:cNvPr id="17" name="AutoShape 46"/>
          <p:cNvCxnSpPr>
            <a:cxnSpLocks noChangeShapeType="1"/>
            <a:endCxn id="23" idx="5"/>
          </p:cNvCxnSpPr>
          <p:nvPr/>
        </p:nvCxnSpPr>
        <p:spPr bwMode="auto">
          <a:xfrm rot="10800000">
            <a:off x="3721203" y="4198659"/>
            <a:ext cx="559080" cy="460657"/>
          </a:xfrm>
          <a:prstGeom prst="straightConnector1">
            <a:avLst/>
          </a:prstGeom>
          <a:noFill/>
          <a:ln w="9525">
            <a:solidFill>
              <a:schemeClr val="tx1"/>
            </a:solidFill>
            <a:round/>
            <a:headEnd/>
            <a:tailEnd/>
          </a:ln>
        </p:spPr>
      </p:cxnSp>
      <p:cxnSp>
        <p:nvCxnSpPr>
          <p:cNvPr id="18" name="AutoShape 47"/>
          <p:cNvCxnSpPr>
            <a:cxnSpLocks noChangeShapeType="1"/>
            <a:endCxn id="23" idx="3"/>
          </p:cNvCxnSpPr>
          <p:nvPr/>
        </p:nvCxnSpPr>
        <p:spPr bwMode="auto">
          <a:xfrm rot="5400000" flipH="1" flipV="1">
            <a:off x="2975358" y="4236760"/>
            <a:ext cx="460656" cy="384453"/>
          </a:xfrm>
          <a:prstGeom prst="straightConnector1">
            <a:avLst/>
          </a:prstGeom>
          <a:noFill/>
          <a:ln w="9525">
            <a:solidFill>
              <a:schemeClr val="tx1"/>
            </a:solidFill>
            <a:round/>
            <a:headEnd/>
            <a:tailEnd/>
          </a:ln>
        </p:spPr>
      </p:cxnSp>
      <p:sp>
        <p:nvSpPr>
          <p:cNvPr id="20" name="Oval 35"/>
          <p:cNvSpPr>
            <a:spLocks noChangeArrowheads="1"/>
          </p:cNvSpPr>
          <p:nvPr/>
        </p:nvSpPr>
        <p:spPr bwMode="auto">
          <a:xfrm>
            <a:off x="4496183" y="2208213"/>
            <a:ext cx="457200" cy="457200"/>
          </a:xfrm>
          <a:prstGeom prst="ellipse">
            <a:avLst/>
          </a:prstGeom>
          <a:solidFill>
            <a:schemeClr val="accent1"/>
          </a:solidFill>
          <a:ln w="9525">
            <a:solidFill>
              <a:schemeClr val="tx1"/>
            </a:solidFill>
            <a:round/>
            <a:headEnd/>
            <a:tailEnd/>
          </a:ln>
        </p:spPr>
        <p:txBody>
          <a:bodyPr wrap="none" anchor="b" anchorCtr="0"/>
          <a:lstStyle/>
          <a:p>
            <a:pPr algn="ctr" defTabSz="914400"/>
            <a:r>
              <a:rPr lang="en-US" altLang="zh-CN" sz="2400" dirty="0" smtClean="0">
                <a:solidFill>
                  <a:srgbClr val="FFF95B"/>
                </a:solidFill>
              </a:rPr>
              <a:t>x</a:t>
            </a:r>
            <a:r>
              <a:rPr lang="en-US" altLang="zh-CN" sz="2400" baseline="-25000" dirty="0" smtClean="0">
                <a:solidFill>
                  <a:srgbClr val="FFF95B"/>
                </a:solidFill>
              </a:rPr>
              <a:t>7</a:t>
            </a:r>
            <a:endParaRPr lang="en-US" altLang="zh-CN" sz="2400" baseline="-25000" dirty="0">
              <a:solidFill>
                <a:srgbClr val="FFF95B"/>
              </a:solidFill>
            </a:endParaRPr>
          </a:p>
        </p:txBody>
      </p:sp>
      <p:sp>
        <p:nvSpPr>
          <p:cNvPr id="21" name="Oval 35"/>
          <p:cNvSpPr>
            <a:spLocks noChangeArrowheads="1"/>
          </p:cNvSpPr>
          <p:nvPr/>
        </p:nvSpPr>
        <p:spPr bwMode="auto">
          <a:xfrm>
            <a:off x="6786944" y="2929731"/>
            <a:ext cx="457200" cy="457200"/>
          </a:xfrm>
          <a:prstGeom prst="ellipse">
            <a:avLst/>
          </a:prstGeom>
          <a:solidFill>
            <a:schemeClr val="accent1"/>
          </a:solidFill>
          <a:ln w="9525">
            <a:solidFill>
              <a:schemeClr val="tx1"/>
            </a:solidFill>
            <a:round/>
            <a:headEnd/>
            <a:tailEnd/>
          </a:ln>
        </p:spPr>
        <p:txBody>
          <a:bodyPr wrap="none" anchor="b" anchorCtr="0"/>
          <a:lstStyle/>
          <a:p>
            <a:pPr algn="ctr" defTabSz="914400"/>
            <a:r>
              <a:rPr lang="en-US" altLang="zh-CN" sz="2400" dirty="0">
                <a:solidFill>
                  <a:srgbClr val="FFF95B"/>
                </a:solidFill>
              </a:rPr>
              <a:t>x</a:t>
            </a:r>
            <a:r>
              <a:rPr lang="en-US" altLang="zh-CN" sz="2400" baseline="-25000" dirty="0">
                <a:solidFill>
                  <a:srgbClr val="FFF95B"/>
                </a:solidFill>
              </a:rPr>
              <a:t>2</a:t>
            </a:r>
          </a:p>
        </p:txBody>
      </p:sp>
      <p:sp>
        <p:nvSpPr>
          <p:cNvPr id="22" name="Oval 35"/>
          <p:cNvSpPr>
            <a:spLocks noChangeArrowheads="1"/>
          </p:cNvSpPr>
          <p:nvPr/>
        </p:nvSpPr>
        <p:spPr bwMode="auto">
          <a:xfrm>
            <a:off x="1103694" y="3808413"/>
            <a:ext cx="457200" cy="457200"/>
          </a:xfrm>
          <a:prstGeom prst="ellipse">
            <a:avLst/>
          </a:prstGeom>
          <a:solidFill>
            <a:schemeClr val="accent1"/>
          </a:solidFill>
          <a:ln w="9525">
            <a:solidFill>
              <a:schemeClr val="tx1"/>
            </a:solidFill>
            <a:round/>
            <a:headEnd/>
            <a:tailEnd/>
          </a:ln>
        </p:spPr>
        <p:txBody>
          <a:bodyPr wrap="none" anchor="b" anchorCtr="0"/>
          <a:lstStyle/>
          <a:p>
            <a:pPr algn="ctr" defTabSz="914400"/>
            <a:r>
              <a:rPr lang="en-US" altLang="zh-CN" sz="2400" dirty="0" smtClean="0">
                <a:solidFill>
                  <a:srgbClr val="FFF95B"/>
                </a:solidFill>
              </a:rPr>
              <a:t>x</a:t>
            </a:r>
            <a:r>
              <a:rPr lang="en-US" altLang="zh-CN" sz="2400" baseline="-25000" dirty="0" smtClean="0">
                <a:solidFill>
                  <a:srgbClr val="FFF95B"/>
                </a:solidFill>
              </a:rPr>
              <a:t>5</a:t>
            </a:r>
            <a:endParaRPr lang="en-US" altLang="zh-CN" sz="2400" baseline="-25000" dirty="0">
              <a:solidFill>
                <a:srgbClr val="FFF95B"/>
              </a:solidFill>
            </a:endParaRPr>
          </a:p>
        </p:txBody>
      </p:sp>
      <p:sp>
        <p:nvSpPr>
          <p:cNvPr id="23" name="Oval 35"/>
          <p:cNvSpPr>
            <a:spLocks noChangeArrowheads="1"/>
          </p:cNvSpPr>
          <p:nvPr/>
        </p:nvSpPr>
        <p:spPr bwMode="auto">
          <a:xfrm>
            <a:off x="3330958" y="3808413"/>
            <a:ext cx="457200" cy="457200"/>
          </a:xfrm>
          <a:prstGeom prst="ellipse">
            <a:avLst/>
          </a:prstGeom>
          <a:solidFill>
            <a:schemeClr val="accent1"/>
          </a:solidFill>
          <a:ln w="9525">
            <a:solidFill>
              <a:schemeClr val="tx1"/>
            </a:solidFill>
            <a:round/>
            <a:headEnd/>
            <a:tailEnd/>
          </a:ln>
        </p:spPr>
        <p:txBody>
          <a:bodyPr wrap="none" anchor="b" anchorCtr="0"/>
          <a:lstStyle/>
          <a:p>
            <a:pPr algn="ctr" defTabSz="914400"/>
            <a:r>
              <a:rPr lang="en-US" altLang="zh-CN" sz="2400" dirty="0" smtClean="0">
                <a:solidFill>
                  <a:srgbClr val="FFF95B"/>
                </a:solidFill>
              </a:rPr>
              <a:t>x</a:t>
            </a:r>
            <a:r>
              <a:rPr lang="en-US" altLang="zh-CN" sz="2400" baseline="-25000" dirty="0" smtClean="0">
                <a:solidFill>
                  <a:srgbClr val="FFF95B"/>
                </a:solidFill>
              </a:rPr>
              <a:t>4</a:t>
            </a:r>
            <a:endParaRPr lang="en-US" altLang="zh-CN" sz="2400" baseline="-25000" dirty="0">
              <a:solidFill>
                <a:srgbClr val="FFF95B"/>
              </a:solidFill>
            </a:endParaRPr>
          </a:p>
        </p:txBody>
      </p:sp>
      <p:sp>
        <p:nvSpPr>
          <p:cNvPr id="24" name="Oval 35"/>
          <p:cNvSpPr>
            <a:spLocks noChangeArrowheads="1"/>
          </p:cNvSpPr>
          <p:nvPr/>
        </p:nvSpPr>
        <p:spPr bwMode="auto">
          <a:xfrm>
            <a:off x="5675694" y="3765255"/>
            <a:ext cx="457200" cy="457200"/>
          </a:xfrm>
          <a:prstGeom prst="ellipse">
            <a:avLst/>
          </a:prstGeom>
          <a:solidFill>
            <a:schemeClr val="accent1"/>
          </a:solidFill>
          <a:ln w="9525">
            <a:solidFill>
              <a:schemeClr val="tx1"/>
            </a:solidFill>
            <a:round/>
            <a:headEnd/>
            <a:tailEnd/>
          </a:ln>
        </p:spPr>
        <p:txBody>
          <a:bodyPr wrap="none" anchor="b" anchorCtr="0"/>
          <a:lstStyle/>
          <a:p>
            <a:pPr algn="ctr" defTabSz="914400"/>
            <a:r>
              <a:rPr lang="en-US" altLang="zh-CN" sz="2400" dirty="0" smtClean="0">
                <a:solidFill>
                  <a:srgbClr val="FFF95B"/>
                </a:solidFill>
              </a:rPr>
              <a:t>x</a:t>
            </a:r>
            <a:r>
              <a:rPr lang="en-US" altLang="zh-CN" sz="2400" baseline="-25000" dirty="0" smtClean="0">
                <a:solidFill>
                  <a:srgbClr val="FFF95B"/>
                </a:solidFill>
              </a:rPr>
              <a:t>11</a:t>
            </a:r>
            <a:endParaRPr lang="en-US" altLang="zh-CN" sz="2400" baseline="-25000" dirty="0">
              <a:solidFill>
                <a:srgbClr val="FFF95B"/>
              </a:solidFill>
            </a:endParaRPr>
          </a:p>
        </p:txBody>
      </p:sp>
      <p:sp>
        <p:nvSpPr>
          <p:cNvPr id="25" name="Oval 35"/>
          <p:cNvSpPr>
            <a:spLocks noChangeArrowheads="1"/>
          </p:cNvSpPr>
          <p:nvPr/>
        </p:nvSpPr>
        <p:spPr bwMode="auto">
          <a:xfrm>
            <a:off x="7902958" y="3765255"/>
            <a:ext cx="457200" cy="457200"/>
          </a:xfrm>
          <a:prstGeom prst="ellipse">
            <a:avLst/>
          </a:prstGeom>
          <a:solidFill>
            <a:schemeClr val="accent1"/>
          </a:solidFill>
          <a:ln w="9525">
            <a:solidFill>
              <a:schemeClr val="tx1"/>
            </a:solidFill>
            <a:round/>
            <a:headEnd/>
            <a:tailEnd/>
          </a:ln>
        </p:spPr>
        <p:txBody>
          <a:bodyPr wrap="none" anchor="b" anchorCtr="0"/>
          <a:lstStyle/>
          <a:p>
            <a:pPr algn="ctr" defTabSz="914400"/>
            <a:r>
              <a:rPr lang="en-US" altLang="zh-CN" sz="2400" dirty="0" smtClean="0">
                <a:solidFill>
                  <a:srgbClr val="FFF95B"/>
                </a:solidFill>
              </a:rPr>
              <a:t>x</a:t>
            </a:r>
            <a:r>
              <a:rPr lang="en-US" altLang="zh-CN" sz="2400" baseline="-25000" dirty="0">
                <a:solidFill>
                  <a:srgbClr val="FFF95B"/>
                </a:solidFill>
              </a:rPr>
              <a:t>8</a:t>
            </a:r>
          </a:p>
        </p:txBody>
      </p:sp>
      <p:sp>
        <p:nvSpPr>
          <p:cNvPr id="26" name="Rectangle 319"/>
          <p:cNvSpPr>
            <a:spLocks noChangeArrowheads="1"/>
          </p:cNvSpPr>
          <p:nvPr/>
        </p:nvSpPr>
        <p:spPr bwMode="auto">
          <a:xfrm>
            <a:off x="3272220" y="2357438"/>
            <a:ext cx="444500" cy="428625"/>
          </a:xfrm>
          <a:prstGeom prst="rect">
            <a:avLst/>
          </a:prstGeom>
          <a:noFill/>
          <a:ln w="9525">
            <a:noFill/>
            <a:miter lim="800000"/>
            <a:headEnd/>
            <a:tailEnd/>
          </a:ln>
        </p:spPr>
        <p:txBody>
          <a:bodyPr wrap="none" anchor="ctr"/>
          <a:lstStyle/>
          <a:p>
            <a:pPr algn="ctr" defTabSz="914400"/>
            <a:r>
              <a:rPr lang="en-US" altLang="zh-CN" sz="2400">
                <a:latin typeface="Calibri" pitchFamily="34" charset="0"/>
              </a:rPr>
              <a:t>F</a:t>
            </a:r>
          </a:p>
        </p:txBody>
      </p:sp>
      <p:sp>
        <p:nvSpPr>
          <p:cNvPr id="27" name="Rectangle 319"/>
          <p:cNvSpPr>
            <a:spLocks noChangeArrowheads="1"/>
          </p:cNvSpPr>
          <p:nvPr/>
        </p:nvSpPr>
        <p:spPr bwMode="auto">
          <a:xfrm>
            <a:off x="5616958" y="2379663"/>
            <a:ext cx="444500" cy="428625"/>
          </a:xfrm>
          <a:prstGeom prst="rect">
            <a:avLst/>
          </a:prstGeom>
          <a:noFill/>
          <a:ln w="9525">
            <a:noFill/>
            <a:miter lim="800000"/>
            <a:headEnd/>
            <a:tailEnd/>
          </a:ln>
        </p:spPr>
        <p:txBody>
          <a:bodyPr wrap="none" anchor="ctr"/>
          <a:lstStyle/>
          <a:p>
            <a:pPr algn="ctr" defTabSz="914400"/>
            <a:r>
              <a:rPr lang="en-US" altLang="zh-CN" sz="2400">
                <a:latin typeface="Calibri" pitchFamily="34" charset="0"/>
              </a:rPr>
              <a:t>T</a:t>
            </a:r>
          </a:p>
        </p:txBody>
      </p:sp>
      <p:sp>
        <p:nvSpPr>
          <p:cNvPr id="28" name="Rectangle 319"/>
          <p:cNvSpPr>
            <a:spLocks noChangeArrowheads="1"/>
          </p:cNvSpPr>
          <p:nvPr/>
        </p:nvSpPr>
        <p:spPr bwMode="auto">
          <a:xfrm>
            <a:off x="1489458" y="3217863"/>
            <a:ext cx="444500" cy="428625"/>
          </a:xfrm>
          <a:prstGeom prst="rect">
            <a:avLst/>
          </a:prstGeom>
          <a:noFill/>
          <a:ln w="9525">
            <a:noFill/>
            <a:miter lim="800000"/>
            <a:headEnd/>
            <a:tailEnd/>
          </a:ln>
        </p:spPr>
        <p:txBody>
          <a:bodyPr wrap="none" anchor="ctr"/>
          <a:lstStyle/>
          <a:p>
            <a:pPr algn="ctr" defTabSz="914400"/>
            <a:r>
              <a:rPr lang="en-US" altLang="zh-CN" sz="2400">
                <a:latin typeface="Calibri" pitchFamily="34" charset="0"/>
              </a:rPr>
              <a:t>F</a:t>
            </a:r>
          </a:p>
        </p:txBody>
      </p:sp>
      <p:sp>
        <p:nvSpPr>
          <p:cNvPr id="29" name="Rectangle 319"/>
          <p:cNvSpPr>
            <a:spLocks noChangeArrowheads="1"/>
          </p:cNvSpPr>
          <p:nvPr/>
        </p:nvSpPr>
        <p:spPr bwMode="auto">
          <a:xfrm>
            <a:off x="674496" y="4024626"/>
            <a:ext cx="444500" cy="428625"/>
          </a:xfrm>
          <a:prstGeom prst="rect">
            <a:avLst/>
          </a:prstGeom>
          <a:noFill/>
          <a:ln w="9525">
            <a:noFill/>
            <a:miter lim="800000"/>
            <a:headEnd/>
            <a:tailEnd/>
          </a:ln>
        </p:spPr>
        <p:txBody>
          <a:bodyPr wrap="none" anchor="ctr"/>
          <a:lstStyle/>
          <a:p>
            <a:pPr algn="ctr" defTabSz="914400"/>
            <a:r>
              <a:rPr lang="en-US" altLang="zh-CN" sz="2400" dirty="0">
                <a:latin typeface="Calibri" pitchFamily="34" charset="0"/>
              </a:rPr>
              <a:t>F</a:t>
            </a:r>
          </a:p>
        </p:txBody>
      </p:sp>
      <p:sp>
        <p:nvSpPr>
          <p:cNvPr id="30" name="Rectangle 319"/>
          <p:cNvSpPr>
            <a:spLocks noChangeArrowheads="1"/>
          </p:cNvSpPr>
          <p:nvPr/>
        </p:nvSpPr>
        <p:spPr bwMode="auto">
          <a:xfrm>
            <a:off x="2888924" y="4024626"/>
            <a:ext cx="444500" cy="428625"/>
          </a:xfrm>
          <a:prstGeom prst="rect">
            <a:avLst/>
          </a:prstGeom>
          <a:noFill/>
          <a:ln w="9525">
            <a:noFill/>
            <a:miter lim="800000"/>
            <a:headEnd/>
            <a:tailEnd/>
          </a:ln>
        </p:spPr>
        <p:txBody>
          <a:bodyPr wrap="none" anchor="ctr"/>
          <a:lstStyle/>
          <a:p>
            <a:pPr algn="ctr" defTabSz="914400"/>
            <a:r>
              <a:rPr lang="en-US" altLang="zh-CN" sz="2400" dirty="0">
                <a:latin typeface="Calibri" pitchFamily="34" charset="0"/>
              </a:rPr>
              <a:t>F</a:t>
            </a:r>
          </a:p>
        </p:txBody>
      </p:sp>
      <p:sp>
        <p:nvSpPr>
          <p:cNvPr id="31" name="Rectangle 319"/>
          <p:cNvSpPr>
            <a:spLocks noChangeArrowheads="1"/>
          </p:cNvSpPr>
          <p:nvPr/>
        </p:nvSpPr>
        <p:spPr bwMode="auto">
          <a:xfrm>
            <a:off x="5261797" y="3984752"/>
            <a:ext cx="444500" cy="428625"/>
          </a:xfrm>
          <a:prstGeom prst="rect">
            <a:avLst/>
          </a:prstGeom>
          <a:noFill/>
          <a:ln w="9525">
            <a:noFill/>
            <a:miter lim="800000"/>
            <a:headEnd/>
            <a:tailEnd/>
          </a:ln>
        </p:spPr>
        <p:txBody>
          <a:bodyPr wrap="none" anchor="ctr"/>
          <a:lstStyle/>
          <a:p>
            <a:pPr algn="ctr" defTabSz="914400"/>
            <a:r>
              <a:rPr lang="en-US" altLang="zh-CN" sz="2400" dirty="0">
                <a:latin typeface="Calibri" pitchFamily="34" charset="0"/>
              </a:rPr>
              <a:t>F</a:t>
            </a:r>
          </a:p>
        </p:txBody>
      </p:sp>
      <p:sp>
        <p:nvSpPr>
          <p:cNvPr id="32" name="Rectangle 319"/>
          <p:cNvSpPr>
            <a:spLocks noChangeArrowheads="1"/>
          </p:cNvSpPr>
          <p:nvPr/>
        </p:nvSpPr>
        <p:spPr bwMode="auto">
          <a:xfrm>
            <a:off x="7458458" y="4019972"/>
            <a:ext cx="444500" cy="428625"/>
          </a:xfrm>
          <a:prstGeom prst="rect">
            <a:avLst/>
          </a:prstGeom>
          <a:noFill/>
          <a:ln w="9525">
            <a:noFill/>
            <a:miter lim="800000"/>
            <a:headEnd/>
            <a:tailEnd/>
          </a:ln>
        </p:spPr>
        <p:txBody>
          <a:bodyPr wrap="none" anchor="ctr"/>
          <a:lstStyle/>
          <a:p>
            <a:pPr algn="ctr" defTabSz="914400"/>
            <a:r>
              <a:rPr lang="en-US" altLang="zh-CN" sz="2400" dirty="0">
                <a:latin typeface="Calibri" pitchFamily="34" charset="0"/>
              </a:rPr>
              <a:t>F</a:t>
            </a:r>
          </a:p>
        </p:txBody>
      </p:sp>
      <p:sp>
        <p:nvSpPr>
          <p:cNvPr id="33" name="Rectangle 319"/>
          <p:cNvSpPr>
            <a:spLocks noChangeArrowheads="1"/>
          </p:cNvSpPr>
          <p:nvPr/>
        </p:nvSpPr>
        <p:spPr bwMode="auto">
          <a:xfrm>
            <a:off x="3013458" y="3251200"/>
            <a:ext cx="444500" cy="428625"/>
          </a:xfrm>
          <a:prstGeom prst="rect">
            <a:avLst/>
          </a:prstGeom>
          <a:noFill/>
          <a:ln w="9525">
            <a:noFill/>
            <a:miter lim="800000"/>
            <a:headEnd/>
            <a:tailEnd/>
          </a:ln>
        </p:spPr>
        <p:txBody>
          <a:bodyPr wrap="none" anchor="ctr"/>
          <a:lstStyle/>
          <a:p>
            <a:pPr algn="ctr" defTabSz="914400"/>
            <a:r>
              <a:rPr lang="en-US" altLang="zh-CN" sz="2400">
                <a:latin typeface="Calibri" pitchFamily="34" charset="0"/>
              </a:rPr>
              <a:t>T</a:t>
            </a:r>
          </a:p>
        </p:txBody>
      </p:sp>
      <p:sp>
        <p:nvSpPr>
          <p:cNvPr id="34" name="Rectangle 319"/>
          <p:cNvSpPr>
            <a:spLocks noChangeArrowheads="1"/>
          </p:cNvSpPr>
          <p:nvPr/>
        </p:nvSpPr>
        <p:spPr bwMode="auto">
          <a:xfrm>
            <a:off x="7458458" y="3251200"/>
            <a:ext cx="444500" cy="428625"/>
          </a:xfrm>
          <a:prstGeom prst="rect">
            <a:avLst/>
          </a:prstGeom>
          <a:noFill/>
          <a:ln w="9525">
            <a:noFill/>
            <a:miter lim="800000"/>
            <a:headEnd/>
            <a:tailEnd/>
          </a:ln>
        </p:spPr>
        <p:txBody>
          <a:bodyPr wrap="none" anchor="ctr"/>
          <a:lstStyle/>
          <a:p>
            <a:pPr algn="ctr" defTabSz="914400"/>
            <a:r>
              <a:rPr lang="en-US" altLang="zh-CN" sz="2400">
                <a:latin typeface="Calibri" pitchFamily="34" charset="0"/>
              </a:rPr>
              <a:t>T</a:t>
            </a:r>
          </a:p>
        </p:txBody>
      </p:sp>
      <p:sp>
        <p:nvSpPr>
          <p:cNvPr id="35" name="Rectangle 319"/>
          <p:cNvSpPr>
            <a:spLocks noChangeArrowheads="1"/>
          </p:cNvSpPr>
          <p:nvPr/>
        </p:nvSpPr>
        <p:spPr bwMode="auto">
          <a:xfrm>
            <a:off x="1581264" y="4024626"/>
            <a:ext cx="444500" cy="428625"/>
          </a:xfrm>
          <a:prstGeom prst="rect">
            <a:avLst/>
          </a:prstGeom>
          <a:noFill/>
          <a:ln w="9525">
            <a:noFill/>
            <a:miter lim="800000"/>
            <a:headEnd/>
            <a:tailEnd/>
          </a:ln>
        </p:spPr>
        <p:txBody>
          <a:bodyPr wrap="none" anchor="ctr"/>
          <a:lstStyle/>
          <a:p>
            <a:pPr algn="ctr" defTabSz="914400"/>
            <a:r>
              <a:rPr lang="en-US" altLang="zh-CN" sz="2400" dirty="0">
                <a:latin typeface="Calibri" pitchFamily="34" charset="0"/>
              </a:rPr>
              <a:t>T</a:t>
            </a:r>
          </a:p>
        </p:txBody>
      </p:sp>
      <p:sp>
        <p:nvSpPr>
          <p:cNvPr id="36" name="Rectangle 319"/>
          <p:cNvSpPr>
            <a:spLocks noChangeArrowheads="1"/>
          </p:cNvSpPr>
          <p:nvPr/>
        </p:nvSpPr>
        <p:spPr bwMode="auto">
          <a:xfrm>
            <a:off x="3881686" y="4024626"/>
            <a:ext cx="444500" cy="428625"/>
          </a:xfrm>
          <a:prstGeom prst="rect">
            <a:avLst/>
          </a:prstGeom>
          <a:noFill/>
          <a:ln w="9525">
            <a:noFill/>
            <a:miter lim="800000"/>
            <a:headEnd/>
            <a:tailEnd/>
          </a:ln>
        </p:spPr>
        <p:txBody>
          <a:bodyPr wrap="none" anchor="ctr"/>
          <a:lstStyle/>
          <a:p>
            <a:pPr algn="ctr" defTabSz="914400"/>
            <a:r>
              <a:rPr lang="en-US" altLang="zh-CN" sz="2400" dirty="0">
                <a:latin typeface="Calibri" pitchFamily="34" charset="0"/>
              </a:rPr>
              <a:t>T</a:t>
            </a:r>
          </a:p>
        </p:txBody>
      </p:sp>
      <p:sp>
        <p:nvSpPr>
          <p:cNvPr id="37" name="Rectangle 319"/>
          <p:cNvSpPr>
            <a:spLocks noChangeArrowheads="1"/>
          </p:cNvSpPr>
          <p:nvPr/>
        </p:nvSpPr>
        <p:spPr bwMode="auto">
          <a:xfrm>
            <a:off x="6061458" y="3938855"/>
            <a:ext cx="444500" cy="428625"/>
          </a:xfrm>
          <a:prstGeom prst="rect">
            <a:avLst/>
          </a:prstGeom>
          <a:noFill/>
          <a:ln w="9525">
            <a:noFill/>
            <a:miter lim="800000"/>
            <a:headEnd/>
            <a:tailEnd/>
          </a:ln>
        </p:spPr>
        <p:txBody>
          <a:bodyPr wrap="none" anchor="ctr"/>
          <a:lstStyle/>
          <a:p>
            <a:pPr algn="ctr" defTabSz="914400"/>
            <a:r>
              <a:rPr lang="en-US" altLang="zh-CN" sz="2400" dirty="0">
                <a:latin typeface="Calibri" pitchFamily="34" charset="0"/>
              </a:rPr>
              <a:t>T</a:t>
            </a:r>
          </a:p>
        </p:txBody>
      </p:sp>
      <p:sp>
        <p:nvSpPr>
          <p:cNvPr id="38" name="Rectangle 319"/>
          <p:cNvSpPr>
            <a:spLocks noChangeArrowheads="1"/>
          </p:cNvSpPr>
          <p:nvPr/>
        </p:nvSpPr>
        <p:spPr bwMode="auto">
          <a:xfrm>
            <a:off x="8377181" y="3954154"/>
            <a:ext cx="444500" cy="428625"/>
          </a:xfrm>
          <a:prstGeom prst="rect">
            <a:avLst/>
          </a:prstGeom>
          <a:noFill/>
          <a:ln w="9525">
            <a:noFill/>
            <a:miter lim="800000"/>
            <a:headEnd/>
            <a:tailEnd/>
          </a:ln>
        </p:spPr>
        <p:txBody>
          <a:bodyPr wrap="none" anchor="ctr"/>
          <a:lstStyle/>
          <a:p>
            <a:pPr algn="ctr" defTabSz="914400"/>
            <a:r>
              <a:rPr lang="en-US" altLang="zh-CN" sz="2400" dirty="0">
                <a:latin typeface="Calibri" pitchFamily="34" charset="0"/>
              </a:rPr>
              <a:t>T</a:t>
            </a:r>
          </a:p>
        </p:txBody>
      </p:sp>
      <p:sp>
        <p:nvSpPr>
          <p:cNvPr id="39" name="Rectangle 319"/>
          <p:cNvSpPr>
            <a:spLocks noChangeArrowheads="1"/>
          </p:cNvSpPr>
          <p:nvPr/>
        </p:nvSpPr>
        <p:spPr bwMode="auto">
          <a:xfrm>
            <a:off x="6061458" y="3252788"/>
            <a:ext cx="444500" cy="428625"/>
          </a:xfrm>
          <a:prstGeom prst="rect">
            <a:avLst/>
          </a:prstGeom>
          <a:noFill/>
          <a:ln w="9525">
            <a:noFill/>
            <a:miter lim="800000"/>
            <a:headEnd/>
            <a:tailEnd/>
          </a:ln>
        </p:spPr>
        <p:txBody>
          <a:bodyPr wrap="none" anchor="ctr"/>
          <a:lstStyle/>
          <a:p>
            <a:pPr algn="ctr" defTabSz="914400"/>
            <a:r>
              <a:rPr lang="en-US" altLang="zh-CN" sz="2400">
                <a:latin typeface="Calibri" pitchFamily="34" charset="0"/>
              </a:rPr>
              <a:t>F</a:t>
            </a:r>
          </a:p>
        </p:txBody>
      </p:sp>
      <p:sp>
        <p:nvSpPr>
          <p:cNvPr id="48" name="Curved Down Arrow 47"/>
          <p:cNvSpPr/>
          <p:nvPr/>
        </p:nvSpPr>
        <p:spPr>
          <a:xfrm rot="20280465">
            <a:off x="395784" y="2100622"/>
            <a:ext cx="2687940" cy="1085434"/>
          </a:xfrm>
          <a:prstGeom prst="curvedDownArrow">
            <a:avLst>
              <a:gd name="adj1" fmla="val 12286"/>
              <a:gd name="adj2" fmla="val 49174"/>
              <a:gd name="adj3" fmla="val 19576"/>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49" name="Rectangle 319"/>
          <p:cNvSpPr>
            <a:spLocks noChangeArrowheads="1"/>
          </p:cNvSpPr>
          <p:nvPr/>
        </p:nvSpPr>
        <p:spPr bwMode="auto">
          <a:xfrm flipH="1">
            <a:off x="1826850" y="4268352"/>
            <a:ext cx="473519" cy="574677"/>
          </a:xfrm>
          <a:prstGeom prst="rect">
            <a:avLst/>
          </a:prstGeom>
          <a:noFill/>
          <a:ln w="9525">
            <a:noFill/>
            <a:miter lim="800000"/>
            <a:headEnd/>
            <a:tailEnd/>
          </a:ln>
        </p:spPr>
        <p:txBody>
          <a:bodyPr wrap="none" anchor="ctr"/>
          <a:lstStyle/>
          <a:p>
            <a:pPr algn="ctr" defTabSz="914400"/>
            <a:r>
              <a:rPr lang="en-US" altLang="zh-CN" sz="4000" b="1" dirty="0">
                <a:solidFill>
                  <a:srgbClr val="FF0505"/>
                </a:solidFill>
                <a:latin typeface="Calibri" pitchFamily="34" charset="0"/>
              </a:rPr>
              <a:t>X</a:t>
            </a:r>
          </a:p>
        </p:txBody>
      </p:sp>
      <p:sp>
        <p:nvSpPr>
          <p:cNvPr id="51" name="Rectangle 319"/>
          <p:cNvSpPr>
            <a:spLocks noChangeArrowheads="1"/>
          </p:cNvSpPr>
          <p:nvPr/>
        </p:nvSpPr>
        <p:spPr bwMode="auto">
          <a:xfrm>
            <a:off x="3524633" y="4792199"/>
            <a:ext cx="444500" cy="428625"/>
          </a:xfrm>
          <a:prstGeom prst="rect">
            <a:avLst/>
          </a:prstGeom>
          <a:noFill/>
          <a:ln w="9525">
            <a:noFill/>
            <a:miter lim="800000"/>
            <a:headEnd/>
            <a:tailEnd/>
          </a:ln>
        </p:spPr>
        <p:txBody>
          <a:bodyPr wrap="none" anchor="ctr"/>
          <a:lstStyle/>
          <a:p>
            <a:pPr algn="ctr" defTabSz="914400"/>
            <a:r>
              <a:rPr lang="en-US" altLang="zh-CN" sz="2400" dirty="0" smtClean="0">
                <a:solidFill>
                  <a:srgbClr val="FF0000"/>
                </a:solidFill>
                <a:latin typeface="Calibri" pitchFamily="34" charset="0"/>
              </a:rPr>
              <a:t>abort</a:t>
            </a:r>
            <a:endParaRPr lang="en-US" altLang="zh-CN" sz="2400" dirty="0">
              <a:solidFill>
                <a:srgbClr val="FF0000"/>
              </a:solidFill>
              <a:latin typeface="Calibri" pitchFamily="34" charset="0"/>
            </a:endParaRPr>
          </a:p>
        </p:txBody>
      </p:sp>
      <p:cxnSp>
        <p:nvCxnSpPr>
          <p:cNvPr id="53" name="AutoShape 29"/>
          <p:cNvCxnSpPr>
            <a:cxnSpLocks noChangeShapeType="1"/>
            <a:stCxn id="20" idx="7"/>
          </p:cNvCxnSpPr>
          <p:nvPr/>
        </p:nvCxnSpPr>
        <p:spPr bwMode="auto">
          <a:xfrm rot="5400000" flipH="1" flipV="1">
            <a:off x="5361194" y="1233592"/>
            <a:ext cx="566810" cy="1516342"/>
          </a:xfrm>
          <a:prstGeom prst="straightConnector1">
            <a:avLst/>
          </a:prstGeom>
          <a:noFill/>
          <a:ln w="9525">
            <a:solidFill>
              <a:schemeClr val="tx1"/>
            </a:solidFill>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P spid="49" grpId="0"/>
      <p:bldP spid="51" grpId="0"/>
    </p:bld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0658" name="Rectangle 2"/>
          <p:cNvSpPr>
            <a:spLocks noGrp="1"/>
          </p:cNvSpPr>
          <p:nvPr>
            <p:ph type="title"/>
          </p:nvPr>
        </p:nvSpPr>
        <p:spPr/>
        <p:txBody>
          <a:bodyPr/>
          <a:lstStyle/>
          <a:p>
            <a:r>
              <a:rPr lang="en-US" altLang="zh-CN" sz="4000" b="1" dirty="0" smtClean="0">
                <a:solidFill>
                  <a:srgbClr val="FF6600"/>
                </a:solidFill>
              </a:rPr>
              <a:t>How to Handle Various Data </a:t>
            </a:r>
            <a:endParaRPr lang="zh-CN" altLang="en-US" sz="4000" b="1" dirty="0" smtClean="0">
              <a:solidFill>
                <a:srgbClr val="FF6600"/>
              </a:solidFill>
            </a:endParaRPr>
          </a:p>
        </p:txBody>
      </p:sp>
      <p:sp>
        <p:nvSpPr>
          <p:cNvPr id="70659" name="Rectangle 3"/>
          <p:cNvSpPr>
            <a:spLocks noGrp="1"/>
          </p:cNvSpPr>
          <p:nvPr>
            <p:ph type="body" idx="1"/>
          </p:nvPr>
        </p:nvSpPr>
        <p:spPr>
          <a:xfrm>
            <a:off x="229508" y="1600200"/>
            <a:ext cx="8706022" cy="4525963"/>
          </a:xfrm>
        </p:spPr>
        <p:txBody>
          <a:bodyPr>
            <a:normAutofit fontScale="92500"/>
          </a:bodyPr>
          <a:lstStyle/>
          <a:p>
            <a:pPr>
              <a:buClr>
                <a:srgbClr val="FF6600"/>
              </a:buClr>
              <a:buFont typeface="Wingdings" charset="2"/>
              <a:buChar char="§"/>
            </a:pPr>
            <a:r>
              <a:rPr lang="en-US" altLang="zh-CN" dirty="0" err="1" smtClean="0"/>
              <a:t>MiniSat</a:t>
            </a:r>
            <a:r>
              <a:rPr lang="en-US" altLang="zh-CN" dirty="0" smtClean="0"/>
              <a:t> uses the following two strategies:</a:t>
            </a:r>
          </a:p>
          <a:p>
            <a:pPr marL="566738" lvl="1" indent="-230188">
              <a:buClr>
                <a:srgbClr val="0000FF"/>
              </a:buClr>
              <a:buFont typeface="Wingdings" charset="2"/>
              <a:buChar char="§"/>
            </a:pPr>
            <a:r>
              <a:rPr lang="en-US" altLang="zh-CN" dirty="0" smtClean="0">
                <a:solidFill>
                  <a:srgbClr val="0000FF"/>
                </a:solidFill>
              </a:rPr>
              <a:t>Conflict-driven backtracking</a:t>
            </a:r>
            <a:endParaRPr lang="en-US" altLang="zh-CN" dirty="0" smtClean="0"/>
          </a:p>
          <a:p>
            <a:pPr marL="1025525" lvl="2" indent="-336550">
              <a:buFont typeface="Wingdings" charset="2"/>
              <a:buChar char="§"/>
            </a:pPr>
            <a:r>
              <a:rPr lang="en-US" altLang="zh-CN" dirty="0" smtClean="0">
                <a:solidFill>
                  <a:srgbClr val="000000"/>
                </a:solidFill>
              </a:rPr>
              <a:t>Assume: list of assumptions in chronological order</a:t>
            </a:r>
          </a:p>
          <a:p>
            <a:pPr marL="1025525" lvl="2" indent="-336550">
              <a:buFont typeface="Wingdings" charset="2"/>
              <a:buChar char="§"/>
            </a:pPr>
            <a:r>
              <a:rPr lang="en-US" altLang="zh-CN" dirty="0" smtClean="0"/>
              <a:t>Clause DB: input constraints + learned clauses</a:t>
            </a:r>
          </a:p>
          <a:p>
            <a:pPr marL="1025525" lvl="2" indent="-336550">
              <a:buFont typeface="Wingdings" charset="2"/>
              <a:buChar char="§"/>
            </a:pPr>
            <a:r>
              <a:rPr lang="en-US" altLang="zh-CN" dirty="0" smtClean="0"/>
              <a:t>Watch literals: used to quickly figure out which clauses are </a:t>
            </a:r>
            <a:br>
              <a:rPr lang="en-US" altLang="zh-CN" dirty="0" smtClean="0"/>
            </a:br>
            <a:r>
              <a:rPr lang="en-US" altLang="zh-CN" dirty="0" smtClean="0"/>
              <a:t>				asserting.</a:t>
            </a:r>
          </a:p>
          <a:p>
            <a:pPr marL="1025525" lvl="2" indent="-336550">
              <a:buFont typeface="Wingdings" charset="2"/>
              <a:buChar char="§"/>
            </a:pPr>
            <a:r>
              <a:rPr lang="en-US" altLang="zh-CN" dirty="0" smtClean="0"/>
              <a:t>Reasons: remembers why a variable assignment is made</a:t>
            </a:r>
          </a:p>
          <a:p>
            <a:pPr marL="566738" lvl="1" indent="-230188">
              <a:buClr>
                <a:srgbClr val="0000FF"/>
              </a:buClr>
              <a:buFont typeface="Wingdings" charset="2"/>
              <a:buChar char="§"/>
            </a:pPr>
            <a:r>
              <a:rPr lang="en-US" altLang="zh-CN" dirty="0" smtClean="0">
                <a:solidFill>
                  <a:srgbClr val="0000FF"/>
                </a:solidFill>
              </a:rPr>
              <a:t>Dynamic variable ordering</a:t>
            </a:r>
          </a:p>
          <a:p>
            <a:pPr marL="1025525" lvl="2" indent="-336550">
              <a:buFont typeface="Wingdings" charset="2"/>
              <a:buChar char="§"/>
            </a:pPr>
            <a:r>
              <a:rPr lang="en-US" altLang="zh-CN" dirty="0" smtClean="0"/>
              <a:t>Activities: scores on how often variables are involved in conflicts</a:t>
            </a:r>
          </a:p>
          <a:p>
            <a:pPr marL="1025525" lvl="2" indent="-336550">
              <a:buFont typeface="Wingdings" charset="2"/>
              <a:buChar char="§"/>
            </a:pPr>
            <a:r>
              <a:rPr lang="en-US" altLang="zh-CN" dirty="0" smtClean="0"/>
              <a:t>Order: variable ordering array sorted based on activity</a:t>
            </a:r>
          </a:p>
          <a:p>
            <a:pPr lvl="2">
              <a:buNone/>
            </a:pPr>
            <a:endParaRPr lang="en-US" altLang="zh-CN"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7042" name="Rectangle 2"/>
          <p:cNvSpPr>
            <a:spLocks noGrp="1"/>
          </p:cNvSpPr>
          <p:nvPr>
            <p:ph type="title"/>
          </p:nvPr>
        </p:nvSpPr>
        <p:spPr/>
        <p:txBody>
          <a:bodyPr/>
          <a:lstStyle/>
          <a:p>
            <a:r>
              <a:rPr lang="en-US" altLang="zh-CN" sz="4000" b="1" dirty="0" smtClean="0">
                <a:solidFill>
                  <a:srgbClr val="FF6600"/>
                </a:solidFill>
              </a:rPr>
              <a:t>How to Handle Various Data </a:t>
            </a:r>
            <a:endParaRPr lang="zh-CN" altLang="en-US" sz="4000" b="1" dirty="0" smtClean="0">
              <a:solidFill>
                <a:srgbClr val="FF6600"/>
              </a:solidFill>
            </a:endParaRPr>
          </a:p>
        </p:txBody>
      </p:sp>
      <p:sp>
        <p:nvSpPr>
          <p:cNvPr id="4" name="Rounded Rectangle 3"/>
          <p:cNvSpPr/>
          <p:nvPr/>
        </p:nvSpPr>
        <p:spPr>
          <a:xfrm>
            <a:off x="6557961" y="5030089"/>
            <a:ext cx="1655483" cy="634965"/>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t>Clause DB</a:t>
            </a:r>
            <a:endParaRPr lang="en-US" sz="2400" dirty="0"/>
          </a:p>
        </p:txBody>
      </p:sp>
      <p:sp>
        <p:nvSpPr>
          <p:cNvPr id="5" name="Rounded Rectangle 4"/>
          <p:cNvSpPr/>
          <p:nvPr/>
        </p:nvSpPr>
        <p:spPr>
          <a:xfrm>
            <a:off x="5211331" y="1656866"/>
            <a:ext cx="1451548" cy="634965"/>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t>trail</a:t>
            </a:r>
            <a:endParaRPr lang="en-US" sz="2400" dirty="0"/>
          </a:p>
        </p:txBody>
      </p:sp>
      <p:sp>
        <p:nvSpPr>
          <p:cNvPr id="6" name="Rounded Rectangle 5"/>
          <p:cNvSpPr/>
          <p:nvPr/>
        </p:nvSpPr>
        <p:spPr>
          <a:xfrm>
            <a:off x="6820635" y="1656866"/>
            <a:ext cx="1451548" cy="634965"/>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t>reasons</a:t>
            </a:r>
            <a:endParaRPr lang="en-US" sz="2400" dirty="0"/>
          </a:p>
        </p:txBody>
      </p:sp>
      <p:sp>
        <p:nvSpPr>
          <p:cNvPr id="7" name="Rounded Rectangle 6"/>
          <p:cNvSpPr/>
          <p:nvPr/>
        </p:nvSpPr>
        <p:spPr>
          <a:xfrm>
            <a:off x="4948658" y="5030089"/>
            <a:ext cx="1451548" cy="634965"/>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t>activities</a:t>
            </a:r>
            <a:endParaRPr lang="en-US" sz="2400" dirty="0"/>
          </a:p>
        </p:txBody>
      </p:sp>
      <p:sp>
        <p:nvSpPr>
          <p:cNvPr id="8" name="Rounded Rectangle 7"/>
          <p:cNvSpPr/>
          <p:nvPr/>
        </p:nvSpPr>
        <p:spPr>
          <a:xfrm>
            <a:off x="3578338" y="1656866"/>
            <a:ext cx="1451548" cy="634965"/>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t>order</a:t>
            </a:r>
            <a:endParaRPr lang="en-US" sz="2400" dirty="0"/>
          </a:p>
        </p:txBody>
      </p:sp>
      <p:sp>
        <p:nvSpPr>
          <p:cNvPr id="28" name="Rounded Rectangle 27"/>
          <p:cNvSpPr/>
          <p:nvPr/>
        </p:nvSpPr>
        <p:spPr>
          <a:xfrm>
            <a:off x="1161492" y="3768952"/>
            <a:ext cx="1451548" cy="634965"/>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t>assume</a:t>
            </a:r>
            <a:endParaRPr lang="en-US" sz="2400" dirty="0"/>
          </a:p>
        </p:txBody>
      </p:sp>
      <p:sp>
        <p:nvSpPr>
          <p:cNvPr id="37" name="Rounded Rectangle 36"/>
          <p:cNvSpPr/>
          <p:nvPr/>
        </p:nvSpPr>
        <p:spPr>
          <a:xfrm>
            <a:off x="3380578" y="1464678"/>
            <a:ext cx="5095540" cy="1723579"/>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Rounded Rectangle 37"/>
          <p:cNvSpPr/>
          <p:nvPr/>
        </p:nvSpPr>
        <p:spPr>
          <a:xfrm>
            <a:off x="4721852" y="4688806"/>
            <a:ext cx="3699497" cy="1254812"/>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Rounded Rectangle 41"/>
          <p:cNvSpPr/>
          <p:nvPr/>
        </p:nvSpPr>
        <p:spPr>
          <a:xfrm>
            <a:off x="738123" y="3571198"/>
            <a:ext cx="2340055" cy="1001088"/>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TextBox 42"/>
          <p:cNvSpPr txBox="1"/>
          <p:nvPr/>
        </p:nvSpPr>
        <p:spPr>
          <a:xfrm>
            <a:off x="668879" y="3159707"/>
            <a:ext cx="1417719" cy="400110"/>
          </a:xfrm>
          <a:prstGeom prst="rect">
            <a:avLst/>
          </a:prstGeom>
          <a:noFill/>
        </p:spPr>
        <p:txBody>
          <a:bodyPr wrap="square" rtlCol="0">
            <a:spAutoFit/>
          </a:bodyPr>
          <a:lstStyle/>
          <a:p>
            <a:r>
              <a:rPr lang="en-US" sz="2000" dirty="0" smtClean="0"/>
              <a:t>Context</a:t>
            </a:r>
            <a:endParaRPr lang="en-US" sz="2000" dirty="0"/>
          </a:p>
        </p:txBody>
      </p:sp>
      <p:sp>
        <p:nvSpPr>
          <p:cNvPr id="46" name="TextBox 45"/>
          <p:cNvSpPr txBox="1"/>
          <p:nvPr/>
        </p:nvSpPr>
        <p:spPr>
          <a:xfrm>
            <a:off x="675084" y="4572286"/>
            <a:ext cx="2590727" cy="707886"/>
          </a:xfrm>
          <a:prstGeom prst="rect">
            <a:avLst/>
          </a:prstGeom>
          <a:noFill/>
        </p:spPr>
        <p:txBody>
          <a:bodyPr wrap="square" rtlCol="0">
            <a:spAutoFit/>
          </a:bodyPr>
          <a:lstStyle/>
          <a:p>
            <a:r>
              <a:rPr lang="en-US" sz="2000" b="1" dirty="0" smtClean="0">
                <a:solidFill>
                  <a:srgbClr val="FF6600"/>
                </a:solidFill>
              </a:rPr>
              <a:t>Copy upon successful steal</a:t>
            </a:r>
            <a:endParaRPr lang="en-US" sz="2000" b="1" dirty="0">
              <a:solidFill>
                <a:srgbClr val="FF6600"/>
              </a:solidFill>
            </a:endParaRPr>
          </a:p>
        </p:txBody>
      </p:sp>
      <p:sp>
        <p:nvSpPr>
          <p:cNvPr id="48" name="TextBox 47"/>
          <p:cNvSpPr txBox="1"/>
          <p:nvPr/>
        </p:nvSpPr>
        <p:spPr>
          <a:xfrm>
            <a:off x="4689227" y="5927376"/>
            <a:ext cx="4203619" cy="400110"/>
          </a:xfrm>
          <a:prstGeom prst="rect">
            <a:avLst/>
          </a:prstGeom>
          <a:noFill/>
        </p:spPr>
        <p:txBody>
          <a:bodyPr wrap="square" rtlCol="0">
            <a:spAutoFit/>
          </a:bodyPr>
          <a:lstStyle/>
          <a:p>
            <a:r>
              <a:rPr lang="en-US" sz="2000" b="1" dirty="0" smtClean="0">
                <a:solidFill>
                  <a:srgbClr val="FF6600"/>
                </a:solidFill>
              </a:rPr>
              <a:t>Local copy per worker</a:t>
            </a:r>
            <a:endParaRPr lang="en-US" sz="2000" b="1" dirty="0">
              <a:solidFill>
                <a:srgbClr val="FF6600"/>
              </a:solidFill>
            </a:endParaRPr>
          </a:p>
        </p:txBody>
      </p:sp>
      <p:sp>
        <p:nvSpPr>
          <p:cNvPr id="47" name="TextBox 46"/>
          <p:cNvSpPr txBox="1"/>
          <p:nvPr/>
        </p:nvSpPr>
        <p:spPr>
          <a:xfrm>
            <a:off x="3371093" y="3156897"/>
            <a:ext cx="4560147" cy="1015663"/>
          </a:xfrm>
          <a:prstGeom prst="rect">
            <a:avLst/>
          </a:prstGeom>
          <a:noFill/>
        </p:spPr>
        <p:txBody>
          <a:bodyPr wrap="square" rtlCol="0">
            <a:spAutoFit/>
          </a:bodyPr>
          <a:lstStyle/>
          <a:p>
            <a:r>
              <a:rPr lang="en-US" sz="2000" b="1" dirty="0" smtClean="0">
                <a:solidFill>
                  <a:srgbClr val="FF6600"/>
                </a:solidFill>
              </a:rPr>
              <a:t>Local copy per worker</a:t>
            </a:r>
          </a:p>
          <a:p>
            <a:r>
              <a:rPr lang="en-US" sz="2000" b="1" dirty="0" smtClean="0">
                <a:solidFill>
                  <a:srgbClr val="FF6600"/>
                </a:solidFill>
              </a:rPr>
              <a:t>Gets updated by replaying assumes upon successful steal</a:t>
            </a:r>
            <a:endParaRPr lang="en-US" sz="2000" b="1" dirty="0">
              <a:solidFill>
                <a:srgbClr val="FF6600"/>
              </a:solidFill>
            </a:endParaRPr>
          </a:p>
        </p:txBody>
      </p:sp>
      <p:sp>
        <p:nvSpPr>
          <p:cNvPr id="49" name="Bent Arrow 48"/>
          <p:cNvSpPr/>
          <p:nvPr/>
        </p:nvSpPr>
        <p:spPr>
          <a:xfrm>
            <a:off x="2086598" y="2178240"/>
            <a:ext cx="1179213" cy="1275751"/>
          </a:xfrm>
          <a:prstGeom prst="bentArrow">
            <a:avLst>
              <a:gd name="adj1" fmla="val 14742"/>
              <a:gd name="adj2" fmla="val 25000"/>
              <a:gd name="adj3" fmla="val 22436"/>
              <a:gd name="adj4" fmla="val 43750"/>
            </a:avLst>
          </a:prstGeom>
          <a:solidFill>
            <a:schemeClr val="accent6"/>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50" name="Up Arrow 49"/>
          <p:cNvSpPr/>
          <p:nvPr/>
        </p:nvSpPr>
        <p:spPr>
          <a:xfrm>
            <a:off x="7807487" y="3250977"/>
            <a:ext cx="547059" cy="1336989"/>
          </a:xfrm>
          <a:prstGeom prst="upArrow">
            <a:avLst>
              <a:gd name="adj1" fmla="val 32805"/>
              <a:gd name="adj2" fmla="val 44268"/>
            </a:avLst>
          </a:prstGeom>
          <a:solidFill>
            <a:schemeClr val="accent6"/>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TextBox 50"/>
          <p:cNvSpPr txBox="1"/>
          <p:nvPr/>
        </p:nvSpPr>
        <p:spPr>
          <a:xfrm>
            <a:off x="1599119" y="1965367"/>
            <a:ext cx="1337957" cy="400110"/>
          </a:xfrm>
          <a:prstGeom prst="rect">
            <a:avLst/>
          </a:prstGeom>
          <a:noFill/>
        </p:spPr>
        <p:txBody>
          <a:bodyPr wrap="square" rtlCol="0">
            <a:spAutoFit/>
          </a:bodyPr>
          <a:lstStyle/>
          <a:p>
            <a:r>
              <a:rPr lang="en-US" sz="2000" b="1" dirty="0" smtClean="0">
                <a:solidFill>
                  <a:srgbClr val="FF6600"/>
                </a:solidFill>
              </a:rPr>
              <a:t>Generate</a:t>
            </a:r>
            <a:endParaRPr lang="en-US" sz="2000" b="1" dirty="0">
              <a:solidFill>
                <a:srgbClr val="FF6600"/>
              </a:solidFill>
            </a:endParaRPr>
          </a:p>
        </p:txBody>
      </p:sp>
      <p:sp>
        <p:nvSpPr>
          <p:cNvPr id="19" name="Rounded Rectangle 18"/>
          <p:cNvSpPr/>
          <p:nvPr/>
        </p:nvSpPr>
        <p:spPr>
          <a:xfrm>
            <a:off x="4485557" y="2396837"/>
            <a:ext cx="2945658" cy="634965"/>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t>watch list</a:t>
            </a:r>
            <a:endParaRPr lang="en-US"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solidFill>
                  <a:srgbClr val="FF6600"/>
                </a:solidFill>
              </a:rPr>
              <a:t>MiniSat</a:t>
            </a:r>
            <a:r>
              <a:rPr lang="en-US" b="1" dirty="0" smtClean="0">
                <a:solidFill>
                  <a:srgbClr val="FF6600"/>
                </a:solidFill>
              </a:rPr>
              <a:t> Overview</a:t>
            </a:r>
            <a:endParaRPr lang="en-US" b="1" dirty="0">
              <a:solidFill>
                <a:srgbClr val="FF6600"/>
              </a:solidFill>
            </a:endParaRPr>
          </a:p>
        </p:txBody>
      </p:sp>
      <p:sp>
        <p:nvSpPr>
          <p:cNvPr id="5" name="TextBox 4"/>
          <p:cNvSpPr txBox="1"/>
          <p:nvPr/>
        </p:nvSpPr>
        <p:spPr>
          <a:xfrm>
            <a:off x="513434" y="1486097"/>
            <a:ext cx="8173366" cy="4493537"/>
          </a:xfrm>
          <a:prstGeom prst="rect">
            <a:avLst/>
          </a:prstGeom>
          <a:noFill/>
        </p:spPr>
        <p:txBody>
          <a:bodyPr wrap="square" rtlCol="0">
            <a:spAutoFit/>
          </a:bodyPr>
          <a:lstStyle/>
          <a:p>
            <a:r>
              <a:rPr lang="en-US" sz="2200" b="1" dirty="0" err="1" smtClean="0">
                <a:solidFill>
                  <a:srgbClr val="FF6600"/>
                </a:solidFill>
              </a:rPr>
              <a:t>while</a:t>
            </a:r>
            <a:r>
              <a:rPr lang="en-US" sz="2200" dirty="0" err="1" smtClean="0">
                <a:solidFill>
                  <a:srgbClr val="000000"/>
                </a:solidFill>
              </a:rPr>
              <a:t>(no</a:t>
            </a:r>
            <a:r>
              <a:rPr lang="en-US" sz="2200" dirty="0" smtClean="0">
                <a:solidFill>
                  <a:srgbClr val="000000"/>
                </a:solidFill>
              </a:rPr>
              <a:t> result yet)</a:t>
            </a:r>
            <a:r>
              <a:rPr lang="en-US" sz="2200" b="1" dirty="0" smtClean="0">
                <a:solidFill>
                  <a:srgbClr val="FF6600"/>
                </a:solidFill>
              </a:rPr>
              <a:t> </a:t>
            </a:r>
          </a:p>
          <a:p>
            <a:r>
              <a:rPr lang="en-US" sz="2200" dirty="0" smtClean="0"/>
              <a:t>	</a:t>
            </a:r>
            <a:r>
              <a:rPr lang="en-US" sz="2200" dirty="0" err="1" smtClean="0"/>
              <a:t>confl</a:t>
            </a:r>
            <a:r>
              <a:rPr lang="en-US" sz="2200" dirty="0" smtClean="0"/>
              <a:t> = </a:t>
            </a:r>
            <a:r>
              <a:rPr lang="en-US" sz="2200" i="1" dirty="0" smtClean="0">
                <a:solidFill>
                  <a:srgbClr val="0000FF"/>
                </a:solidFill>
              </a:rPr>
              <a:t>propagate</a:t>
            </a:r>
            <a:r>
              <a:rPr lang="en-US" sz="2200" dirty="0" smtClean="0"/>
              <a:t>(); </a:t>
            </a:r>
          </a:p>
          <a:p>
            <a:r>
              <a:rPr lang="en-US" sz="2200" dirty="0" smtClean="0"/>
              <a:t>	</a:t>
            </a:r>
            <a:r>
              <a:rPr lang="en-US" sz="2200" b="1" dirty="0" err="1" smtClean="0">
                <a:solidFill>
                  <a:srgbClr val="FF6600"/>
                </a:solidFill>
              </a:rPr>
              <a:t>if</a:t>
            </a:r>
            <a:r>
              <a:rPr lang="en-US" sz="2200" dirty="0" err="1" smtClean="0">
                <a:solidFill>
                  <a:srgbClr val="000000"/>
                </a:solidFill>
              </a:rPr>
              <a:t>(confl</a:t>
            </a:r>
            <a:r>
              <a:rPr lang="en-US" sz="2200" dirty="0" smtClean="0">
                <a:solidFill>
                  <a:srgbClr val="000000"/>
                </a:solidFill>
              </a:rPr>
              <a:t>) </a:t>
            </a:r>
            <a:r>
              <a:rPr lang="en-US" sz="2200" b="1" dirty="0" smtClean="0">
                <a:solidFill>
                  <a:srgbClr val="FF6600"/>
                </a:solidFill>
              </a:rPr>
              <a:t>then </a:t>
            </a:r>
          </a:p>
          <a:p>
            <a:r>
              <a:rPr lang="en-US" sz="2200" dirty="0" smtClean="0"/>
              <a:t>	      </a:t>
            </a:r>
            <a:r>
              <a:rPr lang="en-US" sz="2200" b="1" dirty="0" smtClean="0">
                <a:solidFill>
                  <a:srgbClr val="FF6600"/>
                </a:solidFill>
              </a:rPr>
              <a:t>if</a:t>
            </a:r>
            <a:r>
              <a:rPr lang="en-US" sz="2200" dirty="0" smtClean="0"/>
              <a:t>( at root level ) </a:t>
            </a:r>
            <a:r>
              <a:rPr lang="en-US" sz="2200" b="1" dirty="0" smtClean="0">
                <a:solidFill>
                  <a:srgbClr val="FF6600"/>
                </a:solidFill>
              </a:rPr>
              <a:t>then </a:t>
            </a:r>
            <a:r>
              <a:rPr lang="en-US" sz="2200" i="1" dirty="0" smtClean="0">
                <a:solidFill>
                  <a:srgbClr val="000090"/>
                </a:solidFill>
              </a:rPr>
              <a:t>/* nothing to backtrack */</a:t>
            </a:r>
            <a:endParaRPr lang="en-US" sz="2200" b="1" dirty="0" smtClean="0">
              <a:solidFill>
                <a:srgbClr val="FF6600"/>
              </a:solidFill>
            </a:endParaRPr>
          </a:p>
          <a:p>
            <a:r>
              <a:rPr lang="en-US" sz="2200" dirty="0" smtClean="0"/>
              <a:t>			</a:t>
            </a:r>
            <a:r>
              <a:rPr lang="en-US" sz="2200" b="1" dirty="0" smtClean="0">
                <a:solidFill>
                  <a:srgbClr val="FF6600"/>
                </a:solidFill>
              </a:rPr>
              <a:t>return</a:t>
            </a:r>
            <a:r>
              <a:rPr lang="en-US" sz="2200" dirty="0" smtClean="0"/>
              <a:t> </a:t>
            </a:r>
            <a:r>
              <a:rPr lang="en-US" sz="2200" dirty="0" smtClean="0">
                <a:solidFill>
                  <a:srgbClr val="0000FF"/>
                </a:solidFill>
              </a:rPr>
              <a:t>UNSAT</a:t>
            </a:r>
            <a:r>
              <a:rPr lang="en-US" sz="2200" dirty="0" smtClean="0"/>
              <a:t>;	</a:t>
            </a:r>
          </a:p>
          <a:p>
            <a:r>
              <a:rPr lang="en-US" sz="2200" dirty="0" smtClean="0"/>
              <a:t>	 	(</a:t>
            </a:r>
            <a:r>
              <a:rPr lang="en-US" sz="2200" dirty="0" err="1" smtClean="0"/>
              <a:t>blevel</a:t>
            </a:r>
            <a:r>
              <a:rPr lang="en-US" sz="2200" dirty="0" smtClean="0"/>
              <a:t>, learnt) = </a:t>
            </a:r>
            <a:r>
              <a:rPr lang="en-US" sz="2200" i="1" dirty="0" err="1" smtClean="0">
                <a:solidFill>
                  <a:srgbClr val="0000FF"/>
                </a:solidFill>
              </a:rPr>
              <a:t>analyze</a:t>
            </a:r>
            <a:r>
              <a:rPr lang="en-US" sz="2200" dirty="0" err="1" smtClean="0"/>
              <a:t>(confl</a:t>
            </a:r>
            <a:r>
              <a:rPr lang="en-US" sz="2200" dirty="0" smtClean="0"/>
              <a:t>);</a:t>
            </a:r>
          </a:p>
          <a:p>
            <a:r>
              <a:rPr lang="en-US" sz="2200" dirty="0" smtClean="0"/>
              <a:t>		</a:t>
            </a:r>
            <a:r>
              <a:rPr lang="en-US" sz="2200" i="1" dirty="0" err="1" smtClean="0">
                <a:solidFill>
                  <a:srgbClr val="0000FF"/>
                </a:solidFill>
              </a:rPr>
              <a:t>update_DB</a:t>
            </a:r>
            <a:r>
              <a:rPr lang="en-US" sz="2200" dirty="0" err="1" smtClean="0"/>
              <a:t>(learnt</a:t>
            </a:r>
            <a:r>
              <a:rPr lang="en-US" sz="2200" dirty="0" smtClean="0"/>
              <a:t>);</a:t>
            </a:r>
          </a:p>
          <a:p>
            <a:r>
              <a:rPr lang="en-US" sz="2200" dirty="0" smtClean="0"/>
              <a:t>		</a:t>
            </a:r>
            <a:r>
              <a:rPr lang="en-US" sz="2200" i="1" dirty="0" err="1" smtClean="0">
                <a:solidFill>
                  <a:srgbClr val="0000FF"/>
                </a:solidFill>
              </a:rPr>
              <a:t>cancel_assignmts</a:t>
            </a:r>
            <a:r>
              <a:rPr lang="en-US" sz="2200" dirty="0" err="1" smtClean="0"/>
              <a:t>(blevel</a:t>
            </a:r>
            <a:r>
              <a:rPr lang="en-US" sz="2200" dirty="0" smtClean="0"/>
              <a:t>);</a:t>
            </a:r>
          </a:p>
          <a:p>
            <a:r>
              <a:rPr lang="en-US" sz="2200" dirty="0" smtClean="0"/>
              <a:t>	</a:t>
            </a:r>
            <a:r>
              <a:rPr lang="en-US" sz="2200" b="1" dirty="0" smtClean="0">
                <a:solidFill>
                  <a:srgbClr val="FF6600"/>
                </a:solidFill>
              </a:rPr>
              <a:t>else  </a:t>
            </a:r>
            <a:r>
              <a:rPr lang="en-US" sz="2200" i="1" dirty="0" smtClean="0">
                <a:solidFill>
                  <a:srgbClr val="000090"/>
                </a:solidFill>
              </a:rPr>
              <a:t>/*no conflict*/</a:t>
            </a:r>
            <a:endParaRPr lang="en-US" sz="2200" b="1" dirty="0" smtClean="0">
              <a:solidFill>
                <a:srgbClr val="000090"/>
              </a:solidFill>
            </a:endParaRPr>
          </a:p>
          <a:p>
            <a:r>
              <a:rPr lang="en-US" sz="2200" dirty="0" smtClean="0"/>
              <a:t>		</a:t>
            </a:r>
            <a:r>
              <a:rPr lang="en-US" sz="2200" b="1" dirty="0" smtClean="0">
                <a:solidFill>
                  <a:srgbClr val="FF6600"/>
                </a:solidFill>
              </a:rPr>
              <a:t>if</a:t>
            </a:r>
            <a:r>
              <a:rPr lang="en-US" sz="2200" dirty="0" smtClean="0"/>
              <a:t>( all </a:t>
            </a:r>
            <a:r>
              <a:rPr lang="en-US" sz="2200" dirty="0" err="1" smtClean="0"/>
              <a:t>vars</a:t>
            </a:r>
            <a:r>
              <a:rPr lang="en-US" sz="2200" dirty="0" smtClean="0"/>
              <a:t> assigned ) </a:t>
            </a:r>
            <a:r>
              <a:rPr lang="en-US" sz="2200" b="1" dirty="0" smtClean="0">
                <a:solidFill>
                  <a:srgbClr val="FF6600"/>
                </a:solidFill>
              </a:rPr>
              <a:t>then</a:t>
            </a:r>
          </a:p>
          <a:p>
            <a:r>
              <a:rPr lang="en-US" sz="2200" dirty="0" smtClean="0"/>
              <a:t>			</a:t>
            </a:r>
            <a:r>
              <a:rPr lang="en-US" sz="2200" b="1" dirty="0" smtClean="0">
                <a:solidFill>
                  <a:srgbClr val="FF6600"/>
                </a:solidFill>
              </a:rPr>
              <a:t>return </a:t>
            </a:r>
            <a:r>
              <a:rPr lang="en-US" sz="2200" dirty="0" smtClean="0">
                <a:solidFill>
                  <a:srgbClr val="0000FF"/>
                </a:solidFill>
              </a:rPr>
              <a:t>SAT</a:t>
            </a:r>
            <a:r>
              <a:rPr lang="en-US" sz="2200" dirty="0" smtClean="0"/>
              <a:t>;</a:t>
            </a:r>
          </a:p>
          <a:p>
            <a:r>
              <a:rPr lang="en-US" sz="2200" dirty="0" smtClean="0"/>
              <a:t>		</a:t>
            </a:r>
            <a:r>
              <a:rPr lang="en-US" sz="2200" dirty="0" err="1" smtClean="0"/>
              <a:t>var</a:t>
            </a:r>
            <a:r>
              <a:rPr lang="en-US" sz="2200" dirty="0" smtClean="0"/>
              <a:t> = </a:t>
            </a:r>
            <a:r>
              <a:rPr lang="en-US" sz="2200" i="1" dirty="0" err="1" smtClean="0">
                <a:solidFill>
                  <a:srgbClr val="0000FF"/>
                </a:solidFill>
              </a:rPr>
              <a:t>select_next</a:t>
            </a:r>
            <a:r>
              <a:rPr lang="en-US" sz="2200" dirty="0" smtClean="0"/>
              <a:t>();</a:t>
            </a:r>
          </a:p>
          <a:p>
            <a:r>
              <a:rPr lang="en-US" sz="2200" dirty="0" smtClean="0"/>
              <a:t>		</a:t>
            </a:r>
            <a:r>
              <a:rPr lang="en-US" sz="2200" i="1" dirty="0" smtClean="0">
                <a:solidFill>
                  <a:srgbClr val="0000FF"/>
                </a:solidFill>
              </a:rPr>
              <a:t>assume</a:t>
            </a:r>
            <a:r>
              <a:rPr lang="en-US" sz="2200" dirty="0" smtClean="0"/>
              <a:t>( ~</a:t>
            </a:r>
            <a:r>
              <a:rPr lang="en-US" sz="2200" dirty="0" err="1" smtClean="0"/>
              <a:t>var</a:t>
            </a:r>
            <a:r>
              <a:rPr lang="en-US" sz="2200" dirty="0" smtClean="0"/>
              <a:t> );</a:t>
            </a:r>
          </a:p>
        </p:txBody>
      </p:sp>
      <p:sp>
        <p:nvSpPr>
          <p:cNvPr id="30" name="Footer Placeholder 29"/>
          <p:cNvSpPr>
            <a:spLocks noGrp="1"/>
          </p:cNvSpPr>
          <p:nvPr>
            <p:ph type="ftr" sz="quarter" idx="11"/>
          </p:nvPr>
        </p:nvSpPr>
        <p:spPr>
          <a:xfrm>
            <a:off x="3124200" y="6356350"/>
            <a:ext cx="3429000" cy="365125"/>
          </a:xfrm>
        </p:spPr>
        <p:txBody>
          <a:bodyPr/>
          <a:lstStyle/>
          <a:p>
            <a:r>
              <a:rPr lang="en-US" smtClean="0"/>
              <a:t>6.884 Final Project Presentation</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6600"/>
                </a:solidFill>
              </a:rPr>
              <a:t>Recursive </a:t>
            </a:r>
            <a:r>
              <a:rPr lang="en-US" b="1" dirty="0" err="1" smtClean="0">
                <a:solidFill>
                  <a:srgbClr val="FF6600"/>
                </a:solidFill>
              </a:rPr>
              <a:t>MiniSat</a:t>
            </a:r>
            <a:r>
              <a:rPr lang="en-US" b="1" dirty="0" smtClean="0">
                <a:solidFill>
                  <a:srgbClr val="FF6600"/>
                </a:solidFill>
              </a:rPr>
              <a:t> Overview</a:t>
            </a:r>
            <a:endParaRPr lang="en-US" b="1" dirty="0">
              <a:solidFill>
                <a:srgbClr val="FF6600"/>
              </a:solidFill>
            </a:endParaRPr>
          </a:p>
        </p:txBody>
      </p:sp>
      <p:sp>
        <p:nvSpPr>
          <p:cNvPr id="5" name="TextBox 4"/>
          <p:cNvSpPr txBox="1"/>
          <p:nvPr/>
        </p:nvSpPr>
        <p:spPr>
          <a:xfrm>
            <a:off x="219488" y="1297937"/>
            <a:ext cx="3966449" cy="3785652"/>
          </a:xfrm>
          <a:prstGeom prst="rect">
            <a:avLst/>
          </a:prstGeom>
          <a:noFill/>
        </p:spPr>
        <p:txBody>
          <a:bodyPr wrap="square" rtlCol="0">
            <a:spAutoFit/>
          </a:bodyPr>
          <a:lstStyle/>
          <a:p>
            <a:r>
              <a:rPr lang="en-US" sz="2000" b="1" dirty="0" err="1" smtClean="0">
                <a:solidFill>
                  <a:srgbClr val="FF6600"/>
                </a:solidFill>
              </a:rPr>
              <a:t>while</a:t>
            </a:r>
            <a:r>
              <a:rPr lang="en-US" sz="2000" dirty="0" err="1" smtClean="0">
                <a:solidFill>
                  <a:srgbClr val="000000"/>
                </a:solidFill>
              </a:rPr>
              <a:t>(no</a:t>
            </a:r>
            <a:r>
              <a:rPr lang="en-US" sz="2000" dirty="0" smtClean="0">
                <a:solidFill>
                  <a:srgbClr val="000000"/>
                </a:solidFill>
              </a:rPr>
              <a:t> result yet)</a:t>
            </a:r>
          </a:p>
          <a:p>
            <a:r>
              <a:rPr lang="en-US" sz="2000" b="1" dirty="0" smtClean="0">
                <a:solidFill>
                  <a:srgbClr val="FF6600"/>
                </a:solidFill>
              </a:rPr>
              <a:t> </a:t>
            </a:r>
          </a:p>
          <a:p>
            <a:r>
              <a:rPr lang="en-US" sz="2000" dirty="0" smtClean="0"/>
              <a:t>    </a:t>
            </a:r>
            <a:r>
              <a:rPr lang="en-US" sz="2000" dirty="0" err="1" smtClean="0"/>
              <a:t>confl</a:t>
            </a:r>
            <a:r>
              <a:rPr lang="en-US" sz="2000" dirty="0" smtClean="0"/>
              <a:t> = </a:t>
            </a:r>
            <a:r>
              <a:rPr lang="en-US" sz="2000" i="1" dirty="0" smtClean="0">
                <a:solidFill>
                  <a:srgbClr val="0000FF"/>
                </a:solidFill>
              </a:rPr>
              <a:t>propagate</a:t>
            </a:r>
            <a:r>
              <a:rPr lang="en-US" sz="2000" dirty="0" smtClean="0"/>
              <a:t>(); </a:t>
            </a:r>
          </a:p>
          <a:p>
            <a:r>
              <a:rPr lang="en-US" sz="2000" dirty="0" smtClean="0"/>
              <a:t>    </a:t>
            </a:r>
            <a:r>
              <a:rPr lang="en-US" sz="2000" b="1" dirty="0" err="1" smtClean="0">
                <a:solidFill>
                  <a:srgbClr val="FF6600"/>
                </a:solidFill>
              </a:rPr>
              <a:t>if</a:t>
            </a:r>
            <a:r>
              <a:rPr lang="en-US" sz="2000" dirty="0" err="1" smtClean="0">
                <a:solidFill>
                  <a:srgbClr val="000000"/>
                </a:solidFill>
              </a:rPr>
              <a:t>(confl</a:t>
            </a:r>
            <a:r>
              <a:rPr lang="en-US" sz="2000" dirty="0" smtClean="0">
                <a:solidFill>
                  <a:srgbClr val="000000"/>
                </a:solidFill>
              </a:rPr>
              <a:t>) </a:t>
            </a:r>
            <a:r>
              <a:rPr lang="en-US" sz="2000" b="1" dirty="0" smtClean="0">
                <a:solidFill>
                  <a:srgbClr val="FF6600"/>
                </a:solidFill>
              </a:rPr>
              <a:t>then</a:t>
            </a:r>
          </a:p>
          <a:p>
            <a:r>
              <a:rPr lang="en-US" sz="2000" b="1" dirty="0" smtClean="0">
                <a:solidFill>
                  <a:srgbClr val="FF6600"/>
                </a:solidFill>
              </a:rPr>
              <a:t>	</a:t>
            </a:r>
            <a:r>
              <a:rPr lang="en-US" sz="2000" b="1" dirty="0" err="1" smtClean="0">
                <a:solidFill>
                  <a:srgbClr val="FF6600"/>
                </a:solidFill>
              </a:rPr>
              <a:t>if</a:t>
            </a:r>
            <a:r>
              <a:rPr lang="en-US" sz="2000" dirty="0" err="1" smtClean="0"/>
              <a:t>(at</a:t>
            </a:r>
            <a:r>
              <a:rPr lang="en-US" sz="2000" dirty="0" smtClean="0"/>
              <a:t> root level) </a:t>
            </a:r>
            <a:r>
              <a:rPr lang="en-US" sz="2000" b="1" dirty="0" smtClean="0">
                <a:solidFill>
                  <a:srgbClr val="FF6600"/>
                </a:solidFill>
              </a:rPr>
              <a:t>then</a:t>
            </a:r>
          </a:p>
          <a:p>
            <a:r>
              <a:rPr lang="en-US" sz="2000" dirty="0" smtClean="0"/>
              <a:t>	    </a:t>
            </a:r>
            <a:r>
              <a:rPr lang="en-US" sz="2000" dirty="0" err="1" smtClean="0">
                <a:solidFill>
                  <a:srgbClr val="FF0000"/>
                </a:solidFill>
              </a:rPr>
              <a:t>set_result</a:t>
            </a:r>
            <a:r>
              <a:rPr lang="en-US" sz="2000" dirty="0" err="1" smtClean="0"/>
              <a:t>(</a:t>
            </a:r>
            <a:r>
              <a:rPr lang="en-US" sz="2000" dirty="0" err="1" smtClean="0">
                <a:solidFill>
                  <a:srgbClr val="0000FF"/>
                </a:solidFill>
              </a:rPr>
              <a:t>UNSAT</a:t>
            </a:r>
            <a:r>
              <a:rPr lang="en-US" sz="2000" dirty="0" smtClean="0"/>
              <a:t>);</a:t>
            </a:r>
          </a:p>
          <a:p>
            <a:r>
              <a:rPr lang="en-US" sz="2000" dirty="0" smtClean="0"/>
              <a:t>	    </a:t>
            </a:r>
            <a:r>
              <a:rPr lang="en-US" sz="2000" dirty="0" err="1" smtClean="0"/>
              <a:t>blevel</a:t>
            </a:r>
            <a:r>
              <a:rPr lang="en-US" sz="2000" dirty="0" smtClean="0"/>
              <a:t> = -1;</a:t>
            </a:r>
          </a:p>
          <a:p>
            <a:r>
              <a:rPr lang="en-US" sz="2000" b="1" dirty="0" smtClean="0"/>
              <a:t>	    </a:t>
            </a:r>
            <a:r>
              <a:rPr lang="en-US" sz="2000" b="1" dirty="0" smtClean="0">
                <a:solidFill>
                  <a:srgbClr val="FF6600"/>
                </a:solidFill>
              </a:rPr>
              <a:t>break</a:t>
            </a:r>
            <a:r>
              <a:rPr lang="en-US" sz="2000" dirty="0" smtClean="0"/>
              <a:t>; </a:t>
            </a:r>
          </a:p>
          <a:p>
            <a:r>
              <a:rPr lang="en-US" sz="2000" b="1" dirty="0" smtClean="0">
                <a:solidFill>
                  <a:srgbClr val="FF6600"/>
                </a:solidFill>
              </a:rPr>
              <a:t>	</a:t>
            </a:r>
            <a:r>
              <a:rPr lang="en-US" sz="2000" dirty="0" smtClean="0"/>
              <a:t>(</a:t>
            </a:r>
            <a:r>
              <a:rPr lang="en-US" sz="2000" dirty="0" err="1" smtClean="0"/>
              <a:t>blevel</a:t>
            </a:r>
            <a:r>
              <a:rPr lang="en-US" sz="2000" dirty="0" smtClean="0"/>
              <a:t>, learnt) = </a:t>
            </a:r>
            <a:r>
              <a:rPr lang="en-US" sz="2000" i="1" dirty="0" err="1" smtClean="0">
                <a:solidFill>
                  <a:srgbClr val="0000FF"/>
                </a:solidFill>
              </a:rPr>
              <a:t>analyze</a:t>
            </a:r>
            <a:r>
              <a:rPr lang="en-US" sz="2000" dirty="0" err="1" smtClean="0"/>
              <a:t>(confl</a:t>
            </a:r>
            <a:r>
              <a:rPr lang="en-US" sz="2000" dirty="0" smtClean="0"/>
              <a:t>);</a:t>
            </a:r>
          </a:p>
          <a:p>
            <a:r>
              <a:rPr lang="en-US" sz="2000" dirty="0" smtClean="0"/>
              <a:t>	</a:t>
            </a:r>
            <a:r>
              <a:rPr lang="en-US" sz="2000" i="1" dirty="0" err="1" smtClean="0">
                <a:solidFill>
                  <a:srgbClr val="0000FF"/>
                </a:solidFill>
              </a:rPr>
              <a:t>update_DB</a:t>
            </a:r>
            <a:r>
              <a:rPr lang="en-US" sz="2000" dirty="0" err="1" smtClean="0"/>
              <a:t>(learnt</a:t>
            </a:r>
            <a:r>
              <a:rPr lang="en-US" sz="2000" dirty="0" smtClean="0"/>
              <a:t>);</a:t>
            </a:r>
          </a:p>
          <a:p>
            <a:r>
              <a:rPr lang="en-US" sz="2000" dirty="0" smtClean="0"/>
              <a:t>	</a:t>
            </a:r>
            <a:r>
              <a:rPr lang="en-US" sz="2000" i="1" dirty="0" err="1" smtClean="0">
                <a:solidFill>
                  <a:srgbClr val="0000FF"/>
                </a:solidFill>
              </a:rPr>
              <a:t>cancel_assignmts</a:t>
            </a:r>
            <a:r>
              <a:rPr lang="en-US" sz="2000" dirty="0" err="1" smtClean="0"/>
              <a:t>(blevel</a:t>
            </a:r>
            <a:r>
              <a:rPr lang="en-US" sz="2000" dirty="0" smtClean="0"/>
              <a:t>);</a:t>
            </a:r>
          </a:p>
          <a:p>
            <a:r>
              <a:rPr lang="en-US" sz="2000" dirty="0" smtClean="0"/>
              <a:t>	</a:t>
            </a:r>
            <a:r>
              <a:rPr lang="en-US" sz="2000" b="1" dirty="0" smtClean="0">
                <a:solidFill>
                  <a:srgbClr val="FF6600"/>
                </a:solidFill>
              </a:rPr>
              <a:t>break</a:t>
            </a:r>
            <a:r>
              <a:rPr lang="en-US" sz="2000" dirty="0" smtClean="0"/>
              <a:t>;</a:t>
            </a:r>
          </a:p>
        </p:txBody>
      </p:sp>
      <p:sp>
        <p:nvSpPr>
          <p:cNvPr id="30" name="Footer Placeholder 29"/>
          <p:cNvSpPr>
            <a:spLocks noGrp="1"/>
          </p:cNvSpPr>
          <p:nvPr>
            <p:ph type="ftr" sz="quarter" idx="11"/>
          </p:nvPr>
        </p:nvSpPr>
        <p:spPr>
          <a:xfrm>
            <a:off x="3124200" y="6356350"/>
            <a:ext cx="3429000" cy="365125"/>
          </a:xfrm>
        </p:spPr>
        <p:txBody>
          <a:bodyPr/>
          <a:lstStyle/>
          <a:p>
            <a:r>
              <a:rPr lang="en-US" smtClean="0"/>
              <a:t>6.884 Final Project Presentation</a:t>
            </a:r>
            <a:endParaRPr lang="en-US" dirty="0"/>
          </a:p>
        </p:txBody>
      </p:sp>
      <p:sp>
        <p:nvSpPr>
          <p:cNvPr id="6" name="TextBox 5"/>
          <p:cNvSpPr txBox="1"/>
          <p:nvPr/>
        </p:nvSpPr>
        <p:spPr>
          <a:xfrm>
            <a:off x="4160394" y="1219537"/>
            <a:ext cx="4889538" cy="4401205"/>
          </a:xfrm>
          <a:prstGeom prst="rect">
            <a:avLst/>
          </a:prstGeom>
          <a:noFill/>
        </p:spPr>
        <p:txBody>
          <a:bodyPr wrap="square" rtlCol="0">
            <a:spAutoFit/>
          </a:bodyPr>
          <a:lstStyle/>
          <a:p>
            <a:endParaRPr lang="en-US" sz="2000" b="1" dirty="0" smtClean="0">
              <a:solidFill>
                <a:srgbClr val="FF6600"/>
              </a:solidFill>
            </a:endParaRPr>
          </a:p>
          <a:p>
            <a:r>
              <a:rPr lang="en-US" sz="2000" b="1" dirty="0" smtClean="0">
                <a:solidFill>
                  <a:srgbClr val="FF6600"/>
                </a:solidFill>
              </a:rPr>
              <a:t>    else  </a:t>
            </a:r>
            <a:r>
              <a:rPr lang="en-US" sz="2000" i="1" dirty="0" smtClean="0">
                <a:solidFill>
                  <a:srgbClr val="000090"/>
                </a:solidFill>
              </a:rPr>
              <a:t>/*no conflict*/</a:t>
            </a:r>
          </a:p>
          <a:p>
            <a:r>
              <a:rPr lang="en-US" sz="2000" dirty="0" smtClean="0"/>
              <a:t>        </a:t>
            </a:r>
            <a:r>
              <a:rPr lang="en-US" sz="2000" b="1" dirty="0" err="1" smtClean="0">
                <a:solidFill>
                  <a:srgbClr val="FF6600"/>
                </a:solidFill>
              </a:rPr>
              <a:t>if</a:t>
            </a:r>
            <a:r>
              <a:rPr lang="en-US" sz="2000" dirty="0" err="1" smtClean="0"/>
              <a:t>(all</a:t>
            </a:r>
            <a:r>
              <a:rPr lang="en-US" sz="2000" dirty="0" smtClean="0"/>
              <a:t> </a:t>
            </a:r>
            <a:r>
              <a:rPr lang="en-US" sz="2000" dirty="0" err="1" smtClean="0"/>
              <a:t>vars</a:t>
            </a:r>
            <a:r>
              <a:rPr lang="en-US" sz="2000" dirty="0" smtClean="0"/>
              <a:t> assigned) </a:t>
            </a:r>
            <a:r>
              <a:rPr lang="en-US" sz="2000" b="1" dirty="0" smtClean="0">
                <a:solidFill>
                  <a:srgbClr val="FF6600"/>
                </a:solidFill>
              </a:rPr>
              <a:t>then</a:t>
            </a:r>
          </a:p>
          <a:p>
            <a:r>
              <a:rPr lang="en-US" sz="2000" dirty="0" smtClean="0"/>
              <a:t>            </a:t>
            </a:r>
            <a:r>
              <a:rPr lang="en-US" sz="2000" dirty="0" err="1" smtClean="0">
                <a:solidFill>
                  <a:srgbClr val="FF0000"/>
                </a:solidFill>
              </a:rPr>
              <a:t>set_result</a:t>
            </a:r>
            <a:r>
              <a:rPr lang="en-US" sz="2000" dirty="0" err="1" smtClean="0"/>
              <a:t>(</a:t>
            </a:r>
            <a:r>
              <a:rPr lang="en-US" sz="2000" dirty="0" err="1" smtClean="0">
                <a:solidFill>
                  <a:srgbClr val="0000FF"/>
                </a:solidFill>
              </a:rPr>
              <a:t>SAT</a:t>
            </a:r>
            <a:r>
              <a:rPr lang="en-US" sz="2000" dirty="0" smtClean="0"/>
              <a:t>);</a:t>
            </a:r>
          </a:p>
          <a:p>
            <a:r>
              <a:rPr lang="en-US" sz="2000" dirty="0" smtClean="0"/>
              <a:t>	    </a:t>
            </a:r>
            <a:r>
              <a:rPr lang="en-US" sz="2000" dirty="0" err="1" smtClean="0"/>
              <a:t>blevel</a:t>
            </a:r>
            <a:r>
              <a:rPr lang="en-US" sz="2000" dirty="0" smtClean="0"/>
              <a:t> = -1;</a:t>
            </a:r>
          </a:p>
          <a:p>
            <a:r>
              <a:rPr lang="en-US" sz="2000" b="1" dirty="0" smtClean="0">
                <a:solidFill>
                  <a:srgbClr val="FF6600"/>
                </a:solidFill>
              </a:rPr>
              <a:t>	     break</a:t>
            </a:r>
            <a:r>
              <a:rPr lang="en-US" sz="2000" dirty="0" smtClean="0"/>
              <a:t>;</a:t>
            </a:r>
            <a:r>
              <a:rPr lang="en-US" sz="2000" b="1" dirty="0" smtClean="0">
                <a:solidFill>
                  <a:srgbClr val="FF6600"/>
                </a:solidFill>
              </a:rPr>
              <a:t>      </a:t>
            </a:r>
          </a:p>
          <a:p>
            <a:r>
              <a:rPr lang="en-US" sz="2000" dirty="0" smtClean="0"/>
              <a:t>        </a:t>
            </a:r>
            <a:r>
              <a:rPr lang="en-US" sz="2000" dirty="0" err="1" smtClean="0"/>
              <a:t>var</a:t>
            </a:r>
            <a:r>
              <a:rPr lang="en-US" sz="2000" dirty="0" smtClean="0"/>
              <a:t> = </a:t>
            </a:r>
            <a:r>
              <a:rPr lang="en-US" sz="2000" i="1" dirty="0" err="1" smtClean="0">
                <a:solidFill>
                  <a:srgbClr val="0000FF"/>
                </a:solidFill>
              </a:rPr>
              <a:t>select_next</a:t>
            </a:r>
            <a:r>
              <a:rPr lang="en-US" sz="2000" dirty="0" smtClean="0"/>
              <a:t>();</a:t>
            </a:r>
          </a:p>
          <a:p>
            <a:r>
              <a:rPr lang="en-US" sz="2000" i="1" dirty="0" smtClean="0">
                <a:solidFill>
                  <a:srgbClr val="0000FF"/>
                </a:solidFill>
              </a:rPr>
              <a:t>        </a:t>
            </a:r>
            <a:r>
              <a:rPr lang="en-US" sz="2000" i="1" dirty="0" err="1" smtClean="0">
                <a:solidFill>
                  <a:srgbClr val="0000FF"/>
                </a:solidFill>
              </a:rPr>
              <a:t>assume</a:t>
            </a:r>
            <a:r>
              <a:rPr lang="en-US" sz="2000" dirty="0" err="1" smtClean="0"/>
              <a:t>(~var</a:t>
            </a:r>
            <a:r>
              <a:rPr lang="en-US" sz="2000" dirty="0" smtClean="0"/>
              <a:t>);</a:t>
            </a:r>
          </a:p>
          <a:p>
            <a:r>
              <a:rPr lang="en-US" sz="2000" dirty="0" smtClean="0"/>
              <a:t>	</a:t>
            </a:r>
            <a:r>
              <a:rPr lang="en-US" sz="2000" dirty="0" err="1" smtClean="0"/>
              <a:t>blevel</a:t>
            </a:r>
            <a:r>
              <a:rPr lang="en-US" sz="2000" dirty="0" smtClean="0"/>
              <a:t> = </a:t>
            </a:r>
            <a:r>
              <a:rPr lang="en-US" sz="2000" dirty="0" smtClean="0">
                <a:solidFill>
                  <a:srgbClr val="0000FF"/>
                </a:solidFill>
              </a:rPr>
              <a:t>search</a:t>
            </a:r>
            <a:r>
              <a:rPr lang="en-US" sz="2000" dirty="0" smtClean="0"/>
              <a:t>(</a:t>
            </a:r>
            <a:r>
              <a:rPr lang="en-US" sz="2000" dirty="0" smtClean="0">
                <a:solidFill>
                  <a:srgbClr val="FF0000"/>
                </a:solidFill>
              </a:rPr>
              <a:t>depth</a:t>
            </a:r>
            <a:r>
              <a:rPr lang="en-US" sz="2000" dirty="0" smtClean="0"/>
              <a:t>+1);</a:t>
            </a:r>
          </a:p>
          <a:p>
            <a:r>
              <a:rPr lang="en-US" sz="2000" b="1" dirty="0" smtClean="0">
                <a:solidFill>
                  <a:srgbClr val="FF6600"/>
                </a:solidFill>
              </a:rPr>
              <a:t>        </a:t>
            </a:r>
            <a:r>
              <a:rPr lang="en-US" sz="2000" b="1" dirty="0" err="1" smtClean="0">
                <a:solidFill>
                  <a:srgbClr val="FF6600"/>
                </a:solidFill>
              </a:rPr>
              <a:t>if</a:t>
            </a:r>
            <a:r>
              <a:rPr lang="en-US" sz="2000" dirty="0" err="1" smtClean="0">
                <a:solidFill>
                  <a:srgbClr val="000000"/>
                </a:solidFill>
              </a:rPr>
              <a:t>(blevel</a:t>
            </a:r>
            <a:r>
              <a:rPr lang="en-US" sz="2000" dirty="0" smtClean="0">
                <a:solidFill>
                  <a:srgbClr val="000000"/>
                </a:solidFill>
              </a:rPr>
              <a:t>&lt;depth)</a:t>
            </a:r>
            <a:r>
              <a:rPr lang="en-US" sz="2000" b="1" dirty="0" smtClean="0">
                <a:solidFill>
                  <a:srgbClr val="FF6600"/>
                </a:solidFill>
              </a:rPr>
              <a:t> </a:t>
            </a:r>
          </a:p>
          <a:p>
            <a:r>
              <a:rPr lang="en-US" sz="2000" b="1" dirty="0" smtClean="0">
                <a:solidFill>
                  <a:srgbClr val="FF6600"/>
                </a:solidFill>
              </a:rPr>
              <a:t>	    break</a:t>
            </a:r>
            <a:r>
              <a:rPr lang="en-US" sz="2000" dirty="0" smtClean="0"/>
              <a:t>;</a:t>
            </a:r>
          </a:p>
          <a:p>
            <a:r>
              <a:rPr lang="en-US" sz="2000" i="1" dirty="0" smtClean="0">
                <a:solidFill>
                  <a:srgbClr val="000090"/>
                </a:solidFill>
              </a:rPr>
              <a:t>/*end of while*/</a:t>
            </a:r>
          </a:p>
          <a:p>
            <a:endParaRPr lang="en-US" sz="2000" b="1" dirty="0" smtClean="0">
              <a:solidFill>
                <a:srgbClr val="FF6600"/>
              </a:solidFill>
            </a:endParaRPr>
          </a:p>
          <a:p>
            <a:r>
              <a:rPr lang="en-US" sz="2000" b="1" dirty="0" smtClean="0">
                <a:solidFill>
                  <a:srgbClr val="FF6600"/>
                </a:solidFill>
              </a:rPr>
              <a:t>return </a:t>
            </a:r>
            <a:r>
              <a:rPr lang="en-US" sz="2000" dirty="0" err="1" smtClean="0">
                <a:solidFill>
                  <a:srgbClr val="000000"/>
                </a:solidFill>
              </a:rPr>
              <a:t>blevel</a:t>
            </a:r>
            <a:r>
              <a:rPr lang="en-US" sz="2000" dirty="0" smtClean="0"/>
              <a:t>;</a:t>
            </a:r>
          </a:p>
        </p:txBody>
      </p:sp>
      <p:cxnSp>
        <p:nvCxnSpPr>
          <p:cNvPr id="8" name="Straight Connector 7"/>
          <p:cNvCxnSpPr/>
          <p:nvPr/>
        </p:nvCxnSpPr>
        <p:spPr>
          <a:xfrm rot="16200000" flipH="1">
            <a:off x="1845940" y="3592561"/>
            <a:ext cx="4614026" cy="14884"/>
          </a:xfrm>
          <a:prstGeom prst="line">
            <a:avLst/>
          </a:prstGeom>
          <a:ln>
            <a:solidFill>
              <a:srgbClr val="000090"/>
            </a:solidFill>
          </a:ln>
        </p:spPr>
        <p:style>
          <a:lnRef idx="2">
            <a:schemeClr val="accent1"/>
          </a:lnRef>
          <a:fillRef idx="0">
            <a:schemeClr val="accent1"/>
          </a:fillRef>
          <a:effectRef idx="1">
            <a:schemeClr val="accent1"/>
          </a:effectRef>
          <a:fontRef idx="minor">
            <a:schemeClr val="tx1"/>
          </a:fontRef>
        </p:style>
      </p:cxnSp>
      <p:sp>
        <p:nvSpPr>
          <p:cNvPr id="14" name="Left Arrow 13"/>
          <p:cNvSpPr/>
          <p:nvPr/>
        </p:nvSpPr>
        <p:spPr>
          <a:xfrm>
            <a:off x="3006142" y="2942068"/>
            <a:ext cx="408991" cy="235199"/>
          </a:xfrm>
          <a:prstGeom prst="leftArrow">
            <a:avLst/>
          </a:prstGeom>
          <a:solidFill>
            <a:schemeClr val="accent3">
              <a:lumMod val="5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Left Arrow 15"/>
          <p:cNvSpPr/>
          <p:nvPr/>
        </p:nvSpPr>
        <p:spPr>
          <a:xfrm>
            <a:off x="5750518" y="5298094"/>
            <a:ext cx="408991" cy="235199"/>
          </a:xfrm>
          <a:prstGeom prst="leftArrow">
            <a:avLst/>
          </a:prstGeom>
          <a:solidFill>
            <a:schemeClr val="accent3">
              <a:lumMod val="5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Left Arrow 16"/>
          <p:cNvSpPr/>
          <p:nvPr/>
        </p:nvSpPr>
        <p:spPr>
          <a:xfrm>
            <a:off x="7409783" y="3769358"/>
            <a:ext cx="408991" cy="235199"/>
          </a:xfrm>
          <a:prstGeom prst="leftArrow">
            <a:avLst/>
          </a:prstGeom>
          <a:solidFill>
            <a:schemeClr val="accent3">
              <a:lumMod val="5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p:nvSpPr>
        <p:spPr>
          <a:xfrm>
            <a:off x="770164" y="5755249"/>
            <a:ext cx="7889612" cy="628121"/>
          </a:xfrm>
          <a:prstGeom prst="rect">
            <a:avLst/>
          </a:prstGeom>
          <a:solidFill>
            <a:srgbClr val="FFFF9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err="1" smtClean="0">
                <a:solidFill>
                  <a:srgbClr val="FF6600"/>
                </a:solidFill>
              </a:rPr>
              <a:t>int</a:t>
            </a:r>
            <a:r>
              <a:rPr lang="en-US" sz="2400" b="1" dirty="0" smtClean="0">
                <a:solidFill>
                  <a:srgbClr val="FF6600"/>
                </a:solidFill>
              </a:rPr>
              <a:t> </a:t>
            </a:r>
            <a:r>
              <a:rPr lang="en-US" sz="2400" dirty="0" smtClean="0">
                <a:solidFill>
                  <a:srgbClr val="3366FF"/>
                </a:solidFill>
              </a:rPr>
              <a:t>search </a:t>
            </a:r>
            <a:r>
              <a:rPr lang="en-US" sz="2400" b="1" dirty="0" smtClean="0">
                <a:solidFill>
                  <a:srgbClr val="000090"/>
                </a:solidFill>
              </a:rPr>
              <a:t>(</a:t>
            </a:r>
            <a:r>
              <a:rPr lang="en-US" sz="2400" b="1" dirty="0" err="1" smtClean="0">
                <a:solidFill>
                  <a:srgbClr val="FF6600"/>
                </a:solidFill>
              </a:rPr>
              <a:t>int</a:t>
            </a:r>
            <a:r>
              <a:rPr lang="en-US" sz="2400" b="1" dirty="0" smtClean="0">
                <a:solidFill>
                  <a:srgbClr val="FF6600"/>
                </a:solidFill>
              </a:rPr>
              <a:t> </a:t>
            </a:r>
            <a:r>
              <a:rPr lang="en-US" sz="2400" dirty="0" smtClean="0">
                <a:solidFill>
                  <a:srgbClr val="FF0000"/>
                </a:solidFill>
              </a:rPr>
              <a:t>depth</a:t>
            </a:r>
            <a:r>
              <a:rPr lang="en-US" sz="2400" dirty="0" smtClean="0">
                <a:solidFill>
                  <a:schemeClr val="tx1">
                    <a:lumMod val="95000"/>
                    <a:lumOff val="5000"/>
                  </a:schemeClr>
                </a:solidFill>
              </a:rPr>
              <a:t>); </a:t>
            </a:r>
            <a:r>
              <a:rPr lang="en-US" sz="2400" i="1" dirty="0" smtClean="0">
                <a:solidFill>
                  <a:srgbClr val="000090"/>
                </a:solidFill>
              </a:rPr>
              <a:t>/*returns </a:t>
            </a:r>
            <a:r>
              <a:rPr lang="en-US" sz="2400" i="1" dirty="0" err="1" smtClean="0">
                <a:solidFill>
                  <a:srgbClr val="000090"/>
                </a:solidFill>
              </a:rPr>
              <a:t>blevel</a:t>
            </a:r>
            <a:r>
              <a:rPr lang="en-US" sz="2400" i="1" dirty="0" smtClean="0">
                <a:solidFill>
                  <a:srgbClr val="000090"/>
                </a:solidFill>
              </a:rPr>
              <a:t>*/</a:t>
            </a:r>
            <a:r>
              <a:rPr lang="en-US" sz="2400" dirty="0" smtClean="0"/>
              <a:t> </a:t>
            </a:r>
            <a:r>
              <a:rPr lang="en-US" sz="2400" b="1" dirty="0" smtClean="0">
                <a:solidFill>
                  <a:srgbClr val="FF6600"/>
                </a:solidFill>
              </a:rPr>
              <a:t> </a:t>
            </a:r>
            <a:endParaRPr lang="en-US" sz="2400" b="1" dirty="0">
              <a:solidFill>
                <a:srgbClr val="00009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6" grpId="0" animBg="1"/>
      <p:bldP spid="17" grpId="0" animBg="1"/>
    </p:bld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6600"/>
                </a:solidFill>
              </a:rPr>
              <a:t>Parallel </a:t>
            </a:r>
            <a:r>
              <a:rPr lang="en-US" b="1" dirty="0" err="1" smtClean="0">
                <a:solidFill>
                  <a:srgbClr val="FF6600"/>
                </a:solidFill>
              </a:rPr>
              <a:t>MiniSat</a:t>
            </a:r>
            <a:r>
              <a:rPr lang="en-US" b="1" dirty="0" smtClean="0">
                <a:solidFill>
                  <a:srgbClr val="FF6600"/>
                </a:solidFill>
              </a:rPr>
              <a:t> Overview</a:t>
            </a:r>
            <a:endParaRPr lang="en-US" b="1" dirty="0">
              <a:solidFill>
                <a:srgbClr val="FF6600"/>
              </a:solidFill>
            </a:endParaRPr>
          </a:p>
        </p:txBody>
      </p:sp>
      <p:sp>
        <p:nvSpPr>
          <p:cNvPr id="5" name="TextBox 4"/>
          <p:cNvSpPr txBox="1"/>
          <p:nvPr/>
        </p:nvSpPr>
        <p:spPr>
          <a:xfrm>
            <a:off x="219488" y="1297937"/>
            <a:ext cx="3966449" cy="5632311"/>
          </a:xfrm>
          <a:prstGeom prst="rect">
            <a:avLst/>
          </a:prstGeom>
          <a:noFill/>
        </p:spPr>
        <p:txBody>
          <a:bodyPr wrap="square" rtlCol="0">
            <a:spAutoFit/>
          </a:bodyPr>
          <a:lstStyle/>
          <a:p>
            <a:r>
              <a:rPr lang="en-US" sz="2000" b="1" dirty="0" err="1" smtClean="0">
                <a:solidFill>
                  <a:srgbClr val="FF6600"/>
                </a:solidFill>
              </a:rPr>
              <a:t>while</a:t>
            </a:r>
            <a:r>
              <a:rPr lang="en-US" sz="2000" dirty="0" err="1" smtClean="0">
                <a:solidFill>
                  <a:srgbClr val="000000"/>
                </a:solidFill>
              </a:rPr>
              <a:t>(</a:t>
            </a:r>
            <a:r>
              <a:rPr lang="en-US" sz="2000" dirty="0" err="1" smtClean="0"/>
              <a:t>no</a:t>
            </a:r>
            <a:r>
              <a:rPr lang="en-US" sz="2000" dirty="0" smtClean="0"/>
              <a:t> results yet</a:t>
            </a:r>
            <a:r>
              <a:rPr lang="en-US" sz="2000" dirty="0" smtClean="0">
                <a:solidFill>
                  <a:srgbClr val="000000"/>
                </a:solidFill>
              </a:rPr>
              <a:t>)</a:t>
            </a:r>
            <a:endParaRPr lang="en-US" sz="2000" b="1" dirty="0" smtClean="0">
              <a:solidFill>
                <a:srgbClr val="FF6600"/>
              </a:solidFill>
            </a:endParaRPr>
          </a:p>
          <a:p>
            <a:r>
              <a:rPr lang="en-US" sz="2000" dirty="0" smtClean="0"/>
              <a:t>    </a:t>
            </a:r>
            <a:r>
              <a:rPr lang="en-US" sz="2000" dirty="0" err="1" smtClean="0"/>
              <a:t>confl</a:t>
            </a:r>
            <a:r>
              <a:rPr lang="en-US" sz="2000" dirty="0" smtClean="0"/>
              <a:t> = </a:t>
            </a:r>
            <a:r>
              <a:rPr lang="en-US" sz="2000" i="1" dirty="0" smtClean="0">
                <a:solidFill>
                  <a:srgbClr val="0000FF"/>
                </a:solidFill>
              </a:rPr>
              <a:t>propagate</a:t>
            </a:r>
            <a:r>
              <a:rPr lang="en-US" sz="2000" dirty="0" smtClean="0"/>
              <a:t>(); </a:t>
            </a:r>
          </a:p>
          <a:p>
            <a:r>
              <a:rPr lang="en-US" sz="2000" dirty="0" smtClean="0"/>
              <a:t>    </a:t>
            </a:r>
            <a:r>
              <a:rPr lang="en-US" sz="2000" b="1" dirty="0" err="1" smtClean="0">
                <a:solidFill>
                  <a:srgbClr val="FF6600"/>
                </a:solidFill>
              </a:rPr>
              <a:t>if</a:t>
            </a:r>
            <a:r>
              <a:rPr lang="en-US" sz="2000" dirty="0" err="1" smtClean="0">
                <a:solidFill>
                  <a:srgbClr val="000000"/>
                </a:solidFill>
              </a:rPr>
              <a:t>(confl</a:t>
            </a:r>
            <a:r>
              <a:rPr lang="en-US" sz="2000" dirty="0" smtClean="0">
                <a:solidFill>
                  <a:srgbClr val="000000"/>
                </a:solidFill>
              </a:rPr>
              <a:t>) </a:t>
            </a:r>
            <a:r>
              <a:rPr lang="en-US" sz="2000" b="1" dirty="0" smtClean="0">
                <a:solidFill>
                  <a:srgbClr val="FF6600"/>
                </a:solidFill>
              </a:rPr>
              <a:t>then</a:t>
            </a:r>
          </a:p>
          <a:p>
            <a:r>
              <a:rPr lang="en-US" sz="2000" b="1" dirty="0" smtClean="0">
                <a:solidFill>
                  <a:srgbClr val="FF6600"/>
                </a:solidFill>
              </a:rPr>
              <a:t>	if</a:t>
            </a:r>
            <a:r>
              <a:rPr lang="en-US" sz="2000" dirty="0" smtClean="0"/>
              <a:t>( at root level ) </a:t>
            </a:r>
            <a:r>
              <a:rPr lang="en-US" sz="2000" b="1" dirty="0" smtClean="0">
                <a:solidFill>
                  <a:srgbClr val="FF6600"/>
                </a:solidFill>
              </a:rPr>
              <a:t>then</a:t>
            </a:r>
          </a:p>
          <a:p>
            <a:r>
              <a:rPr lang="en-US" sz="2000" dirty="0" smtClean="0"/>
              <a:t>	    </a:t>
            </a:r>
            <a:r>
              <a:rPr lang="en-US" sz="2000" dirty="0" err="1" smtClean="0">
                <a:solidFill>
                  <a:srgbClr val="000000"/>
                </a:solidFill>
              </a:rPr>
              <a:t>set_result</a:t>
            </a:r>
            <a:r>
              <a:rPr lang="en-US" sz="2000" dirty="0" err="1" smtClean="0"/>
              <a:t>(</a:t>
            </a:r>
            <a:r>
              <a:rPr lang="en-US" sz="2000" dirty="0" err="1" smtClean="0">
                <a:solidFill>
                  <a:srgbClr val="0000FF"/>
                </a:solidFill>
              </a:rPr>
              <a:t>UNSAT</a:t>
            </a:r>
            <a:r>
              <a:rPr lang="en-US" sz="2000" dirty="0" smtClean="0"/>
              <a:t>);</a:t>
            </a:r>
          </a:p>
          <a:p>
            <a:r>
              <a:rPr lang="en-US" sz="2000" b="1" dirty="0" smtClean="0"/>
              <a:t>	    </a:t>
            </a:r>
            <a:r>
              <a:rPr lang="en-US" sz="2000" dirty="0" err="1" smtClean="0"/>
              <a:t>blevel</a:t>
            </a:r>
            <a:r>
              <a:rPr lang="en-US" sz="2000" dirty="0" smtClean="0"/>
              <a:t> = -1;  </a:t>
            </a:r>
          </a:p>
          <a:p>
            <a:r>
              <a:rPr lang="en-US" sz="2000" b="1" dirty="0" smtClean="0">
                <a:solidFill>
                  <a:srgbClr val="FF6600"/>
                </a:solidFill>
              </a:rPr>
              <a:t>	    break</a:t>
            </a:r>
            <a:r>
              <a:rPr lang="en-US" sz="2000" b="1" dirty="0" smtClean="0"/>
              <a:t>;</a:t>
            </a:r>
            <a:r>
              <a:rPr lang="en-US" sz="2000" dirty="0" smtClean="0"/>
              <a:t>	</a:t>
            </a:r>
          </a:p>
          <a:p>
            <a:r>
              <a:rPr lang="en-US" sz="2000" dirty="0" smtClean="0"/>
              <a:t>	(</a:t>
            </a:r>
            <a:r>
              <a:rPr lang="en-US" sz="2000" dirty="0" err="1" smtClean="0"/>
              <a:t>blevel</a:t>
            </a:r>
            <a:r>
              <a:rPr lang="en-US" sz="2000" dirty="0" smtClean="0"/>
              <a:t>, learnt) = </a:t>
            </a:r>
            <a:r>
              <a:rPr lang="en-US" sz="2000" i="1" dirty="0" err="1" smtClean="0">
                <a:solidFill>
                  <a:srgbClr val="0000FF"/>
                </a:solidFill>
              </a:rPr>
              <a:t>analyze</a:t>
            </a:r>
            <a:r>
              <a:rPr lang="en-US" sz="2000" dirty="0" err="1" smtClean="0"/>
              <a:t>(confl</a:t>
            </a:r>
            <a:r>
              <a:rPr lang="en-US" sz="2000" dirty="0" smtClean="0"/>
              <a:t>);</a:t>
            </a:r>
          </a:p>
          <a:p>
            <a:r>
              <a:rPr lang="en-US" sz="2000" i="1" dirty="0" smtClean="0">
                <a:solidFill>
                  <a:srgbClr val="0000FF"/>
                </a:solidFill>
              </a:rPr>
              <a:t>        </a:t>
            </a:r>
            <a:r>
              <a:rPr lang="en-US" sz="2000" i="1" dirty="0" err="1" smtClean="0">
                <a:solidFill>
                  <a:srgbClr val="0000FF"/>
                </a:solidFill>
              </a:rPr>
              <a:t>update_DB</a:t>
            </a:r>
            <a:r>
              <a:rPr lang="en-US" sz="2000" dirty="0" err="1" smtClean="0"/>
              <a:t>(learnt</a:t>
            </a:r>
            <a:r>
              <a:rPr lang="en-US" sz="2000" dirty="0" smtClean="0"/>
              <a:t>);</a:t>
            </a:r>
          </a:p>
          <a:p>
            <a:r>
              <a:rPr lang="en-US" sz="2000" dirty="0" smtClean="0"/>
              <a:t>	</a:t>
            </a:r>
            <a:r>
              <a:rPr lang="en-US" sz="2000" i="1" dirty="0" err="1" smtClean="0">
                <a:solidFill>
                  <a:srgbClr val="0000FF"/>
                </a:solidFill>
              </a:rPr>
              <a:t>cancel_assignmts</a:t>
            </a:r>
            <a:r>
              <a:rPr lang="en-US" sz="2000" dirty="0" err="1" smtClean="0"/>
              <a:t>(blevel</a:t>
            </a:r>
            <a:r>
              <a:rPr lang="en-US" sz="2000" dirty="0" smtClean="0"/>
              <a:t>);</a:t>
            </a:r>
          </a:p>
          <a:p>
            <a:r>
              <a:rPr lang="en-US" sz="2000" dirty="0" smtClean="0"/>
              <a:t>	</a:t>
            </a:r>
            <a:r>
              <a:rPr lang="en-US" sz="2000" b="1" dirty="0" err="1" smtClean="0">
                <a:solidFill>
                  <a:srgbClr val="FF6600"/>
                </a:solidFill>
              </a:rPr>
              <a:t>if</a:t>
            </a:r>
            <a:r>
              <a:rPr lang="en-US" sz="2000" dirty="0" err="1" smtClean="0"/>
              <a:t>(blevel</a:t>
            </a:r>
            <a:r>
              <a:rPr lang="en-US" sz="2000" dirty="0" smtClean="0"/>
              <a:t> &gt; depth) </a:t>
            </a:r>
          </a:p>
          <a:p>
            <a:r>
              <a:rPr lang="en-US" sz="2000" b="1" dirty="0" smtClean="0">
                <a:solidFill>
                  <a:srgbClr val="FF6600"/>
                </a:solidFill>
              </a:rPr>
              <a:t>	    break</a:t>
            </a:r>
            <a:r>
              <a:rPr lang="en-US" sz="2000" dirty="0" smtClean="0"/>
              <a:t>;</a:t>
            </a:r>
          </a:p>
          <a:p>
            <a:r>
              <a:rPr lang="en-US" sz="2000" b="1" dirty="0" smtClean="0">
                <a:solidFill>
                  <a:srgbClr val="FF6600"/>
                </a:solidFill>
              </a:rPr>
              <a:t>    else  </a:t>
            </a:r>
            <a:r>
              <a:rPr lang="en-US" sz="2000" i="1" dirty="0" smtClean="0">
                <a:solidFill>
                  <a:srgbClr val="000090"/>
                </a:solidFill>
              </a:rPr>
              <a:t>/*no conflict*/</a:t>
            </a:r>
          </a:p>
          <a:p>
            <a:r>
              <a:rPr lang="en-US" sz="2000" dirty="0" smtClean="0"/>
              <a:t>        </a:t>
            </a:r>
            <a:r>
              <a:rPr lang="en-US" sz="2000" b="1" dirty="0" smtClean="0">
                <a:solidFill>
                  <a:srgbClr val="FF6600"/>
                </a:solidFill>
              </a:rPr>
              <a:t>if</a:t>
            </a:r>
            <a:r>
              <a:rPr lang="en-US" sz="2000" dirty="0" smtClean="0"/>
              <a:t>( all </a:t>
            </a:r>
            <a:r>
              <a:rPr lang="en-US" sz="2000" dirty="0" err="1" smtClean="0"/>
              <a:t>vars</a:t>
            </a:r>
            <a:r>
              <a:rPr lang="en-US" sz="2000" dirty="0" smtClean="0"/>
              <a:t> assigned ) </a:t>
            </a:r>
            <a:r>
              <a:rPr lang="en-US" sz="2000" b="1" dirty="0" smtClean="0">
                <a:solidFill>
                  <a:srgbClr val="FF6600"/>
                </a:solidFill>
              </a:rPr>
              <a:t>then</a:t>
            </a:r>
          </a:p>
          <a:p>
            <a:r>
              <a:rPr lang="en-US" sz="2000" dirty="0" smtClean="0"/>
              <a:t>            </a:t>
            </a:r>
            <a:r>
              <a:rPr lang="en-US" sz="2000" dirty="0" err="1" smtClean="0">
                <a:solidFill>
                  <a:srgbClr val="000000"/>
                </a:solidFill>
              </a:rPr>
              <a:t>set_result</a:t>
            </a:r>
            <a:r>
              <a:rPr lang="en-US" sz="2000" dirty="0" err="1" smtClean="0"/>
              <a:t>(</a:t>
            </a:r>
            <a:r>
              <a:rPr lang="en-US" sz="2000" dirty="0" err="1" smtClean="0">
                <a:solidFill>
                  <a:srgbClr val="0000FF"/>
                </a:solidFill>
              </a:rPr>
              <a:t>SAT</a:t>
            </a:r>
            <a:r>
              <a:rPr lang="en-US" sz="2000" dirty="0" smtClean="0"/>
              <a:t>);</a:t>
            </a:r>
          </a:p>
          <a:p>
            <a:r>
              <a:rPr lang="en-US" sz="2000" b="1" dirty="0" smtClean="0"/>
              <a:t>    	    </a:t>
            </a:r>
            <a:r>
              <a:rPr lang="en-US" sz="2000" dirty="0" err="1" smtClean="0"/>
              <a:t>blevel</a:t>
            </a:r>
            <a:r>
              <a:rPr lang="en-US" sz="2000" dirty="0" smtClean="0"/>
              <a:t> = -1; </a:t>
            </a:r>
          </a:p>
          <a:p>
            <a:r>
              <a:rPr lang="en-US" sz="2000" dirty="0" smtClean="0"/>
              <a:t>  	    </a:t>
            </a:r>
            <a:r>
              <a:rPr lang="en-US" sz="2000" b="1" dirty="0" smtClean="0">
                <a:solidFill>
                  <a:srgbClr val="FF6600"/>
                </a:solidFill>
              </a:rPr>
              <a:t>break</a:t>
            </a:r>
            <a:r>
              <a:rPr lang="en-US" sz="2000" b="1" dirty="0" smtClean="0"/>
              <a:t>;      </a:t>
            </a:r>
            <a:endParaRPr lang="en-US" sz="2000" dirty="0" smtClean="0"/>
          </a:p>
          <a:p>
            <a:endParaRPr lang="en-US" sz="2000" dirty="0" smtClean="0"/>
          </a:p>
        </p:txBody>
      </p:sp>
      <p:sp>
        <p:nvSpPr>
          <p:cNvPr id="30" name="Footer Placeholder 29"/>
          <p:cNvSpPr>
            <a:spLocks noGrp="1"/>
          </p:cNvSpPr>
          <p:nvPr>
            <p:ph type="ftr" sz="quarter" idx="11"/>
          </p:nvPr>
        </p:nvSpPr>
        <p:spPr>
          <a:xfrm>
            <a:off x="3124200" y="6356350"/>
            <a:ext cx="3429000" cy="365125"/>
          </a:xfrm>
        </p:spPr>
        <p:txBody>
          <a:bodyPr/>
          <a:lstStyle/>
          <a:p>
            <a:r>
              <a:rPr lang="en-US" smtClean="0"/>
              <a:t>6.884 Final Project Presentation</a:t>
            </a:r>
            <a:endParaRPr lang="en-US" dirty="0"/>
          </a:p>
        </p:txBody>
      </p:sp>
      <p:sp>
        <p:nvSpPr>
          <p:cNvPr id="6" name="TextBox 5"/>
          <p:cNvSpPr txBox="1"/>
          <p:nvPr/>
        </p:nvSpPr>
        <p:spPr>
          <a:xfrm>
            <a:off x="4251960" y="1219537"/>
            <a:ext cx="5364230" cy="5016758"/>
          </a:xfrm>
          <a:prstGeom prst="rect">
            <a:avLst/>
          </a:prstGeom>
          <a:noFill/>
        </p:spPr>
        <p:txBody>
          <a:bodyPr wrap="square" rtlCol="0">
            <a:spAutoFit/>
          </a:bodyPr>
          <a:lstStyle/>
          <a:p>
            <a:endParaRPr lang="en-US" sz="2000" b="1" dirty="0" smtClean="0">
              <a:solidFill>
                <a:srgbClr val="FF6600"/>
              </a:solidFill>
            </a:endParaRPr>
          </a:p>
          <a:p>
            <a:r>
              <a:rPr lang="en-US" sz="2000" dirty="0" err="1" smtClean="0"/>
              <a:t>var</a:t>
            </a:r>
            <a:r>
              <a:rPr lang="en-US" sz="2000" dirty="0" smtClean="0"/>
              <a:t> = </a:t>
            </a:r>
            <a:r>
              <a:rPr lang="en-US" sz="2000" i="1" dirty="0" err="1" smtClean="0">
                <a:solidFill>
                  <a:srgbClr val="0000FF"/>
                </a:solidFill>
              </a:rPr>
              <a:t>select_next</a:t>
            </a:r>
            <a:r>
              <a:rPr lang="en-US" sz="2000" dirty="0" smtClean="0"/>
              <a:t>();</a:t>
            </a:r>
          </a:p>
          <a:p>
            <a:r>
              <a:rPr lang="en-US" sz="2000" i="1" dirty="0" err="1" smtClean="0">
                <a:solidFill>
                  <a:srgbClr val="0000FF"/>
                </a:solidFill>
              </a:rPr>
              <a:t>assume</a:t>
            </a:r>
            <a:r>
              <a:rPr lang="en-US" sz="2000" dirty="0" err="1" smtClean="0"/>
              <a:t>(~var</a:t>
            </a:r>
            <a:r>
              <a:rPr lang="en-US" sz="2000" dirty="0" smtClean="0"/>
              <a:t> , </a:t>
            </a:r>
            <a:r>
              <a:rPr lang="en-US" sz="2000" dirty="0" smtClean="0">
                <a:solidFill>
                  <a:srgbClr val="FF0000"/>
                </a:solidFill>
              </a:rPr>
              <a:t>assumes</a:t>
            </a:r>
            <a:r>
              <a:rPr lang="en-US" sz="2000" dirty="0" smtClean="0"/>
              <a:t>);</a:t>
            </a:r>
          </a:p>
          <a:p>
            <a:r>
              <a:rPr lang="en-US" sz="2000" b="1" i="1" dirty="0" smtClean="0">
                <a:solidFill>
                  <a:srgbClr val="660066"/>
                </a:solidFill>
              </a:rPr>
              <a:t>catch</a:t>
            </a:r>
            <a:r>
              <a:rPr lang="en-US" sz="2000" dirty="0" smtClean="0"/>
              <a:t>( </a:t>
            </a:r>
            <a:r>
              <a:rPr lang="en-US" sz="2000" b="1" i="1" dirty="0" smtClean="0">
                <a:solidFill>
                  <a:srgbClr val="660066"/>
                </a:solidFill>
              </a:rPr>
              <a:t>spawn </a:t>
            </a:r>
            <a:r>
              <a:rPr lang="en-US" sz="2000" i="1" dirty="0" err="1" smtClean="0">
                <a:solidFill>
                  <a:srgbClr val="0000FF"/>
                </a:solidFill>
              </a:rPr>
              <a:t>search</a:t>
            </a:r>
            <a:r>
              <a:rPr lang="en-US" sz="2000" dirty="0" err="1" smtClean="0"/>
              <a:t>(</a:t>
            </a:r>
            <a:r>
              <a:rPr lang="en-US" sz="2000" dirty="0" err="1" smtClean="0">
                <a:solidFill>
                  <a:srgbClr val="FF0000"/>
                </a:solidFill>
              </a:rPr>
              <a:t>assumes</a:t>
            </a:r>
            <a:r>
              <a:rPr lang="en-US" sz="2000" dirty="0" smtClean="0"/>
              <a:t>) );</a:t>
            </a:r>
          </a:p>
          <a:p>
            <a:endParaRPr lang="en-US" sz="2000" dirty="0" smtClean="0"/>
          </a:p>
          <a:p>
            <a:r>
              <a:rPr lang="en-US" sz="2000" b="1" dirty="0" err="1" smtClean="0">
                <a:solidFill>
                  <a:srgbClr val="FF6600"/>
                </a:solidFill>
              </a:rPr>
              <a:t>if</a:t>
            </a:r>
            <a:r>
              <a:rPr lang="en-US" sz="2000" dirty="0" err="1" smtClean="0"/>
              <a:t>(</a:t>
            </a:r>
            <a:r>
              <a:rPr lang="en-US" sz="2000" b="1" i="1" dirty="0" err="1" smtClean="0">
                <a:solidFill>
                  <a:srgbClr val="660066"/>
                </a:solidFill>
              </a:rPr>
              <a:t>stolen</a:t>
            </a:r>
            <a:r>
              <a:rPr lang="en-US" sz="2000" b="1" i="1" dirty="0" smtClean="0">
                <a:solidFill>
                  <a:srgbClr val="660066"/>
                </a:solidFill>
              </a:rPr>
              <a:t> </a:t>
            </a:r>
            <a:r>
              <a:rPr lang="en-US" sz="2000" dirty="0" smtClean="0"/>
              <a:t>and !</a:t>
            </a:r>
            <a:r>
              <a:rPr lang="en-US" sz="2000" dirty="0" smtClean="0">
                <a:solidFill>
                  <a:srgbClr val="FF0000"/>
                </a:solidFill>
              </a:rPr>
              <a:t>aborting</a:t>
            </a:r>
            <a:r>
              <a:rPr lang="en-US" sz="2000" dirty="0" smtClean="0"/>
              <a:t>) </a:t>
            </a:r>
            <a:r>
              <a:rPr lang="en-US" sz="2000" b="1" dirty="0" smtClean="0">
                <a:solidFill>
                  <a:srgbClr val="FF6600"/>
                </a:solidFill>
              </a:rPr>
              <a:t>then</a:t>
            </a:r>
          </a:p>
          <a:p>
            <a:r>
              <a:rPr lang="en-US" sz="2000" b="1" dirty="0" smtClean="0">
                <a:solidFill>
                  <a:srgbClr val="FF6600"/>
                </a:solidFill>
              </a:rPr>
              <a:t>    </a:t>
            </a:r>
            <a:r>
              <a:rPr lang="en-US" sz="2000" dirty="0" err="1" smtClean="0">
                <a:solidFill>
                  <a:srgbClr val="000000"/>
                </a:solidFill>
              </a:rPr>
              <a:t>blevel</a:t>
            </a:r>
            <a:r>
              <a:rPr lang="en-US" sz="2000" dirty="0" smtClean="0">
                <a:solidFill>
                  <a:srgbClr val="000000"/>
                </a:solidFill>
              </a:rPr>
              <a:t> </a:t>
            </a:r>
            <a:r>
              <a:rPr lang="en-US" sz="2000" b="1" dirty="0" smtClean="0">
                <a:solidFill>
                  <a:srgbClr val="FF6600"/>
                </a:solidFill>
              </a:rPr>
              <a:t>= </a:t>
            </a:r>
            <a:r>
              <a:rPr lang="en-US" sz="2000" i="1" dirty="0" err="1" smtClean="0">
                <a:solidFill>
                  <a:srgbClr val="FF0000"/>
                </a:solidFill>
              </a:rPr>
              <a:t>replay</a:t>
            </a:r>
            <a:r>
              <a:rPr lang="en-US" sz="2000" dirty="0" err="1" smtClean="0"/>
              <a:t>(</a:t>
            </a:r>
            <a:r>
              <a:rPr lang="en-US" sz="2000" dirty="0" err="1" smtClean="0">
                <a:solidFill>
                  <a:srgbClr val="FF0000"/>
                </a:solidFill>
              </a:rPr>
              <a:t>assumes</a:t>
            </a:r>
            <a:r>
              <a:rPr lang="en-US" sz="2000" dirty="0" smtClean="0"/>
              <a:t>, </a:t>
            </a:r>
            <a:r>
              <a:rPr lang="en-US" sz="2000" dirty="0" err="1" smtClean="0">
                <a:solidFill>
                  <a:srgbClr val="FF0000"/>
                </a:solidFill>
              </a:rPr>
              <a:t>new_assumes</a:t>
            </a:r>
            <a:r>
              <a:rPr lang="en-US" sz="2000" dirty="0" smtClean="0"/>
              <a:t>);</a:t>
            </a:r>
          </a:p>
          <a:p>
            <a:r>
              <a:rPr lang="en-US" sz="2000" b="1" dirty="0" smtClean="0">
                <a:solidFill>
                  <a:srgbClr val="FF6600"/>
                </a:solidFill>
              </a:rPr>
              <a:t>    </a:t>
            </a:r>
            <a:r>
              <a:rPr lang="en-US" sz="2000" b="1" dirty="0" err="1" smtClean="0">
                <a:solidFill>
                  <a:srgbClr val="FF6600"/>
                </a:solidFill>
              </a:rPr>
              <a:t>if</a:t>
            </a:r>
            <a:r>
              <a:rPr lang="en-US" sz="2000" dirty="0" err="1" smtClean="0"/>
              <a:t>(blevel</a:t>
            </a:r>
            <a:r>
              <a:rPr lang="en-US" sz="2000" dirty="0" smtClean="0"/>
              <a:t> == </a:t>
            </a:r>
            <a:r>
              <a:rPr lang="en-US" sz="2000" dirty="0" smtClean="0">
                <a:solidFill>
                  <a:srgbClr val="000000"/>
                </a:solidFill>
              </a:rPr>
              <a:t>depth</a:t>
            </a:r>
            <a:r>
              <a:rPr lang="en-US" sz="2000" dirty="0" smtClean="0"/>
              <a:t>) </a:t>
            </a:r>
            <a:r>
              <a:rPr lang="en-US" sz="2000" b="1" dirty="0" smtClean="0">
                <a:solidFill>
                  <a:srgbClr val="FF6600"/>
                </a:solidFill>
              </a:rPr>
              <a:t>then</a:t>
            </a:r>
          </a:p>
          <a:p>
            <a:r>
              <a:rPr lang="en-US" sz="2000" dirty="0" smtClean="0"/>
              <a:t>        </a:t>
            </a:r>
            <a:r>
              <a:rPr lang="en-US" sz="2000" i="1" dirty="0" err="1" smtClean="0">
                <a:solidFill>
                  <a:srgbClr val="0000FF"/>
                </a:solidFill>
              </a:rPr>
              <a:t>assume</a:t>
            </a:r>
            <a:r>
              <a:rPr lang="en-US" sz="2000" dirty="0" err="1" smtClean="0"/>
              <a:t>(var</a:t>
            </a:r>
            <a:r>
              <a:rPr lang="en-US" sz="2000" dirty="0" smtClean="0"/>
              <a:t>, </a:t>
            </a:r>
            <a:r>
              <a:rPr lang="en-US" sz="2000" dirty="0" err="1" smtClean="0">
                <a:solidFill>
                  <a:srgbClr val="FF0000"/>
                </a:solidFill>
              </a:rPr>
              <a:t>new_assumes</a:t>
            </a:r>
            <a:r>
              <a:rPr lang="en-US" sz="2000" dirty="0" smtClean="0"/>
              <a:t>);</a:t>
            </a:r>
          </a:p>
          <a:p>
            <a:r>
              <a:rPr lang="en-US" sz="2000" dirty="0" smtClean="0"/>
              <a:t>        </a:t>
            </a:r>
            <a:r>
              <a:rPr lang="en-US" sz="2000" b="1" i="1" dirty="0" smtClean="0">
                <a:solidFill>
                  <a:srgbClr val="660066"/>
                </a:solidFill>
              </a:rPr>
              <a:t>catch</a:t>
            </a:r>
            <a:r>
              <a:rPr lang="en-US" sz="2000" dirty="0" smtClean="0"/>
              <a:t>( </a:t>
            </a:r>
            <a:r>
              <a:rPr lang="en-US" sz="2000" b="1" i="1" dirty="0" smtClean="0">
                <a:solidFill>
                  <a:srgbClr val="660066"/>
                </a:solidFill>
              </a:rPr>
              <a:t>spawn </a:t>
            </a:r>
            <a:r>
              <a:rPr lang="en-US" sz="2000" i="1" dirty="0" err="1" smtClean="0">
                <a:solidFill>
                  <a:srgbClr val="0000FF"/>
                </a:solidFill>
              </a:rPr>
              <a:t>search</a:t>
            </a:r>
            <a:r>
              <a:rPr lang="en-US" sz="2000" dirty="0" err="1" smtClean="0"/>
              <a:t>(</a:t>
            </a:r>
            <a:r>
              <a:rPr lang="en-US" sz="2000" dirty="0" err="1" smtClean="0">
                <a:solidFill>
                  <a:srgbClr val="FF0000"/>
                </a:solidFill>
              </a:rPr>
              <a:t>new_assumes</a:t>
            </a:r>
            <a:r>
              <a:rPr lang="en-US" sz="2000" dirty="0" smtClean="0"/>
              <a:t>) );</a:t>
            </a:r>
          </a:p>
          <a:p>
            <a:r>
              <a:rPr lang="en-US" sz="2000" b="1" i="1" u="sng" dirty="0" smtClean="0">
                <a:solidFill>
                  <a:srgbClr val="660066"/>
                </a:solidFill>
              </a:rPr>
              <a:t>sync</a:t>
            </a:r>
            <a:r>
              <a:rPr lang="en-US" sz="2000" dirty="0" smtClean="0"/>
              <a:t>;</a:t>
            </a:r>
          </a:p>
          <a:p>
            <a:endParaRPr lang="en-US" sz="2000" dirty="0" smtClean="0"/>
          </a:p>
          <a:p>
            <a:r>
              <a:rPr lang="en-US" sz="2000" b="1" dirty="0" err="1" smtClean="0">
                <a:solidFill>
                  <a:srgbClr val="FF6600"/>
                </a:solidFill>
              </a:rPr>
              <a:t>if</a:t>
            </a:r>
            <a:r>
              <a:rPr lang="en-US" sz="2000" dirty="0" err="1" smtClean="0">
                <a:solidFill>
                  <a:srgbClr val="000000"/>
                </a:solidFill>
              </a:rPr>
              <a:t>(blevel</a:t>
            </a:r>
            <a:r>
              <a:rPr lang="en-US" sz="2000" dirty="0" smtClean="0">
                <a:solidFill>
                  <a:srgbClr val="000000"/>
                </a:solidFill>
              </a:rPr>
              <a:t>&lt;depth)</a:t>
            </a:r>
            <a:r>
              <a:rPr lang="en-US" sz="2000" b="1" dirty="0" smtClean="0">
                <a:solidFill>
                  <a:srgbClr val="FF6600"/>
                </a:solidFill>
              </a:rPr>
              <a:t> </a:t>
            </a:r>
          </a:p>
          <a:p>
            <a:r>
              <a:rPr lang="en-US" sz="2000" b="1" dirty="0" smtClean="0">
                <a:solidFill>
                  <a:srgbClr val="FF6600"/>
                </a:solidFill>
              </a:rPr>
              <a:t>    break</a:t>
            </a:r>
            <a:r>
              <a:rPr lang="en-US" sz="2000" dirty="0" smtClean="0"/>
              <a:t>;</a:t>
            </a:r>
          </a:p>
          <a:p>
            <a:r>
              <a:rPr lang="en-US" sz="2000" dirty="0" err="1" smtClean="0">
                <a:solidFill>
                  <a:srgbClr val="000000"/>
                </a:solidFill>
              </a:rPr>
              <a:t>blevel</a:t>
            </a:r>
            <a:r>
              <a:rPr lang="en-US" sz="2000" dirty="0" smtClean="0">
                <a:solidFill>
                  <a:srgbClr val="000000"/>
                </a:solidFill>
              </a:rPr>
              <a:t> </a:t>
            </a:r>
            <a:r>
              <a:rPr lang="en-US" sz="2000" b="1" dirty="0" smtClean="0">
                <a:solidFill>
                  <a:srgbClr val="FF6600"/>
                </a:solidFill>
              </a:rPr>
              <a:t>= </a:t>
            </a:r>
            <a:r>
              <a:rPr lang="en-US" sz="2000" i="1" dirty="0" err="1" smtClean="0">
                <a:solidFill>
                  <a:srgbClr val="FF0000"/>
                </a:solidFill>
              </a:rPr>
              <a:t>replay</a:t>
            </a:r>
            <a:r>
              <a:rPr lang="en-US" sz="2000" dirty="0" err="1" smtClean="0"/>
              <a:t>(</a:t>
            </a:r>
            <a:r>
              <a:rPr lang="en-US" sz="2000" dirty="0" err="1" smtClean="0">
                <a:solidFill>
                  <a:srgbClr val="FF0000"/>
                </a:solidFill>
              </a:rPr>
              <a:t>assumes</a:t>
            </a:r>
            <a:r>
              <a:rPr lang="en-US" sz="2000" dirty="0" smtClean="0"/>
              <a:t>, </a:t>
            </a:r>
            <a:r>
              <a:rPr lang="en-US" sz="2000" dirty="0" err="1" smtClean="0">
                <a:solidFill>
                  <a:srgbClr val="FF0000"/>
                </a:solidFill>
              </a:rPr>
              <a:t>new_assumes</a:t>
            </a:r>
            <a:r>
              <a:rPr lang="en-US" sz="2000" dirty="0" smtClean="0"/>
              <a:t>);</a:t>
            </a:r>
          </a:p>
          <a:p>
            <a:r>
              <a:rPr lang="en-US" sz="2000" b="1" dirty="0" smtClean="0">
                <a:solidFill>
                  <a:srgbClr val="FF6600"/>
                </a:solidFill>
              </a:rPr>
              <a:t> </a:t>
            </a:r>
            <a:endParaRPr lang="en-US" sz="2000" dirty="0" smtClean="0"/>
          </a:p>
        </p:txBody>
      </p:sp>
      <p:cxnSp>
        <p:nvCxnSpPr>
          <p:cNvPr id="8" name="Straight Connector 7"/>
          <p:cNvCxnSpPr/>
          <p:nvPr/>
        </p:nvCxnSpPr>
        <p:spPr>
          <a:xfrm rot="16200000" flipH="1">
            <a:off x="1629112" y="3809389"/>
            <a:ext cx="5047681" cy="14883"/>
          </a:xfrm>
          <a:prstGeom prst="line">
            <a:avLst/>
          </a:prstGeom>
          <a:ln>
            <a:solidFill>
              <a:srgbClr val="000090"/>
            </a:solidFill>
          </a:ln>
        </p:spPr>
        <p:style>
          <a:lnRef idx="2">
            <a:schemeClr val="accent1"/>
          </a:lnRef>
          <a:fillRef idx="0">
            <a:schemeClr val="accent1"/>
          </a:fillRef>
          <a:effectRef idx="1">
            <a:schemeClr val="accent1"/>
          </a:effectRef>
          <a:fontRef idx="minor">
            <a:schemeClr val="tx1"/>
          </a:fontRef>
        </p:style>
      </p:cxnSp>
      <p:sp>
        <p:nvSpPr>
          <p:cNvPr id="13" name="Left Arrow 12"/>
          <p:cNvSpPr/>
          <p:nvPr/>
        </p:nvSpPr>
        <p:spPr>
          <a:xfrm>
            <a:off x="7723327" y="2236700"/>
            <a:ext cx="408991" cy="235199"/>
          </a:xfrm>
          <a:prstGeom prst="leftArrow">
            <a:avLst/>
          </a:prstGeom>
          <a:solidFill>
            <a:schemeClr val="accent3">
              <a:lumMod val="5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Left Arrow 13"/>
          <p:cNvSpPr/>
          <p:nvPr/>
        </p:nvSpPr>
        <p:spPr>
          <a:xfrm>
            <a:off x="7352261" y="2838452"/>
            <a:ext cx="408991" cy="235199"/>
          </a:xfrm>
          <a:prstGeom prst="leftArrow">
            <a:avLst/>
          </a:prstGeom>
          <a:solidFill>
            <a:schemeClr val="accent3">
              <a:lumMod val="5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Left Arrow 15"/>
          <p:cNvSpPr/>
          <p:nvPr/>
        </p:nvSpPr>
        <p:spPr>
          <a:xfrm>
            <a:off x="8528207" y="5627817"/>
            <a:ext cx="408991" cy="235199"/>
          </a:xfrm>
          <a:prstGeom prst="leftArrow">
            <a:avLst/>
          </a:prstGeom>
          <a:solidFill>
            <a:schemeClr val="accent3">
              <a:lumMod val="5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Left Arrow 16"/>
          <p:cNvSpPr/>
          <p:nvPr/>
        </p:nvSpPr>
        <p:spPr>
          <a:xfrm>
            <a:off x="8762583" y="3170350"/>
            <a:ext cx="408991" cy="235199"/>
          </a:xfrm>
          <a:prstGeom prst="leftArrow">
            <a:avLst/>
          </a:prstGeom>
          <a:solidFill>
            <a:schemeClr val="accent3">
              <a:lumMod val="5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6" grpId="0" animBg="1"/>
      <p:bldP spid="17" grpId="0" animBg="1"/>
    </p:bld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TextBox 8"/>
          <p:cNvSpPr txBox="1"/>
          <p:nvPr/>
        </p:nvSpPr>
        <p:spPr>
          <a:xfrm>
            <a:off x="4251960" y="1219537"/>
            <a:ext cx="5364230" cy="5016758"/>
          </a:xfrm>
          <a:prstGeom prst="rect">
            <a:avLst/>
          </a:prstGeom>
          <a:noFill/>
        </p:spPr>
        <p:txBody>
          <a:bodyPr wrap="square" rtlCol="0">
            <a:spAutoFit/>
          </a:bodyPr>
          <a:lstStyle/>
          <a:p>
            <a:endParaRPr lang="en-US" sz="2000" b="1" dirty="0" smtClean="0">
              <a:solidFill>
                <a:srgbClr val="FF6600"/>
              </a:solidFill>
            </a:endParaRPr>
          </a:p>
          <a:p>
            <a:r>
              <a:rPr lang="en-US" sz="2000" dirty="0" err="1" smtClean="0"/>
              <a:t>var</a:t>
            </a:r>
            <a:r>
              <a:rPr lang="en-US" sz="2000" dirty="0" smtClean="0"/>
              <a:t> = </a:t>
            </a:r>
            <a:r>
              <a:rPr lang="en-US" sz="2000" i="1" dirty="0" err="1" smtClean="0">
                <a:solidFill>
                  <a:srgbClr val="0000FF"/>
                </a:solidFill>
              </a:rPr>
              <a:t>select_next</a:t>
            </a:r>
            <a:r>
              <a:rPr lang="en-US" sz="2000" dirty="0" smtClean="0"/>
              <a:t>();</a:t>
            </a:r>
          </a:p>
          <a:p>
            <a:r>
              <a:rPr lang="en-US" sz="2000" i="1" dirty="0" err="1" smtClean="0">
                <a:solidFill>
                  <a:srgbClr val="0000FF"/>
                </a:solidFill>
              </a:rPr>
              <a:t>assume</a:t>
            </a:r>
            <a:r>
              <a:rPr lang="en-US" sz="2000" dirty="0" err="1" smtClean="0"/>
              <a:t>(~var</a:t>
            </a:r>
            <a:r>
              <a:rPr lang="en-US" sz="2000" dirty="0" smtClean="0"/>
              <a:t> , </a:t>
            </a:r>
            <a:r>
              <a:rPr lang="en-US" sz="2000" dirty="0" smtClean="0">
                <a:solidFill>
                  <a:srgbClr val="FF0000"/>
                </a:solidFill>
              </a:rPr>
              <a:t>assumes</a:t>
            </a:r>
            <a:r>
              <a:rPr lang="en-US" sz="2000" dirty="0" smtClean="0"/>
              <a:t>);</a:t>
            </a:r>
          </a:p>
          <a:p>
            <a:r>
              <a:rPr lang="en-US" sz="2000" b="1" i="1" dirty="0" smtClean="0">
                <a:solidFill>
                  <a:srgbClr val="660066"/>
                </a:solidFill>
              </a:rPr>
              <a:t>catch</a:t>
            </a:r>
            <a:r>
              <a:rPr lang="en-US" sz="2000" dirty="0" smtClean="0"/>
              <a:t>( </a:t>
            </a:r>
            <a:r>
              <a:rPr lang="en-US" sz="2000" b="1" i="1" dirty="0" smtClean="0">
                <a:solidFill>
                  <a:srgbClr val="660066"/>
                </a:solidFill>
              </a:rPr>
              <a:t>spawn </a:t>
            </a:r>
            <a:r>
              <a:rPr lang="en-US" sz="2000" i="1" dirty="0" err="1" smtClean="0">
                <a:solidFill>
                  <a:srgbClr val="0000FF"/>
                </a:solidFill>
              </a:rPr>
              <a:t>search</a:t>
            </a:r>
            <a:r>
              <a:rPr lang="en-US" sz="2000" dirty="0" err="1" smtClean="0"/>
              <a:t>(</a:t>
            </a:r>
            <a:r>
              <a:rPr lang="en-US" sz="2000" dirty="0" err="1" smtClean="0">
                <a:solidFill>
                  <a:srgbClr val="FF0000"/>
                </a:solidFill>
              </a:rPr>
              <a:t>assumes</a:t>
            </a:r>
            <a:r>
              <a:rPr lang="en-US" sz="2000" dirty="0" smtClean="0"/>
              <a:t>) );</a:t>
            </a:r>
          </a:p>
          <a:p>
            <a:endParaRPr lang="en-US" sz="2000" dirty="0" smtClean="0"/>
          </a:p>
          <a:p>
            <a:r>
              <a:rPr lang="en-US" sz="2000" b="1" dirty="0" err="1" smtClean="0">
                <a:solidFill>
                  <a:srgbClr val="FF6600"/>
                </a:solidFill>
              </a:rPr>
              <a:t>if</a:t>
            </a:r>
            <a:r>
              <a:rPr lang="en-US" sz="2000" dirty="0" err="1" smtClean="0"/>
              <a:t>(</a:t>
            </a:r>
            <a:r>
              <a:rPr lang="en-US" sz="2000" b="1" i="1" dirty="0" err="1" smtClean="0">
                <a:solidFill>
                  <a:srgbClr val="660066"/>
                </a:solidFill>
              </a:rPr>
              <a:t>stolen</a:t>
            </a:r>
            <a:r>
              <a:rPr lang="en-US" sz="2000" b="1" i="1" dirty="0" smtClean="0">
                <a:solidFill>
                  <a:srgbClr val="660066"/>
                </a:solidFill>
              </a:rPr>
              <a:t> </a:t>
            </a:r>
            <a:r>
              <a:rPr lang="en-US" sz="2000" dirty="0" smtClean="0"/>
              <a:t>and !</a:t>
            </a:r>
            <a:r>
              <a:rPr lang="en-US" sz="2000" dirty="0" smtClean="0">
                <a:solidFill>
                  <a:srgbClr val="FF0000"/>
                </a:solidFill>
              </a:rPr>
              <a:t>aborting</a:t>
            </a:r>
            <a:r>
              <a:rPr lang="en-US" sz="2000" dirty="0" smtClean="0"/>
              <a:t>) </a:t>
            </a:r>
            <a:r>
              <a:rPr lang="en-US" sz="2000" b="1" dirty="0" smtClean="0">
                <a:solidFill>
                  <a:srgbClr val="FF6600"/>
                </a:solidFill>
              </a:rPr>
              <a:t>then</a:t>
            </a:r>
          </a:p>
          <a:p>
            <a:r>
              <a:rPr lang="en-US" sz="2000" b="1" dirty="0" smtClean="0">
                <a:solidFill>
                  <a:srgbClr val="FF6600"/>
                </a:solidFill>
              </a:rPr>
              <a:t>    </a:t>
            </a:r>
            <a:r>
              <a:rPr lang="en-US" sz="2000" dirty="0" err="1" smtClean="0">
                <a:solidFill>
                  <a:srgbClr val="000000"/>
                </a:solidFill>
              </a:rPr>
              <a:t>blevel</a:t>
            </a:r>
            <a:r>
              <a:rPr lang="en-US" sz="2000" dirty="0" smtClean="0">
                <a:solidFill>
                  <a:srgbClr val="000000"/>
                </a:solidFill>
              </a:rPr>
              <a:t> </a:t>
            </a:r>
            <a:r>
              <a:rPr lang="en-US" sz="2000" b="1" dirty="0" smtClean="0">
                <a:solidFill>
                  <a:srgbClr val="FF6600"/>
                </a:solidFill>
              </a:rPr>
              <a:t>= </a:t>
            </a:r>
            <a:r>
              <a:rPr lang="en-US" sz="2000" i="1" dirty="0" err="1" smtClean="0">
                <a:solidFill>
                  <a:srgbClr val="FF0000"/>
                </a:solidFill>
              </a:rPr>
              <a:t>replay</a:t>
            </a:r>
            <a:r>
              <a:rPr lang="en-US" sz="2000" dirty="0" err="1" smtClean="0"/>
              <a:t>(</a:t>
            </a:r>
            <a:r>
              <a:rPr lang="en-US" sz="2000" dirty="0" err="1" smtClean="0">
                <a:solidFill>
                  <a:srgbClr val="FF0000"/>
                </a:solidFill>
              </a:rPr>
              <a:t>assumes</a:t>
            </a:r>
            <a:r>
              <a:rPr lang="en-US" sz="2000" dirty="0" smtClean="0"/>
              <a:t>, </a:t>
            </a:r>
            <a:r>
              <a:rPr lang="en-US" sz="2000" dirty="0" err="1" smtClean="0">
                <a:solidFill>
                  <a:srgbClr val="FF0000"/>
                </a:solidFill>
              </a:rPr>
              <a:t>new_assumes</a:t>
            </a:r>
            <a:r>
              <a:rPr lang="en-US" sz="2000" dirty="0" smtClean="0"/>
              <a:t>);</a:t>
            </a:r>
          </a:p>
          <a:p>
            <a:r>
              <a:rPr lang="en-US" sz="2000" b="1" dirty="0" smtClean="0">
                <a:solidFill>
                  <a:srgbClr val="FF6600"/>
                </a:solidFill>
              </a:rPr>
              <a:t>    </a:t>
            </a:r>
            <a:r>
              <a:rPr lang="en-US" sz="2000" b="1" dirty="0" err="1" smtClean="0">
                <a:solidFill>
                  <a:srgbClr val="FF6600"/>
                </a:solidFill>
              </a:rPr>
              <a:t>if</a:t>
            </a:r>
            <a:r>
              <a:rPr lang="en-US" sz="2000" dirty="0" err="1" smtClean="0"/>
              <a:t>(blevel</a:t>
            </a:r>
            <a:r>
              <a:rPr lang="en-US" sz="2000" dirty="0" smtClean="0"/>
              <a:t> == </a:t>
            </a:r>
            <a:r>
              <a:rPr lang="en-US" sz="2000" dirty="0" smtClean="0">
                <a:solidFill>
                  <a:srgbClr val="000000"/>
                </a:solidFill>
              </a:rPr>
              <a:t>depth</a:t>
            </a:r>
            <a:r>
              <a:rPr lang="en-US" sz="2000" dirty="0" smtClean="0"/>
              <a:t>) </a:t>
            </a:r>
            <a:r>
              <a:rPr lang="en-US" sz="2000" b="1" dirty="0" smtClean="0">
                <a:solidFill>
                  <a:srgbClr val="FF6600"/>
                </a:solidFill>
              </a:rPr>
              <a:t>then</a:t>
            </a:r>
          </a:p>
          <a:p>
            <a:r>
              <a:rPr lang="en-US" sz="2000" dirty="0" smtClean="0"/>
              <a:t>        </a:t>
            </a:r>
            <a:r>
              <a:rPr lang="en-US" sz="2000" i="1" dirty="0" err="1" smtClean="0">
                <a:solidFill>
                  <a:srgbClr val="0000FF"/>
                </a:solidFill>
              </a:rPr>
              <a:t>assume</a:t>
            </a:r>
            <a:r>
              <a:rPr lang="en-US" sz="2000" dirty="0" err="1" smtClean="0"/>
              <a:t>(var</a:t>
            </a:r>
            <a:r>
              <a:rPr lang="en-US" sz="2000" dirty="0" smtClean="0"/>
              <a:t>, </a:t>
            </a:r>
            <a:r>
              <a:rPr lang="en-US" sz="2000" dirty="0" err="1" smtClean="0">
                <a:solidFill>
                  <a:srgbClr val="FF0000"/>
                </a:solidFill>
              </a:rPr>
              <a:t>new_assumes</a:t>
            </a:r>
            <a:r>
              <a:rPr lang="en-US" sz="2000" dirty="0" smtClean="0"/>
              <a:t>);</a:t>
            </a:r>
          </a:p>
          <a:p>
            <a:r>
              <a:rPr lang="en-US" sz="2000" dirty="0" smtClean="0"/>
              <a:t>        </a:t>
            </a:r>
            <a:r>
              <a:rPr lang="en-US" sz="2000" b="1" i="1" dirty="0" smtClean="0">
                <a:solidFill>
                  <a:srgbClr val="660066"/>
                </a:solidFill>
              </a:rPr>
              <a:t>catch</a:t>
            </a:r>
            <a:r>
              <a:rPr lang="en-US" sz="2000" dirty="0" smtClean="0"/>
              <a:t>( </a:t>
            </a:r>
            <a:r>
              <a:rPr lang="en-US" sz="2000" b="1" i="1" dirty="0" smtClean="0">
                <a:solidFill>
                  <a:srgbClr val="660066"/>
                </a:solidFill>
              </a:rPr>
              <a:t>spawn </a:t>
            </a:r>
            <a:r>
              <a:rPr lang="en-US" sz="2000" i="1" dirty="0" err="1" smtClean="0">
                <a:solidFill>
                  <a:srgbClr val="0000FF"/>
                </a:solidFill>
              </a:rPr>
              <a:t>search</a:t>
            </a:r>
            <a:r>
              <a:rPr lang="en-US" sz="2000" dirty="0" err="1" smtClean="0"/>
              <a:t>(</a:t>
            </a:r>
            <a:r>
              <a:rPr lang="en-US" sz="2000" dirty="0" err="1" smtClean="0">
                <a:solidFill>
                  <a:srgbClr val="FF0000"/>
                </a:solidFill>
              </a:rPr>
              <a:t>new_assumes</a:t>
            </a:r>
            <a:r>
              <a:rPr lang="en-US" sz="2000" dirty="0" smtClean="0"/>
              <a:t>) );</a:t>
            </a:r>
          </a:p>
          <a:p>
            <a:r>
              <a:rPr lang="en-US" sz="2000" b="1" i="1" u="sng" dirty="0" smtClean="0">
                <a:solidFill>
                  <a:srgbClr val="660066"/>
                </a:solidFill>
              </a:rPr>
              <a:t>sync</a:t>
            </a:r>
            <a:r>
              <a:rPr lang="en-US" sz="2000" dirty="0" smtClean="0"/>
              <a:t>;</a:t>
            </a:r>
          </a:p>
          <a:p>
            <a:endParaRPr lang="en-US" sz="2000" dirty="0" smtClean="0"/>
          </a:p>
          <a:p>
            <a:r>
              <a:rPr lang="en-US" sz="2000" b="1" dirty="0" err="1" smtClean="0">
                <a:solidFill>
                  <a:srgbClr val="FF6600"/>
                </a:solidFill>
              </a:rPr>
              <a:t>if</a:t>
            </a:r>
            <a:r>
              <a:rPr lang="en-US" sz="2000" dirty="0" err="1" smtClean="0">
                <a:solidFill>
                  <a:srgbClr val="000000"/>
                </a:solidFill>
              </a:rPr>
              <a:t>(blevel</a:t>
            </a:r>
            <a:r>
              <a:rPr lang="en-US" sz="2000" dirty="0" smtClean="0">
                <a:solidFill>
                  <a:srgbClr val="000000"/>
                </a:solidFill>
              </a:rPr>
              <a:t>&lt;depth)</a:t>
            </a:r>
            <a:r>
              <a:rPr lang="en-US" sz="2000" b="1" dirty="0" smtClean="0">
                <a:solidFill>
                  <a:srgbClr val="FF6600"/>
                </a:solidFill>
              </a:rPr>
              <a:t> </a:t>
            </a:r>
          </a:p>
          <a:p>
            <a:r>
              <a:rPr lang="en-US" sz="2000" b="1" dirty="0" smtClean="0">
                <a:solidFill>
                  <a:srgbClr val="FF6600"/>
                </a:solidFill>
              </a:rPr>
              <a:t>    break</a:t>
            </a:r>
            <a:r>
              <a:rPr lang="en-US" sz="2000" dirty="0" smtClean="0"/>
              <a:t>;</a:t>
            </a:r>
          </a:p>
          <a:p>
            <a:r>
              <a:rPr lang="en-US" sz="2000" dirty="0" err="1" smtClean="0">
                <a:solidFill>
                  <a:srgbClr val="000000"/>
                </a:solidFill>
              </a:rPr>
              <a:t>blevel</a:t>
            </a:r>
            <a:r>
              <a:rPr lang="en-US" sz="2000" dirty="0" smtClean="0">
                <a:solidFill>
                  <a:srgbClr val="000000"/>
                </a:solidFill>
              </a:rPr>
              <a:t> </a:t>
            </a:r>
            <a:r>
              <a:rPr lang="en-US" sz="2000" b="1" dirty="0" smtClean="0">
                <a:solidFill>
                  <a:srgbClr val="FF6600"/>
                </a:solidFill>
              </a:rPr>
              <a:t>= </a:t>
            </a:r>
            <a:r>
              <a:rPr lang="en-US" sz="2000" i="1" dirty="0" err="1" smtClean="0">
                <a:solidFill>
                  <a:srgbClr val="FF0000"/>
                </a:solidFill>
              </a:rPr>
              <a:t>replay</a:t>
            </a:r>
            <a:r>
              <a:rPr lang="en-US" sz="2000" dirty="0" err="1" smtClean="0"/>
              <a:t>(</a:t>
            </a:r>
            <a:r>
              <a:rPr lang="en-US" sz="2000" dirty="0" err="1" smtClean="0">
                <a:solidFill>
                  <a:srgbClr val="FF0000"/>
                </a:solidFill>
              </a:rPr>
              <a:t>assumes</a:t>
            </a:r>
            <a:r>
              <a:rPr lang="en-US" sz="2000" dirty="0" smtClean="0"/>
              <a:t>, </a:t>
            </a:r>
            <a:r>
              <a:rPr lang="en-US" sz="2000" dirty="0" err="1" smtClean="0">
                <a:solidFill>
                  <a:srgbClr val="FF0000"/>
                </a:solidFill>
              </a:rPr>
              <a:t>new_assumes</a:t>
            </a:r>
            <a:r>
              <a:rPr lang="en-US" sz="2000" dirty="0" smtClean="0"/>
              <a:t>);</a:t>
            </a:r>
          </a:p>
          <a:p>
            <a:r>
              <a:rPr lang="en-US" sz="2000" b="1" dirty="0" smtClean="0">
                <a:solidFill>
                  <a:srgbClr val="FF6600"/>
                </a:solidFill>
              </a:rPr>
              <a:t> </a:t>
            </a:r>
            <a:endParaRPr lang="en-US" sz="2000" dirty="0" smtClean="0"/>
          </a:p>
        </p:txBody>
      </p:sp>
      <p:sp>
        <p:nvSpPr>
          <p:cNvPr id="2" name="Title 1"/>
          <p:cNvSpPr>
            <a:spLocks noGrp="1"/>
          </p:cNvSpPr>
          <p:nvPr>
            <p:ph type="title"/>
          </p:nvPr>
        </p:nvSpPr>
        <p:spPr/>
        <p:txBody>
          <a:bodyPr/>
          <a:lstStyle/>
          <a:p>
            <a:r>
              <a:rPr lang="en-US" b="1" dirty="0" smtClean="0">
                <a:solidFill>
                  <a:srgbClr val="FF6600"/>
                </a:solidFill>
              </a:rPr>
              <a:t>Parallel </a:t>
            </a:r>
            <a:r>
              <a:rPr lang="en-US" b="1" dirty="0" err="1" smtClean="0">
                <a:solidFill>
                  <a:srgbClr val="FF6600"/>
                </a:solidFill>
              </a:rPr>
              <a:t>MiniSat</a:t>
            </a:r>
            <a:r>
              <a:rPr lang="en-US" b="1" dirty="0" smtClean="0">
                <a:solidFill>
                  <a:srgbClr val="FF6600"/>
                </a:solidFill>
              </a:rPr>
              <a:t> Overview</a:t>
            </a:r>
            <a:endParaRPr lang="en-US" b="1" dirty="0">
              <a:solidFill>
                <a:srgbClr val="FF6600"/>
              </a:solidFill>
            </a:endParaRPr>
          </a:p>
        </p:txBody>
      </p:sp>
      <p:sp>
        <p:nvSpPr>
          <p:cNvPr id="5" name="TextBox 4"/>
          <p:cNvSpPr txBox="1"/>
          <p:nvPr/>
        </p:nvSpPr>
        <p:spPr>
          <a:xfrm>
            <a:off x="219488" y="1297937"/>
            <a:ext cx="3966449" cy="5324535"/>
          </a:xfrm>
          <a:prstGeom prst="rect">
            <a:avLst/>
          </a:prstGeom>
          <a:noFill/>
        </p:spPr>
        <p:txBody>
          <a:bodyPr wrap="square" rtlCol="0">
            <a:spAutoFit/>
          </a:bodyPr>
          <a:lstStyle/>
          <a:p>
            <a:r>
              <a:rPr lang="en-US" sz="2000" b="1" dirty="0" err="1" smtClean="0">
                <a:solidFill>
                  <a:srgbClr val="FF6600"/>
                </a:solidFill>
              </a:rPr>
              <a:t>while</a:t>
            </a:r>
            <a:r>
              <a:rPr lang="en-US" sz="2000" dirty="0" err="1" smtClean="0">
                <a:solidFill>
                  <a:srgbClr val="000000"/>
                </a:solidFill>
              </a:rPr>
              <a:t>(</a:t>
            </a:r>
            <a:r>
              <a:rPr lang="en-US" sz="2000" dirty="0" err="1" smtClean="0"/>
              <a:t>no</a:t>
            </a:r>
            <a:r>
              <a:rPr lang="en-US" sz="2000" dirty="0" smtClean="0"/>
              <a:t> results yet</a:t>
            </a:r>
            <a:r>
              <a:rPr lang="en-US" sz="2000" dirty="0" smtClean="0">
                <a:solidFill>
                  <a:srgbClr val="000000"/>
                </a:solidFill>
              </a:rPr>
              <a:t>)</a:t>
            </a:r>
          </a:p>
          <a:p>
            <a:r>
              <a:rPr lang="en-US" sz="2000" dirty="0" smtClean="0"/>
              <a:t>    </a:t>
            </a:r>
            <a:r>
              <a:rPr lang="en-US" sz="2000" i="1" dirty="0" err="1" smtClean="0">
                <a:solidFill>
                  <a:srgbClr val="FF0000"/>
                </a:solidFill>
              </a:rPr>
              <a:t>fetch_from_globalDB</a:t>
            </a:r>
            <a:r>
              <a:rPr lang="en-US" sz="2000" dirty="0" smtClean="0"/>
              <a:t>();</a:t>
            </a:r>
          </a:p>
          <a:p>
            <a:r>
              <a:rPr lang="en-US" sz="2000" dirty="0" smtClean="0"/>
              <a:t>    </a:t>
            </a:r>
            <a:r>
              <a:rPr lang="en-US" sz="2000" i="1" dirty="0" err="1" smtClean="0">
                <a:solidFill>
                  <a:srgbClr val="FF0000"/>
                </a:solidFill>
              </a:rPr>
              <a:t>process_fetch_clauses</a:t>
            </a:r>
            <a:r>
              <a:rPr lang="en-US" sz="2000" dirty="0" smtClean="0"/>
              <a:t>();</a:t>
            </a:r>
            <a:endParaRPr lang="en-US" sz="2000" b="1" dirty="0" smtClean="0">
              <a:solidFill>
                <a:srgbClr val="FF6600"/>
              </a:solidFill>
            </a:endParaRPr>
          </a:p>
          <a:p>
            <a:r>
              <a:rPr lang="en-US" sz="2000" dirty="0" smtClean="0"/>
              <a:t>    </a:t>
            </a:r>
            <a:r>
              <a:rPr lang="en-US" sz="2000" dirty="0" err="1" smtClean="0"/>
              <a:t>confl</a:t>
            </a:r>
            <a:r>
              <a:rPr lang="en-US" sz="2000" dirty="0" smtClean="0"/>
              <a:t> = </a:t>
            </a:r>
            <a:r>
              <a:rPr lang="en-US" sz="2000" i="1" dirty="0" smtClean="0">
                <a:solidFill>
                  <a:srgbClr val="0000FF"/>
                </a:solidFill>
              </a:rPr>
              <a:t>propagate</a:t>
            </a:r>
            <a:r>
              <a:rPr lang="en-US" sz="2000" dirty="0" smtClean="0"/>
              <a:t>(); </a:t>
            </a:r>
          </a:p>
          <a:p>
            <a:r>
              <a:rPr lang="en-US" sz="2000" dirty="0" smtClean="0"/>
              <a:t>    </a:t>
            </a:r>
            <a:r>
              <a:rPr lang="en-US" sz="2000" b="1" dirty="0" err="1" smtClean="0">
                <a:solidFill>
                  <a:srgbClr val="FF6600"/>
                </a:solidFill>
              </a:rPr>
              <a:t>if</a:t>
            </a:r>
            <a:r>
              <a:rPr lang="en-US" sz="2000" dirty="0" err="1" smtClean="0">
                <a:solidFill>
                  <a:srgbClr val="000000"/>
                </a:solidFill>
              </a:rPr>
              <a:t>(confl</a:t>
            </a:r>
            <a:r>
              <a:rPr lang="en-US" sz="2000" dirty="0" smtClean="0">
                <a:solidFill>
                  <a:srgbClr val="000000"/>
                </a:solidFill>
              </a:rPr>
              <a:t>) </a:t>
            </a:r>
            <a:r>
              <a:rPr lang="en-US" sz="2000" b="1" dirty="0" smtClean="0">
                <a:solidFill>
                  <a:srgbClr val="FF6600"/>
                </a:solidFill>
              </a:rPr>
              <a:t>then</a:t>
            </a:r>
          </a:p>
          <a:p>
            <a:r>
              <a:rPr lang="en-US" sz="2000" b="1" dirty="0" smtClean="0">
                <a:solidFill>
                  <a:srgbClr val="FF6600"/>
                </a:solidFill>
              </a:rPr>
              <a:t>	if</a:t>
            </a:r>
            <a:r>
              <a:rPr lang="en-US" sz="2000" dirty="0" smtClean="0"/>
              <a:t>( at root level ) </a:t>
            </a:r>
            <a:r>
              <a:rPr lang="en-US" sz="2000" b="1" dirty="0" smtClean="0">
                <a:solidFill>
                  <a:srgbClr val="FF6600"/>
                </a:solidFill>
              </a:rPr>
              <a:t>then</a:t>
            </a:r>
          </a:p>
          <a:p>
            <a:r>
              <a:rPr lang="en-US" sz="2000" dirty="0" smtClean="0"/>
              <a:t>	    </a:t>
            </a:r>
            <a:r>
              <a:rPr lang="en-US" sz="2000" dirty="0" err="1" smtClean="0">
                <a:solidFill>
                  <a:srgbClr val="000000"/>
                </a:solidFill>
              </a:rPr>
              <a:t>set_result</a:t>
            </a:r>
            <a:r>
              <a:rPr lang="en-US" sz="2000" dirty="0" err="1" smtClean="0"/>
              <a:t>(</a:t>
            </a:r>
            <a:r>
              <a:rPr lang="en-US" sz="2000" dirty="0" err="1" smtClean="0">
                <a:solidFill>
                  <a:srgbClr val="0000FF"/>
                </a:solidFill>
              </a:rPr>
              <a:t>UNSAT</a:t>
            </a:r>
            <a:r>
              <a:rPr lang="en-US" sz="2000" dirty="0" smtClean="0"/>
              <a:t>);</a:t>
            </a:r>
          </a:p>
          <a:p>
            <a:r>
              <a:rPr lang="en-US" sz="2000" b="1" dirty="0" smtClean="0"/>
              <a:t>	    </a:t>
            </a:r>
            <a:r>
              <a:rPr lang="en-US" sz="2000" dirty="0" err="1" smtClean="0"/>
              <a:t>blevel</a:t>
            </a:r>
            <a:r>
              <a:rPr lang="en-US" sz="2000" dirty="0" smtClean="0"/>
              <a:t> = -1;  </a:t>
            </a:r>
          </a:p>
          <a:p>
            <a:r>
              <a:rPr lang="en-US" sz="2000" b="1" dirty="0" smtClean="0">
                <a:solidFill>
                  <a:srgbClr val="FF6600"/>
                </a:solidFill>
              </a:rPr>
              <a:t>	    break</a:t>
            </a:r>
            <a:r>
              <a:rPr lang="en-US" sz="2000" b="1" dirty="0" smtClean="0"/>
              <a:t>;</a:t>
            </a:r>
            <a:r>
              <a:rPr lang="en-US" sz="2000" dirty="0" smtClean="0"/>
              <a:t>	</a:t>
            </a:r>
          </a:p>
          <a:p>
            <a:r>
              <a:rPr lang="en-US" sz="2000" dirty="0" smtClean="0"/>
              <a:t>	(</a:t>
            </a:r>
            <a:r>
              <a:rPr lang="en-US" sz="2000" dirty="0" err="1" smtClean="0"/>
              <a:t>blevel</a:t>
            </a:r>
            <a:r>
              <a:rPr lang="en-US" sz="2000" dirty="0" smtClean="0"/>
              <a:t>, learnt) = </a:t>
            </a:r>
            <a:r>
              <a:rPr lang="en-US" sz="2000" i="1" dirty="0" err="1" smtClean="0">
                <a:solidFill>
                  <a:srgbClr val="0000FF"/>
                </a:solidFill>
              </a:rPr>
              <a:t>analyze</a:t>
            </a:r>
            <a:r>
              <a:rPr lang="en-US" sz="2000" dirty="0" err="1" smtClean="0"/>
              <a:t>(confl</a:t>
            </a:r>
            <a:r>
              <a:rPr lang="en-US" sz="2000" dirty="0" smtClean="0"/>
              <a:t>);</a:t>
            </a:r>
          </a:p>
          <a:p>
            <a:r>
              <a:rPr lang="en-US" sz="2000" i="1" dirty="0" smtClean="0">
                <a:solidFill>
                  <a:srgbClr val="0000FF"/>
                </a:solidFill>
              </a:rPr>
              <a:t>        </a:t>
            </a:r>
            <a:r>
              <a:rPr lang="en-US" sz="2000" i="1" dirty="0" err="1" smtClean="0">
                <a:solidFill>
                  <a:srgbClr val="FF0000"/>
                </a:solidFill>
              </a:rPr>
              <a:t>update_DB</a:t>
            </a:r>
            <a:r>
              <a:rPr lang="en-US" sz="2000" dirty="0" err="1" smtClean="0"/>
              <a:t>(learnt</a:t>
            </a:r>
            <a:r>
              <a:rPr lang="en-US" sz="2000" dirty="0" smtClean="0"/>
              <a:t>);</a:t>
            </a:r>
          </a:p>
          <a:p>
            <a:r>
              <a:rPr lang="en-US" sz="2000" dirty="0" smtClean="0"/>
              <a:t>	</a:t>
            </a:r>
            <a:r>
              <a:rPr lang="en-US" sz="2000" i="1" dirty="0" err="1" smtClean="0">
                <a:solidFill>
                  <a:srgbClr val="0000FF"/>
                </a:solidFill>
              </a:rPr>
              <a:t>cancel_assignmts</a:t>
            </a:r>
            <a:r>
              <a:rPr lang="en-US" sz="2000" dirty="0" err="1" smtClean="0"/>
              <a:t>(blevel</a:t>
            </a:r>
            <a:r>
              <a:rPr lang="en-US" sz="2000" dirty="0" smtClean="0"/>
              <a:t>);</a:t>
            </a:r>
          </a:p>
          <a:p>
            <a:r>
              <a:rPr lang="en-US" sz="2000" dirty="0" smtClean="0"/>
              <a:t>	</a:t>
            </a:r>
            <a:r>
              <a:rPr lang="en-US" sz="2000" b="1" dirty="0" err="1" smtClean="0">
                <a:solidFill>
                  <a:srgbClr val="FF6600"/>
                </a:solidFill>
              </a:rPr>
              <a:t>if</a:t>
            </a:r>
            <a:r>
              <a:rPr lang="en-US" sz="2000" dirty="0" err="1" smtClean="0"/>
              <a:t>(blevel</a:t>
            </a:r>
            <a:r>
              <a:rPr lang="en-US" sz="2000" dirty="0" smtClean="0"/>
              <a:t> &gt; depth) </a:t>
            </a:r>
          </a:p>
          <a:p>
            <a:r>
              <a:rPr lang="en-US" sz="2000" b="1" dirty="0" smtClean="0">
                <a:solidFill>
                  <a:srgbClr val="FF6600"/>
                </a:solidFill>
              </a:rPr>
              <a:t>	    break</a:t>
            </a:r>
            <a:r>
              <a:rPr lang="en-US" sz="2000" dirty="0" smtClean="0"/>
              <a:t>;</a:t>
            </a:r>
          </a:p>
          <a:p>
            <a:r>
              <a:rPr lang="en-US" sz="2000" b="1" dirty="0" smtClean="0">
                <a:solidFill>
                  <a:srgbClr val="FF6600"/>
                </a:solidFill>
              </a:rPr>
              <a:t>    else  </a:t>
            </a:r>
            <a:r>
              <a:rPr lang="en-US" sz="2000" i="1" dirty="0" smtClean="0">
                <a:solidFill>
                  <a:srgbClr val="000090"/>
                </a:solidFill>
              </a:rPr>
              <a:t>/*no conflict*/</a:t>
            </a:r>
          </a:p>
          <a:p>
            <a:r>
              <a:rPr lang="en-US" sz="2000" dirty="0" smtClean="0"/>
              <a:t>        </a:t>
            </a:r>
            <a:r>
              <a:rPr lang="en-US" sz="2000" b="1" dirty="0" smtClean="0">
                <a:solidFill>
                  <a:srgbClr val="FF6600"/>
                </a:solidFill>
              </a:rPr>
              <a:t>if</a:t>
            </a:r>
            <a:r>
              <a:rPr lang="en-US" sz="2000" dirty="0" smtClean="0"/>
              <a:t>( all </a:t>
            </a:r>
            <a:r>
              <a:rPr lang="en-US" sz="2000" dirty="0" err="1" smtClean="0"/>
              <a:t>vars</a:t>
            </a:r>
            <a:r>
              <a:rPr lang="en-US" sz="2000" dirty="0" smtClean="0"/>
              <a:t> assigned ) </a:t>
            </a:r>
            <a:r>
              <a:rPr lang="en-US" sz="2000" b="1" dirty="0" smtClean="0">
                <a:solidFill>
                  <a:srgbClr val="FF6600"/>
                </a:solidFill>
              </a:rPr>
              <a:t>then</a:t>
            </a:r>
          </a:p>
          <a:p>
            <a:r>
              <a:rPr lang="en-US" sz="2000" dirty="0" smtClean="0"/>
              <a:t>	    … …</a:t>
            </a:r>
          </a:p>
        </p:txBody>
      </p:sp>
      <p:sp>
        <p:nvSpPr>
          <p:cNvPr id="30" name="Footer Placeholder 29"/>
          <p:cNvSpPr>
            <a:spLocks noGrp="1"/>
          </p:cNvSpPr>
          <p:nvPr>
            <p:ph type="ftr" sz="quarter" idx="11"/>
          </p:nvPr>
        </p:nvSpPr>
        <p:spPr>
          <a:xfrm>
            <a:off x="3124200" y="6356350"/>
            <a:ext cx="3429000" cy="365125"/>
          </a:xfrm>
        </p:spPr>
        <p:txBody>
          <a:bodyPr/>
          <a:lstStyle/>
          <a:p>
            <a:r>
              <a:rPr lang="en-US" dirty="0" smtClean="0"/>
              <a:t>6.884 Final Project Presentation</a:t>
            </a:r>
            <a:endParaRPr lang="en-US" dirty="0"/>
          </a:p>
        </p:txBody>
      </p:sp>
      <p:cxnSp>
        <p:nvCxnSpPr>
          <p:cNvPr id="8" name="Straight Connector 7"/>
          <p:cNvCxnSpPr/>
          <p:nvPr/>
        </p:nvCxnSpPr>
        <p:spPr>
          <a:xfrm rot="16200000" flipH="1">
            <a:off x="1629112" y="3809389"/>
            <a:ext cx="5047681" cy="14883"/>
          </a:xfrm>
          <a:prstGeom prst="line">
            <a:avLst/>
          </a:prstGeom>
          <a:ln>
            <a:solidFill>
              <a:srgbClr val="000090"/>
            </a:solidFill>
          </a:ln>
        </p:spPr>
        <p:style>
          <a:lnRef idx="2">
            <a:schemeClr val="accent1"/>
          </a:lnRef>
          <a:fillRef idx="0">
            <a:schemeClr val="accent1"/>
          </a:fillRef>
          <a:effectRef idx="1">
            <a:schemeClr val="accent1"/>
          </a:effectRef>
          <a:fontRef idx="minor">
            <a:schemeClr val="tx1"/>
          </a:fontRef>
        </p:style>
      </p:cxnSp>
      <p:sp>
        <p:nvSpPr>
          <p:cNvPr id="13" name="Left Arrow 12"/>
          <p:cNvSpPr/>
          <p:nvPr/>
        </p:nvSpPr>
        <p:spPr>
          <a:xfrm>
            <a:off x="2835728" y="4469946"/>
            <a:ext cx="408991" cy="235199"/>
          </a:xfrm>
          <a:prstGeom prst="leftArrow">
            <a:avLst/>
          </a:prstGeom>
          <a:solidFill>
            <a:schemeClr val="accent3">
              <a:lumMod val="5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Left Arrow 13"/>
          <p:cNvSpPr/>
          <p:nvPr/>
        </p:nvSpPr>
        <p:spPr>
          <a:xfrm>
            <a:off x="3047695" y="1729928"/>
            <a:ext cx="408991" cy="235199"/>
          </a:xfrm>
          <a:prstGeom prst="leftArrow">
            <a:avLst/>
          </a:prstGeom>
          <a:solidFill>
            <a:schemeClr val="accent3">
              <a:lumMod val="5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6600"/>
                </a:solidFill>
              </a:rPr>
              <a:t>Conclusion</a:t>
            </a:r>
            <a:endParaRPr lang="en-US" b="1" dirty="0">
              <a:solidFill>
                <a:srgbClr val="FF6600"/>
              </a:solidFill>
            </a:endParaRPr>
          </a:p>
        </p:txBody>
      </p:sp>
      <p:sp>
        <p:nvSpPr>
          <p:cNvPr id="3" name="Content Placeholder 2"/>
          <p:cNvSpPr>
            <a:spLocks noGrp="1"/>
          </p:cNvSpPr>
          <p:nvPr>
            <p:ph idx="1"/>
          </p:nvPr>
        </p:nvSpPr>
        <p:spPr/>
        <p:txBody>
          <a:bodyPr>
            <a:normAutofit/>
          </a:bodyPr>
          <a:lstStyle/>
          <a:p>
            <a:r>
              <a:rPr lang="en-US" dirty="0" smtClean="0"/>
              <a:t>Our design is nondeterministic and worker-aware</a:t>
            </a:r>
          </a:p>
          <a:p>
            <a:r>
              <a:rPr lang="en-US" dirty="0" smtClean="0"/>
              <a:t>An alternative design that is worker oblivious:</a:t>
            </a:r>
          </a:p>
          <a:p>
            <a:pPr lvl="1"/>
            <a:r>
              <a:rPr lang="en-US" dirty="0" smtClean="0"/>
              <a:t>snapshot at every level</a:t>
            </a:r>
          </a:p>
          <a:p>
            <a:pPr lvl="1"/>
            <a:r>
              <a:rPr lang="en-US" dirty="0" smtClean="0"/>
              <a:t>ignore learned clause from other worker</a:t>
            </a:r>
          </a:p>
          <a:p>
            <a:r>
              <a:rPr lang="en-US" dirty="0" smtClean="0"/>
              <a:t>It seems challenging to make a deterministic parallel solver with the learning. </a:t>
            </a:r>
          </a:p>
          <a:p>
            <a:endParaRPr lang="en-US" dirty="0" smtClean="0"/>
          </a:p>
          <a:p>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6.884 Final Project Presentation</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solidFill>
                  <a:srgbClr val="FF6600"/>
                </a:solidFill>
              </a:rPr>
              <a:t>Bottomline</a:t>
            </a:r>
            <a:endParaRPr lang="en-US" b="1" dirty="0">
              <a:solidFill>
                <a:srgbClr val="FF6600"/>
              </a:solidFill>
            </a:endParaRPr>
          </a:p>
        </p:txBody>
      </p:sp>
      <p:sp>
        <p:nvSpPr>
          <p:cNvPr id="3" name="Content Placeholder 2"/>
          <p:cNvSpPr>
            <a:spLocks noGrp="1"/>
          </p:cNvSpPr>
          <p:nvPr>
            <p:ph idx="1"/>
          </p:nvPr>
        </p:nvSpPr>
        <p:spPr>
          <a:xfrm>
            <a:off x="457200" y="1600200"/>
            <a:ext cx="8229600" cy="618227"/>
          </a:xfrm>
        </p:spPr>
        <p:txBody>
          <a:bodyPr/>
          <a:lstStyle/>
          <a:p>
            <a:pPr>
              <a:buClr>
                <a:srgbClr val="FF6600"/>
              </a:buClr>
              <a:buNone/>
            </a:pPr>
            <a:r>
              <a:rPr lang="en-US" dirty="0" smtClean="0"/>
              <a:t>Ok, so we parallelized </a:t>
            </a:r>
            <a:r>
              <a:rPr lang="en-US" dirty="0" err="1" smtClean="0"/>
              <a:t>MiniSat</a:t>
            </a:r>
            <a:r>
              <a:rPr lang="en-US" dirty="0" smtClean="0"/>
              <a:t> </a:t>
            </a:r>
            <a:r>
              <a:rPr lang="en-US" dirty="0" smtClean="0"/>
              <a:t>…</a:t>
            </a:r>
            <a:endParaRPr lang="en-US" dirty="0" smtClean="0"/>
          </a:p>
        </p:txBody>
      </p:sp>
      <p:sp>
        <p:nvSpPr>
          <p:cNvPr id="4" name="Footer Placeholder 3"/>
          <p:cNvSpPr>
            <a:spLocks noGrp="1"/>
          </p:cNvSpPr>
          <p:nvPr>
            <p:ph type="ftr" sz="quarter" idx="11"/>
          </p:nvPr>
        </p:nvSpPr>
        <p:spPr/>
        <p:txBody>
          <a:bodyPr/>
          <a:lstStyle/>
          <a:p>
            <a:r>
              <a:rPr lang="en-US" smtClean="0"/>
              <a:t>6.884 Final Project Presentation</a:t>
            </a:r>
            <a:endParaRPr lang="en-US" dirty="0"/>
          </a:p>
        </p:txBody>
      </p:sp>
      <p:sp>
        <p:nvSpPr>
          <p:cNvPr id="5" name="Content Placeholder 2"/>
          <p:cNvSpPr txBox="1">
            <a:spLocks/>
          </p:cNvSpPr>
          <p:nvPr/>
        </p:nvSpPr>
        <p:spPr>
          <a:xfrm>
            <a:off x="457200" y="2294929"/>
            <a:ext cx="8229600" cy="3525727"/>
          </a:xfrm>
          <a:prstGeom prst="rect">
            <a:avLst/>
          </a:prstGeom>
        </p:spPr>
        <p:txBody>
          <a:bodyPr vert="horz" lIns="91440" tIns="45720" rIns="91440" bIns="45720" rtlCol="0">
            <a:normAutofit/>
          </a:bodyPr>
          <a:lstStyle/>
          <a:p>
            <a:pPr marL="342900" marR="0" lvl="0" indent="-342900" algn="l" defTabSz="457200" rtl="0" eaLnBrk="1" fontAlgn="auto" latinLnBrk="0" hangingPunct="1">
              <a:lnSpc>
                <a:spcPct val="100000"/>
              </a:lnSpc>
              <a:spcBef>
                <a:spcPct val="20000"/>
              </a:spcBef>
              <a:spcAft>
                <a:spcPts val="0"/>
              </a:spcAft>
              <a:buClr>
                <a:srgbClr val="FF6600"/>
              </a:buClr>
              <a:buSzTx/>
              <a:buFont typeface="Wingdings" charset="2"/>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Parallel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MiniSat</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executing on single worker seems to exhibit the same behavior as the original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MiniSat</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a:t>
            </a:r>
          </a:p>
          <a:p>
            <a:pPr marL="342900" marR="0" lvl="0" indent="-342900" algn="l" defTabSz="457200" rtl="0" eaLnBrk="1" fontAlgn="auto" latinLnBrk="0" hangingPunct="1">
              <a:lnSpc>
                <a:spcPct val="100000"/>
              </a:lnSpc>
              <a:spcBef>
                <a:spcPct val="20000"/>
              </a:spcBef>
              <a:spcAft>
                <a:spcPts val="0"/>
              </a:spcAft>
              <a:buClr>
                <a:srgbClr val="FF6600"/>
              </a:buClr>
              <a:buSzTx/>
              <a:buFont typeface="Wingdings" charset="2"/>
              <a:buChar char="§"/>
              <a:tabLst/>
              <a:defRPr/>
            </a:pP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Paralell</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MiniSat</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running on single worker runs 3~4 times slower than the original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MiniSat</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a:t>
            </a:r>
          </a:p>
          <a:p>
            <a:pPr marL="342900" marR="0" lvl="0" indent="-342900" algn="l" defTabSz="457200" rtl="0" eaLnBrk="1" fontAlgn="auto" latinLnBrk="0" hangingPunct="1">
              <a:lnSpc>
                <a:spcPct val="100000"/>
              </a:lnSpc>
              <a:spcBef>
                <a:spcPct val="20000"/>
              </a:spcBef>
              <a:spcAft>
                <a:spcPts val="0"/>
              </a:spcAft>
              <a:buClr>
                <a:srgbClr val="FF6600"/>
              </a:buClr>
              <a:buSzTx/>
              <a:buFont typeface="Wingdings" charset="2"/>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Parallel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MiniSat</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running on multiple workers is still buggy.</a:t>
            </a:r>
          </a:p>
          <a:p>
            <a:pPr marL="342900" marR="0" lvl="0" indent="-342900" algn="l" defTabSz="457200" rtl="0" eaLnBrk="1" fontAlgn="auto" latinLnBrk="0" hangingPunct="1">
              <a:lnSpc>
                <a:spcPct val="100000"/>
              </a:lnSpc>
              <a:spcBef>
                <a:spcPct val="20000"/>
              </a:spcBef>
              <a:spcAft>
                <a:spcPts val="0"/>
              </a:spcAft>
              <a:buClr>
                <a:srgbClr val="FF6600"/>
              </a:buClr>
              <a:buSzTx/>
              <a:buFont typeface="Wingdings" charset="2"/>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But regardless, we manage to collect some data …</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solidFill>
                  <a:srgbClr val="FF6600"/>
                </a:solidFill>
              </a:rPr>
              <a:t>MiniSat</a:t>
            </a:r>
            <a:r>
              <a:rPr lang="en-US" b="1" dirty="0" smtClean="0">
                <a:solidFill>
                  <a:srgbClr val="FF6600"/>
                </a:solidFill>
              </a:rPr>
              <a:t> Overview</a:t>
            </a:r>
            <a:endParaRPr lang="en-US" b="1" dirty="0">
              <a:solidFill>
                <a:srgbClr val="FF6600"/>
              </a:solidFill>
            </a:endParaRPr>
          </a:p>
        </p:txBody>
      </p:sp>
      <p:sp>
        <p:nvSpPr>
          <p:cNvPr id="5" name="TextBox 4"/>
          <p:cNvSpPr txBox="1"/>
          <p:nvPr/>
        </p:nvSpPr>
        <p:spPr>
          <a:xfrm>
            <a:off x="513434" y="1486097"/>
            <a:ext cx="4783128" cy="4893647"/>
          </a:xfrm>
          <a:prstGeom prst="rect">
            <a:avLst/>
          </a:prstGeom>
          <a:noFill/>
        </p:spPr>
        <p:txBody>
          <a:bodyPr wrap="square" rtlCol="0">
            <a:spAutoFit/>
          </a:bodyPr>
          <a:lstStyle/>
          <a:p>
            <a:r>
              <a:rPr lang="en-US" sz="2400" b="1" dirty="0" smtClean="0">
                <a:solidFill>
                  <a:srgbClr val="FF6600"/>
                </a:solidFill>
              </a:rPr>
              <a:t>At each recursion level:</a:t>
            </a:r>
          </a:p>
          <a:p>
            <a:r>
              <a:rPr lang="en-US" sz="2400" dirty="0" smtClean="0"/>
              <a:t>	</a:t>
            </a:r>
            <a:r>
              <a:rPr lang="en-US" sz="2400" i="1" dirty="0" err="1" smtClean="0">
                <a:solidFill>
                  <a:srgbClr val="0000FF"/>
                </a:solidFill>
              </a:rPr>
              <a:t>constraint_propagate</a:t>
            </a:r>
            <a:r>
              <a:rPr lang="en-US" sz="2400" i="1" dirty="0" smtClean="0">
                <a:solidFill>
                  <a:srgbClr val="0000FF"/>
                </a:solidFill>
              </a:rPr>
              <a:t>()</a:t>
            </a:r>
            <a:r>
              <a:rPr lang="en-US" sz="2400" dirty="0" smtClean="0">
                <a:solidFill>
                  <a:srgbClr val="000000"/>
                </a:solidFill>
              </a:rPr>
              <a:t>; </a:t>
            </a:r>
          </a:p>
          <a:p>
            <a:r>
              <a:rPr lang="en-US" sz="2400" dirty="0" smtClean="0"/>
              <a:t>	</a:t>
            </a:r>
            <a:r>
              <a:rPr lang="en-US" sz="2400" b="1" dirty="0" smtClean="0">
                <a:solidFill>
                  <a:srgbClr val="FF6600"/>
                </a:solidFill>
              </a:rPr>
              <a:t>if</a:t>
            </a:r>
            <a:r>
              <a:rPr lang="en-US" sz="2400" dirty="0" smtClean="0"/>
              <a:t> no conflict </a:t>
            </a:r>
            <a:r>
              <a:rPr lang="en-US" sz="2400" b="1" dirty="0" smtClean="0">
                <a:solidFill>
                  <a:srgbClr val="FF6600"/>
                </a:solidFill>
              </a:rPr>
              <a:t>then</a:t>
            </a:r>
          </a:p>
          <a:p>
            <a:r>
              <a:rPr lang="en-US" sz="2400" dirty="0" smtClean="0"/>
              <a:t>		</a:t>
            </a:r>
            <a:r>
              <a:rPr lang="en-US" sz="2400" b="1" dirty="0" smtClean="0">
                <a:solidFill>
                  <a:srgbClr val="FF6600"/>
                </a:solidFill>
              </a:rPr>
              <a:t>if </a:t>
            </a:r>
            <a:r>
              <a:rPr lang="en-US" sz="2400" dirty="0" smtClean="0"/>
              <a:t>all variables assigned </a:t>
            </a:r>
            <a:r>
              <a:rPr lang="en-US" sz="2400" b="1" dirty="0" smtClean="0">
                <a:solidFill>
                  <a:srgbClr val="FF6600"/>
                </a:solidFill>
              </a:rPr>
              <a:t>then</a:t>
            </a:r>
          </a:p>
          <a:p>
            <a:r>
              <a:rPr lang="en-US" sz="2400" dirty="0" smtClean="0"/>
              <a:t>			</a:t>
            </a:r>
            <a:r>
              <a:rPr lang="en-US" sz="2400" b="1" dirty="0" smtClean="0">
                <a:solidFill>
                  <a:srgbClr val="FF6600"/>
                </a:solidFill>
              </a:rPr>
              <a:t>return </a:t>
            </a:r>
            <a:r>
              <a:rPr lang="en-US" sz="2400" dirty="0" smtClean="0">
                <a:solidFill>
                  <a:srgbClr val="0000FF"/>
                </a:solidFill>
              </a:rPr>
              <a:t>SAT</a:t>
            </a:r>
            <a:r>
              <a:rPr lang="en-US" sz="2400" dirty="0" smtClean="0"/>
              <a:t>;</a:t>
            </a:r>
          </a:p>
          <a:p>
            <a:r>
              <a:rPr lang="en-US" sz="2400" dirty="0" smtClean="0"/>
              <a:t>		</a:t>
            </a:r>
            <a:r>
              <a:rPr lang="en-US" sz="2400" b="1" dirty="0" smtClean="0">
                <a:solidFill>
                  <a:srgbClr val="FF6600"/>
                </a:solidFill>
              </a:rPr>
              <a:t>else</a:t>
            </a:r>
          </a:p>
          <a:p>
            <a:r>
              <a:rPr lang="en-US" sz="2400" dirty="0" smtClean="0"/>
              <a:t>			</a:t>
            </a:r>
            <a:r>
              <a:rPr lang="en-US" sz="2400" i="1" dirty="0" smtClean="0">
                <a:solidFill>
                  <a:srgbClr val="0000FF"/>
                </a:solidFill>
              </a:rPr>
              <a:t>decide()</a:t>
            </a:r>
            <a:r>
              <a:rPr lang="en-US" sz="2400" dirty="0" smtClean="0"/>
              <a:t>; </a:t>
            </a:r>
            <a:r>
              <a:rPr lang="en-US" sz="2400" i="1" dirty="0" smtClean="0">
                <a:solidFill>
                  <a:srgbClr val="0000FF"/>
                </a:solidFill>
              </a:rPr>
              <a:t> </a:t>
            </a:r>
          </a:p>
          <a:p>
            <a:r>
              <a:rPr lang="en-US" sz="2400" dirty="0" smtClean="0"/>
              <a:t>	</a:t>
            </a:r>
            <a:r>
              <a:rPr lang="en-US" sz="2400" b="1" dirty="0" smtClean="0">
                <a:solidFill>
                  <a:srgbClr val="FF6600"/>
                </a:solidFill>
              </a:rPr>
              <a:t>else</a:t>
            </a:r>
          </a:p>
          <a:p>
            <a:r>
              <a:rPr lang="en-US" sz="2400" dirty="0" smtClean="0"/>
              <a:t>		</a:t>
            </a:r>
            <a:r>
              <a:rPr lang="en-US" sz="2400" i="1" dirty="0" smtClean="0">
                <a:solidFill>
                  <a:srgbClr val="0000FF"/>
                </a:solidFill>
              </a:rPr>
              <a:t>analyze()</a:t>
            </a:r>
            <a:r>
              <a:rPr lang="en-US" sz="2400" dirty="0" smtClean="0">
                <a:solidFill>
                  <a:srgbClr val="000000"/>
                </a:solidFill>
              </a:rPr>
              <a:t>;</a:t>
            </a:r>
          </a:p>
          <a:p>
            <a:r>
              <a:rPr lang="en-US" sz="2400" dirty="0" smtClean="0"/>
              <a:t>		</a:t>
            </a:r>
            <a:r>
              <a:rPr lang="en-US" sz="2400" b="1" dirty="0" smtClean="0">
                <a:solidFill>
                  <a:srgbClr val="FF6600"/>
                </a:solidFill>
              </a:rPr>
              <a:t>if </a:t>
            </a:r>
            <a:r>
              <a:rPr lang="en-US" sz="2400" dirty="0" smtClean="0"/>
              <a:t>at top level </a:t>
            </a:r>
            <a:r>
              <a:rPr lang="en-US" sz="2400" b="1" dirty="0" smtClean="0">
                <a:solidFill>
                  <a:srgbClr val="FF6600"/>
                </a:solidFill>
              </a:rPr>
              <a:t>then</a:t>
            </a:r>
          </a:p>
          <a:p>
            <a:r>
              <a:rPr lang="en-US" sz="2400" dirty="0" smtClean="0"/>
              <a:t>			</a:t>
            </a:r>
            <a:r>
              <a:rPr lang="en-US" sz="2400" b="1" dirty="0" smtClean="0">
                <a:solidFill>
                  <a:srgbClr val="FF6600"/>
                </a:solidFill>
              </a:rPr>
              <a:t>return </a:t>
            </a:r>
            <a:r>
              <a:rPr lang="en-US" sz="2400" dirty="0" smtClean="0">
                <a:solidFill>
                  <a:srgbClr val="0000FF"/>
                </a:solidFill>
              </a:rPr>
              <a:t>UNSAT</a:t>
            </a:r>
            <a:r>
              <a:rPr lang="en-US" sz="2400" dirty="0" smtClean="0"/>
              <a:t>;</a:t>
            </a:r>
          </a:p>
          <a:p>
            <a:r>
              <a:rPr lang="en-US" sz="2400" dirty="0" smtClean="0"/>
              <a:t>		</a:t>
            </a:r>
            <a:r>
              <a:rPr lang="en-US" sz="2400" b="1" dirty="0" smtClean="0">
                <a:solidFill>
                  <a:srgbClr val="FF6600"/>
                </a:solidFill>
              </a:rPr>
              <a:t>else</a:t>
            </a:r>
          </a:p>
          <a:p>
            <a:r>
              <a:rPr lang="en-US" sz="2400" dirty="0" smtClean="0">
                <a:solidFill>
                  <a:srgbClr val="0000FF"/>
                </a:solidFill>
              </a:rPr>
              <a:t>			</a:t>
            </a:r>
            <a:r>
              <a:rPr lang="en-US" sz="2400" i="1" dirty="0" smtClean="0">
                <a:solidFill>
                  <a:srgbClr val="0000FF"/>
                </a:solidFill>
              </a:rPr>
              <a:t>backtrack()</a:t>
            </a:r>
            <a:r>
              <a:rPr lang="en-US" sz="2400" dirty="0" smtClean="0">
                <a:solidFill>
                  <a:srgbClr val="000000"/>
                </a:solidFill>
              </a:rPr>
              <a:t>;</a:t>
            </a:r>
            <a:r>
              <a:rPr lang="en-US" sz="2400" i="1" dirty="0" smtClean="0">
                <a:solidFill>
                  <a:srgbClr val="0000FF"/>
                </a:solidFill>
              </a:rPr>
              <a:t>  </a:t>
            </a:r>
            <a:endParaRPr lang="en-US" sz="2400" i="1" dirty="0">
              <a:solidFill>
                <a:srgbClr val="0000FF"/>
              </a:solidFill>
            </a:endParaRPr>
          </a:p>
        </p:txBody>
      </p:sp>
      <p:grpSp>
        <p:nvGrpSpPr>
          <p:cNvPr id="3" name="Group 14"/>
          <p:cNvGrpSpPr/>
          <p:nvPr/>
        </p:nvGrpSpPr>
        <p:grpSpPr>
          <a:xfrm>
            <a:off x="3229281" y="3489366"/>
            <a:ext cx="5087917" cy="878148"/>
            <a:chOff x="2883949" y="1486097"/>
            <a:chExt cx="5087917" cy="878148"/>
          </a:xfrm>
        </p:grpSpPr>
        <p:sp>
          <p:nvSpPr>
            <p:cNvPr id="16" name="Rectangle 15"/>
            <p:cNvSpPr/>
            <p:nvPr/>
          </p:nvSpPr>
          <p:spPr>
            <a:xfrm>
              <a:off x="5180927" y="1486097"/>
              <a:ext cx="2790939" cy="878148"/>
            </a:xfrm>
            <a:prstGeom prst="rect">
              <a:avLst/>
            </a:prstGeom>
            <a:solidFill>
              <a:srgbClr val="FFFF9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rgbClr val="000090"/>
                  </a:solidFill>
                </a:rPr>
                <a:t>pick a new variable to assign value</a:t>
              </a:r>
              <a:endParaRPr lang="en-US" sz="2400" dirty="0">
                <a:solidFill>
                  <a:srgbClr val="000090"/>
                </a:solidFill>
              </a:endParaRPr>
            </a:p>
          </p:txBody>
        </p:sp>
        <p:cxnSp>
          <p:nvCxnSpPr>
            <p:cNvPr id="17" name="Straight Arrow Connector 16"/>
            <p:cNvCxnSpPr/>
            <p:nvPr/>
          </p:nvCxnSpPr>
          <p:spPr>
            <a:xfrm>
              <a:off x="2883949" y="1945436"/>
              <a:ext cx="2296978" cy="1588"/>
            </a:xfrm>
            <a:prstGeom prst="straightConnector1">
              <a:avLst/>
            </a:prstGeom>
            <a:ln w="44450">
              <a:solidFill>
                <a:schemeClr val="tx2">
                  <a:lumMod val="75000"/>
                </a:schemeClr>
              </a:solidFill>
              <a:tailEnd type="arrow"/>
            </a:ln>
          </p:spPr>
          <p:style>
            <a:lnRef idx="2">
              <a:schemeClr val="accent1"/>
            </a:lnRef>
            <a:fillRef idx="0">
              <a:schemeClr val="accent1"/>
            </a:fillRef>
            <a:effectRef idx="1">
              <a:schemeClr val="accent1"/>
            </a:effectRef>
            <a:fontRef idx="minor">
              <a:schemeClr val="tx1"/>
            </a:fontRef>
          </p:style>
        </p:cxnSp>
      </p:grpSp>
      <p:grpSp>
        <p:nvGrpSpPr>
          <p:cNvPr id="4" name="Group 19"/>
          <p:cNvGrpSpPr/>
          <p:nvPr/>
        </p:nvGrpSpPr>
        <p:grpSpPr>
          <a:xfrm>
            <a:off x="2854713" y="4222696"/>
            <a:ext cx="5087918" cy="878148"/>
            <a:chOff x="2883949" y="1486097"/>
            <a:chExt cx="5087918" cy="878148"/>
          </a:xfrm>
        </p:grpSpPr>
        <p:sp>
          <p:nvSpPr>
            <p:cNvPr id="21" name="Rectangle 20"/>
            <p:cNvSpPr/>
            <p:nvPr/>
          </p:nvSpPr>
          <p:spPr>
            <a:xfrm>
              <a:off x="4704263" y="1486097"/>
              <a:ext cx="3267604" cy="878148"/>
            </a:xfrm>
            <a:prstGeom prst="rect">
              <a:avLst/>
            </a:prstGeom>
            <a:solidFill>
              <a:srgbClr val="FFFF9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rgbClr val="000090"/>
                  </a:solidFill>
                </a:rPr>
                <a:t>analyze conflict: add </a:t>
              </a:r>
              <a:br>
                <a:rPr lang="en-US" sz="2400" dirty="0" smtClean="0">
                  <a:solidFill>
                    <a:srgbClr val="000090"/>
                  </a:solidFill>
                </a:rPr>
              </a:br>
              <a:r>
                <a:rPr lang="en-US" sz="2400" dirty="0" smtClean="0">
                  <a:solidFill>
                    <a:srgbClr val="000090"/>
                  </a:solidFill>
                </a:rPr>
                <a:t>a </a:t>
              </a:r>
              <a:r>
                <a:rPr lang="en-US" sz="2400" b="1" dirty="0" smtClean="0">
                  <a:solidFill>
                    <a:srgbClr val="0000FF"/>
                  </a:solidFill>
                </a:rPr>
                <a:t>learnt conflict clause</a:t>
              </a:r>
              <a:endParaRPr lang="en-US" sz="2400" b="1" dirty="0">
                <a:solidFill>
                  <a:srgbClr val="0000FF"/>
                </a:solidFill>
              </a:endParaRPr>
            </a:p>
          </p:txBody>
        </p:sp>
        <p:cxnSp>
          <p:nvCxnSpPr>
            <p:cNvPr id="22" name="Straight Arrow Connector 21"/>
            <p:cNvCxnSpPr/>
            <p:nvPr/>
          </p:nvCxnSpPr>
          <p:spPr>
            <a:xfrm>
              <a:off x="2883949" y="1945436"/>
              <a:ext cx="1820313" cy="1588"/>
            </a:xfrm>
            <a:prstGeom prst="straightConnector1">
              <a:avLst/>
            </a:prstGeom>
            <a:ln w="44450">
              <a:solidFill>
                <a:schemeClr val="tx2">
                  <a:lumMod val="75000"/>
                </a:schemeClr>
              </a:solidFill>
              <a:tailEnd type="arrow"/>
            </a:ln>
          </p:spPr>
          <p:style>
            <a:lnRef idx="2">
              <a:schemeClr val="accent1"/>
            </a:lnRef>
            <a:fillRef idx="0">
              <a:schemeClr val="accent1"/>
            </a:fillRef>
            <a:effectRef idx="1">
              <a:schemeClr val="accent1"/>
            </a:effectRef>
            <a:fontRef idx="minor">
              <a:schemeClr val="tx1"/>
            </a:fontRef>
          </p:style>
        </p:cxnSp>
      </p:grpSp>
      <p:grpSp>
        <p:nvGrpSpPr>
          <p:cNvPr id="6" name="Group 23"/>
          <p:cNvGrpSpPr/>
          <p:nvPr/>
        </p:nvGrpSpPr>
        <p:grpSpPr>
          <a:xfrm>
            <a:off x="3499516" y="5390479"/>
            <a:ext cx="5087918" cy="878148"/>
            <a:chOff x="2883949" y="1486097"/>
            <a:chExt cx="5087918" cy="878148"/>
          </a:xfrm>
        </p:grpSpPr>
        <p:sp>
          <p:nvSpPr>
            <p:cNvPr id="25" name="Rectangle 24"/>
            <p:cNvSpPr/>
            <p:nvPr/>
          </p:nvSpPr>
          <p:spPr>
            <a:xfrm>
              <a:off x="4704263" y="1486097"/>
              <a:ext cx="3267604" cy="878148"/>
            </a:xfrm>
            <a:prstGeom prst="rect">
              <a:avLst/>
            </a:prstGeom>
            <a:solidFill>
              <a:srgbClr val="FFFF9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rgbClr val="000090"/>
                  </a:solidFill>
                </a:rPr>
                <a:t>undo assignments until conflict is </a:t>
              </a:r>
              <a:r>
                <a:rPr lang="en-US" sz="2400" b="1" dirty="0" smtClean="0">
                  <a:solidFill>
                    <a:srgbClr val="0000FF"/>
                  </a:solidFill>
                </a:rPr>
                <a:t>resolved</a:t>
              </a:r>
              <a:endParaRPr lang="en-US" sz="2400" b="1" dirty="0">
                <a:solidFill>
                  <a:srgbClr val="0000FF"/>
                </a:solidFill>
              </a:endParaRPr>
            </a:p>
          </p:txBody>
        </p:sp>
        <p:cxnSp>
          <p:nvCxnSpPr>
            <p:cNvPr id="26" name="Straight Arrow Connector 25"/>
            <p:cNvCxnSpPr/>
            <p:nvPr/>
          </p:nvCxnSpPr>
          <p:spPr>
            <a:xfrm flipV="1">
              <a:off x="2883949" y="1947024"/>
              <a:ext cx="1820313" cy="241592"/>
            </a:xfrm>
            <a:prstGeom prst="straightConnector1">
              <a:avLst/>
            </a:prstGeom>
            <a:ln w="44450">
              <a:solidFill>
                <a:schemeClr val="tx2">
                  <a:lumMod val="75000"/>
                </a:schemeClr>
              </a:solidFill>
              <a:tailEnd type="arrow"/>
            </a:ln>
          </p:spPr>
          <p:style>
            <a:lnRef idx="2">
              <a:schemeClr val="accent1"/>
            </a:lnRef>
            <a:fillRef idx="0">
              <a:schemeClr val="accent1"/>
            </a:fillRef>
            <a:effectRef idx="1">
              <a:schemeClr val="accent1"/>
            </a:effectRef>
            <a:fontRef idx="minor">
              <a:schemeClr val="tx1"/>
            </a:fontRef>
          </p:style>
        </p:cxnSp>
      </p:grpSp>
      <p:grpSp>
        <p:nvGrpSpPr>
          <p:cNvPr id="8" name="Group 10"/>
          <p:cNvGrpSpPr/>
          <p:nvPr/>
        </p:nvGrpSpPr>
        <p:grpSpPr>
          <a:xfrm>
            <a:off x="3526538" y="2026496"/>
            <a:ext cx="4786892" cy="878148"/>
            <a:chOff x="3184974" y="1486097"/>
            <a:chExt cx="4786892" cy="878148"/>
          </a:xfrm>
        </p:grpSpPr>
        <p:sp>
          <p:nvSpPr>
            <p:cNvPr id="12" name="Rectangle 11"/>
            <p:cNvSpPr/>
            <p:nvPr/>
          </p:nvSpPr>
          <p:spPr>
            <a:xfrm>
              <a:off x="5701911" y="1486097"/>
              <a:ext cx="2269955" cy="878148"/>
            </a:xfrm>
            <a:prstGeom prst="rect">
              <a:avLst/>
            </a:prstGeom>
            <a:solidFill>
              <a:srgbClr val="FFFF9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rgbClr val="0000FF"/>
                  </a:solidFill>
                </a:rPr>
                <a:t>conflict:</a:t>
              </a:r>
              <a:r>
                <a:rPr lang="en-US" sz="2400" dirty="0" smtClean="0">
                  <a:solidFill>
                    <a:srgbClr val="000090"/>
                  </a:solidFill>
                </a:rPr>
                <a:t> UNSAT clause exists</a:t>
              </a:r>
              <a:endParaRPr lang="en-US" sz="2400" dirty="0">
                <a:solidFill>
                  <a:srgbClr val="000090"/>
                </a:solidFill>
              </a:endParaRPr>
            </a:p>
          </p:txBody>
        </p:sp>
        <p:cxnSp>
          <p:nvCxnSpPr>
            <p:cNvPr id="13" name="Straight Arrow Connector 12"/>
            <p:cNvCxnSpPr/>
            <p:nvPr/>
          </p:nvCxnSpPr>
          <p:spPr>
            <a:xfrm>
              <a:off x="3184974" y="1945436"/>
              <a:ext cx="2516937" cy="1588"/>
            </a:xfrm>
            <a:prstGeom prst="straightConnector1">
              <a:avLst/>
            </a:prstGeom>
            <a:ln w="44450">
              <a:solidFill>
                <a:schemeClr val="tx2">
                  <a:lumMod val="75000"/>
                </a:schemeClr>
              </a:solidFill>
              <a:tailEnd type="arrow"/>
            </a:ln>
          </p:spPr>
          <p:style>
            <a:lnRef idx="2">
              <a:schemeClr val="accent1"/>
            </a:lnRef>
            <a:fillRef idx="0">
              <a:schemeClr val="accent1"/>
            </a:fillRef>
            <a:effectRef idx="1">
              <a:schemeClr val="accent1"/>
            </a:effectRef>
            <a:fontRef idx="minor">
              <a:schemeClr val="tx1"/>
            </a:fontRef>
          </p:style>
        </p:cxnSp>
      </p:grpSp>
      <p:grpSp>
        <p:nvGrpSpPr>
          <p:cNvPr id="10" name="Group 9"/>
          <p:cNvGrpSpPr/>
          <p:nvPr/>
        </p:nvGrpSpPr>
        <p:grpSpPr>
          <a:xfrm>
            <a:off x="4121049" y="1486097"/>
            <a:ext cx="3850817" cy="878148"/>
            <a:chOff x="4121049" y="1486097"/>
            <a:chExt cx="3850817" cy="878148"/>
          </a:xfrm>
        </p:grpSpPr>
        <p:sp>
          <p:nvSpPr>
            <p:cNvPr id="7" name="Rectangle 6"/>
            <p:cNvSpPr/>
            <p:nvPr/>
          </p:nvSpPr>
          <p:spPr>
            <a:xfrm>
              <a:off x="5701911" y="1486097"/>
              <a:ext cx="2269955" cy="878148"/>
            </a:xfrm>
            <a:prstGeom prst="rect">
              <a:avLst/>
            </a:prstGeom>
            <a:solidFill>
              <a:srgbClr val="FFFF9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rgbClr val="000090"/>
                  </a:solidFill>
                </a:rPr>
                <a:t>propagate </a:t>
              </a:r>
              <a:br>
                <a:rPr lang="en-US" sz="2400" dirty="0" smtClean="0">
                  <a:solidFill>
                    <a:srgbClr val="000090"/>
                  </a:solidFill>
                </a:rPr>
              </a:br>
              <a:r>
                <a:rPr lang="en-US" sz="2400" b="1" dirty="0" smtClean="0">
                  <a:solidFill>
                    <a:srgbClr val="0000FF"/>
                  </a:solidFill>
                </a:rPr>
                <a:t>unit clause</a:t>
              </a:r>
              <a:endParaRPr lang="en-US" sz="2400" b="1" dirty="0">
                <a:solidFill>
                  <a:srgbClr val="0000FF"/>
                </a:solidFill>
              </a:endParaRPr>
            </a:p>
          </p:txBody>
        </p:sp>
        <p:cxnSp>
          <p:nvCxnSpPr>
            <p:cNvPr id="9" name="Straight Arrow Connector 8"/>
            <p:cNvCxnSpPr/>
            <p:nvPr/>
          </p:nvCxnSpPr>
          <p:spPr>
            <a:xfrm flipV="1">
              <a:off x="4121049" y="1945436"/>
              <a:ext cx="1580862" cy="202650"/>
            </a:xfrm>
            <a:prstGeom prst="straightConnector1">
              <a:avLst/>
            </a:prstGeom>
            <a:ln w="44450">
              <a:solidFill>
                <a:schemeClr val="tx2">
                  <a:lumMod val="75000"/>
                </a:schemeClr>
              </a:solidFill>
              <a:tailEnd type="arrow"/>
            </a:ln>
          </p:spPr>
          <p:style>
            <a:lnRef idx="2">
              <a:schemeClr val="accent1"/>
            </a:lnRef>
            <a:fillRef idx="0">
              <a:schemeClr val="accent1"/>
            </a:fillRef>
            <a:effectRef idx="1">
              <a:schemeClr val="accent1"/>
            </a:effectRef>
            <a:fontRef idx="minor">
              <a:schemeClr val="tx1"/>
            </a:fontRef>
          </p:style>
        </p:cxnSp>
      </p:grpSp>
      <p:sp>
        <p:nvSpPr>
          <p:cNvPr id="30" name="Footer Placeholder 29"/>
          <p:cNvSpPr>
            <a:spLocks noGrp="1"/>
          </p:cNvSpPr>
          <p:nvPr>
            <p:ph type="ftr" sz="quarter" idx="11"/>
          </p:nvPr>
        </p:nvSpPr>
        <p:spPr>
          <a:xfrm>
            <a:off x="3124200" y="6356350"/>
            <a:ext cx="3429000" cy="365125"/>
          </a:xfrm>
        </p:spPr>
        <p:txBody>
          <a:bodyPr/>
          <a:lstStyle/>
          <a:p>
            <a:r>
              <a:rPr lang="en-US" smtClean="0"/>
              <a:t>6.884 Final Project Presentation</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subTnLst>
                                    <p:set>
                                      <p:cBhvr override="childStyle">
                                        <p:cTn dur="1" fill="hold" display="0" masterRel="nextClick" afterEffect="1"/>
                                        <p:tgtEl>
                                          <p:spTgt spid="10"/>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subTnLst>
                                    <p:set>
                                      <p:cBhvr override="childStyle">
                                        <p:cTn dur="1" fill="hold" display="0" masterRel="nextClick" afterEffect="1"/>
                                        <p:tgtEl>
                                          <p:spTgt spid="8"/>
                                        </p:tgtEl>
                                        <p:attrNameLst>
                                          <p:attrName>style.visibility</p:attrName>
                                        </p:attrNameLst>
                                      </p:cBhvr>
                                      <p:to>
                                        <p:strVal val="hidden"/>
                                      </p:to>
                                    </p:set>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subTnLst>
                                    <p:set>
                                      <p:cBhvr override="childStyle">
                                        <p:cTn dur="1" fill="hold" display="0" masterRel="nextClick" afterEffect="1"/>
                                        <p:tgtEl>
                                          <p:spTgt spid="3"/>
                                        </p:tgtEl>
                                        <p:attrNameLst>
                                          <p:attrName>style.visibility</p:attrName>
                                        </p:attrNameLst>
                                      </p:cBhvr>
                                      <p:to>
                                        <p:strVal val="hidden"/>
                                      </p:to>
                                    </p:set>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subTnLst>
                                    <p:set>
                                      <p:cBhvr override="childStyle">
                                        <p:cTn dur="1" fill="hold" display="0" masterRel="nextClick" afterEffect="1"/>
                                        <p:tgtEl>
                                          <p:spTgt spid="4"/>
                                        </p:tgtEl>
                                        <p:attrNameLst>
                                          <p:attrName>style.visibility</p:attrName>
                                        </p:attrNameLst>
                                      </p:cBhvr>
                                      <p:to>
                                        <p:strVal val="hidden"/>
                                      </p:to>
                                    </p:set>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6600"/>
                </a:solidFill>
              </a:rPr>
              <a:t>Data Structures Used</a:t>
            </a:r>
            <a:endParaRPr lang="en-US" b="1" dirty="0">
              <a:solidFill>
                <a:srgbClr val="FF6600"/>
              </a:solidFill>
            </a:endParaRPr>
          </a:p>
        </p:txBody>
      </p:sp>
      <p:sp>
        <p:nvSpPr>
          <p:cNvPr id="3" name="Content Placeholder 2"/>
          <p:cNvSpPr>
            <a:spLocks noGrp="1"/>
          </p:cNvSpPr>
          <p:nvPr>
            <p:ph idx="1"/>
          </p:nvPr>
        </p:nvSpPr>
        <p:spPr/>
        <p:txBody>
          <a:bodyPr>
            <a:normAutofit fontScale="92500" lnSpcReduction="20000"/>
          </a:bodyPr>
          <a:lstStyle/>
          <a:p>
            <a:pPr marL="404813" indent="-404813">
              <a:buSzPct val="80000"/>
              <a:buFont typeface="Wingdings" charset="2"/>
              <a:buChar char="v"/>
            </a:pPr>
            <a:r>
              <a:rPr lang="en-US" b="1" dirty="0" smtClean="0">
                <a:solidFill>
                  <a:srgbClr val="0000FF"/>
                </a:solidFill>
              </a:rPr>
              <a:t>trail: </a:t>
            </a:r>
            <a:r>
              <a:rPr lang="en-US" dirty="0" smtClean="0"/>
              <a:t>a log of variable assignments (in their assigning order)</a:t>
            </a:r>
          </a:p>
          <a:p>
            <a:pPr marL="404813" indent="-404813">
              <a:buSzPct val="80000"/>
              <a:buFont typeface="Wingdings" charset="2"/>
              <a:buChar char="v"/>
            </a:pPr>
            <a:r>
              <a:rPr lang="en-US" b="1" dirty="0" smtClean="0">
                <a:solidFill>
                  <a:srgbClr val="0000FF"/>
                </a:solidFill>
              </a:rPr>
              <a:t>learnt: </a:t>
            </a:r>
            <a:r>
              <a:rPr lang="en-US" dirty="0" smtClean="0"/>
              <a:t>the learnt conflict clauses</a:t>
            </a:r>
          </a:p>
          <a:p>
            <a:pPr marL="404813" indent="-404813">
              <a:buSzPct val="80000"/>
              <a:buFont typeface="Wingdings" charset="2"/>
              <a:buChar char="v"/>
            </a:pPr>
            <a:r>
              <a:rPr lang="en-US" b="1" dirty="0" smtClean="0">
                <a:solidFill>
                  <a:srgbClr val="0000FF"/>
                </a:solidFill>
              </a:rPr>
              <a:t>assign: </a:t>
            </a:r>
            <a:r>
              <a:rPr lang="en-US" dirty="0" smtClean="0"/>
              <a:t>the current assignment of variables, the reason for each assignment, and the “level” at which each variable is assigned.</a:t>
            </a:r>
          </a:p>
          <a:p>
            <a:pPr marL="404813" indent="-404813">
              <a:buSzPct val="80000"/>
              <a:buFont typeface="Wingdings" charset="2"/>
              <a:buChar char="v"/>
            </a:pPr>
            <a:r>
              <a:rPr lang="en-US" b="1" dirty="0" smtClean="0">
                <a:solidFill>
                  <a:srgbClr val="0000FF"/>
                </a:solidFill>
              </a:rPr>
              <a:t>order: </a:t>
            </a:r>
            <a:r>
              <a:rPr lang="en-US" dirty="0" smtClean="0"/>
              <a:t>order of variables sorted by a heuristic “activity” value </a:t>
            </a:r>
          </a:p>
          <a:p>
            <a:pPr marL="404813" indent="-404813">
              <a:buSzPct val="80000"/>
              <a:buFont typeface="Wingdings" charset="2"/>
              <a:buChar char="v"/>
            </a:pPr>
            <a:r>
              <a:rPr lang="en-US" b="1" dirty="0" smtClean="0">
                <a:solidFill>
                  <a:srgbClr val="0000FF"/>
                </a:solidFill>
              </a:rPr>
              <a:t>stats: </a:t>
            </a:r>
            <a:r>
              <a:rPr lang="en-US" dirty="0" smtClean="0"/>
              <a:t>statistics on the search, such as the number of decisions and inference propagations.</a:t>
            </a:r>
          </a:p>
          <a:p>
            <a:endParaRPr lang="en-US" dirty="0"/>
          </a:p>
        </p:txBody>
      </p:sp>
      <p:sp>
        <p:nvSpPr>
          <p:cNvPr id="8" name="Footer Placeholder 29"/>
          <p:cNvSpPr>
            <a:spLocks noGrp="1"/>
          </p:cNvSpPr>
          <p:nvPr>
            <p:ph type="ftr" sz="quarter" idx="11"/>
          </p:nvPr>
        </p:nvSpPr>
        <p:spPr>
          <a:xfrm>
            <a:off x="3124200" y="6356350"/>
            <a:ext cx="3429000" cy="365125"/>
          </a:xfrm>
        </p:spPr>
        <p:txBody>
          <a:bodyPr/>
          <a:lstStyle/>
          <a:p>
            <a:r>
              <a:rPr lang="en-US" smtClean="0"/>
              <a:t>6.884 Final Project Presentation</a:t>
            </a:r>
            <a:endParaRPr lang="en-US" dirty="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6600"/>
                </a:solidFill>
              </a:rPr>
              <a:t>Goal #1: Parallelize a SAT Solver</a:t>
            </a:r>
            <a:endParaRPr lang="en-US" b="1" dirty="0">
              <a:solidFill>
                <a:srgbClr val="FF6600"/>
              </a:solidFill>
            </a:endParaRPr>
          </a:p>
        </p:txBody>
      </p:sp>
      <p:sp>
        <p:nvSpPr>
          <p:cNvPr id="5" name="Content Placeholder 2"/>
          <p:cNvSpPr>
            <a:spLocks noGrp="1"/>
          </p:cNvSpPr>
          <p:nvPr>
            <p:ph idx="1"/>
          </p:nvPr>
        </p:nvSpPr>
        <p:spPr>
          <a:xfrm>
            <a:off x="457200" y="1492120"/>
            <a:ext cx="8229600" cy="899145"/>
          </a:xfrm>
        </p:spPr>
        <p:txBody>
          <a:bodyPr>
            <a:normAutofit lnSpcReduction="10000"/>
          </a:bodyPr>
          <a:lstStyle/>
          <a:p>
            <a:pPr marL="404813" indent="-404813">
              <a:buSzPct val="80000"/>
              <a:buFont typeface="Wingdings" charset="2"/>
              <a:buChar char="v"/>
            </a:pPr>
            <a:r>
              <a:rPr lang="en-US" sz="2700" b="1" dirty="0" smtClean="0">
                <a:solidFill>
                  <a:srgbClr val="0000FF"/>
                </a:solidFill>
              </a:rPr>
              <a:t>Parallelization:</a:t>
            </a:r>
            <a:r>
              <a:rPr lang="en-US" sz="2700" dirty="0" smtClean="0">
                <a:solidFill>
                  <a:srgbClr val="0000FF"/>
                </a:solidFill>
              </a:rPr>
              <a:t> </a:t>
            </a:r>
            <a:r>
              <a:rPr lang="en-US" sz="2700" dirty="0" smtClean="0"/>
              <a:t>explore both assignments to a given variable in parallel</a:t>
            </a:r>
            <a:endParaRPr lang="en-US" sz="2700" b="1" dirty="0" smtClean="0">
              <a:solidFill>
                <a:srgbClr val="0000FF"/>
              </a:solidFill>
            </a:endParaRPr>
          </a:p>
          <a:p>
            <a:endParaRPr lang="en-US" dirty="0"/>
          </a:p>
        </p:txBody>
      </p:sp>
      <p:sp>
        <p:nvSpPr>
          <p:cNvPr id="6" name="Content Placeholder 2"/>
          <p:cNvSpPr txBox="1">
            <a:spLocks/>
          </p:cNvSpPr>
          <p:nvPr/>
        </p:nvSpPr>
        <p:spPr>
          <a:xfrm>
            <a:off x="457200" y="2289210"/>
            <a:ext cx="8229600" cy="4168557"/>
          </a:xfrm>
          <a:prstGeom prst="rect">
            <a:avLst/>
          </a:prstGeom>
        </p:spPr>
        <p:txBody>
          <a:bodyPr vert="horz" lIns="91440" tIns="45720" rIns="91440" bIns="45720" rtlCol="0">
            <a:normAutofit/>
          </a:bodyPr>
          <a:lstStyle/>
          <a:p>
            <a:pPr marL="404813" marR="0" lvl="0" indent="-404813" algn="l" defTabSz="457200" rtl="0" eaLnBrk="1" fontAlgn="auto" latinLnBrk="0" hangingPunct="1">
              <a:lnSpc>
                <a:spcPct val="100000"/>
              </a:lnSpc>
              <a:spcBef>
                <a:spcPct val="20000"/>
              </a:spcBef>
              <a:spcAft>
                <a:spcPts val="0"/>
              </a:spcAft>
              <a:buClrTx/>
              <a:buSzPct val="80000"/>
              <a:buFont typeface="Wingdings" charset="2"/>
              <a:buChar char="v"/>
              <a:tabLst/>
              <a:defRPr/>
            </a:pPr>
            <a:r>
              <a:rPr kumimoji="0" lang="en-US" sz="2700" b="1" i="0" u="none" strike="noStrike" kern="1200" cap="none" spc="0" normalizeH="0" baseline="0" noProof="0" dirty="0" smtClean="0">
                <a:ln>
                  <a:noFill/>
                </a:ln>
                <a:solidFill>
                  <a:srgbClr val="0000FF"/>
                </a:solidFill>
                <a:effectLst/>
                <a:uLnTx/>
                <a:uFillTx/>
                <a:latin typeface="+mn-lt"/>
                <a:ea typeface="+mn-ea"/>
                <a:cs typeface="+mn-cs"/>
              </a:rPr>
              <a:t>trail</a:t>
            </a:r>
            <a:endParaRPr kumimoji="0" lang="en-US" sz="2700" b="0" i="0" u="none" strike="noStrike" kern="1200" cap="none" spc="0" normalizeH="0" baseline="0" noProof="0" dirty="0" smtClean="0">
              <a:ln>
                <a:noFill/>
              </a:ln>
              <a:solidFill>
                <a:schemeClr val="tx1"/>
              </a:solidFill>
              <a:effectLst/>
              <a:uLnTx/>
              <a:uFillTx/>
              <a:latin typeface="+mn-lt"/>
              <a:ea typeface="+mn-ea"/>
              <a:cs typeface="+mn-cs"/>
            </a:endParaRPr>
          </a:p>
          <a:p>
            <a:pPr marL="404813" marR="0" lvl="0" indent="-404813" algn="l" defTabSz="457200" rtl="0" eaLnBrk="1" fontAlgn="auto" latinLnBrk="0" hangingPunct="1">
              <a:lnSpc>
                <a:spcPct val="100000"/>
              </a:lnSpc>
              <a:spcBef>
                <a:spcPct val="20000"/>
              </a:spcBef>
              <a:spcAft>
                <a:spcPts val="0"/>
              </a:spcAft>
              <a:buClrTx/>
              <a:buSzPct val="80000"/>
              <a:buFont typeface="Wingdings" charset="2"/>
              <a:buChar char="v"/>
              <a:tabLst/>
              <a:defRPr/>
            </a:pPr>
            <a:r>
              <a:rPr kumimoji="0" lang="en-US" sz="2700" b="1" i="0" u="none" strike="noStrike" kern="1200" cap="none" spc="0" normalizeH="0" baseline="0" noProof="0" dirty="0" smtClean="0">
                <a:ln>
                  <a:noFill/>
                </a:ln>
                <a:solidFill>
                  <a:srgbClr val="0000FF"/>
                </a:solidFill>
                <a:effectLst/>
                <a:uLnTx/>
                <a:uFillTx/>
                <a:latin typeface="+mn-lt"/>
                <a:ea typeface="+mn-ea"/>
                <a:cs typeface="+mn-cs"/>
              </a:rPr>
              <a:t>learnt</a:t>
            </a:r>
            <a:endParaRPr kumimoji="0" lang="en-US" sz="2700" b="0" i="0" u="none" strike="noStrike" kern="1200" cap="none" spc="0" normalizeH="0" baseline="0" noProof="0" dirty="0" smtClean="0">
              <a:ln>
                <a:noFill/>
              </a:ln>
              <a:solidFill>
                <a:schemeClr val="tx1"/>
              </a:solidFill>
              <a:effectLst/>
              <a:uLnTx/>
              <a:uFillTx/>
              <a:latin typeface="+mn-lt"/>
              <a:ea typeface="+mn-ea"/>
              <a:cs typeface="+mn-cs"/>
            </a:endParaRPr>
          </a:p>
          <a:p>
            <a:pPr marL="404813" marR="0" lvl="0" indent="-404813" algn="l" defTabSz="457200" rtl="0" eaLnBrk="1" fontAlgn="auto" latinLnBrk="0" hangingPunct="1">
              <a:lnSpc>
                <a:spcPct val="100000"/>
              </a:lnSpc>
              <a:spcBef>
                <a:spcPct val="20000"/>
              </a:spcBef>
              <a:spcAft>
                <a:spcPts val="0"/>
              </a:spcAft>
              <a:buClrTx/>
              <a:buSzPct val="80000"/>
              <a:buFont typeface="Wingdings" charset="2"/>
              <a:buChar char="v"/>
              <a:tabLst/>
              <a:defRPr/>
            </a:pPr>
            <a:r>
              <a:rPr kumimoji="0" lang="en-US" sz="2700" b="1" i="0" u="none" strike="noStrike" kern="1200" cap="none" spc="0" normalizeH="0" baseline="0" noProof="0" dirty="0" smtClean="0">
                <a:ln>
                  <a:noFill/>
                </a:ln>
                <a:solidFill>
                  <a:srgbClr val="0000FF"/>
                </a:solidFill>
                <a:effectLst/>
                <a:uLnTx/>
                <a:uFillTx/>
                <a:latin typeface="+mn-lt"/>
                <a:ea typeface="+mn-ea"/>
                <a:cs typeface="+mn-cs"/>
              </a:rPr>
              <a:t>assign</a:t>
            </a:r>
            <a:endParaRPr kumimoji="0" lang="en-US" sz="2700" b="0" i="0" u="none" strike="noStrike" kern="1200" cap="none" spc="0" normalizeH="0" baseline="0" noProof="0" dirty="0" smtClean="0">
              <a:ln>
                <a:noFill/>
              </a:ln>
              <a:solidFill>
                <a:schemeClr val="tx1"/>
              </a:solidFill>
              <a:effectLst/>
              <a:uLnTx/>
              <a:uFillTx/>
              <a:latin typeface="+mn-lt"/>
              <a:ea typeface="+mn-ea"/>
              <a:cs typeface="+mn-cs"/>
            </a:endParaRPr>
          </a:p>
          <a:p>
            <a:pPr marL="404813" marR="0" lvl="0" indent="-404813" algn="l" defTabSz="457200" rtl="0" eaLnBrk="1" fontAlgn="auto" latinLnBrk="0" hangingPunct="1">
              <a:lnSpc>
                <a:spcPct val="100000"/>
              </a:lnSpc>
              <a:spcBef>
                <a:spcPct val="20000"/>
              </a:spcBef>
              <a:spcAft>
                <a:spcPts val="0"/>
              </a:spcAft>
              <a:buClrTx/>
              <a:buSzPct val="80000"/>
              <a:buFont typeface="Wingdings" charset="2"/>
              <a:buChar char="v"/>
              <a:tabLst/>
              <a:defRPr/>
            </a:pPr>
            <a:r>
              <a:rPr kumimoji="0" lang="en-US" sz="2700" b="1" i="0" u="none" strike="noStrike" kern="1200" cap="none" spc="0" normalizeH="0" baseline="0" noProof="0" dirty="0" smtClean="0">
                <a:ln>
                  <a:noFill/>
                </a:ln>
                <a:solidFill>
                  <a:srgbClr val="0000FF"/>
                </a:solidFill>
                <a:effectLst/>
                <a:uLnTx/>
                <a:uFillTx/>
                <a:latin typeface="+mn-lt"/>
                <a:ea typeface="+mn-ea"/>
                <a:cs typeface="+mn-cs"/>
              </a:rPr>
              <a:t>order</a:t>
            </a:r>
            <a:endParaRPr kumimoji="0" lang="en-US" sz="2700" b="0" i="0" u="none" strike="noStrike" kern="1200" cap="none" spc="0" normalizeH="0" baseline="0" noProof="0" dirty="0" smtClean="0">
              <a:ln>
                <a:noFill/>
              </a:ln>
              <a:solidFill>
                <a:schemeClr val="tx1"/>
              </a:solidFill>
              <a:effectLst/>
              <a:uLnTx/>
              <a:uFillTx/>
              <a:latin typeface="+mn-lt"/>
              <a:ea typeface="+mn-ea"/>
              <a:cs typeface="+mn-cs"/>
            </a:endParaRPr>
          </a:p>
          <a:p>
            <a:pPr marL="404813" marR="0" lvl="0" indent="-404813" algn="l" defTabSz="457200" rtl="0" eaLnBrk="1" fontAlgn="auto" latinLnBrk="0" hangingPunct="1">
              <a:lnSpc>
                <a:spcPct val="100000"/>
              </a:lnSpc>
              <a:spcBef>
                <a:spcPct val="20000"/>
              </a:spcBef>
              <a:spcAft>
                <a:spcPts val="0"/>
              </a:spcAft>
              <a:buClrTx/>
              <a:buSzPct val="80000"/>
              <a:buFont typeface="Wingdings" charset="2"/>
              <a:buChar char="v"/>
              <a:tabLst/>
              <a:defRPr/>
            </a:pPr>
            <a:r>
              <a:rPr kumimoji="0" lang="en-US" sz="2700" b="1" i="0" u="none" strike="noStrike" kern="1200" cap="none" spc="0" normalizeH="0" baseline="0" noProof="0" dirty="0" smtClean="0">
                <a:ln>
                  <a:noFill/>
                </a:ln>
                <a:solidFill>
                  <a:srgbClr val="0000FF"/>
                </a:solidFill>
                <a:effectLst/>
                <a:uLnTx/>
                <a:uFillTx/>
                <a:latin typeface="+mn-lt"/>
                <a:ea typeface="+mn-ea"/>
                <a:cs typeface="+mn-cs"/>
              </a:rPr>
              <a:t>stats</a:t>
            </a:r>
            <a:endParaRPr kumimoji="0" lang="en-US" sz="2700" b="0" i="0" u="none" strike="noStrike" kern="1200" cap="none" spc="0" normalizeH="0" baseline="0" noProof="0" dirty="0">
              <a:ln>
                <a:noFill/>
              </a:ln>
              <a:solidFill>
                <a:schemeClr val="tx1"/>
              </a:solidFill>
              <a:effectLst/>
              <a:uLnTx/>
              <a:uFillTx/>
              <a:latin typeface="+mn-lt"/>
              <a:ea typeface="+mn-ea"/>
              <a:cs typeface="+mn-cs"/>
            </a:endParaRPr>
          </a:p>
        </p:txBody>
      </p:sp>
      <p:sp>
        <p:nvSpPr>
          <p:cNvPr id="10" name="Footer Placeholder 29"/>
          <p:cNvSpPr>
            <a:spLocks noGrp="1"/>
          </p:cNvSpPr>
          <p:nvPr>
            <p:ph type="ftr" sz="quarter" idx="11"/>
          </p:nvPr>
        </p:nvSpPr>
        <p:spPr>
          <a:xfrm>
            <a:off x="3124200" y="6356350"/>
            <a:ext cx="3429000" cy="365125"/>
          </a:xfrm>
        </p:spPr>
        <p:txBody>
          <a:bodyPr/>
          <a:lstStyle/>
          <a:p>
            <a:r>
              <a:rPr lang="en-US" smtClean="0"/>
              <a:t>6.884 Final Project Presentation</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6600"/>
                </a:solidFill>
              </a:rPr>
              <a:t>Goal #1: Parallelize a SAT Solver</a:t>
            </a:r>
            <a:endParaRPr lang="en-US" b="1" dirty="0">
              <a:solidFill>
                <a:srgbClr val="FF6600"/>
              </a:solidFill>
            </a:endParaRPr>
          </a:p>
        </p:txBody>
      </p:sp>
      <p:sp>
        <p:nvSpPr>
          <p:cNvPr id="5" name="Content Placeholder 2"/>
          <p:cNvSpPr>
            <a:spLocks noGrp="1"/>
          </p:cNvSpPr>
          <p:nvPr>
            <p:ph idx="1"/>
          </p:nvPr>
        </p:nvSpPr>
        <p:spPr>
          <a:xfrm>
            <a:off x="457200" y="1492120"/>
            <a:ext cx="8229600" cy="899145"/>
          </a:xfrm>
        </p:spPr>
        <p:txBody>
          <a:bodyPr>
            <a:normAutofit lnSpcReduction="10000"/>
          </a:bodyPr>
          <a:lstStyle/>
          <a:p>
            <a:pPr marL="404813" indent="-404813">
              <a:buSzPct val="80000"/>
              <a:buFont typeface="Wingdings" charset="2"/>
              <a:buChar char="v"/>
            </a:pPr>
            <a:r>
              <a:rPr lang="en-US" sz="2700" b="1" dirty="0" smtClean="0">
                <a:solidFill>
                  <a:srgbClr val="0000FF"/>
                </a:solidFill>
              </a:rPr>
              <a:t>Parallelization:</a:t>
            </a:r>
            <a:r>
              <a:rPr lang="en-US" sz="2700" dirty="0" smtClean="0">
                <a:solidFill>
                  <a:srgbClr val="0000FF"/>
                </a:solidFill>
              </a:rPr>
              <a:t> </a:t>
            </a:r>
            <a:r>
              <a:rPr lang="en-US" sz="2700" dirty="0" smtClean="0"/>
              <a:t>explore both assignments to a given variable in parallel</a:t>
            </a:r>
            <a:endParaRPr lang="en-US" sz="2700" b="1" dirty="0" smtClean="0">
              <a:solidFill>
                <a:srgbClr val="0000FF"/>
              </a:solidFill>
            </a:endParaRPr>
          </a:p>
          <a:p>
            <a:endParaRPr lang="en-US" dirty="0"/>
          </a:p>
        </p:txBody>
      </p:sp>
      <p:sp>
        <p:nvSpPr>
          <p:cNvPr id="6" name="Content Placeholder 2"/>
          <p:cNvSpPr txBox="1">
            <a:spLocks/>
          </p:cNvSpPr>
          <p:nvPr/>
        </p:nvSpPr>
        <p:spPr>
          <a:xfrm>
            <a:off x="457200" y="2289210"/>
            <a:ext cx="8229600" cy="4168557"/>
          </a:xfrm>
          <a:prstGeom prst="rect">
            <a:avLst/>
          </a:prstGeom>
        </p:spPr>
        <p:txBody>
          <a:bodyPr vert="horz" lIns="91440" tIns="45720" rIns="91440" bIns="45720" rtlCol="0">
            <a:normAutofit/>
          </a:bodyPr>
          <a:lstStyle/>
          <a:p>
            <a:pPr marL="404813" marR="0" lvl="0" indent="-404813" algn="l" defTabSz="457200" rtl="0" eaLnBrk="1" fontAlgn="auto" latinLnBrk="0" hangingPunct="1">
              <a:lnSpc>
                <a:spcPct val="100000"/>
              </a:lnSpc>
              <a:spcBef>
                <a:spcPct val="20000"/>
              </a:spcBef>
              <a:spcAft>
                <a:spcPts val="0"/>
              </a:spcAft>
              <a:buClrTx/>
              <a:buSzPct val="80000"/>
              <a:buFont typeface="Wingdings" charset="2"/>
              <a:buChar char="v"/>
              <a:tabLst/>
              <a:defRPr/>
            </a:pPr>
            <a:r>
              <a:rPr kumimoji="0" lang="en-US" sz="2700" b="1" i="0" u="none" strike="noStrike" kern="1200" cap="none" spc="0" normalizeH="0" baseline="0" noProof="0" dirty="0" smtClean="0">
                <a:ln>
                  <a:noFill/>
                </a:ln>
                <a:solidFill>
                  <a:srgbClr val="0000FF"/>
                </a:solidFill>
                <a:effectLst/>
                <a:uLnTx/>
                <a:uFillTx/>
                <a:latin typeface="+mn-lt"/>
                <a:ea typeface="+mn-ea"/>
                <a:cs typeface="+mn-cs"/>
              </a:rPr>
              <a:t>trail: </a:t>
            </a:r>
            <a:r>
              <a:rPr kumimoji="0" lang="en-US" sz="2700" b="0" i="0" u="none" strike="noStrike" kern="1200" cap="none" spc="0" normalizeH="0" baseline="0" noProof="0" dirty="0" smtClean="0">
                <a:ln>
                  <a:noFill/>
                </a:ln>
                <a:solidFill>
                  <a:schemeClr val="tx1"/>
                </a:solidFill>
                <a:effectLst/>
                <a:uLnTx/>
                <a:uFillTx/>
                <a:latin typeface="+mn-lt"/>
                <a:ea typeface="+mn-ea"/>
                <a:cs typeface="+mn-cs"/>
              </a:rPr>
              <a:t>store on the frame</a:t>
            </a:r>
          </a:p>
          <a:p>
            <a:pPr marL="404813" marR="0" lvl="0" indent="-404813" algn="l" defTabSz="457200" rtl="0" eaLnBrk="1" fontAlgn="auto" latinLnBrk="0" hangingPunct="1">
              <a:lnSpc>
                <a:spcPct val="100000"/>
              </a:lnSpc>
              <a:spcBef>
                <a:spcPct val="20000"/>
              </a:spcBef>
              <a:spcAft>
                <a:spcPts val="0"/>
              </a:spcAft>
              <a:buClrTx/>
              <a:buSzPct val="80000"/>
              <a:buFont typeface="Wingdings" charset="2"/>
              <a:buChar char="v"/>
              <a:tabLst/>
              <a:defRPr/>
            </a:pPr>
            <a:r>
              <a:rPr kumimoji="0" lang="en-US" sz="2700" b="1" i="0" u="none" strike="noStrike" kern="1200" cap="none" spc="0" normalizeH="0" baseline="0" noProof="0" dirty="0" smtClean="0">
                <a:ln>
                  <a:noFill/>
                </a:ln>
                <a:solidFill>
                  <a:srgbClr val="0000FF"/>
                </a:solidFill>
                <a:effectLst/>
                <a:uLnTx/>
                <a:uFillTx/>
                <a:latin typeface="+mn-lt"/>
                <a:ea typeface="+mn-ea"/>
                <a:cs typeface="+mn-cs"/>
              </a:rPr>
              <a:t>learnt: </a:t>
            </a:r>
            <a:r>
              <a:rPr lang="en-US" sz="2700" dirty="0" smtClean="0"/>
              <a:t>shared data structure protected with locks</a:t>
            </a:r>
            <a:endParaRPr kumimoji="0" lang="en-US" sz="2700" b="0" i="0" u="none" strike="noStrike" kern="1200" cap="none" spc="0" normalizeH="0" baseline="0" noProof="0" dirty="0" smtClean="0">
              <a:ln>
                <a:noFill/>
              </a:ln>
              <a:solidFill>
                <a:schemeClr val="tx1"/>
              </a:solidFill>
              <a:effectLst/>
              <a:uLnTx/>
              <a:uFillTx/>
              <a:latin typeface="+mn-lt"/>
              <a:ea typeface="+mn-ea"/>
              <a:cs typeface="+mn-cs"/>
            </a:endParaRPr>
          </a:p>
          <a:p>
            <a:pPr marL="404813" marR="0" lvl="0" indent="-404813" algn="l" defTabSz="457200" rtl="0" eaLnBrk="1" fontAlgn="auto" latinLnBrk="0" hangingPunct="1">
              <a:lnSpc>
                <a:spcPct val="100000"/>
              </a:lnSpc>
              <a:spcBef>
                <a:spcPct val="20000"/>
              </a:spcBef>
              <a:spcAft>
                <a:spcPts val="0"/>
              </a:spcAft>
              <a:buClrTx/>
              <a:buSzPct val="80000"/>
              <a:buFont typeface="Wingdings" charset="2"/>
              <a:buChar char="v"/>
              <a:tabLst/>
              <a:defRPr/>
            </a:pPr>
            <a:r>
              <a:rPr kumimoji="0" lang="en-US" sz="2700" b="1" i="0" u="none" strike="noStrike" kern="1200" cap="none" spc="0" normalizeH="0" baseline="0" noProof="0" dirty="0" smtClean="0">
                <a:ln>
                  <a:noFill/>
                </a:ln>
                <a:solidFill>
                  <a:srgbClr val="0000FF"/>
                </a:solidFill>
                <a:effectLst/>
                <a:uLnTx/>
                <a:uFillTx/>
                <a:latin typeface="+mn-lt"/>
                <a:ea typeface="+mn-ea"/>
                <a:cs typeface="+mn-cs"/>
              </a:rPr>
              <a:t>assign:</a:t>
            </a:r>
            <a:r>
              <a:rPr kumimoji="0" lang="en-US" sz="2700" b="1" i="0" u="none" strike="noStrike" kern="1200" cap="none" spc="0" normalizeH="0" noProof="0" dirty="0" smtClean="0">
                <a:ln>
                  <a:noFill/>
                </a:ln>
                <a:solidFill>
                  <a:srgbClr val="0000FF"/>
                </a:solidFill>
                <a:effectLst/>
                <a:uLnTx/>
                <a:uFillTx/>
                <a:latin typeface="+mn-lt"/>
                <a:ea typeface="+mn-ea"/>
                <a:cs typeface="+mn-cs"/>
              </a:rPr>
              <a:t> </a:t>
            </a:r>
            <a:r>
              <a:rPr kumimoji="0" lang="en-US" sz="2700" i="0" u="none" strike="noStrike" kern="1200" cap="none" spc="0" normalizeH="0" noProof="0" dirty="0" smtClean="0">
                <a:ln>
                  <a:noFill/>
                </a:ln>
                <a:solidFill>
                  <a:srgbClr val="000000"/>
                </a:solidFill>
                <a:effectLst/>
                <a:uLnTx/>
                <a:uFillTx/>
                <a:latin typeface="+mn-lt"/>
                <a:ea typeface="+mn-ea"/>
                <a:cs typeface="+mn-cs"/>
              </a:rPr>
              <a:t>splitter – values must be restored when backtrack</a:t>
            </a:r>
            <a:endParaRPr kumimoji="0" lang="en-US" sz="2700" i="0" u="none" strike="noStrike" kern="1200" cap="none" spc="0" normalizeH="0" baseline="0" noProof="0" dirty="0" smtClean="0">
              <a:ln>
                <a:noFill/>
              </a:ln>
              <a:solidFill>
                <a:srgbClr val="000000"/>
              </a:solidFill>
              <a:effectLst/>
              <a:uLnTx/>
              <a:uFillTx/>
              <a:latin typeface="+mn-lt"/>
              <a:ea typeface="+mn-ea"/>
              <a:cs typeface="+mn-cs"/>
            </a:endParaRPr>
          </a:p>
          <a:p>
            <a:pPr marL="404813" marR="0" lvl="0" indent="-404813" algn="l" defTabSz="457200" rtl="0" eaLnBrk="1" fontAlgn="auto" latinLnBrk="0" hangingPunct="1">
              <a:lnSpc>
                <a:spcPct val="100000"/>
              </a:lnSpc>
              <a:spcBef>
                <a:spcPct val="20000"/>
              </a:spcBef>
              <a:spcAft>
                <a:spcPts val="0"/>
              </a:spcAft>
              <a:buClrTx/>
              <a:buSzPct val="80000"/>
              <a:buFont typeface="Wingdings" charset="2"/>
              <a:buChar char="v"/>
              <a:tabLst/>
              <a:defRPr/>
            </a:pPr>
            <a:r>
              <a:rPr kumimoji="0" lang="en-US" sz="2700" b="1" i="0" u="none" strike="noStrike" kern="1200" cap="none" spc="0" normalizeH="0" baseline="0" noProof="0" dirty="0" smtClean="0">
                <a:ln>
                  <a:noFill/>
                </a:ln>
                <a:solidFill>
                  <a:srgbClr val="0000FF"/>
                </a:solidFill>
                <a:effectLst/>
                <a:uLnTx/>
                <a:uFillTx/>
                <a:latin typeface="+mn-lt"/>
                <a:ea typeface="+mn-ea"/>
                <a:cs typeface="+mn-cs"/>
              </a:rPr>
              <a:t>order:</a:t>
            </a:r>
            <a:r>
              <a:rPr kumimoji="0" lang="en-US" sz="2700" b="1" i="0" u="none" strike="noStrike" kern="1200" cap="none" spc="0" normalizeH="0" noProof="0" dirty="0" smtClean="0">
                <a:ln>
                  <a:noFill/>
                </a:ln>
                <a:solidFill>
                  <a:srgbClr val="0000FF"/>
                </a:solidFill>
                <a:effectLst/>
                <a:uLnTx/>
                <a:uFillTx/>
                <a:latin typeface="+mn-lt"/>
                <a:ea typeface="+mn-ea"/>
                <a:cs typeface="+mn-cs"/>
              </a:rPr>
              <a:t> </a:t>
            </a:r>
            <a:r>
              <a:rPr lang="en-US" sz="2700" dirty="0" smtClean="0">
                <a:solidFill>
                  <a:srgbClr val="000000"/>
                </a:solidFill>
              </a:rPr>
              <a:t>worker-local copies, may effect the quality of ordering but not the correctness of the program.</a:t>
            </a:r>
            <a:endParaRPr kumimoji="0" lang="en-US" sz="2700" i="0" u="none" strike="noStrike" kern="1200" cap="none" spc="0" normalizeH="0" baseline="0" noProof="0" dirty="0" smtClean="0">
              <a:ln>
                <a:noFill/>
              </a:ln>
              <a:solidFill>
                <a:srgbClr val="000000"/>
              </a:solidFill>
              <a:effectLst/>
              <a:uLnTx/>
              <a:uFillTx/>
              <a:latin typeface="+mn-lt"/>
              <a:ea typeface="+mn-ea"/>
              <a:cs typeface="+mn-cs"/>
            </a:endParaRPr>
          </a:p>
          <a:p>
            <a:pPr marL="404813" marR="0" lvl="0" indent="-404813" algn="l" defTabSz="457200" rtl="0" eaLnBrk="1" fontAlgn="auto" latinLnBrk="0" hangingPunct="1">
              <a:lnSpc>
                <a:spcPct val="100000"/>
              </a:lnSpc>
              <a:spcBef>
                <a:spcPct val="20000"/>
              </a:spcBef>
              <a:spcAft>
                <a:spcPts val="0"/>
              </a:spcAft>
              <a:buClrTx/>
              <a:buSzPct val="80000"/>
              <a:buFont typeface="Wingdings" charset="2"/>
              <a:buChar char="v"/>
              <a:tabLst/>
              <a:defRPr/>
            </a:pPr>
            <a:r>
              <a:rPr kumimoji="0" lang="en-US" sz="2700" b="1" i="0" u="none" strike="noStrike" kern="1200" cap="none" spc="0" normalizeH="0" baseline="0" noProof="0" dirty="0" smtClean="0">
                <a:ln>
                  <a:noFill/>
                </a:ln>
                <a:solidFill>
                  <a:srgbClr val="0000FF"/>
                </a:solidFill>
                <a:effectLst/>
                <a:uLnTx/>
                <a:uFillTx/>
                <a:latin typeface="+mn-lt"/>
                <a:ea typeface="+mn-ea"/>
                <a:cs typeface="+mn-cs"/>
              </a:rPr>
              <a:t>stats: </a:t>
            </a:r>
            <a:r>
              <a:rPr kumimoji="0" lang="en-US" sz="2700" b="0" i="0" u="none" strike="noStrike" kern="1200" cap="none" spc="0" normalizeH="0" baseline="0" noProof="0" dirty="0" smtClean="0">
                <a:ln>
                  <a:noFill/>
                </a:ln>
                <a:solidFill>
                  <a:schemeClr val="tx1"/>
                </a:solidFill>
                <a:effectLst/>
                <a:uLnTx/>
                <a:uFillTx/>
                <a:latin typeface="+mn-lt"/>
                <a:ea typeface="+mn-ea"/>
                <a:cs typeface="+mn-cs"/>
              </a:rPr>
              <a:t>reducer</a:t>
            </a:r>
            <a:r>
              <a:rPr kumimoji="0" lang="en-US" sz="2700" b="0" i="0" u="none" strike="noStrike" kern="1200" cap="none" spc="0" normalizeH="0" noProof="0" dirty="0" smtClean="0">
                <a:ln>
                  <a:noFill/>
                </a:ln>
                <a:solidFill>
                  <a:schemeClr val="tx1"/>
                </a:solidFill>
                <a:effectLst/>
                <a:uLnTx/>
                <a:uFillTx/>
                <a:latin typeface="+mn-lt"/>
                <a:ea typeface="+mn-ea"/>
                <a:cs typeface="+mn-cs"/>
              </a:rPr>
              <a:t> – each worker can accumulate </a:t>
            </a:r>
            <a:r>
              <a:rPr lang="en-US" sz="2700" dirty="0" smtClean="0"/>
              <a:t>stats independently and combine later</a:t>
            </a:r>
            <a:endParaRPr kumimoji="0" lang="en-US" sz="27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endParaRPr kumimoji="0" lang="en-US" sz="2700" b="0" i="0" u="none" strike="noStrike" kern="1200" cap="none" spc="0" normalizeH="0" baseline="0" noProof="0" dirty="0">
              <a:ln>
                <a:noFill/>
              </a:ln>
              <a:solidFill>
                <a:schemeClr val="tx1"/>
              </a:solidFill>
              <a:effectLst/>
              <a:uLnTx/>
              <a:uFillTx/>
              <a:latin typeface="+mn-lt"/>
              <a:ea typeface="+mn-ea"/>
              <a:cs typeface="+mn-cs"/>
            </a:endParaRPr>
          </a:p>
        </p:txBody>
      </p:sp>
      <p:sp>
        <p:nvSpPr>
          <p:cNvPr id="9" name="Footer Placeholder 29"/>
          <p:cNvSpPr>
            <a:spLocks noGrp="1"/>
          </p:cNvSpPr>
          <p:nvPr>
            <p:ph type="ftr" sz="quarter" idx="11"/>
          </p:nvPr>
        </p:nvSpPr>
        <p:spPr>
          <a:xfrm>
            <a:off x="3124200" y="6356350"/>
            <a:ext cx="3429000" cy="365125"/>
          </a:xfrm>
        </p:spPr>
        <p:txBody>
          <a:bodyPr/>
          <a:lstStyle/>
          <a:p>
            <a:r>
              <a:rPr lang="en-US" smtClean="0"/>
              <a:t>6.884 Final Project Presentation</a:t>
            </a:r>
            <a:endParaRPr lang="en-US" dirty="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6600"/>
                </a:solidFill>
              </a:rPr>
              <a:t>Goal #1: Parallelize a SAT Solver</a:t>
            </a:r>
            <a:endParaRPr lang="en-US" b="1" dirty="0">
              <a:solidFill>
                <a:srgbClr val="FF6600"/>
              </a:solidFill>
            </a:endParaRPr>
          </a:p>
        </p:txBody>
      </p:sp>
      <p:sp>
        <p:nvSpPr>
          <p:cNvPr id="5" name="Content Placeholder 2"/>
          <p:cNvSpPr>
            <a:spLocks noGrp="1"/>
          </p:cNvSpPr>
          <p:nvPr>
            <p:ph idx="1"/>
          </p:nvPr>
        </p:nvSpPr>
        <p:spPr>
          <a:xfrm>
            <a:off x="457200" y="1492120"/>
            <a:ext cx="8229600" cy="899145"/>
          </a:xfrm>
        </p:spPr>
        <p:txBody>
          <a:bodyPr>
            <a:normAutofit lnSpcReduction="10000"/>
          </a:bodyPr>
          <a:lstStyle/>
          <a:p>
            <a:pPr marL="404813" indent="-404813">
              <a:buSzPct val="80000"/>
              <a:buFont typeface="Wingdings" charset="2"/>
              <a:buChar char="v"/>
            </a:pPr>
            <a:r>
              <a:rPr lang="en-US" sz="2700" b="1" dirty="0" smtClean="0">
                <a:solidFill>
                  <a:srgbClr val="0000FF"/>
                </a:solidFill>
              </a:rPr>
              <a:t>Parallelization:</a:t>
            </a:r>
            <a:r>
              <a:rPr lang="en-US" sz="2700" dirty="0" smtClean="0">
                <a:solidFill>
                  <a:srgbClr val="0000FF"/>
                </a:solidFill>
              </a:rPr>
              <a:t> </a:t>
            </a:r>
            <a:r>
              <a:rPr lang="en-US" sz="2700" dirty="0" smtClean="0"/>
              <a:t>explore both assignments to a given variable in parallel</a:t>
            </a:r>
            <a:endParaRPr lang="en-US" sz="2700" b="1" dirty="0" smtClean="0">
              <a:solidFill>
                <a:srgbClr val="0000FF"/>
              </a:solidFill>
            </a:endParaRPr>
          </a:p>
          <a:p>
            <a:endParaRPr lang="en-US" dirty="0"/>
          </a:p>
        </p:txBody>
      </p:sp>
      <p:sp>
        <p:nvSpPr>
          <p:cNvPr id="6" name="Content Placeholder 2"/>
          <p:cNvSpPr txBox="1">
            <a:spLocks/>
          </p:cNvSpPr>
          <p:nvPr/>
        </p:nvSpPr>
        <p:spPr>
          <a:xfrm>
            <a:off x="457200" y="2289210"/>
            <a:ext cx="8229600" cy="4168557"/>
          </a:xfrm>
          <a:prstGeom prst="rect">
            <a:avLst/>
          </a:prstGeom>
        </p:spPr>
        <p:txBody>
          <a:bodyPr vert="horz" lIns="91440" tIns="45720" rIns="91440" bIns="45720" rtlCol="0">
            <a:normAutofit/>
          </a:bodyPr>
          <a:lstStyle/>
          <a:p>
            <a:pPr marL="404813" marR="0" lvl="0" indent="-404813" algn="l" defTabSz="457200" rtl="0" eaLnBrk="1" fontAlgn="auto" latinLnBrk="0" hangingPunct="1">
              <a:lnSpc>
                <a:spcPct val="100000"/>
              </a:lnSpc>
              <a:spcBef>
                <a:spcPct val="20000"/>
              </a:spcBef>
              <a:spcAft>
                <a:spcPts val="0"/>
              </a:spcAft>
              <a:buClrTx/>
              <a:buSzPct val="80000"/>
              <a:buFont typeface="Wingdings" charset="2"/>
              <a:buChar char="v"/>
              <a:tabLst/>
              <a:defRPr/>
            </a:pPr>
            <a:r>
              <a:rPr kumimoji="0" lang="en-US" sz="2700" b="1" i="0" u="none" strike="noStrike" kern="1200" cap="none" spc="0" normalizeH="0" baseline="0" noProof="0" dirty="0" smtClean="0">
                <a:ln>
                  <a:noFill/>
                </a:ln>
                <a:solidFill>
                  <a:srgbClr val="0000FF"/>
                </a:solidFill>
                <a:effectLst/>
                <a:uLnTx/>
                <a:uFillTx/>
                <a:latin typeface="+mn-lt"/>
                <a:ea typeface="+mn-ea"/>
                <a:cs typeface="+mn-cs"/>
              </a:rPr>
              <a:t>trail: </a:t>
            </a:r>
            <a:r>
              <a:rPr kumimoji="0" lang="en-US" sz="2700" b="0" i="0" u="none" strike="noStrike" kern="1200" cap="none" spc="0" normalizeH="0" baseline="0" noProof="0" dirty="0" smtClean="0">
                <a:ln>
                  <a:noFill/>
                </a:ln>
                <a:solidFill>
                  <a:schemeClr val="tx1"/>
                </a:solidFill>
                <a:effectLst/>
                <a:uLnTx/>
                <a:uFillTx/>
                <a:latin typeface="+mn-lt"/>
                <a:ea typeface="+mn-ea"/>
                <a:cs typeface="+mn-cs"/>
              </a:rPr>
              <a:t>store on the frame</a:t>
            </a:r>
          </a:p>
          <a:p>
            <a:pPr marL="404813" marR="0" lvl="0" indent="-404813" algn="l" defTabSz="457200" rtl="0" eaLnBrk="1" fontAlgn="auto" latinLnBrk="0" hangingPunct="1">
              <a:lnSpc>
                <a:spcPct val="100000"/>
              </a:lnSpc>
              <a:spcBef>
                <a:spcPct val="20000"/>
              </a:spcBef>
              <a:spcAft>
                <a:spcPts val="0"/>
              </a:spcAft>
              <a:buClrTx/>
              <a:buSzPct val="80000"/>
              <a:buFont typeface="Wingdings" charset="2"/>
              <a:buChar char="v"/>
              <a:tabLst/>
              <a:defRPr/>
            </a:pPr>
            <a:r>
              <a:rPr kumimoji="0" lang="en-US" sz="2700" b="1" i="0" u="none" strike="noStrike" kern="1200" cap="none" spc="0" normalizeH="0" baseline="0" noProof="0" dirty="0" smtClean="0">
                <a:ln>
                  <a:noFill/>
                </a:ln>
                <a:solidFill>
                  <a:srgbClr val="0000FF"/>
                </a:solidFill>
                <a:effectLst/>
                <a:uLnTx/>
                <a:uFillTx/>
                <a:latin typeface="+mn-lt"/>
                <a:ea typeface="+mn-ea"/>
                <a:cs typeface="+mn-cs"/>
              </a:rPr>
              <a:t>learnt: </a:t>
            </a:r>
            <a:r>
              <a:rPr lang="en-US" sz="2700" dirty="0" smtClean="0"/>
              <a:t>shared data structure protected with locks</a:t>
            </a:r>
            <a:endParaRPr kumimoji="0" lang="en-US" sz="2700" b="0" i="0" u="none" strike="noStrike" kern="1200" cap="none" spc="0" normalizeH="0" baseline="0" noProof="0" dirty="0" smtClean="0">
              <a:ln>
                <a:noFill/>
              </a:ln>
              <a:solidFill>
                <a:schemeClr val="tx1"/>
              </a:solidFill>
              <a:effectLst/>
              <a:uLnTx/>
              <a:uFillTx/>
              <a:latin typeface="+mn-lt"/>
              <a:ea typeface="+mn-ea"/>
              <a:cs typeface="+mn-cs"/>
            </a:endParaRPr>
          </a:p>
          <a:p>
            <a:pPr marL="404813" marR="0" lvl="0" indent="-404813" algn="l" defTabSz="457200" rtl="0" eaLnBrk="1" fontAlgn="auto" latinLnBrk="0" hangingPunct="1">
              <a:lnSpc>
                <a:spcPct val="100000"/>
              </a:lnSpc>
              <a:spcBef>
                <a:spcPct val="20000"/>
              </a:spcBef>
              <a:spcAft>
                <a:spcPts val="0"/>
              </a:spcAft>
              <a:buClrTx/>
              <a:buSzPct val="80000"/>
              <a:buFont typeface="Wingdings" charset="2"/>
              <a:buChar char="v"/>
              <a:tabLst/>
              <a:defRPr/>
            </a:pPr>
            <a:r>
              <a:rPr kumimoji="0" lang="en-US" sz="2700" b="1" i="0" u="none" strike="noStrike" kern="1200" cap="none" spc="0" normalizeH="0" baseline="0" noProof="0" dirty="0" smtClean="0">
                <a:ln>
                  <a:noFill/>
                </a:ln>
                <a:solidFill>
                  <a:srgbClr val="0000FF"/>
                </a:solidFill>
                <a:effectLst/>
                <a:uLnTx/>
                <a:uFillTx/>
                <a:latin typeface="+mn-lt"/>
                <a:ea typeface="+mn-ea"/>
                <a:cs typeface="+mn-cs"/>
              </a:rPr>
              <a:t>assign:</a:t>
            </a:r>
            <a:r>
              <a:rPr kumimoji="0" lang="en-US" sz="2700" b="1" i="0" u="none" strike="noStrike" kern="1200" cap="none" spc="0" normalizeH="0" noProof="0" dirty="0" smtClean="0">
                <a:ln>
                  <a:noFill/>
                </a:ln>
                <a:solidFill>
                  <a:srgbClr val="0000FF"/>
                </a:solidFill>
                <a:effectLst/>
                <a:uLnTx/>
                <a:uFillTx/>
                <a:latin typeface="+mn-lt"/>
                <a:ea typeface="+mn-ea"/>
                <a:cs typeface="+mn-cs"/>
              </a:rPr>
              <a:t> </a:t>
            </a:r>
            <a:r>
              <a:rPr kumimoji="0" lang="en-US" sz="2700" b="1" i="0" u="none" strike="noStrike" kern="1200" cap="none" spc="0" normalizeH="0" noProof="0" dirty="0" smtClean="0">
                <a:ln>
                  <a:noFill/>
                </a:ln>
                <a:solidFill>
                  <a:srgbClr val="FF0000"/>
                </a:solidFill>
                <a:effectLst/>
                <a:uLnTx/>
                <a:uFillTx/>
                <a:latin typeface="+mn-lt"/>
                <a:ea typeface="+mn-ea"/>
                <a:cs typeface="+mn-cs"/>
              </a:rPr>
              <a:t>splitter</a:t>
            </a:r>
            <a:r>
              <a:rPr kumimoji="0" lang="en-US" sz="2700" i="0" u="none" strike="noStrike" kern="1200" cap="none" spc="0" normalizeH="0" noProof="0" dirty="0" smtClean="0">
                <a:ln>
                  <a:noFill/>
                </a:ln>
                <a:solidFill>
                  <a:srgbClr val="000000"/>
                </a:solidFill>
                <a:effectLst/>
                <a:uLnTx/>
                <a:uFillTx/>
                <a:latin typeface="+mn-lt"/>
                <a:ea typeface="+mn-ea"/>
                <a:cs typeface="+mn-cs"/>
              </a:rPr>
              <a:t> – values must be restored when backtrack</a:t>
            </a:r>
            <a:endParaRPr kumimoji="0" lang="en-US" sz="2700" i="0" u="none" strike="noStrike" kern="1200" cap="none" spc="0" normalizeH="0" baseline="0" noProof="0" dirty="0" smtClean="0">
              <a:ln>
                <a:noFill/>
              </a:ln>
              <a:solidFill>
                <a:srgbClr val="000000"/>
              </a:solidFill>
              <a:effectLst/>
              <a:uLnTx/>
              <a:uFillTx/>
              <a:latin typeface="+mn-lt"/>
              <a:ea typeface="+mn-ea"/>
              <a:cs typeface="+mn-cs"/>
            </a:endParaRPr>
          </a:p>
          <a:p>
            <a:pPr marL="404813" marR="0" lvl="0" indent="-404813" algn="l" defTabSz="457200" rtl="0" eaLnBrk="1" fontAlgn="auto" latinLnBrk="0" hangingPunct="1">
              <a:lnSpc>
                <a:spcPct val="100000"/>
              </a:lnSpc>
              <a:spcBef>
                <a:spcPct val="20000"/>
              </a:spcBef>
              <a:spcAft>
                <a:spcPts val="0"/>
              </a:spcAft>
              <a:buClrTx/>
              <a:buSzPct val="80000"/>
              <a:buFont typeface="Wingdings" charset="2"/>
              <a:buChar char="v"/>
              <a:tabLst/>
              <a:defRPr/>
            </a:pPr>
            <a:r>
              <a:rPr kumimoji="0" lang="en-US" sz="2700" b="1" i="0" u="none" strike="noStrike" kern="1200" cap="none" spc="0" normalizeH="0" baseline="0" noProof="0" dirty="0" smtClean="0">
                <a:ln>
                  <a:noFill/>
                </a:ln>
                <a:solidFill>
                  <a:srgbClr val="0000FF"/>
                </a:solidFill>
                <a:effectLst/>
                <a:uLnTx/>
                <a:uFillTx/>
                <a:latin typeface="+mn-lt"/>
                <a:ea typeface="+mn-ea"/>
                <a:cs typeface="+mn-cs"/>
              </a:rPr>
              <a:t>order:</a:t>
            </a:r>
            <a:r>
              <a:rPr kumimoji="0" lang="en-US" sz="2700" b="1" i="0" u="none" strike="noStrike" kern="1200" cap="none" spc="0" normalizeH="0" noProof="0" dirty="0" smtClean="0">
                <a:ln>
                  <a:noFill/>
                </a:ln>
                <a:solidFill>
                  <a:srgbClr val="0000FF"/>
                </a:solidFill>
                <a:effectLst/>
                <a:uLnTx/>
                <a:uFillTx/>
                <a:latin typeface="+mn-lt"/>
                <a:ea typeface="+mn-ea"/>
                <a:cs typeface="+mn-cs"/>
              </a:rPr>
              <a:t> </a:t>
            </a:r>
            <a:r>
              <a:rPr lang="en-US" sz="2700" dirty="0" smtClean="0">
                <a:solidFill>
                  <a:srgbClr val="000000"/>
                </a:solidFill>
              </a:rPr>
              <a:t>worker-local copies, may effect the quality of ordering but not the correctness of the program.</a:t>
            </a:r>
            <a:endParaRPr kumimoji="0" lang="en-US" sz="2700" i="0" u="none" strike="noStrike" kern="1200" cap="none" spc="0" normalizeH="0" baseline="0" noProof="0" dirty="0" smtClean="0">
              <a:ln>
                <a:noFill/>
              </a:ln>
              <a:solidFill>
                <a:srgbClr val="000000"/>
              </a:solidFill>
              <a:effectLst/>
              <a:uLnTx/>
              <a:uFillTx/>
              <a:latin typeface="+mn-lt"/>
              <a:ea typeface="+mn-ea"/>
              <a:cs typeface="+mn-cs"/>
            </a:endParaRPr>
          </a:p>
          <a:p>
            <a:pPr marL="404813" marR="0" lvl="0" indent="-404813" algn="l" defTabSz="457200" rtl="0" eaLnBrk="1" fontAlgn="auto" latinLnBrk="0" hangingPunct="1">
              <a:lnSpc>
                <a:spcPct val="100000"/>
              </a:lnSpc>
              <a:spcBef>
                <a:spcPct val="20000"/>
              </a:spcBef>
              <a:spcAft>
                <a:spcPts val="0"/>
              </a:spcAft>
              <a:buClrTx/>
              <a:buSzPct val="80000"/>
              <a:buFont typeface="Wingdings" charset="2"/>
              <a:buChar char="v"/>
              <a:tabLst/>
              <a:defRPr/>
            </a:pPr>
            <a:r>
              <a:rPr kumimoji="0" lang="en-US" sz="2700" b="1" i="0" u="none" strike="noStrike" kern="1200" cap="none" spc="0" normalizeH="0" baseline="0" noProof="0" dirty="0" smtClean="0">
                <a:ln>
                  <a:noFill/>
                </a:ln>
                <a:solidFill>
                  <a:srgbClr val="0000FF"/>
                </a:solidFill>
                <a:effectLst/>
                <a:uLnTx/>
                <a:uFillTx/>
                <a:latin typeface="+mn-lt"/>
                <a:ea typeface="+mn-ea"/>
                <a:cs typeface="+mn-cs"/>
              </a:rPr>
              <a:t>stats: </a:t>
            </a:r>
            <a:r>
              <a:rPr kumimoji="0" lang="en-US" sz="2700" b="0" i="0" u="none" strike="noStrike" kern="1200" cap="none" spc="0" normalizeH="0" baseline="0" noProof="0" dirty="0" smtClean="0">
                <a:ln>
                  <a:noFill/>
                </a:ln>
                <a:solidFill>
                  <a:schemeClr val="tx1"/>
                </a:solidFill>
                <a:effectLst/>
                <a:uLnTx/>
                <a:uFillTx/>
                <a:latin typeface="+mn-lt"/>
                <a:ea typeface="+mn-ea"/>
                <a:cs typeface="+mn-cs"/>
              </a:rPr>
              <a:t>reducer</a:t>
            </a:r>
            <a:r>
              <a:rPr kumimoji="0" lang="en-US" sz="2700" b="0" i="0" u="none" strike="noStrike" kern="1200" cap="none" spc="0" normalizeH="0" noProof="0" dirty="0" smtClean="0">
                <a:ln>
                  <a:noFill/>
                </a:ln>
                <a:solidFill>
                  <a:schemeClr val="tx1"/>
                </a:solidFill>
                <a:effectLst/>
                <a:uLnTx/>
                <a:uFillTx/>
                <a:latin typeface="+mn-lt"/>
                <a:ea typeface="+mn-ea"/>
                <a:cs typeface="+mn-cs"/>
              </a:rPr>
              <a:t> – each worker can accumulate </a:t>
            </a:r>
            <a:r>
              <a:rPr lang="en-US" sz="2700" dirty="0" smtClean="0"/>
              <a:t>stats independently and combine later</a:t>
            </a:r>
            <a:endParaRPr kumimoji="0" lang="en-US" sz="27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endParaRPr kumimoji="0" lang="en-US" sz="27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Rectangle 6"/>
          <p:cNvSpPr/>
          <p:nvPr/>
        </p:nvSpPr>
        <p:spPr>
          <a:xfrm>
            <a:off x="3431960" y="6055001"/>
            <a:ext cx="5418165" cy="697452"/>
          </a:xfrm>
          <a:prstGeom prst="rect">
            <a:avLst/>
          </a:prstGeom>
          <a:solidFill>
            <a:srgbClr val="FFFF9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200" b="1" dirty="0" smtClean="0">
                <a:solidFill>
                  <a:schemeClr val="tx2">
                    <a:lumMod val="75000"/>
                  </a:schemeClr>
                </a:solidFill>
              </a:rPr>
              <a:t>Need better understanding of the use and implementation of a splitter.</a:t>
            </a:r>
            <a:endParaRPr lang="en-US" sz="2200" b="1" dirty="0">
              <a:solidFill>
                <a:schemeClr val="tx2">
                  <a:lumMod val="75000"/>
                </a:schemeClr>
              </a:solidFill>
            </a:endParaRPr>
          </a:p>
        </p:txBody>
      </p:sp>
      <p:sp>
        <p:nvSpPr>
          <p:cNvPr id="9" name="Footer Placeholder 8"/>
          <p:cNvSpPr>
            <a:spLocks noGrp="1"/>
          </p:cNvSpPr>
          <p:nvPr>
            <p:ph type="ftr" sz="quarter" idx="11"/>
          </p:nvPr>
        </p:nvSpPr>
        <p:spPr/>
        <p:txBody>
          <a:bodyPr/>
          <a:lstStyle/>
          <a:p>
            <a:r>
              <a:rPr lang="en-US" smtClean="0"/>
              <a:t>6.884 Final Project Presentation</a:t>
            </a:r>
            <a:endParaRPr lang="en-US" dirty="0"/>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80798"/>
            <a:ext cx="8229600" cy="1143000"/>
          </a:xfrm>
        </p:spPr>
        <p:txBody>
          <a:bodyPr>
            <a:noAutofit/>
          </a:bodyPr>
          <a:lstStyle/>
          <a:p>
            <a:r>
              <a:rPr lang="en-US" b="1" dirty="0" smtClean="0">
                <a:solidFill>
                  <a:srgbClr val="FF6600"/>
                </a:solidFill>
              </a:rPr>
              <a:t>Goal #2: Enable </a:t>
            </a:r>
            <a:r>
              <a:rPr lang="en-US" b="1" dirty="0" err="1" smtClean="0">
                <a:solidFill>
                  <a:srgbClr val="FF6600"/>
                </a:solidFill>
              </a:rPr>
              <a:t>Parallelizd</a:t>
            </a:r>
            <a:r>
              <a:rPr lang="en-US" b="1" dirty="0" smtClean="0">
                <a:solidFill>
                  <a:srgbClr val="FF6600"/>
                </a:solidFill>
              </a:rPr>
              <a:t> </a:t>
            </a:r>
            <a:br>
              <a:rPr lang="en-US" b="1" dirty="0" smtClean="0">
                <a:solidFill>
                  <a:srgbClr val="FF6600"/>
                </a:solidFill>
              </a:rPr>
            </a:br>
            <a:r>
              <a:rPr lang="en-US" b="1" dirty="0" smtClean="0">
                <a:solidFill>
                  <a:srgbClr val="FF6600"/>
                </a:solidFill>
              </a:rPr>
              <a:t>SAT Solver In </a:t>
            </a:r>
            <a:r>
              <a:rPr lang="en-US" b="1" dirty="0" err="1" smtClean="0">
                <a:solidFill>
                  <a:srgbClr val="FF6600"/>
                </a:solidFill>
              </a:rPr>
              <a:t>Cilk</a:t>
            </a:r>
            <a:r>
              <a:rPr lang="en-US" b="1" dirty="0" smtClean="0">
                <a:solidFill>
                  <a:srgbClr val="FF6600"/>
                </a:solidFill>
              </a:rPr>
              <a:t>-M</a:t>
            </a:r>
            <a:endParaRPr lang="en-US" b="1" dirty="0">
              <a:solidFill>
                <a:srgbClr val="FF6600"/>
              </a:solidFill>
            </a:endParaRPr>
          </a:p>
        </p:txBody>
      </p:sp>
      <p:sp>
        <p:nvSpPr>
          <p:cNvPr id="8" name="TextBox 7"/>
          <p:cNvSpPr txBox="1"/>
          <p:nvPr/>
        </p:nvSpPr>
        <p:spPr>
          <a:xfrm>
            <a:off x="837722" y="3107294"/>
            <a:ext cx="7607052" cy="1477328"/>
          </a:xfrm>
          <a:prstGeom prst="rect">
            <a:avLst/>
          </a:prstGeom>
          <a:noFill/>
        </p:spPr>
        <p:txBody>
          <a:bodyPr wrap="square" rtlCol="0">
            <a:spAutoFit/>
          </a:bodyPr>
          <a:lstStyle/>
          <a:p>
            <a:pPr marL="404813" indent="-404813">
              <a:buClr>
                <a:srgbClr val="0000FF"/>
              </a:buClr>
              <a:buSzPct val="80000"/>
              <a:buFont typeface="Wingdings" charset="2"/>
              <a:buChar char="v"/>
            </a:pPr>
            <a:r>
              <a:rPr lang="en-US" sz="3000" dirty="0" smtClean="0"/>
              <a:t>Understand splitter better</a:t>
            </a:r>
          </a:p>
          <a:p>
            <a:pPr marL="404813" indent="-404813">
              <a:buClr>
                <a:srgbClr val="0000FF"/>
              </a:buClr>
              <a:buSzPct val="80000"/>
              <a:buFont typeface="Wingdings" charset="2"/>
              <a:buChar char="v"/>
            </a:pPr>
            <a:r>
              <a:rPr lang="en-US" sz="3000" dirty="0" smtClean="0"/>
              <a:t>Implement </a:t>
            </a:r>
            <a:r>
              <a:rPr lang="en-US" sz="3000" dirty="0" err="1" smtClean="0"/>
              <a:t>hyperobjects</a:t>
            </a:r>
            <a:r>
              <a:rPr lang="en-US" sz="3000" dirty="0" smtClean="0"/>
              <a:t> necessary in </a:t>
            </a:r>
            <a:r>
              <a:rPr lang="en-US" sz="3000" dirty="0" err="1" smtClean="0"/>
              <a:t>Cilk</a:t>
            </a:r>
            <a:r>
              <a:rPr lang="en-US" sz="3000" dirty="0" smtClean="0"/>
              <a:t>-M</a:t>
            </a:r>
          </a:p>
          <a:p>
            <a:pPr marL="404813" indent="-404813">
              <a:buClr>
                <a:srgbClr val="0000FF"/>
              </a:buClr>
              <a:buSzPct val="80000"/>
              <a:buFont typeface="Wingdings" charset="2"/>
              <a:buChar char="v"/>
            </a:pPr>
            <a:r>
              <a:rPr lang="en-US" sz="3000" dirty="0" smtClean="0"/>
              <a:t>Port the parallelized SAT solver to </a:t>
            </a:r>
            <a:r>
              <a:rPr lang="en-US" sz="3000" dirty="0" err="1" smtClean="0"/>
              <a:t>Cilk</a:t>
            </a:r>
            <a:r>
              <a:rPr lang="en-US" sz="3000" dirty="0" smtClean="0"/>
              <a:t>-M</a:t>
            </a:r>
            <a:endParaRPr lang="en-US" sz="3000" dirty="0"/>
          </a:p>
        </p:txBody>
      </p:sp>
      <p:sp>
        <p:nvSpPr>
          <p:cNvPr id="11" name="Footer Placeholder 29"/>
          <p:cNvSpPr>
            <a:spLocks noGrp="1"/>
          </p:cNvSpPr>
          <p:nvPr>
            <p:ph type="ftr" sz="quarter" idx="11"/>
          </p:nvPr>
        </p:nvSpPr>
        <p:spPr>
          <a:xfrm>
            <a:off x="3124200" y="6356350"/>
            <a:ext cx="3429000" cy="365125"/>
          </a:xfrm>
        </p:spPr>
        <p:txBody>
          <a:bodyPr/>
          <a:lstStyle/>
          <a:p>
            <a:r>
              <a:rPr lang="en-US" smtClean="0"/>
              <a:t>6.884 Final Project Presentation</a:t>
            </a:r>
            <a:endParaRPr lang="en-US" dirty="0"/>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6600"/>
                </a:solidFill>
              </a:rPr>
              <a:t>Plan Of Execution</a:t>
            </a:r>
            <a:endParaRPr lang="en-US" b="1" dirty="0">
              <a:solidFill>
                <a:srgbClr val="FF6600"/>
              </a:solidFill>
            </a:endParaRPr>
          </a:p>
        </p:txBody>
      </p:sp>
      <p:sp>
        <p:nvSpPr>
          <p:cNvPr id="3" name="Content Placeholder 2"/>
          <p:cNvSpPr>
            <a:spLocks noGrp="1"/>
          </p:cNvSpPr>
          <p:nvPr>
            <p:ph idx="1"/>
          </p:nvPr>
        </p:nvSpPr>
        <p:spPr/>
        <p:txBody>
          <a:bodyPr>
            <a:normAutofit/>
          </a:bodyPr>
          <a:lstStyle/>
          <a:p>
            <a:pPr>
              <a:buClr>
                <a:srgbClr val="0000FF"/>
              </a:buClr>
              <a:buSzPct val="80000"/>
              <a:buFont typeface="Wingdings" charset="2"/>
              <a:buChar char="v"/>
            </a:pPr>
            <a:r>
              <a:rPr lang="en-US" dirty="0" smtClean="0"/>
              <a:t>Parallelize </a:t>
            </a:r>
            <a:r>
              <a:rPr lang="en-US" dirty="0" err="1" smtClean="0"/>
              <a:t>MiniSat</a:t>
            </a:r>
            <a:r>
              <a:rPr lang="en-US" dirty="0" smtClean="0"/>
              <a:t> (or something like it) in MIT Cilk-5.</a:t>
            </a:r>
          </a:p>
          <a:p>
            <a:pPr lvl="1">
              <a:buClr>
                <a:srgbClr val="0000FF"/>
              </a:buClr>
              <a:buSzPct val="80000"/>
              <a:buFont typeface="Wingdings" charset="2"/>
              <a:buChar char="§"/>
            </a:pPr>
            <a:r>
              <a:rPr lang="en-US" dirty="0" smtClean="0"/>
              <a:t>a crude implementation for splitters exists</a:t>
            </a:r>
          </a:p>
          <a:p>
            <a:pPr lvl="1">
              <a:buClr>
                <a:srgbClr val="0000FF"/>
              </a:buClr>
              <a:buSzPct val="80000"/>
              <a:buFont typeface="Wingdings" charset="2"/>
              <a:buChar char="§"/>
            </a:pPr>
            <a:r>
              <a:rPr lang="en-US" dirty="0" smtClean="0"/>
              <a:t>manually simulate reducer, or forfeit the stats data structure all together.</a:t>
            </a:r>
          </a:p>
          <a:p>
            <a:pPr>
              <a:buClr>
                <a:srgbClr val="0000FF"/>
              </a:buClr>
              <a:buSzPct val="80000"/>
              <a:buFont typeface="Wingdings" charset="2"/>
              <a:buChar char="v"/>
            </a:pPr>
            <a:r>
              <a:rPr lang="en-US" dirty="0" smtClean="0"/>
              <a:t>Implement </a:t>
            </a:r>
            <a:r>
              <a:rPr lang="en-US" dirty="0" err="1" smtClean="0"/>
              <a:t>hyperobjects</a:t>
            </a:r>
            <a:r>
              <a:rPr lang="en-US" dirty="0" smtClean="0"/>
              <a:t> in </a:t>
            </a:r>
            <a:r>
              <a:rPr lang="en-US" dirty="0" err="1" smtClean="0"/>
              <a:t>Cilk</a:t>
            </a:r>
            <a:r>
              <a:rPr lang="en-US" dirty="0" smtClean="0"/>
              <a:t>-M </a:t>
            </a:r>
          </a:p>
          <a:p>
            <a:pPr lvl="1">
              <a:buClr>
                <a:srgbClr val="0000FF"/>
              </a:buClr>
              <a:buSzPct val="80000"/>
              <a:buFont typeface="Wingdings" charset="2"/>
              <a:buChar char="§"/>
            </a:pPr>
            <a:r>
              <a:rPr lang="en-US" dirty="0" smtClean="0"/>
              <a:t>focus on the implementation for splitters</a:t>
            </a:r>
          </a:p>
          <a:p>
            <a:pPr>
              <a:buClr>
                <a:srgbClr val="0000FF"/>
              </a:buClr>
              <a:buSzPct val="80000"/>
              <a:buFont typeface="Wingdings" charset="2"/>
              <a:buChar char="v"/>
            </a:pPr>
            <a:r>
              <a:rPr lang="en-US" dirty="0" smtClean="0"/>
              <a:t>Port the parallelized SAT solver to </a:t>
            </a:r>
            <a:r>
              <a:rPr lang="en-US" dirty="0" err="1" smtClean="0"/>
              <a:t>Cilk</a:t>
            </a:r>
            <a:r>
              <a:rPr lang="en-US" dirty="0" smtClean="0"/>
              <a:t>-M</a:t>
            </a:r>
          </a:p>
        </p:txBody>
      </p:sp>
      <p:sp>
        <p:nvSpPr>
          <p:cNvPr id="6" name="Footer Placeholder 29"/>
          <p:cNvSpPr>
            <a:spLocks noGrp="1"/>
          </p:cNvSpPr>
          <p:nvPr>
            <p:ph type="ftr" sz="quarter" idx="11"/>
          </p:nvPr>
        </p:nvSpPr>
        <p:spPr>
          <a:xfrm>
            <a:off x="3124200" y="6356350"/>
            <a:ext cx="3429000" cy="365125"/>
          </a:xfrm>
        </p:spPr>
        <p:txBody>
          <a:bodyPr/>
          <a:lstStyle/>
          <a:p>
            <a:r>
              <a:rPr lang="en-US" smtClean="0"/>
              <a:t>6.884 Final Project Presentation</a:t>
            </a:r>
            <a:endParaRPr 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6600"/>
                </a:solidFill>
              </a:rPr>
              <a:t>Normalized “Speedup”</a:t>
            </a:r>
            <a:endParaRPr lang="en-US" b="1" dirty="0">
              <a:solidFill>
                <a:srgbClr val="FF6600"/>
              </a:solidFill>
            </a:endParaRPr>
          </a:p>
        </p:txBody>
      </p:sp>
      <p:sp>
        <p:nvSpPr>
          <p:cNvPr id="4" name="Footer Placeholder 3"/>
          <p:cNvSpPr>
            <a:spLocks noGrp="1"/>
          </p:cNvSpPr>
          <p:nvPr>
            <p:ph type="ftr" sz="quarter" idx="11"/>
          </p:nvPr>
        </p:nvSpPr>
        <p:spPr/>
        <p:txBody>
          <a:bodyPr/>
          <a:lstStyle/>
          <a:p>
            <a:r>
              <a:rPr lang="en-US" smtClean="0"/>
              <a:t>6.884 Final Project Presentation</a:t>
            </a:r>
            <a:endParaRPr lang="en-US" dirty="0"/>
          </a:p>
        </p:txBody>
      </p:sp>
      <p:pic>
        <p:nvPicPr>
          <p:cNvPr id="7" name="Content Placeholder 6" descr="timebar.png"/>
          <p:cNvPicPr>
            <a:picLocks noGrp="1" noChangeAspect="1"/>
          </p:cNvPicPr>
          <p:nvPr>
            <p:ph idx="1"/>
          </p:nvPr>
        </p:nvPicPr>
        <p:blipFill>
          <a:blip r:embed="rId3"/>
          <a:srcRect l="-19342" r="-19342"/>
          <a:stretch>
            <a:fillRect/>
          </a:stretch>
        </p:blipFill>
        <p:spPr>
          <a:xfrm>
            <a:off x="-657937" y="1348758"/>
            <a:ext cx="10496196" cy="4777405"/>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6600"/>
                </a:solidFill>
              </a:rPr>
              <a:t>Normalized #Inspects / Second</a:t>
            </a:r>
            <a:endParaRPr lang="en-US" b="1" dirty="0">
              <a:solidFill>
                <a:srgbClr val="FF6600"/>
              </a:solidFill>
            </a:endParaRPr>
          </a:p>
        </p:txBody>
      </p:sp>
      <p:sp>
        <p:nvSpPr>
          <p:cNvPr id="4" name="Footer Placeholder 3"/>
          <p:cNvSpPr>
            <a:spLocks noGrp="1"/>
          </p:cNvSpPr>
          <p:nvPr>
            <p:ph type="ftr" sz="quarter" idx="11"/>
          </p:nvPr>
        </p:nvSpPr>
        <p:spPr/>
        <p:txBody>
          <a:bodyPr/>
          <a:lstStyle/>
          <a:p>
            <a:r>
              <a:rPr lang="en-US" smtClean="0"/>
              <a:t>6.884 Final Project Presentation</a:t>
            </a:r>
            <a:endParaRPr lang="en-US" dirty="0"/>
          </a:p>
        </p:txBody>
      </p:sp>
      <p:pic>
        <p:nvPicPr>
          <p:cNvPr id="7" name="Content Placeholder 6" descr="inspectbar.png"/>
          <p:cNvPicPr>
            <a:picLocks noGrp="1" noChangeAspect="1"/>
          </p:cNvPicPr>
          <p:nvPr>
            <p:ph idx="1"/>
          </p:nvPr>
        </p:nvPicPr>
        <p:blipFill>
          <a:blip r:embed="rId3"/>
          <a:srcRect l="-18829" r="-18829"/>
          <a:stretch>
            <a:fillRect/>
          </a:stretch>
        </p:blipFill>
        <p:spPr>
          <a:xfrm>
            <a:off x="-914400" y="1417638"/>
            <a:ext cx="10988731" cy="4846320"/>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 name="TextBox 13"/>
          <p:cNvSpPr txBox="1"/>
          <p:nvPr/>
        </p:nvSpPr>
        <p:spPr>
          <a:xfrm>
            <a:off x="3810280" y="2798127"/>
            <a:ext cx="4795448" cy="523220"/>
          </a:xfrm>
          <a:prstGeom prst="rect">
            <a:avLst/>
          </a:prstGeom>
          <a:noFill/>
        </p:spPr>
        <p:txBody>
          <a:bodyPr wrap="square" rtlCol="0">
            <a:spAutoFit/>
          </a:bodyPr>
          <a:lstStyle/>
          <a:p>
            <a:r>
              <a:rPr lang="en-US" sz="2600" dirty="0" smtClean="0"/>
              <a:t>e.g. ( x</a:t>
            </a:r>
            <a:r>
              <a:rPr lang="en-US" sz="2600" baseline="-25000" dirty="0" smtClean="0"/>
              <a:t>1</a:t>
            </a:r>
            <a:r>
              <a:rPr lang="en-US" sz="2600" dirty="0" smtClean="0">
                <a:ea typeface="ＭＳ ゴシック"/>
                <a:cs typeface="ＭＳ ゴシック"/>
              </a:rPr>
              <a:t>∨x</a:t>
            </a:r>
            <a:r>
              <a:rPr lang="en-US" sz="2600" baseline="-25000" dirty="0" smtClean="0">
                <a:ea typeface="ＭＳ ゴシック"/>
                <a:cs typeface="ＭＳ ゴシック"/>
              </a:rPr>
              <a:t>2</a:t>
            </a:r>
            <a:r>
              <a:rPr lang="en-US" sz="2600" dirty="0" smtClean="0">
                <a:ea typeface="ＭＳ ゴシック"/>
                <a:cs typeface="ＭＳ ゴシック"/>
              </a:rPr>
              <a:t>∨</a:t>
            </a:r>
            <a:r>
              <a:rPr lang="en-US" altLang="zh-CN" sz="2800" dirty="0" smtClean="0">
                <a:latin typeface="Calibri" pitchFamily="34" charset="0"/>
              </a:rPr>
              <a:t>¬</a:t>
            </a:r>
            <a:r>
              <a:rPr lang="en-US" sz="2600" dirty="0" smtClean="0">
                <a:ea typeface="ＭＳ ゴシック"/>
                <a:cs typeface="ＭＳ ゴシック"/>
              </a:rPr>
              <a:t>x</a:t>
            </a:r>
            <a:r>
              <a:rPr lang="en-US" sz="2600" baseline="-25000" dirty="0" smtClean="0">
                <a:ea typeface="ＭＳ ゴシック"/>
                <a:cs typeface="ＭＳ ゴシック"/>
              </a:rPr>
              <a:t>3 </a:t>
            </a:r>
            <a:r>
              <a:rPr lang="en-US" sz="2600" dirty="0" smtClean="0">
                <a:ea typeface="ＭＳ ゴシック"/>
                <a:cs typeface="ＭＳ ゴシック"/>
              </a:rPr>
              <a:t>) ∧</a:t>
            </a:r>
            <a:r>
              <a:rPr lang="en-US" sz="2600" dirty="0" smtClean="0"/>
              <a:t> ( y</a:t>
            </a:r>
            <a:r>
              <a:rPr lang="en-US" sz="2600" baseline="-25000" dirty="0" smtClean="0"/>
              <a:t>1</a:t>
            </a:r>
            <a:r>
              <a:rPr lang="en-US" sz="2600" dirty="0" smtClean="0">
                <a:ea typeface="ＭＳ ゴシック"/>
                <a:cs typeface="ＭＳ ゴシック"/>
              </a:rPr>
              <a:t>∨y</a:t>
            </a:r>
            <a:r>
              <a:rPr lang="en-US" sz="2600" baseline="-25000" dirty="0" smtClean="0">
                <a:ea typeface="ＭＳ ゴシック"/>
                <a:cs typeface="ＭＳ ゴシック"/>
              </a:rPr>
              <a:t>2</a:t>
            </a:r>
            <a:r>
              <a:rPr lang="en-US" sz="2600" dirty="0" smtClean="0">
                <a:ea typeface="ＭＳ ゴシック"/>
                <a:cs typeface="ＭＳ ゴシック"/>
              </a:rPr>
              <a:t>)</a:t>
            </a:r>
            <a:endParaRPr lang="en-US" sz="2600" dirty="0"/>
          </a:p>
        </p:txBody>
      </p:sp>
      <p:sp>
        <p:nvSpPr>
          <p:cNvPr id="2" name="Title 1"/>
          <p:cNvSpPr>
            <a:spLocks noGrp="1"/>
          </p:cNvSpPr>
          <p:nvPr>
            <p:ph type="title"/>
          </p:nvPr>
        </p:nvSpPr>
        <p:spPr/>
        <p:txBody>
          <a:bodyPr/>
          <a:lstStyle/>
          <a:p>
            <a:r>
              <a:rPr lang="en-US" b="1" dirty="0" smtClean="0">
                <a:solidFill>
                  <a:srgbClr val="FF6600"/>
                </a:solidFill>
              </a:rPr>
              <a:t>What </a:t>
            </a:r>
            <a:r>
              <a:rPr lang="en-US" b="1" dirty="0">
                <a:solidFill>
                  <a:srgbClr val="FF6600"/>
                </a:solidFill>
              </a:rPr>
              <a:t>I</a:t>
            </a:r>
            <a:r>
              <a:rPr lang="en-US" b="1" dirty="0" smtClean="0">
                <a:solidFill>
                  <a:srgbClr val="FF6600"/>
                </a:solidFill>
              </a:rPr>
              <a:t>s </a:t>
            </a:r>
            <a:r>
              <a:rPr lang="en-US" b="1" dirty="0">
                <a:solidFill>
                  <a:srgbClr val="FF6600"/>
                </a:solidFill>
              </a:rPr>
              <a:t>A</a:t>
            </a:r>
            <a:r>
              <a:rPr lang="en-US" b="1" dirty="0" smtClean="0">
                <a:solidFill>
                  <a:srgbClr val="FF6600"/>
                </a:solidFill>
              </a:rPr>
              <a:t> SAT Solver?</a:t>
            </a:r>
            <a:endParaRPr lang="en-US" b="1" dirty="0">
              <a:solidFill>
                <a:srgbClr val="FF6600"/>
              </a:solidFill>
            </a:endParaRPr>
          </a:p>
        </p:txBody>
      </p:sp>
      <p:sp>
        <p:nvSpPr>
          <p:cNvPr id="4" name="Rectangle 3"/>
          <p:cNvSpPr/>
          <p:nvPr/>
        </p:nvSpPr>
        <p:spPr>
          <a:xfrm>
            <a:off x="1315001" y="3091653"/>
            <a:ext cx="1715978" cy="824108"/>
          </a:xfrm>
          <a:prstGeom prst="rect">
            <a:avLst/>
          </a:prstGeom>
          <a:solidFill>
            <a:srgbClr val="FFFF9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smtClean="0">
                <a:solidFill>
                  <a:srgbClr val="000090"/>
                </a:solidFill>
              </a:rPr>
              <a:t>SAT Solver</a:t>
            </a:r>
            <a:endParaRPr lang="en-US" sz="2800" b="1" dirty="0">
              <a:solidFill>
                <a:srgbClr val="000090"/>
              </a:solidFill>
            </a:endParaRPr>
          </a:p>
        </p:txBody>
      </p:sp>
      <p:grpSp>
        <p:nvGrpSpPr>
          <p:cNvPr id="26" name="Group 25"/>
          <p:cNvGrpSpPr/>
          <p:nvPr/>
        </p:nvGrpSpPr>
        <p:grpSpPr>
          <a:xfrm>
            <a:off x="1706837" y="1875755"/>
            <a:ext cx="945814" cy="1235149"/>
            <a:chOff x="1706837" y="2022803"/>
            <a:chExt cx="945814" cy="1235149"/>
          </a:xfrm>
        </p:grpSpPr>
        <p:cxnSp>
          <p:nvCxnSpPr>
            <p:cNvPr id="6" name="Straight Arrow Connector 5"/>
            <p:cNvCxnSpPr/>
            <p:nvPr/>
          </p:nvCxnSpPr>
          <p:spPr>
            <a:xfrm rot="5400000">
              <a:off x="1883320" y="2967486"/>
              <a:ext cx="580136" cy="795"/>
            </a:xfrm>
            <a:prstGeom prst="straightConnector1">
              <a:avLst/>
            </a:prstGeom>
            <a:ln w="44450">
              <a:solidFill>
                <a:schemeClr val="tx2">
                  <a:lumMod val="75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1706837" y="2022803"/>
              <a:ext cx="945814" cy="584776"/>
            </a:xfrm>
            <a:prstGeom prst="rect">
              <a:avLst/>
            </a:prstGeom>
            <a:noFill/>
          </p:spPr>
          <p:txBody>
            <a:bodyPr wrap="square" rtlCol="0">
              <a:spAutoFit/>
            </a:bodyPr>
            <a:lstStyle/>
            <a:p>
              <a:pPr algn="ctr"/>
              <a:r>
                <a:rPr lang="en-US" sz="3200" b="1" i="1" dirty="0" err="1" smtClean="0">
                  <a:solidFill>
                    <a:srgbClr val="0000FF"/>
                  </a:solidFill>
                </a:rPr>
                <a:t>f</a:t>
              </a:r>
              <a:endParaRPr lang="en-US" sz="3200" b="1" i="1" dirty="0">
                <a:solidFill>
                  <a:srgbClr val="0000FF"/>
                </a:solidFill>
              </a:endParaRPr>
            </a:p>
          </p:txBody>
        </p:sp>
      </p:grpSp>
      <p:grpSp>
        <p:nvGrpSpPr>
          <p:cNvPr id="27" name="Group 26"/>
          <p:cNvGrpSpPr/>
          <p:nvPr/>
        </p:nvGrpSpPr>
        <p:grpSpPr>
          <a:xfrm>
            <a:off x="1396073" y="3915761"/>
            <a:ext cx="1905140" cy="1123657"/>
            <a:chOff x="1396073" y="4062809"/>
            <a:chExt cx="1905140" cy="1123657"/>
          </a:xfrm>
        </p:grpSpPr>
        <p:cxnSp>
          <p:nvCxnSpPr>
            <p:cNvPr id="8" name="Straight Arrow Connector 7"/>
            <p:cNvCxnSpPr/>
            <p:nvPr/>
          </p:nvCxnSpPr>
          <p:spPr>
            <a:xfrm rot="5400000">
              <a:off x="1880936" y="4352481"/>
              <a:ext cx="580931" cy="1588"/>
            </a:xfrm>
            <a:prstGeom prst="straightConnector1">
              <a:avLst/>
            </a:prstGeom>
            <a:ln w="44450">
              <a:solidFill>
                <a:schemeClr val="tx2">
                  <a:lumMod val="75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1396073" y="4724801"/>
              <a:ext cx="1905140" cy="461665"/>
            </a:xfrm>
            <a:prstGeom prst="rect">
              <a:avLst/>
            </a:prstGeom>
            <a:noFill/>
          </p:spPr>
          <p:txBody>
            <a:bodyPr wrap="square" rtlCol="0">
              <a:spAutoFit/>
            </a:bodyPr>
            <a:lstStyle/>
            <a:p>
              <a:r>
                <a:rPr lang="en-US" sz="2400" b="1" dirty="0" smtClean="0">
                  <a:solidFill>
                    <a:srgbClr val="0000FF"/>
                  </a:solidFill>
                </a:rPr>
                <a:t>SAT / UNSAT</a:t>
              </a:r>
              <a:endParaRPr lang="en-US" sz="2400" b="1" dirty="0">
                <a:solidFill>
                  <a:srgbClr val="0000FF"/>
                </a:solidFill>
              </a:endParaRPr>
            </a:p>
          </p:txBody>
        </p:sp>
      </p:grpSp>
      <p:sp>
        <p:nvSpPr>
          <p:cNvPr id="13" name="TextBox 12"/>
          <p:cNvSpPr txBox="1"/>
          <p:nvPr/>
        </p:nvSpPr>
        <p:spPr>
          <a:xfrm>
            <a:off x="3810280" y="1703818"/>
            <a:ext cx="4795448" cy="984885"/>
          </a:xfrm>
          <a:prstGeom prst="rect">
            <a:avLst/>
          </a:prstGeom>
          <a:noFill/>
        </p:spPr>
        <p:txBody>
          <a:bodyPr wrap="square" rtlCol="0">
            <a:spAutoFit/>
          </a:bodyPr>
          <a:lstStyle/>
          <a:p>
            <a:r>
              <a:rPr lang="en-US" sz="3200" b="1" i="1" dirty="0" err="1" smtClean="0">
                <a:solidFill>
                  <a:srgbClr val="0000FF"/>
                </a:solidFill>
              </a:rPr>
              <a:t>f</a:t>
            </a:r>
            <a:r>
              <a:rPr lang="en-US" sz="2800" b="1" i="1" dirty="0" smtClean="0">
                <a:solidFill>
                  <a:srgbClr val="0000FF"/>
                </a:solidFill>
              </a:rPr>
              <a:t>:</a:t>
            </a:r>
            <a:r>
              <a:rPr lang="en-US" sz="3200" b="1" i="1" dirty="0" smtClean="0">
                <a:solidFill>
                  <a:srgbClr val="0000FF"/>
                </a:solidFill>
              </a:rPr>
              <a:t>  </a:t>
            </a:r>
            <a:r>
              <a:rPr lang="en-US" sz="2600" dirty="0" smtClean="0"/>
              <a:t>Boolean formula written in </a:t>
            </a:r>
            <a:br>
              <a:rPr lang="en-US" sz="2600" dirty="0" smtClean="0"/>
            </a:br>
            <a:r>
              <a:rPr lang="en-US" sz="2600" dirty="0" smtClean="0"/>
              <a:t>Conjunctive Normal Form </a:t>
            </a:r>
            <a:r>
              <a:rPr lang="en-US" sz="2600" b="1" dirty="0" smtClean="0">
                <a:solidFill>
                  <a:srgbClr val="0000FF"/>
                </a:solidFill>
              </a:rPr>
              <a:t>(CNF)</a:t>
            </a:r>
            <a:endParaRPr lang="en-US" sz="2600" b="1" dirty="0">
              <a:solidFill>
                <a:srgbClr val="0000FF"/>
              </a:solidFill>
            </a:endParaRPr>
          </a:p>
        </p:txBody>
      </p:sp>
      <p:grpSp>
        <p:nvGrpSpPr>
          <p:cNvPr id="24" name="Group 23"/>
          <p:cNvGrpSpPr/>
          <p:nvPr/>
        </p:nvGrpSpPr>
        <p:grpSpPr>
          <a:xfrm>
            <a:off x="3810280" y="3623701"/>
            <a:ext cx="4188608" cy="1769302"/>
            <a:chOff x="3891351" y="4054459"/>
            <a:chExt cx="4188608" cy="1769302"/>
          </a:xfrm>
        </p:grpSpPr>
        <p:sp>
          <p:nvSpPr>
            <p:cNvPr id="21" name="TextBox 20"/>
            <p:cNvSpPr txBox="1"/>
            <p:nvPr/>
          </p:nvSpPr>
          <p:spPr>
            <a:xfrm>
              <a:off x="3891351" y="4054459"/>
              <a:ext cx="4188607" cy="461665"/>
            </a:xfrm>
            <a:prstGeom prst="rect">
              <a:avLst/>
            </a:prstGeom>
            <a:noFill/>
          </p:spPr>
          <p:txBody>
            <a:bodyPr wrap="square" rtlCol="0">
              <a:spAutoFit/>
            </a:bodyPr>
            <a:lstStyle/>
            <a:p>
              <a:r>
                <a:rPr lang="en-US" sz="2400" b="1" dirty="0" smtClean="0">
                  <a:solidFill>
                    <a:srgbClr val="0000FF"/>
                  </a:solidFill>
                </a:rPr>
                <a:t>Variables: </a:t>
              </a:r>
              <a:r>
                <a:rPr lang="en-US" sz="2400" dirty="0" smtClean="0"/>
                <a:t>x</a:t>
              </a:r>
              <a:r>
                <a:rPr lang="en-US" sz="2400" baseline="-25000" dirty="0" smtClean="0"/>
                <a:t>1</a:t>
              </a:r>
              <a:r>
                <a:rPr lang="en-US" sz="2400" dirty="0" smtClean="0"/>
                <a:t>,</a:t>
              </a:r>
              <a:r>
                <a:rPr lang="en-US" sz="2400" baseline="-25000" dirty="0" smtClean="0"/>
                <a:t> </a:t>
              </a:r>
              <a:r>
                <a:rPr lang="en-US" sz="2400" dirty="0" smtClean="0"/>
                <a:t>x</a:t>
              </a:r>
              <a:r>
                <a:rPr lang="en-US" sz="2400" baseline="-25000" dirty="0" smtClean="0"/>
                <a:t>2</a:t>
              </a:r>
              <a:r>
                <a:rPr lang="en-US" sz="2400" dirty="0" smtClean="0"/>
                <a:t>, x</a:t>
              </a:r>
              <a:r>
                <a:rPr lang="en-US" sz="2400" baseline="-25000" dirty="0" smtClean="0"/>
                <a:t>3</a:t>
              </a:r>
              <a:r>
                <a:rPr lang="en-US" sz="2400" dirty="0" smtClean="0"/>
                <a:t>, y</a:t>
              </a:r>
              <a:r>
                <a:rPr lang="en-US" sz="2400" baseline="-25000" dirty="0" smtClean="0"/>
                <a:t>1</a:t>
              </a:r>
              <a:r>
                <a:rPr lang="en-US" sz="2400" dirty="0" smtClean="0"/>
                <a:t>,</a:t>
              </a:r>
              <a:r>
                <a:rPr lang="en-US" sz="2400" baseline="-25000" dirty="0" smtClean="0"/>
                <a:t> </a:t>
              </a:r>
              <a:r>
                <a:rPr lang="en-US" sz="2400" dirty="0" smtClean="0"/>
                <a:t>y</a:t>
              </a:r>
              <a:r>
                <a:rPr lang="en-US" sz="2400" baseline="-25000" dirty="0" smtClean="0"/>
                <a:t>2</a:t>
              </a:r>
              <a:r>
                <a:rPr lang="en-US" sz="2400" dirty="0" smtClean="0"/>
                <a:t> </a:t>
              </a:r>
              <a:endParaRPr lang="en-US" sz="2400" b="1" dirty="0">
                <a:solidFill>
                  <a:srgbClr val="0000FF"/>
                </a:solidFill>
              </a:endParaRPr>
            </a:p>
          </p:txBody>
        </p:sp>
        <p:sp>
          <p:nvSpPr>
            <p:cNvPr id="22" name="TextBox 21"/>
            <p:cNvSpPr txBox="1"/>
            <p:nvPr/>
          </p:nvSpPr>
          <p:spPr>
            <a:xfrm>
              <a:off x="3891351" y="4531099"/>
              <a:ext cx="4188607" cy="830997"/>
            </a:xfrm>
            <a:prstGeom prst="rect">
              <a:avLst/>
            </a:prstGeom>
            <a:noFill/>
          </p:spPr>
          <p:txBody>
            <a:bodyPr wrap="square" rtlCol="0">
              <a:spAutoFit/>
            </a:bodyPr>
            <a:lstStyle/>
            <a:p>
              <a:r>
                <a:rPr lang="en-US" sz="2400" b="1" dirty="0" smtClean="0">
                  <a:solidFill>
                    <a:srgbClr val="0000FF"/>
                  </a:solidFill>
                </a:rPr>
                <a:t>Literals: </a:t>
              </a:r>
              <a:r>
                <a:rPr lang="en-US" sz="2400" dirty="0" smtClean="0"/>
                <a:t>a variable or </a:t>
              </a:r>
            </a:p>
            <a:p>
              <a:r>
                <a:rPr lang="en-US" sz="2400" dirty="0" smtClean="0"/>
                <a:t>		  negation of a variable </a:t>
              </a:r>
              <a:endParaRPr lang="en-US" sz="2400" b="1" dirty="0">
                <a:solidFill>
                  <a:srgbClr val="0000FF"/>
                </a:solidFill>
              </a:endParaRPr>
            </a:p>
          </p:txBody>
        </p:sp>
        <p:sp>
          <p:nvSpPr>
            <p:cNvPr id="23" name="TextBox 22"/>
            <p:cNvSpPr txBox="1"/>
            <p:nvPr/>
          </p:nvSpPr>
          <p:spPr>
            <a:xfrm>
              <a:off x="3891352" y="5362096"/>
              <a:ext cx="4188607" cy="461665"/>
            </a:xfrm>
            <a:prstGeom prst="rect">
              <a:avLst/>
            </a:prstGeom>
            <a:noFill/>
          </p:spPr>
          <p:txBody>
            <a:bodyPr wrap="square" rtlCol="0">
              <a:spAutoFit/>
            </a:bodyPr>
            <a:lstStyle/>
            <a:p>
              <a:r>
                <a:rPr lang="en-US" sz="2400" b="1" dirty="0" smtClean="0">
                  <a:solidFill>
                    <a:srgbClr val="0000FF"/>
                  </a:solidFill>
                </a:rPr>
                <a:t>Clauses: </a:t>
              </a:r>
              <a:r>
                <a:rPr lang="en-US" sz="2400" dirty="0" smtClean="0"/>
                <a:t>Literals OR-</a:t>
              </a:r>
              <a:r>
                <a:rPr lang="en-US" sz="2400" dirty="0" err="1" smtClean="0"/>
                <a:t>ed</a:t>
              </a:r>
              <a:r>
                <a:rPr lang="en-US" sz="2400" dirty="0" smtClean="0"/>
                <a:t> together</a:t>
              </a:r>
              <a:endParaRPr lang="en-US" sz="2400" b="1" dirty="0">
                <a:solidFill>
                  <a:srgbClr val="0000FF"/>
                </a:solidFill>
              </a:endParaRPr>
            </a:p>
          </p:txBody>
        </p:sp>
      </p:grpSp>
      <p:sp>
        <p:nvSpPr>
          <p:cNvPr id="30" name="Footer Placeholder 29"/>
          <p:cNvSpPr>
            <a:spLocks noGrp="1"/>
          </p:cNvSpPr>
          <p:nvPr>
            <p:ph type="ftr" sz="quarter" idx="11"/>
          </p:nvPr>
        </p:nvSpPr>
        <p:spPr>
          <a:xfrm>
            <a:off x="3124200" y="6356350"/>
            <a:ext cx="3429000" cy="365125"/>
          </a:xfrm>
        </p:spPr>
        <p:txBody>
          <a:bodyPr/>
          <a:lstStyle/>
          <a:p>
            <a:r>
              <a:rPr lang="en-US" smtClean="0"/>
              <a:t>6.884 Final Project Presentation</a:t>
            </a:r>
            <a:endParaRPr lang="en-US" dirty="0"/>
          </a:p>
        </p:txBody>
      </p:sp>
      <p:sp>
        <p:nvSpPr>
          <p:cNvPr id="33" name="Rectangle 32"/>
          <p:cNvSpPr/>
          <p:nvPr/>
        </p:nvSpPr>
        <p:spPr>
          <a:xfrm>
            <a:off x="770164" y="5755249"/>
            <a:ext cx="7889612" cy="628121"/>
          </a:xfrm>
          <a:prstGeom prst="rect">
            <a:avLst/>
          </a:prstGeom>
          <a:solidFill>
            <a:srgbClr val="FFFF9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rgbClr val="000090"/>
                </a:solidFill>
              </a:rPr>
              <a:t>A SAT Solver solves  the Boolean </a:t>
            </a:r>
            <a:r>
              <a:rPr lang="en-US" sz="2400" b="1" dirty="0" err="1" smtClean="0">
                <a:solidFill>
                  <a:srgbClr val="000090"/>
                </a:solidFill>
              </a:rPr>
              <a:t>satisfiability</a:t>
            </a:r>
            <a:r>
              <a:rPr lang="en-US" sz="2400" b="1" dirty="0" smtClean="0">
                <a:solidFill>
                  <a:srgbClr val="000090"/>
                </a:solidFill>
              </a:rPr>
              <a:t> (SAT) problem.</a:t>
            </a:r>
            <a:endParaRPr lang="en-US" sz="2400" b="1" dirty="0">
              <a:solidFill>
                <a:srgbClr val="00009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6600"/>
                </a:solidFill>
              </a:rPr>
              <a:t>Terminology</a:t>
            </a:r>
            <a:endParaRPr lang="en-US" b="1" dirty="0">
              <a:solidFill>
                <a:srgbClr val="FF6600"/>
              </a:solidFill>
            </a:endParaRPr>
          </a:p>
        </p:txBody>
      </p:sp>
      <p:sp>
        <p:nvSpPr>
          <p:cNvPr id="13" name="TextBox 12"/>
          <p:cNvSpPr txBox="1"/>
          <p:nvPr/>
        </p:nvSpPr>
        <p:spPr>
          <a:xfrm>
            <a:off x="396002" y="1535529"/>
            <a:ext cx="8644820" cy="584776"/>
          </a:xfrm>
          <a:prstGeom prst="rect">
            <a:avLst/>
          </a:prstGeom>
          <a:noFill/>
        </p:spPr>
        <p:txBody>
          <a:bodyPr wrap="square" rtlCol="0">
            <a:spAutoFit/>
          </a:bodyPr>
          <a:lstStyle/>
          <a:p>
            <a:r>
              <a:rPr lang="en-US" sz="3200" b="1" i="1" dirty="0" err="1" smtClean="0">
                <a:solidFill>
                  <a:srgbClr val="0000FF"/>
                </a:solidFill>
              </a:rPr>
              <a:t>f</a:t>
            </a:r>
            <a:r>
              <a:rPr lang="en-US" sz="2800" b="1" i="1" dirty="0" smtClean="0">
                <a:solidFill>
                  <a:srgbClr val="0000FF"/>
                </a:solidFill>
              </a:rPr>
              <a:t>:</a:t>
            </a:r>
            <a:r>
              <a:rPr lang="en-US" sz="3200" b="1" i="1" dirty="0" smtClean="0">
                <a:solidFill>
                  <a:srgbClr val="0000FF"/>
                </a:solidFill>
              </a:rPr>
              <a:t>  </a:t>
            </a:r>
            <a:r>
              <a:rPr lang="en-US" sz="2600" dirty="0" smtClean="0"/>
              <a:t>Boolean formula written in Conjunctive Normal Form </a:t>
            </a:r>
            <a:r>
              <a:rPr lang="en-US" sz="2600" b="1" dirty="0" smtClean="0">
                <a:solidFill>
                  <a:srgbClr val="0000FF"/>
                </a:solidFill>
              </a:rPr>
              <a:t>(CNF)</a:t>
            </a:r>
            <a:endParaRPr lang="en-US" sz="2600" b="1" dirty="0">
              <a:solidFill>
                <a:srgbClr val="0000FF"/>
              </a:solidFill>
            </a:endParaRPr>
          </a:p>
        </p:txBody>
      </p:sp>
      <p:grpSp>
        <p:nvGrpSpPr>
          <p:cNvPr id="10" name="Group 24"/>
          <p:cNvGrpSpPr/>
          <p:nvPr/>
        </p:nvGrpSpPr>
        <p:grpSpPr>
          <a:xfrm>
            <a:off x="726476" y="2109672"/>
            <a:ext cx="4795448" cy="492443"/>
            <a:chOff x="3810280" y="3093785"/>
            <a:chExt cx="4795448" cy="492443"/>
          </a:xfrm>
        </p:grpSpPr>
        <p:sp>
          <p:nvSpPr>
            <p:cNvPr id="14" name="TextBox 13"/>
            <p:cNvSpPr txBox="1"/>
            <p:nvPr/>
          </p:nvSpPr>
          <p:spPr>
            <a:xfrm>
              <a:off x="3810280" y="3093785"/>
              <a:ext cx="4795448" cy="492443"/>
            </a:xfrm>
            <a:prstGeom prst="rect">
              <a:avLst/>
            </a:prstGeom>
            <a:noFill/>
          </p:spPr>
          <p:txBody>
            <a:bodyPr wrap="square" rtlCol="0">
              <a:spAutoFit/>
            </a:bodyPr>
            <a:lstStyle/>
            <a:p>
              <a:r>
                <a:rPr lang="en-US" sz="2600" dirty="0" smtClean="0"/>
                <a:t>e.g. ( x</a:t>
              </a:r>
              <a:r>
                <a:rPr lang="en-US" sz="2600" baseline="-25000" dirty="0" smtClean="0"/>
                <a:t>1</a:t>
              </a:r>
              <a:r>
                <a:rPr lang="en-US" sz="2600" dirty="0" smtClean="0">
                  <a:ea typeface="ＭＳ ゴシック"/>
                  <a:cs typeface="ＭＳ ゴシック"/>
                </a:rPr>
                <a:t>∨x</a:t>
              </a:r>
              <a:r>
                <a:rPr lang="en-US" sz="2600" baseline="-25000" dirty="0" smtClean="0">
                  <a:ea typeface="ＭＳ ゴシック"/>
                  <a:cs typeface="ＭＳ ゴシック"/>
                </a:rPr>
                <a:t>2</a:t>
              </a:r>
              <a:r>
                <a:rPr lang="en-US" sz="2600" dirty="0" smtClean="0">
                  <a:ea typeface="ＭＳ ゴシック"/>
                  <a:cs typeface="ＭＳ ゴシック"/>
                </a:rPr>
                <a:t>∨x</a:t>
              </a:r>
              <a:r>
                <a:rPr lang="en-US" sz="2600" baseline="-25000" dirty="0" smtClean="0">
                  <a:ea typeface="ＭＳ ゴシック"/>
                  <a:cs typeface="ＭＳ ゴシック"/>
                </a:rPr>
                <a:t>3 </a:t>
              </a:r>
              <a:r>
                <a:rPr lang="en-US" sz="2600" dirty="0" smtClean="0">
                  <a:ea typeface="ＭＳ ゴシック"/>
                  <a:cs typeface="ＭＳ ゴシック"/>
                </a:rPr>
                <a:t>) ∧</a:t>
              </a:r>
              <a:r>
                <a:rPr lang="en-US" sz="2600" dirty="0" smtClean="0"/>
                <a:t> ( y</a:t>
              </a:r>
              <a:r>
                <a:rPr lang="en-US" sz="2600" baseline="-25000" dirty="0" smtClean="0"/>
                <a:t>1</a:t>
              </a:r>
              <a:r>
                <a:rPr lang="en-US" sz="2600" dirty="0" smtClean="0">
                  <a:ea typeface="ＭＳ ゴシック"/>
                  <a:cs typeface="ＭＳ ゴシック"/>
                </a:rPr>
                <a:t>∨y</a:t>
              </a:r>
              <a:r>
                <a:rPr lang="en-US" sz="2600" baseline="-25000" dirty="0" smtClean="0">
                  <a:ea typeface="ＭＳ ゴシック"/>
                  <a:cs typeface="ＭＳ ゴシック"/>
                </a:rPr>
                <a:t>2</a:t>
              </a:r>
              <a:r>
                <a:rPr lang="en-US" sz="2600" dirty="0" smtClean="0">
                  <a:ea typeface="ＭＳ ゴシック"/>
                  <a:cs typeface="ＭＳ ゴシック"/>
                </a:rPr>
                <a:t>)</a:t>
              </a:r>
              <a:endParaRPr lang="en-US" sz="2600" dirty="0"/>
            </a:p>
          </p:txBody>
        </p:sp>
        <p:cxnSp>
          <p:nvCxnSpPr>
            <p:cNvPr id="16" name="Straight Connector 15"/>
            <p:cNvCxnSpPr/>
            <p:nvPr/>
          </p:nvCxnSpPr>
          <p:spPr>
            <a:xfrm>
              <a:off x="5823514" y="3201865"/>
              <a:ext cx="222351" cy="1588"/>
            </a:xfrm>
            <a:prstGeom prst="line">
              <a:avLst/>
            </a:prstGeom>
            <a:ln w="38100">
              <a:solidFill>
                <a:schemeClr val="tx1"/>
              </a:solidFill>
            </a:ln>
            <a:effectLst/>
          </p:spPr>
          <p:style>
            <a:lnRef idx="2">
              <a:schemeClr val="accent1"/>
            </a:lnRef>
            <a:fillRef idx="0">
              <a:schemeClr val="accent1"/>
            </a:fillRef>
            <a:effectRef idx="1">
              <a:schemeClr val="accent1"/>
            </a:effectRef>
            <a:fontRef idx="minor">
              <a:schemeClr val="tx1"/>
            </a:fontRef>
          </p:style>
        </p:cxnSp>
      </p:grpSp>
      <p:sp>
        <p:nvSpPr>
          <p:cNvPr id="21" name="TextBox 20"/>
          <p:cNvSpPr txBox="1"/>
          <p:nvPr/>
        </p:nvSpPr>
        <p:spPr>
          <a:xfrm>
            <a:off x="726477" y="2693909"/>
            <a:ext cx="4188607" cy="461665"/>
          </a:xfrm>
          <a:prstGeom prst="rect">
            <a:avLst/>
          </a:prstGeom>
          <a:noFill/>
        </p:spPr>
        <p:txBody>
          <a:bodyPr wrap="square" rtlCol="0">
            <a:spAutoFit/>
          </a:bodyPr>
          <a:lstStyle/>
          <a:p>
            <a:r>
              <a:rPr lang="en-US" sz="2400" b="1" dirty="0" smtClean="0">
                <a:solidFill>
                  <a:srgbClr val="0000FF"/>
                </a:solidFill>
              </a:rPr>
              <a:t>Variables: </a:t>
            </a:r>
            <a:r>
              <a:rPr lang="en-US" sz="2400" dirty="0" smtClean="0"/>
              <a:t>x</a:t>
            </a:r>
            <a:r>
              <a:rPr lang="en-US" sz="2400" baseline="-25000" dirty="0" smtClean="0"/>
              <a:t>1</a:t>
            </a:r>
            <a:r>
              <a:rPr lang="en-US" sz="2400" dirty="0" smtClean="0"/>
              <a:t>,</a:t>
            </a:r>
            <a:r>
              <a:rPr lang="en-US" sz="2400" baseline="-25000" dirty="0" smtClean="0"/>
              <a:t> </a:t>
            </a:r>
            <a:r>
              <a:rPr lang="en-US" sz="2400" dirty="0" smtClean="0"/>
              <a:t>x</a:t>
            </a:r>
            <a:r>
              <a:rPr lang="en-US" sz="2400" baseline="-25000" dirty="0" smtClean="0"/>
              <a:t>2</a:t>
            </a:r>
            <a:r>
              <a:rPr lang="en-US" sz="2400" dirty="0" smtClean="0"/>
              <a:t>, x</a:t>
            </a:r>
            <a:r>
              <a:rPr lang="en-US" sz="2400" baseline="-25000" dirty="0" smtClean="0"/>
              <a:t>3</a:t>
            </a:r>
            <a:r>
              <a:rPr lang="en-US" sz="2400" dirty="0" smtClean="0"/>
              <a:t>, y</a:t>
            </a:r>
            <a:r>
              <a:rPr lang="en-US" sz="2400" baseline="-25000" dirty="0" smtClean="0"/>
              <a:t>1</a:t>
            </a:r>
            <a:r>
              <a:rPr lang="en-US" sz="2400" dirty="0" smtClean="0"/>
              <a:t>,</a:t>
            </a:r>
            <a:r>
              <a:rPr lang="en-US" sz="2400" baseline="-25000" dirty="0" smtClean="0"/>
              <a:t> </a:t>
            </a:r>
            <a:r>
              <a:rPr lang="en-US" sz="2400" dirty="0" smtClean="0"/>
              <a:t>y</a:t>
            </a:r>
            <a:r>
              <a:rPr lang="en-US" sz="2400" baseline="-25000" dirty="0" smtClean="0"/>
              <a:t>2</a:t>
            </a:r>
            <a:r>
              <a:rPr lang="en-US" sz="2400" dirty="0" smtClean="0"/>
              <a:t> </a:t>
            </a:r>
            <a:endParaRPr lang="en-US" sz="2400" b="1" dirty="0">
              <a:solidFill>
                <a:srgbClr val="0000FF"/>
              </a:solidFill>
            </a:endParaRPr>
          </a:p>
        </p:txBody>
      </p:sp>
      <p:sp>
        <p:nvSpPr>
          <p:cNvPr id="22" name="TextBox 21"/>
          <p:cNvSpPr txBox="1"/>
          <p:nvPr/>
        </p:nvSpPr>
        <p:spPr>
          <a:xfrm>
            <a:off x="726477" y="3155574"/>
            <a:ext cx="7673533" cy="830997"/>
          </a:xfrm>
          <a:prstGeom prst="rect">
            <a:avLst/>
          </a:prstGeom>
          <a:noFill/>
        </p:spPr>
        <p:txBody>
          <a:bodyPr wrap="square" rtlCol="0">
            <a:spAutoFit/>
          </a:bodyPr>
          <a:lstStyle/>
          <a:p>
            <a:r>
              <a:rPr lang="en-US" sz="2400" b="1" dirty="0" smtClean="0">
                <a:solidFill>
                  <a:srgbClr val="0000FF"/>
                </a:solidFill>
              </a:rPr>
              <a:t>Literals: </a:t>
            </a:r>
            <a:r>
              <a:rPr lang="en-US" sz="2400" dirty="0" smtClean="0"/>
              <a:t>a variable or negation of a variable</a:t>
            </a:r>
          </a:p>
          <a:p>
            <a:r>
              <a:rPr lang="en-US" sz="2400" dirty="0" smtClean="0"/>
              <a:t>	A literal can be either </a:t>
            </a:r>
            <a:r>
              <a:rPr lang="en-US" sz="2400" b="1" dirty="0" smtClean="0">
                <a:solidFill>
                  <a:srgbClr val="0000FF"/>
                </a:solidFill>
              </a:rPr>
              <a:t>true</a:t>
            </a:r>
            <a:r>
              <a:rPr lang="en-US" sz="2400" dirty="0" smtClean="0"/>
              <a:t>, </a:t>
            </a:r>
            <a:r>
              <a:rPr lang="en-US" sz="2400" b="1" dirty="0" smtClean="0">
                <a:solidFill>
                  <a:srgbClr val="0000FF"/>
                </a:solidFill>
              </a:rPr>
              <a:t>false</a:t>
            </a:r>
            <a:r>
              <a:rPr lang="en-US" sz="2400" dirty="0" smtClean="0"/>
              <a:t>, or </a:t>
            </a:r>
            <a:r>
              <a:rPr lang="en-US" sz="2400" b="1" dirty="0" smtClean="0">
                <a:solidFill>
                  <a:srgbClr val="0000FF"/>
                </a:solidFill>
              </a:rPr>
              <a:t>free</a:t>
            </a:r>
            <a:r>
              <a:rPr lang="en-US" sz="2400" dirty="0" smtClean="0"/>
              <a:t>. </a:t>
            </a:r>
            <a:endParaRPr lang="en-US" sz="2400" dirty="0">
              <a:solidFill>
                <a:srgbClr val="0000FF"/>
              </a:solidFill>
            </a:endParaRPr>
          </a:p>
        </p:txBody>
      </p:sp>
      <p:sp>
        <p:nvSpPr>
          <p:cNvPr id="23" name="TextBox 22"/>
          <p:cNvSpPr txBox="1"/>
          <p:nvPr/>
        </p:nvSpPr>
        <p:spPr>
          <a:xfrm>
            <a:off x="726477" y="4043996"/>
            <a:ext cx="7960323" cy="2308324"/>
          </a:xfrm>
          <a:prstGeom prst="rect">
            <a:avLst/>
          </a:prstGeom>
          <a:noFill/>
        </p:spPr>
        <p:txBody>
          <a:bodyPr wrap="square" rtlCol="0">
            <a:spAutoFit/>
          </a:bodyPr>
          <a:lstStyle/>
          <a:p>
            <a:r>
              <a:rPr lang="en-US" sz="2400" b="1" dirty="0" smtClean="0">
                <a:solidFill>
                  <a:srgbClr val="0000FF"/>
                </a:solidFill>
              </a:rPr>
              <a:t>Clauses: </a:t>
            </a:r>
            <a:r>
              <a:rPr lang="en-US" sz="2400" dirty="0" smtClean="0"/>
              <a:t>Literals OR-</a:t>
            </a:r>
            <a:r>
              <a:rPr lang="en-US" sz="2400" dirty="0" err="1" smtClean="0"/>
              <a:t>ed</a:t>
            </a:r>
            <a:r>
              <a:rPr lang="en-US" sz="2400" dirty="0" smtClean="0"/>
              <a:t> together</a:t>
            </a:r>
          </a:p>
          <a:p>
            <a:r>
              <a:rPr lang="en-US" sz="2400" b="1" dirty="0" smtClean="0">
                <a:solidFill>
                  <a:srgbClr val="0000FF"/>
                </a:solidFill>
              </a:rPr>
              <a:t>	</a:t>
            </a:r>
            <a:r>
              <a:rPr lang="en-US" sz="2400" dirty="0" smtClean="0"/>
              <a:t>A clause is </a:t>
            </a:r>
            <a:r>
              <a:rPr lang="en-US" sz="2400" b="1" dirty="0" smtClean="0">
                <a:solidFill>
                  <a:srgbClr val="0000FF"/>
                </a:solidFill>
              </a:rPr>
              <a:t>true </a:t>
            </a:r>
            <a:r>
              <a:rPr lang="en-US" sz="2400" dirty="0" smtClean="0">
                <a:solidFill>
                  <a:srgbClr val="000000"/>
                </a:solidFill>
              </a:rPr>
              <a:t>if it contains </a:t>
            </a:r>
            <a:r>
              <a:rPr lang="en-US" sz="2400" i="1" dirty="0" smtClean="0">
                <a:solidFill>
                  <a:srgbClr val="000000"/>
                </a:solidFill>
              </a:rPr>
              <a:t>a least one</a:t>
            </a:r>
            <a:r>
              <a:rPr lang="en-US" sz="2400" b="1" i="1" dirty="0" smtClean="0">
                <a:solidFill>
                  <a:srgbClr val="0000FF"/>
                </a:solidFill>
              </a:rPr>
              <a:t> </a:t>
            </a:r>
            <a:r>
              <a:rPr lang="en-US" sz="2400" i="1" dirty="0" smtClean="0">
                <a:solidFill>
                  <a:srgbClr val="000000"/>
                </a:solidFill>
              </a:rPr>
              <a:t>true literal</a:t>
            </a:r>
            <a:r>
              <a:rPr lang="en-US" sz="2400" dirty="0" smtClean="0">
                <a:solidFill>
                  <a:srgbClr val="000000"/>
                </a:solidFill>
              </a:rPr>
              <a:t>.</a:t>
            </a:r>
          </a:p>
          <a:p>
            <a:r>
              <a:rPr lang="en-US" sz="2400" dirty="0" smtClean="0">
                <a:solidFill>
                  <a:srgbClr val="000000"/>
                </a:solidFill>
              </a:rPr>
              <a:t>	A clause is </a:t>
            </a:r>
            <a:r>
              <a:rPr lang="en-US" sz="2400" b="1" dirty="0" smtClean="0">
                <a:solidFill>
                  <a:srgbClr val="0000FF"/>
                </a:solidFill>
              </a:rPr>
              <a:t>false </a:t>
            </a:r>
            <a:r>
              <a:rPr lang="en-US" sz="2400" dirty="0" smtClean="0">
                <a:solidFill>
                  <a:srgbClr val="000000"/>
                </a:solidFill>
              </a:rPr>
              <a:t>if it contains </a:t>
            </a:r>
            <a:r>
              <a:rPr lang="en-US" sz="2400" i="1" dirty="0" smtClean="0">
                <a:solidFill>
                  <a:srgbClr val="000000"/>
                </a:solidFill>
              </a:rPr>
              <a:t>all false literals</a:t>
            </a:r>
            <a:r>
              <a:rPr lang="en-US" sz="2400" dirty="0" smtClean="0">
                <a:solidFill>
                  <a:srgbClr val="000000"/>
                </a:solidFill>
              </a:rPr>
              <a:t>.</a:t>
            </a:r>
          </a:p>
          <a:p>
            <a:r>
              <a:rPr lang="en-US" sz="2400" b="1" dirty="0" smtClean="0">
                <a:solidFill>
                  <a:srgbClr val="0000FF"/>
                </a:solidFill>
              </a:rPr>
              <a:t>	</a:t>
            </a:r>
            <a:r>
              <a:rPr lang="en-US" sz="2400" dirty="0" smtClean="0">
                <a:solidFill>
                  <a:srgbClr val="000000"/>
                </a:solidFill>
              </a:rPr>
              <a:t>A clause is </a:t>
            </a:r>
            <a:r>
              <a:rPr lang="en-US" sz="2400" b="1" dirty="0" smtClean="0">
                <a:solidFill>
                  <a:srgbClr val="0000FF"/>
                </a:solidFill>
              </a:rPr>
              <a:t>asserting </a:t>
            </a:r>
            <a:r>
              <a:rPr lang="en-US" sz="2400" dirty="0" smtClean="0">
                <a:solidFill>
                  <a:srgbClr val="000000"/>
                </a:solidFill>
              </a:rPr>
              <a:t>if it contains </a:t>
            </a:r>
            <a:r>
              <a:rPr lang="en-US" sz="2400" i="1" dirty="0" smtClean="0">
                <a:solidFill>
                  <a:srgbClr val="000000"/>
                </a:solidFill>
              </a:rPr>
              <a:t>one free literal</a:t>
            </a:r>
            <a:r>
              <a:rPr lang="en-US" sz="2400" dirty="0" smtClean="0">
                <a:solidFill>
                  <a:srgbClr val="000000"/>
                </a:solidFill>
              </a:rPr>
              <a:t>, </a:t>
            </a:r>
            <a:br>
              <a:rPr lang="en-US" sz="2400" dirty="0" smtClean="0">
                <a:solidFill>
                  <a:srgbClr val="000000"/>
                </a:solidFill>
              </a:rPr>
            </a:br>
            <a:r>
              <a:rPr lang="en-US" sz="2400" dirty="0" smtClean="0">
                <a:solidFill>
                  <a:srgbClr val="000000"/>
                </a:solidFill>
              </a:rPr>
              <a:t>							and </a:t>
            </a:r>
            <a:r>
              <a:rPr lang="en-US" sz="2400" i="1" dirty="0" smtClean="0">
                <a:solidFill>
                  <a:srgbClr val="000000"/>
                </a:solidFill>
              </a:rPr>
              <a:t>the rest of its literals are false</a:t>
            </a:r>
            <a:r>
              <a:rPr lang="en-US" sz="2400" dirty="0" smtClean="0">
                <a:solidFill>
                  <a:srgbClr val="000000"/>
                </a:solidFill>
              </a:rPr>
              <a:t>.</a:t>
            </a:r>
          </a:p>
          <a:p>
            <a:r>
              <a:rPr lang="en-US" sz="2400" dirty="0" smtClean="0">
                <a:solidFill>
                  <a:srgbClr val="000000"/>
                </a:solidFill>
              </a:rPr>
              <a:t>	A clause is </a:t>
            </a:r>
            <a:r>
              <a:rPr lang="en-US" sz="2400" b="1" dirty="0" smtClean="0">
                <a:solidFill>
                  <a:srgbClr val="0000FF"/>
                </a:solidFill>
              </a:rPr>
              <a:t>free </a:t>
            </a:r>
            <a:r>
              <a:rPr lang="en-US" sz="2400" dirty="0" smtClean="0">
                <a:solidFill>
                  <a:srgbClr val="000000"/>
                </a:solidFill>
              </a:rPr>
              <a:t>if it is </a:t>
            </a:r>
            <a:r>
              <a:rPr lang="en-US" sz="2400" i="1" dirty="0" smtClean="0">
                <a:solidFill>
                  <a:srgbClr val="000000"/>
                </a:solidFill>
              </a:rPr>
              <a:t>not true, not false, and not asserting</a:t>
            </a:r>
            <a:r>
              <a:rPr lang="en-US" sz="2400" dirty="0" smtClean="0">
                <a:solidFill>
                  <a:srgbClr val="000000"/>
                </a:solidFill>
              </a:rPr>
              <a:t>.</a:t>
            </a:r>
          </a:p>
        </p:txBody>
      </p:sp>
      <p:sp>
        <p:nvSpPr>
          <p:cNvPr id="30" name="Footer Placeholder 29"/>
          <p:cNvSpPr>
            <a:spLocks noGrp="1"/>
          </p:cNvSpPr>
          <p:nvPr>
            <p:ph type="ftr" sz="quarter" idx="11"/>
          </p:nvPr>
        </p:nvSpPr>
        <p:spPr>
          <a:xfrm>
            <a:off x="3124200" y="6356350"/>
            <a:ext cx="3429000" cy="365125"/>
          </a:xfrm>
        </p:spPr>
        <p:txBody>
          <a:bodyPr/>
          <a:lstStyle/>
          <a:p>
            <a:r>
              <a:rPr lang="en-US" smtClean="0"/>
              <a:t>6.884 Final Project Presentation</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0658" name="Rectangle 2"/>
          <p:cNvSpPr>
            <a:spLocks noGrp="1"/>
          </p:cNvSpPr>
          <p:nvPr>
            <p:ph type="title"/>
          </p:nvPr>
        </p:nvSpPr>
        <p:spPr/>
        <p:txBody>
          <a:bodyPr>
            <a:normAutofit/>
          </a:bodyPr>
          <a:lstStyle/>
          <a:p>
            <a:r>
              <a:rPr lang="en-US" altLang="zh-CN" b="1" dirty="0" err="1" smtClean="0">
                <a:solidFill>
                  <a:srgbClr val="FF6600"/>
                </a:solidFill>
              </a:rPr>
              <a:t>MiniSat</a:t>
            </a:r>
            <a:r>
              <a:rPr lang="en-US" altLang="zh-CN" b="1" dirty="0" smtClean="0">
                <a:solidFill>
                  <a:srgbClr val="FF6600"/>
                </a:solidFill>
              </a:rPr>
              <a:t> Overview</a:t>
            </a:r>
            <a:endParaRPr lang="zh-CN" altLang="en-US" b="1" dirty="0" smtClean="0">
              <a:solidFill>
                <a:srgbClr val="FF6600"/>
              </a:solidFill>
            </a:endParaRPr>
          </a:p>
        </p:txBody>
      </p:sp>
      <p:sp>
        <p:nvSpPr>
          <p:cNvPr id="70659" name="Rectangle 3"/>
          <p:cNvSpPr>
            <a:spLocks noGrp="1"/>
          </p:cNvSpPr>
          <p:nvPr>
            <p:ph type="body" idx="1"/>
          </p:nvPr>
        </p:nvSpPr>
        <p:spPr/>
        <p:txBody>
          <a:bodyPr/>
          <a:lstStyle/>
          <a:p>
            <a:pPr>
              <a:buClr>
                <a:srgbClr val="FF6600"/>
              </a:buClr>
              <a:buFont typeface="Wingdings" charset="2"/>
              <a:buChar char="§"/>
            </a:pPr>
            <a:r>
              <a:rPr lang="en-US" altLang="zh-CN" dirty="0" err="1" smtClean="0"/>
              <a:t>MiniSat</a:t>
            </a:r>
            <a:r>
              <a:rPr lang="en-US" altLang="zh-CN" dirty="0" smtClean="0"/>
              <a:t> uses the following two strategies:</a:t>
            </a:r>
          </a:p>
          <a:p>
            <a:pPr lvl="1">
              <a:buClr>
                <a:srgbClr val="0000FF"/>
              </a:buClr>
              <a:buFont typeface="Wingdings" charset="2"/>
              <a:buChar char="§"/>
            </a:pPr>
            <a:r>
              <a:rPr lang="en-US" altLang="zh-CN" dirty="0" smtClean="0">
                <a:solidFill>
                  <a:srgbClr val="0000FF"/>
                </a:solidFill>
              </a:rPr>
              <a:t>Conflict-driven backtracking</a:t>
            </a:r>
          </a:p>
          <a:p>
            <a:pPr lvl="1">
              <a:buClr>
                <a:srgbClr val="0000FF"/>
              </a:buClr>
              <a:buFont typeface="Wingdings" charset="2"/>
              <a:buChar char="§"/>
            </a:pPr>
            <a:r>
              <a:rPr lang="en-US" altLang="zh-CN" dirty="0" smtClean="0">
                <a:solidFill>
                  <a:srgbClr val="0000FF"/>
                </a:solidFill>
              </a:rPr>
              <a:t>Dynamic variable ordering</a:t>
            </a:r>
          </a:p>
          <a:p>
            <a:pPr lvl="2"/>
            <a:endParaRPr lang="en-US" altLang="zh-CN"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4754" name="Rectangle 2"/>
          <p:cNvSpPr>
            <a:spLocks noGrp="1"/>
          </p:cNvSpPr>
          <p:nvPr>
            <p:ph type="title" idx="4294967295"/>
          </p:nvPr>
        </p:nvSpPr>
        <p:spPr/>
        <p:txBody>
          <a:bodyPr/>
          <a:lstStyle/>
          <a:p>
            <a:pPr eaLnBrk="1" hangingPunct="1"/>
            <a:r>
              <a:rPr lang="en-US" altLang="zh-CN" b="1" dirty="0" smtClean="0">
                <a:solidFill>
                  <a:srgbClr val="FF6600"/>
                </a:solidFill>
              </a:rPr>
              <a:t>Assume VS. Propagate</a:t>
            </a:r>
          </a:p>
        </p:txBody>
      </p:sp>
      <p:sp>
        <p:nvSpPr>
          <p:cNvPr id="74771" name="Oval 35"/>
          <p:cNvSpPr>
            <a:spLocks noChangeArrowheads="1"/>
          </p:cNvSpPr>
          <p:nvPr/>
        </p:nvSpPr>
        <p:spPr bwMode="auto">
          <a:xfrm>
            <a:off x="5641804" y="2112428"/>
            <a:ext cx="457200" cy="457200"/>
          </a:xfrm>
          <a:prstGeom prst="ellipse">
            <a:avLst/>
          </a:prstGeom>
          <a:solidFill>
            <a:schemeClr val="accent1"/>
          </a:solidFill>
          <a:ln w="9525">
            <a:solidFill>
              <a:schemeClr val="tx1"/>
            </a:solidFill>
            <a:round/>
            <a:headEnd/>
            <a:tailEnd/>
          </a:ln>
        </p:spPr>
        <p:txBody>
          <a:bodyPr wrap="none" anchor="b" anchorCtr="0"/>
          <a:lstStyle/>
          <a:p>
            <a:pPr algn="ctr" defTabSz="914400"/>
            <a:r>
              <a:rPr lang="en-US" altLang="zh-CN" sz="2400" dirty="0" smtClean="0">
                <a:solidFill>
                  <a:srgbClr val="FFF95B"/>
                </a:solidFill>
              </a:rPr>
              <a:t>x</a:t>
            </a:r>
            <a:r>
              <a:rPr lang="en-US" altLang="zh-CN" sz="2400" baseline="-25000" dirty="0" smtClean="0">
                <a:solidFill>
                  <a:srgbClr val="FFF95B"/>
                </a:solidFill>
              </a:rPr>
              <a:t>7</a:t>
            </a:r>
            <a:endParaRPr lang="en-US" altLang="zh-CN" sz="2400" baseline="-25000" dirty="0">
              <a:solidFill>
                <a:srgbClr val="FFF95B"/>
              </a:solidFill>
            </a:endParaRPr>
          </a:p>
        </p:txBody>
      </p:sp>
      <p:cxnSp>
        <p:nvCxnSpPr>
          <p:cNvPr id="74757" name="AutoShape 26"/>
          <p:cNvCxnSpPr>
            <a:cxnSpLocks noChangeShapeType="1"/>
            <a:stCxn id="74776" idx="1"/>
            <a:endCxn id="74772" idx="5"/>
          </p:cNvCxnSpPr>
          <p:nvPr/>
        </p:nvCxnSpPr>
        <p:spPr bwMode="auto">
          <a:xfrm rot="5400000" flipH="1" flipV="1">
            <a:off x="3283860" y="3107157"/>
            <a:ext cx="670681" cy="1049194"/>
          </a:xfrm>
          <a:prstGeom prst="straightConnector1">
            <a:avLst/>
          </a:prstGeom>
          <a:noFill/>
          <a:ln w="9525">
            <a:solidFill>
              <a:schemeClr val="tx1"/>
            </a:solidFill>
            <a:round/>
            <a:headEnd/>
            <a:tailEnd/>
          </a:ln>
        </p:spPr>
      </p:cxnSp>
      <p:cxnSp>
        <p:nvCxnSpPr>
          <p:cNvPr id="74762" name="AutoShape 34"/>
          <p:cNvCxnSpPr>
            <a:cxnSpLocks noChangeShapeType="1"/>
            <a:endCxn id="74776" idx="3"/>
          </p:cNvCxnSpPr>
          <p:nvPr/>
        </p:nvCxnSpPr>
        <p:spPr bwMode="auto">
          <a:xfrm rot="10800000">
            <a:off x="3094604" y="4290384"/>
            <a:ext cx="982239" cy="413222"/>
          </a:xfrm>
          <a:prstGeom prst="straightConnector1">
            <a:avLst/>
          </a:prstGeom>
          <a:noFill/>
          <a:ln w="9525">
            <a:solidFill>
              <a:schemeClr val="tx1"/>
            </a:solidFill>
            <a:round/>
            <a:headEnd/>
            <a:tailEnd/>
          </a:ln>
        </p:spPr>
      </p:cxnSp>
      <p:sp>
        <p:nvSpPr>
          <p:cNvPr id="74772" name="Oval 35"/>
          <p:cNvSpPr>
            <a:spLocks noChangeArrowheads="1"/>
          </p:cNvSpPr>
          <p:nvPr/>
        </p:nvSpPr>
        <p:spPr bwMode="auto">
          <a:xfrm flipH="1">
            <a:off x="4076842" y="2906168"/>
            <a:ext cx="457200" cy="457200"/>
          </a:xfrm>
          <a:prstGeom prst="ellipse">
            <a:avLst/>
          </a:prstGeom>
          <a:solidFill>
            <a:schemeClr val="accent1"/>
          </a:solidFill>
          <a:ln w="9525">
            <a:solidFill>
              <a:schemeClr val="tx1"/>
            </a:solidFill>
            <a:round/>
            <a:headEnd/>
            <a:tailEnd/>
          </a:ln>
        </p:spPr>
        <p:txBody>
          <a:bodyPr wrap="none" anchor="b" anchorCtr="0"/>
          <a:lstStyle/>
          <a:p>
            <a:pPr algn="ctr" defTabSz="914400"/>
            <a:r>
              <a:rPr lang="en-US" altLang="zh-CN" sz="2400" dirty="0" smtClean="0">
                <a:solidFill>
                  <a:srgbClr val="FFF95B"/>
                </a:solidFill>
              </a:rPr>
              <a:t>x</a:t>
            </a:r>
            <a:r>
              <a:rPr lang="en-US" altLang="zh-CN" sz="2400" baseline="-25000" dirty="0" smtClean="0">
                <a:solidFill>
                  <a:srgbClr val="FFF95B"/>
                </a:solidFill>
              </a:rPr>
              <a:t>3</a:t>
            </a:r>
            <a:endParaRPr lang="en-US" altLang="zh-CN" sz="2400" baseline="-25000" dirty="0">
              <a:solidFill>
                <a:srgbClr val="FFF95B"/>
              </a:solidFill>
            </a:endParaRPr>
          </a:p>
        </p:txBody>
      </p:sp>
      <p:sp>
        <p:nvSpPr>
          <p:cNvPr id="74776" name="Oval 35"/>
          <p:cNvSpPr>
            <a:spLocks noChangeArrowheads="1"/>
          </p:cNvSpPr>
          <p:nvPr/>
        </p:nvSpPr>
        <p:spPr bwMode="auto">
          <a:xfrm flipH="1">
            <a:off x="2704358" y="3900139"/>
            <a:ext cx="457200" cy="457200"/>
          </a:xfrm>
          <a:prstGeom prst="ellipse">
            <a:avLst/>
          </a:prstGeom>
          <a:solidFill>
            <a:schemeClr val="accent1"/>
          </a:solidFill>
          <a:ln w="9525">
            <a:solidFill>
              <a:schemeClr val="tx1"/>
            </a:solidFill>
            <a:round/>
            <a:headEnd/>
            <a:tailEnd/>
          </a:ln>
        </p:spPr>
        <p:txBody>
          <a:bodyPr wrap="none" anchor="b" anchorCtr="0"/>
          <a:lstStyle/>
          <a:p>
            <a:pPr algn="ctr" defTabSz="914400"/>
            <a:r>
              <a:rPr lang="en-US" altLang="zh-CN" sz="2400" dirty="0" smtClean="0">
                <a:solidFill>
                  <a:srgbClr val="FFF95B"/>
                </a:solidFill>
              </a:rPr>
              <a:t>x</a:t>
            </a:r>
            <a:r>
              <a:rPr lang="en-US" altLang="zh-CN" sz="2400" baseline="-25000" dirty="0" smtClean="0">
                <a:solidFill>
                  <a:srgbClr val="FFF95B"/>
                </a:solidFill>
              </a:rPr>
              <a:t>15</a:t>
            </a:r>
            <a:endParaRPr lang="en-US" altLang="zh-CN" sz="2400" baseline="-25000" dirty="0">
              <a:solidFill>
                <a:srgbClr val="FFF95B"/>
              </a:solidFill>
            </a:endParaRPr>
          </a:p>
        </p:txBody>
      </p:sp>
      <p:sp>
        <p:nvSpPr>
          <p:cNvPr id="74783" name="Rectangle 319"/>
          <p:cNvSpPr>
            <a:spLocks noChangeArrowheads="1"/>
          </p:cNvSpPr>
          <p:nvPr/>
        </p:nvSpPr>
        <p:spPr bwMode="auto">
          <a:xfrm flipH="1">
            <a:off x="3147354" y="3956507"/>
            <a:ext cx="473519" cy="489011"/>
          </a:xfrm>
          <a:prstGeom prst="rect">
            <a:avLst/>
          </a:prstGeom>
          <a:noFill/>
          <a:ln w="9525">
            <a:noFill/>
            <a:miter lim="800000"/>
            <a:headEnd/>
            <a:tailEnd/>
          </a:ln>
        </p:spPr>
        <p:txBody>
          <a:bodyPr wrap="none" anchor="ctr"/>
          <a:lstStyle/>
          <a:p>
            <a:pPr algn="ctr" defTabSz="914400"/>
            <a:r>
              <a:rPr lang="en-US" altLang="zh-CN" sz="2400" dirty="0">
                <a:latin typeface="Calibri" pitchFamily="34" charset="0"/>
              </a:rPr>
              <a:t>T</a:t>
            </a:r>
          </a:p>
        </p:txBody>
      </p:sp>
      <p:sp>
        <p:nvSpPr>
          <p:cNvPr id="74785" name="Rectangle 319"/>
          <p:cNvSpPr>
            <a:spLocks noChangeArrowheads="1"/>
          </p:cNvSpPr>
          <p:nvPr/>
        </p:nvSpPr>
        <p:spPr bwMode="auto">
          <a:xfrm flipH="1">
            <a:off x="3661435" y="2928290"/>
            <a:ext cx="473519" cy="428625"/>
          </a:xfrm>
          <a:prstGeom prst="rect">
            <a:avLst/>
          </a:prstGeom>
          <a:noFill/>
          <a:ln w="9525">
            <a:noFill/>
            <a:miter lim="800000"/>
            <a:headEnd/>
            <a:tailEnd/>
          </a:ln>
        </p:spPr>
        <p:txBody>
          <a:bodyPr wrap="none" anchor="ctr"/>
          <a:lstStyle/>
          <a:p>
            <a:pPr algn="ctr" defTabSz="914400"/>
            <a:r>
              <a:rPr lang="en-US" altLang="zh-CN" sz="2400" dirty="0">
                <a:latin typeface="Calibri" pitchFamily="34" charset="0"/>
              </a:rPr>
              <a:t>F</a:t>
            </a:r>
          </a:p>
        </p:txBody>
      </p:sp>
      <p:sp>
        <p:nvSpPr>
          <p:cNvPr id="74791" name="AutoShape 39"/>
          <p:cNvSpPr>
            <a:spLocks noChangeArrowheads="1"/>
          </p:cNvSpPr>
          <p:nvPr/>
        </p:nvSpPr>
        <p:spPr bwMode="auto">
          <a:xfrm>
            <a:off x="548462" y="2189163"/>
            <a:ext cx="502920" cy="4194175"/>
          </a:xfrm>
          <a:prstGeom prst="flowChartDocument">
            <a:avLst/>
          </a:prstGeom>
          <a:solidFill>
            <a:schemeClr val="accent1"/>
          </a:solidFill>
          <a:ln w="9525">
            <a:solidFill>
              <a:schemeClr val="tx1"/>
            </a:solidFill>
            <a:miter lim="800000"/>
            <a:headEnd/>
            <a:tailEnd/>
          </a:ln>
          <a:effectLst/>
        </p:spPr>
        <p:txBody>
          <a:bodyPr wrap="none" anchor="ctr"/>
          <a:lstStyle/>
          <a:p>
            <a:endParaRPr lang="zh-CN" altLang="en-US"/>
          </a:p>
        </p:txBody>
      </p:sp>
      <p:sp>
        <p:nvSpPr>
          <p:cNvPr id="74792" name="Rectangle 319"/>
          <p:cNvSpPr>
            <a:spLocks noChangeArrowheads="1"/>
          </p:cNvSpPr>
          <p:nvPr/>
        </p:nvSpPr>
        <p:spPr bwMode="auto">
          <a:xfrm>
            <a:off x="406400" y="1760538"/>
            <a:ext cx="787044" cy="428625"/>
          </a:xfrm>
          <a:prstGeom prst="rect">
            <a:avLst/>
          </a:prstGeom>
          <a:noFill/>
          <a:ln w="9525">
            <a:noFill/>
            <a:miter lim="800000"/>
            <a:headEnd/>
            <a:tailEnd/>
          </a:ln>
        </p:spPr>
        <p:txBody>
          <a:bodyPr wrap="none" anchor="ctr"/>
          <a:lstStyle/>
          <a:p>
            <a:pPr algn="ctr" defTabSz="914400"/>
            <a:r>
              <a:rPr lang="en-US" altLang="zh-CN" sz="2400" dirty="0">
                <a:latin typeface="Calibri" pitchFamily="34" charset="0"/>
              </a:rPr>
              <a:t>trail</a:t>
            </a:r>
          </a:p>
        </p:txBody>
      </p:sp>
      <p:sp>
        <p:nvSpPr>
          <p:cNvPr id="74770" name="AutoShape 122"/>
          <p:cNvSpPr>
            <a:spLocks noChangeArrowheads="1"/>
          </p:cNvSpPr>
          <p:nvPr/>
        </p:nvSpPr>
        <p:spPr bwMode="auto">
          <a:xfrm>
            <a:off x="1412732" y="2291086"/>
            <a:ext cx="1438275" cy="658813"/>
          </a:xfrm>
          <a:prstGeom prst="can">
            <a:avLst>
              <a:gd name="adj" fmla="val 25000"/>
            </a:avLst>
          </a:prstGeom>
          <a:solidFill>
            <a:schemeClr val="accent1"/>
          </a:solidFill>
          <a:ln w="9525">
            <a:solidFill>
              <a:schemeClr val="tx1"/>
            </a:solidFill>
            <a:round/>
            <a:headEnd/>
            <a:tailEnd/>
          </a:ln>
        </p:spPr>
        <p:txBody>
          <a:bodyPr wrap="none" anchor="ctr"/>
          <a:lstStyle/>
          <a:p>
            <a:pPr algn="ctr"/>
            <a:r>
              <a:rPr lang="en-US" altLang="zh-CN" dirty="0" smtClean="0">
                <a:solidFill>
                  <a:schemeClr val="bg1"/>
                </a:solidFill>
              </a:rPr>
              <a:t>Clause </a:t>
            </a:r>
            <a:r>
              <a:rPr lang="en-US" altLang="zh-CN" dirty="0">
                <a:solidFill>
                  <a:schemeClr val="bg1"/>
                </a:solidFill>
              </a:rPr>
              <a:t>DB</a:t>
            </a:r>
          </a:p>
        </p:txBody>
      </p:sp>
      <p:cxnSp>
        <p:nvCxnSpPr>
          <p:cNvPr id="24" name="AutoShape 24"/>
          <p:cNvCxnSpPr>
            <a:cxnSpLocks noChangeShapeType="1"/>
            <a:stCxn id="74771" idx="3"/>
            <a:endCxn id="74772" idx="1"/>
          </p:cNvCxnSpPr>
          <p:nvPr/>
        </p:nvCxnSpPr>
        <p:spPr bwMode="auto">
          <a:xfrm rot="5400000">
            <a:off x="4852698" y="2117062"/>
            <a:ext cx="470450" cy="1241672"/>
          </a:xfrm>
          <a:prstGeom prst="straightConnector1">
            <a:avLst/>
          </a:prstGeom>
          <a:noFill/>
          <a:ln w="9525">
            <a:solidFill>
              <a:schemeClr val="tx1"/>
            </a:solidFill>
            <a:round/>
            <a:headEnd/>
            <a:tailEnd/>
          </a:ln>
        </p:spPr>
      </p:cxnSp>
      <p:sp>
        <p:nvSpPr>
          <p:cNvPr id="25" name="Rectangle 319"/>
          <p:cNvSpPr>
            <a:spLocks noChangeArrowheads="1"/>
          </p:cNvSpPr>
          <p:nvPr/>
        </p:nvSpPr>
        <p:spPr bwMode="auto">
          <a:xfrm flipH="1">
            <a:off x="5311224" y="2135811"/>
            <a:ext cx="300842" cy="428625"/>
          </a:xfrm>
          <a:prstGeom prst="rect">
            <a:avLst/>
          </a:prstGeom>
          <a:noFill/>
          <a:ln w="9525">
            <a:noFill/>
            <a:miter lim="800000"/>
            <a:headEnd/>
            <a:tailEnd/>
          </a:ln>
        </p:spPr>
        <p:txBody>
          <a:bodyPr wrap="none" anchor="ctr"/>
          <a:lstStyle/>
          <a:p>
            <a:pPr algn="ctr" defTabSz="914400"/>
            <a:r>
              <a:rPr lang="en-US" altLang="zh-CN" sz="2400" dirty="0" smtClean="0">
                <a:latin typeface="Calibri" pitchFamily="34" charset="0"/>
              </a:rPr>
              <a:t>F</a:t>
            </a:r>
          </a:p>
        </p:txBody>
      </p:sp>
      <p:sp>
        <p:nvSpPr>
          <p:cNvPr id="22" name="AutoShape 39"/>
          <p:cNvSpPr>
            <a:spLocks noChangeArrowheads="1"/>
          </p:cNvSpPr>
          <p:nvPr/>
        </p:nvSpPr>
        <p:spPr bwMode="auto">
          <a:xfrm>
            <a:off x="1387893" y="4119403"/>
            <a:ext cx="502920" cy="2357002"/>
          </a:xfrm>
          <a:prstGeom prst="flowChartDocument">
            <a:avLst/>
          </a:prstGeom>
          <a:solidFill>
            <a:schemeClr val="accent1"/>
          </a:solidFill>
          <a:ln w="9525">
            <a:solidFill>
              <a:schemeClr val="tx1"/>
            </a:solidFill>
            <a:miter lim="800000"/>
            <a:headEnd/>
            <a:tailEnd/>
          </a:ln>
          <a:effectLst/>
        </p:spPr>
        <p:txBody>
          <a:bodyPr wrap="none" anchor="ctr"/>
          <a:lstStyle/>
          <a:p>
            <a:endParaRPr lang="zh-CN" altLang="en-US"/>
          </a:p>
        </p:txBody>
      </p:sp>
      <p:sp>
        <p:nvSpPr>
          <p:cNvPr id="23" name="Rectangle 319"/>
          <p:cNvSpPr>
            <a:spLocks noChangeArrowheads="1"/>
          </p:cNvSpPr>
          <p:nvPr/>
        </p:nvSpPr>
        <p:spPr bwMode="auto">
          <a:xfrm>
            <a:off x="1055293" y="3690778"/>
            <a:ext cx="1168120" cy="428625"/>
          </a:xfrm>
          <a:prstGeom prst="rect">
            <a:avLst/>
          </a:prstGeom>
          <a:noFill/>
          <a:ln w="9525">
            <a:noFill/>
            <a:miter lim="800000"/>
            <a:headEnd/>
            <a:tailEnd/>
          </a:ln>
        </p:spPr>
        <p:txBody>
          <a:bodyPr wrap="none" anchor="ctr"/>
          <a:lstStyle/>
          <a:p>
            <a:pPr algn="ctr" defTabSz="914400"/>
            <a:r>
              <a:rPr lang="en-US" altLang="zh-CN" sz="2400" dirty="0" smtClean="0">
                <a:latin typeface="Calibri" pitchFamily="34" charset="0"/>
              </a:rPr>
              <a:t>assume</a:t>
            </a:r>
            <a:endParaRPr lang="en-US" altLang="zh-CN" sz="2400" dirty="0">
              <a:latin typeface="Calibri" pitchFamily="34" charset="0"/>
            </a:endParaRPr>
          </a:p>
        </p:txBody>
      </p:sp>
      <p:sp>
        <p:nvSpPr>
          <p:cNvPr id="28" name="Rectangle 319"/>
          <p:cNvSpPr>
            <a:spLocks noChangeArrowheads="1"/>
          </p:cNvSpPr>
          <p:nvPr/>
        </p:nvSpPr>
        <p:spPr bwMode="auto">
          <a:xfrm>
            <a:off x="1417103" y="4124828"/>
            <a:ext cx="444500" cy="1710800"/>
          </a:xfrm>
          <a:prstGeom prst="rect">
            <a:avLst/>
          </a:prstGeom>
          <a:noFill/>
          <a:ln w="9525">
            <a:noFill/>
            <a:miter lim="800000"/>
            <a:headEnd/>
            <a:tailEnd/>
          </a:ln>
        </p:spPr>
        <p:txBody>
          <a:bodyPr wrap="none" anchor="ctr"/>
          <a:lstStyle/>
          <a:p>
            <a:pPr algn="ctr" defTabSz="914400"/>
            <a:r>
              <a:rPr lang="en-US" altLang="zh-CN" sz="2400" dirty="0" smtClean="0">
                <a:solidFill>
                  <a:srgbClr val="FFF95B"/>
                </a:solidFill>
                <a:latin typeface="Calibri" pitchFamily="34" charset="0"/>
              </a:rPr>
              <a:t>x</a:t>
            </a:r>
            <a:r>
              <a:rPr lang="en-US" altLang="zh-CN" sz="2400" baseline="-25000" dirty="0" smtClean="0">
                <a:solidFill>
                  <a:srgbClr val="FFF95B"/>
                </a:solidFill>
                <a:latin typeface="Calibri" pitchFamily="34" charset="0"/>
              </a:rPr>
              <a:t>7</a:t>
            </a:r>
            <a:endParaRPr lang="en-US" altLang="zh-CN" sz="2400" dirty="0" smtClean="0">
              <a:solidFill>
                <a:srgbClr val="FFF95B"/>
              </a:solidFill>
              <a:latin typeface="Calibri" pitchFamily="34" charset="0"/>
            </a:endParaRPr>
          </a:p>
          <a:p>
            <a:pPr algn="ctr" defTabSz="914400"/>
            <a:r>
              <a:rPr lang="en-US" altLang="zh-CN" sz="2400" dirty="0" smtClean="0">
                <a:solidFill>
                  <a:srgbClr val="FFF95B"/>
                </a:solidFill>
                <a:latin typeface="Calibri" pitchFamily="34" charset="0"/>
              </a:rPr>
              <a:t>x</a:t>
            </a:r>
            <a:r>
              <a:rPr lang="en-US" altLang="zh-CN" sz="2400" baseline="-25000" dirty="0" smtClean="0">
                <a:solidFill>
                  <a:srgbClr val="FFF95B"/>
                </a:solidFill>
                <a:latin typeface="Calibri" pitchFamily="34" charset="0"/>
              </a:rPr>
              <a:t>4</a:t>
            </a:r>
            <a:endParaRPr lang="en-US" altLang="zh-CN" sz="2400" dirty="0" smtClean="0">
              <a:solidFill>
                <a:srgbClr val="FFF95B"/>
              </a:solidFill>
              <a:latin typeface="Calibri" pitchFamily="34" charset="0"/>
            </a:endParaRPr>
          </a:p>
          <a:p>
            <a:pPr algn="ctr" defTabSz="914400"/>
            <a:r>
              <a:rPr lang="en-US" altLang="zh-CN" sz="2400" dirty="0" smtClean="0">
                <a:solidFill>
                  <a:srgbClr val="FFF95B"/>
                </a:solidFill>
                <a:latin typeface="Calibri" pitchFamily="34" charset="0"/>
              </a:rPr>
              <a:t>x</a:t>
            </a:r>
            <a:r>
              <a:rPr lang="en-US" altLang="zh-CN" sz="2400" baseline="-25000" dirty="0" smtClean="0">
                <a:solidFill>
                  <a:srgbClr val="FFF95B"/>
                </a:solidFill>
                <a:latin typeface="Calibri" pitchFamily="34" charset="0"/>
              </a:rPr>
              <a:t>77</a:t>
            </a:r>
            <a:endParaRPr lang="en-US" altLang="zh-CN" sz="2400" dirty="0" smtClean="0">
              <a:solidFill>
                <a:srgbClr val="FFF95B"/>
              </a:solidFill>
              <a:latin typeface="Calibri" pitchFamily="34" charset="0"/>
            </a:endParaRPr>
          </a:p>
          <a:p>
            <a:pPr algn="ctr" defTabSz="914400"/>
            <a:endParaRPr lang="en-US" altLang="zh-CN" sz="2400" dirty="0" smtClean="0">
              <a:solidFill>
                <a:schemeClr val="bg1"/>
              </a:solidFill>
              <a:latin typeface="Calibri" pitchFamily="34" charset="0"/>
            </a:endParaRPr>
          </a:p>
          <a:p>
            <a:pPr algn="ctr" defTabSz="914400"/>
            <a:endParaRPr lang="en-US" altLang="zh-CN" sz="2400" dirty="0" smtClean="0">
              <a:solidFill>
                <a:schemeClr val="bg1"/>
              </a:solidFill>
              <a:latin typeface="Calibri" pitchFamily="34" charset="0"/>
            </a:endParaRPr>
          </a:p>
        </p:txBody>
      </p:sp>
      <p:sp>
        <p:nvSpPr>
          <p:cNvPr id="29" name="Rectangle 319"/>
          <p:cNvSpPr>
            <a:spLocks noChangeArrowheads="1"/>
          </p:cNvSpPr>
          <p:nvPr/>
        </p:nvSpPr>
        <p:spPr bwMode="auto">
          <a:xfrm rot="20352493">
            <a:off x="4313684" y="2342842"/>
            <a:ext cx="1156421" cy="428625"/>
          </a:xfrm>
          <a:prstGeom prst="rect">
            <a:avLst/>
          </a:prstGeom>
          <a:noFill/>
          <a:ln w="9525">
            <a:noFill/>
            <a:miter lim="800000"/>
            <a:headEnd/>
            <a:tailEnd/>
          </a:ln>
        </p:spPr>
        <p:txBody>
          <a:bodyPr wrap="none" anchor="ctr"/>
          <a:lstStyle/>
          <a:p>
            <a:pPr algn="ctr" defTabSz="914400"/>
            <a:r>
              <a:rPr lang="en-US" altLang="zh-CN" sz="2400" dirty="0" smtClean="0">
                <a:latin typeface="Calibri" pitchFamily="34" charset="0"/>
              </a:rPr>
              <a:t>x</a:t>
            </a:r>
            <a:r>
              <a:rPr lang="en-US" altLang="zh-CN" sz="2400" baseline="-25000" dirty="0" smtClean="0">
                <a:latin typeface="Calibri" pitchFamily="34" charset="0"/>
              </a:rPr>
              <a:t>2</a:t>
            </a:r>
            <a:r>
              <a:rPr lang="en-US" altLang="zh-CN" sz="2400" dirty="0" smtClean="0">
                <a:latin typeface="Calibri" pitchFamily="34" charset="0"/>
              </a:rPr>
              <a:t>, ¬x</a:t>
            </a:r>
            <a:r>
              <a:rPr lang="en-US" altLang="zh-CN" sz="2400" baseline="-25000" dirty="0" smtClean="0">
                <a:latin typeface="Calibri" pitchFamily="34" charset="0"/>
              </a:rPr>
              <a:t>1</a:t>
            </a:r>
            <a:endParaRPr lang="en-US" altLang="zh-CN" sz="2400" baseline="-25000" dirty="0">
              <a:latin typeface="Calibri" pitchFamily="34" charset="0"/>
            </a:endParaRPr>
          </a:p>
        </p:txBody>
      </p:sp>
      <p:sp>
        <p:nvSpPr>
          <p:cNvPr id="30" name="Rectangle 319"/>
          <p:cNvSpPr>
            <a:spLocks noChangeArrowheads="1"/>
          </p:cNvSpPr>
          <p:nvPr/>
        </p:nvSpPr>
        <p:spPr bwMode="auto">
          <a:xfrm rot="19680770">
            <a:off x="2845551" y="3317632"/>
            <a:ext cx="908466" cy="428625"/>
          </a:xfrm>
          <a:prstGeom prst="rect">
            <a:avLst/>
          </a:prstGeom>
          <a:noFill/>
          <a:ln w="9525">
            <a:noFill/>
            <a:miter lim="800000"/>
            <a:headEnd/>
            <a:tailEnd/>
          </a:ln>
        </p:spPr>
        <p:txBody>
          <a:bodyPr wrap="none" anchor="ctr"/>
          <a:lstStyle/>
          <a:p>
            <a:pPr algn="ctr" defTabSz="914400"/>
            <a:r>
              <a:rPr lang="en-US" altLang="zh-CN" sz="2400" dirty="0" smtClean="0">
                <a:latin typeface="Calibri" pitchFamily="34" charset="0"/>
              </a:rPr>
              <a:t>x</a:t>
            </a:r>
            <a:r>
              <a:rPr lang="en-US" altLang="zh-CN" sz="2400" baseline="-25000" dirty="0" smtClean="0">
                <a:latin typeface="Calibri" pitchFamily="34" charset="0"/>
              </a:rPr>
              <a:t>8</a:t>
            </a:r>
            <a:r>
              <a:rPr lang="en-US" altLang="zh-CN" sz="2400" dirty="0" smtClean="0">
                <a:latin typeface="Calibri" pitchFamily="34" charset="0"/>
              </a:rPr>
              <a:t>, x</a:t>
            </a:r>
            <a:r>
              <a:rPr lang="en-US" altLang="zh-CN" sz="2400" baseline="-25000" dirty="0" smtClean="0">
                <a:latin typeface="Calibri" pitchFamily="34" charset="0"/>
              </a:rPr>
              <a:t>4</a:t>
            </a:r>
            <a:endParaRPr lang="en-US" altLang="zh-CN" sz="2400" baseline="-25000" dirty="0">
              <a:latin typeface="Calibri" pitchFamily="34" charset="0"/>
            </a:endParaRPr>
          </a:p>
        </p:txBody>
      </p:sp>
      <p:sp>
        <p:nvSpPr>
          <p:cNvPr id="26" name="Rectangle 319"/>
          <p:cNvSpPr>
            <a:spLocks noChangeArrowheads="1"/>
          </p:cNvSpPr>
          <p:nvPr/>
        </p:nvSpPr>
        <p:spPr bwMode="auto">
          <a:xfrm>
            <a:off x="577672" y="2235126"/>
            <a:ext cx="444500" cy="3041130"/>
          </a:xfrm>
          <a:prstGeom prst="rect">
            <a:avLst/>
          </a:prstGeom>
          <a:noFill/>
          <a:ln w="9525">
            <a:noFill/>
            <a:miter lim="800000"/>
            <a:headEnd/>
            <a:tailEnd/>
          </a:ln>
        </p:spPr>
        <p:txBody>
          <a:bodyPr wrap="none" anchor="ctr"/>
          <a:lstStyle/>
          <a:p>
            <a:pPr algn="ctr" defTabSz="914400"/>
            <a:r>
              <a:rPr lang="en-US" altLang="zh-CN" sz="2400" dirty="0" smtClean="0">
                <a:solidFill>
                  <a:srgbClr val="FFF95B"/>
                </a:solidFill>
                <a:latin typeface="Calibri" pitchFamily="34" charset="0"/>
              </a:rPr>
              <a:t>x</a:t>
            </a:r>
            <a:r>
              <a:rPr lang="en-US" altLang="zh-CN" sz="2400" baseline="-25000" dirty="0" smtClean="0">
                <a:solidFill>
                  <a:srgbClr val="FFF95B"/>
                </a:solidFill>
                <a:latin typeface="Calibri" pitchFamily="34" charset="0"/>
              </a:rPr>
              <a:t>7</a:t>
            </a:r>
            <a:endParaRPr lang="en-US" altLang="zh-CN" sz="2400" dirty="0" smtClean="0">
              <a:solidFill>
                <a:srgbClr val="FFF95B"/>
              </a:solidFill>
              <a:latin typeface="Calibri" pitchFamily="34" charset="0"/>
            </a:endParaRPr>
          </a:p>
          <a:p>
            <a:pPr algn="ctr" defTabSz="914400"/>
            <a:r>
              <a:rPr lang="en-US" altLang="zh-CN" sz="2400" dirty="0" smtClean="0">
                <a:solidFill>
                  <a:schemeClr val="bg1"/>
                </a:solidFill>
                <a:latin typeface="Calibri" pitchFamily="34" charset="0"/>
              </a:rPr>
              <a:t>¬x</a:t>
            </a:r>
            <a:r>
              <a:rPr lang="en-US" altLang="zh-CN" sz="2400" baseline="-25000" dirty="0" smtClean="0">
                <a:solidFill>
                  <a:schemeClr val="bg1"/>
                </a:solidFill>
                <a:latin typeface="Calibri" pitchFamily="34" charset="0"/>
              </a:rPr>
              <a:t>3</a:t>
            </a:r>
            <a:endParaRPr lang="en-US" altLang="zh-CN" sz="2400" dirty="0" smtClean="0">
              <a:solidFill>
                <a:schemeClr val="bg1"/>
              </a:solidFill>
              <a:latin typeface="Calibri" pitchFamily="34" charset="0"/>
            </a:endParaRPr>
          </a:p>
          <a:p>
            <a:pPr algn="ctr" defTabSz="914400"/>
            <a:r>
              <a:rPr lang="en-US" altLang="zh-CN" sz="2400" dirty="0" smtClean="0">
                <a:solidFill>
                  <a:schemeClr val="bg1"/>
                </a:solidFill>
                <a:latin typeface="Calibri" pitchFamily="34" charset="0"/>
              </a:rPr>
              <a:t>x</a:t>
            </a:r>
            <a:r>
              <a:rPr lang="en-US" altLang="zh-CN" sz="2400" baseline="-25000" dirty="0" smtClean="0">
                <a:solidFill>
                  <a:schemeClr val="bg1"/>
                </a:solidFill>
                <a:latin typeface="Calibri" pitchFamily="34" charset="0"/>
              </a:rPr>
              <a:t>9</a:t>
            </a:r>
          </a:p>
          <a:p>
            <a:pPr algn="ctr" defTabSz="914400"/>
            <a:r>
              <a:rPr lang="en-US" altLang="zh-CN" sz="2400" dirty="0" smtClean="0">
                <a:solidFill>
                  <a:schemeClr val="bg1"/>
                </a:solidFill>
                <a:latin typeface="Calibri" pitchFamily="34" charset="0"/>
              </a:rPr>
              <a:t>¬x</a:t>
            </a:r>
            <a:r>
              <a:rPr lang="en-US" altLang="zh-CN" sz="2400" baseline="-25000" dirty="0" smtClean="0">
                <a:solidFill>
                  <a:schemeClr val="bg1"/>
                </a:solidFill>
                <a:latin typeface="Calibri" pitchFamily="34" charset="0"/>
              </a:rPr>
              <a:t>17</a:t>
            </a:r>
            <a:endParaRPr lang="en-US" altLang="zh-CN" sz="2400" dirty="0" smtClean="0">
              <a:solidFill>
                <a:srgbClr val="FFF95B"/>
              </a:solidFill>
              <a:latin typeface="Calibri" pitchFamily="34" charset="0"/>
            </a:endParaRPr>
          </a:p>
          <a:p>
            <a:pPr algn="ctr" defTabSz="914400"/>
            <a:r>
              <a:rPr lang="en-US" altLang="zh-CN" sz="2400" dirty="0" smtClean="0">
                <a:solidFill>
                  <a:srgbClr val="FFF95B"/>
                </a:solidFill>
                <a:latin typeface="Calibri" pitchFamily="34" charset="0"/>
              </a:rPr>
              <a:t>¬x</a:t>
            </a:r>
            <a:r>
              <a:rPr lang="en-US" altLang="zh-CN" sz="2400" baseline="-25000" dirty="0" smtClean="0">
                <a:solidFill>
                  <a:srgbClr val="FFF95B"/>
                </a:solidFill>
                <a:latin typeface="Calibri" pitchFamily="34" charset="0"/>
              </a:rPr>
              <a:t>4</a:t>
            </a:r>
            <a:endParaRPr lang="en-US" altLang="zh-CN" sz="2400" dirty="0" smtClean="0">
              <a:solidFill>
                <a:srgbClr val="FFF95B"/>
              </a:solidFill>
              <a:latin typeface="Calibri" pitchFamily="34" charset="0"/>
            </a:endParaRPr>
          </a:p>
          <a:p>
            <a:pPr algn="ctr" defTabSz="914400"/>
            <a:r>
              <a:rPr lang="en-US" altLang="zh-CN" sz="2400" dirty="0" smtClean="0">
                <a:solidFill>
                  <a:schemeClr val="bg1"/>
                </a:solidFill>
                <a:latin typeface="Calibri" pitchFamily="34" charset="0"/>
              </a:rPr>
              <a:t>x</a:t>
            </a:r>
            <a:r>
              <a:rPr lang="en-US" altLang="zh-CN" sz="2400" baseline="-25000" dirty="0" smtClean="0">
                <a:solidFill>
                  <a:schemeClr val="bg1"/>
                </a:solidFill>
                <a:latin typeface="Calibri" pitchFamily="34" charset="0"/>
              </a:rPr>
              <a:t>8</a:t>
            </a:r>
            <a:endParaRPr lang="en-US" altLang="zh-CN" sz="2400" dirty="0" smtClean="0">
              <a:solidFill>
                <a:schemeClr val="bg1"/>
              </a:solidFill>
              <a:latin typeface="Calibri" pitchFamily="34" charset="0"/>
            </a:endParaRPr>
          </a:p>
          <a:p>
            <a:pPr algn="ctr" defTabSz="914400"/>
            <a:r>
              <a:rPr lang="en-US" altLang="zh-CN" sz="2400" dirty="0" smtClean="0">
                <a:solidFill>
                  <a:srgbClr val="FFF95B"/>
                </a:solidFill>
                <a:latin typeface="Calibri" pitchFamily="34" charset="0"/>
              </a:rPr>
              <a:t>x</a:t>
            </a:r>
            <a:r>
              <a:rPr lang="en-US" altLang="zh-CN" sz="2400" baseline="-25000" dirty="0" smtClean="0">
                <a:solidFill>
                  <a:srgbClr val="FFF95B"/>
                </a:solidFill>
                <a:latin typeface="Calibri" pitchFamily="34" charset="0"/>
              </a:rPr>
              <a:t>77</a:t>
            </a:r>
            <a:endParaRPr lang="en-US" altLang="zh-CN" sz="2400" dirty="0" smtClean="0">
              <a:solidFill>
                <a:srgbClr val="FFF95B"/>
              </a:solidFill>
              <a:latin typeface="Calibri" pitchFamily="34" charset="0"/>
            </a:endParaRPr>
          </a:p>
          <a:p>
            <a:pPr algn="ctr" defTabSz="914400"/>
            <a:endParaRPr lang="en-US" altLang="zh-CN" sz="2400" dirty="0" smtClean="0">
              <a:solidFill>
                <a:schemeClr val="bg1"/>
              </a:solidFill>
              <a:latin typeface="Calibri" pitchFamily="34" charset="0"/>
            </a:endParaRPr>
          </a:p>
          <a:p>
            <a:pPr algn="ctr" defTabSz="914400"/>
            <a:endParaRPr lang="en-US" altLang="zh-CN" sz="2400" dirty="0" smtClean="0">
              <a:solidFill>
                <a:schemeClr val="bg1"/>
              </a:solidFill>
              <a:latin typeface="Calibri" pitchFamily="34" charset="0"/>
            </a:endParaRPr>
          </a:p>
        </p:txBody>
      </p:sp>
      <p:cxnSp>
        <p:nvCxnSpPr>
          <p:cNvPr id="27" name="AutoShape 24"/>
          <p:cNvCxnSpPr>
            <a:cxnSpLocks noChangeShapeType="1"/>
            <a:stCxn id="74771" idx="5"/>
            <a:endCxn id="33" idx="1"/>
          </p:cNvCxnSpPr>
          <p:nvPr/>
        </p:nvCxnSpPr>
        <p:spPr bwMode="auto">
          <a:xfrm rot="16200000" flipH="1">
            <a:off x="6657629" y="1877092"/>
            <a:ext cx="470450" cy="1721611"/>
          </a:xfrm>
          <a:prstGeom prst="straightConnector1">
            <a:avLst/>
          </a:prstGeom>
          <a:noFill/>
          <a:ln w="9525">
            <a:solidFill>
              <a:schemeClr val="tx1"/>
            </a:solidFill>
            <a:round/>
            <a:headEnd/>
            <a:tailEnd/>
          </a:ln>
        </p:spPr>
      </p:cxnSp>
      <p:cxnSp>
        <p:nvCxnSpPr>
          <p:cNvPr id="31" name="AutoShape 27"/>
          <p:cNvCxnSpPr>
            <a:cxnSpLocks noChangeShapeType="1"/>
            <a:stCxn id="34" idx="7"/>
            <a:endCxn id="33" idx="3"/>
          </p:cNvCxnSpPr>
          <p:nvPr/>
        </p:nvCxnSpPr>
        <p:spPr bwMode="auto">
          <a:xfrm rot="5400000" flipH="1" flipV="1">
            <a:off x="6915640" y="3129074"/>
            <a:ext cx="670681" cy="1005360"/>
          </a:xfrm>
          <a:prstGeom prst="straightConnector1">
            <a:avLst/>
          </a:prstGeom>
          <a:noFill/>
          <a:ln w="9525">
            <a:solidFill>
              <a:schemeClr val="tx1"/>
            </a:solidFill>
            <a:round/>
            <a:headEnd/>
            <a:tailEnd/>
          </a:ln>
        </p:spPr>
      </p:cxnSp>
      <p:cxnSp>
        <p:nvCxnSpPr>
          <p:cNvPr id="32" name="AutoShape 29"/>
          <p:cNvCxnSpPr>
            <a:cxnSpLocks noChangeShapeType="1"/>
            <a:endCxn id="34" idx="3"/>
          </p:cNvCxnSpPr>
          <p:nvPr/>
        </p:nvCxnSpPr>
        <p:spPr bwMode="auto">
          <a:xfrm flipV="1">
            <a:off x="5796273" y="4290384"/>
            <a:ext cx="628737" cy="508094"/>
          </a:xfrm>
          <a:prstGeom prst="straightConnector1">
            <a:avLst/>
          </a:prstGeom>
          <a:noFill/>
          <a:ln w="9525">
            <a:solidFill>
              <a:schemeClr val="tx1"/>
            </a:solidFill>
            <a:round/>
            <a:headEnd/>
            <a:tailEnd/>
          </a:ln>
        </p:spPr>
      </p:cxnSp>
      <p:sp>
        <p:nvSpPr>
          <p:cNvPr id="33" name="Oval 35"/>
          <p:cNvSpPr>
            <a:spLocks noChangeArrowheads="1"/>
          </p:cNvSpPr>
          <p:nvPr/>
        </p:nvSpPr>
        <p:spPr bwMode="auto">
          <a:xfrm>
            <a:off x="7686705" y="2906168"/>
            <a:ext cx="457200" cy="457200"/>
          </a:xfrm>
          <a:prstGeom prst="ellipse">
            <a:avLst/>
          </a:prstGeom>
          <a:solidFill>
            <a:schemeClr val="accent1"/>
          </a:solidFill>
          <a:ln w="9525">
            <a:solidFill>
              <a:schemeClr val="tx1"/>
            </a:solidFill>
            <a:round/>
            <a:headEnd/>
            <a:tailEnd/>
          </a:ln>
        </p:spPr>
        <p:txBody>
          <a:bodyPr wrap="none" anchor="b" anchorCtr="0"/>
          <a:lstStyle/>
          <a:p>
            <a:pPr algn="ctr" defTabSz="914400"/>
            <a:r>
              <a:rPr lang="en-US" altLang="zh-CN" sz="2400" dirty="0" smtClean="0">
                <a:solidFill>
                  <a:srgbClr val="FFF95B"/>
                </a:solidFill>
              </a:rPr>
              <a:t>x</a:t>
            </a:r>
            <a:r>
              <a:rPr lang="en-US" altLang="zh-CN" sz="2400" baseline="-25000" dirty="0" smtClean="0">
                <a:solidFill>
                  <a:srgbClr val="FFF95B"/>
                </a:solidFill>
              </a:rPr>
              <a:t>4</a:t>
            </a:r>
            <a:endParaRPr lang="en-US" altLang="zh-CN" sz="2400" baseline="-25000" dirty="0">
              <a:solidFill>
                <a:srgbClr val="FFF95B"/>
              </a:solidFill>
            </a:endParaRPr>
          </a:p>
        </p:txBody>
      </p:sp>
      <p:sp>
        <p:nvSpPr>
          <p:cNvPr id="34" name="Oval 35"/>
          <p:cNvSpPr>
            <a:spLocks noChangeArrowheads="1"/>
          </p:cNvSpPr>
          <p:nvPr/>
        </p:nvSpPr>
        <p:spPr bwMode="auto">
          <a:xfrm>
            <a:off x="6358055" y="3900139"/>
            <a:ext cx="457200" cy="457200"/>
          </a:xfrm>
          <a:prstGeom prst="ellipse">
            <a:avLst/>
          </a:prstGeom>
          <a:solidFill>
            <a:schemeClr val="accent1"/>
          </a:solidFill>
          <a:ln w="9525">
            <a:solidFill>
              <a:schemeClr val="tx1"/>
            </a:solidFill>
            <a:round/>
            <a:headEnd/>
            <a:tailEnd/>
          </a:ln>
        </p:spPr>
        <p:txBody>
          <a:bodyPr wrap="none" anchor="b" anchorCtr="0"/>
          <a:lstStyle/>
          <a:p>
            <a:pPr algn="ctr" defTabSz="914400"/>
            <a:r>
              <a:rPr lang="en-US" altLang="zh-CN" sz="2400" dirty="0" smtClean="0">
                <a:solidFill>
                  <a:srgbClr val="FFF95B"/>
                </a:solidFill>
              </a:rPr>
              <a:t>x</a:t>
            </a:r>
            <a:r>
              <a:rPr lang="en-US" altLang="zh-CN" sz="2400" baseline="-25000" dirty="0" smtClean="0">
                <a:solidFill>
                  <a:srgbClr val="FFF95B"/>
                </a:solidFill>
              </a:rPr>
              <a:t>77</a:t>
            </a:r>
            <a:endParaRPr lang="en-US" altLang="zh-CN" sz="2400" baseline="-25000" dirty="0">
              <a:solidFill>
                <a:srgbClr val="FFF95B"/>
              </a:solidFill>
            </a:endParaRPr>
          </a:p>
        </p:txBody>
      </p:sp>
      <p:sp>
        <p:nvSpPr>
          <p:cNvPr id="35" name="Rectangle 319"/>
          <p:cNvSpPr>
            <a:spLocks noChangeArrowheads="1"/>
          </p:cNvSpPr>
          <p:nvPr/>
        </p:nvSpPr>
        <p:spPr bwMode="auto">
          <a:xfrm flipH="1">
            <a:off x="6086991" y="2080837"/>
            <a:ext cx="385763" cy="446779"/>
          </a:xfrm>
          <a:prstGeom prst="rect">
            <a:avLst/>
          </a:prstGeom>
          <a:noFill/>
          <a:ln w="9525">
            <a:noFill/>
            <a:miter lim="800000"/>
            <a:headEnd/>
            <a:tailEnd/>
          </a:ln>
        </p:spPr>
        <p:txBody>
          <a:bodyPr wrap="none" anchor="ctr"/>
          <a:lstStyle/>
          <a:p>
            <a:pPr algn="ctr" defTabSz="914400"/>
            <a:r>
              <a:rPr lang="en-US" altLang="zh-CN" sz="2400" dirty="0">
                <a:latin typeface="Calibri" pitchFamily="34" charset="0"/>
              </a:rPr>
              <a:t>T</a:t>
            </a:r>
          </a:p>
        </p:txBody>
      </p:sp>
      <p:sp>
        <p:nvSpPr>
          <p:cNvPr id="36" name="Rectangle 319"/>
          <p:cNvSpPr>
            <a:spLocks noChangeArrowheads="1"/>
          </p:cNvSpPr>
          <p:nvPr/>
        </p:nvSpPr>
        <p:spPr bwMode="auto">
          <a:xfrm>
            <a:off x="5989155" y="4001137"/>
            <a:ext cx="444500" cy="428625"/>
          </a:xfrm>
          <a:prstGeom prst="rect">
            <a:avLst/>
          </a:prstGeom>
          <a:noFill/>
          <a:ln w="9525">
            <a:noFill/>
            <a:miter lim="800000"/>
            <a:headEnd/>
            <a:tailEnd/>
          </a:ln>
        </p:spPr>
        <p:txBody>
          <a:bodyPr wrap="none" anchor="ctr"/>
          <a:lstStyle/>
          <a:p>
            <a:pPr algn="ctr" defTabSz="914400"/>
            <a:r>
              <a:rPr lang="en-US" altLang="zh-CN" sz="2400" dirty="0">
                <a:latin typeface="Calibri" pitchFamily="34" charset="0"/>
              </a:rPr>
              <a:t>F</a:t>
            </a:r>
          </a:p>
        </p:txBody>
      </p:sp>
      <p:sp>
        <p:nvSpPr>
          <p:cNvPr id="37" name="Rectangle 319"/>
          <p:cNvSpPr>
            <a:spLocks noChangeArrowheads="1"/>
          </p:cNvSpPr>
          <p:nvPr/>
        </p:nvSpPr>
        <p:spPr bwMode="auto">
          <a:xfrm rot="903446">
            <a:off x="6444288" y="2350341"/>
            <a:ext cx="1536029" cy="428625"/>
          </a:xfrm>
          <a:prstGeom prst="rect">
            <a:avLst/>
          </a:prstGeom>
          <a:noFill/>
          <a:ln w="9525">
            <a:noFill/>
            <a:miter lim="800000"/>
            <a:headEnd/>
            <a:tailEnd/>
          </a:ln>
        </p:spPr>
        <p:txBody>
          <a:bodyPr wrap="none" anchor="ctr"/>
          <a:lstStyle/>
          <a:p>
            <a:pPr algn="ctr" defTabSz="914400"/>
            <a:r>
              <a:rPr lang="en-US" altLang="zh-CN" sz="2400" dirty="0" smtClean="0">
                <a:latin typeface="Calibri" pitchFamily="34" charset="0"/>
              </a:rPr>
              <a:t>¬x</a:t>
            </a:r>
            <a:r>
              <a:rPr lang="en-US" altLang="zh-CN" sz="2400" baseline="-25000" dirty="0" smtClean="0">
                <a:latin typeface="Calibri" pitchFamily="34" charset="0"/>
              </a:rPr>
              <a:t>3</a:t>
            </a:r>
            <a:r>
              <a:rPr lang="en-US" altLang="zh-CN" sz="2400" dirty="0" smtClean="0">
                <a:latin typeface="Calibri" pitchFamily="34" charset="0"/>
              </a:rPr>
              <a:t>,x</a:t>
            </a:r>
            <a:r>
              <a:rPr lang="en-US" altLang="zh-CN" sz="2400" baseline="-25000" dirty="0" smtClean="0">
                <a:latin typeface="Calibri" pitchFamily="34" charset="0"/>
              </a:rPr>
              <a:t>9</a:t>
            </a:r>
            <a:r>
              <a:rPr lang="en-US" altLang="zh-CN" sz="2400" dirty="0" smtClean="0">
                <a:latin typeface="Calibri" pitchFamily="34" charset="0"/>
              </a:rPr>
              <a:t>,¬x</a:t>
            </a:r>
            <a:r>
              <a:rPr lang="en-US" altLang="zh-CN" sz="2400" baseline="-25000" dirty="0" smtClean="0">
                <a:latin typeface="Calibri" pitchFamily="34" charset="0"/>
              </a:rPr>
              <a:t>17</a:t>
            </a:r>
            <a:endParaRPr lang="en-US" altLang="zh-CN" sz="2400" baseline="-25000" dirty="0">
              <a:latin typeface="Calibri" pitchFamily="34" charset="0"/>
            </a:endParaRPr>
          </a:p>
        </p:txBody>
      </p:sp>
      <p:sp>
        <p:nvSpPr>
          <p:cNvPr id="38" name="Rectangle 319"/>
          <p:cNvSpPr>
            <a:spLocks noChangeArrowheads="1"/>
          </p:cNvSpPr>
          <p:nvPr/>
        </p:nvSpPr>
        <p:spPr bwMode="auto">
          <a:xfrm>
            <a:off x="7310882" y="2997300"/>
            <a:ext cx="444500" cy="428625"/>
          </a:xfrm>
          <a:prstGeom prst="rect">
            <a:avLst/>
          </a:prstGeom>
          <a:noFill/>
          <a:ln w="9525">
            <a:noFill/>
            <a:miter lim="800000"/>
            <a:headEnd/>
            <a:tailEnd/>
          </a:ln>
        </p:spPr>
        <p:txBody>
          <a:bodyPr wrap="none" anchor="ctr"/>
          <a:lstStyle/>
          <a:p>
            <a:pPr algn="ctr" defTabSz="914400"/>
            <a:r>
              <a:rPr lang="en-US" altLang="zh-CN" sz="2400" dirty="0">
                <a:latin typeface="Calibri" pitchFamily="34" charset="0"/>
              </a:rPr>
              <a:t>F</a:t>
            </a:r>
          </a:p>
        </p:txBody>
      </p:sp>
      <p:sp>
        <p:nvSpPr>
          <p:cNvPr id="39" name="Rectangle 319"/>
          <p:cNvSpPr>
            <a:spLocks noChangeArrowheads="1"/>
          </p:cNvSpPr>
          <p:nvPr/>
        </p:nvSpPr>
        <p:spPr bwMode="auto">
          <a:xfrm rot="19573733">
            <a:off x="6642325" y="3266547"/>
            <a:ext cx="735188" cy="428625"/>
          </a:xfrm>
          <a:prstGeom prst="rect">
            <a:avLst/>
          </a:prstGeom>
          <a:noFill/>
          <a:ln w="9525">
            <a:noFill/>
            <a:miter lim="800000"/>
            <a:headEnd/>
            <a:tailEnd/>
          </a:ln>
        </p:spPr>
        <p:txBody>
          <a:bodyPr wrap="none" anchor="ctr"/>
          <a:lstStyle/>
          <a:p>
            <a:pPr algn="ctr" defTabSz="914400"/>
            <a:r>
              <a:rPr lang="en-US" altLang="zh-CN" sz="2400" dirty="0" smtClean="0">
                <a:latin typeface="Calibri" pitchFamily="34" charset="0"/>
              </a:rPr>
              <a:t>x</a:t>
            </a:r>
            <a:r>
              <a:rPr lang="en-US" altLang="zh-CN" sz="2400" baseline="-25000" dirty="0" smtClean="0">
                <a:latin typeface="Calibri" pitchFamily="34" charset="0"/>
              </a:rPr>
              <a:t>8</a:t>
            </a:r>
            <a:endParaRPr lang="en-US" altLang="zh-CN" sz="2400" baseline="-25000" dirty="0">
              <a:latin typeface="Calibri" pitchFamily="34" charset="0"/>
            </a:endParaRPr>
          </a:p>
        </p:txBody>
      </p:sp>
      <p:cxnSp>
        <p:nvCxnSpPr>
          <p:cNvPr id="46" name="AutoShape 29"/>
          <p:cNvCxnSpPr>
            <a:cxnSpLocks noChangeShapeType="1"/>
            <a:stCxn id="74771" idx="7"/>
          </p:cNvCxnSpPr>
          <p:nvPr/>
        </p:nvCxnSpPr>
        <p:spPr bwMode="auto">
          <a:xfrm rot="5400000" flipH="1" flipV="1">
            <a:off x="6436945" y="1012743"/>
            <a:ext cx="761745" cy="1571536"/>
          </a:xfrm>
          <a:prstGeom prst="straightConnector1">
            <a:avLst/>
          </a:prstGeom>
          <a:noFill/>
          <a:ln w="9525">
            <a:solidFill>
              <a:schemeClr val="tx1"/>
            </a:solidFill>
            <a:round/>
            <a:headEnd/>
            <a:tailEnd/>
          </a:ln>
        </p:spPr>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4754" name="Rectangle 2"/>
          <p:cNvSpPr>
            <a:spLocks noGrp="1"/>
          </p:cNvSpPr>
          <p:nvPr>
            <p:ph type="title" idx="4294967295"/>
          </p:nvPr>
        </p:nvSpPr>
        <p:spPr>
          <a:xfrm>
            <a:off x="457200" y="274638"/>
            <a:ext cx="8294723" cy="1143000"/>
          </a:xfrm>
        </p:spPr>
        <p:txBody>
          <a:bodyPr>
            <a:normAutofit/>
          </a:bodyPr>
          <a:lstStyle/>
          <a:p>
            <a:pPr eaLnBrk="1" hangingPunct="1"/>
            <a:r>
              <a:rPr lang="en-US" altLang="zh-CN" b="1" dirty="0" smtClean="0">
                <a:solidFill>
                  <a:srgbClr val="FF6600"/>
                </a:solidFill>
              </a:rPr>
              <a:t>Conflict-Driven Backtracking</a:t>
            </a:r>
          </a:p>
        </p:txBody>
      </p:sp>
      <p:sp>
        <p:nvSpPr>
          <p:cNvPr id="74771" name="Oval 35"/>
          <p:cNvSpPr>
            <a:spLocks noChangeArrowheads="1"/>
          </p:cNvSpPr>
          <p:nvPr/>
        </p:nvSpPr>
        <p:spPr bwMode="auto">
          <a:xfrm>
            <a:off x="5687707" y="2112428"/>
            <a:ext cx="457200" cy="457200"/>
          </a:xfrm>
          <a:prstGeom prst="ellipse">
            <a:avLst/>
          </a:prstGeom>
          <a:solidFill>
            <a:schemeClr val="accent1"/>
          </a:solidFill>
          <a:ln w="9525">
            <a:solidFill>
              <a:schemeClr val="tx1"/>
            </a:solidFill>
            <a:round/>
            <a:headEnd/>
            <a:tailEnd/>
          </a:ln>
        </p:spPr>
        <p:txBody>
          <a:bodyPr wrap="none" anchor="b" anchorCtr="0"/>
          <a:lstStyle/>
          <a:p>
            <a:pPr algn="ctr" defTabSz="914400"/>
            <a:r>
              <a:rPr lang="en-US" altLang="zh-CN" sz="2400" dirty="0" smtClean="0">
                <a:solidFill>
                  <a:srgbClr val="FFF95B"/>
                </a:solidFill>
              </a:rPr>
              <a:t>x</a:t>
            </a:r>
            <a:r>
              <a:rPr lang="en-US" altLang="zh-CN" sz="2400" baseline="-25000" dirty="0" smtClean="0">
                <a:solidFill>
                  <a:srgbClr val="FFF95B"/>
                </a:solidFill>
              </a:rPr>
              <a:t>7</a:t>
            </a:r>
            <a:endParaRPr lang="en-US" altLang="zh-CN" sz="2400" baseline="-25000" dirty="0">
              <a:solidFill>
                <a:srgbClr val="FFF95B"/>
              </a:solidFill>
            </a:endParaRPr>
          </a:p>
        </p:txBody>
      </p:sp>
      <p:cxnSp>
        <p:nvCxnSpPr>
          <p:cNvPr id="74757" name="AutoShape 26"/>
          <p:cNvCxnSpPr>
            <a:cxnSpLocks noChangeShapeType="1"/>
            <a:stCxn id="74776" idx="1"/>
            <a:endCxn id="74772" idx="5"/>
          </p:cNvCxnSpPr>
          <p:nvPr/>
        </p:nvCxnSpPr>
        <p:spPr bwMode="auto">
          <a:xfrm rot="5400000" flipH="1" flipV="1">
            <a:off x="3685097" y="3292625"/>
            <a:ext cx="633256" cy="957388"/>
          </a:xfrm>
          <a:prstGeom prst="straightConnector1">
            <a:avLst/>
          </a:prstGeom>
          <a:noFill/>
          <a:ln w="9525">
            <a:solidFill>
              <a:schemeClr val="tx1"/>
            </a:solidFill>
            <a:round/>
            <a:headEnd/>
            <a:tailEnd/>
          </a:ln>
        </p:spPr>
      </p:cxnSp>
      <p:cxnSp>
        <p:nvCxnSpPr>
          <p:cNvPr id="74762" name="AutoShape 34"/>
          <p:cNvCxnSpPr>
            <a:cxnSpLocks noChangeShapeType="1"/>
            <a:stCxn id="74794" idx="3"/>
            <a:endCxn id="74776" idx="3"/>
          </p:cNvCxnSpPr>
          <p:nvPr/>
        </p:nvCxnSpPr>
        <p:spPr bwMode="auto">
          <a:xfrm rot="10800000">
            <a:off x="3523032" y="4411238"/>
            <a:ext cx="1691157" cy="414763"/>
          </a:xfrm>
          <a:prstGeom prst="straightConnector1">
            <a:avLst/>
          </a:prstGeom>
          <a:noFill/>
          <a:ln w="9525">
            <a:solidFill>
              <a:schemeClr val="tx1"/>
            </a:solidFill>
            <a:round/>
            <a:headEnd/>
            <a:tailEnd/>
          </a:ln>
        </p:spPr>
      </p:cxnSp>
      <p:sp>
        <p:nvSpPr>
          <p:cNvPr id="74772" name="Oval 35"/>
          <p:cNvSpPr>
            <a:spLocks noChangeArrowheads="1"/>
          </p:cNvSpPr>
          <p:nvPr/>
        </p:nvSpPr>
        <p:spPr bwMode="auto">
          <a:xfrm flipH="1">
            <a:off x="4413464" y="3064446"/>
            <a:ext cx="457200" cy="457200"/>
          </a:xfrm>
          <a:prstGeom prst="ellipse">
            <a:avLst/>
          </a:prstGeom>
          <a:solidFill>
            <a:schemeClr val="accent1"/>
          </a:solidFill>
          <a:ln w="9525">
            <a:solidFill>
              <a:schemeClr val="tx1"/>
            </a:solidFill>
            <a:round/>
            <a:headEnd/>
            <a:tailEnd/>
          </a:ln>
        </p:spPr>
        <p:txBody>
          <a:bodyPr wrap="none" anchor="b" anchorCtr="0"/>
          <a:lstStyle/>
          <a:p>
            <a:pPr algn="ctr" defTabSz="914400"/>
            <a:r>
              <a:rPr lang="en-US" altLang="zh-CN" sz="2400" dirty="0" smtClean="0">
                <a:solidFill>
                  <a:srgbClr val="FFF95B"/>
                </a:solidFill>
              </a:rPr>
              <a:t>x</a:t>
            </a:r>
            <a:r>
              <a:rPr lang="en-US" altLang="zh-CN" sz="2400" baseline="-25000" dirty="0" smtClean="0">
                <a:solidFill>
                  <a:srgbClr val="FFF95B"/>
                </a:solidFill>
              </a:rPr>
              <a:t>3</a:t>
            </a:r>
            <a:endParaRPr lang="en-US" altLang="zh-CN" sz="2400" baseline="-25000" dirty="0">
              <a:solidFill>
                <a:srgbClr val="FFF95B"/>
              </a:solidFill>
            </a:endParaRPr>
          </a:p>
        </p:txBody>
      </p:sp>
      <p:sp>
        <p:nvSpPr>
          <p:cNvPr id="74776" name="Oval 35"/>
          <p:cNvSpPr>
            <a:spLocks noChangeArrowheads="1"/>
          </p:cNvSpPr>
          <p:nvPr/>
        </p:nvSpPr>
        <p:spPr bwMode="auto">
          <a:xfrm flipH="1">
            <a:off x="3132786" y="4020992"/>
            <a:ext cx="457200" cy="457200"/>
          </a:xfrm>
          <a:prstGeom prst="ellipse">
            <a:avLst/>
          </a:prstGeom>
          <a:solidFill>
            <a:schemeClr val="accent1"/>
          </a:solidFill>
          <a:ln w="9525">
            <a:solidFill>
              <a:schemeClr val="tx1"/>
            </a:solidFill>
            <a:round/>
            <a:headEnd/>
            <a:tailEnd/>
          </a:ln>
        </p:spPr>
        <p:txBody>
          <a:bodyPr wrap="none" anchor="b" anchorCtr="0"/>
          <a:lstStyle/>
          <a:p>
            <a:pPr algn="ctr" defTabSz="914400"/>
            <a:r>
              <a:rPr lang="en-US" altLang="zh-CN" sz="2400" dirty="0" smtClean="0">
                <a:solidFill>
                  <a:srgbClr val="FFF95B"/>
                </a:solidFill>
              </a:rPr>
              <a:t>x</a:t>
            </a:r>
            <a:r>
              <a:rPr lang="en-US" altLang="zh-CN" sz="2400" baseline="-25000" dirty="0" smtClean="0">
                <a:solidFill>
                  <a:srgbClr val="FFF95B"/>
                </a:solidFill>
              </a:rPr>
              <a:t>15</a:t>
            </a:r>
            <a:endParaRPr lang="en-US" altLang="zh-CN" sz="2400" baseline="-25000" dirty="0">
              <a:solidFill>
                <a:srgbClr val="FFF95B"/>
              </a:solidFill>
            </a:endParaRPr>
          </a:p>
        </p:txBody>
      </p:sp>
      <p:sp>
        <p:nvSpPr>
          <p:cNvPr id="74783" name="Rectangle 319"/>
          <p:cNvSpPr>
            <a:spLocks noChangeArrowheads="1"/>
          </p:cNvSpPr>
          <p:nvPr/>
        </p:nvSpPr>
        <p:spPr bwMode="auto">
          <a:xfrm flipH="1">
            <a:off x="3681442" y="4138018"/>
            <a:ext cx="473519" cy="428625"/>
          </a:xfrm>
          <a:prstGeom prst="rect">
            <a:avLst/>
          </a:prstGeom>
          <a:noFill/>
          <a:ln w="9525">
            <a:noFill/>
            <a:miter lim="800000"/>
            <a:headEnd/>
            <a:tailEnd/>
          </a:ln>
        </p:spPr>
        <p:txBody>
          <a:bodyPr wrap="none" anchor="ctr"/>
          <a:lstStyle/>
          <a:p>
            <a:pPr algn="ctr" defTabSz="914400"/>
            <a:r>
              <a:rPr lang="en-US" altLang="zh-CN" sz="2400" dirty="0">
                <a:latin typeface="Calibri" pitchFamily="34" charset="0"/>
              </a:rPr>
              <a:t>T</a:t>
            </a:r>
          </a:p>
        </p:txBody>
      </p:sp>
      <p:sp>
        <p:nvSpPr>
          <p:cNvPr id="74785" name="Rectangle 319"/>
          <p:cNvSpPr>
            <a:spLocks noChangeArrowheads="1"/>
          </p:cNvSpPr>
          <p:nvPr/>
        </p:nvSpPr>
        <p:spPr bwMode="auto">
          <a:xfrm flipH="1">
            <a:off x="3994706" y="3041365"/>
            <a:ext cx="473519" cy="428625"/>
          </a:xfrm>
          <a:prstGeom prst="rect">
            <a:avLst/>
          </a:prstGeom>
          <a:noFill/>
          <a:ln w="9525">
            <a:noFill/>
            <a:miter lim="800000"/>
            <a:headEnd/>
            <a:tailEnd/>
          </a:ln>
        </p:spPr>
        <p:txBody>
          <a:bodyPr wrap="none" anchor="ctr"/>
          <a:lstStyle/>
          <a:p>
            <a:pPr algn="ctr" defTabSz="914400"/>
            <a:r>
              <a:rPr lang="en-US" altLang="zh-CN" sz="2400" dirty="0">
                <a:latin typeface="Calibri" pitchFamily="34" charset="0"/>
              </a:rPr>
              <a:t>F</a:t>
            </a:r>
          </a:p>
        </p:txBody>
      </p:sp>
      <p:sp>
        <p:nvSpPr>
          <p:cNvPr id="74791" name="AutoShape 39"/>
          <p:cNvSpPr>
            <a:spLocks noChangeArrowheads="1"/>
          </p:cNvSpPr>
          <p:nvPr/>
        </p:nvSpPr>
        <p:spPr bwMode="auto">
          <a:xfrm>
            <a:off x="496825" y="2189163"/>
            <a:ext cx="519112" cy="4194175"/>
          </a:xfrm>
          <a:prstGeom prst="flowChartDocument">
            <a:avLst/>
          </a:prstGeom>
          <a:solidFill>
            <a:schemeClr val="accent1"/>
          </a:solidFill>
          <a:ln w="9525">
            <a:solidFill>
              <a:schemeClr val="tx1"/>
            </a:solidFill>
            <a:miter lim="800000"/>
            <a:headEnd/>
            <a:tailEnd/>
          </a:ln>
          <a:effectLst/>
        </p:spPr>
        <p:txBody>
          <a:bodyPr wrap="none" anchor="ctr"/>
          <a:lstStyle/>
          <a:p>
            <a:endParaRPr lang="zh-CN" altLang="en-US"/>
          </a:p>
        </p:txBody>
      </p:sp>
      <p:sp>
        <p:nvSpPr>
          <p:cNvPr id="74792" name="Rectangle 319"/>
          <p:cNvSpPr>
            <a:spLocks noChangeArrowheads="1"/>
          </p:cNvSpPr>
          <p:nvPr/>
        </p:nvSpPr>
        <p:spPr bwMode="auto">
          <a:xfrm>
            <a:off x="406399" y="1760538"/>
            <a:ext cx="699965" cy="428625"/>
          </a:xfrm>
          <a:prstGeom prst="rect">
            <a:avLst/>
          </a:prstGeom>
          <a:noFill/>
          <a:ln w="9525">
            <a:noFill/>
            <a:miter lim="800000"/>
            <a:headEnd/>
            <a:tailEnd/>
          </a:ln>
        </p:spPr>
        <p:txBody>
          <a:bodyPr wrap="none" anchor="ctr"/>
          <a:lstStyle/>
          <a:p>
            <a:pPr algn="ctr" defTabSz="914400"/>
            <a:r>
              <a:rPr lang="en-US" altLang="zh-CN" sz="2400" dirty="0">
                <a:latin typeface="Calibri" pitchFamily="34" charset="0"/>
              </a:rPr>
              <a:t>trail</a:t>
            </a:r>
          </a:p>
        </p:txBody>
      </p:sp>
      <p:sp>
        <p:nvSpPr>
          <p:cNvPr id="74794" name="Rectangle 319"/>
          <p:cNvSpPr>
            <a:spLocks noChangeArrowheads="1"/>
          </p:cNvSpPr>
          <p:nvPr/>
        </p:nvSpPr>
        <p:spPr bwMode="auto">
          <a:xfrm flipH="1">
            <a:off x="5214188" y="4611687"/>
            <a:ext cx="473519" cy="428625"/>
          </a:xfrm>
          <a:prstGeom prst="rect">
            <a:avLst/>
          </a:prstGeom>
          <a:noFill/>
          <a:ln w="9525">
            <a:noFill/>
            <a:miter lim="800000"/>
            <a:headEnd/>
            <a:tailEnd/>
          </a:ln>
        </p:spPr>
        <p:txBody>
          <a:bodyPr wrap="none" anchor="ctr"/>
          <a:lstStyle/>
          <a:p>
            <a:pPr algn="ctr" defTabSz="914400"/>
            <a:r>
              <a:rPr lang="en-US" altLang="zh-CN" sz="4000" b="1" dirty="0">
                <a:solidFill>
                  <a:srgbClr val="FF0505"/>
                </a:solidFill>
                <a:latin typeface="Calibri" pitchFamily="34" charset="0"/>
              </a:rPr>
              <a:t>X</a:t>
            </a:r>
          </a:p>
        </p:txBody>
      </p:sp>
      <p:grpSp>
        <p:nvGrpSpPr>
          <p:cNvPr id="2" name="Group 45"/>
          <p:cNvGrpSpPr>
            <a:grpSpLocks/>
          </p:cNvGrpSpPr>
          <p:nvPr/>
        </p:nvGrpSpPr>
        <p:grpSpPr bwMode="auto">
          <a:xfrm>
            <a:off x="1366829" y="1847415"/>
            <a:ext cx="1589087" cy="1282700"/>
            <a:chOff x="1619" y="1183"/>
            <a:chExt cx="1001" cy="808"/>
          </a:xfrm>
        </p:grpSpPr>
        <p:sp>
          <p:nvSpPr>
            <p:cNvPr id="74770" name="AutoShape 122"/>
            <p:cNvSpPr>
              <a:spLocks noChangeArrowheads="1"/>
            </p:cNvSpPr>
            <p:nvPr/>
          </p:nvSpPr>
          <p:spPr bwMode="auto">
            <a:xfrm>
              <a:off x="1619" y="1183"/>
              <a:ext cx="906" cy="415"/>
            </a:xfrm>
            <a:prstGeom prst="can">
              <a:avLst>
                <a:gd name="adj" fmla="val 25000"/>
              </a:avLst>
            </a:prstGeom>
            <a:solidFill>
              <a:schemeClr val="accent1"/>
            </a:solidFill>
            <a:ln w="9525">
              <a:solidFill>
                <a:schemeClr val="tx1"/>
              </a:solidFill>
              <a:round/>
              <a:headEnd/>
              <a:tailEnd/>
            </a:ln>
          </p:spPr>
          <p:txBody>
            <a:bodyPr wrap="none" anchor="ctr"/>
            <a:lstStyle/>
            <a:p>
              <a:pPr algn="ctr"/>
              <a:r>
                <a:rPr lang="en-US" altLang="zh-CN" dirty="0" smtClean="0">
                  <a:solidFill>
                    <a:schemeClr val="bg1"/>
                  </a:solidFill>
                </a:rPr>
                <a:t>Clause </a:t>
              </a:r>
              <a:r>
                <a:rPr lang="en-US" altLang="zh-CN" dirty="0">
                  <a:solidFill>
                    <a:schemeClr val="bg1"/>
                  </a:solidFill>
                </a:rPr>
                <a:t>DB</a:t>
              </a:r>
            </a:p>
          </p:txBody>
        </p:sp>
        <p:sp>
          <p:nvSpPr>
            <p:cNvPr id="74796" name="Rectangle 44"/>
            <p:cNvSpPr>
              <a:spLocks noChangeArrowheads="1"/>
            </p:cNvSpPr>
            <p:nvPr/>
          </p:nvSpPr>
          <p:spPr bwMode="auto">
            <a:xfrm>
              <a:off x="1619" y="1721"/>
              <a:ext cx="1001" cy="270"/>
            </a:xfrm>
            <a:prstGeom prst="rect">
              <a:avLst/>
            </a:prstGeom>
            <a:solidFill>
              <a:schemeClr val="accent1"/>
            </a:solidFill>
            <a:ln w="9525">
              <a:solidFill>
                <a:schemeClr val="tx1"/>
              </a:solidFill>
              <a:miter lim="800000"/>
              <a:headEnd/>
              <a:tailEnd/>
            </a:ln>
            <a:effectLst/>
          </p:spPr>
          <p:txBody>
            <a:bodyPr wrap="none" anchor="ctr"/>
            <a:lstStyle/>
            <a:p>
              <a:pPr algn="ctr" defTabSz="914400"/>
              <a:r>
                <a:rPr lang="en-US" altLang="zh-CN" dirty="0" smtClean="0">
                  <a:solidFill>
                    <a:schemeClr val="bg1"/>
                  </a:solidFill>
                </a:rPr>
                <a:t>reasons</a:t>
              </a:r>
              <a:endParaRPr lang="en-US" altLang="zh-CN" dirty="0">
                <a:solidFill>
                  <a:schemeClr val="bg1"/>
                </a:solidFill>
              </a:endParaRPr>
            </a:p>
          </p:txBody>
        </p:sp>
      </p:grpSp>
      <p:sp>
        <p:nvSpPr>
          <p:cNvPr id="74798" name="Rectangle 319"/>
          <p:cNvSpPr>
            <a:spLocks noChangeArrowheads="1"/>
          </p:cNvSpPr>
          <p:nvPr/>
        </p:nvSpPr>
        <p:spPr bwMode="auto">
          <a:xfrm>
            <a:off x="534131" y="2203775"/>
            <a:ext cx="444500" cy="3179602"/>
          </a:xfrm>
          <a:prstGeom prst="rect">
            <a:avLst/>
          </a:prstGeom>
          <a:noFill/>
          <a:ln w="9525">
            <a:noFill/>
            <a:miter lim="800000"/>
            <a:headEnd/>
            <a:tailEnd/>
          </a:ln>
        </p:spPr>
        <p:txBody>
          <a:bodyPr wrap="none" anchor="ctr"/>
          <a:lstStyle/>
          <a:p>
            <a:pPr algn="ctr" defTabSz="914400"/>
            <a:r>
              <a:rPr lang="en-US" altLang="zh-CN" sz="2400" dirty="0" smtClean="0">
                <a:solidFill>
                  <a:srgbClr val="FFF95B"/>
                </a:solidFill>
                <a:latin typeface="Calibri" pitchFamily="34" charset="0"/>
              </a:rPr>
              <a:t>¬x</a:t>
            </a:r>
            <a:r>
              <a:rPr lang="en-US" altLang="zh-CN" sz="2400" baseline="-25000" dirty="0" smtClean="0">
                <a:solidFill>
                  <a:srgbClr val="FFF95B"/>
                </a:solidFill>
                <a:latin typeface="Calibri" pitchFamily="34" charset="0"/>
              </a:rPr>
              <a:t>7</a:t>
            </a:r>
            <a:endParaRPr lang="en-US" altLang="zh-CN" sz="2400" dirty="0" smtClean="0">
              <a:solidFill>
                <a:srgbClr val="FFF95B"/>
              </a:solidFill>
              <a:latin typeface="Calibri" pitchFamily="34" charset="0"/>
            </a:endParaRPr>
          </a:p>
          <a:p>
            <a:pPr algn="ctr" defTabSz="914400"/>
            <a:r>
              <a:rPr lang="en-US" altLang="zh-CN" sz="2400" dirty="0" smtClean="0">
                <a:solidFill>
                  <a:schemeClr val="bg1"/>
                </a:solidFill>
                <a:latin typeface="Calibri" pitchFamily="34" charset="0"/>
              </a:rPr>
              <a:t>x</a:t>
            </a:r>
            <a:r>
              <a:rPr lang="en-US" altLang="zh-CN" sz="2400" baseline="-25000" dirty="0" smtClean="0">
                <a:solidFill>
                  <a:schemeClr val="bg1"/>
                </a:solidFill>
                <a:latin typeface="Calibri" pitchFamily="34" charset="0"/>
              </a:rPr>
              <a:t>2</a:t>
            </a:r>
            <a:endParaRPr lang="en-US" altLang="zh-CN" sz="2400" dirty="0" smtClean="0">
              <a:solidFill>
                <a:schemeClr val="bg1"/>
              </a:solidFill>
              <a:latin typeface="Calibri" pitchFamily="34" charset="0"/>
            </a:endParaRPr>
          </a:p>
          <a:p>
            <a:pPr algn="ctr" defTabSz="914400"/>
            <a:r>
              <a:rPr lang="en-US" altLang="zh-CN" sz="2400" dirty="0" smtClean="0">
                <a:solidFill>
                  <a:schemeClr val="bg1"/>
                </a:solidFill>
                <a:latin typeface="Calibri" pitchFamily="34" charset="0"/>
              </a:rPr>
              <a:t>¬x</a:t>
            </a:r>
            <a:r>
              <a:rPr lang="en-US" altLang="zh-CN" sz="2400" baseline="-25000" dirty="0" smtClean="0">
                <a:solidFill>
                  <a:schemeClr val="bg1"/>
                </a:solidFill>
                <a:latin typeface="Calibri" pitchFamily="34" charset="0"/>
              </a:rPr>
              <a:t>1</a:t>
            </a:r>
            <a:endParaRPr lang="en-US" altLang="zh-CN" sz="2400" dirty="0" smtClean="0">
              <a:solidFill>
                <a:schemeClr val="bg1"/>
              </a:solidFill>
              <a:latin typeface="Calibri" pitchFamily="34" charset="0"/>
            </a:endParaRPr>
          </a:p>
          <a:p>
            <a:pPr algn="ctr" defTabSz="914400"/>
            <a:r>
              <a:rPr lang="en-US" altLang="zh-CN" sz="2400" dirty="0" smtClean="0">
                <a:solidFill>
                  <a:srgbClr val="FFF95B"/>
                </a:solidFill>
                <a:latin typeface="Calibri" pitchFamily="34" charset="0"/>
              </a:rPr>
              <a:t>¬x</a:t>
            </a:r>
            <a:r>
              <a:rPr lang="en-US" altLang="zh-CN" sz="2400" baseline="-25000" dirty="0" smtClean="0">
                <a:solidFill>
                  <a:srgbClr val="FFF95B"/>
                </a:solidFill>
                <a:latin typeface="Calibri" pitchFamily="34" charset="0"/>
              </a:rPr>
              <a:t>3</a:t>
            </a:r>
            <a:endParaRPr lang="en-US" altLang="zh-CN" sz="2400" dirty="0" smtClean="0">
              <a:solidFill>
                <a:srgbClr val="FFF95B"/>
              </a:solidFill>
              <a:latin typeface="Calibri" pitchFamily="34" charset="0"/>
            </a:endParaRPr>
          </a:p>
          <a:p>
            <a:pPr algn="ctr" defTabSz="914400"/>
            <a:r>
              <a:rPr lang="en-US" altLang="zh-CN" sz="2400" dirty="0" smtClean="0">
                <a:solidFill>
                  <a:schemeClr val="bg1"/>
                </a:solidFill>
                <a:latin typeface="Calibri" pitchFamily="34" charset="0"/>
              </a:rPr>
              <a:t>x</a:t>
            </a:r>
            <a:r>
              <a:rPr lang="en-US" altLang="zh-CN" sz="2400" baseline="-25000" dirty="0" smtClean="0">
                <a:solidFill>
                  <a:schemeClr val="bg1"/>
                </a:solidFill>
                <a:latin typeface="Calibri" pitchFamily="34" charset="0"/>
              </a:rPr>
              <a:t>8</a:t>
            </a:r>
            <a:endParaRPr lang="en-US" altLang="zh-CN" sz="2400" dirty="0" smtClean="0">
              <a:solidFill>
                <a:schemeClr val="bg1"/>
              </a:solidFill>
              <a:latin typeface="Calibri" pitchFamily="34" charset="0"/>
            </a:endParaRPr>
          </a:p>
          <a:p>
            <a:pPr algn="ctr" defTabSz="914400"/>
            <a:r>
              <a:rPr lang="en-US" altLang="zh-CN" sz="2400" dirty="0" smtClean="0">
                <a:solidFill>
                  <a:schemeClr val="bg1"/>
                </a:solidFill>
                <a:latin typeface="Calibri" pitchFamily="34" charset="0"/>
              </a:rPr>
              <a:t>x</a:t>
            </a:r>
            <a:r>
              <a:rPr lang="en-US" altLang="zh-CN" sz="2400" baseline="-25000" dirty="0" smtClean="0">
                <a:solidFill>
                  <a:schemeClr val="bg1"/>
                </a:solidFill>
                <a:latin typeface="Calibri" pitchFamily="34" charset="0"/>
              </a:rPr>
              <a:t>4</a:t>
            </a:r>
            <a:endParaRPr lang="en-US" altLang="zh-CN" sz="2400" dirty="0" smtClean="0">
              <a:solidFill>
                <a:schemeClr val="bg1"/>
              </a:solidFill>
              <a:latin typeface="Calibri" pitchFamily="34" charset="0"/>
            </a:endParaRPr>
          </a:p>
          <a:p>
            <a:pPr algn="ctr" defTabSz="914400"/>
            <a:r>
              <a:rPr lang="en-US" altLang="zh-CN" sz="2400" dirty="0" smtClean="0">
                <a:solidFill>
                  <a:srgbClr val="FFF95B"/>
                </a:solidFill>
                <a:latin typeface="Calibri" pitchFamily="34" charset="0"/>
              </a:rPr>
              <a:t>x</a:t>
            </a:r>
            <a:r>
              <a:rPr lang="en-US" altLang="zh-CN" sz="2400" baseline="-25000" dirty="0" smtClean="0">
                <a:solidFill>
                  <a:srgbClr val="FFF95B"/>
                </a:solidFill>
                <a:latin typeface="Calibri" pitchFamily="34" charset="0"/>
              </a:rPr>
              <a:t>15</a:t>
            </a:r>
            <a:endParaRPr lang="en-US" altLang="zh-CN" sz="2400" dirty="0" smtClean="0">
              <a:solidFill>
                <a:srgbClr val="FFF95B"/>
              </a:solidFill>
              <a:latin typeface="Calibri" pitchFamily="34" charset="0"/>
            </a:endParaRPr>
          </a:p>
          <a:p>
            <a:pPr algn="ctr" defTabSz="914400"/>
            <a:endParaRPr lang="en-US" altLang="zh-CN" sz="2400" dirty="0" smtClean="0">
              <a:solidFill>
                <a:schemeClr val="bg1"/>
              </a:solidFill>
              <a:latin typeface="Calibri" pitchFamily="34" charset="0"/>
            </a:endParaRPr>
          </a:p>
          <a:p>
            <a:pPr algn="ctr" defTabSz="914400"/>
            <a:endParaRPr lang="en-US" altLang="zh-CN" sz="2400" dirty="0" smtClean="0">
              <a:solidFill>
                <a:schemeClr val="bg1"/>
              </a:solidFill>
              <a:latin typeface="Calibri" pitchFamily="34" charset="0"/>
            </a:endParaRPr>
          </a:p>
        </p:txBody>
      </p:sp>
      <p:cxnSp>
        <p:nvCxnSpPr>
          <p:cNvPr id="24" name="AutoShape 24"/>
          <p:cNvCxnSpPr>
            <a:cxnSpLocks noChangeShapeType="1"/>
            <a:stCxn id="74771" idx="3"/>
            <a:endCxn id="74772" idx="1"/>
          </p:cNvCxnSpPr>
          <p:nvPr/>
        </p:nvCxnSpPr>
        <p:spPr bwMode="auto">
          <a:xfrm rot="5400000">
            <a:off x="4964822" y="2341561"/>
            <a:ext cx="628728" cy="950953"/>
          </a:xfrm>
          <a:prstGeom prst="straightConnector1">
            <a:avLst/>
          </a:prstGeom>
          <a:noFill/>
          <a:ln w="9525">
            <a:solidFill>
              <a:schemeClr val="tx1"/>
            </a:solidFill>
            <a:round/>
            <a:headEnd/>
            <a:tailEnd/>
          </a:ln>
        </p:spPr>
      </p:cxnSp>
      <p:sp>
        <p:nvSpPr>
          <p:cNvPr id="25" name="Rectangle 319"/>
          <p:cNvSpPr>
            <a:spLocks noChangeArrowheads="1"/>
          </p:cNvSpPr>
          <p:nvPr/>
        </p:nvSpPr>
        <p:spPr bwMode="auto">
          <a:xfrm flipH="1">
            <a:off x="5263398" y="2117218"/>
            <a:ext cx="501678" cy="428625"/>
          </a:xfrm>
          <a:prstGeom prst="rect">
            <a:avLst/>
          </a:prstGeom>
          <a:noFill/>
          <a:ln w="9525">
            <a:noFill/>
            <a:miter lim="800000"/>
            <a:headEnd/>
            <a:tailEnd/>
          </a:ln>
        </p:spPr>
        <p:txBody>
          <a:bodyPr wrap="none" anchor="ctr"/>
          <a:lstStyle/>
          <a:p>
            <a:pPr algn="ctr" defTabSz="914400"/>
            <a:r>
              <a:rPr lang="en-US" altLang="zh-CN" sz="2400" dirty="0" smtClean="0">
                <a:latin typeface="Calibri" pitchFamily="34" charset="0"/>
              </a:rPr>
              <a:t>F</a:t>
            </a:r>
          </a:p>
        </p:txBody>
      </p:sp>
      <p:sp>
        <p:nvSpPr>
          <p:cNvPr id="22" name="AutoShape 39"/>
          <p:cNvSpPr>
            <a:spLocks noChangeArrowheads="1"/>
          </p:cNvSpPr>
          <p:nvPr/>
        </p:nvSpPr>
        <p:spPr bwMode="auto">
          <a:xfrm>
            <a:off x="1390952" y="4119403"/>
            <a:ext cx="502920" cy="2357002"/>
          </a:xfrm>
          <a:prstGeom prst="flowChartDocument">
            <a:avLst/>
          </a:prstGeom>
          <a:solidFill>
            <a:schemeClr val="accent1"/>
          </a:solidFill>
          <a:ln w="9525">
            <a:solidFill>
              <a:schemeClr val="tx1"/>
            </a:solidFill>
            <a:miter lim="800000"/>
            <a:headEnd/>
            <a:tailEnd/>
          </a:ln>
          <a:effectLst/>
        </p:spPr>
        <p:txBody>
          <a:bodyPr wrap="none" anchor="ctr"/>
          <a:lstStyle/>
          <a:p>
            <a:endParaRPr lang="zh-CN" altLang="en-US"/>
          </a:p>
        </p:txBody>
      </p:sp>
      <p:sp>
        <p:nvSpPr>
          <p:cNvPr id="23" name="Rectangle 319"/>
          <p:cNvSpPr>
            <a:spLocks noChangeArrowheads="1"/>
          </p:cNvSpPr>
          <p:nvPr/>
        </p:nvSpPr>
        <p:spPr bwMode="auto">
          <a:xfrm>
            <a:off x="1106365" y="3690778"/>
            <a:ext cx="1072094" cy="428625"/>
          </a:xfrm>
          <a:prstGeom prst="rect">
            <a:avLst/>
          </a:prstGeom>
          <a:noFill/>
          <a:ln w="9525">
            <a:noFill/>
            <a:miter lim="800000"/>
            <a:headEnd/>
            <a:tailEnd/>
          </a:ln>
        </p:spPr>
        <p:txBody>
          <a:bodyPr wrap="none" anchor="ctr"/>
          <a:lstStyle/>
          <a:p>
            <a:pPr algn="ctr" defTabSz="914400"/>
            <a:r>
              <a:rPr lang="en-US" altLang="zh-CN" sz="2400" dirty="0" smtClean="0">
                <a:latin typeface="Calibri" pitchFamily="34" charset="0"/>
              </a:rPr>
              <a:t>assume</a:t>
            </a:r>
            <a:endParaRPr lang="en-US" altLang="zh-CN" sz="2400" dirty="0">
              <a:latin typeface="Calibri" pitchFamily="34" charset="0"/>
            </a:endParaRPr>
          </a:p>
        </p:txBody>
      </p:sp>
      <p:sp>
        <p:nvSpPr>
          <p:cNvPr id="28" name="Rectangle 319"/>
          <p:cNvSpPr>
            <a:spLocks noChangeArrowheads="1"/>
          </p:cNvSpPr>
          <p:nvPr/>
        </p:nvSpPr>
        <p:spPr bwMode="auto">
          <a:xfrm>
            <a:off x="1420162" y="4124828"/>
            <a:ext cx="444500" cy="1710800"/>
          </a:xfrm>
          <a:prstGeom prst="rect">
            <a:avLst/>
          </a:prstGeom>
          <a:noFill/>
          <a:ln w="9525">
            <a:noFill/>
            <a:miter lim="800000"/>
            <a:headEnd/>
            <a:tailEnd/>
          </a:ln>
        </p:spPr>
        <p:txBody>
          <a:bodyPr wrap="none" anchor="ctr"/>
          <a:lstStyle/>
          <a:p>
            <a:pPr algn="ctr" defTabSz="914400"/>
            <a:r>
              <a:rPr lang="en-US" altLang="zh-CN" sz="2400" dirty="0" smtClean="0">
                <a:solidFill>
                  <a:srgbClr val="FFF95B"/>
                </a:solidFill>
                <a:latin typeface="Calibri" pitchFamily="34" charset="0"/>
              </a:rPr>
              <a:t>¬x</a:t>
            </a:r>
            <a:r>
              <a:rPr lang="en-US" altLang="zh-CN" sz="2400" baseline="-25000" dirty="0" smtClean="0">
                <a:solidFill>
                  <a:srgbClr val="FFF95B"/>
                </a:solidFill>
                <a:latin typeface="Calibri" pitchFamily="34" charset="0"/>
              </a:rPr>
              <a:t>7</a:t>
            </a:r>
            <a:endParaRPr lang="en-US" altLang="zh-CN" sz="2400" dirty="0" smtClean="0">
              <a:solidFill>
                <a:srgbClr val="FFF95B"/>
              </a:solidFill>
              <a:latin typeface="Calibri" pitchFamily="34" charset="0"/>
            </a:endParaRPr>
          </a:p>
          <a:p>
            <a:pPr algn="ctr" defTabSz="914400"/>
            <a:r>
              <a:rPr lang="en-US" altLang="zh-CN" sz="2400" dirty="0" smtClean="0">
                <a:solidFill>
                  <a:srgbClr val="FFF95B"/>
                </a:solidFill>
                <a:latin typeface="Calibri" pitchFamily="34" charset="0"/>
              </a:rPr>
              <a:t>¬x</a:t>
            </a:r>
            <a:r>
              <a:rPr lang="en-US" altLang="zh-CN" sz="2400" baseline="-25000" dirty="0" smtClean="0">
                <a:solidFill>
                  <a:srgbClr val="FFF95B"/>
                </a:solidFill>
                <a:latin typeface="Calibri" pitchFamily="34" charset="0"/>
              </a:rPr>
              <a:t>3</a:t>
            </a:r>
            <a:endParaRPr lang="en-US" altLang="zh-CN" sz="2400" dirty="0" smtClean="0">
              <a:solidFill>
                <a:srgbClr val="FFF95B"/>
              </a:solidFill>
              <a:latin typeface="Calibri" pitchFamily="34" charset="0"/>
            </a:endParaRPr>
          </a:p>
          <a:p>
            <a:pPr algn="ctr" defTabSz="914400"/>
            <a:r>
              <a:rPr lang="en-US" altLang="zh-CN" sz="2400" dirty="0" smtClean="0">
                <a:solidFill>
                  <a:srgbClr val="FFF95B"/>
                </a:solidFill>
                <a:latin typeface="Calibri" pitchFamily="34" charset="0"/>
              </a:rPr>
              <a:t>x</a:t>
            </a:r>
            <a:r>
              <a:rPr lang="en-US" altLang="zh-CN" sz="2400" baseline="-25000" dirty="0" smtClean="0">
                <a:solidFill>
                  <a:srgbClr val="FFF95B"/>
                </a:solidFill>
                <a:latin typeface="Calibri" pitchFamily="34" charset="0"/>
              </a:rPr>
              <a:t>15</a:t>
            </a:r>
            <a:endParaRPr lang="en-US" altLang="zh-CN" sz="2400" dirty="0" smtClean="0">
              <a:solidFill>
                <a:srgbClr val="FFF95B"/>
              </a:solidFill>
              <a:latin typeface="Calibri" pitchFamily="34" charset="0"/>
            </a:endParaRPr>
          </a:p>
          <a:p>
            <a:pPr algn="ctr" defTabSz="914400"/>
            <a:endParaRPr lang="en-US" altLang="zh-CN" sz="2400" dirty="0" smtClean="0">
              <a:solidFill>
                <a:schemeClr val="bg1"/>
              </a:solidFill>
              <a:latin typeface="Calibri" pitchFamily="34" charset="0"/>
            </a:endParaRPr>
          </a:p>
          <a:p>
            <a:pPr algn="ctr" defTabSz="914400"/>
            <a:endParaRPr lang="en-US" altLang="zh-CN" sz="2400" dirty="0" smtClean="0">
              <a:solidFill>
                <a:schemeClr val="bg1"/>
              </a:solidFill>
              <a:latin typeface="Calibri" pitchFamily="34" charset="0"/>
            </a:endParaRPr>
          </a:p>
        </p:txBody>
      </p:sp>
      <p:sp>
        <p:nvSpPr>
          <p:cNvPr id="29" name="Rectangle 319"/>
          <p:cNvSpPr>
            <a:spLocks noChangeArrowheads="1"/>
          </p:cNvSpPr>
          <p:nvPr/>
        </p:nvSpPr>
        <p:spPr bwMode="auto">
          <a:xfrm rot="19567028">
            <a:off x="4498705" y="2474190"/>
            <a:ext cx="959636" cy="428625"/>
          </a:xfrm>
          <a:prstGeom prst="rect">
            <a:avLst/>
          </a:prstGeom>
          <a:noFill/>
          <a:ln w="9525">
            <a:noFill/>
            <a:miter lim="800000"/>
            <a:headEnd/>
            <a:tailEnd/>
          </a:ln>
        </p:spPr>
        <p:txBody>
          <a:bodyPr wrap="none" anchor="ctr"/>
          <a:lstStyle/>
          <a:p>
            <a:pPr algn="ctr" defTabSz="914400"/>
            <a:r>
              <a:rPr lang="en-US" altLang="zh-CN" sz="2400" dirty="0" smtClean="0">
                <a:latin typeface="Calibri" pitchFamily="34" charset="0"/>
              </a:rPr>
              <a:t>x</a:t>
            </a:r>
            <a:r>
              <a:rPr lang="en-US" altLang="zh-CN" sz="2400" baseline="-25000" dirty="0" smtClean="0">
                <a:latin typeface="Calibri" pitchFamily="34" charset="0"/>
              </a:rPr>
              <a:t>2</a:t>
            </a:r>
            <a:r>
              <a:rPr lang="en-US" altLang="zh-CN" sz="2400" dirty="0" smtClean="0">
                <a:latin typeface="Calibri" pitchFamily="34" charset="0"/>
              </a:rPr>
              <a:t>, ¬x</a:t>
            </a:r>
            <a:r>
              <a:rPr lang="en-US" altLang="zh-CN" sz="2400" baseline="-25000" dirty="0" smtClean="0">
                <a:latin typeface="Calibri" pitchFamily="34" charset="0"/>
              </a:rPr>
              <a:t>1</a:t>
            </a:r>
            <a:endParaRPr lang="en-US" altLang="zh-CN" sz="2400" baseline="-25000" dirty="0">
              <a:latin typeface="Calibri" pitchFamily="34" charset="0"/>
            </a:endParaRPr>
          </a:p>
        </p:txBody>
      </p:sp>
      <p:sp>
        <p:nvSpPr>
          <p:cNvPr id="30" name="Rectangle 319"/>
          <p:cNvSpPr>
            <a:spLocks noChangeArrowheads="1"/>
          </p:cNvSpPr>
          <p:nvPr/>
        </p:nvSpPr>
        <p:spPr bwMode="auto">
          <a:xfrm rot="19607308">
            <a:off x="3071543" y="3450845"/>
            <a:ext cx="1156421" cy="428625"/>
          </a:xfrm>
          <a:prstGeom prst="rect">
            <a:avLst/>
          </a:prstGeom>
          <a:noFill/>
          <a:ln w="9525">
            <a:noFill/>
            <a:miter lim="800000"/>
            <a:headEnd/>
            <a:tailEnd/>
          </a:ln>
        </p:spPr>
        <p:txBody>
          <a:bodyPr wrap="none" anchor="ctr"/>
          <a:lstStyle/>
          <a:p>
            <a:pPr algn="ctr" defTabSz="914400"/>
            <a:r>
              <a:rPr lang="en-US" altLang="zh-CN" sz="2400" dirty="0" smtClean="0">
                <a:latin typeface="Calibri" pitchFamily="34" charset="0"/>
              </a:rPr>
              <a:t>x</a:t>
            </a:r>
            <a:r>
              <a:rPr lang="en-US" altLang="zh-CN" sz="2400" baseline="-25000" dirty="0" smtClean="0">
                <a:latin typeface="Calibri" pitchFamily="34" charset="0"/>
              </a:rPr>
              <a:t>8</a:t>
            </a:r>
            <a:r>
              <a:rPr lang="en-US" altLang="zh-CN" sz="2400" dirty="0" smtClean="0">
                <a:latin typeface="Calibri" pitchFamily="34" charset="0"/>
              </a:rPr>
              <a:t>, x</a:t>
            </a:r>
            <a:r>
              <a:rPr lang="en-US" altLang="zh-CN" sz="2400" baseline="-25000" dirty="0" smtClean="0">
                <a:latin typeface="Calibri" pitchFamily="34" charset="0"/>
              </a:rPr>
              <a:t>4</a:t>
            </a:r>
            <a:endParaRPr lang="en-US" altLang="zh-CN" sz="2400" baseline="-25000" dirty="0">
              <a:latin typeface="Calibri" pitchFamily="34" charset="0"/>
            </a:endParaRPr>
          </a:p>
        </p:txBody>
      </p:sp>
      <p:cxnSp>
        <p:nvCxnSpPr>
          <p:cNvPr id="31" name="AutoShape 29"/>
          <p:cNvCxnSpPr>
            <a:cxnSpLocks noChangeShapeType="1"/>
            <a:stCxn id="74771" idx="7"/>
          </p:cNvCxnSpPr>
          <p:nvPr/>
        </p:nvCxnSpPr>
        <p:spPr bwMode="auto">
          <a:xfrm rot="5400000" flipH="1" flipV="1">
            <a:off x="6177921" y="1655654"/>
            <a:ext cx="423760" cy="623698"/>
          </a:xfrm>
          <a:prstGeom prst="straightConnector1">
            <a:avLst/>
          </a:prstGeom>
          <a:noFill/>
          <a:ln w="9525">
            <a:solidFill>
              <a:schemeClr val="tx1"/>
            </a:solidFill>
            <a:round/>
            <a:headEnd/>
            <a:tailEnd/>
          </a:ln>
        </p:spPr>
      </p:cxnSp>
      <p:sp>
        <p:nvSpPr>
          <p:cNvPr id="32" name="Curved Down Arrow 31"/>
          <p:cNvSpPr/>
          <p:nvPr/>
        </p:nvSpPr>
        <p:spPr>
          <a:xfrm rot="19539215">
            <a:off x="2509348" y="2497640"/>
            <a:ext cx="2496796" cy="854986"/>
          </a:xfrm>
          <a:prstGeom prst="curvedDownArrow">
            <a:avLst>
              <a:gd name="adj1" fmla="val 12286"/>
              <a:gd name="adj2" fmla="val 49174"/>
              <a:gd name="adj3" fmla="val 19576"/>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26" name="Rectangle 319"/>
          <p:cNvSpPr>
            <a:spLocks noChangeArrowheads="1"/>
          </p:cNvSpPr>
          <p:nvPr/>
        </p:nvSpPr>
        <p:spPr bwMode="auto">
          <a:xfrm rot="904162">
            <a:off x="4226034" y="4176377"/>
            <a:ext cx="644633" cy="428625"/>
          </a:xfrm>
          <a:prstGeom prst="rect">
            <a:avLst/>
          </a:prstGeom>
          <a:noFill/>
          <a:ln w="9525">
            <a:noFill/>
            <a:miter lim="800000"/>
            <a:headEnd/>
            <a:tailEnd/>
          </a:ln>
        </p:spPr>
        <p:txBody>
          <a:bodyPr wrap="none" anchor="ctr"/>
          <a:lstStyle/>
          <a:p>
            <a:pPr algn="ctr" defTabSz="914400"/>
            <a:r>
              <a:rPr lang="en-US" altLang="zh-CN" sz="2400" dirty="0" smtClean="0">
                <a:latin typeface="Calibri" pitchFamily="34" charset="0"/>
              </a:rPr>
              <a:t>¬x</a:t>
            </a:r>
            <a:r>
              <a:rPr lang="en-US" altLang="zh-CN" sz="2400" baseline="-25000" dirty="0" smtClean="0">
                <a:latin typeface="Calibri" pitchFamily="34" charset="0"/>
              </a:rPr>
              <a:t>2</a:t>
            </a:r>
            <a:endParaRPr lang="en-US" altLang="zh-CN" sz="2400" baseline="-250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4794"/>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94" grpId="0"/>
      <p:bldP spid="3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1715</TotalTime>
  <Words>4571</Words>
  <Application>Microsoft Macintosh PowerPoint</Application>
  <PresentationFormat>On-screen Show (4:3)</PresentationFormat>
  <Paragraphs>631</Paragraphs>
  <Slides>26</Slides>
  <Notes>20</Notes>
  <HiddenSlides>7</HiddenSlides>
  <MMClips>0</MMClips>
  <ScaleCrop>false</ScaleCrop>
  <HeadingPairs>
    <vt:vector size="4" baseType="variant">
      <vt:variant>
        <vt:lpstr>Design Template</vt:lpstr>
      </vt:variant>
      <vt:variant>
        <vt:i4>1</vt:i4>
      </vt:variant>
      <vt:variant>
        <vt:lpstr>Slide Titles</vt:lpstr>
      </vt:variant>
      <vt:variant>
        <vt:i4>26</vt:i4>
      </vt:variant>
    </vt:vector>
  </HeadingPairs>
  <TitlesOfParts>
    <vt:vector size="27" baseType="lpstr">
      <vt:lpstr>Office Theme</vt:lpstr>
      <vt:lpstr>Parallelizing MiniSat</vt:lpstr>
      <vt:lpstr>Bottomline</vt:lpstr>
      <vt:lpstr>Normalized “Speedup”</vt:lpstr>
      <vt:lpstr>Normalized #Inspects / Second</vt:lpstr>
      <vt:lpstr>What Is A SAT Solver?</vt:lpstr>
      <vt:lpstr>Terminology</vt:lpstr>
      <vt:lpstr>MiniSat Overview</vt:lpstr>
      <vt:lpstr>Assume VS. Propagate</vt:lpstr>
      <vt:lpstr>Conflict-Driven Backtracking</vt:lpstr>
      <vt:lpstr>Conflict-Driven Backtracking</vt:lpstr>
      <vt:lpstr>Dynamic Variable Ordering</vt:lpstr>
      <vt:lpstr>Parallelizing MiniSat</vt:lpstr>
      <vt:lpstr>How to Handle Various Data </vt:lpstr>
      <vt:lpstr>How to Handle Various Data </vt:lpstr>
      <vt:lpstr>MiniSat Overview</vt:lpstr>
      <vt:lpstr>Recursive MiniSat Overview</vt:lpstr>
      <vt:lpstr>Parallel MiniSat Overview</vt:lpstr>
      <vt:lpstr>Parallel MiniSat Overview</vt:lpstr>
      <vt:lpstr>Conclusion</vt:lpstr>
      <vt:lpstr>MiniSat Overview</vt:lpstr>
      <vt:lpstr>Data Structures Used</vt:lpstr>
      <vt:lpstr>Goal #1: Parallelize a SAT Solver</vt:lpstr>
      <vt:lpstr>Goal #1: Parallelize a SAT Solver</vt:lpstr>
      <vt:lpstr>Goal #1: Parallelize a SAT Solver</vt:lpstr>
      <vt:lpstr>Goal #2: Enable Parallelizd  SAT Solver In Cilk-M</vt:lpstr>
      <vt:lpstr>Plan Of Execution</vt:lpstr>
    </vt:vector>
  </TitlesOfParts>
  <Company>MIT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Parallelizing MiniSat with Hyperobjects</dc:title>
  <dc:creator>ITing Lee</dc:creator>
  <cp:lastModifiedBy>ITing Lee</cp:lastModifiedBy>
  <cp:revision>142</cp:revision>
  <cp:lastPrinted>2010-05-06T13:11:42Z</cp:lastPrinted>
  <dcterms:created xsi:type="dcterms:W3CDTF">2010-05-06T13:41:13Z</dcterms:created>
  <dcterms:modified xsi:type="dcterms:W3CDTF">2010-05-06T13:56:19Z</dcterms:modified>
</cp:coreProperties>
</file>