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Default Extension="pdf" ContentType="application/pdf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95" r:id="rId4"/>
    <p:sldId id="296" r:id="rId5"/>
    <p:sldId id="297" r:id="rId6"/>
    <p:sldId id="298" r:id="rId7"/>
    <p:sldId id="286" r:id="rId8"/>
    <p:sldId id="259" r:id="rId9"/>
    <p:sldId id="288" r:id="rId10"/>
    <p:sldId id="275" r:id="rId11"/>
    <p:sldId id="268" r:id="rId12"/>
    <p:sldId id="276" r:id="rId13"/>
    <p:sldId id="289" r:id="rId14"/>
    <p:sldId id="278" r:id="rId15"/>
    <p:sldId id="285" r:id="rId16"/>
    <p:sldId id="277" r:id="rId17"/>
    <p:sldId id="290" r:id="rId18"/>
    <p:sldId id="279" r:id="rId19"/>
    <p:sldId id="302" r:id="rId20"/>
    <p:sldId id="303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281" r:id="rId32"/>
    <p:sldId id="293" r:id="rId33"/>
    <p:sldId id="300" r:id="rId34"/>
    <p:sldId id="315" r:id="rId35"/>
    <p:sldId id="316" r:id="rId36"/>
    <p:sldId id="292" r:id="rId37"/>
    <p:sldId id="280" r:id="rId38"/>
    <p:sldId id="294" r:id="rId39"/>
    <p:sldId id="291" r:id="rId40"/>
    <p:sldId id="269" r:id="rId41"/>
    <p:sldId id="301" r:id="rId42"/>
    <p:sldId id="264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08" d="100"/>
          <a:sy n="108" d="100"/>
        </p:scale>
        <p:origin x="-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2B81560-D846-0C47-B04A-B016BECA7EFE}" type="datetimeFigureOut">
              <a:rPr lang="en-US" smtClean="0"/>
              <a:pPr/>
              <a:t>5/11/10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F59604A-DDD4-4BE5-9F0F-C50D317D165F}" type="slidenum">
              <a:rPr smtClean="0"/>
              <a:pPr/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1560-D846-0C47-B04A-B016BECA7EFE}" type="datetimeFigureOut">
              <a:rPr lang="en-US" smtClean="0"/>
              <a:pPr/>
              <a:t>5/11/10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F213E-4ECC-5645-B18F-5B918408C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1560-D846-0C47-B04A-B016BECA7EFE}" type="datetimeFigureOut">
              <a:rPr lang="en-US" smtClean="0"/>
              <a:pPr/>
              <a:t>5/11/10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F213E-4ECC-5645-B18F-5B918408C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B81560-D846-0C47-B04A-B016BECA7EFE}" type="datetimeFigureOut">
              <a:rPr lang="en-US" smtClean="0"/>
              <a:pPr/>
              <a:t>5/11/10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EF213E-4ECC-5645-B18F-5B918408C1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2B81560-D846-0C47-B04A-B016BECA7EFE}" type="datetimeFigureOut">
              <a:rPr lang="en-US" smtClean="0"/>
              <a:pPr/>
              <a:t>5/11/10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1EF213E-4ECC-5645-B18F-5B918408C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1560-D846-0C47-B04A-B016BECA7EFE}" type="datetimeFigureOut">
              <a:rPr lang="en-US" smtClean="0"/>
              <a:pPr/>
              <a:t>5/11/10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F213E-4ECC-5645-B18F-5B918408C1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1560-D846-0C47-B04A-B016BECA7EFE}" type="datetimeFigureOut">
              <a:rPr lang="en-US" smtClean="0"/>
              <a:pPr/>
              <a:t>5/11/10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F213E-4ECC-5645-B18F-5B918408C1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B81560-D846-0C47-B04A-B016BECA7EFE}" type="datetimeFigureOut">
              <a:rPr lang="en-US" smtClean="0"/>
              <a:pPr/>
              <a:t>5/11/10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EF213E-4ECC-5645-B18F-5B918408C1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1560-D846-0C47-B04A-B016BECA7EFE}" type="datetimeFigureOut">
              <a:rPr lang="en-US" smtClean="0"/>
              <a:pPr/>
              <a:t>5/11/10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F213E-4ECC-5645-B18F-5B918408C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B81560-D846-0C47-B04A-B016BECA7EFE}" type="datetimeFigureOut">
              <a:rPr lang="en-US" smtClean="0"/>
              <a:pPr/>
              <a:t>5/11/10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EF213E-4ECC-5645-B18F-5B918408C1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B81560-D846-0C47-B04A-B016BECA7EFE}" type="datetimeFigureOut">
              <a:rPr lang="en-US" smtClean="0"/>
              <a:pPr/>
              <a:t>5/11/10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EF213E-4ECC-5645-B18F-5B918408C1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2B81560-D846-0C47-B04A-B016BECA7EFE}" type="datetimeFigureOut">
              <a:rPr lang="en-US" smtClean="0"/>
              <a:pPr/>
              <a:t>5/11/10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1EF213E-4ECC-5645-B18F-5B918408C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df"/><Relationship Id="rId5" Type="http://schemas.openxmlformats.org/officeDocument/2006/relationships/image" Target="../media/image10.png"/><Relationship Id="rId6" Type="http://schemas.openxmlformats.org/officeDocument/2006/relationships/image" Target="../media/image5.pdf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d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df"/><Relationship Id="rId5" Type="http://schemas.openxmlformats.org/officeDocument/2006/relationships/image" Target="../media/image14.png"/><Relationship Id="rId6" Type="http://schemas.openxmlformats.org/officeDocument/2006/relationships/image" Target="../media/image15.pdf"/><Relationship Id="rId7" Type="http://schemas.openxmlformats.org/officeDocument/2006/relationships/image" Target="../media/image16.png"/><Relationship Id="rId8" Type="http://schemas.openxmlformats.org/officeDocument/2006/relationships/image" Target="../media/image17.pdf"/><Relationship Id="rId9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d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df"/><Relationship Id="rId5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d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pdf"/><Relationship Id="rId5" Type="http://schemas.openxmlformats.org/officeDocument/2006/relationships/image" Target="../media/image26.png"/><Relationship Id="rId6" Type="http://schemas.openxmlformats.org/officeDocument/2006/relationships/image" Target="../media/image27.pdf"/><Relationship Id="rId7" Type="http://schemas.openxmlformats.org/officeDocument/2006/relationships/image" Target="../media/image28.png"/><Relationship Id="rId8" Type="http://schemas.openxmlformats.org/officeDocument/2006/relationships/image" Target="../media/image29.pdf"/><Relationship Id="rId9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d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df"/><Relationship Id="rId3" Type="http://schemas.openxmlformats.org/officeDocument/2006/relationships/image" Target="../media/image34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Optimizing LU Factorization in </a:t>
            </a:r>
            <a:r>
              <a:rPr lang="en-US" dirty="0" err="1" smtClean="0"/>
              <a:t>Cilk</a:t>
            </a:r>
            <a:r>
              <a:rPr lang="en-US" dirty="0" smtClean="0"/>
              <a:t>++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Nathan Beckmann</a:t>
            </a:r>
          </a:p>
          <a:p>
            <a:r>
              <a:rPr lang="en-US" dirty="0" smtClean="0"/>
              <a:t>Silas Boyd-</a:t>
            </a:r>
            <a:r>
              <a:rPr lang="en-US" dirty="0" err="1" smtClean="0"/>
              <a:t>Wickizer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Machine configurations:</a:t>
            </a:r>
          </a:p>
          <a:p>
            <a:pPr lvl="1"/>
            <a:r>
              <a:rPr lang="en-US" i="1" dirty="0" smtClean="0"/>
              <a:t>AMD16</a:t>
            </a:r>
            <a:r>
              <a:rPr lang="en-US" dirty="0" smtClean="0"/>
              <a:t>: Quad-quad AMD </a:t>
            </a:r>
            <a:r>
              <a:rPr lang="en-US" dirty="0" err="1" smtClean="0"/>
              <a:t>Opteron</a:t>
            </a:r>
            <a:r>
              <a:rPr lang="en-US" dirty="0" smtClean="0"/>
              <a:t> 8350 @ 2.0 GHz</a:t>
            </a:r>
          </a:p>
          <a:p>
            <a:pPr lvl="1"/>
            <a:r>
              <a:rPr lang="en-US" i="1" dirty="0" smtClean="0"/>
              <a:t>Intel16</a:t>
            </a:r>
            <a:r>
              <a:rPr lang="en-US" dirty="0" smtClean="0"/>
              <a:t>: Quad-quad Intel Xeon E7340 @ </a:t>
            </a:r>
            <a:r>
              <a:rPr lang="en-US" dirty="0" smtClean="0"/>
              <a:t>2.0 </a:t>
            </a:r>
            <a:r>
              <a:rPr lang="en-US" dirty="0" smtClean="0"/>
              <a:t>GHz</a:t>
            </a:r>
          </a:p>
          <a:p>
            <a:pPr lvl="1"/>
            <a:r>
              <a:rPr lang="en-US" i="1" dirty="0" smtClean="0"/>
              <a:t>Intel8:</a:t>
            </a:r>
            <a:r>
              <a:rPr lang="en-US" dirty="0" smtClean="0"/>
              <a:t> Dual-quad Intel Xeon E5530 @ 2.4 GHz</a:t>
            </a:r>
          </a:p>
          <a:p>
            <a:pPr lvl="1"/>
            <a:endParaRPr lang="en-US" dirty="0" smtClean="0"/>
          </a:p>
          <a:p>
            <a:r>
              <a:rPr lang="en-US" i="1" dirty="0" err="1" smtClean="0"/>
              <a:t>Xen</a:t>
            </a:r>
            <a:r>
              <a:rPr lang="en-US" dirty="0" smtClean="0"/>
              <a:t> indicates running a </a:t>
            </a:r>
            <a:r>
              <a:rPr lang="en-US" dirty="0" err="1" smtClean="0"/>
              <a:t>Xen</a:t>
            </a:r>
            <a:r>
              <a:rPr lang="en-US" dirty="0" smtClean="0"/>
              <a:t>-enabled kernel</a:t>
            </a:r>
          </a:p>
          <a:p>
            <a:pPr lvl="1"/>
            <a:r>
              <a:rPr lang="en-US" dirty="0" smtClean="0"/>
              <a:t>All tests still ran in dom0 (outside virtual machine)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Quite significant performance heterogeneity by machine architecture</a:t>
            </a:r>
          </a:p>
          <a:p>
            <a:endParaRPr lang="en-US" dirty="0" smtClean="0"/>
          </a:p>
          <a:p>
            <a:r>
              <a:rPr lang="en-US" dirty="0" smtClean="0"/>
              <a:t>Large impact from caches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3962400"/>
          <a:ext cx="7086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320"/>
                <a:gridCol w="1417320"/>
                <a:gridCol w="1417320"/>
                <a:gridCol w="1417320"/>
                <a:gridCol w="1417320"/>
              </a:tblGrid>
              <a:tr h="18542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LU </a:t>
                      </a:r>
                      <a:r>
                        <a:rPr lang="en-US" dirty="0" err="1" smtClean="0"/>
                        <a:t>performace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gflops</a:t>
                      </a:r>
                      <a:r>
                        <a:rPr lang="en-US" baseline="0" dirty="0" smtClean="0"/>
                        <a:t> on 4k </a:t>
                      </a:r>
                      <a:r>
                        <a:rPr lang="en-US" baseline="0" dirty="0" err="1" smtClean="0"/>
                        <a:t>x</a:t>
                      </a:r>
                      <a:r>
                        <a:rPr lang="en-US" baseline="0" dirty="0" smtClean="0"/>
                        <a:t> 4k, 8 cores)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AMD16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Intel16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Intel16Xen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Intel8Xen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PLASMA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Toledo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Pthread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 Scaling</a:t>
            </a:r>
            <a:endParaRPr lang="en-US" dirty="0"/>
          </a:p>
        </p:txBody>
      </p:sp>
      <p:pic>
        <p:nvPicPr>
          <p:cNvPr id="4" name="Content Placeholder 3" descr="4096.cagnode17.2.6.26-2-amd64-after.pdf"/>
          <p:cNvPicPr>
            <a:picLocks noGrp="1" noChangeAspect="1"/>
          </p:cNvPicPr>
          <p:nvPr>
            <p:ph sz="quarter" idx="1"/>
          </p:nvPr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65079" y="1828800"/>
            <a:ext cx="8021052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endParaRPr lang="en-US" dirty="0" smtClean="0"/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Architectural heterogeneity </a:t>
            </a:r>
            <a:r>
              <a:rPr lang="en-US" dirty="0" err="1" smtClean="0">
                <a:sym typeface="Wingdings"/>
              </a:rPr>
              <a:t></a:t>
            </a:r>
            <a:endParaRPr lang="en-US" dirty="0" smtClean="0"/>
          </a:p>
          <a:p>
            <a:pPr lvl="1"/>
            <a:r>
              <a:rPr lang="en-US" dirty="0" smtClean="0"/>
              <a:t>Cache effects</a:t>
            </a:r>
          </a:p>
          <a:p>
            <a:pPr lvl="1"/>
            <a:r>
              <a:rPr lang="en-US" dirty="0" smtClean="0"/>
              <a:t>Parallelism</a:t>
            </a:r>
          </a:p>
          <a:p>
            <a:pPr lvl="1"/>
            <a:r>
              <a:rPr lang="en-US" dirty="0" smtClean="0"/>
              <a:t>Scheduling</a:t>
            </a:r>
          </a:p>
          <a:p>
            <a:pPr lvl="1"/>
            <a:r>
              <a:rPr lang="en-US" dirty="0" smtClean="0"/>
              <a:t>Code size</a:t>
            </a:r>
          </a:p>
          <a:p>
            <a:endParaRPr lang="en-US" dirty="0" smtClean="0"/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Architectural Variation (by arch.)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4096.fosnode7.2.6.26-2-xen-amd64-after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752600" y="4191000"/>
            <a:ext cx="4986688" cy="2368676"/>
          </a:xfrm>
          <a:prstGeom prst="rect">
            <a:avLst/>
          </a:prstGeom>
        </p:spPr>
      </p:pic>
      <p:pic>
        <p:nvPicPr>
          <p:cNvPr id="6" name="Picture 5" descr="8192.josmp.2.6.27.8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533400" y="1600200"/>
            <a:ext cx="5293894" cy="2514600"/>
          </a:xfrm>
          <a:prstGeom prst="rect">
            <a:avLst/>
          </a:prstGeom>
        </p:spPr>
      </p:pic>
      <p:pic>
        <p:nvPicPr>
          <p:cNvPr id="5" name="Picture 4" descr="4096.cagnode17.2.6.26-2-amd64-after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3810000" y="1600200"/>
            <a:ext cx="5293894" cy="2514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3000" y="2057400"/>
            <a:ext cx="1005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AMD16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2057400"/>
            <a:ext cx="954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Intel16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33600" y="4419600"/>
            <a:ext cx="124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Intel8Xen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Architectural Variation (by </a:t>
            </a:r>
            <a:r>
              <a:rPr lang="en-US" dirty="0" err="1" smtClean="0"/>
              <a:t>alg’thm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 descr="8192.cilk-hpcc.pdf"/>
          <p:cNvPicPr>
            <a:picLocks noGrp="1" noChangeAspect="1"/>
          </p:cNvPicPr>
          <p:nvPr>
            <p:ph sz="quarter" idx="1"/>
          </p:nvPr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09600" y="1905000"/>
            <a:ext cx="4572000" cy="2044700"/>
          </a:xfrm>
        </p:spPr>
      </p:pic>
      <p:pic>
        <p:nvPicPr>
          <p:cNvPr id="5" name="Picture 4" descr="8192.cilk-right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3657600" y="1905000"/>
            <a:ext cx="4572000" cy="2044700"/>
          </a:xfrm>
          <a:prstGeom prst="rect">
            <a:avLst/>
          </a:prstGeom>
        </p:spPr>
      </p:pic>
      <p:pic>
        <p:nvPicPr>
          <p:cNvPr id="6" name="Picture 5" descr="8192.blas-dgetrf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609600" y="4127500"/>
            <a:ext cx="4572000" cy="2044700"/>
          </a:xfrm>
          <a:prstGeom prst="rect">
            <a:avLst/>
          </a:prstGeom>
        </p:spPr>
      </p:pic>
      <p:pic>
        <p:nvPicPr>
          <p:cNvPr id="7" name="Picture 6" descr="8192.til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8"/>
              <a:stretch>
                <a:fillRect/>
              </a:stretch>
            </p:blipFill>
          </mc:Choice>
          <mc:Fallback>
            <p:blipFill>
              <a:blip r:embed="rId9"/>
              <a:stretch>
                <a:fillRect/>
              </a:stretch>
            </p:blipFill>
          </mc:Fallback>
        </mc:AlternateContent>
        <p:spPr>
          <a:xfrm>
            <a:off x="3657600" y="4127500"/>
            <a:ext cx="4572000" cy="2044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Xen</a:t>
            </a:r>
            <a:r>
              <a:rPr lang="en-US" dirty="0" smtClean="0"/>
              <a:t> 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Strange behavior with increasing core count on Intel16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Picture 4" descr="4096.cagnode17.2.6.26-2-amd64-befor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62000" y="3771900"/>
            <a:ext cx="4572000" cy="2171700"/>
          </a:xfrm>
          <a:prstGeom prst="rect">
            <a:avLst/>
          </a:prstGeom>
        </p:spPr>
      </p:pic>
      <p:pic>
        <p:nvPicPr>
          <p:cNvPr id="4" name="Picture 3" descr="4096.cagnode17.2.6.26-2-xen-amd64-befor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3733800" y="2133600"/>
            <a:ext cx="4572000" cy="2171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17851" y="2983468"/>
            <a:ext cx="166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Intel16Xen </a:t>
            </a:r>
            <a:r>
              <a:rPr lang="en-US" dirty="0" err="1" smtClean="0">
                <a:sym typeface="Wingdings"/>
              </a:rPr>
              <a:t>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84798" y="4736068"/>
            <a:ext cx="1244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ym typeface="Wingdings"/>
              </a:rPr>
              <a:t></a:t>
            </a:r>
            <a:r>
              <a:rPr lang="en-US" dirty="0" smtClean="0"/>
              <a:t>Intel16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endParaRPr lang="en-US" dirty="0" smtClean="0"/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Architectural heterogeneity</a:t>
            </a:r>
          </a:p>
          <a:p>
            <a:pPr lvl="1"/>
            <a:r>
              <a:rPr lang="en-US" dirty="0" smtClean="0"/>
              <a:t>Cache effects </a:t>
            </a:r>
            <a:r>
              <a:rPr lang="en-US" dirty="0" err="1" smtClean="0">
                <a:sym typeface="Wingdings"/>
              </a:rPr>
              <a:t>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Parallelism</a:t>
            </a:r>
          </a:p>
          <a:p>
            <a:pPr lvl="1"/>
            <a:r>
              <a:rPr lang="en-US" dirty="0" smtClean="0">
                <a:sym typeface="Wingdings"/>
              </a:rPr>
              <a:t>Scheduling</a:t>
            </a:r>
            <a:endParaRPr lang="en-US" dirty="0" smtClean="0"/>
          </a:p>
          <a:p>
            <a:pPr lvl="1"/>
            <a:r>
              <a:rPr lang="en-US" dirty="0" smtClean="0"/>
              <a:t>Code size</a:t>
            </a:r>
          </a:p>
          <a:p>
            <a:endParaRPr lang="en-US" dirty="0" smtClean="0"/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Noticed scaling problem with Toledo algorithm</a:t>
            </a:r>
          </a:p>
          <a:p>
            <a:endParaRPr lang="en-US" dirty="0" smtClean="0"/>
          </a:p>
          <a:p>
            <a:r>
              <a:rPr lang="en-US" dirty="0" smtClean="0"/>
              <a:t>Tested with matrices of size 2</a:t>
            </a:r>
            <a:r>
              <a:rPr lang="en-US" baseline="30000" dirty="0" smtClean="0"/>
              <a:t>n</a:t>
            </a:r>
          </a:p>
          <a:p>
            <a:endParaRPr lang="en-US" dirty="0" smtClean="0"/>
          </a:p>
          <a:p>
            <a:r>
              <a:rPr lang="en-US" dirty="0" smtClean="0"/>
              <a:t>Caused conflict misses in processor cache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Interference: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AMD </a:t>
            </a:r>
            <a:r>
              <a:rPr lang="en-US" dirty="0" err="1" smtClean="0"/>
              <a:t>Opteron</a:t>
            </a:r>
            <a:r>
              <a:rPr lang="en-US" dirty="0" smtClean="0"/>
              <a:t> has 64 byte cache lines and a 64 Kbyte 2-way set associative cache: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512 sets, 2 cache lines each</a:t>
            </a:r>
          </a:p>
          <a:p>
            <a:r>
              <a:rPr lang="en-US" dirty="0" smtClean="0"/>
              <a:t>Every 32Kbyte (or 4096 doubles) map to the same set</a:t>
            </a:r>
            <a:endParaRPr lang="en-US" baseline="30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477000" y="2514600"/>
            <a:ext cx="1143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offset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4400" y="2514600"/>
            <a:ext cx="1752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set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2514600"/>
            <a:ext cx="3886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tag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05700" y="29718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77000" y="29718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48400" y="29718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24400" y="2971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67200" y="2971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2971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LU is a common matrix operation with a broad range of applications</a:t>
            </a:r>
          </a:p>
          <a:p>
            <a:pPr lvl="1"/>
            <a:r>
              <a:rPr lang="en-US" dirty="0" smtClean="0"/>
              <a:t>Writes matrix as a product of L and U</a:t>
            </a:r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3657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PA= LU</a:t>
            </a:r>
            <a:endParaRPr lang="en-US" i="1" dirty="0"/>
          </a:p>
        </p:txBody>
      </p:sp>
      <p:sp>
        <p:nvSpPr>
          <p:cNvPr id="5" name="Equal 4"/>
          <p:cNvSpPr/>
          <p:nvPr/>
        </p:nvSpPr>
        <p:spPr>
          <a:xfrm>
            <a:off x="3962400" y="4941332"/>
            <a:ext cx="685800" cy="381000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uble Bracket 5"/>
          <p:cNvSpPr/>
          <p:nvPr/>
        </p:nvSpPr>
        <p:spPr>
          <a:xfrm>
            <a:off x="2286000" y="4407932"/>
            <a:ext cx="1524000" cy="1371600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4600" y="4669220"/>
          <a:ext cx="1066800" cy="80551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55600"/>
                <a:gridCol w="355600"/>
                <a:gridCol w="355600"/>
              </a:tblGrid>
              <a:tr h="225854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/>
                        <a:t>a</a:t>
                      </a:r>
                      <a:r>
                        <a:rPr lang="en-US" sz="1000" b="0" i="1" baseline="-25000" dirty="0" smtClean="0"/>
                        <a:t>11</a:t>
                      </a:r>
                      <a:endParaRPr lang="en-US" sz="1000" b="0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/>
                        <a:t>a</a:t>
                      </a:r>
                      <a:r>
                        <a:rPr lang="en-US" sz="1000" b="0" i="1" baseline="-25000" dirty="0" smtClean="0"/>
                        <a:t>12</a:t>
                      </a:r>
                      <a:endParaRPr lang="en-US" sz="1000" b="0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/>
                        <a:t>a</a:t>
                      </a:r>
                      <a:r>
                        <a:rPr lang="en-US" sz="1000" b="0" i="1" baseline="-25000" dirty="0" smtClean="0"/>
                        <a:t>13</a:t>
                      </a:r>
                      <a:endParaRPr lang="en-US" sz="1000" b="0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854"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 smtClean="0"/>
                        <a:t>a</a:t>
                      </a:r>
                      <a:r>
                        <a:rPr lang="en-US" sz="1000" i="1" baseline="-25000" dirty="0" smtClean="0"/>
                        <a:t>21</a:t>
                      </a:r>
                      <a:endParaRPr lang="en-US" sz="1000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 smtClean="0"/>
                        <a:t>a</a:t>
                      </a:r>
                      <a:r>
                        <a:rPr lang="en-US" sz="1000" i="1" baseline="-25000" dirty="0" smtClean="0"/>
                        <a:t>22</a:t>
                      </a:r>
                      <a:endParaRPr lang="en-US" sz="1000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dirty="0" smtClean="0"/>
                        <a:t>a</a:t>
                      </a:r>
                      <a:r>
                        <a:rPr lang="en-US" sz="1000" i="1" baseline="-25000" dirty="0" smtClean="0"/>
                        <a:t>23</a:t>
                      </a:r>
                      <a:endParaRPr lang="en-US" sz="1000" i="1" dirty="0" smtClean="0"/>
                    </a:p>
                    <a:p>
                      <a:pPr algn="ctr"/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854"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 smtClean="0"/>
                        <a:t>a</a:t>
                      </a:r>
                      <a:r>
                        <a:rPr lang="en-US" sz="1000" i="1" baseline="-25000" dirty="0" smtClean="0"/>
                        <a:t>31</a:t>
                      </a:r>
                      <a:endParaRPr lang="en-US" sz="1000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dirty="0" smtClean="0"/>
                        <a:t>a</a:t>
                      </a:r>
                      <a:r>
                        <a:rPr lang="en-US" sz="1000" i="1" baseline="-25000" dirty="0" smtClean="0"/>
                        <a:t>32</a:t>
                      </a:r>
                      <a:endParaRPr lang="en-US" sz="1000" i="1" dirty="0" smtClean="0"/>
                    </a:p>
                    <a:p>
                      <a:pPr algn="ctr"/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dirty="0" smtClean="0"/>
                        <a:t>a</a:t>
                      </a:r>
                      <a:r>
                        <a:rPr lang="en-US" sz="1000" i="1" baseline="-25000" dirty="0" smtClean="0"/>
                        <a:t>33</a:t>
                      </a:r>
                      <a:endParaRPr lang="en-US" sz="1000" i="1" dirty="0" smtClean="0"/>
                    </a:p>
                    <a:p>
                      <a:pPr algn="ctr"/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Double Bracket 7"/>
          <p:cNvSpPr/>
          <p:nvPr/>
        </p:nvSpPr>
        <p:spPr>
          <a:xfrm>
            <a:off x="609600" y="4407932"/>
            <a:ext cx="1524000" cy="1371600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38200" y="4743212"/>
          <a:ext cx="1066800" cy="7315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55600"/>
                <a:gridCol w="355600"/>
                <a:gridCol w="355600"/>
              </a:tblGrid>
              <a:tr h="225854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/>
                        <a:t>0</a:t>
                      </a:r>
                      <a:endParaRPr lang="en-US" sz="1000" b="0" i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/>
                        <a:t>1</a:t>
                      </a:r>
                      <a:endParaRPr lang="en-US" sz="1000" b="0" i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/>
                        <a:t>0</a:t>
                      </a:r>
                      <a:endParaRPr lang="en-US" sz="1000" b="0" i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854">
                <a:tc>
                  <a:txBody>
                    <a:bodyPr/>
                    <a:lstStyle/>
                    <a:p>
                      <a:pPr algn="ctr"/>
                      <a:r>
                        <a:rPr lang="en-US" sz="1000" i="0" dirty="0" smtClean="0"/>
                        <a:t>1</a:t>
                      </a:r>
                      <a:endParaRPr lang="en-US" sz="1000" i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0" dirty="0" smtClean="0"/>
                        <a:t>0</a:t>
                      </a:r>
                      <a:endParaRPr lang="en-US" sz="1000" i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0" dirty="0" smtClean="0"/>
                        <a:t>0</a:t>
                      </a:r>
                    </a:p>
                    <a:p>
                      <a:pPr algn="ctr"/>
                      <a:endParaRPr lang="en-US" sz="1000" i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854">
                <a:tc>
                  <a:txBody>
                    <a:bodyPr/>
                    <a:lstStyle/>
                    <a:p>
                      <a:pPr algn="ctr"/>
                      <a:r>
                        <a:rPr lang="en-US" sz="1000" i="0" dirty="0" smtClean="0"/>
                        <a:t>0</a:t>
                      </a:r>
                      <a:endParaRPr lang="en-US" sz="1000" i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0" dirty="0" smtClean="0"/>
                        <a:t>0</a:t>
                      </a:r>
                    </a:p>
                    <a:p>
                      <a:pPr algn="ctr"/>
                      <a:endParaRPr lang="en-US" sz="1000" i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0" dirty="0" smtClean="0"/>
                        <a:t>1</a:t>
                      </a:r>
                    </a:p>
                    <a:p>
                      <a:pPr algn="ctr"/>
                      <a:endParaRPr lang="en-US" sz="1000" i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Double Bracket 9"/>
          <p:cNvSpPr/>
          <p:nvPr/>
        </p:nvSpPr>
        <p:spPr>
          <a:xfrm>
            <a:off x="4800600" y="4407932"/>
            <a:ext cx="1524000" cy="1371600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029200" y="4669220"/>
          <a:ext cx="1066800" cy="80551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55600"/>
                <a:gridCol w="355600"/>
                <a:gridCol w="355600"/>
              </a:tblGrid>
              <a:tr h="225854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/>
                        <a:t>l</a:t>
                      </a:r>
                      <a:r>
                        <a:rPr lang="en-US" sz="1000" b="0" i="1" baseline="-25000" dirty="0" smtClean="0"/>
                        <a:t>11</a:t>
                      </a:r>
                      <a:endParaRPr lang="en-US" sz="1000" b="0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/>
                        <a:t>0</a:t>
                      </a:r>
                      <a:endParaRPr lang="en-US" sz="1000" b="0" i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/>
                        <a:t>0</a:t>
                      </a:r>
                      <a:endParaRPr lang="en-US" sz="1000" b="0" i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854"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 smtClean="0"/>
                        <a:t>l</a:t>
                      </a:r>
                      <a:r>
                        <a:rPr lang="en-US" sz="1000" i="1" baseline="-25000" dirty="0" smtClean="0"/>
                        <a:t>21</a:t>
                      </a:r>
                      <a:endParaRPr lang="en-US" sz="1000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 smtClean="0"/>
                        <a:t>l</a:t>
                      </a:r>
                      <a:r>
                        <a:rPr lang="en-US" sz="1000" i="1" baseline="-25000" dirty="0" smtClean="0"/>
                        <a:t>22</a:t>
                      </a:r>
                      <a:endParaRPr lang="en-US" sz="1000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0" dirty="0" smtClean="0"/>
                        <a:t>0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854"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 smtClean="0"/>
                        <a:t>l</a:t>
                      </a:r>
                      <a:r>
                        <a:rPr lang="en-US" sz="1000" i="1" baseline="-25000" dirty="0" smtClean="0"/>
                        <a:t>31</a:t>
                      </a:r>
                      <a:endParaRPr lang="en-US" sz="1000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dirty="0" smtClean="0"/>
                        <a:t>l</a:t>
                      </a:r>
                      <a:r>
                        <a:rPr lang="en-US" sz="1000" i="1" baseline="-25000" dirty="0" smtClean="0"/>
                        <a:t>32</a:t>
                      </a:r>
                      <a:endParaRPr lang="en-US" sz="1000" i="1" dirty="0" smtClean="0"/>
                    </a:p>
                    <a:p>
                      <a:pPr algn="ctr"/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dirty="0" smtClean="0"/>
                        <a:t>l</a:t>
                      </a:r>
                      <a:r>
                        <a:rPr lang="en-US" sz="1000" i="1" baseline="-25000" dirty="0" smtClean="0"/>
                        <a:t>33</a:t>
                      </a:r>
                      <a:endParaRPr lang="en-US" sz="1000" i="1" dirty="0" smtClean="0"/>
                    </a:p>
                    <a:p>
                      <a:pPr algn="ctr"/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" name="Double Bracket 11"/>
          <p:cNvSpPr/>
          <p:nvPr/>
        </p:nvSpPr>
        <p:spPr>
          <a:xfrm>
            <a:off x="6553200" y="4407932"/>
            <a:ext cx="1524000" cy="1371600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781800" y="4669220"/>
          <a:ext cx="1066800" cy="80551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55600"/>
                <a:gridCol w="355600"/>
                <a:gridCol w="355600"/>
              </a:tblGrid>
              <a:tr h="225854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/>
                        <a:t>u</a:t>
                      </a:r>
                      <a:r>
                        <a:rPr lang="en-US" sz="1000" b="0" i="1" baseline="-25000" dirty="0" smtClean="0"/>
                        <a:t>11</a:t>
                      </a:r>
                      <a:endParaRPr lang="en-US" sz="1000" b="0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/>
                        <a:t>u</a:t>
                      </a:r>
                      <a:r>
                        <a:rPr lang="en-US" sz="1000" b="0" i="1" baseline="-25000" dirty="0" smtClean="0"/>
                        <a:t>12</a:t>
                      </a:r>
                      <a:endParaRPr lang="en-US" sz="1000" b="0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/>
                        <a:t>u</a:t>
                      </a:r>
                      <a:r>
                        <a:rPr lang="en-US" sz="1000" b="0" i="1" baseline="-25000" dirty="0" smtClean="0"/>
                        <a:t>13</a:t>
                      </a:r>
                      <a:endParaRPr lang="en-US" sz="1000" b="0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854">
                <a:tc>
                  <a:txBody>
                    <a:bodyPr/>
                    <a:lstStyle/>
                    <a:p>
                      <a:pPr algn="ctr"/>
                      <a:r>
                        <a:rPr lang="en-US" sz="1000" i="0" dirty="0" smtClean="0"/>
                        <a:t>0</a:t>
                      </a:r>
                      <a:endParaRPr lang="en-US" sz="1000" i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 smtClean="0"/>
                        <a:t>u</a:t>
                      </a:r>
                      <a:r>
                        <a:rPr lang="en-US" sz="1000" i="1" baseline="-25000" dirty="0" smtClean="0"/>
                        <a:t>22</a:t>
                      </a:r>
                      <a:endParaRPr lang="en-US" sz="1000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dirty="0" smtClean="0"/>
                        <a:t>u</a:t>
                      </a:r>
                      <a:r>
                        <a:rPr lang="en-US" sz="1000" i="1" baseline="-25000" dirty="0" smtClean="0"/>
                        <a:t>23</a:t>
                      </a:r>
                      <a:endParaRPr lang="en-US" sz="1000" i="1" dirty="0" smtClean="0"/>
                    </a:p>
                    <a:p>
                      <a:pPr algn="ctr"/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854">
                <a:tc>
                  <a:txBody>
                    <a:bodyPr/>
                    <a:lstStyle/>
                    <a:p>
                      <a:pPr algn="ctr"/>
                      <a:r>
                        <a:rPr lang="en-US" sz="1000" i="0" dirty="0" smtClean="0"/>
                        <a:t>0</a:t>
                      </a:r>
                      <a:endParaRPr lang="en-US" sz="1000" i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0" dirty="0" smtClean="0"/>
                        <a:t>0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dirty="0" smtClean="0"/>
                        <a:t>u</a:t>
                      </a:r>
                      <a:r>
                        <a:rPr lang="en-US" sz="1000" i="1" baseline="-25000" dirty="0" smtClean="0"/>
                        <a:t>33</a:t>
                      </a:r>
                      <a:endParaRPr lang="en-US" sz="1000" i="1" dirty="0" smtClean="0"/>
                    </a:p>
                    <a:p>
                      <a:pPr algn="ctr"/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Interference: example</a:t>
            </a:r>
            <a:endParaRPr lang="en-US" dirty="0"/>
          </a:p>
        </p:txBody>
      </p:sp>
      <p:pic>
        <p:nvPicPr>
          <p:cNvPr id="16" name="Picture 15" descr="lu-st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057400"/>
            <a:ext cx="5612699" cy="2438095"/>
          </a:xfrm>
          <a:prstGeom prst="rect">
            <a:avLst/>
          </a:prstGeom>
        </p:spPr>
      </p:pic>
      <p:sp>
        <p:nvSpPr>
          <p:cNvPr id="21" name="Right Brace 20"/>
          <p:cNvSpPr/>
          <p:nvPr/>
        </p:nvSpPr>
        <p:spPr>
          <a:xfrm rot="5400000">
            <a:off x="3962400" y="2438400"/>
            <a:ext cx="762000" cy="4876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429000" y="5334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4096 elements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Interference: example</a:t>
            </a:r>
            <a:endParaRPr lang="en-US" dirty="0"/>
          </a:p>
        </p:txBody>
      </p:sp>
      <p:pic>
        <p:nvPicPr>
          <p:cNvPr id="16" name="Picture 15" descr="lu-st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057400"/>
            <a:ext cx="5612699" cy="2438095"/>
          </a:xfrm>
          <a:prstGeom prst="rect">
            <a:avLst/>
          </a:prstGeom>
        </p:spPr>
      </p:pic>
      <p:sp>
        <p:nvSpPr>
          <p:cNvPr id="21" name="Right Brace 20"/>
          <p:cNvSpPr/>
          <p:nvPr/>
        </p:nvSpPr>
        <p:spPr>
          <a:xfrm rot="5400000">
            <a:off x="3962400" y="2438400"/>
            <a:ext cx="762000" cy="4876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429000" y="5334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4096 elements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2514600"/>
            <a:ext cx="914400" cy="9144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0" y="25146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28194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00400" y="31242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05200" y="25146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05200" y="28194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05200" y="31242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10000" y="25146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10000" y="28194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10000" y="31242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Interference: example</a:t>
            </a:r>
            <a:endParaRPr lang="en-US" dirty="0"/>
          </a:p>
        </p:txBody>
      </p:sp>
      <p:pic>
        <p:nvPicPr>
          <p:cNvPr id="16" name="Picture 15" descr="lu-st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057400"/>
            <a:ext cx="5612699" cy="2438095"/>
          </a:xfrm>
          <a:prstGeom prst="rect">
            <a:avLst/>
          </a:prstGeom>
        </p:spPr>
      </p:pic>
      <p:sp>
        <p:nvSpPr>
          <p:cNvPr id="21" name="Right Brace 20"/>
          <p:cNvSpPr/>
          <p:nvPr/>
        </p:nvSpPr>
        <p:spPr>
          <a:xfrm rot="5400000">
            <a:off x="3962400" y="2438400"/>
            <a:ext cx="762000" cy="4876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429000" y="5334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4096 elements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2514600"/>
            <a:ext cx="914400" cy="9144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0" y="25146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28194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00400" y="31242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05200" y="25146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05200" y="28194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05200" y="31242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10000" y="25146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10000" y="28194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10000" y="31242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3124200" y="1600200"/>
            <a:ext cx="457200" cy="685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2133600" y="2438400"/>
            <a:ext cx="914400" cy="533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Interference: example</a:t>
            </a:r>
            <a:endParaRPr lang="en-US" dirty="0"/>
          </a:p>
        </p:txBody>
      </p:sp>
      <p:pic>
        <p:nvPicPr>
          <p:cNvPr id="16" name="Picture 15" descr="lu-st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057400"/>
            <a:ext cx="5612699" cy="2438095"/>
          </a:xfrm>
          <a:prstGeom prst="rect">
            <a:avLst/>
          </a:prstGeom>
        </p:spPr>
      </p:pic>
      <p:sp>
        <p:nvSpPr>
          <p:cNvPr id="21" name="Right Brace 20"/>
          <p:cNvSpPr/>
          <p:nvPr/>
        </p:nvSpPr>
        <p:spPr>
          <a:xfrm rot="5400000">
            <a:off x="3962400" y="2438400"/>
            <a:ext cx="762000" cy="4876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429000" y="5334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4096 elements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2514600"/>
            <a:ext cx="914400" cy="9144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0" y="25146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28194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00400" y="31242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05200" y="25146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05200" y="28194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05200" y="31242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10000" y="25146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10000" y="28194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10000" y="31242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3124200" y="1600200"/>
            <a:ext cx="457200" cy="685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2133600" y="2667000"/>
            <a:ext cx="914400" cy="533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Interference: example</a:t>
            </a:r>
            <a:endParaRPr lang="en-US" dirty="0"/>
          </a:p>
        </p:txBody>
      </p:sp>
      <p:pic>
        <p:nvPicPr>
          <p:cNvPr id="16" name="Picture 15" descr="lu-st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057400"/>
            <a:ext cx="5612699" cy="2438095"/>
          </a:xfrm>
          <a:prstGeom prst="rect">
            <a:avLst/>
          </a:prstGeom>
        </p:spPr>
      </p:pic>
      <p:sp>
        <p:nvSpPr>
          <p:cNvPr id="21" name="Right Brace 20"/>
          <p:cNvSpPr/>
          <p:nvPr/>
        </p:nvSpPr>
        <p:spPr>
          <a:xfrm rot="5400000">
            <a:off x="3962400" y="2438400"/>
            <a:ext cx="762000" cy="4876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429000" y="5334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4096 elements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2514600"/>
            <a:ext cx="914400" cy="9144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0" y="25146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28194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00400" y="31242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05200" y="25146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05200" y="28194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05200" y="31242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10000" y="25146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10000" y="28194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10000" y="31242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3124200" y="1600200"/>
            <a:ext cx="457200" cy="685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2133600" y="3048000"/>
            <a:ext cx="914400" cy="533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Interference: example</a:t>
            </a:r>
            <a:endParaRPr lang="en-US" dirty="0"/>
          </a:p>
        </p:txBody>
      </p:sp>
      <p:pic>
        <p:nvPicPr>
          <p:cNvPr id="16" name="Picture 15" descr="lu-st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057400"/>
            <a:ext cx="5612699" cy="2438095"/>
          </a:xfrm>
          <a:prstGeom prst="rect">
            <a:avLst/>
          </a:prstGeom>
        </p:spPr>
      </p:pic>
      <p:sp>
        <p:nvSpPr>
          <p:cNvPr id="21" name="Right Brace 20"/>
          <p:cNvSpPr/>
          <p:nvPr/>
        </p:nvSpPr>
        <p:spPr>
          <a:xfrm rot="5400000">
            <a:off x="3962400" y="2438400"/>
            <a:ext cx="762000" cy="4876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429000" y="5334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4096 elements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2514600"/>
            <a:ext cx="914400" cy="9144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0" y="25146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28194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00400" y="31242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05200" y="25146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05200" y="28194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05200" y="31242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10000" y="25146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10000" y="28194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10000" y="31242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3388659" y="1600200"/>
            <a:ext cx="457200" cy="685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2133600" y="2438400"/>
            <a:ext cx="914400" cy="533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Interference: example</a:t>
            </a:r>
            <a:endParaRPr lang="en-US" dirty="0"/>
          </a:p>
        </p:txBody>
      </p:sp>
      <p:pic>
        <p:nvPicPr>
          <p:cNvPr id="16" name="Picture 15" descr="lu-st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057400"/>
            <a:ext cx="5612699" cy="2438095"/>
          </a:xfrm>
          <a:prstGeom prst="rect">
            <a:avLst/>
          </a:prstGeom>
        </p:spPr>
      </p:pic>
      <p:sp>
        <p:nvSpPr>
          <p:cNvPr id="21" name="Right Brace 20"/>
          <p:cNvSpPr/>
          <p:nvPr/>
        </p:nvSpPr>
        <p:spPr>
          <a:xfrm rot="5400000">
            <a:off x="3962400" y="2438400"/>
            <a:ext cx="762000" cy="4876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429000" y="5334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4096 elements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2514600"/>
            <a:ext cx="914400" cy="9144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0" y="25146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28194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00400" y="31242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05200" y="25146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05200" y="28194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05200" y="31242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10000" y="25146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10000" y="28194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10000" y="31242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3388659" y="1600200"/>
            <a:ext cx="457200" cy="685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2133600" y="2667000"/>
            <a:ext cx="914400" cy="533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pad matrix rows</a:t>
            </a:r>
            <a:endParaRPr lang="en-US" dirty="0"/>
          </a:p>
        </p:txBody>
      </p:sp>
      <p:pic>
        <p:nvPicPr>
          <p:cNvPr id="16" name="Picture 15" descr="lu-st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057400"/>
            <a:ext cx="5612699" cy="2438095"/>
          </a:xfrm>
          <a:prstGeom prst="rect">
            <a:avLst/>
          </a:prstGeom>
        </p:spPr>
      </p:pic>
      <p:sp>
        <p:nvSpPr>
          <p:cNvPr id="21" name="Right Brace 20"/>
          <p:cNvSpPr/>
          <p:nvPr/>
        </p:nvSpPr>
        <p:spPr>
          <a:xfrm rot="5400000">
            <a:off x="3962400" y="2438400"/>
            <a:ext cx="762000" cy="4876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429000" y="5334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4096 elements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2514600"/>
            <a:ext cx="914400" cy="9144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0" y="25146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28194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00400" y="31242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05200" y="25146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05200" y="28194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05200" y="31242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10000" y="25146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10000" y="28194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10000" y="31242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e 18"/>
          <p:cNvSpPr/>
          <p:nvPr/>
        </p:nvSpPr>
        <p:spPr>
          <a:xfrm rot="5400000">
            <a:off x="7010400" y="4267200"/>
            <a:ext cx="762000" cy="12192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477000" y="5334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element pad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pad matrix rows</a:t>
            </a:r>
            <a:endParaRPr lang="en-US" dirty="0"/>
          </a:p>
        </p:txBody>
      </p:sp>
      <p:pic>
        <p:nvPicPr>
          <p:cNvPr id="16" name="Picture 15" descr="lu-st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057400"/>
            <a:ext cx="5612699" cy="2438095"/>
          </a:xfrm>
          <a:prstGeom prst="rect">
            <a:avLst/>
          </a:prstGeom>
        </p:spPr>
      </p:pic>
      <p:sp>
        <p:nvSpPr>
          <p:cNvPr id="21" name="Right Brace 20"/>
          <p:cNvSpPr/>
          <p:nvPr/>
        </p:nvSpPr>
        <p:spPr>
          <a:xfrm rot="5400000">
            <a:off x="3962400" y="2438400"/>
            <a:ext cx="762000" cy="4876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429000" y="5334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4096 elements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2514600"/>
            <a:ext cx="914400" cy="9144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0" y="25146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28194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00400" y="31242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05200" y="25146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05200" y="28194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05200" y="31242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10000" y="25146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10000" y="28194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10000" y="31242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3124200" y="1600200"/>
            <a:ext cx="457200" cy="685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2133600" y="2438400"/>
            <a:ext cx="914400" cy="533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e 18"/>
          <p:cNvSpPr/>
          <p:nvPr/>
        </p:nvSpPr>
        <p:spPr>
          <a:xfrm rot="5400000">
            <a:off x="7010400" y="4267200"/>
            <a:ext cx="762000" cy="12192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477000" y="5334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element pad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pad matrix rows</a:t>
            </a:r>
            <a:endParaRPr lang="en-US" dirty="0"/>
          </a:p>
        </p:txBody>
      </p:sp>
      <p:pic>
        <p:nvPicPr>
          <p:cNvPr id="16" name="Picture 15" descr="lu-st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057400"/>
            <a:ext cx="5612699" cy="2438095"/>
          </a:xfrm>
          <a:prstGeom prst="rect">
            <a:avLst/>
          </a:prstGeom>
        </p:spPr>
      </p:pic>
      <p:sp>
        <p:nvSpPr>
          <p:cNvPr id="21" name="Right Brace 20"/>
          <p:cNvSpPr/>
          <p:nvPr/>
        </p:nvSpPr>
        <p:spPr>
          <a:xfrm rot="5400000">
            <a:off x="3962400" y="2438400"/>
            <a:ext cx="762000" cy="4876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429000" y="5334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4096 elements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2514600"/>
            <a:ext cx="914400" cy="9144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0" y="25146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2819400"/>
            <a:ext cx="304800" cy="3048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00400" y="31242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05200" y="25146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05200" y="2819400"/>
            <a:ext cx="304800" cy="3048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05200" y="31242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10000" y="25146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10000" y="2819400"/>
            <a:ext cx="304800" cy="3048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10000" y="31242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3124200" y="1600200"/>
            <a:ext cx="457200" cy="685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2133600" y="2667000"/>
            <a:ext cx="914400" cy="533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e 18"/>
          <p:cNvSpPr/>
          <p:nvPr/>
        </p:nvSpPr>
        <p:spPr>
          <a:xfrm rot="5400000">
            <a:off x="7010400" y="4267200"/>
            <a:ext cx="762000" cy="12192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477000" y="5334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element pad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pic>
        <p:nvPicPr>
          <p:cNvPr id="14" name="Content Placeholder 13" descr="lu-start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09600" y="1828800"/>
            <a:ext cx="2730150" cy="1185947"/>
          </a:xfrm>
        </p:spPr>
      </p:pic>
      <p:sp>
        <p:nvSpPr>
          <p:cNvPr id="15" name="Right Triangle 14"/>
          <p:cNvSpPr/>
          <p:nvPr/>
        </p:nvSpPr>
        <p:spPr>
          <a:xfrm>
            <a:off x="609600" y="1828800"/>
            <a:ext cx="2730150" cy="1185947"/>
          </a:xfrm>
          <a:prstGeom prst="rtTriangle">
            <a:avLst/>
          </a:prstGeom>
          <a:solidFill>
            <a:schemeClr val="accent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/>
          <p:cNvSpPr/>
          <p:nvPr/>
        </p:nvSpPr>
        <p:spPr>
          <a:xfrm rot="10800000">
            <a:off x="609600" y="1828800"/>
            <a:ext cx="2730150" cy="1185947"/>
          </a:xfrm>
          <a:prstGeom prst="rtTriangle">
            <a:avLst/>
          </a:prstGeom>
          <a:solidFill>
            <a:schemeClr val="accent2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lu-partial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1826914"/>
            <a:ext cx="2730150" cy="1187833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5334000" y="2131714"/>
            <a:ext cx="685800" cy="883033"/>
          </a:xfrm>
          <a:prstGeom prst="rect">
            <a:avLst/>
          </a:prstGeom>
          <a:solidFill>
            <a:schemeClr val="accent1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334000" y="1826914"/>
            <a:ext cx="685800" cy="304800"/>
          </a:xfrm>
          <a:prstGeom prst="rect">
            <a:avLst/>
          </a:prstGeom>
          <a:solidFill>
            <a:schemeClr val="accent2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3810000" y="2209800"/>
            <a:ext cx="1143000" cy="4572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pad matrix rows</a:t>
            </a:r>
            <a:endParaRPr lang="en-US" dirty="0"/>
          </a:p>
        </p:txBody>
      </p:sp>
      <p:pic>
        <p:nvPicPr>
          <p:cNvPr id="16" name="Picture 15" descr="lu-st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057400"/>
            <a:ext cx="5612699" cy="2438095"/>
          </a:xfrm>
          <a:prstGeom prst="rect">
            <a:avLst/>
          </a:prstGeom>
        </p:spPr>
      </p:pic>
      <p:sp>
        <p:nvSpPr>
          <p:cNvPr id="21" name="Right Brace 20"/>
          <p:cNvSpPr/>
          <p:nvPr/>
        </p:nvSpPr>
        <p:spPr>
          <a:xfrm rot="5400000">
            <a:off x="3962400" y="2438400"/>
            <a:ext cx="762000" cy="4876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429000" y="5334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4096 elements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2514600"/>
            <a:ext cx="914400" cy="9144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0" y="25146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2819400"/>
            <a:ext cx="304800" cy="3048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00400" y="3124200"/>
            <a:ext cx="304800" cy="3048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05200" y="25146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05200" y="2819400"/>
            <a:ext cx="304800" cy="3048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05200" y="3124200"/>
            <a:ext cx="304800" cy="3048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10000" y="25146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10000" y="2819400"/>
            <a:ext cx="304800" cy="3048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10000" y="3124200"/>
            <a:ext cx="304800" cy="3048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3124200" y="1600200"/>
            <a:ext cx="457200" cy="685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2133600" y="3048000"/>
            <a:ext cx="914400" cy="533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e 18"/>
          <p:cNvSpPr/>
          <p:nvPr/>
        </p:nvSpPr>
        <p:spPr>
          <a:xfrm rot="5400000">
            <a:off x="7010400" y="4267200"/>
            <a:ext cx="762000" cy="12192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477000" y="5334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element pad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Interference (graphs)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Before: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After:</a:t>
            </a:r>
            <a:endParaRPr lang="en-US" dirty="0"/>
          </a:p>
        </p:txBody>
      </p:sp>
      <p:pic>
        <p:nvPicPr>
          <p:cNvPr id="6" name="Picture 5" descr="4096.cagnode17.2.6.26-2-amd64-after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905000" y="4187190"/>
            <a:ext cx="4038600" cy="1918335"/>
          </a:xfrm>
          <a:prstGeom prst="rect">
            <a:avLst/>
          </a:prstGeom>
        </p:spPr>
      </p:pic>
      <p:pic>
        <p:nvPicPr>
          <p:cNvPr id="7" name="Picture 6" descr="4096.cagnode17.2.6.26-2-amd64-befor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1905000" y="1824990"/>
            <a:ext cx="4038600" cy="1918335"/>
          </a:xfrm>
          <a:prstGeom prst="rect">
            <a:avLst/>
          </a:prstGeom>
        </p:spPr>
      </p:pic>
      <p:pic>
        <p:nvPicPr>
          <p:cNvPr id="4" name="Picture 3" descr="4095.cagnode17.2.6.26-2-amd64-after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4800600" y="4177665"/>
            <a:ext cx="4038600" cy="1918335"/>
          </a:xfrm>
          <a:prstGeom prst="rect">
            <a:avLst/>
          </a:prstGeom>
        </p:spPr>
      </p:pic>
      <p:pic>
        <p:nvPicPr>
          <p:cNvPr id="5" name="Picture 4" descr="4095.cagnode17.2.6.26-2-amd64-befor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8"/>
              <a:stretch>
                <a:fillRect/>
              </a:stretch>
            </p:blipFill>
          </mc:Choice>
          <mc:Fallback>
            <p:blipFill>
              <a:blip r:embed="rId9"/>
              <a:stretch>
                <a:fillRect/>
              </a:stretch>
            </p:blipFill>
          </mc:Fallback>
        </mc:AlternateContent>
        <p:spPr>
          <a:xfrm>
            <a:off x="4800600" y="1815465"/>
            <a:ext cx="4038600" cy="19183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endParaRPr lang="en-US" dirty="0" smtClean="0"/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Architectural heterogeneity</a:t>
            </a:r>
          </a:p>
          <a:p>
            <a:pPr lvl="1"/>
            <a:r>
              <a:rPr lang="en-US" dirty="0" smtClean="0"/>
              <a:t>Cache effects</a:t>
            </a:r>
          </a:p>
          <a:p>
            <a:pPr lvl="1"/>
            <a:r>
              <a:rPr lang="en-US" dirty="0" smtClean="0"/>
              <a:t>Parallelism </a:t>
            </a:r>
            <a:r>
              <a:rPr lang="en-US" dirty="0" err="1" smtClean="0">
                <a:sym typeface="Wingdings"/>
              </a:rPr>
              <a:t></a:t>
            </a:r>
            <a:endParaRPr lang="en-US" dirty="0" smtClean="0"/>
          </a:p>
          <a:p>
            <a:pPr lvl="1"/>
            <a:r>
              <a:rPr lang="en-US" dirty="0" smtClean="0"/>
              <a:t>Scheduling</a:t>
            </a:r>
          </a:p>
          <a:p>
            <a:pPr lvl="1"/>
            <a:r>
              <a:rPr lang="en-US" dirty="0" smtClean="0"/>
              <a:t>Code size</a:t>
            </a:r>
          </a:p>
          <a:p>
            <a:endParaRPr lang="en-US" dirty="0" smtClean="0"/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Toledo shows higher parallelism, particularly in burdened parallelism and large matrices</a:t>
            </a:r>
          </a:p>
          <a:p>
            <a:endParaRPr lang="en-US" dirty="0" smtClean="0"/>
          </a:p>
          <a:p>
            <a:r>
              <a:rPr lang="en-US" dirty="0" smtClean="0"/>
              <a:t>Still doesn’t explain poor scaling of right at low numbers of cores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57200" y="1600200"/>
          <a:ext cx="7467600" cy="212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447800"/>
                <a:gridCol w="1447800"/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Matrix Size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Toledo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Right-looking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Parallelism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Burdened Parallelism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Parallelism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Burdened</a:t>
                      </a:r>
                      <a:r>
                        <a:rPr lang="en-US" baseline="0" dirty="0" smtClean="0"/>
                        <a:t> Parallelism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2048x2048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15.5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4096x4096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38.1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37.4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34.6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8192x8192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92.6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91.1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72.8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57.3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Factors (Load latency)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Performance of Right relative to Toledo</a:t>
            </a:r>
          </a:p>
          <a:p>
            <a:endParaRPr lang="en-US" dirty="0"/>
          </a:p>
        </p:txBody>
      </p:sp>
      <p:pic>
        <p:nvPicPr>
          <p:cNvPr id="5" name="Picture 4" descr="relative-righ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463290"/>
            <a:ext cx="6703435" cy="4010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Factors (Load latency)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Performance of Tile relative to Toledo</a:t>
            </a:r>
          </a:p>
          <a:p>
            <a:endParaRPr lang="en-US" dirty="0"/>
          </a:p>
        </p:txBody>
      </p:sp>
      <p:pic>
        <p:nvPicPr>
          <p:cNvPr id="6" name="Picture 5" descr="relative-ti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952" y="2459736"/>
            <a:ext cx="6702552" cy="40101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endParaRPr lang="en-US" dirty="0" smtClean="0"/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Architectural heterogeneity</a:t>
            </a:r>
          </a:p>
          <a:p>
            <a:pPr lvl="1"/>
            <a:r>
              <a:rPr lang="en-US" dirty="0" smtClean="0"/>
              <a:t>Cache effects</a:t>
            </a:r>
          </a:p>
          <a:p>
            <a:pPr lvl="1"/>
            <a:r>
              <a:rPr lang="en-US" dirty="0" smtClean="0"/>
              <a:t>Parallelism</a:t>
            </a:r>
          </a:p>
          <a:p>
            <a:pPr lvl="1"/>
            <a:r>
              <a:rPr lang="en-US" dirty="0" smtClean="0"/>
              <a:t>Scheduling </a:t>
            </a:r>
            <a:r>
              <a:rPr lang="en-US" dirty="0" err="1" smtClean="0">
                <a:sym typeface="Wingdings"/>
              </a:rPr>
              <a:t></a:t>
            </a:r>
            <a:endParaRPr lang="en-US" dirty="0" smtClean="0"/>
          </a:p>
          <a:p>
            <a:pPr lvl="1"/>
            <a:r>
              <a:rPr lang="en-US" dirty="0" smtClean="0"/>
              <a:t>Code size</a:t>
            </a:r>
          </a:p>
          <a:p>
            <a:endParaRPr lang="en-US" dirty="0" smtClean="0"/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Cilk</a:t>
            </a:r>
            <a:r>
              <a:rPr lang="en-US" dirty="0" smtClean="0"/>
              <a:t>++ provides dynamic scheduler</a:t>
            </a:r>
          </a:p>
          <a:p>
            <a:endParaRPr lang="en-US" dirty="0" smtClean="0"/>
          </a:p>
          <a:p>
            <a:r>
              <a:rPr lang="en-US" dirty="0" smtClean="0"/>
              <a:t>PLASMA, </a:t>
            </a:r>
            <a:r>
              <a:rPr lang="en-US" dirty="0" err="1" smtClean="0"/>
              <a:t>pthread</a:t>
            </a:r>
            <a:r>
              <a:rPr lang="en-US" dirty="0" smtClean="0"/>
              <a:t> use static schedule</a:t>
            </a:r>
          </a:p>
          <a:p>
            <a:endParaRPr lang="en-US" dirty="0" smtClean="0"/>
          </a:p>
          <a:p>
            <a:r>
              <a:rPr lang="en-US" dirty="0" smtClean="0"/>
              <a:t>Compare performance under </a:t>
            </a:r>
            <a:r>
              <a:rPr lang="en-US" dirty="0" err="1" smtClean="0"/>
              <a:t>multiprogrammed</a:t>
            </a:r>
            <a:r>
              <a:rPr lang="en-US" dirty="0" smtClean="0"/>
              <a:t> workload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Cilk</a:t>
            </a:r>
            <a:r>
              <a:rPr lang="en-US" dirty="0" smtClean="0"/>
              <a:t>++ implementations degrade more gracefully</a:t>
            </a:r>
          </a:p>
          <a:p>
            <a:pPr lvl="1"/>
            <a:r>
              <a:rPr lang="en-US" dirty="0" smtClean="0"/>
              <a:t>PLASMA does OK; </a:t>
            </a:r>
            <a:r>
              <a:rPr lang="en-US" dirty="0" err="1" smtClean="0"/>
              <a:t>pthread</a:t>
            </a:r>
            <a:r>
              <a:rPr lang="en-US" dirty="0" smtClean="0"/>
              <a:t> right (“tile”) doesn’t</a:t>
            </a:r>
            <a:endParaRPr lang="en-US" dirty="0"/>
          </a:p>
        </p:txBody>
      </p:sp>
      <p:pic>
        <p:nvPicPr>
          <p:cNvPr id="4" name="Picture 3" descr="multi.4096.fosnode7.2.6.26-2-xen-amd64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48364" y="2667000"/>
            <a:ext cx="8014635" cy="3806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endParaRPr lang="en-US" dirty="0" smtClean="0"/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Architectural heterogeneity</a:t>
            </a:r>
          </a:p>
          <a:p>
            <a:pPr lvl="1"/>
            <a:r>
              <a:rPr lang="en-US" dirty="0" smtClean="0"/>
              <a:t>Cache effects</a:t>
            </a:r>
          </a:p>
          <a:p>
            <a:pPr lvl="1"/>
            <a:r>
              <a:rPr lang="en-US" dirty="0" smtClean="0"/>
              <a:t>Parallelism</a:t>
            </a:r>
          </a:p>
          <a:p>
            <a:pPr lvl="1"/>
            <a:r>
              <a:rPr lang="en-US" dirty="0" smtClean="0"/>
              <a:t>Scheduling</a:t>
            </a:r>
          </a:p>
          <a:p>
            <a:pPr lvl="1"/>
            <a:r>
              <a:rPr lang="en-US" dirty="0" smtClean="0"/>
              <a:t>Code size </a:t>
            </a:r>
            <a:r>
              <a:rPr lang="en-US" dirty="0" err="1" smtClean="0">
                <a:sym typeface="Wingdings"/>
              </a:rPr>
              <a:t>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pic>
        <p:nvPicPr>
          <p:cNvPr id="14" name="Content Placeholder 13" descr="lu-start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09600" y="1828800"/>
            <a:ext cx="2730150" cy="1185947"/>
          </a:xfrm>
        </p:spPr>
      </p:pic>
      <p:sp>
        <p:nvSpPr>
          <p:cNvPr id="15" name="Right Triangle 14"/>
          <p:cNvSpPr/>
          <p:nvPr/>
        </p:nvSpPr>
        <p:spPr>
          <a:xfrm>
            <a:off x="609600" y="1828800"/>
            <a:ext cx="2730150" cy="1185947"/>
          </a:xfrm>
          <a:prstGeom prst="rtTriangle">
            <a:avLst/>
          </a:prstGeom>
          <a:solidFill>
            <a:schemeClr val="accent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/>
          <p:cNvSpPr/>
          <p:nvPr/>
        </p:nvSpPr>
        <p:spPr>
          <a:xfrm rot="10800000">
            <a:off x="609600" y="1828800"/>
            <a:ext cx="2730150" cy="1185947"/>
          </a:xfrm>
          <a:prstGeom prst="rtTriangle">
            <a:avLst/>
          </a:prstGeom>
          <a:solidFill>
            <a:schemeClr val="accent2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lu-partial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1826914"/>
            <a:ext cx="2730150" cy="1187833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5334000" y="2131714"/>
            <a:ext cx="685800" cy="883033"/>
          </a:xfrm>
          <a:prstGeom prst="rect">
            <a:avLst/>
          </a:prstGeom>
          <a:solidFill>
            <a:schemeClr val="accent1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334000" y="1826914"/>
            <a:ext cx="685800" cy="304800"/>
          </a:xfrm>
          <a:prstGeom prst="rect">
            <a:avLst/>
          </a:prstGeom>
          <a:solidFill>
            <a:schemeClr val="accent2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3810000" y="2209800"/>
            <a:ext cx="1143000" cy="4572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 descr="lu-partial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" y="3352800"/>
            <a:ext cx="2730150" cy="1187833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609599" y="3657600"/>
            <a:ext cx="685800" cy="883033"/>
          </a:xfrm>
          <a:prstGeom prst="rect">
            <a:avLst/>
          </a:prstGeom>
          <a:solidFill>
            <a:schemeClr val="accent1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09599" y="3352800"/>
            <a:ext cx="685800" cy="304800"/>
          </a:xfrm>
          <a:prstGeom prst="rect">
            <a:avLst/>
          </a:prstGeom>
          <a:solidFill>
            <a:schemeClr val="accent2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>
            <a:off x="3810000" y="3657600"/>
            <a:ext cx="1143000" cy="4572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 descr="lu-partial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1" y="3352800"/>
            <a:ext cx="2730150" cy="1187833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5334000" y="3657600"/>
            <a:ext cx="685800" cy="883033"/>
          </a:xfrm>
          <a:prstGeom prst="rect">
            <a:avLst/>
          </a:prstGeom>
          <a:solidFill>
            <a:schemeClr val="accent1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334000" y="3352800"/>
            <a:ext cx="685802" cy="304800"/>
          </a:xfrm>
          <a:prstGeom prst="rect">
            <a:avLst/>
          </a:prstGeom>
          <a:solidFill>
            <a:schemeClr val="accent2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019799" y="3352800"/>
            <a:ext cx="2044351" cy="304800"/>
          </a:xfrm>
          <a:prstGeom prst="rect">
            <a:avLst/>
          </a:prstGeom>
          <a:solidFill>
            <a:schemeClr val="accent2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5">
              <a:buNone/>
            </a:pPr>
            <a:endParaRPr lang="en-US" dirty="0" smtClean="0"/>
          </a:p>
          <a:p>
            <a:pPr lvl="5">
              <a:buNone/>
            </a:pPr>
            <a:endParaRPr lang="en-US" dirty="0" smtClean="0"/>
          </a:p>
          <a:p>
            <a:pPr lvl="5">
              <a:buNone/>
            </a:pPr>
            <a:r>
              <a:rPr lang="en-US" dirty="0" smtClean="0"/>
              <a:t>	</a:t>
            </a:r>
            <a:r>
              <a:rPr lang="en-US" dirty="0" smtClean="0"/>
              <a:t>	* </a:t>
            </a:r>
            <a:r>
              <a:rPr lang="en-US" dirty="0" smtClean="0"/>
              <a:t>Includes base </a:t>
            </a:r>
            <a:r>
              <a:rPr lang="en-US" dirty="0" smtClean="0"/>
              <a:t>case wrappers</a:t>
            </a:r>
            <a:endParaRPr lang="en-US" dirty="0" smtClean="0"/>
          </a:p>
          <a:p>
            <a:r>
              <a:rPr lang="en-US" dirty="0" smtClean="0"/>
              <a:t>Comparing different languages</a:t>
            </a:r>
          </a:p>
          <a:p>
            <a:endParaRPr lang="en-US" dirty="0" smtClean="0"/>
          </a:p>
          <a:p>
            <a:r>
              <a:rPr lang="en-US" dirty="0" smtClean="0"/>
              <a:t>Expected large difference, but they are similar</a:t>
            </a:r>
          </a:p>
          <a:p>
            <a:pPr lvl="1"/>
            <a:r>
              <a:rPr lang="en-US" dirty="0" smtClean="0"/>
              <a:t>Complexity is in base case</a:t>
            </a:r>
          </a:p>
          <a:p>
            <a:pPr lvl="1"/>
            <a:r>
              <a:rPr lang="en-US" dirty="0" smtClean="0"/>
              <a:t>Base cases are shared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584960"/>
          <a:ext cx="7467600" cy="175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/>
                <a:gridCol w="1493520"/>
                <a:gridCol w="1493520"/>
                <a:gridCol w="1493520"/>
                <a:gridCol w="149352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Lines of Code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Toledo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Right-looking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PLASMA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Pthread</a:t>
                      </a:r>
                      <a:r>
                        <a:rPr lang="en-US" dirty="0" smtClean="0"/>
                        <a:t> Right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Just</a:t>
                      </a:r>
                      <a:r>
                        <a:rPr lang="en-US" baseline="0" dirty="0" smtClean="0"/>
                        <a:t> 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Everything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934*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Cilk</a:t>
            </a:r>
            <a:r>
              <a:rPr lang="en-US" dirty="0" smtClean="0"/>
              <a:t>++ can perform competitively with optimized math libraries</a:t>
            </a:r>
          </a:p>
          <a:p>
            <a:endParaRPr lang="en-US" dirty="0" smtClean="0"/>
          </a:p>
          <a:p>
            <a:r>
              <a:rPr lang="en-US" dirty="0" smtClean="0"/>
              <a:t>Cache behavior is most important factor</a:t>
            </a:r>
          </a:p>
          <a:p>
            <a:endParaRPr lang="en-US" dirty="0" smtClean="0"/>
          </a:p>
          <a:p>
            <a:r>
              <a:rPr lang="en-US" dirty="0" err="1" smtClean="0"/>
              <a:t>Cilk</a:t>
            </a:r>
            <a:r>
              <a:rPr lang="en-US" dirty="0" smtClean="0"/>
              <a:t>++ shows better performance degradation with other things running</a:t>
            </a:r>
          </a:p>
          <a:p>
            <a:pPr lvl="1"/>
            <a:r>
              <a:rPr lang="en-US" dirty="0" smtClean="0"/>
              <a:t>Especially compared to hand-coded </a:t>
            </a:r>
            <a:r>
              <a:rPr lang="en-US" dirty="0" err="1" smtClean="0"/>
              <a:t>pthread</a:t>
            </a:r>
            <a:r>
              <a:rPr lang="en-US" dirty="0" smtClean="0"/>
              <a:t> versions</a:t>
            </a:r>
          </a:p>
          <a:p>
            <a:endParaRPr lang="en-US" dirty="0" smtClean="0"/>
          </a:p>
          <a:p>
            <a:r>
              <a:rPr lang="en-US" dirty="0" smtClean="0"/>
              <a:t>Code size not a major factor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pic>
        <p:nvPicPr>
          <p:cNvPr id="14" name="Content Placeholder 13" descr="lu-start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09600" y="1828800"/>
            <a:ext cx="2730150" cy="1185947"/>
          </a:xfrm>
        </p:spPr>
      </p:pic>
      <p:sp>
        <p:nvSpPr>
          <p:cNvPr id="15" name="Right Triangle 14"/>
          <p:cNvSpPr/>
          <p:nvPr/>
        </p:nvSpPr>
        <p:spPr>
          <a:xfrm>
            <a:off x="609600" y="1828800"/>
            <a:ext cx="2730150" cy="1185947"/>
          </a:xfrm>
          <a:prstGeom prst="rtTriangle">
            <a:avLst/>
          </a:prstGeom>
          <a:solidFill>
            <a:schemeClr val="accent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/>
          <p:cNvSpPr/>
          <p:nvPr/>
        </p:nvSpPr>
        <p:spPr>
          <a:xfrm rot="10800000">
            <a:off x="609600" y="1828800"/>
            <a:ext cx="2730150" cy="1185947"/>
          </a:xfrm>
          <a:prstGeom prst="rtTriangle">
            <a:avLst/>
          </a:prstGeom>
          <a:solidFill>
            <a:schemeClr val="accent2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lu-partial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1826914"/>
            <a:ext cx="2730150" cy="1187833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5334000" y="2131714"/>
            <a:ext cx="685800" cy="883033"/>
          </a:xfrm>
          <a:prstGeom prst="rect">
            <a:avLst/>
          </a:prstGeom>
          <a:solidFill>
            <a:schemeClr val="accent1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334000" y="1826914"/>
            <a:ext cx="685800" cy="304800"/>
          </a:xfrm>
          <a:prstGeom prst="rect">
            <a:avLst/>
          </a:prstGeom>
          <a:solidFill>
            <a:schemeClr val="accent2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3810000" y="2209800"/>
            <a:ext cx="1143000" cy="4572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 descr="lu-partial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" y="3352800"/>
            <a:ext cx="2730150" cy="1187833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609599" y="3657600"/>
            <a:ext cx="685800" cy="883033"/>
          </a:xfrm>
          <a:prstGeom prst="rect">
            <a:avLst/>
          </a:prstGeom>
          <a:solidFill>
            <a:schemeClr val="accent1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09599" y="3352800"/>
            <a:ext cx="685800" cy="304800"/>
          </a:xfrm>
          <a:prstGeom prst="rect">
            <a:avLst/>
          </a:prstGeom>
          <a:solidFill>
            <a:schemeClr val="accent2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>
            <a:off x="3810000" y="3657600"/>
            <a:ext cx="1143000" cy="4572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 descr="lu-partial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1" y="3352800"/>
            <a:ext cx="2730150" cy="1187833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5334000" y="3657600"/>
            <a:ext cx="685800" cy="883033"/>
          </a:xfrm>
          <a:prstGeom prst="rect">
            <a:avLst/>
          </a:prstGeom>
          <a:solidFill>
            <a:schemeClr val="accent1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334000" y="3352800"/>
            <a:ext cx="685802" cy="304800"/>
          </a:xfrm>
          <a:prstGeom prst="rect">
            <a:avLst/>
          </a:prstGeom>
          <a:solidFill>
            <a:schemeClr val="accent2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019799" y="3352800"/>
            <a:ext cx="2044351" cy="304800"/>
          </a:xfrm>
          <a:prstGeom prst="rect">
            <a:avLst/>
          </a:prstGeom>
          <a:solidFill>
            <a:schemeClr val="accent2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lu-partial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9" y="4953000"/>
            <a:ext cx="2730150" cy="1187833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609598" y="5257800"/>
            <a:ext cx="685800" cy="883033"/>
          </a:xfrm>
          <a:prstGeom prst="rect">
            <a:avLst/>
          </a:prstGeom>
          <a:solidFill>
            <a:schemeClr val="accent1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9598" y="4953000"/>
            <a:ext cx="685802" cy="304800"/>
          </a:xfrm>
          <a:prstGeom prst="rect">
            <a:avLst/>
          </a:prstGeom>
          <a:solidFill>
            <a:schemeClr val="accent2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295397" y="4953000"/>
            <a:ext cx="2044351" cy="304800"/>
          </a:xfrm>
          <a:prstGeom prst="rect">
            <a:avLst/>
          </a:prstGeom>
          <a:solidFill>
            <a:schemeClr val="accent2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3810000" y="5257800"/>
            <a:ext cx="1143000" cy="4572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 descr="lu-partial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3" y="4952999"/>
            <a:ext cx="2730150" cy="1187833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5334002" y="5257799"/>
            <a:ext cx="685800" cy="883033"/>
          </a:xfrm>
          <a:prstGeom prst="rect">
            <a:avLst/>
          </a:prstGeom>
          <a:solidFill>
            <a:schemeClr val="accent1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334001" y="4952999"/>
            <a:ext cx="685801" cy="304800"/>
          </a:xfrm>
          <a:prstGeom prst="rect">
            <a:avLst/>
          </a:prstGeom>
          <a:solidFill>
            <a:schemeClr val="accent2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019802" y="4952999"/>
            <a:ext cx="2044351" cy="304800"/>
          </a:xfrm>
          <a:prstGeom prst="rect">
            <a:avLst/>
          </a:prstGeom>
          <a:solidFill>
            <a:schemeClr val="accent2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19802" y="5257799"/>
            <a:ext cx="2044351" cy="883034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pic>
        <p:nvPicPr>
          <p:cNvPr id="14" name="Content Placeholder 13" descr="lu-start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09600" y="1828800"/>
            <a:ext cx="2730150" cy="1185947"/>
          </a:xfrm>
        </p:spPr>
      </p:pic>
      <p:sp>
        <p:nvSpPr>
          <p:cNvPr id="15" name="Right Triangle 14"/>
          <p:cNvSpPr/>
          <p:nvPr/>
        </p:nvSpPr>
        <p:spPr>
          <a:xfrm>
            <a:off x="609600" y="1828800"/>
            <a:ext cx="2730150" cy="1185947"/>
          </a:xfrm>
          <a:prstGeom prst="rtTriangle">
            <a:avLst/>
          </a:prstGeom>
          <a:solidFill>
            <a:schemeClr val="accent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/>
          <p:cNvSpPr/>
          <p:nvPr/>
        </p:nvSpPr>
        <p:spPr>
          <a:xfrm rot="10800000">
            <a:off x="609600" y="1828800"/>
            <a:ext cx="2730150" cy="1185947"/>
          </a:xfrm>
          <a:prstGeom prst="rtTriangle">
            <a:avLst/>
          </a:prstGeom>
          <a:solidFill>
            <a:schemeClr val="accent2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lu-partial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1826914"/>
            <a:ext cx="2730150" cy="1187833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5334000" y="2131714"/>
            <a:ext cx="685800" cy="883033"/>
          </a:xfrm>
          <a:prstGeom prst="rect">
            <a:avLst/>
          </a:prstGeom>
          <a:solidFill>
            <a:schemeClr val="accent1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334000" y="1826914"/>
            <a:ext cx="685800" cy="304800"/>
          </a:xfrm>
          <a:prstGeom prst="rect">
            <a:avLst/>
          </a:prstGeom>
          <a:solidFill>
            <a:schemeClr val="accent2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3810000" y="2209800"/>
            <a:ext cx="1143000" cy="4572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 descr="lu-partial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" y="3352800"/>
            <a:ext cx="2730150" cy="1187833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609599" y="3657600"/>
            <a:ext cx="685800" cy="883033"/>
          </a:xfrm>
          <a:prstGeom prst="rect">
            <a:avLst/>
          </a:prstGeom>
          <a:solidFill>
            <a:schemeClr val="accent1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09599" y="3352800"/>
            <a:ext cx="685800" cy="304800"/>
          </a:xfrm>
          <a:prstGeom prst="rect">
            <a:avLst/>
          </a:prstGeom>
          <a:solidFill>
            <a:schemeClr val="accent2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>
            <a:off x="3810000" y="3657600"/>
            <a:ext cx="1143000" cy="4572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 descr="lu-partial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1" y="3352800"/>
            <a:ext cx="2730150" cy="1187833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5334000" y="3657600"/>
            <a:ext cx="685800" cy="883033"/>
          </a:xfrm>
          <a:prstGeom prst="rect">
            <a:avLst/>
          </a:prstGeom>
          <a:solidFill>
            <a:schemeClr val="accent1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334000" y="3352800"/>
            <a:ext cx="685802" cy="304800"/>
          </a:xfrm>
          <a:prstGeom prst="rect">
            <a:avLst/>
          </a:prstGeom>
          <a:solidFill>
            <a:schemeClr val="accent2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019799" y="3352800"/>
            <a:ext cx="2044351" cy="304800"/>
          </a:xfrm>
          <a:prstGeom prst="rect">
            <a:avLst/>
          </a:prstGeom>
          <a:solidFill>
            <a:schemeClr val="accent2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lu-partial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9" y="4953000"/>
            <a:ext cx="2730150" cy="1187833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609598" y="5257800"/>
            <a:ext cx="685800" cy="883033"/>
          </a:xfrm>
          <a:prstGeom prst="rect">
            <a:avLst/>
          </a:prstGeom>
          <a:solidFill>
            <a:schemeClr val="accent1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9598" y="4953000"/>
            <a:ext cx="685802" cy="304800"/>
          </a:xfrm>
          <a:prstGeom prst="rect">
            <a:avLst/>
          </a:prstGeom>
          <a:solidFill>
            <a:schemeClr val="accent2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295397" y="4953000"/>
            <a:ext cx="2044351" cy="304800"/>
          </a:xfrm>
          <a:prstGeom prst="rect">
            <a:avLst/>
          </a:prstGeom>
          <a:solidFill>
            <a:schemeClr val="accent2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3810000" y="5257800"/>
            <a:ext cx="1143000" cy="4572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 descr="lu-partial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3" y="4952999"/>
            <a:ext cx="2730150" cy="1187833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5334002" y="5257799"/>
            <a:ext cx="685800" cy="883033"/>
          </a:xfrm>
          <a:prstGeom prst="rect">
            <a:avLst/>
          </a:prstGeom>
          <a:solidFill>
            <a:schemeClr val="accent1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334001" y="4952999"/>
            <a:ext cx="685801" cy="304800"/>
          </a:xfrm>
          <a:prstGeom prst="rect">
            <a:avLst/>
          </a:prstGeom>
          <a:solidFill>
            <a:schemeClr val="accent2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019802" y="4952999"/>
            <a:ext cx="2044351" cy="304800"/>
          </a:xfrm>
          <a:prstGeom prst="rect">
            <a:avLst/>
          </a:prstGeom>
          <a:solidFill>
            <a:schemeClr val="accent2">
              <a:lumMod val="75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19802" y="5257799"/>
            <a:ext cx="2044351" cy="883034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ular Callout 40"/>
          <p:cNvSpPr/>
          <p:nvPr/>
        </p:nvSpPr>
        <p:spPr>
          <a:xfrm>
            <a:off x="3581400" y="1906886"/>
            <a:ext cx="1600200" cy="760114"/>
          </a:xfrm>
          <a:prstGeom prst="wedgeRoundRectCallout">
            <a:avLst>
              <a:gd name="adj1" fmla="val 63201"/>
              <a:gd name="adj2" fmla="val 2358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Small parallelism</a:t>
            </a:r>
            <a:endParaRPr lang="en-US" dirty="0"/>
          </a:p>
        </p:txBody>
      </p:sp>
      <p:sp>
        <p:nvSpPr>
          <p:cNvPr id="42" name="Rounded Rectangular Callout 41"/>
          <p:cNvSpPr/>
          <p:nvPr/>
        </p:nvSpPr>
        <p:spPr>
          <a:xfrm>
            <a:off x="3581400" y="3354686"/>
            <a:ext cx="1600200" cy="760114"/>
          </a:xfrm>
          <a:prstGeom prst="wedgeRoundRectCallout">
            <a:avLst>
              <a:gd name="adj1" fmla="val 110260"/>
              <a:gd name="adj2" fmla="val -33030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Small parallelism</a:t>
            </a:r>
            <a:endParaRPr lang="en-US" dirty="0"/>
          </a:p>
        </p:txBody>
      </p:sp>
      <p:sp>
        <p:nvSpPr>
          <p:cNvPr id="43" name="Rounded Rectangular Callout 42"/>
          <p:cNvSpPr/>
          <p:nvPr/>
        </p:nvSpPr>
        <p:spPr>
          <a:xfrm>
            <a:off x="3581400" y="4954886"/>
            <a:ext cx="1600200" cy="760114"/>
          </a:xfrm>
          <a:prstGeom prst="wedgeRoundRectCallout">
            <a:avLst>
              <a:gd name="adj1" fmla="val 120344"/>
              <a:gd name="adj2" fmla="val 2181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Big parallelism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  <a:r>
              <a:rPr lang="en-US" dirty="0" err="1" smtClean="0">
                <a:sym typeface="Wingdings"/>
              </a:rPr>
              <a:t>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Results</a:t>
            </a:r>
          </a:p>
          <a:p>
            <a:endParaRPr lang="en-US" dirty="0" smtClean="0"/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Four implementations of LU</a:t>
            </a:r>
          </a:p>
          <a:p>
            <a:pPr lvl="1"/>
            <a:r>
              <a:rPr lang="en-US" dirty="0" smtClean="0"/>
              <a:t>PLASMA (highly optimized third party library)</a:t>
            </a:r>
          </a:p>
          <a:p>
            <a:pPr lvl="1"/>
            <a:r>
              <a:rPr lang="en-US" dirty="0" smtClean="0"/>
              <a:t>Sivan Toledo’s algorithm in </a:t>
            </a:r>
            <a:r>
              <a:rPr lang="en-US" dirty="0" err="1" smtClean="0"/>
              <a:t>Cilk</a:t>
            </a:r>
            <a:r>
              <a:rPr lang="en-US" dirty="0" smtClean="0"/>
              <a:t>++ (courtesy of Bradley)</a:t>
            </a:r>
          </a:p>
          <a:p>
            <a:pPr lvl="1"/>
            <a:r>
              <a:rPr lang="en-US" dirty="0" smtClean="0"/>
              <a:t>Parallel standard “right-looking” in </a:t>
            </a:r>
            <a:r>
              <a:rPr lang="en-US" dirty="0" err="1" smtClean="0"/>
              <a:t>Cilk</a:t>
            </a:r>
            <a:r>
              <a:rPr lang="en-US" dirty="0" smtClean="0"/>
              <a:t>++</a:t>
            </a:r>
          </a:p>
          <a:p>
            <a:pPr lvl="1"/>
            <a:r>
              <a:rPr lang="en-US" dirty="0" smtClean="0"/>
              <a:t>Right-looking in </a:t>
            </a:r>
            <a:r>
              <a:rPr lang="en-US" dirty="0" err="1" smtClean="0"/>
              <a:t>pthreads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 implementations use same base case</a:t>
            </a:r>
          </a:p>
          <a:p>
            <a:pPr lvl="1"/>
            <a:r>
              <a:rPr lang="en-US" dirty="0" smtClean="0"/>
              <a:t>GotoBLAS2 matrix </a:t>
            </a:r>
            <a:r>
              <a:rPr lang="en-US" dirty="0" smtClean="0"/>
              <a:t>routines</a:t>
            </a:r>
          </a:p>
          <a:p>
            <a:endParaRPr lang="en-US" dirty="0" smtClean="0"/>
          </a:p>
          <a:p>
            <a:r>
              <a:rPr lang="en-US" dirty="0" smtClean="0"/>
              <a:t>Analyze performance</a:t>
            </a:r>
          </a:p>
          <a:p>
            <a:pPr lvl="1"/>
            <a:r>
              <a:rPr lang="en-US" dirty="0" smtClean="0"/>
              <a:t>Machine architecture</a:t>
            </a:r>
          </a:p>
          <a:p>
            <a:pPr lvl="1"/>
            <a:r>
              <a:rPr lang="en-US" dirty="0" smtClean="0"/>
              <a:t>Cache behavior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endParaRPr lang="en-US" dirty="0" smtClean="0"/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Summary </a:t>
            </a:r>
            <a:r>
              <a:rPr lang="en-US" dirty="0" err="1" smtClean="0">
                <a:sym typeface="Wingdings"/>
              </a:rPr>
              <a:t></a:t>
            </a:r>
            <a:endParaRPr lang="en-US" dirty="0" smtClean="0"/>
          </a:p>
          <a:p>
            <a:pPr lvl="1"/>
            <a:r>
              <a:rPr lang="en-US" dirty="0" smtClean="0"/>
              <a:t>Architectural heterogeneity</a:t>
            </a:r>
          </a:p>
          <a:p>
            <a:pPr lvl="1"/>
            <a:r>
              <a:rPr lang="en-US" dirty="0" smtClean="0"/>
              <a:t>Cache effects</a:t>
            </a:r>
          </a:p>
          <a:p>
            <a:pPr lvl="1"/>
            <a:r>
              <a:rPr lang="en-US" dirty="0" smtClean="0"/>
              <a:t>Parallelism</a:t>
            </a:r>
          </a:p>
          <a:p>
            <a:pPr lvl="1"/>
            <a:r>
              <a:rPr lang="en-US" dirty="0" smtClean="0"/>
              <a:t>Scheduling</a:t>
            </a:r>
          </a:p>
          <a:p>
            <a:pPr lvl="1"/>
            <a:r>
              <a:rPr lang="en-US" dirty="0" smtClean="0"/>
              <a:t>Code size</a:t>
            </a:r>
          </a:p>
          <a:p>
            <a:endParaRPr lang="en-US" dirty="0" smtClean="0"/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1338</TotalTime>
  <Words>742</Words>
  <Application>Microsoft Office PowerPoint</Application>
  <PresentationFormat>On-screen Show (4:3)</PresentationFormat>
  <Paragraphs>328</Paragraphs>
  <Slides>42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Oriel</vt:lpstr>
      <vt:lpstr>Optimizing LU Factorization in Cilk++</vt:lpstr>
      <vt:lpstr>The Problem</vt:lpstr>
      <vt:lpstr>The Problem</vt:lpstr>
      <vt:lpstr>The Problem</vt:lpstr>
      <vt:lpstr>The Problem</vt:lpstr>
      <vt:lpstr>The Problem</vt:lpstr>
      <vt:lpstr>Outline</vt:lpstr>
      <vt:lpstr>Overview</vt:lpstr>
      <vt:lpstr>Outline</vt:lpstr>
      <vt:lpstr>Methodology</vt:lpstr>
      <vt:lpstr>Performance Summary</vt:lpstr>
      <vt:lpstr>LU Scaling</vt:lpstr>
      <vt:lpstr>Outline</vt:lpstr>
      <vt:lpstr>Architectural Variation (by arch.)</vt:lpstr>
      <vt:lpstr>Architectural Variation (by alg’thm)</vt:lpstr>
      <vt:lpstr>Xen Interference</vt:lpstr>
      <vt:lpstr>Outline</vt:lpstr>
      <vt:lpstr>Cache Interference</vt:lpstr>
      <vt:lpstr>Cache Interference: example</vt:lpstr>
      <vt:lpstr>Cache Interference: example</vt:lpstr>
      <vt:lpstr>Cache Interference: example</vt:lpstr>
      <vt:lpstr>Cache Interference: example</vt:lpstr>
      <vt:lpstr>Cache Interference: example</vt:lpstr>
      <vt:lpstr>Cache Interference: example</vt:lpstr>
      <vt:lpstr>Cache Interference: example</vt:lpstr>
      <vt:lpstr>Cache Interference: example</vt:lpstr>
      <vt:lpstr>Solution: pad matrix rows</vt:lpstr>
      <vt:lpstr>Solution: pad matrix rows</vt:lpstr>
      <vt:lpstr>Solution: pad matrix rows</vt:lpstr>
      <vt:lpstr>Solution: pad matrix rows</vt:lpstr>
      <vt:lpstr>Cache Interference (graphs)</vt:lpstr>
      <vt:lpstr>Outline</vt:lpstr>
      <vt:lpstr>Parallelism </vt:lpstr>
      <vt:lpstr>System Factors (Load latency)</vt:lpstr>
      <vt:lpstr>System Factors (Load latency)</vt:lpstr>
      <vt:lpstr>Outline</vt:lpstr>
      <vt:lpstr>Scheduling</vt:lpstr>
      <vt:lpstr>Scheduling Graph</vt:lpstr>
      <vt:lpstr>Outline</vt:lpstr>
      <vt:lpstr>Code style</vt:lpstr>
      <vt:lpstr>Conclusion</vt:lpstr>
      <vt:lpstr>Slide 42</vt:lpstr>
    </vt:vector>
  </TitlesOfParts>
  <Company>MIT CSAIL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 and QR Factorization in Cilk++</dc:title>
  <dc:creator>Nathan Beckmann</dc:creator>
  <cp:lastModifiedBy>Nathan Beckmann</cp:lastModifiedBy>
  <cp:revision>180</cp:revision>
  <dcterms:created xsi:type="dcterms:W3CDTF">2010-05-11T13:40:41Z</dcterms:created>
  <dcterms:modified xsi:type="dcterms:W3CDTF">2010-05-11T14:07:04Z</dcterms:modified>
</cp:coreProperties>
</file>