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2_9D0EFC7F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9" r:id="rId7"/>
    <p:sldId id="270" r:id="rId8"/>
    <p:sldId id="267" r:id="rId9"/>
    <p:sldId id="264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D14003-2D32-52C7-FBB1-0EEF5F81814C}" name="Yael T Kalai" initials="YTK" userId="bc168fe5abe244b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66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modernComment_102_9D0EFC7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127E394-26A6-46B1-9C9F-C504C205EF84}" authorId="{98D14003-2D32-52C7-FBB1-0EEF5F81814C}" created="2021-02-04T05:13:29.343">
    <pc:sldMkLst xmlns:pc="http://schemas.microsoft.com/office/powerpoint/2013/main/command">
      <pc:docMk/>
      <pc:sldMk cId="2635005055" sldId="258"/>
    </pc:sldMkLst>
    <p188:txBody>
      <a:bodyPr/>
      <a:lstStyle/>
      <a:p>
        <a:r>
          <a:rPr lang="en-US"/>
          <a:t>Bluetooth Low Energy (BLE) protocol in advertising mode, which unidirectionallytransmits a link-layer packet consisting of a 6 byte randomized Bluetooth MACaddress followed by a payload of up to 31 bytes 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4172E-175A-495F-8457-BB26FCEEC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343F1F-45E4-4D85-9C49-854E198F6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04F34-C3D4-430B-8217-7A6ACE556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5896-C341-40CF-BD3F-63524E130F0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B9FAC-7DB8-40EB-A212-2C93197BE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4298A-3A9A-4196-8E69-68DDEBD2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6BDB-65B2-420F-A358-8832344C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6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09095-4788-430C-BA36-378711FB4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7DE82-E800-4EE4-A029-8C780BA4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67535-450A-4D97-BEE7-0FABEAC3E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5896-C341-40CF-BD3F-63524E130F0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E2997-3F57-4F82-A177-48A4D41E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A3502-B4AB-4455-B9FB-7D2164BB0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6BDB-65B2-420F-A358-8832344C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5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F4B7F8-593A-4FB0-85AE-A01EFE69E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05D805-2E15-48CA-B8CB-8CBA610E0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2B41A-A7B2-4FFB-B809-9FA6E2880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5896-C341-40CF-BD3F-63524E130F0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E1642-4D86-40E8-BC26-7F2F31210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B2B64-6EBD-460C-BCB3-5A7B9F17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6BDB-65B2-420F-A358-8832344C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5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7B4B5-8C68-441D-AE44-4AAAC8041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69664-71FC-41EA-8016-86BD666AC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63F33-FDB3-47DA-B3E8-F79B40393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5896-C341-40CF-BD3F-63524E130F0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A2A0A-6BEF-4E1E-8E38-5D37FD386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A0734-8FA7-48A3-AE62-F7BC408C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6BDB-65B2-420F-A358-8832344C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0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914BD-C924-4408-B03A-72012D21A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50560-955E-4544-9EA3-C0E5EC078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7C013-C3B2-461F-B961-DFF7421DB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5896-C341-40CF-BD3F-63524E130F0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DD5D6-C831-45EC-8DFC-50A79ECC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E2481-BF36-44DE-96FD-F15B08185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6BDB-65B2-420F-A358-8832344C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6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359DE-7B01-4BDB-9EFF-49284E751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7B69A-F150-4119-8F49-55C513EC7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B6C8ED-CD6E-49F4-9C91-979DBF117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D7CB6-6DA5-4A33-9BCC-B495C43A6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5896-C341-40CF-BD3F-63524E130F0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92205F-55CD-4F45-9577-4C3936BC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900F1-262D-4C61-AC91-6C7256B26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6BDB-65B2-420F-A358-8832344C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2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702E2-16A8-4785-BD6E-1EB0F928A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A5897-630B-4E0E-B179-87ECADECD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B5BA5B-D04F-4589-A1FA-A008E3C59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C0540A-A3A7-42D0-9B62-E7F4B6085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B76DD7-97B6-4725-A991-35E392B2A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75AAF6-4AE2-4FB3-A77A-642B78F27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5896-C341-40CF-BD3F-63524E130F0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7E232F-F08B-440B-99E7-8AF4A3C2E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7F24E-1D4B-494B-BAE5-8EE45AC9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6BDB-65B2-420F-A358-8832344C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6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B44E4-DCA6-4313-8266-FB4DC9F10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580E26-E6DC-4B5A-9BE9-DE901CB9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5896-C341-40CF-BD3F-63524E130F0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DFCF5-BD65-41A4-A7A7-88E0238AE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1D2CCA-A5D3-4135-8480-59AD5924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6BDB-65B2-420F-A358-8832344C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6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A14EA9-1EF9-4349-9293-63E2CB1CA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5896-C341-40CF-BD3F-63524E130F0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60731-CD48-4970-B588-92C46494F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3EBAC-1392-4BA6-B175-965980A1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6BDB-65B2-420F-A358-8832344C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6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74D43-F22E-486F-B61B-C56B2EEFF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6188E-A7B2-45D0-BAF2-6C67BDAC6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8BA42-334D-4763-93ED-44CE56C4F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2F5BB-74B9-4AF3-9B1F-729390DD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5896-C341-40CF-BD3F-63524E130F0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D6DE0-C819-44F1-AC56-5520AA04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43670E-4720-41D9-B775-D7711F24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6BDB-65B2-420F-A358-8832344C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855CC-2FD5-4F3D-ACDF-A7985B29D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9CE93E-68FD-4961-8C11-40695DA6F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1D1F69-CCDC-4137-BD20-F85EAD2AC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A81D6-BBFE-46D0-8B06-562C5430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5896-C341-40CF-BD3F-63524E130F0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0EC60-D0C5-48D8-A41A-97DD51055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4B921-9D55-4018-A627-5BEDF7F8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6BDB-65B2-420F-A358-8832344C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C8BE40-652F-410F-B05E-4DD24026C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2660B-2FB4-43DA-B515-172C45D8A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97780-9DCF-4646-8693-F3BF2B6CA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A5896-C341-40CF-BD3F-63524E130F0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4A730-491B-4E04-9329-D3FE75D05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E6E13-167F-47CF-8E8E-D7F011520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A6BDB-65B2-420F-A358-8832344CE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5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9D0EFC7F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71038-A481-4B77-B07D-93E2E19EDB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Automated Exposure Notification  Schemes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C8748-1617-46A4-90E8-D7B71D52E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4295" y="4177479"/>
            <a:ext cx="9144000" cy="1655762"/>
          </a:xfrm>
        </p:spPr>
        <p:txBody>
          <a:bodyPr/>
          <a:lstStyle/>
          <a:p>
            <a:r>
              <a:rPr lang="en-US" dirty="0"/>
              <a:t>Ran Canetti,  Yael T. Kalai, Anna Lysyanskaya, Ronald L. </a:t>
            </a:r>
            <a:r>
              <a:rPr lang="en-US" dirty="0" err="1"/>
              <a:t>Rivest</a:t>
            </a:r>
            <a:r>
              <a:rPr lang="en-US" dirty="0"/>
              <a:t>, Adi Shamir, Emily Shen, Ari Trachtenberg, Mayank Varia, Daniel J. </a:t>
            </a:r>
            <a:r>
              <a:rPr lang="en-US" dirty="0" err="1"/>
              <a:t>Weitzner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2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24411-5265-4564-A7F0-6A622203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Certified </a:t>
            </a:r>
            <a:r>
              <a:rPr lang="en-US" b="1" dirty="0" err="1"/>
              <a:t>CleverParrot</a:t>
            </a:r>
            <a:endParaRPr lang="en-US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8744318-978A-474D-AACB-D13B2C5B26E7}"/>
              </a:ext>
            </a:extLst>
          </p:cNvPr>
          <p:cNvSpPr/>
          <p:nvPr/>
        </p:nvSpPr>
        <p:spPr>
          <a:xfrm>
            <a:off x="842140" y="1690687"/>
            <a:ext cx="7336222" cy="197479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Add a </a:t>
            </a:r>
            <a:r>
              <a:rPr lang="en-US" sz="2400" b="1" dirty="0">
                <a:solidFill>
                  <a:srgbClr val="FFFF00"/>
                </a:solidFill>
              </a:rPr>
              <a:t>registration authority </a:t>
            </a:r>
            <a:r>
              <a:rPr lang="en-US" sz="2400" dirty="0">
                <a:solidFill>
                  <a:schemeClr val="bg1"/>
                </a:solidFill>
              </a:rPr>
              <a:t>that certifies seeds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(to ensure that users register only once)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Only trusted not to collude with the adversary to launch a sybil attack.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31F197-4730-4EBA-AC52-19616CC303B3}"/>
              </a:ext>
            </a:extLst>
          </p:cNvPr>
          <p:cNvSpPr txBox="1"/>
          <p:nvPr/>
        </p:nvSpPr>
        <p:spPr>
          <a:xfrm>
            <a:off x="1882364" y="4208350"/>
            <a:ext cx="5413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Each chirp contains 3-4 group elements </a:t>
            </a:r>
          </a:p>
          <a:p>
            <a:r>
              <a:rPr lang="en-US" sz="2400" dirty="0"/>
              <a:t>(doesn’t fit in a single BLE packet)</a:t>
            </a:r>
          </a:p>
        </p:txBody>
      </p:sp>
      <p:pic>
        <p:nvPicPr>
          <p:cNvPr id="8" name="Picture 2" descr="Image result for images minus sign">
            <a:extLst>
              <a:ext uri="{FF2B5EF4-FFF2-40B4-BE49-F238E27FC236}">
                <a16:creationId xmlns:a16="http://schemas.microsoft.com/office/drawing/2014/main" id="{E8D74F6A-CC49-431E-B47F-F5D0886BE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31" y="3866080"/>
            <a:ext cx="907564" cy="118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27DD9A8-9A1F-4461-8CEE-95F128FC5456}"/>
              </a:ext>
            </a:extLst>
          </p:cNvPr>
          <p:cNvSpPr txBox="1"/>
          <p:nvPr/>
        </p:nvSpPr>
        <p:spPr>
          <a:xfrm>
            <a:off x="1876948" y="5409755"/>
            <a:ext cx="4961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More complicated </a:t>
            </a:r>
          </a:p>
          <a:p>
            <a:r>
              <a:rPr lang="en-US" sz="2400" dirty="0"/>
              <a:t>(relies on bilinear maps)</a:t>
            </a:r>
          </a:p>
        </p:txBody>
      </p:sp>
      <p:pic>
        <p:nvPicPr>
          <p:cNvPr id="10" name="Picture 2" descr="Image result for images minus sign">
            <a:extLst>
              <a:ext uri="{FF2B5EF4-FFF2-40B4-BE49-F238E27FC236}">
                <a16:creationId xmlns:a16="http://schemas.microsoft.com/office/drawing/2014/main" id="{B5545B5C-F0BC-434F-9115-7C0CCDF1E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15" y="5067485"/>
            <a:ext cx="907564" cy="118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3C575D6-185E-4C87-8400-565117F3CE25}"/>
              </a:ext>
            </a:extLst>
          </p:cNvPr>
          <p:cNvSpPr txBox="1"/>
          <p:nvPr/>
        </p:nvSpPr>
        <p:spPr>
          <a:xfrm>
            <a:off x="8685484" y="4101793"/>
            <a:ext cx="2812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Privacy for users who are not diagnosed</a:t>
            </a:r>
          </a:p>
        </p:txBody>
      </p:sp>
      <p:pic>
        <p:nvPicPr>
          <p:cNvPr id="12" name="Picture 2" descr="See the source image">
            <a:extLst>
              <a:ext uri="{FF2B5EF4-FFF2-40B4-BE49-F238E27FC236}">
                <a16:creationId xmlns:a16="http://schemas.microsoft.com/office/drawing/2014/main" id="{30FA0B5B-E65D-41E3-8DAE-5E8B22C88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397" y="3971865"/>
            <a:ext cx="1052348" cy="105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AD2C76D-42A0-4169-864D-C3A57CB92D19}"/>
              </a:ext>
            </a:extLst>
          </p:cNvPr>
          <p:cNvSpPr txBox="1"/>
          <p:nvPr/>
        </p:nvSpPr>
        <p:spPr>
          <a:xfrm>
            <a:off x="8685484" y="5396030"/>
            <a:ext cx="2812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Privacy for diagnosed users</a:t>
            </a:r>
          </a:p>
        </p:txBody>
      </p:sp>
      <p:pic>
        <p:nvPicPr>
          <p:cNvPr id="16" name="Picture 2" descr="See the source image">
            <a:extLst>
              <a:ext uri="{FF2B5EF4-FFF2-40B4-BE49-F238E27FC236}">
                <a16:creationId xmlns:a16="http://schemas.microsoft.com/office/drawing/2014/main" id="{6D625771-C3E9-4B3A-A6C8-03AA4A8A3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397" y="5266102"/>
            <a:ext cx="1052348" cy="105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15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1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EC1E3-BD13-43B8-8D94-0AC36C8B4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Analysis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40F02C-935F-49C8-B939-AAD81A957F1B}"/>
              </a:ext>
            </a:extLst>
          </p:cNvPr>
          <p:cNvSpPr/>
          <p:nvPr/>
        </p:nvSpPr>
        <p:spPr>
          <a:xfrm>
            <a:off x="848213" y="4298107"/>
            <a:ext cx="3859696" cy="88442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UC security [Canetti2000]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DBF93FB-6B50-4168-B527-F3C7CD1B8475}"/>
              </a:ext>
            </a:extLst>
          </p:cNvPr>
          <p:cNvSpPr/>
          <p:nvPr/>
        </p:nvSpPr>
        <p:spPr>
          <a:xfrm>
            <a:off x="848213" y="1716568"/>
            <a:ext cx="3897208" cy="8871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Security properties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DC3811-D608-4F20-8ED8-0FA34B76D271}"/>
              </a:ext>
            </a:extLst>
          </p:cNvPr>
          <p:cNvSpPr txBox="1"/>
          <p:nvPr/>
        </p:nvSpPr>
        <p:spPr>
          <a:xfrm>
            <a:off x="1158744" y="2782613"/>
            <a:ext cx="3764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Privacy of undiagnosed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Privacy of diagnosed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Integrity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3AF8E0-2B26-4CA1-AABF-54A58884DD08}"/>
              </a:ext>
            </a:extLst>
          </p:cNvPr>
          <p:cNvSpPr txBox="1"/>
          <p:nvPr/>
        </p:nvSpPr>
        <p:spPr>
          <a:xfrm>
            <a:off x="1178473" y="5569169"/>
            <a:ext cx="3771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Holistic approach to security</a:t>
            </a:r>
          </a:p>
        </p:txBody>
      </p:sp>
    </p:spTree>
    <p:extLst>
      <p:ext uri="{BB962C8B-B14F-4D97-AF65-F5344CB8AC3E}">
        <p14:creationId xmlns:p14="http://schemas.microsoft.com/office/powerpoint/2010/main" val="4066138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thank you images">
            <a:extLst>
              <a:ext uri="{FF2B5EF4-FFF2-40B4-BE49-F238E27FC236}">
                <a16:creationId xmlns:a16="http://schemas.microsoft.com/office/drawing/2014/main" id="{F650B6FB-CEC3-4BE4-A89B-A744B4EE5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437" y="1828802"/>
            <a:ext cx="5581980" cy="279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89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9D54-D5E7-4E0D-A435-18272610A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BA26-4492-4EFA-AA74-BBF22DB36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805" y="2806273"/>
            <a:ext cx="6629402" cy="789521"/>
          </a:xfrm>
        </p:spPr>
        <p:txBody>
          <a:bodyPr>
            <a:normAutofit/>
          </a:bodyPr>
          <a:lstStyle/>
          <a:p>
            <a:pPr lvl="1"/>
            <a:r>
              <a:rPr lang="en-US" sz="2000" dirty="0"/>
              <a:t>Syntax</a:t>
            </a:r>
          </a:p>
          <a:p>
            <a:pPr lvl="1"/>
            <a:r>
              <a:rPr lang="en-US" sz="2000" dirty="0"/>
              <a:t>Security properties:  game-based and UC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AF7C2B0-28A6-45D5-A9B9-7FFF34E0B2B0}"/>
              </a:ext>
            </a:extLst>
          </p:cNvPr>
          <p:cNvSpPr/>
          <p:nvPr/>
        </p:nvSpPr>
        <p:spPr>
          <a:xfrm>
            <a:off x="838274" y="3959147"/>
            <a:ext cx="3859696" cy="884423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Propose three schemes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FEF182C-97AF-406F-ABC8-7C9B64B4A9A6}"/>
              </a:ext>
            </a:extLst>
          </p:cNvPr>
          <p:cNvSpPr/>
          <p:nvPr/>
        </p:nvSpPr>
        <p:spPr>
          <a:xfrm>
            <a:off x="848213" y="1716568"/>
            <a:ext cx="6162188" cy="8871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Formalize the notion of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Automated Exposure Notation (AEN) schemes</a:t>
            </a:r>
            <a:endParaRPr lang="en-US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62312A-4BEC-492C-AC88-7466FEF6E74D}"/>
              </a:ext>
            </a:extLst>
          </p:cNvPr>
          <p:cNvSpPr txBox="1"/>
          <p:nvPr/>
        </p:nvSpPr>
        <p:spPr>
          <a:xfrm>
            <a:off x="771848" y="5165043"/>
            <a:ext cx="352118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2000" dirty="0" err="1"/>
              <a:t>ReBabbler</a:t>
            </a:r>
            <a:r>
              <a:rPr lang="en-US" sz="2000" dirty="0"/>
              <a:t>  </a:t>
            </a:r>
          </a:p>
          <a:p>
            <a:pPr marL="800100" lvl="1" indent="-342900">
              <a:buFont typeface="+mj-lt"/>
              <a:buAutoNum type="arabicPeriod"/>
            </a:pPr>
            <a:endParaRPr lang="en-US" sz="1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/>
              <a:t>CleverParrot</a:t>
            </a:r>
            <a:r>
              <a:rPr lang="en-US" sz="2000" dirty="0"/>
              <a:t> </a:t>
            </a:r>
          </a:p>
          <a:p>
            <a:pPr marL="800100" lvl="1" indent="-342900">
              <a:buFont typeface="+mj-lt"/>
              <a:buAutoNum type="arabicPeriod"/>
            </a:pPr>
            <a:endParaRPr lang="en-US" sz="1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Certified </a:t>
            </a:r>
            <a:r>
              <a:rPr lang="en-US" sz="2000" dirty="0" err="1"/>
              <a:t>CleverParrot</a:t>
            </a:r>
            <a:endParaRPr lang="en-US" sz="2000" dirty="0"/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E20CD58A-E34D-412B-99D1-173AA4354FCD}"/>
              </a:ext>
            </a:extLst>
          </p:cNvPr>
          <p:cNvSpPr/>
          <p:nvPr/>
        </p:nvSpPr>
        <p:spPr>
          <a:xfrm>
            <a:off x="3979179" y="4166069"/>
            <a:ext cx="4451893" cy="1355203"/>
          </a:xfrm>
          <a:prstGeom prst="wedgeEllipseCallout">
            <a:avLst>
              <a:gd name="adj1" fmla="val -75576"/>
              <a:gd name="adj2" fmla="val 3734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Implemented by Apple and Google, introduced independently by</a:t>
            </a:r>
          </a:p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DP-3T, TCN, UW-PACT, </a:t>
            </a:r>
            <a:r>
              <a:rPr lang="en-US" sz="1600" dirty="0" err="1">
                <a:solidFill>
                  <a:sysClr val="windowText" lastClr="000000"/>
                </a:solidFill>
              </a:rPr>
              <a:t>Covid</a:t>
            </a:r>
            <a:r>
              <a:rPr lang="en-US" sz="1600" dirty="0">
                <a:solidFill>
                  <a:sysClr val="windowText" lastClr="000000"/>
                </a:solidFill>
              </a:rPr>
              <a:t> Watch, Trace Together,…</a:t>
            </a:r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12FD703F-EA9D-4D08-B133-35060E6C16EF}"/>
              </a:ext>
            </a:extLst>
          </p:cNvPr>
          <p:cNvSpPr/>
          <p:nvPr/>
        </p:nvSpPr>
        <p:spPr>
          <a:xfrm>
            <a:off x="4293031" y="5563892"/>
            <a:ext cx="228600" cy="883403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D5D18B-7C67-42AB-971F-4B9A379B28EC}"/>
              </a:ext>
            </a:extLst>
          </p:cNvPr>
          <p:cNvSpPr txBox="1"/>
          <p:nvPr/>
        </p:nvSpPr>
        <p:spPr>
          <a:xfrm>
            <a:off x="4639848" y="5804116"/>
            <a:ext cx="5352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stronger security at a cost to efficiency (and simplicity)</a:t>
            </a:r>
          </a:p>
        </p:txBody>
      </p:sp>
    </p:spTree>
    <p:extLst>
      <p:ext uri="{BB962C8B-B14F-4D97-AF65-F5344CB8AC3E}">
        <p14:creationId xmlns:p14="http://schemas.microsoft.com/office/powerpoint/2010/main" val="155215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E56E6-EFE9-4693-983C-51EEF1070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Tracing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C2BE87C-4E3F-4E18-AAFA-89E82A101EBA}"/>
              </a:ext>
            </a:extLst>
          </p:cNvPr>
          <p:cNvSpPr/>
          <p:nvPr/>
        </p:nvSpPr>
        <p:spPr>
          <a:xfrm>
            <a:off x="883403" y="1855922"/>
            <a:ext cx="5212597" cy="233106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Identifying an index case</a:t>
            </a:r>
          </a:p>
          <a:p>
            <a:pPr marL="514350" indent="-514350">
              <a:buFont typeface="+mj-lt"/>
              <a:buAutoNum type="arabicPeriod"/>
            </a:pPr>
            <a:endParaRPr lang="en-US" sz="10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Determining their contacts</a:t>
            </a:r>
          </a:p>
          <a:p>
            <a:pPr marL="514350" indent="-514350">
              <a:buFont typeface="+mj-lt"/>
              <a:buAutoNum type="arabicPeriod"/>
            </a:pPr>
            <a:endParaRPr lang="en-US" sz="10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Notifying the contacts</a:t>
            </a:r>
          </a:p>
          <a:p>
            <a:pPr marL="514350" indent="-514350">
              <a:buFont typeface="+mj-lt"/>
              <a:buAutoNum type="arabicPeriod"/>
            </a:pPr>
            <a:endParaRPr lang="en-US" sz="10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Follow-up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8BDBB07A-0149-4F23-A6CD-2D3B439F92D9}"/>
              </a:ext>
            </a:extLst>
          </p:cNvPr>
          <p:cNvSpPr/>
          <p:nvPr/>
        </p:nvSpPr>
        <p:spPr>
          <a:xfrm>
            <a:off x="5044698" y="2669583"/>
            <a:ext cx="162733" cy="809786"/>
          </a:xfrm>
          <a:prstGeom prst="righ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79212F-835C-4EB4-B536-D27FFC5409FC}"/>
              </a:ext>
            </a:extLst>
          </p:cNvPr>
          <p:cNvSpPr txBox="1"/>
          <p:nvPr/>
        </p:nvSpPr>
        <p:spPr>
          <a:xfrm>
            <a:off x="5296544" y="2894304"/>
            <a:ext cx="751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AEN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BA9CFF-DC86-43E3-A271-930B4BDE95EB}"/>
              </a:ext>
            </a:extLst>
          </p:cNvPr>
          <p:cNvSpPr txBox="1"/>
          <p:nvPr/>
        </p:nvSpPr>
        <p:spPr>
          <a:xfrm>
            <a:off x="782689" y="5345945"/>
            <a:ext cx="5694341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Decentralized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Proximity-based (uses Bluetooth technology)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25BD0F8-2351-4D5A-9FC0-ECE694AA86CD}"/>
              </a:ext>
            </a:extLst>
          </p:cNvPr>
          <p:cNvSpPr/>
          <p:nvPr/>
        </p:nvSpPr>
        <p:spPr>
          <a:xfrm>
            <a:off x="1208898" y="4773099"/>
            <a:ext cx="2824566" cy="48044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Important Properties: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56D4BA-B5B3-4169-9D77-C46291DBDB95}"/>
              </a:ext>
            </a:extLst>
          </p:cNvPr>
          <p:cNvSpPr txBox="1"/>
          <p:nvPr/>
        </p:nvSpPr>
        <p:spPr>
          <a:xfrm>
            <a:off x="7196223" y="2747733"/>
            <a:ext cx="2111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Privacy??</a:t>
            </a: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566E5A7F-4553-4F45-89A4-EB8DEED62CE0}"/>
              </a:ext>
            </a:extLst>
          </p:cNvPr>
          <p:cNvSpPr/>
          <p:nvPr/>
        </p:nvSpPr>
        <p:spPr>
          <a:xfrm>
            <a:off x="8016766" y="1746031"/>
            <a:ext cx="2904796" cy="923552"/>
          </a:xfrm>
          <a:prstGeom prst="wedgeEllipseCallout">
            <a:avLst>
              <a:gd name="adj1" fmla="val -41072"/>
              <a:gd name="adj2" fmla="val 6847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  <a:r>
              <a:rPr lang="en-US" b="1" dirty="0">
                <a:solidFill>
                  <a:schemeClr val="tx1"/>
                </a:solidFill>
              </a:rPr>
              <a:t>“passive” </a:t>
            </a:r>
            <a:r>
              <a:rPr lang="en-US" dirty="0">
                <a:solidFill>
                  <a:schemeClr val="tx1"/>
                </a:solidFill>
              </a:rPr>
              <a:t>and  </a:t>
            </a:r>
            <a:r>
              <a:rPr lang="en-US" b="1" dirty="0">
                <a:solidFill>
                  <a:schemeClr val="tx1"/>
                </a:solidFill>
              </a:rPr>
              <a:t>diagnosed</a:t>
            </a:r>
            <a:r>
              <a:rPr lang="en-US" dirty="0">
                <a:solidFill>
                  <a:schemeClr val="tx1"/>
                </a:solidFill>
              </a:rPr>
              <a:t> users</a:t>
            </a:r>
          </a:p>
        </p:txBody>
      </p:sp>
    </p:spTree>
    <p:extLst>
      <p:ext uri="{BB962C8B-B14F-4D97-AF65-F5344CB8AC3E}">
        <p14:creationId xmlns:p14="http://schemas.microsoft.com/office/powerpoint/2010/main" val="50567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2" grpId="0"/>
      <p:bldP spid="13" grpId="0" animBg="1"/>
      <p:bldP spid="14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BC9C7-2504-486D-87EC-F97BDC3C7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Constructions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4ABE07F-C22E-4EBF-92CC-E2F73AC497BE}"/>
              </a:ext>
            </a:extLst>
          </p:cNvPr>
          <p:cNvSpPr/>
          <p:nvPr/>
        </p:nvSpPr>
        <p:spPr>
          <a:xfrm>
            <a:off x="1068112" y="1907630"/>
            <a:ext cx="9565728" cy="352753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2000" dirty="0"/>
              <a:t>Each user has a </a:t>
            </a:r>
            <a:r>
              <a:rPr lang="en-US" sz="2000" b="1" dirty="0">
                <a:solidFill>
                  <a:srgbClr val="FFFF00"/>
                </a:solidFill>
              </a:rPr>
              <a:t>secret seed</a:t>
            </a:r>
          </a:p>
          <a:p>
            <a:pPr marL="342900" indent="-342900">
              <a:buFont typeface="+mj-lt"/>
              <a:buAutoNum type="arabicPeriod"/>
            </a:pPr>
            <a:endParaRPr lang="en-US" sz="1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Use this seed to continuously </a:t>
            </a:r>
            <a:r>
              <a:rPr lang="en-US" sz="2000" b="1" dirty="0">
                <a:solidFill>
                  <a:srgbClr val="FFFF00"/>
                </a:solidFill>
              </a:rPr>
              <a:t>broadcast</a:t>
            </a:r>
            <a:r>
              <a:rPr lang="en-US" sz="2000" dirty="0"/>
              <a:t> (using BLE) </a:t>
            </a:r>
            <a:r>
              <a:rPr lang="en-US" sz="2000" b="1" dirty="0">
                <a:solidFill>
                  <a:srgbClr val="FFFF00"/>
                </a:solidFill>
              </a:rPr>
              <a:t>random-looking chirps</a:t>
            </a:r>
          </a:p>
          <a:p>
            <a:pPr marL="342900" indent="-342900">
              <a:buFont typeface="+mj-lt"/>
              <a:buAutoNum type="arabicPeriod"/>
            </a:pPr>
            <a:endParaRPr lang="en-US" sz="1000" dirty="0"/>
          </a:p>
          <a:p>
            <a:pPr marL="342900" indent="-342900">
              <a:buAutoNum type="arabicPeriod" startAt="3"/>
            </a:pPr>
            <a:r>
              <a:rPr lang="en-US" sz="2000" dirty="0"/>
              <a:t>Each </a:t>
            </a:r>
            <a:r>
              <a:rPr lang="en-US" sz="2000" b="1" dirty="0">
                <a:solidFill>
                  <a:srgbClr val="FFFF00"/>
                </a:solidFill>
              </a:rPr>
              <a:t>chirp</a:t>
            </a:r>
            <a:r>
              <a:rPr lang="en-US" sz="2000" dirty="0"/>
              <a:t> is a </a:t>
            </a:r>
            <a:r>
              <a:rPr lang="en-US" sz="2000" b="1" dirty="0">
                <a:solidFill>
                  <a:srgbClr val="FFFF00"/>
                </a:solidFill>
              </a:rPr>
              <a:t>function of </a:t>
            </a:r>
            <a:r>
              <a:rPr lang="en-US" sz="2000" dirty="0"/>
              <a:t>the </a:t>
            </a:r>
            <a:r>
              <a:rPr lang="en-US" sz="2000" b="1" dirty="0">
                <a:solidFill>
                  <a:srgbClr val="FFFF00"/>
                </a:solidFill>
              </a:rPr>
              <a:t>seed</a:t>
            </a:r>
            <a:r>
              <a:rPr lang="en-US" sz="2000" dirty="0"/>
              <a:t> and the </a:t>
            </a:r>
            <a:r>
              <a:rPr lang="en-US" sz="2000" b="1" dirty="0">
                <a:solidFill>
                  <a:srgbClr val="FFFF00"/>
                </a:solidFill>
              </a:rPr>
              <a:t>time</a:t>
            </a:r>
            <a:r>
              <a:rPr lang="en-US" sz="2000" dirty="0"/>
              <a:t> </a:t>
            </a:r>
          </a:p>
          <a:p>
            <a:pPr marL="342900" indent="-342900">
              <a:buAutoNum type="arabicPeriod" startAt="3"/>
            </a:pPr>
            <a:endParaRPr lang="en-US" sz="500" dirty="0"/>
          </a:p>
          <a:p>
            <a:r>
              <a:rPr lang="en-US" sz="2000" dirty="0"/>
              <a:t>      (and is changed periodically, synchronously with BLE MAC address rerandomization)</a:t>
            </a:r>
          </a:p>
          <a:p>
            <a:endParaRPr lang="en-US" sz="1000" dirty="0"/>
          </a:p>
          <a:p>
            <a:pPr marL="342900" indent="-342900">
              <a:buAutoNum type="arabicPeriod" startAt="4"/>
            </a:pPr>
            <a:r>
              <a:rPr lang="en-US" sz="2000" dirty="0"/>
              <a:t>Locally </a:t>
            </a:r>
            <a:r>
              <a:rPr lang="en-US" sz="2000" b="1" dirty="0">
                <a:solidFill>
                  <a:srgbClr val="FFFF00"/>
                </a:solidFill>
              </a:rPr>
              <a:t>store</a:t>
            </a:r>
            <a:r>
              <a:rPr lang="en-US" sz="2000" dirty="0"/>
              <a:t>  the </a:t>
            </a:r>
            <a:r>
              <a:rPr lang="en-US" sz="2000" b="1" dirty="0">
                <a:solidFill>
                  <a:srgbClr val="FFFF00"/>
                </a:solidFill>
              </a:rPr>
              <a:t>chirps heard </a:t>
            </a:r>
            <a:r>
              <a:rPr lang="en-US" sz="2000" dirty="0"/>
              <a:t>and the corresponding times.</a:t>
            </a:r>
          </a:p>
          <a:p>
            <a:pPr marL="342900" indent="-342900">
              <a:buAutoNum type="arabicPeriod" startAt="4"/>
            </a:pPr>
            <a:endParaRPr lang="en-US" sz="1000" dirty="0"/>
          </a:p>
          <a:p>
            <a:pPr marL="342900" indent="-342900">
              <a:buAutoNum type="arabicPeriod" startAt="4"/>
            </a:pPr>
            <a:r>
              <a:rPr lang="en-US" sz="2000" b="1" dirty="0">
                <a:solidFill>
                  <a:srgbClr val="FFFF00"/>
                </a:solidFill>
              </a:rPr>
              <a:t>Diagnosed</a:t>
            </a:r>
            <a:r>
              <a:rPr lang="en-US" sz="2000" dirty="0"/>
              <a:t> users </a:t>
            </a:r>
            <a:r>
              <a:rPr lang="en-US" sz="2000" b="1" dirty="0">
                <a:solidFill>
                  <a:srgbClr val="FFFF00"/>
                </a:solidFill>
              </a:rPr>
              <a:t>upload</a:t>
            </a:r>
            <a:r>
              <a:rPr lang="en-US" sz="2000" dirty="0"/>
              <a:t> a function of their </a:t>
            </a:r>
            <a:r>
              <a:rPr lang="en-US" sz="2000" b="1" dirty="0">
                <a:solidFill>
                  <a:srgbClr val="FFFF00"/>
                </a:solidFill>
              </a:rPr>
              <a:t>state</a:t>
            </a:r>
            <a:r>
              <a:rPr lang="en-US" sz="2000" dirty="0"/>
              <a:t> to a </a:t>
            </a:r>
            <a:r>
              <a:rPr lang="en-US" sz="2000" b="1" dirty="0">
                <a:solidFill>
                  <a:srgbClr val="FFFF00"/>
                </a:solidFill>
              </a:rPr>
              <a:t>public database</a:t>
            </a:r>
            <a:r>
              <a:rPr lang="en-US" sz="2000" dirty="0"/>
              <a:t>.</a:t>
            </a:r>
          </a:p>
          <a:p>
            <a:pPr marL="342900" indent="-342900">
              <a:buAutoNum type="arabicPeriod" startAt="4"/>
            </a:pPr>
            <a:endParaRPr lang="en-US" sz="1000" dirty="0"/>
          </a:p>
          <a:p>
            <a:pPr marL="342900" indent="-342900">
              <a:buAutoNum type="arabicPeriod" startAt="4"/>
            </a:pPr>
            <a:r>
              <a:rPr lang="en-US" sz="2000" dirty="0"/>
              <a:t>Regularly download the database and </a:t>
            </a:r>
            <a:r>
              <a:rPr lang="en-US" sz="2000" b="1" dirty="0">
                <a:solidFill>
                  <a:srgbClr val="FFFF00"/>
                </a:solidFill>
              </a:rPr>
              <a:t>check for contacts</a:t>
            </a:r>
            <a:r>
              <a:rPr lang="en-US" sz="2000" dirty="0"/>
              <a:t>.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033C3A54-450E-4FAE-82CC-9F6C3275EDF0}"/>
              </a:ext>
            </a:extLst>
          </p:cNvPr>
          <p:cNvSpPr/>
          <p:nvPr/>
        </p:nvSpPr>
        <p:spPr>
          <a:xfrm>
            <a:off x="1296713" y="5120020"/>
            <a:ext cx="2680138" cy="1064172"/>
          </a:xfrm>
          <a:prstGeom prst="wedgeEllipseCallout">
            <a:avLst>
              <a:gd name="adj1" fmla="val 45691"/>
              <a:gd name="adj2" fmla="val -8929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chirps sent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vs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chirps heard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E9ED24CB-A59C-4AF0-BB0C-245F5C580913}"/>
              </a:ext>
            </a:extLst>
          </p:cNvPr>
          <p:cNvSpPr/>
          <p:nvPr/>
        </p:nvSpPr>
        <p:spPr>
          <a:xfrm>
            <a:off x="6546631" y="3227991"/>
            <a:ext cx="2727435" cy="1087820"/>
          </a:xfrm>
          <a:prstGeom prst="wedgeEllipseCallout">
            <a:avLst>
              <a:gd name="adj1" fmla="val -49590"/>
              <a:gd name="adj2" fmla="val 62501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contains all chirps sent and heard </a:t>
            </a:r>
            <a:r>
              <a:rPr lang="en-US" dirty="0">
                <a:solidFill>
                  <a:schemeClr val="tx1"/>
                </a:solidFill>
              </a:rPr>
              <a:t>(including times)</a:t>
            </a:r>
          </a:p>
        </p:txBody>
      </p:sp>
    </p:spTree>
    <p:extLst>
      <p:ext uri="{BB962C8B-B14F-4D97-AF65-F5344CB8AC3E}">
        <p14:creationId xmlns:p14="http://schemas.microsoft.com/office/powerpoint/2010/main" val="263500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4FD6-8342-4A87-AE05-9F075D734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ReBabbler</a:t>
            </a:r>
            <a:r>
              <a:rPr lang="en-US" b="1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DE993E-A505-476D-918D-D0544A5CC4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1825624"/>
                <a:ext cx="6403418" cy="485501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𝐶h𝑖𝑟𝑝</m:t>
                    </m:r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𝑡𝑖𝑚𝑒</m:t>
                        </m:r>
                      </m:e>
                    </m:d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b="1" dirty="0">
                    <a:solidFill>
                      <a:srgbClr val="FF0000"/>
                    </a:solidFill>
                  </a:rPr>
                  <a:t>Upload what you sent:  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</a:rPr>
                  <a:t>   </a:t>
                </a:r>
                <a:r>
                  <a:rPr lang="en-US" sz="2000" dirty="0"/>
                  <a:t>Upload the seeds used in the last “14 days”</a:t>
                </a:r>
              </a:p>
              <a:p>
                <a:endParaRPr lang="en-US" sz="2400" dirty="0"/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Check contact with infected individuals:  </a:t>
                </a:r>
              </a:p>
              <a:p>
                <a:pPr marL="0" indent="0">
                  <a:buNone/>
                </a:pPr>
                <a:r>
                  <a:rPr lang="en-US" sz="2400" b="0" i="0" dirty="0">
                    <a:solidFill>
                      <a:srgbClr val="FF0000"/>
                    </a:solidFill>
                    <a:effectLst/>
                  </a:rPr>
                  <a:t>    </a:t>
                </a:r>
                <a:r>
                  <a:rPr lang="en-US" sz="2000" b="0" i="0" dirty="0">
                    <a:effectLst/>
                  </a:rPr>
                  <a:t>For every stored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 err="1" smtClean="0">
                        <a:effectLst/>
                        <a:latin typeface="Cambria Math" panose="02040503050406030204" pitchFamily="18" charset="0"/>
                      </a:rPr>
                      <m:t>𝑐h𝑖𝑟𝑝</m:t>
                    </m:r>
                    <m:r>
                      <a:rPr lang="en-US" sz="2000" b="0" i="1" dirty="0" err="1" smtClean="0">
                        <a:effectLst/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dirty="0" err="1" smtClean="0">
                        <a:effectLst/>
                        <a:latin typeface="Cambria Math" panose="02040503050406030204" pitchFamily="18" charset="0"/>
                      </a:rPr>
                      <m:t>𝑡𝑖𝑚𝑒</m:t>
                    </m:r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check if </a:t>
                </a:r>
                <a:endParaRPr lang="en-US" sz="2000" b="0" i="1" dirty="0">
                  <a:effectLst/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</a:rPr>
                      <m:t>𝑐h𝑖𝑟𝑝</m:t>
                    </m:r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effectLst/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b="0" i="1" dirty="0" smtClean="0">
                            <a:effectLst/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</a:rPr>
                      <m:t>𝑡𝑖𝑚𝑒</m:t>
                    </m:r>
                    <m:r>
                      <a:rPr lang="en-US" sz="2000" b="0" i="1" dirty="0" smtClean="0">
                        <a:effectLst/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000" dirty="0"/>
                  <a:t>for any uploaded seed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DE993E-A505-476D-918D-D0544A5CC4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825624"/>
                <a:ext cx="6403418" cy="4855013"/>
              </a:xfrm>
              <a:blipFill>
                <a:blip r:embed="rId2"/>
                <a:stretch>
                  <a:fillRect l="-1333" t="-1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peech Bubble: Oval 3">
                <a:extLst>
                  <a:ext uri="{FF2B5EF4-FFF2-40B4-BE49-F238E27FC236}">
                    <a16:creationId xmlns:a16="http://schemas.microsoft.com/office/drawing/2014/main" id="{1364E50B-4E80-4F19-9FBD-7A21D4FBBFE7}"/>
                  </a:ext>
                </a:extLst>
              </p:cNvPr>
              <p:cNvSpPr/>
              <p:nvPr/>
            </p:nvSpPr>
            <p:spPr>
              <a:xfrm>
                <a:off x="2033927" y="2460559"/>
                <a:ext cx="3602245" cy="968442"/>
              </a:xfrm>
              <a:prstGeom prst="wedgeEllipseCallout">
                <a:avLst>
                  <a:gd name="adj1" fmla="val -32465"/>
                  <a:gd name="adj2" fmla="val -75926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F is a “</a:t>
                </a:r>
                <a:r>
                  <a:rPr lang="en-US" b="1" dirty="0">
                    <a:solidFill>
                      <a:schemeClr val="bg1"/>
                    </a:solidFill>
                  </a:rPr>
                  <a:t>pseudorandom</a:t>
                </a:r>
                <a:r>
                  <a:rPr lang="en-US" dirty="0">
                    <a:solidFill>
                      <a:schemeClr val="bg1"/>
                    </a:solidFill>
                  </a:rPr>
                  <a:t>” function (PRF), </a:t>
                </a:r>
                <a:endParaRPr lang="en-US" b="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is the seed</a:t>
                </a:r>
              </a:p>
            </p:txBody>
          </p:sp>
        </mc:Choice>
        <mc:Fallback>
          <p:sp>
            <p:nvSpPr>
              <p:cNvPr id="4" name="Speech Bubble: Oval 3">
                <a:extLst>
                  <a:ext uri="{FF2B5EF4-FFF2-40B4-BE49-F238E27FC236}">
                    <a16:creationId xmlns:a16="http://schemas.microsoft.com/office/drawing/2014/main" id="{1364E50B-4E80-4F19-9FBD-7A21D4FBBF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927" y="2460559"/>
                <a:ext cx="3602245" cy="968442"/>
              </a:xfrm>
              <a:prstGeom prst="wedgeEllipseCallout">
                <a:avLst>
                  <a:gd name="adj1" fmla="val -32465"/>
                  <a:gd name="adj2" fmla="val -75926"/>
                </a:avLst>
              </a:prstGeom>
              <a:blipFill>
                <a:blip r:embed="rId3"/>
                <a:stretch>
                  <a:fillRect b="-495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D59D3D1-9D20-4689-A3BC-0785B1A0497B}"/>
              </a:ext>
            </a:extLst>
          </p:cNvPr>
          <p:cNvCxnSpPr>
            <a:cxnSpLocks/>
          </p:cNvCxnSpPr>
          <p:nvPr/>
        </p:nvCxnSpPr>
        <p:spPr>
          <a:xfrm>
            <a:off x="6649108" y="0"/>
            <a:ext cx="0" cy="685800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41981C3-049B-4535-AF95-E96247D8E648}"/>
              </a:ext>
            </a:extLst>
          </p:cNvPr>
          <p:cNvSpPr txBox="1"/>
          <p:nvPr/>
        </p:nvSpPr>
        <p:spPr>
          <a:xfrm>
            <a:off x="8785338" y="890756"/>
            <a:ext cx="1072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Simple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F2703A31-3202-4EF8-BEAE-3AFD07E74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779" y="603012"/>
            <a:ext cx="1052348" cy="105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A6460BB-7229-40BB-B628-898D7DC12F3D}"/>
              </a:ext>
            </a:extLst>
          </p:cNvPr>
          <p:cNvSpPr txBox="1"/>
          <p:nvPr/>
        </p:nvSpPr>
        <p:spPr>
          <a:xfrm>
            <a:off x="8799792" y="2158569"/>
            <a:ext cx="177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Efficient</a:t>
            </a:r>
          </a:p>
        </p:txBody>
      </p:sp>
      <p:pic>
        <p:nvPicPr>
          <p:cNvPr id="10" name="Picture 2" descr="See the source image">
            <a:extLst>
              <a:ext uri="{FF2B5EF4-FFF2-40B4-BE49-F238E27FC236}">
                <a16:creationId xmlns:a16="http://schemas.microsoft.com/office/drawing/2014/main" id="{7491C3C8-8702-4BB0-A575-67E5AA2F1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233" y="1870825"/>
            <a:ext cx="1052348" cy="105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8272BF8-FF28-45E0-A980-03210DD1827E}"/>
              </a:ext>
            </a:extLst>
          </p:cNvPr>
          <p:cNvSpPr txBox="1"/>
          <p:nvPr/>
        </p:nvSpPr>
        <p:spPr>
          <a:xfrm>
            <a:off x="8766948" y="3572212"/>
            <a:ext cx="2812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Privacy for users who are not diagnosed</a:t>
            </a:r>
          </a:p>
        </p:txBody>
      </p:sp>
      <p:pic>
        <p:nvPicPr>
          <p:cNvPr id="12" name="Picture 2" descr="See the source image">
            <a:extLst>
              <a:ext uri="{FF2B5EF4-FFF2-40B4-BE49-F238E27FC236}">
                <a16:creationId xmlns:a16="http://schemas.microsoft.com/office/drawing/2014/main" id="{3166F7DD-479B-43E5-AA7D-EFE580FA9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861" y="3284468"/>
            <a:ext cx="1052348" cy="105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947672-2C2A-415D-A5F5-D0FACA637449}"/>
              </a:ext>
            </a:extLst>
          </p:cNvPr>
          <p:cNvSpPr txBox="1"/>
          <p:nvPr/>
        </p:nvSpPr>
        <p:spPr>
          <a:xfrm>
            <a:off x="7956986" y="4737011"/>
            <a:ext cx="2901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Privacy for diagnosed users??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526619A7-449D-4B1E-816C-31F23F370EBA}"/>
              </a:ext>
            </a:extLst>
          </p:cNvPr>
          <p:cNvSpPr/>
          <p:nvPr/>
        </p:nvSpPr>
        <p:spPr>
          <a:xfrm>
            <a:off x="9218897" y="2741214"/>
            <a:ext cx="2246572" cy="830998"/>
          </a:xfrm>
          <a:prstGeom prst="wedgeEllipseCallout">
            <a:avLst>
              <a:gd name="adj1" fmla="val -50997"/>
              <a:gd name="adj2" fmla="val 6480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PRF ensures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that chirps are </a:t>
            </a:r>
            <a:r>
              <a:rPr lang="en-US" sz="1600" dirty="0" err="1">
                <a:solidFill>
                  <a:schemeClr val="tx1"/>
                </a:solidFill>
              </a:rPr>
              <a:t>unlinkable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DA4A2C3-7767-4F30-A12D-BB0D2FF9CA47}"/>
              </a:ext>
            </a:extLst>
          </p:cNvPr>
          <p:cNvSpPr/>
          <p:nvPr/>
        </p:nvSpPr>
        <p:spPr>
          <a:xfrm>
            <a:off x="7537233" y="5776094"/>
            <a:ext cx="3900646" cy="83099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 all “upload what you sent” schemes</a:t>
            </a:r>
          </a:p>
          <a:p>
            <a:pPr algn="ctr"/>
            <a:r>
              <a:rPr lang="en-US" b="1" dirty="0"/>
              <a:t>a curious user can find the index case</a:t>
            </a:r>
          </a:p>
        </p:txBody>
      </p:sp>
    </p:spTree>
    <p:extLst>
      <p:ext uri="{BB962C8B-B14F-4D97-AF65-F5344CB8AC3E}">
        <p14:creationId xmlns:p14="http://schemas.microsoft.com/office/powerpoint/2010/main" val="225852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1" grpId="0"/>
      <p:bldP spid="5" grpId="0"/>
      <p:bldP spid="7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4FD6-8342-4A87-AE05-9F075D734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CleverParrot</a:t>
            </a:r>
            <a:r>
              <a:rPr lang="en-US" b="1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DE993E-A505-476D-918D-D0544A5CC4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1825624"/>
                <a:ext cx="6547944" cy="485501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𝐶h𝑖𝑟𝑝</m:t>
                    </m:r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𝑡𝑖𝑚𝑒</m:t>
                            </m:r>
                          </m:e>
                        </m:d>
                      </m:e>
                      <m:sup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b="1" dirty="0">
                    <a:solidFill>
                      <a:srgbClr val="FF0000"/>
                    </a:solidFill>
                  </a:rPr>
                  <a:t>Upload what you heard:  </a:t>
                </a:r>
              </a:p>
              <a:p>
                <a:pPr marL="0" indent="0">
                  <a:buNone/>
                </a:pPr>
                <a:r>
                  <a:rPr lang="en-US" sz="2400" dirty="0"/>
                  <a:t>   </a:t>
                </a:r>
                <a:r>
                  <a:rPr lang="en-US" sz="2000" dirty="0"/>
                  <a:t>For every chirp </a:t>
                </a:r>
                <a:r>
                  <a:rPr lang="en-US" sz="2000" b="1" dirty="0"/>
                  <a:t>heard</a:t>
                </a:r>
                <a:r>
                  <a:rPr lang="en-US" sz="2000" dirty="0"/>
                  <a:t> in the last “14 days”, </a:t>
                </a:r>
              </a:p>
              <a:p>
                <a:pPr marL="0" indent="0">
                  <a:buNone/>
                </a:pPr>
                <a:r>
                  <a:rPr lang="en-US" sz="2000" dirty="0"/>
                  <a:t>   upload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𝑡𝑖𝑚𝑒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𝑐h𝑖𝑟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</m:e>
                    </m:d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Check contact with infected individuals:  </a:t>
                </a:r>
              </a:p>
              <a:p>
                <a:pPr marL="0" indent="0">
                  <a:buNone/>
                </a:pPr>
                <a:r>
                  <a:rPr lang="en-US" sz="2400" b="0" i="0" dirty="0">
                    <a:solidFill>
                      <a:srgbClr val="FF0000"/>
                    </a:solidFill>
                    <a:effectLst/>
                  </a:rPr>
                  <a:t>    </a:t>
                </a:r>
                <a:r>
                  <a:rPr lang="en-US" sz="2000" b="0" i="0" dirty="0">
                    <a:effectLst/>
                  </a:rPr>
                  <a:t>For every uploaded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𝑡𝑖𝑚𝑒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𝑐h𝑖𝑟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/>
                  <a:t>, </a:t>
                </a:r>
              </a:p>
              <a:p>
                <a:pPr marL="0" indent="0">
                  <a:buNone/>
                </a:pPr>
                <a:r>
                  <a:rPr lang="en-US" sz="2000" dirty="0"/>
                  <a:t>     check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  <m:t>𝑡𝑖𝑚𝑒</m:t>
                            </m:r>
                          </m:e>
                        </m:d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𝑟𝑠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𝑐h𝑖𝑟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DE993E-A505-476D-918D-D0544A5CC4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825624"/>
                <a:ext cx="6547944" cy="4855013"/>
              </a:xfrm>
              <a:blipFill>
                <a:blip r:embed="rId2"/>
                <a:stretch>
                  <a:fillRect l="-1304" t="-1380" b="-1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peech Bubble: Oval 3">
                <a:extLst>
                  <a:ext uri="{FF2B5EF4-FFF2-40B4-BE49-F238E27FC236}">
                    <a16:creationId xmlns:a16="http://schemas.microsoft.com/office/drawing/2014/main" id="{1364E50B-4E80-4F19-9FBD-7A21D4FBBFE7}"/>
                  </a:ext>
                </a:extLst>
              </p:cNvPr>
              <p:cNvSpPr/>
              <p:nvPr/>
            </p:nvSpPr>
            <p:spPr>
              <a:xfrm>
                <a:off x="1753915" y="2362025"/>
                <a:ext cx="4043852" cy="1061893"/>
              </a:xfrm>
              <a:prstGeom prst="wedgeEllipseCallout">
                <a:avLst>
                  <a:gd name="adj1" fmla="val -31043"/>
                  <a:gd name="adj2" fmla="val -65344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𝑡𝑖𝑚𝑒</m:t>
                        </m:r>
                      </m:e>
                    </m:d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in group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en-US" b="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is assumed to have some property (DDH)</a:t>
                </a:r>
              </a:p>
            </p:txBody>
          </p:sp>
        </mc:Choice>
        <mc:Fallback>
          <p:sp>
            <p:nvSpPr>
              <p:cNvPr id="4" name="Speech Bubble: Oval 3">
                <a:extLst>
                  <a:ext uri="{FF2B5EF4-FFF2-40B4-BE49-F238E27FC236}">
                    <a16:creationId xmlns:a16="http://schemas.microsoft.com/office/drawing/2014/main" id="{1364E50B-4E80-4F19-9FBD-7A21D4FBBF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915" y="2362025"/>
                <a:ext cx="4043852" cy="1061893"/>
              </a:xfrm>
              <a:prstGeom prst="wedgeEllipseCallout">
                <a:avLst>
                  <a:gd name="adj1" fmla="val -31043"/>
                  <a:gd name="adj2" fmla="val -65344"/>
                </a:avLst>
              </a:prstGeom>
              <a:blipFill>
                <a:blip r:embed="rId3"/>
                <a:stretch>
                  <a:fillRect b="-14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C392380-B89F-4C13-8FA9-B1CD1BB418DF}"/>
              </a:ext>
            </a:extLst>
          </p:cNvPr>
          <p:cNvCxnSpPr>
            <a:cxnSpLocks/>
          </p:cNvCxnSpPr>
          <p:nvPr/>
        </p:nvCxnSpPr>
        <p:spPr>
          <a:xfrm>
            <a:off x="6893469" y="0"/>
            <a:ext cx="0" cy="685800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BE37BD8-D54C-48C7-8E7B-A2A44C5FB9CE}"/>
              </a:ext>
            </a:extLst>
          </p:cNvPr>
          <p:cNvSpPr txBox="1"/>
          <p:nvPr/>
        </p:nvSpPr>
        <p:spPr>
          <a:xfrm>
            <a:off x="8280837" y="1085513"/>
            <a:ext cx="2502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Less efficient</a:t>
            </a:r>
          </a:p>
        </p:txBody>
      </p:sp>
      <p:pic>
        <p:nvPicPr>
          <p:cNvPr id="7" name="Picture 2" descr="Image result for images minus sign">
            <a:extLst>
              <a:ext uri="{FF2B5EF4-FFF2-40B4-BE49-F238E27FC236}">
                <a16:creationId xmlns:a16="http://schemas.microsoft.com/office/drawing/2014/main" id="{D15E9C5D-07D1-492E-9D81-4511F63B9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332" y="904205"/>
            <a:ext cx="907564" cy="87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6254C946-ED37-4057-838F-2024B9190F90}"/>
              </a:ext>
            </a:extLst>
          </p:cNvPr>
          <p:cNvSpPr/>
          <p:nvPr/>
        </p:nvSpPr>
        <p:spPr>
          <a:xfrm>
            <a:off x="9203133" y="333597"/>
            <a:ext cx="2155923" cy="716444"/>
          </a:xfrm>
          <a:prstGeom prst="wedgeEllipseCallout">
            <a:avLst>
              <a:gd name="adj1" fmla="val -59502"/>
              <a:gd name="adj2" fmla="val 6774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Similar to Apple Find My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1B40F9-0A4C-45DE-8891-3F26B3E8CDD3}"/>
              </a:ext>
            </a:extLst>
          </p:cNvPr>
          <p:cNvSpPr txBox="1"/>
          <p:nvPr/>
        </p:nvSpPr>
        <p:spPr>
          <a:xfrm>
            <a:off x="8568568" y="2258423"/>
            <a:ext cx="1072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Simple</a:t>
            </a:r>
          </a:p>
        </p:txBody>
      </p:sp>
      <p:pic>
        <p:nvPicPr>
          <p:cNvPr id="10" name="Picture 2" descr="See the source image">
            <a:extLst>
              <a:ext uri="{FF2B5EF4-FFF2-40B4-BE49-F238E27FC236}">
                <a16:creationId xmlns:a16="http://schemas.microsoft.com/office/drawing/2014/main" id="{8EE5ADF4-FFF2-456A-8DB1-EA821DE53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010" y="1950972"/>
            <a:ext cx="1052348" cy="105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B9FE8DD-B360-4759-841B-6ACCD6E326BC}"/>
              </a:ext>
            </a:extLst>
          </p:cNvPr>
          <p:cNvSpPr txBox="1"/>
          <p:nvPr/>
        </p:nvSpPr>
        <p:spPr>
          <a:xfrm>
            <a:off x="8546236" y="3591917"/>
            <a:ext cx="2812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Privacy for users who are not diagnosed</a:t>
            </a:r>
          </a:p>
        </p:txBody>
      </p:sp>
      <p:pic>
        <p:nvPicPr>
          <p:cNvPr id="12" name="Picture 2" descr="See the source image">
            <a:extLst>
              <a:ext uri="{FF2B5EF4-FFF2-40B4-BE49-F238E27FC236}">
                <a16:creationId xmlns:a16="http://schemas.microsoft.com/office/drawing/2014/main" id="{C6FC17BC-76CE-4FB0-9238-0059B9705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149" y="3304173"/>
            <a:ext cx="1052348" cy="105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Speech Bubble: Oval 13">
                <a:extLst>
                  <a:ext uri="{FF2B5EF4-FFF2-40B4-BE49-F238E27FC236}">
                    <a16:creationId xmlns:a16="http://schemas.microsoft.com/office/drawing/2014/main" id="{11D6F438-F9AC-4D6B-B4A7-715A59349149}"/>
                  </a:ext>
                </a:extLst>
              </p:cNvPr>
              <p:cNvSpPr/>
              <p:nvPr/>
            </p:nvSpPr>
            <p:spPr>
              <a:xfrm>
                <a:off x="9203136" y="2609193"/>
                <a:ext cx="2471229" cy="935432"/>
              </a:xfrm>
              <a:prstGeom prst="wedgeEllipseCallout">
                <a:avLst>
                  <a:gd name="adj1" fmla="val -50997"/>
                  <a:gd name="adj2" fmla="val 6480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Assuming DDH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is a random function (ROM)</a:t>
                </a:r>
              </a:p>
            </p:txBody>
          </p:sp>
        </mc:Choice>
        <mc:Fallback>
          <p:sp>
            <p:nvSpPr>
              <p:cNvPr id="14" name="Speech Bubble: Oval 13">
                <a:extLst>
                  <a:ext uri="{FF2B5EF4-FFF2-40B4-BE49-F238E27FC236}">
                    <a16:creationId xmlns:a16="http://schemas.microsoft.com/office/drawing/2014/main" id="{11D6F438-F9AC-4D6B-B4A7-715A593491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136" y="2609193"/>
                <a:ext cx="2471229" cy="935432"/>
              </a:xfrm>
              <a:prstGeom prst="wedgeEllipseCallout">
                <a:avLst>
                  <a:gd name="adj1" fmla="val -50997"/>
                  <a:gd name="adj2" fmla="val 64808"/>
                </a:avLst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10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  <p:bldP spid="9" grpId="0"/>
      <p:bldP spid="11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4FD6-8342-4A87-AE05-9F075D734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CleverParrot</a:t>
            </a:r>
            <a:r>
              <a:rPr lang="en-US" b="1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DE993E-A505-476D-918D-D0544A5CC4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1825624"/>
                <a:ext cx="6547944" cy="485501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𝐶h𝑖𝑟𝑝</m:t>
                    </m:r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𝑡𝑖𝑚𝑒</m:t>
                            </m:r>
                          </m:e>
                        </m:d>
                      </m:e>
                      <m:sup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b="1" dirty="0">
                    <a:solidFill>
                      <a:srgbClr val="FF0000"/>
                    </a:solidFill>
                  </a:rPr>
                  <a:t>Upload what you heard:  </a:t>
                </a:r>
              </a:p>
              <a:p>
                <a:pPr marL="0" indent="0">
                  <a:buNone/>
                </a:pPr>
                <a:r>
                  <a:rPr lang="en-US" sz="2400" dirty="0"/>
                  <a:t>   </a:t>
                </a:r>
                <a:r>
                  <a:rPr lang="en-US" sz="2000" dirty="0"/>
                  <a:t>For every chirp </a:t>
                </a:r>
                <a:r>
                  <a:rPr lang="en-US" sz="2000" b="1" dirty="0"/>
                  <a:t>heard</a:t>
                </a:r>
                <a:r>
                  <a:rPr lang="en-US" sz="2000" dirty="0"/>
                  <a:t> in the last “14 days”, </a:t>
                </a:r>
              </a:p>
              <a:p>
                <a:pPr marL="0" indent="0">
                  <a:buNone/>
                </a:pPr>
                <a:r>
                  <a:rPr lang="en-US" sz="2000" dirty="0"/>
                  <a:t>   upload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𝑡𝑖𝑚𝑒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𝑐h𝑖𝑟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</m:e>
                    </m:d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Check contact with infected individuals:  </a:t>
                </a:r>
              </a:p>
              <a:p>
                <a:pPr marL="0" indent="0">
                  <a:buNone/>
                </a:pPr>
                <a:r>
                  <a:rPr lang="en-US" sz="2400" b="0" i="0" dirty="0">
                    <a:solidFill>
                      <a:srgbClr val="FF0000"/>
                    </a:solidFill>
                    <a:effectLst/>
                  </a:rPr>
                  <a:t>    </a:t>
                </a:r>
                <a:r>
                  <a:rPr lang="en-US" sz="2000" b="0" i="0" dirty="0">
                    <a:effectLst/>
                  </a:rPr>
                  <a:t>For every uploaded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𝑡𝑖𝑚𝑒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𝑐h𝑖𝑟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/>
                  <a:t>, </a:t>
                </a:r>
              </a:p>
              <a:p>
                <a:pPr marL="0" indent="0">
                  <a:buNone/>
                </a:pPr>
                <a:r>
                  <a:rPr lang="en-US" sz="2000" dirty="0"/>
                  <a:t>     check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  <m:t>𝑡𝑖𝑚𝑒</m:t>
                            </m:r>
                          </m:e>
                        </m:d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𝑟𝑠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𝑐h𝑖𝑟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DE993E-A505-476D-918D-D0544A5CC4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825624"/>
                <a:ext cx="6547944" cy="4855013"/>
              </a:xfrm>
              <a:blipFill>
                <a:blip r:embed="rId2"/>
                <a:stretch>
                  <a:fillRect l="-1304" t="-1380" b="-1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peech Bubble: Oval 3">
                <a:extLst>
                  <a:ext uri="{FF2B5EF4-FFF2-40B4-BE49-F238E27FC236}">
                    <a16:creationId xmlns:a16="http://schemas.microsoft.com/office/drawing/2014/main" id="{1364E50B-4E80-4F19-9FBD-7A21D4FBBFE7}"/>
                  </a:ext>
                </a:extLst>
              </p:cNvPr>
              <p:cNvSpPr/>
              <p:nvPr/>
            </p:nvSpPr>
            <p:spPr>
              <a:xfrm>
                <a:off x="1753915" y="2362025"/>
                <a:ext cx="4043852" cy="1061893"/>
              </a:xfrm>
              <a:prstGeom prst="wedgeEllipseCallout">
                <a:avLst>
                  <a:gd name="adj1" fmla="val -31043"/>
                  <a:gd name="adj2" fmla="val -65344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𝑡𝑖𝑚𝑒</m:t>
                        </m:r>
                      </m:e>
                    </m:d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in group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en-US" b="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is assumed to have some property (DDH)</a:t>
                </a:r>
              </a:p>
            </p:txBody>
          </p:sp>
        </mc:Choice>
        <mc:Fallback>
          <p:sp>
            <p:nvSpPr>
              <p:cNvPr id="4" name="Speech Bubble: Oval 3">
                <a:extLst>
                  <a:ext uri="{FF2B5EF4-FFF2-40B4-BE49-F238E27FC236}">
                    <a16:creationId xmlns:a16="http://schemas.microsoft.com/office/drawing/2014/main" id="{1364E50B-4E80-4F19-9FBD-7A21D4FBBF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915" y="2362025"/>
                <a:ext cx="4043852" cy="1061893"/>
              </a:xfrm>
              <a:prstGeom prst="wedgeEllipseCallout">
                <a:avLst>
                  <a:gd name="adj1" fmla="val -31043"/>
                  <a:gd name="adj2" fmla="val -65344"/>
                </a:avLst>
              </a:prstGeom>
              <a:blipFill>
                <a:blip r:embed="rId3"/>
                <a:stretch>
                  <a:fillRect b="-14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C392380-B89F-4C13-8FA9-B1CD1BB418DF}"/>
              </a:ext>
            </a:extLst>
          </p:cNvPr>
          <p:cNvCxnSpPr>
            <a:cxnSpLocks/>
          </p:cNvCxnSpPr>
          <p:nvPr/>
        </p:nvCxnSpPr>
        <p:spPr>
          <a:xfrm>
            <a:off x="6893469" y="0"/>
            <a:ext cx="0" cy="685800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BE37BD8-D54C-48C7-8E7B-A2A44C5FB9CE}"/>
              </a:ext>
            </a:extLst>
          </p:cNvPr>
          <p:cNvSpPr txBox="1"/>
          <p:nvPr/>
        </p:nvSpPr>
        <p:spPr>
          <a:xfrm>
            <a:off x="8280837" y="1085513"/>
            <a:ext cx="2502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Less efficient</a:t>
            </a:r>
          </a:p>
        </p:txBody>
      </p:sp>
      <p:pic>
        <p:nvPicPr>
          <p:cNvPr id="7" name="Picture 2" descr="Image result for images minus sign">
            <a:extLst>
              <a:ext uri="{FF2B5EF4-FFF2-40B4-BE49-F238E27FC236}">
                <a16:creationId xmlns:a16="http://schemas.microsoft.com/office/drawing/2014/main" id="{D15E9C5D-07D1-492E-9D81-4511F63B9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332" y="904205"/>
            <a:ext cx="907564" cy="87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6254C946-ED37-4057-838F-2024B9190F90}"/>
              </a:ext>
            </a:extLst>
          </p:cNvPr>
          <p:cNvSpPr/>
          <p:nvPr/>
        </p:nvSpPr>
        <p:spPr>
          <a:xfrm>
            <a:off x="9203133" y="333597"/>
            <a:ext cx="2155923" cy="716444"/>
          </a:xfrm>
          <a:prstGeom prst="wedgeEllipseCallout">
            <a:avLst>
              <a:gd name="adj1" fmla="val -59502"/>
              <a:gd name="adj2" fmla="val 6774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Similar to Apple Find My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1B40F9-0A4C-45DE-8891-3F26B3E8CDD3}"/>
              </a:ext>
            </a:extLst>
          </p:cNvPr>
          <p:cNvSpPr txBox="1"/>
          <p:nvPr/>
        </p:nvSpPr>
        <p:spPr>
          <a:xfrm>
            <a:off x="8568568" y="2258423"/>
            <a:ext cx="1072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Simple</a:t>
            </a:r>
          </a:p>
        </p:txBody>
      </p:sp>
      <p:pic>
        <p:nvPicPr>
          <p:cNvPr id="10" name="Picture 2" descr="See the source image">
            <a:extLst>
              <a:ext uri="{FF2B5EF4-FFF2-40B4-BE49-F238E27FC236}">
                <a16:creationId xmlns:a16="http://schemas.microsoft.com/office/drawing/2014/main" id="{8EE5ADF4-FFF2-456A-8DB1-EA821DE53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010" y="1950972"/>
            <a:ext cx="1052348" cy="105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B9FE8DD-B360-4759-841B-6ACCD6E326BC}"/>
              </a:ext>
            </a:extLst>
          </p:cNvPr>
          <p:cNvSpPr txBox="1"/>
          <p:nvPr/>
        </p:nvSpPr>
        <p:spPr>
          <a:xfrm>
            <a:off x="8546236" y="3591917"/>
            <a:ext cx="2812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Privacy for users who are not diagnosed</a:t>
            </a:r>
          </a:p>
        </p:txBody>
      </p:sp>
      <p:pic>
        <p:nvPicPr>
          <p:cNvPr id="12" name="Picture 2" descr="See the source image">
            <a:extLst>
              <a:ext uri="{FF2B5EF4-FFF2-40B4-BE49-F238E27FC236}">
                <a16:creationId xmlns:a16="http://schemas.microsoft.com/office/drawing/2014/main" id="{C6FC17BC-76CE-4FB0-9238-0059B9705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149" y="3304173"/>
            <a:ext cx="1052348" cy="105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Speech Bubble: Oval 13">
                <a:extLst>
                  <a:ext uri="{FF2B5EF4-FFF2-40B4-BE49-F238E27FC236}">
                    <a16:creationId xmlns:a16="http://schemas.microsoft.com/office/drawing/2014/main" id="{11D6F438-F9AC-4D6B-B4A7-715A59349149}"/>
                  </a:ext>
                </a:extLst>
              </p:cNvPr>
              <p:cNvSpPr/>
              <p:nvPr/>
            </p:nvSpPr>
            <p:spPr>
              <a:xfrm>
                <a:off x="9203136" y="2609193"/>
                <a:ext cx="2471229" cy="935432"/>
              </a:xfrm>
              <a:prstGeom prst="wedgeEllipseCallout">
                <a:avLst>
                  <a:gd name="adj1" fmla="val -50997"/>
                  <a:gd name="adj2" fmla="val 6480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Assuming DDH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is a random function (ROM)</a:t>
                </a:r>
              </a:p>
            </p:txBody>
          </p:sp>
        </mc:Choice>
        <mc:Fallback>
          <p:sp>
            <p:nvSpPr>
              <p:cNvPr id="14" name="Speech Bubble: Oval 13">
                <a:extLst>
                  <a:ext uri="{FF2B5EF4-FFF2-40B4-BE49-F238E27FC236}">
                    <a16:creationId xmlns:a16="http://schemas.microsoft.com/office/drawing/2014/main" id="{11D6F438-F9AC-4D6B-B4A7-715A593491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136" y="2609193"/>
                <a:ext cx="2471229" cy="935432"/>
              </a:xfrm>
              <a:prstGeom prst="wedgeEllipseCallout">
                <a:avLst>
                  <a:gd name="adj1" fmla="val -50997"/>
                  <a:gd name="adj2" fmla="val 64808"/>
                </a:avLst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9AF473FD-DE9D-406D-AE64-CE6332D0F04D}"/>
              </a:ext>
            </a:extLst>
          </p:cNvPr>
          <p:cNvSpPr txBox="1"/>
          <p:nvPr/>
        </p:nvSpPr>
        <p:spPr>
          <a:xfrm>
            <a:off x="8169820" y="4654240"/>
            <a:ext cx="2901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Privacy for diagnosed users??</a:t>
            </a:r>
          </a:p>
        </p:txBody>
      </p:sp>
    </p:spTree>
    <p:extLst>
      <p:ext uri="{BB962C8B-B14F-4D97-AF65-F5344CB8AC3E}">
        <p14:creationId xmlns:p14="http://schemas.microsoft.com/office/powerpoint/2010/main" val="48976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4FD6-8342-4A87-AE05-9F075D734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CleverParrot</a:t>
            </a:r>
            <a:r>
              <a:rPr lang="en-US" b="1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DE993E-A505-476D-918D-D0544A5CC4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1825624"/>
                <a:ext cx="6547944" cy="485501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𝐶h𝑖𝑟𝑝</m:t>
                    </m:r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𝑡𝑖𝑚𝑒</m:t>
                            </m:r>
                          </m:e>
                        </m:d>
                      </m:e>
                      <m:sup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b="1" dirty="0">
                    <a:solidFill>
                      <a:srgbClr val="FF0000"/>
                    </a:solidFill>
                  </a:rPr>
                  <a:t>Upload what you heard:  </a:t>
                </a:r>
              </a:p>
              <a:p>
                <a:pPr marL="0" indent="0">
                  <a:buNone/>
                </a:pPr>
                <a:r>
                  <a:rPr lang="en-US" sz="2400" dirty="0"/>
                  <a:t>   </a:t>
                </a:r>
                <a:r>
                  <a:rPr lang="en-US" sz="2000" dirty="0"/>
                  <a:t>For every chirp </a:t>
                </a:r>
                <a:r>
                  <a:rPr lang="en-US" sz="2000" b="1" dirty="0"/>
                  <a:t>heard</a:t>
                </a:r>
                <a:r>
                  <a:rPr lang="en-US" sz="2000" dirty="0"/>
                  <a:t> in the last “14 days”, </a:t>
                </a:r>
              </a:p>
              <a:p>
                <a:pPr marL="0" indent="0">
                  <a:buNone/>
                </a:pPr>
                <a:r>
                  <a:rPr lang="en-US" sz="2000" dirty="0"/>
                  <a:t>   upload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𝑡𝑖𝑚𝑒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𝑐h𝑖𝑟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</m:e>
                    </m:d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Check contact with infected individuals:  </a:t>
                </a:r>
              </a:p>
              <a:p>
                <a:pPr marL="0" indent="0">
                  <a:buNone/>
                </a:pPr>
                <a:r>
                  <a:rPr lang="en-US" sz="2400" b="0" i="0" dirty="0">
                    <a:solidFill>
                      <a:srgbClr val="FF0000"/>
                    </a:solidFill>
                    <a:effectLst/>
                  </a:rPr>
                  <a:t>    </a:t>
                </a:r>
                <a:r>
                  <a:rPr lang="en-US" sz="2000" b="0" i="0" dirty="0">
                    <a:effectLst/>
                  </a:rPr>
                  <a:t>For every uploaded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𝑡𝑖𝑚𝑒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𝑐h𝑖𝑟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/>
                  <a:t>, </a:t>
                </a:r>
              </a:p>
              <a:p>
                <a:pPr marL="0" indent="0">
                  <a:buNone/>
                </a:pPr>
                <a:r>
                  <a:rPr lang="en-US" sz="2000" dirty="0"/>
                  <a:t>     check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  <m:t>𝑡𝑖𝑚𝑒</m:t>
                            </m:r>
                          </m:e>
                        </m:d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𝑟𝑠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𝑐h𝑖𝑟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DE993E-A505-476D-918D-D0544A5CC4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825624"/>
                <a:ext cx="6547944" cy="4855013"/>
              </a:xfrm>
              <a:blipFill>
                <a:blip r:embed="rId2"/>
                <a:stretch>
                  <a:fillRect l="-1304" t="-1380" b="-1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peech Bubble: Oval 3">
                <a:extLst>
                  <a:ext uri="{FF2B5EF4-FFF2-40B4-BE49-F238E27FC236}">
                    <a16:creationId xmlns:a16="http://schemas.microsoft.com/office/drawing/2014/main" id="{1364E50B-4E80-4F19-9FBD-7A21D4FBBFE7}"/>
                  </a:ext>
                </a:extLst>
              </p:cNvPr>
              <p:cNvSpPr/>
              <p:nvPr/>
            </p:nvSpPr>
            <p:spPr>
              <a:xfrm>
                <a:off x="1753915" y="2362025"/>
                <a:ext cx="4043852" cy="1061893"/>
              </a:xfrm>
              <a:prstGeom prst="wedgeEllipseCallout">
                <a:avLst>
                  <a:gd name="adj1" fmla="val -31043"/>
                  <a:gd name="adj2" fmla="val -65344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𝑡𝑖𝑚𝑒</m:t>
                        </m:r>
                      </m:e>
                    </m:d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in group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en-US" b="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is assumed to have some property (DDH)</a:t>
                </a:r>
              </a:p>
            </p:txBody>
          </p:sp>
        </mc:Choice>
        <mc:Fallback>
          <p:sp>
            <p:nvSpPr>
              <p:cNvPr id="4" name="Speech Bubble: Oval 3">
                <a:extLst>
                  <a:ext uri="{FF2B5EF4-FFF2-40B4-BE49-F238E27FC236}">
                    <a16:creationId xmlns:a16="http://schemas.microsoft.com/office/drawing/2014/main" id="{1364E50B-4E80-4F19-9FBD-7A21D4FBBF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915" y="2362025"/>
                <a:ext cx="4043852" cy="1061893"/>
              </a:xfrm>
              <a:prstGeom prst="wedgeEllipseCallout">
                <a:avLst>
                  <a:gd name="adj1" fmla="val -31043"/>
                  <a:gd name="adj2" fmla="val -65344"/>
                </a:avLst>
              </a:prstGeom>
              <a:blipFill>
                <a:blip r:embed="rId3"/>
                <a:stretch>
                  <a:fillRect b="-14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C392380-B89F-4C13-8FA9-B1CD1BB418DF}"/>
              </a:ext>
            </a:extLst>
          </p:cNvPr>
          <p:cNvCxnSpPr>
            <a:cxnSpLocks/>
          </p:cNvCxnSpPr>
          <p:nvPr/>
        </p:nvCxnSpPr>
        <p:spPr>
          <a:xfrm>
            <a:off x="6893469" y="0"/>
            <a:ext cx="0" cy="685800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BE37BD8-D54C-48C7-8E7B-A2A44C5FB9CE}"/>
              </a:ext>
            </a:extLst>
          </p:cNvPr>
          <p:cNvSpPr txBox="1"/>
          <p:nvPr/>
        </p:nvSpPr>
        <p:spPr>
          <a:xfrm>
            <a:off x="8280837" y="1085513"/>
            <a:ext cx="2502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Less efficient</a:t>
            </a:r>
          </a:p>
        </p:txBody>
      </p:sp>
      <p:pic>
        <p:nvPicPr>
          <p:cNvPr id="7" name="Picture 2" descr="Image result for images minus sign">
            <a:extLst>
              <a:ext uri="{FF2B5EF4-FFF2-40B4-BE49-F238E27FC236}">
                <a16:creationId xmlns:a16="http://schemas.microsoft.com/office/drawing/2014/main" id="{D15E9C5D-07D1-492E-9D81-4511F63B9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332" y="904205"/>
            <a:ext cx="907564" cy="87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6254C946-ED37-4057-838F-2024B9190F90}"/>
              </a:ext>
            </a:extLst>
          </p:cNvPr>
          <p:cNvSpPr/>
          <p:nvPr/>
        </p:nvSpPr>
        <p:spPr>
          <a:xfrm>
            <a:off x="9203133" y="333597"/>
            <a:ext cx="2155923" cy="716444"/>
          </a:xfrm>
          <a:prstGeom prst="wedgeEllipseCallout">
            <a:avLst>
              <a:gd name="adj1" fmla="val -59502"/>
              <a:gd name="adj2" fmla="val 6774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Similar to Apple Find My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1B40F9-0A4C-45DE-8891-3F26B3E8CDD3}"/>
              </a:ext>
            </a:extLst>
          </p:cNvPr>
          <p:cNvSpPr txBox="1"/>
          <p:nvPr/>
        </p:nvSpPr>
        <p:spPr>
          <a:xfrm>
            <a:off x="8568568" y="2258423"/>
            <a:ext cx="1072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Simple</a:t>
            </a:r>
          </a:p>
        </p:txBody>
      </p:sp>
      <p:pic>
        <p:nvPicPr>
          <p:cNvPr id="10" name="Picture 2" descr="See the source image">
            <a:extLst>
              <a:ext uri="{FF2B5EF4-FFF2-40B4-BE49-F238E27FC236}">
                <a16:creationId xmlns:a16="http://schemas.microsoft.com/office/drawing/2014/main" id="{8EE5ADF4-FFF2-456A-8DB1-EA821DE53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010" y="1950972"/>
            <a:ext cx="1052348" cy="105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B9FE8DD-B360-4759-841B-6ACCD6E326BC}"/>
              </a:ext>
            </a:extLst>
          </p:cNvPr>
          <p:cNvSpPr txBox="1"/>
          <p:nvPr/>
        </p:nvSpPr>
        <p:spPr>
          <a:xfrm>
            <a:off x="8546236" y="3591917"/>
            <a:ext cx="2812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Privacy for users who are not diagnosed</a:t>
            </a:r>
          </a:p>
        </p:txBody>
      </p:sp>
      <p:pic>
        <p:nvPicPr>
          <p:cNvPr id="12" name="Picture 2" descr="See the source image">
            <a:extLst>
              <a:ext uri="{FF2B5EF4-FFF2-40B4-BE49-F238E27FC236}">
                <a16:creationId xmlns:a16="http://schemas.microsoft.com/office/drawing/2014/main" id="{C6FC17BC-76CE-4FB0-9238-0059B9705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149" y="3304173"/>
            <a:ext cx="1052348" cy="105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Speech Bubble: Oval 13">
                <a:extLst>
                  <a:ext uri="{FF2B5EF4-FFF2-40B4-BE49-F238E27FC236}">
                    <a16:creationId xmlns:a16="http://schemas.microsoft.com/office/drawing/2014/main" id="{11D6F438-F9AC-4D6B-B4A7-715A59349149}"/>
                  </a:ext>
                </a:extLst>
              </p:cNvPr>
              <p:cNvSpPr/>
              <p:nvPr/>
            </p:nvSpPr>
            <p:spPr>
              <a:xfrm>
                <a:off x="9203136" y="2609193"/>
                <a:ext cx="2471229" cy="935432"/>
              </a:xfrm>
              <a:prstGeom prst="wedgeEllipseCallout">
                <a:avLst>
                  <a:gd name="adj1" fmla="val -50997"/>
                  <a:gd name="adj2" fmla="val 6480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Assuming DDH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is a random function (ROM)</a:t>
                </a:r>
              </a:p>
            </p:txBody>
          </p:sp>
        </mc:Choice>
        <mc:Fallback>
          <p:sp>
            <p:nvSpPr>
              <p:cNvPr id="14" name="Speech Bubble: Oval 13">
                <a:extLst>
                  <a:ext uri="{FF2B5EF4-FFF2-40B4-BE49-F238E27FC236}">
                    <a16:creationId xmlns:a16="http://schemas.microsoft.com/office/drawing/2014/main" id="{11D6F438-F9AC-4D6B-B4A7-715A593491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136" y="2609193"/>
                <a:ext cx="2471229" cy="935432"/>
              </a:xfrm>
              <a:prstGeom prst="wedgeEllipseCallout">
                <a:avLst>
                  <a:gd name="adj1" fmla="val -50997"/>
                  <a:gd name="adj2" fmla="val 64808"/>
                </a:avLst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9AF473FD-DE9D-406D-AE64-CE6332D0F04D}"/>
              </a:ext>
            </a:extLst>
          </p:cNvPr>
          <p:cNvSpPr txBox="1"/>
          <p:nvPr/>
        </p:nvSpPr>
        <p:spPr>
          <a:xfrm>
            <a:off x="8169820" y="4654240"/>
            <a:ext cx="2901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Privacy for diagnosed users??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BA841B1-5799-4485-BBE1-D650C66FFF5C}"/>
              </a:ext>
            </a:extLst>
          </p:cNvPr>
          <p:cNvSpPr/>
          <p:nvPr/>
        </p:nvSpPr>
        <p:spPr>
          <a:xfrm>
            <a:off x="7634452" y="5769048"/>
            <a:ext cx="3854665" cy="96957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Yes!</a:t>
            </a:r>
          </a:p>
          <a:p>
            <a:pPr algn="ctr"/>
            <a:r>
              <a:rPr lang="en-US" b="1" dirty="0"/>
              <a:t>Unless users change their seed too often</a:t>
            </a:r>
          </a:p>
        </p:txBody>
      </p:sp>
    </p:spTree>
    <p:extLst>
      <p:ext uri="{BB962C8B-B14F-4D97-AF65-F5344CB8AC3E}">
        <p14:creationId xmlns:p14="http://schemas.microsoft.com/office/powerpoint/2010/main" val="2405254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: 8 Points 4">
            <a:extLst>
              <a:ext uri="{FF2B5EF4-FFF2-40B4-BE49-F238E27FC236}">
                <a16:creationId xmlns:a16="http://schemas.microsoft.com/office/drawing/2014/main" id="{E0EAD198-1D07-4177-BA99-64C127761FA1}"/>
              </a:ext>
            </a:extLst>
          </p:cNvPr>
          <p:cNvSpPr/>
          <p:nvPr/>
        </p:nvSpPr>
        <p:spPr>
          <a:xfrm>
            <a:off x="1056291" y="1133146"/>
            <a:ext cx="9936215" cy="4591707"/>
          </a:xfrm>
          <a:prstGeom prst="irregularSeal1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 every AEN scheme where users can change their seeds as often as they wish, it is impossible to protect diagnosed users!</a:t>
            </a:r>
          </a:p>
        </p:txBody>
      </p:sp>
    </p:spTree>
    <p:extLst>
      <p:ext uri="{BB962C8B-B14F-4D97-AF65-F5344CB8AC3E}">
        <p14:creationId xmlns:p14="http://schemas.microsoft.com/office/powerpoint/2010/main" val="353708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2549</TotalTime>
  <Words>741</Words>
  <Application>Microsoft Office PowerPoint</Application>
  <PresentationFormat>Widescreen</PresentationFormat>
  <Paragraphs>150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Automated Exposure Notification  Schemes</vt:lpstr>
      <vt:lpstr>Our Contributions</vt:lpstr>
      <vt:lpstr>Contact Tracing</vt:lpstr>
      <vt:lpstr>Overview of the Constructions</vt:lpstr>
      <vt:lpstr>ReBabbler:</vt:lpstr>
      <vt:lpstr>CleverParrot:</vt:lpstr>
      <vt:lpstr>CleverParrot:</vt:lpstr>
      <vt:lpstr>CleverParrot:</vt:lpstr>
      <vt:lpstr>PowerPoint Presentation</vt:lpstr>
      <vt:lpstr>Certified CleverParrot</vt:lpstr>
      <vt:lpstr>Security Analysis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Contact Tracing Schemes</dc:title>
  <dc:creator>Yael T Kalai</dc:creator>
  <cp:lastModifiedBy>Yael T Kalai</cp:lastModifiedBy>
  <cp:revision>19</cp:revision>
  <dcterms:created xsi:type="dcterms:W3CDTF">2021-02-03T18:13:22Z</dcterms:created>
  <dcterms:modified xsi:type="dcterms:W3CDTF">2021-02-19T16:19:52Z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etDate">
    <vt:lpwstr>2021-02-03T18:14:07Z</vt:lpwstr>
  </property>
  <property fmtid="{D5CDD505-2E9C-101B-9397-08002B2CF9AE}" pid="4" name="MSIP_Label_f42aa342-8706-4288-bd11-ebb85995028c_Method">
    <vt:lpwstr>Standard</vt:lpwstr>
  </property>
  <property fmtid="{D5CDD505-2E9C-101B-9397-08002B2CF9AE}" pid="5" name="MSIP_Label_f42aa342-8706-4288-bd11-ebb85995028c_Name">
    <vt:lpwstr>Internal</vt:lpwstr>
  </property>
  <property fmtid="{D5CDD505-2E9C-101B-9397-08002B2CF9AE}" pid="6" name="MSIP_Label_f42aa342-8706-4288-bd11-ebb85995028c_SiteId">
    <vt:lpwstr>72f988bf-86f1-41af-91ab-2d7cd011db47</vt:lpwstr>
  </property>
  <property fmtid="{D5CDD505-2E9C-101B-9397-08002B2CF9AE}" pid="7" name="MSIP_Label_f42aa342-8706-4288-bd11-ebb85995028c_ActionId">
    <vt:lpwstr>e19f1637-1865-4456-88db-337aeab9e886</vt:lpwstr>
  </property>
  <property fmtid="{D5CDD505-2E9C-101B-9397-08002B2CF9AE}" pid="8" name="MSIP_Label_f42aa342-8706-4288-bd11-ebb85995028c_ContentBits">
    <vt:lpwstr>0</vt:lpwstr>
  </property>
</Properties>
</file>