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7"/>
  </p:notesMasterIdLst>
  <p:sldIdLst>
    <p:sldId id="483" r:id="rId2"/>
    <p:sldId id="484" r:id="rId3"/>
    <p:sldId id="268" r:id="rId4"/>
    <p:sldId id="257" r:id="rId5"/>
    <p:sldId id="658" r:id="rId6"/>
    <p:sldId id="384" r:id="rId7"/>
    <p:sldId id="452" r:id="rId8"/>
    <p:sldId id="265" r:id="rId9"/>
    <p:sldId id="485" r:id="rId10"/>
    <p:sldId id="369" r:id="rId11"/>
    <p:sldId id="460" r:id="rId12"/>
    <p:sldId id="271" r:id="rId13"/>
    <p:sldId id="275" r:id="rId14"/>
    <p:sldId id="486" r:id="rId15"/>
    <p:sldId id="277" r:id="rId16"/>
    <p:sldId id="449" r:id="rId17"/>
    <p:sldId id="466" r:id="rId18"/>
    <p:sldId id="280" r:id="rId19"/>
    <p:sldId id="281" r:id="rId20"/>
    <p:sldId id="487" r:id="rId21"/>
    <p:sldId id="657" r:id="rId22"/>
    <p:sldId id="383" r:id="rId23"/>
    <p:sldId id="286" r:id="rId24"/>
    <p:sldId id="378" r:id="rId25"/>
    <p:sldId id="461" r:id="rId26"/>
    <p:sldId id="458" r:id="rId27"/>
    <p:sldId id="459" r:id="rId28"/>
    <p:sldId id="463" r:id="rId29"/>
    <p:sldId id="427" r:id="rId30"/>
    <p:sldId id="428" r:id="rId31"/>
    <p:sldId id="429" r:id="rId32"/>
    <p:sldId id="395" r:id="rId33"/>
    <p:sldId id="464" r:id="rId34"/>
    <p:sldId id="390" r:id="rId35"/>
    <p:sldId id="656" r:id="rId36"/>
  </p:sldIdLst>
  <p:sldSz cx="9144000" cy="6858000" type="screen4x3"/>
  <p:notesSz cx="6858000" cy="9144000"/>
  <p:defaultTextStyle>
    <a:lvl1pPr marL="40639" marR="40639">
      <a:defRPr sz="2400">
        <a:uFill>
          <a:solidFill/>
        </a:uFill>
        <a:latin typeface="+mn-lt"/>
        <a:ea typeface="+mn-ea"/>
        <a:cs typeface="+mn-cs"/>
        <a:sym typeface="Gill Sans"/>
      </a:defRPr>
    </a:lvl1pPr>
    <a:lvl2pPr marL="40639" marR="40639" indent="342900">
      <a:defRPr sz="2400">
        <a:uFill>
          <a:solidFill/>
        </a:uFill>
        <a:latin typeface="+mn-lt"/>
        <a:ea typeface="+mn-ea"/>
        <a:cs typeface="+mn-cs"/>
        <a:sym typeface="Gill Sans"/>
      </a:defRPr>
    </a:lvl2pPr>
    <a:lvl3pPr marL="40639" marR="40639" indent="685800">
      <a:defRPr sz="2400">
        <a:uFill>
          <a:solidFill/>
        </a:uFill>
        <a:latin typeface="+mn-lt"/>
        <a:ea typeface="+mn-ea"/>
        <a:cs typeface="+mn-cs"/>
        <a:sym typeface="Gill Sans"/>
      </a:defRPr>
    </a:lvl3pPr>
    <a:lvl4pPr marL="40639" marR="40639" indent="1028700">
      <a:defRPr sz="2400">
        <a:uFill>
          <a:solidFill/>
        </a:uFill>
        <a:latin typeface="+mn-lt"/>
        <a:ea typeface="+mn-ea"/>
        <a:cs typeface="+mn-cs"/>
        <a:sym typeface="Gill Sans"/>
      </a:defRPr>
    </a:lvl4pPr>
    <a:lvl5pPr marL="40639" marR="40639" indent="1371600">
      <a:defRPr sz="2400">
        <a:uFill>
          <a:solidFill/>
        </a:uFill>
        <a:latin typeface="+mn-lt"/>
        <a:ea typeface="+mn-ea"/>
        <a:cs typeface="+mn-cs"/>
        <a:sym typeface="Gill Sans"/>
      </a:defRPr>
    </a:lvl5pPr>
    <a:lvl6pPr marL="40639" marR="40639" indent="1714500">
      <a:defRPr sz="2400">
        <a:uFill>
          <a:solidFill/>
        </a:uFill>
        <a:latin typeface="+mn-lt"/>
        <a:ea typeface="+mn-ea"/>
        <a:cs typeface="+mn-cs"/>
        <a:sym typeface="Gill Sans"/>
      </a:defRPr>
    </a:lvl6pPr>
    <a:lvl7pPr marL="40639" marR="40639" indent="2057400">
      <a:defRPr sz="2400">
        <a:uFill>
          <a:solidFill/>
        </a:uFill>
        <a:latin typeface="+mn-lt"/>
        <a:ea typeface="+mn-ea"/>
        <a:cs typeface="+mn-cs"/>
        <a:sym typeface="Gill Sans"/>
      </a:defRPr>
    </a:lvl7pPr>
    <a:lvl8pPr marL="40639" marR="40639" indent="2400300">
      <a:defRPr sz="2400">
        <a:uFill>
          <a:solidFill/>
        </a:uFill>
        <a:latin typeface="+mn-lt"/>
        <a:ea typeface="+mn-ea"/>
        <a:cs typeface="+mn-cs"/>
        <a:sym typeface="Gill Sans"/>
      </a:defRPr>
    </a:lvl8pPr>
    <a:lvl9pPr marL="40639" marR="40639" indent="2743200">
      <a:defRPr sz="2400">
        <a:uFill>
          <a:solidFill/>
        </a:uFill>
        <a:latin typeface="+mn-lt"/>
        <a:ea typeface="+mn-ea"/>
        <a:cs typeface="+mn-cs"/>
        <a:sym typeface="Gill San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Smith" initials="ADS" lastIdx="4" clrIdx="0"/>
  <p:cmAuthor id="2" name="Adam Smith" initials="AS" lastIdx="2" clrIdx="1">
    <p:extLst>
      <p:ext uri="{19B8F6BF-5375-455C-9EA6-DF929625EA0E}">
        <p15:presenceInfo xmlns:p15="http://schemas.microsoft.com/office/powerpoint/2012/main" userId="61fcae521737a3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95A5"/>
    <a:srgbClr val="FFE5FC"/>
    <a:srgbClr val="FFD7DE"/>
    <a:srgbClr val="FF7C80"/>
    <a:srgbClr val="F9FFAF"/>
    <a:srgbClr val="FFFF99"/>
    <a:srgbClr val="FFCC66"/>
    <a:srgbClr val="E5E0DE"/>
    <a:srgbClr val="5DB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Arial"/>
          <a:ea typeface="Arial"/>
          <a:cs typeface="Arial"/>
        </a:font>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
          <a:latin typeface="Arial"/>
          <a:ea typeface="Arial"/>
          <a:cs typeface="Arial"/>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4"/>
    <p:restoredTop sz="80379" autoAdjust="0"/>
  </p:normalViewPr>
  <p:slideViewPr>
    <p:cSldViewPr snapToGrid="0" showGuides="1">
      <p:cViewPr varScale="1">
        <p:scale>
          <a:sx n="91" d="100"/>
          <a:sy n="91" d="100"/>
        </p:scale>
        <p:origin x="1674" y="72"/>
      </p:cViewPr>
      <p:guideLst>
        <p:guide orient="horz" pos="2160"/>
        <p:guide pos="2880"/>
      </p:guideLst>
    </p:cSldViewPr>
  </p:slid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8" name="Shape 3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727187183"/>
      </p:ext>
    </p:extLst>
  </p:cSld>
  <p:clrMap bg1="lt1" tx1="dk1" bg2="lt2" tx2="dk2" accent1="accent1" accent2="accent2" accent3="accent3" accent4="accent4" accent5="accent5" accent6="accent6" hlink="hlink" folHlink="folHlink"/>
  <p:notesStyle>
    <a:lvl1pPr defTabSz="457200">
      <a:defRPr sz="1600">
        <a:latin typeface="Lucida Grande"/>
        <a:ea typeface="Lucida Grande"/>
        <a:cs typeface="Lucida Grande"/>
        <a:sym typeface="Lucida Grande"/>
      </a:defRPr>
    </a:lvl1pPr>
    <a:lvl2pPr indent="228600" defTabSz="457200">
      <a:defRPr sz="1600">
        <a:latin typeface="Lucida Grande"/>
        <a:ea typeface="Lucida Grande"/>
        <a:cs typeface="Lucida Grande"/>
        <a:sym typeface="Lucida Grande"/>
      </a:defRPr>
    </a:lvl2pPr>
    <a:lvl3pPr indent="457200" defTabSz="457200">
      <a:defRPr sz="1600">
        <a:latin typeface="Lucida Grande"/>
        <a:ea typeface="Lucida Grande"/>
        <a:cs typeface="Lucida Grande"/>
        <a:sym typeface="Lucida Grande"/>
      </a:defRPr>
    </a:lvl3pPr>
    <a:lvl4pPr indent="685800" defTabSz="457200">
      <a:defRPr sz="1600">
        <a:latin typeface="Lucida Grande"/>
        <a:ea typeface="Lucida Grande"/>
        <a:cs typeface="Lucida Grande"/>
        <a:sym typeface="Lucida Grande"/>
      </a:defRPr>
    </a:lvl4pPr>
    <a:lvl5pPr indent="914400" defTabSz="457200">
      <a:defRPr sz="1600">
        <a:latin typeface="Lucida Grande"/>
        <a:ea typeface="Lucida Grande"/>
        <a:cs typeface="Lucida Grande"/>
        <a:sym typeface="Lucida Grande"/>
      </a:defRPr>
    </a:lvl5pPr>
    <a:lvl6pPr indent="1143000" defTabSz="457200">
      <a:defRPr sz="1600">
        <a:latin typeface="Lucida Grande"/>
        <a:ea typeface="Lucida Grande"/>
        <a:cs typeface="Lucida Grande"/>
        <a:sym typeface="Lucida Grande"/>
      </a:defRPr>
    </a:lvl6pPr>
    <a:lvl7pPr indent="1371600" defTabSz="457200">
      <a:defRPr sz="1600">
        <a:latin typeface="Lucida Grande"/>
        <a:ea typeface="Lucida Grande"/>
        <a:cs typeface="Lucida Grande"/>
        <a:sym typeface="Lucida Grande"/>
      </a:defRPr>
    </a:lvl7pPr>
    <a:lvl8pPr indent="1600200" defTabSz="457200">
      <a:defRPr sz="1600">
        <a:latin typeface="Lucida Grande"/>
        <a:ea typeface="Lucida Grande"/>
        <a:cs typeface="Lucida Grande"/>
        <a:sym typeface="Lucida Grande"/>
      </a:defRPr>
    </a:lvl8pPr>
    <a:lvl9pPr indent="1828800" defTabSz="45720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a:xfrm>
            <a:off x="3886820" y="8832063"/>
            <a:ext cx="2971181" cy="465945"/>
          </a:xfrm>
          <a:prstGeom prst="rect">
            <a:avLst/>
          </a:prstGeom>
          <a:ln/>
        </p:spPr>
        <p:txBody>
          <a:bodyPr/>
          <a:lstStyle/>
          <a:p>
            <a:fld id="{91DDA825-64DB-4590-9344-06C1AB1E7F1A}" type="slidenum">
              <a:rPr lang="en-US">
                <a:solidFill>
                  <a:srgbClr val="000000"/>
                </a:solidFill>
              </a:rPr>
              <a:pPr/>
              <a:t>1</a:t>
            </a:fld>
            <a:endParaRPr lang="en-US">
              <a:solidFill>
                <a:srgbClr val="000000"/>
              </a:solidFill>
            </a:endParaRPr>
          </a:p>
        </p:txBody>
      </p:sp>
      <p:sp>
        <p:nvSpPr>
          <p:cNvPr id="5122" name="Rectangle 2"/>
          <p:cNvSpPr>
            <a:spLocks noGrp="1" noRot="1" noChangeAspect="1" noChangeArrowheads="1" noTextEdit="1"/>
          </p:cNvSpPr>
          <p:nvPr>
            <p:ph type="sldImg"/>
          </p:nvPr>
        </p:nvSpPr>
        <p:spPr bwMode="auto">
          <a:xfrm>
            <a:off x="1112838" y="701675"/>
            <a:ext cx="4632325" cy="3475038"/>
          </a:xfrm>
          <a:prstGeom prst="rect">
            <a:avLst/>
          </a:prstGeom>
          <a:noFill/>
          <a:ln w="12700">
            <a:solidFill>
              <a:schemeClr val="tx1"/>
            </a:solidFill>
            <a:miter lim="800000"/>
            <a:headEnd/>
            <a:tailEnd/>
          </a:ln>
        </p:spPr>
      </p:sp>
      <p:sp>
        <p:nvSpPr>
          <p:cNvPr id="5123" name="Rectangle 3"/>
          <p:cNvSpPr>
            <a:spLocks noGrp="1" noChangeArrowheads="1"/>
          </p:cNvSpPr>
          <p:nvPr>
            <p:ph type="body" idx="1"/>
          </p:nvPr>
        </p:nvSpPr>
        <p:spPr>
          <a:ln/>
        </p:spPr>
        <p:txBody>
          <a:bodyPr/>
          <a:lstStyle/>
          <a:p>
            <a:endParaRPr lang="en-US" dirty="0"/>
          </a:p>
        </p:txBody>
      </p:sp>
    </p:spTree>
    <p:extLst>
      <p:ext uri="{BB962C8B-B14F-4D97-AF65-F5344CB8AC3E}">
        <p14:creationId xmlns:p14="http://schemas.microsoft.com/office/powerpoint/2010/main" val="544570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101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742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3724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Shape 695"/>
          <p:cNvSpPr>
            <a:spLocks noGrp="1" noRot="1" noChangeAspect="1"/>
          </p:cNvSpPr>
          <p:nvPr>
            <p:ph type="sldImg"/>
          </p:nvPr>
        </p:nvSpPr>
        <p:spPr>
          <a:prstGeom prst="rect">
            <a:avLst/>
          </a:prstGeom>
        </p:spPr>
        <p:txBody>
          <a:bodyPr/>
          <a:lstStyle/>
          <a:p>
            <a:pPr lvl="0"/>
            <a:endParaRPr/>
          </a:p>
        </p:txBody>
      </p:sp>
      <p:sp>
        <p:nvSpPr>
          <p:cNvPr id="696" name="Shape 696"/>
          <p:cNvSpPr>
            <a:spLocks noGrp="1"/>
          </p:cNvSpPr>
          <p:nvPr>
            <p:ph type="body" sz="quarter" idx="1"/>
          </p:nvPr>
        </p:nvSpPr>
        <p:spPr>
          <a:prstGeom prst="rect">
            <a:avLst/>
          </a:prstGeom>
        </p:spPr>
        <p:txBody>
          <a:bodyPr/>
          <a:lstStyle/>
          <a:p>
            <a:pPr marL="254000" lvl="0" indent="-228600">
              <a:buSzPct val="125000"/>
              <a:buChar char="•"/>
              <a:defRPr sz="1800"/>
            </a:pPr>
            <a:r>
              <a:rPr sz="1600" dirty="0"/>
              <a:t>e^\eps is roughly (1+eps)</a:t>
            </a:r>
            <a:r>
              <a:rPr lang="en-US" sz="1600" dirty="0"/>
              <a:t>.</a:t>
            </a:r>
          </a:p>
          <a:p>
            <a:pPr marL="383540" lvl="0" indent="-342900">
              <a:lnSpc>
                <a:spcPct val="100000"/>
              </a:lnSpc>
              <a:buFont typeface="Arial" panose="020B0604020202020204" pitchFamily="34" charset="0"/>
              <a:buChar char="•"/>
              <a:defRPr sz="1800">
                <a:uFillTx/>
              </a:defRPr>
            </a:pPr>
            <a:r>
              <a:rPr lang="en-US" sz="2400" dirty="0">
                <a:uFill>
                  <a:solidFill/>
                </a:uFill>
              </a:rPr>
              <a:t>What is </a:t>
            </a:r>
            <a:r>
              <a:rPr lang="en-US" sz="2400" i="1" dirty="0">
                <a:solidFill>
                  <a:srgbClr val="D81E00"/>
                </a:solidFill>
                <a:uFill>
                  <a:solidFill/>
                </a:uFill>
              </a:rPr>
              <a:t>ε</a:t>
            </a:r>
            <a:r>
              <a:rPr lang="en-US" sz="2400" dirty="0">
                <a:uFill>
                  <a:solidFill/>
                </a:uFill>
              </a:rPr>
              <a:t>?  Measure of information leakage</a:t>
            </a:r>
          </a:p>
          <a:p>
            <a:pPr lvl="1">
              <a:lnSpc>
                <a:spcPct val="100000"/>
              </a:lnSpc>
              <a:defRPr sz="1800">
                <a:uFillTx/>
              </a:defRPr>
            </a:pPr>
            <a:r>
              <a:rPr lang="en-US" sz="2400" dirty="0">
                <a:uFill>
                  <a:solidFill/>
                </a:uFill>
              </a:rPr>
              <a:t>Not too small (about 0.1)</a:t>
            </a:r>
          </a:p>
          <a:p>
            <a:pPr marL="254000" lvl="0" indent="-228600">
              <a:buSzPct val="125000"/>
              <a:buChar char="•"/>
              <a:defRPr sz="1800"/>
            </a:pPr>
            <a:endParaRPr sz="1600" dirty="0"/>
          </a:p>
          <a:p>
            <a:pPr marL="383540" lvl="0" indent="-342900">
              <a:lnSpc>
                <a:spcPct val="100000"/>
              </a:lnSpc>
              <a:buFont typeface="Arial" panose="020B0604020202020204" pitchFamily="34" charset="0"/>
              <a:buChar char="•"/>
              <a:defRPr sz="1800">
                <a:uFillTx/>
              </a:defRPr>
            </a:pPr>
            <a:r>
              <a:rPr lang="en-US" sz="2400" dirty="0">
                <a:uFill>
                  <a:solidFill/>
                </a:uFill>
              </a:rPr>
              <a:t>This is a condition on the </a:t>
            </a:r>
            <a:r>
              <a:rPr lang="en-US" sz="2400" b="1" dirty="0">
                <a:uFill>
                  <a:solidFill/>
                </a:uFill>
              </a:rPr>
              <a:t>algorithm</a:t>
            </a:r>
            <a:r>
              <a:rPr lang="en-US" sz="2400" dirty="0">
                <a:uFill>
                  <a:solidFill/>
                </a:uFill>
              </a:rPr>
              <a:t>  A.</a:t>
            </a:r>
          </a:p>
          <a:p>
            <a:pPr marL="342900" lvl="1" indent="-342900">
              <a:lnSpc>
                <a:spcPct val="100000"/>
              </a:lnSpc>
              <a:buFont typeface="Arial" panose="020B0604020202020204" pitchFamily="34" charset="0"/>
              <a:buChar char="•"/>
              <a:defRPr sz="1800">
                <a:uFillTx/>
              </a:defRPr>
            </a:pPr>
            <a:r>
              <a:rPr lang="en-US" sz="2400" dirty="0">
                <a:uFill>
                  <a:solidFill/>
                </a:uFill>
              </a:rPr>
              <a:t>Saying a particular output is private makes no sense</a:t>
            </a:r>
          </a:p>
          <a:p>
            <a:pPr marL="334554" lvl="0" indent="-293914">
              <a:lnSpc>
                <a:spcPct val="100000"/>
              </a:lnSpc>
              <a:defRPr sz="1800">
                <a:uFillTx/>
              </a:defRPr>
            </a:pPr>
            <a:r>
              <a:rPr lang="en-US" sz="2400" dirty="0">
                <a:uFill>
                  <a:solidFill/>
                </a:uFill>
              </a:rPr>
              <a:t>Choice of distance measure matters</a:t>
            </a:r>
          </a:p>
          <a:p>
            <a:pPr marL="254000" lvl="0" indent="-228600">
              <a:buSzPct val="125000"/>
              <a:buChar char="•"/>
              <a:defRPr sz="1800"/>
            </a:pPr>
            <a:endParaRPr sz="1600" dirty="0"/>
          </a:p>
        </p:txBody>
      </p:sp>
    </p:spTree>
    <p:extLst>
      <p:ext uri="{BB962C8B-B14F-4D97-AF65-F5344CB8AC3E}">
        <p14:creationId xmlns:p14="http://schemas.microsoft.com/office/powerpoint/2010/main" val="174841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Intuition:  </a:t>
                </a:r>
                <a14:m>
                  <m:oMath xmlns:m="http://schemas.openxmlformats.org/officeDocument/2006/math">
                    <m:r>
                      <a:rPr lang="en-US" dirty="0" smtClean="0">
                        <a:latin typeface="Cambria Math" panose="02040503050406030204" pitchFamily="18" charset="0"/>
                      </a:rPr>
                      <m:t>𝑓</m:t>
                    </m:r>
                    <m:r>
                      <a:rPr lang="en-US" dirty="0" smtClean="0">
                        <a:latin typeface="Cambria Math" panose="02040503050406030204" pitchFamily="18" charset="0"/>
                      </a:rPr>
                      <m:t>(</m:t>
                    </m:r>
                    <m:r>
                      <a:rPr lang="en-US" dirty="0" smtClean="0">
                        <a:latin typeface="Cambria Math" panose="02040503050406030204" pitchFamily="18" charset="0"/>
                      </a:rPr>
                      <m:t>𝑥</m:t>
                    </m:r>
                    <m:r>
                      <a:rPr lang="en-US" dirty="0" smtClean="0">
                        <a:latin typeface="Cambria Math" panose="02040503050406030204" pitchFamily="18" charset="0"/>
                      </a:rPr>
                      <m:t>)</m:t>
                    </m:r>
                  </m:oMath>
                </a14:m>
                <a:r>
                  <a:rPr lang="en-US" dirty="0"/>
                  <a:t> can be released accurately when </a:t>
                </a:r>
                <a14:m>
                  <m:oMath xmlns:m="http://schemas.openxmlformats.org/officeDocument/2006/math">
                    <m:r>
                      <a:rPr lang="en-US" dirty="0" smtClean="0">
                        <a:latin typeface="Cambria Math" panose="02040503050406030204" pitchFamily="18" charset="0"/>
                      </a:rPr>
                      <m:t>𝑓</m:t>
                    </m:r>
                  </m:oMath>
                </a14:m>
                <a:r>
                  <a:rPr lang="en-US" dirty="0"/>
                  <a:t> is insensitive to individual entries </a:t>
                </a:r>
                <a14:m>
                  <m:oMath xmlns:m="http://schemas.openxmlformats.org/officeDocument/2006/math">
                    <m:sSub>
                      <m:sSubPr>
                        <m:ctrlPr>
                          <a:rPr lang="ar-AE" i="1" smtClean="0">
                            <a:latin typeface="Cambria Math" panose="02040503050406030204" pitchFamily="18" charset="0"/>
                          </a:rPr>
                        </m:ctrlPr>
                      </m:sSubPr>
                      <m:e>
                        <m:r>
                          <a:rPr lang="ar-AE" smtClean="0">
                            <a:latin typeface="Cambria Math" panose="02040503050406030204" pitchFamily="18" charset="0"/>
                          </a:rPr>
                          <m:t>𝑥</m:t>
                        </m:r>
                      </m:e>
                      <m:sub>
                        <m:r>
                          <a:rPr lang="ar-AE" smtClean="0">
                            <a:latin typeface="Cambria Math" panose="02040503050406030204" pitchFamily="18" charset="0"/>
                          </a:rPr>
                          <m:t>1</m:t>
                        </m:r>
                      </m:sub>
                    </m:sSub>
                    <m:r>
                      <a:rPr lang="ar-AE" smtClean="0">
                        <a:latin typeface="Cambria Math" panose="02040503050406030204" pitchFamily="18" charset="0"/>
                      </a:rPr>
                      <m:t>,…,</m:t>
                    </m:r>
                    <m:sSub>
                      <m:sSubPr>
                        <m:ctrlPr>
                          <a:rPr lang="ar-AE" i="1" smtClean="0">
                            <a:latin typeface="Cambria Math" panose="02040503050406030204" pitchFamily="18" charset="0"/>
                          </a:rPr>
                        </m:ctrlPr>
                      </m:sSubPr>
                      <m:e>
                        <m:r>
                          <a:rPr lang="ar-AE" smtClean="0">
                            <a:latin typeface="Cambria Math" panose="02040503050406030204" pitchFamily="18" charset="0"/>
                          </a:rPr>
                          <m:t>𝑥</m:t>
                        </m:r>
                      </m:e>
                      <m:sub>
                        <m:r>
                          <a:rPr lang="ar-AE" smtClean="0">
                            <a:latin typeface="Cambria Math" panose="02040503050406030204" pitchFamily="18" charset="0"/>
                          </a:rPr>
                          <m:t>𝑛</m:t>
                        </m:r>
                      </m:sub>
                    </m:sSub>
                  </m:oMath>
                </a14:m>
                <a:endParaRPr lang="en-US" dirty="0"/>
              </a:p>
            </p:txBody>
          </p:sp>
        </mc:Choice>
        <mc:Fallback xmlns="">
          <p:sp>
            <p:nvSpPr>
              <p:cNvPr id="3" name="Notes Placeholder 2"/>
              <p:cNvSpPr>
                <a:spLocks noGrp="1"/>
              </p:cNvSpPr>
              <p:nvPr>
                <p:ph type="body" idx="1"/>
              </p:nvPr>
            </p:nvSpPr>
            <p:spPr/>
            <p:txBody>
              <a:bodyPr/>
              <a:lstStyle/>
              <a:p>
                <a:r>
                  <a:rPr lang="en-US" dirty="0" smtClean="0"/>
                  <a:t>Intuition:  </a:t>
                </a:r>
                <a:r>
                  <a:rPr lang="en-US" i="0" dirty="0" smtClean="0">
                    <a:latin typeface="Cambria Math" panose="02040503050406030204" pitchFamily="18" charset="0"/>
                  </a:rPr>
                  <a:t>𝑓(𝑥)</a:t>
                </a:r>
                <a:r>
                  <a:rPr lang="en-US" dirty="0"/>
                  <a:t> can be released accurately when </a:t>
                </a:r>
                <a:r>
                  <a:rPr lang="en-US" i="0" dirty="0" smtClean="0">
                    <a:latin typeface="Cambria Math" panose="02040503050406030204" pitchFamily="18" charset="0"/>
                  </a:rPr>
                  <a:t>𝑓</a:t>
                </a:r>
                <a:r>
                  <a:rPr lang="en-US" dirty="0"/>
                  <a:t> is </a:t>
                </a:r>
                <a:br>
                  <a:rPr lang="en-US" dirty="0"/>
                </a:br>
                <a:r>
                  <a:rPr lang="en-US" dirty="0"/>
                  <a:t>   insensitive to individual </a:t>
                </a:r>
                <a:r>
                  <a:rPr lang="en-US" dirty="0" smtClean="0"/>
                  <a:t>entries </a:t>
                </a:r>
                <a:r>
                  <a:rPr lang="ar-AE" i="0" smtClean="0">
                    <a:latin typeface="Cambria Math" panose="02040503050406030204" pitchFamily="18" charset="0"/>
                  </a:rPr>
                  <a:t>𝑥_1,…,𝑥_𝑛</a:t>
                </a:r>
                <a:endParaRPr lang="en-US" dirty="0"/>
              </a:p>
            </p:txBody>
          </p:sp>
        </mc:Fallback>
      </mc:AlternateContent>
    </p:spTree>
    <p:extLst>
      <p:ext uri="{BB962C8B-B14F-4D97-AF65-F5344CB8AC3E}">
        <p14:creationId xmlns:p14="http://schemas.microsoft.com/office/powerpoint/2010/main" val="228372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smtClean="0"/>
                  <a:t>Intuition:  </a:t>
                </a:r>
                <a:r>
                  <a:rPr lang="en-US" i="0" dirty="0" smtClean="0">
                    <a:latin typeface="Cambria Math" panose="02040503050406030204" pitchFamily="18" charset="0"/>
                  </a:rPr>
                  <a:t>𝑓(𝑥)</a:t>
                </a:r>
                <a:r>
                  <a:rPr lang="en-US" dirty="0"/>
                  <a:t> can be released accurately when </a:t>
                </a:r>
                <a:r>
                  <a:rPr lang="en-US" i="0" dirty="0" smtClean="0">
                    <a:latin typeface="Cambria Math" panose="02040503050406030204" pitchFamily="18" charset="0"/>
                  </a:rPr>
                  <a:t>𝑓</a:t>
                </a:r>
                <a:r>
                  <a:rPr lang="en-US" dirty="0"/>
                  <a:t> is </a:t>
                </a:r>
                <a:br>
                  <a:rPr lang="en-US" dirty="0"/>
                </a:br>
                <a:r>
                  <a:rPr lang="en-US" dirty="0"/>
                  <a:t>   insensitive to individual </a:t>
                </a:r>
                <a:r>
                  <a:rPr lang="en-US" dirty="0" smtClean="0"/>
                  <a:t>entries </a:t>
                </a:r>
                <a:r>
                  <a:rPr lang="ar-AE" i="0" smtClean="0">
                    <a:latin typeface="Cambria Math" panose="02040503050406030204" pitchFamily="18" charset="0"/>
                  </a:rPr>
                  <a:t>𝑥_1,…,𝑥_𝑛</a:t>
                </a:r>
                <a:endParaRPr lang="en-US" dirty="0"/>
              </a:p>
            </p:txBody>
          </p:sp>
        </mc:Fallback>
      </mc:AlternateContent>
    </p:spTree>
    <p:extLst>
      <p:ext uri="{BB962C8B-B14F-4D97-AF65-F5344CB8AC3E}">
        <p14:creationId xmlns:p14="http://schemas.microsoft.com/office/powerpoint/2010/main" val="2705994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smtClean="0"/>
                  <a:t>Intuition:  </a:t>
                </a:r>
                <a:r>
                  <a:rPr lang="en-US" i="0" dirty="0" smtClean="0">
                    <a:latin typeface="Cambria Math" panose="02040503050406030204" pitchFamily="18" charset="0"/>
                  </a:rPr>
                  <a:t>𝑓(𝑥)</a:t>
                </a:r>
                <a:r>
                  <a:rPr lang="en-US" dirty="0"/>
                  <a:t> can be released accurately when </a:t>
                </a:r>
                <a:r>
                  <a:rPr lang="en-US" i="0" dirty="0" smtClean="0">
                    <a:latin typeface="Cambria Math" panose="02040503050406030204" pitchFamily="18" charset="0"/>
                  </a:rPr>
                  <a:t>𝑓</a:t>
                </a:r>
                <a:r>
                  <a:rPr lang="en-US" dirty="0"/>
                  <a:t> is </a:t>
                </a:r>
                <a:br>
                  <a:rPr lang="en-US" dirty="0"/>
                </a:br>
                <a:r>
                  <a:rPr lang="en-US" dirty="0"/>
                  <a:t>   insensitive to individual </a:t>
                </a:r>
                <a:r>
                  <a:rPr lang="en-US" dirty="0" smtClean="0"/>
                  <a:t>entries </a:t>
                </a:r>
                <a:r>
                  <a:rPr lang="ar-AE" i="0" smtClean="0">
                    <a:latin typeface="Cambria Math" panose="02040503050406030204" pitchFamily="18" charset="0"/>
                  </a:rPr>
                  <a:t>𝑥_1,…,𝑥_𝑛</a:t>
                </a:r>
                <a:endParaRPr lang="en-US" dirty="0"/>
              </a:p>
            </p:txBody>
          </p:sp>
        </mc:Fallback>
      </mc:AlternateContent>
    </p:spTree>
    <p:extLst>
      <p:ext uri="{BB962C8B-B14F-4D97-AF65-F5344CB8AC3E}">
        <p14:creationId xmlns:p14="http://schemas.microsoft.com/office/powerpoint/2010/main" val="438359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oMath>
                  </m:oMathPara>
                </a14:m>
                <a:endParaRPr lang="en-US" dirty="0"/>
              </a:p>
            </p:txBody>
          </p:sp>
        </mc:Choice>
        <mc:Fallback xmlns="">
          <p:sp>
            <p:nvSpPr>
              <p:cNvPr id="3" name="Notes Placeholder 2"/>
              <p:cNvSpPr>
                <a:spLocks noGrp="1"/>
              </p:cNvSpPr>
              <p:nvPr>
                <p:ph type="body" idx="1"/>
              </p:nvPr>
            </p:nvSpPr>
            <p:spPr/>
            <p:txBody>
              <a:bodyPr/>
              <a:lstStyle/>
              <a:p>
                <a:pPr/>
                <a:r>
                  <a:rPr lang="en-US" b="0" i="0">
                    <a:latin typeface="Cambria Math" panose="02040503050406030204" pitchFamily="18" charset="0"/>
                  </a:rPr>
                  <a:t>𝜎^2=2𝑏^2</a:t>
                </a:r>
                <a:endParaRPr lang="en-US" dirty="0"/>
              </a:p>
            </p:txBody>
          </p:sp>
        </mc:Fallback>
      </mc:AlternateContent>
    </p:spTree>
    <p:extLst>
      <p:ext uri="{BB962C8B-B14F-4D97-AF65-F5344CB8AC3E}">
        <p14:creationId xmlns:p14="http://schemas.microsoft.com/office/powerpoint/2010/main" val="3340404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2</m:t>
                          </m:r>
                        </m:sup>
                      </m:sSup>
                    </m:oMath>
                  </m:oMathPara>
                </a14:m>
                <a:endParaRPr lang="en-US" dirty="0"/>
              </a:p>
            </p:txBody>
          </p:sp>
        </mc:Choice>
        <mc:Fallback xmlns="">
          <p:sp>
            <p:nvSpPr>
              <p:cNvPr id="3" name="Notes Placeholder 2"/>
              <p:cNvSpPr>
                <a:spLocks noGrp="1"/>
              </p:cNvSpPr>
              <p:nvPr>
                <p:ph type="body" idx="1"/>
              </p:nvPr>
            </p:nvSpPr>
            <p:spPr/>
            <p:txBody>
              <a:bodyPr/>
              <a:lstStyle/>
              <a:p>
                <a:pPr/>
                <a:r>
                  <a:rPr lang="en-US" b="0" i="0">
                    <a:latin typeface="Cambria Math" panose="02040503050406030204" pitchFamily="18" charset="0"/>
                  </a:rPr>
                  <a:t>𝜎^2=2𝑏^2</a:t>
                </a:r>
                <a:endParaRPr lang="en-US" dirty="0"/>
              </a:p>
            </p:txBody>
          </p:sp>
        </mc:Fallback>
      </mc:AlternateContent>
    </p:spTree>
    <p:extLst>
      <p:ext uri="{BB962C8B-B14F-4D97-AF65-F5344CB8AC3E}">
        <p14:creationId xmlns:p14="http://schemas.microsoft.com/office/powerpoint/2010/main" val="834974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185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dirty="0"/>
              <a:t>We are faced with a balancing act: on one hand, getting the benefits of all this data we are now able to collect, and, on the other hand, making sure we have tools to limit the potential negative consequences.</a:t>
            </a:r>
          </a:p>
          <a:p>
            <a:endParaRPr lang="en-US" dirty="0"/>
          </a:p>
        </p:txBody>
      </p:sp>
    </p:spTree>
    <p:extLst>
      <p:ext uri="{BB962C8B-B14F-4D97-AF65-F5344CB8AC3E}">
        <p14:creationId xmlns:p14="http://schemas.microsoft.com/office/powerpoint/2010/main" val="3537996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Shape 1005"/>
          <p:cNvSpPr>
            <a:spLocks noGrp="1" noRot="1" noChangeAspect="1"/>
          </p:cNvSpPr>
          <p:nvPr>
            <p:ph type="sldImg"/>
          </p:nvPr>
        </p:nvSpPr>
        <p:spPr>
          <a:prstGeom prst="rect">
            <a:avLst/>
          </a:prstGeom>
        </p:spPr>
        <p:txBody>
          <a:bodyPr/>
          <a:lstStyle/>
          <a:p>
            <a:pPr lvl="0"/>
            <a:endParaRPr/>
          </a:p>
        </p:txBody>
      </p:sp>
      <p:sp>
        <p:nvSpPr>
          <p:cNvPr id="1006" name="Shape 1006"/>
          <p:cNvSpPr>
            <a:spLocks noGrp="1"/>
          </p:cNvSpPr>
          <p:nvPr>
            <p:ph type="body" sz="quarter" idx="1"/>
          </p:nvPr>
        </p:nvSpPr>
        <p:spPr>
          <a:prstGeom prst="rect">
            <a:avLst/>
          </a:prstGeom>
        </p:spPr>
        <p:txBody>
          <a:bodyPr/>
          <a:lstStyle/>
          <a:p>
            <a:pPr lvl="0">
              <a:defRPr sz="1800"/>
            </a:pPr>
            <a:endParaRPr sz="1600" dirty="0"/>
          </a:p>
        </p:txBody>
      </p:sp>
    </p:spTree>
    <p:extLst>
      <p:ext uri="{BB962C8B-B14F-4D97-AF65-F5344CB8AC3E}">
        <p14:creationId xmlns:p14="http://schemas.microsoft.com/office/powerpoint/2010/main" val="2555805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36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7919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i-th</a:t>
            </a:r>
            <a:r>
              <a:rPr lang="en-US" baseline="0" dirty="0"/>
              <a:t> analysis depends on the outcomes of the first (i-1). </a:t>
            </a:r>
          </a:p>
          <a:p>
            <a:r>
              <a:rPr lang="en-US" dirty="0"/>
              <a:t>W</a:t>
            </a:r>
            <a:r>
              <a:rPr lang="en-US" baseline="0" dirty="0"/>
              <a:t>e don’t know the rule or process used to select the analysis.  </a:t>
            </a:r>
            <a:endParaRPr lang="en-US" dirty="0"/>
          </a:p>
        </p:txBody>
      </p:sp>
    </p:spTree>
    <p:extLst>
      <p:ext uri="{BB962C8B-B14F-4D97-AF65-F5344CB8AC3E}">
        <p14:creationId xmlns:p14="http://schemas.microsoft.com/office/powerpoint/2010/main" val="3914908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a:t>
            </a:r>
            <a:r>
              <a:rPr lang="en-US" baseline="0" dirty="0"/>
              <a:t> last few decades, we’ve seen enormous changes in how data are used to make decisions and, increasingly, to automate those decisions in domains from the seemingly trivial – advertising—to critical decisions about lending, criminal sentencing, policing, education and health. </a:t>
            </a:r>
          </a:p>
          <a:p>
            <a:endParaRPr lang="en-US" dirty="0"/>
          </a:p>
        </p:txBody>
      </p:sp>
    </p:spTree>
    <p:extLst>
      <p:ext uri="{BB962C8B-B14F-4D97-AF65-F5344CB8AC3E}">
        <p14:creationId xmlns:p14="http://schemas.microsoft.com/office/powerpoint/2010/main" val="323644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404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Privacy can mean many things. </a:t>
            </a:r>
          </a:p>
          <a:p>
            <a:pPr marL="285750" indent="-285750">
              <a:buFont typeface="Arial" panose="020B0604020202020204" pitchFamily="34" charset="0"/>
              <a:buChar char="•"/>
            </a:pPr>
            <a:r>
              <a:rPr lang="en-US" dirty="0"/>
              <a:t>Today we will talk about privacy in</a:t>
            </a:r>
            <a:r>
              <a:rPr lang="en-US" baseline="0" dirty="0"/>
              <a:t> statistical databases.  A good example to have in mind is the problem faced by the Census.</a:t>
            </a:r>
          </a:p>
          <a:p>
            <a:pPr marL="285750" indent="-285750">
              <a:buFont typeface="Arial" panose="020B0604020202020204" pitchFamily="34" charset="0"/>
              <a:buChar char="•"/>
            </a:pPr>
            <a:r>
              <a:rPr lang="en-US" baseline="0" dirty="0"/>
              <a:t>Imagine you have a server or agency---say the US Census bureau---that collects data from many individuals, and would like to make that data available, to the extent possible, for analysis by researchers. </a:t>
            </a:r>
            <a:endParaRPr lang="en-US" dirty="0"/>
          </a:p>
          <a:p>
            <a:pPr marL="285750" indent="-285750">
              <a:buFont typeface="Arial" panose="020B0604020202020204" pitchFamily="34" charset="0"/>
              <a:buChar char="•"/>
            </a:pPr>
            <a:r>
              <a:rPr lang="en-US" dirty="0"/>
              <a:t>The census</a:t>
            </a:r>
            <a:r>
              <a:rPr lang="en-US" baseline="0" dirty="0"/>
              <a:t> can’t just publish its data </a:t>
            </a:r>
            <a:r>
              <a:rPr lang="mr-IN" baseline="0" dirty="0"/>
              <a:t>–</a:t>
            </a:r>
            <a:r>
              <a:rPr lang="en-US" baseline="0" dirty="0"/>
              <a:t> it is bound to keep responses confidential.</a:t>
            </a:r>
          </a:p>
          <a:p>
            <a:pPr marL="285750" indent="-285750">
              <a:buFont typeface="Arial" panose="020B0604020202020204" pitchFamily="34" charset="0"/>
              <a:buChar char="•"/>
            </a:pPr>
            <a:r>
              <a:rPr lang="en-US" dirty="0"/>
              <a:t>Collections of personal information</a:t>
            </a:r>
            <a:r>
              <a:rPr lang="en-US" baseline="0" dirty="0"/>
              <a:t> are now ubiquitous, and there are numerous b</a:t>
            </a:r>
            <a:r>
              <a:rPr lang="en-US" dirty="0"/>
              <a:t>enefits to society for having access to this data.</a:t>
            </a:r>
          </a:p>
          <a:p>
            <a:pPr marL="285750" indent="-285750">
              <a:buFont typeface="Arial" panose="020B0604020202020204" pitchFamily="34" charset="0"/>
              <a:buChar char="•"/>
            </a:pPr>
            <a:r>
              <a:rPr lang="en-US" baseline="0" dirty="0"/>
              <a:t>But what makes these data valuable is exactly what makes them sensitive, namely that they reveal many details about our lives. </a:t>
            </a:r>
          </a:p>
          <a:p>
            <a:endParaRPr lang="en-US" baseline="0" dirty="0"/>
          </a:p>
          <a:p>
            <a:endParaRPr lang="en-US" baseline="0" dirty="0"/>
          </a:p>
        </p:txBody>
      </p:sp>
    </p:spTree>
    <p:extLst>
      <p:ext uri="{BB962C8B-B14F-4D97-AF65-F5344CB8AC3E}">
        <p14:creationId xmlns:p14="http://schemas.microsoft.com/office/powerpoint/2010/main" val="368024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187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270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logic underlying re-identification depends critically on being able to demonstrate that a person within health data set is the only person in the larger population who has a set of combined characteristics (known as “quasi-identifiers”) that could potentially re-identify them, </a:t>
            </a:r>
            <a:endParaRPr lang="en-US" dirty="0"/>
          </a:p>
        </p:txBody>
      </p:sp>
    </p:spTree>
    <p:extLst>
      <p:ext uri="{BB962C8B-B14F-4D97-AF65-F5344CB8AC3E}">
        <p14:creationId xmlns:p14="http://schemas.microsoft.com/office/powerpoint/2010/main" val="28377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1" indent="0" defTabSz="457200" eaLnBrk="1" fontAlgn="auto" latinLnBrk="0" hangingPunct="1">
              <a:lnSpc>
                <a:spcPct val="100000"/>
              </a:lnSpc>
              <a:spcBef>
                <a:spcPts val="0"/>
              </a:spcBef>
              <a:spcAft>
                <a:spcPts val="0"/>
              </a:spcAft>
              <a:buClrTx/>
              <a:buSzTx/>
              <a:buFontTx/>
              <a:buNone/>
              <a:tabLst/>
              <a:defRPr/>
            </a:pPr>
            <a:r>
              <a:rPr lang="en-US" dirty="0"/>
              <a:t>Let me illustrate this phenomenon via membership attacks. </a:t>
            </a:r>
          </a:p>
          <a:p>
            <a:endParaRPr lang="en-US" dirty="0"/>
          </a:p>
        </p:txBody>
      </p:sp>
    </p:spTree>
    <p:extLst>
      <p:ext uri="{BB962C8B-B14F-4D97-AF65-F5344CB8AC3E}">
        <p14:creationId xmlns:p14="http://schemas.microsoft.com/office/powerpoint/2010/main" val="935799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834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ECDFA26-EE40-4E23-91C0-5D38B2ACBDF7}"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1291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284356" y="897467"/>
            <a:ext cx="8575288" cy="5674021"/>
          </a:xfrm>
        </p:spPr>
        <p:txBody>
          <a:bodyPr/>
          <a:lstStyle>
            <a:lvl1pPr>
              <a:defRPr sz="2800">
                <a:latin typeface="Gill Sans MT" panose="020B0502020104020203" pitchFamily="34" charset="0"/>
              </a:defRPr>
            </a:lvl1pPr>
            <a:lvl2pPr>
              <a:defRPr sz="2400">
                <a:solidFill>
                  <a:schemeClr val="bg2">
                    <a:lumMod val="50000"/>
                  </a:schemeClr>
                </a:solidFill>
                <a:latin typeface="Gill Sans MT" panose="020B0502020104020203" pitchFamily="34" charset="0"/>
              </a:defRPr>
            </a:lvl2pPr>
            <a:lvl3pPr>
              <a:defRPr sz="2000">
                <a:solidFill>
                  <a:schemeClr val="bg2">
                    <a:lumMod val="50000"/>
                  </a:schemeClr>
                </a:solidFill>
                <a:latin typeface="Gill Sans MT" panose="020B0502020104020203" pitchFamily="34" charset="0"/>
              </a:defRPr>
            </a:lvl3pPr>
            <a:lvl4pPr>
              <a:defRPr sz="1800">
                <a:solidFill>
                  <a:schemeClr val="bg2">
                    <a:lumMod val="50000"/>
                  </a:schemeClr>
                </a:solidFill>
                <a:latin typeface="Gill Sans MT" panose="020B0502020104020203" pitchFamily="34" charset="0"/>
              </a:defRPr>
            </a:lvl4pPr>
            <a:lvl5pPr>
              <a:defRPr sz="1800">
                <a:solidFill>
                  <a:schemeClr val="bg2">
                    <a:lumMod val="50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71488"/>
            <a:ext cx="1905000" cy="286512"/>
          </a:xfrm>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F308B7C-4F2A-4ED2-93F3-224C3EC9CBD5}"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2401824" y="6571488"/>
            <a:ext cx="4645152" cy="286512"/>
          </a:xfrm>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58875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0">
              <a:srgbClr val="FFFFFF"/>
            </a:gs>
            <a:gs pos="100000">
              <a:srgbClr val="5DBDFF"/>
            </a:gs>
          </a:gsLst>
          <a:lin ang="2339999"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284356" y="897467"/>
            <a:ext cx="8575288" cy="5674021"/>
          </a:xfrm>
        </p:spPr>
        <p:txBody>
          <a:bodyPr/>
          <a:lstStyle>
            <a:lvl1pPr>
              <a:defRPr sz="2800">
                <a:latin typeface="Gill Sans MT" panose="020B0502020104020203" pitchFamily="34" charset="0"/>
              </a:defRPr>
            </a:lvl1pPr>
            <a:lvl2pPr>
              <a:defRPr sz="2400">
                <a:solidFill>
                  <a:schemeClr val="bg2">
                    <a:lumMod val="50000"/>
                  </a:schemeClr>
                </a:solidFill>
                <a:latin typeface="Gill Sans MT" panose="020B0502020104020203" pitchFamily="34" charset="0"/>
              </a:defRPr>
            </a:lvl2pPr>
            <a:lvl3pPr>
              <a:defRPr sz="2000">
                <a:solidFill>
                  <a:schemeClr val="bg2">
                    <a:lumMod val="50000"/>
                  </a:schemeClr>
                </a:solidFill>
                <a:latin typeface="Gill Sans MT" panose="020B0502020104020203" pitchFamily="34" charset="0"/>
              </a:defRPr>
            </a:lvl3pPr>
            <a:lvl4pPr>
              <a:defRPr sz="1800">
                <a:solidFill>
                  <a:schemeClr val="bg2">
                    <a:lumMod val="50000"/>
                  </a:schemeClr>
                </a:solidFill>
                <a:latin typeface="Gill Sans MT" panose="020B0502020104020203" pitchFamily="34" charset="0"/>
              </a:defRPr>
            </a:lvl4pPr>
            <a:lvl5pPr>
              <a:defRPr sz="1800">
                <a:solidFill>
                  <a:schemeClr val="bg2">
                    <a:lumMod val="50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71488"/>
            <a:ext cx="1905000" cy="286512"/>
          </a:xfrm>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F308B7C-4F2A-4ED2-93F3-224C3EC9CBD5}"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a:xfrm>
            <a:off x="2401824" y="6571488"/>
            <a:ext cx="4645152" cy="286512"/>
          </a:xfrm>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23054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4356" y="1143000"/>
            <a:ext cx="4214266"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0223" y="1143000"/>
            <a:ext cx="4315178"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11085B76-922F-4163-8F7D-8729CEB91BE3}" type="slidenum">
              <a:rPr lang="en-US">
                <a:solidFill>
                  <a:srgbClr val="000000"/>
                </a:solidFill>
              </a:rPr>
              <a:pPr/>
              <a:t>‹#›</a:t>
            </a:fld>
            <a:endParaRPr lang="en-US">
              <a:solidFill>
                <a:srgbClr val="000000"/>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6614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902BF35D-5C64-4545-8062-7EEE0D4ACC2D}" type="slidenum">
              <a:rPr lang="en-US">
                <a:solidFill>
                  <a:srgbClr val="000000"/>
                </a:solidFill>
              </a:rPr>
              <a:pPr/>
              <a:t>‹#›</a:t>
            </a:fld>
            <a:endParaRPr lang="en-US">
              <a:solidFill>
                <a:srgbClr val="000000"/>
              </a:solidFill>
            </a:endParaRPr>
          </a:p>
        </p:txBody>
      </p:sp>
      <p:sp>
        <p:nvSpPr>
          <p:cNvPr id="5" name="Footer Placeholder 4"/>
          <p:cNvSpPr>
            <a:spLocks noGrp="1"/>
          </p:cNvSpPr>
          <p:nvPr>
            <p:ph type="ftr"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372392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C0B8B402-388F-4A69-B2D4-383B00E31120}" type="slidenum">
              <a:rPr lang="en-US">
                <a:solidFill>
                  <a:srgbClr val="000000"/>
                </a:solidFill>
              </a:rPr>
              <a:pPr/>
              <a:t>‹#›</a:t>
            </a:fld>
            <a:endParaRPr lang="en-US">
              <a:solidFill>
                <a:srgbClr val="000000"/>
              </a:solidFill>
            </a:endParaRPr>
          </a:p>
        </p:txBody>
      </p:sp>
      <p:sp>
        <p:nvSpPr>
          <p:cNvPr id="4" name="Footer Placeholder 3"/>
          <p:cNvSpPr>
            <a:spLocks noGrp="1"/>
          </p:cNvSpPr>
          <p:nvPr>
            <p:ph type="ftr"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88075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26E61F6B-F0D5-49F2-81F7-25DAD0206819}" type="slidenum">
              <a:rPr lang="en-US">
                <a:solidFill>
                  <a:srgbClr val="000000"/>
                </a:solidFill>
              </a:rPr>
              <a:pPr/>
              <a:t>‹#›</a:t>
            </a:fld>
            <a:endParaRPr lang="en-US">
              <a:solidFill>
                <a:srgbClr val="000000"/>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57208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 name="Shape 7"/>
          <p:cNvSpPr>
            <a:spLocks noGrp="1"/>
          </p:cNvSpPr>
          <p:nvPr>
            <p:ph type="title"/>
          </p:nvPr>
        </p:nvSpPr>
        <p:spPr>
          <a:prstGeom prst="rect">
            <a:avLst/>
          </a:prstGeom>
        </p:spPr>
        <p:txBody>
          <a:bodyPr/>
          <a:lstStyle/>
          <a:p>
            <a:pPr lvl="0">
              <a:defRPr sz="1800">
                <a:uFillTx/>
              </a:defRPr>
            </a:pPr>
            <a:r>
              <a:rPr sz="4000">
                <a:uFill>
                  <a:solidFill/>
                </a:uFill>
              </a:rPr>
              <a:t>Title Text</a:t>
            </a:r>
          </a:p>
        </p:txBody>
      </p:sp>
      <p:sp>
        <p:nvSpPr>
          <p:cNvPr id="8" name="Shape 8"/>
          <p:cNvSpPr>
            <a:spLocks noGrp="1"/>
          </p:cNvSpPr>
          <p:nvPr>
            <p:ph type="body" idx="1"/>
          </p:nvPr>
        </p:nvSpPr>
        <p:spPr>
          <a:prstGeom prst="rect">
            <a:avLst/>
          </a:prstGeom>
        </p:spPr>
        <p:txBody>
          <a:bodyPr/>
          <a:lstStyle>
            <a:lvl2pPr marL="783590" indent="-285750">
              <a:spcBef>
                <a:spcPts val="500"/>
              </a:spcBef>
              <a:buClr>
                <a:srgbClr val="000000"/>
              </a:buClr>
              <a:buFont typeface="Wingdings"/>
              <a:buChar char=""/>
              <a:defRPr sz="2400"/>
            </a:lvl2pPr>
            <a:lvl3pPr marL="1183639" indent="-228600">
              <a:spcBef>
                <a:spcPts val="400"/>
              </a:spcBef>
              <a:buClrTx/>
              <a:buFontTx/>
              <a:defRPr sz="2000"/>
            </a:lvl3pPr>
            <a:lvl4pPr marL="1640839" indent="-228600">
              <a:spcBef>
                <a:spcPts val="400"/>
              </a:spcBef>
              <a:buClrTx/>
              <a:buFontTx/>
              <a:buChar char="–"/>
              <a:defRPr sz="1800"/>
            </a:lvl4pPr>
            <a:lvl5pPr marL="2098039" indent="-228600">
              <a:spcBef>
                <a:spcPts val="400"/>
              </a:spcBef>
              <a:buClrTx/>
              <a:buFontTx/>
              <a:buChar char="»"/>
              <a:defRPr sz="1800"/>
            </a:lvl5pPr>
          </a:lstStyle>
          <a:p>
            <a:pPr lvl="0">
              <a:defRPr sz="1800">
                <a:uFillTx/>
              </a:defRPr>
            </a:pPr>
            <a:r>
              <a:rPr sz="2800">
                <a:uFill>
                  <a:solidFill/>
                </a:uFill>
              </a:rPr>
              <a:t>Body Level One</a:t>
            </a:r>
          </a:p>
          <a:p>
            <a:pPr lvl="1">
              <a:defRPr sz="1800">
                <a:uFillTx/>
              </a:defRPr>
            </a:pPr>
            <a:r>
              <a:rPr sz="2400">
                <a:uFill>
                  <a:solidFill/>
                </a:uFill>
              </a:rPr>
              <a:t>Body Level Two</a:t>
            </a:r>
          </a:p>
          <a:p>
            <a:pPr lvl="2">
              <a:defRPr sz="1800">
                <a:uFillTx/>
              </a:defRPr>
            </a:pPr>
            <a:r>
              <a:rPr sz="2000">
                <a:uFill>
                  <a:solidFill/>
                </a:uFill>
              </a:rPr>
              <a:t>Body Level Three</a:t>
            </a:r>
          </a:p>
          <a:p>
            <a:pPr lvl="3">
              <a:defRPr>
                <a:uFillTx/>
              </a:defRPr>
            </a:pPr>
            <a:r>
              <a:rPr>
                <a:uFill>
                  <a:solidFill/>
                </a:uFill>
              </a:rPr>
              <a:t>Body Level Four</a:t>
            </a:r>
          </a:p>
          <a:p>
            <a:pPr lvl="4">
              <a:defRPr>
                <a:uFillTx/>
              </a:defRPr>
            </a:pPr>
            <a:r>
              <a:rPr>
                <a:uFill>
                  <a:solidFill/>
                </a:uFill>
              </a:rPr>
              <a:t>Body Level Five</a:t>
            </a:r>
          </a:p>
        </p:txBody>
      </p:sp>
      <p:sp>
        <p:nvSpPr>
          <p:cNvPr id="9" name="Shape 9"/>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46016139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4356" y="44617"/>
            <a:ext cx="8575288" cy="914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84356" y="869820"/>
            <a:ext cx="8575288" cy="577073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0" y="6640550"/>
            <a:ext cx="1396538" cy="217449"/>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200" i="0">
                <a:latin typeface="+mj-lt"/>
              </a:defRPr>
            </a:lvl1pPr>
          </a:lstStyle>
          <a:p>
            <a:pPr marL="0" marR="0" algn="l" rtl="0" fontAlgn="base">
              <a:spcBef>
                <a:spcPct val="0"/>
              </a:spcBef>
              <a:spcAft>
                <a:spcPct val="0"/>
              </a:spcAft>
            </a:pPr>
            <a:endParaRPr lang="en-US" kern="1200" dirty="0">
              <a:solidFill>
                <a:srgbClr val="000000"/>
              </a:solidFill>
              <a:uFillTx/>
            </a:endParaRPr>
          </a:p>
        </p:txBody>
      </p:sp>
      <p:sp>
        <p:nvSpPr>
          <p:cNvPr id="1029" name="Rectangle 5"/>
          <p:cNvSpPr>
            <a:spLocks noGrp="1" noChangeArrowheads="1"/>
          </p:cNvSpPr>
          <p:nvPr>
            <p:ph type="sldNum" sz="quarter" idx="4"/>
          </p:nvPr>
        </p:nvSpPr>
        <p:spPr bwMode="auto">
          <a:xfrm>
            <a:off x="8412480" y="6640550"/>
            <a:ext cx="731520" cy="2174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000" i="0"/>
            </a:lvl1pPr>
          </a:lstStyle>
          <a:p>
            <a:pPr marL="0" marR="0" rtl="0" fontAlgn="base">
              <a:spcBef>
                <a:spcPct val="0"/>
              </a:spcBef>
              <a:spcAft>
                <a:spcPct val="0"/>
              </a:spcAft>
            </a:pPr>
            <a:fld id="{1F9D50EC-1151-42C4-A977-031E5FCF6A14}" type="slidenum">
              <a:rPr lang="en-US" kern="1200" smtClean="0">
                <a:solidFill>
                  <a:srgbClr val="000000"/>
                </a:solidFill>
                <a:uFillTx/>
                <a:latin typeface="Times New Roman" pitchFamily="18" charset="0"/>
              </a:rPr>
              <a:pPr marL="0" marR="0" rtl="0" fontAlgn="base">
                <a:spcBef>
                  <a:spcPct val="0"/>
                </a:spcBef>
                <a:spcAft>
                  <a:spcPct val="0"/>
                </a:spcAft>
              </a:pPr>
              <a:t>‹#›</a:t>
            </a:fld>
            <a:endParaRPr lang="en-US" kern="1200">
              <a:solidFill>
                <a:srgbClr val="000000"/>
              </a:solidFill>
              <a:uFillTx/>
              <a:latin typeface="Times New Roman" pitchFamily="18" charset="0"/>
            </a:endParaRPr>
          </a:p>
        </p:txBody>
      </p:sp>
      <p:sp>
        <p:nvSpPr>
          <p:cNvPr id="1030" name="Rectangle 6"/>
          <p:cNvSpPr>
            <a:spLocks noGrp="1" noChangeArrowheads="1"/>
          </p:cNvSpPr>
          <p:nvPr>
            <p:ph type="ftr" sz="quarter" idx="3"/>
          </p:nvPr>
        </p:nvSpPr>
        <p:spPr bwMode="auto">
          <a:xfrm>
            <a:off x="2196222" y="6640550"/>
            <a:ext cx="4910051" cy="217449"/>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200" i="0">
                <a:latin typeface="+mj-lt"/>
              </a:defRPr>
            </a:lvl1pPr>
          </a:lstStyle>
          <a:p>
            <a:pPr marL="0" marR="0" rtl="0" fontAlgn="base">
              <a:spcBef>
                <a:spcPct val="0"/>
              </a:spcBef>
              <a:spcAft>
                <a:spcPct val="0"/>
              </a:spcAft>
            </a:pPr>
            <a:endParaRPr lang="en-US" kern="1200" dirty="0">
              <a:solidFill>
                <a:srgbClr val="000000"/>
              </a:solidFill>
              <a:uFillTx/>
            </a:endParaRPr>
          </a:p>
        </p:txBody>
      </p:sp>
      <p:sp>
        <p:nvSpPr>
          <p:cNvPr id="1031" name="Rectangle 7"/>
          <p:cNvSpPr>
            <a:spLocks noChangeArrowheads="1"/>
          </p:cNvSpPr>
          <p:nvPr/>
        </p:nvSpPr>
        <p:spPr bwMode="auto">
          <a:xfrm>
            <a:off x="228600" y="780585"/>
            <a:ext cx="8631044" cy="89235"/>
          </a:xfrm>
          <a:prstGeom prst="rect">
            <a:avLst/>
          </a:prstGeom>
          <a:gradFill rotWithShape="0">
            <a:gsLst>
              <a:gs pos="0">
                <a:srgbClr val="0000FF"/>
              </a:gs>
              <a:gs pos="100000">
                <a:srgbClr val="0000FF">
                  <a:gamma/>
                  <a:tint val="60000"/>
                  <a:invGamma/>
                </a:srgbClr>
              </a:gs>
            </a:gsLst>
            <a:lin ang="0" scaled="1"/>
          </a:gradFill>
          <a:ln w="9525">
            <a:noFill/>
            <a:miter lim="800000"/>
            <a:headEnd/>
            <a:tailEnd/>
          </a:ln>
          <a:effectLst/>
        </p:spPr>
        <p:txBody>
          <a:bodyPr wrap="none" anchor="ctr"/>
          <a:lstStyle/>
          <a:p>
            <a:pPr marL="0" marR="0" algn="l" rtl="0" fontAlgn="base">
              <a:spcBef>
                <a:spcPct val="0"/>
              </a:spcBef>
              <a:spcAft>
                <a:spcPct val="0"/>
              </a:spcAft>
            </a:pPr>
            <a:endParaRPr lang="en-US" sz="2000" i="1" kern="1200">
              <a:solidFill>
                <a:srgbClr val="000000"/>
              </a:solidFill>
              <a:uFillTx/>
              <a:latin typeface="Times New Roman" pitchFamily="18" charset="0"/>
            </a:endParaRPr>
          </a:p>
        </p:txBody>
      </p:sp>
    </p:spTree>
    <p:extLst>
      <p:ext uri="{BB962C8B-B14F-4D97-AF65-F5344CB8AC3E}">
        <p14:creationId xmlns:p14="http://schemas.microsoft.com/office/powerpoint/2010/main" val="83546641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70" r:id="rId3"/>
    <p:sldLayoutId id="2147483660" r:id="rId4"/>
    <p:sldLayoutId id="2147483662" r:id="rId5"/>
    <p:sldLayoutId id="2147483663" r:id="rId6"/>
    <p:sldLayoutId id="2147483666" r:id="rId7"/>
    <p:sldLayoutId id="2147483669" r:id="rId8"/>
  </p:sldLayoutIdLst>
  <p:hf hdr="0" ftr="0" dt="0"/>
  <p:txStyles>
    <p:titleStyle>
      <a:lvl1pPr algn="l" rtl="0" fontAlgn="base">
        <a:spcBef>
          <a:spcPct val="0"/>
        </a:spcBef>
        <a:spcAft>
          <a:spcPct val="0"/>
        </a:spcAft>
        <a:defRPr sz="3600" b="1" i="1">
          <a:solidFill>
            <a:schemeClr val="tx2"/>
          </a:solidFill>
          <a:latin typeface="Times New Roman" panose="02020603050405020304" pitchFamily="18" charset="0"/>
          <a:ea typeface="+mj-ea"/>
          <a:cs typeface="Times New Roman" panose="02020603050405020304" pitchFamily="18" charset="0"/>
        </a:defRPr>
      </a:lvl1pPr>
      <a:lvl2pPr algn="l" rtl="0" fontAlgn="base">
        <a:spcBef>
          <a:spcPct val="0"/>
        </a:spcBef>
        <a:spcAft>
          <a:spcPct val="0"/>
        </a:spcAft>
        <a:defRPr sz="3200" b="1" i="1">
          <a:solidFill>
            <a:schemeClr val="tx2"/>
          </a:solidFill>
          <a:latin typeface="Times New Roman" pitchFamily="18" charset="0"/>
        </a:defRPr>
      </a:lvl2pPr>
      <a:lvl3pPr algn="l" rtl="0" fontAlgn="base">
        <a:spcBef>
          <a:spcPct val="0"/>
        </a:spcBef>
        <a:spcAft>
          <a:spcPct val="0"/>
        </a:spcAft>
        <a:defRPr sz="3200" b="1" i="1">
          <a:solidFill>
            <a:schemeClr val="tx2"/>
          </a:solidFill>
          <a:latin typeface="Times New Roman" pitchFamily="18" charset="0"/>
        </a:defRPr>
      </a:lvl3pPr>
      <a:lvl4pPr algn="l" rtl="0" fontAlgn="base">
        <a:spcBef>
          <a:spcPct val="0"/>
        </a:spcBef>
        <a:spcAft>
          <a:spcPct val="0"/>
        </a:spcAft>
        <a:defRPr sz="3200" b="1" i="1">
          <a:solidFill>
            <a:schemeClr val="tx2"/>
          </a:solidFill>
          <a:latin typeface="Times New Roman" pitchFamily="18" charset="0"/>
        </a:defRPr>
      </a:lvl4pPr>
      <a:lvl5pPr algn="l" rtl="0" fontAlgn="base">
        <a:spcBef>
          <a:spcPct val="0"/>
        </a:spcBef>
        <a:spcAft>
          <a:spcPct val="0"/>
        </a:spcAft>
        <a:defRPr sz="3200" b="1" i="1">
          <a:solidFill>
            <a:schemeClr val="tx2"/>
          </a:solidFill>
          <a:latin typeface="Times New Roman" pitchFamily="18" charset="0"/>
        </a:defRPr>
      </a:lvl5pPr>
      <a:lvl6pPr marL="457200" algn="l" rtl="0" fontAlgn="base">
        <a:spcBef>
          <a:spcPct val="0"/>
        </a:spcBef>
        <a:spcAft>
          <a:spcPct val="0"/>
        </a:spcAft>
        <a:defRPr sz="3200" b="1" i="1">
          <a:solidFill>
            <a:schemeClr val="tx2"/>
          </a:solidFill>
          <a:latin typeface="Times New Roman" pitchFamily="18" charset="0"/>
        </a:defRPr>
      </a:lvl6pPr>
      <a:lvl7pPr marL="914400" algn="l" rtl="0" fontAlgn="base">
        <a:spcBef>
          <a:spcPct val="0"/>
        </a:spcBef>
        <a:spcAft>
          <a:spcPct val="0"/>
        </a:spcAft>
        <a:defRPr sz="3200" b="1" i="1">
          <a:solidFill>
            <a:schemeClr val="tx2"/>
          </a:solidFill>
          <a:latin typeface="Times New Roman" pitchFamily="18" charset="0"/>
        </a:defRPr>
      </a:lvl7pPr>
      <a:lvl8pPr marL="1371600" algn="l" rtl="0" fontAlgn="base">
        <a:spcBef>
          <a:spcPct val="0"/>
        </a:spcBef>
        <a:spcAft>
          <a:spcPct val="0"/>
        </a:spcAft>
        <a:defRPr sz="3200" b="1" i="1">
          <a:solidFill>
            <a:schemeClr val="tx2"/>
          </a:solidFill>
          <a:latin typeface="Times New Roman" pitchFamily="18" charset="0"/>
        </a:defRPr>
      </a:lvl8pPr>
      <a:lvl9pPr marL="1828800" algn="l" rtl="0" fontAlgn="base">
        <a:spcBef>
          <a:spcPct val="0"/>
        </a:spcBef>
        <a:spcAft>
          <a:spcPct val="0"/>
        </a:spcAft>
        <a:defRPr sz="3200" b="1" i="1">
          <a:solidFill>
            <a:schemeClr val="tx2"/>
          </a:solidFill>
          <a:latin typeface="Times New Roman" pitchFamily="18" charset="0"/>
        </a:defRPr>
      </a:lvl9pPr>
    </p:titleStyle>
    <p:bodyStyle>
      <a:lvl1pPr marL="342900" indent="-342900" algn="l" rtl="0" fontAlgn="base">
        <a:spcBef>
          <a:spcPct val="20000"/>
        </a:spcBef>
        <a:spcAft>
          <a:spcPct val="0"/>
        </a:spcAft>
        <a:buClr>
          <a:srgbClr val="C00000"/>
        </a:buClr>
        <a:buSzPct val="120000"/>
        <a:buChar char="•"/>
        <a:defRPr sz="2800">
          <a:solidFill>
            <a:schemeClr val="tx1"/>
          </a:solidFill>
          <a:latin typeface="+mj-lt"/>
          <a:ea typeface="+mn-ea"/>
          <a:cs typeface="+mn-cs"/>
        </a:defRPr>
      </a:lvl1pPr>
      <a:lvl2pPr marL="742950" indent="-285750" algn="l" rtl="0" fontAlgn="base">
        <a:spcBef>
          <a:spcPct val="20000"/>
        </a:spcBef>
        <a:spcAft>
          <a:spcPct val="0"/>
        </a:spcAft>
        <a:buFont typeface="Wingdings" panose="05000000000000000000" pitchFamily="2" charset="2"/>
        <a:buChar char="Ø"/>
        <a:defRPr sz="2400">
          <a:solidFill>
            <a:schemeClr val="tx1"/>
          </a:solidFill>
          <a:latin typeface="+mj-lt"/>
        </a:defRPr>
      </a:lvl2pPr>
      <a:lvl3pPr marL="1143000" indent="-228600" algn="l" rtl="0" fontAlgn="base">
        <a:spcBef>
          <a:spcPct val="20000"/>
        </a:spcBef>
        <a:spcAft>
          <a:spcPct val="0"/>
        </a:spcAft>
        <a:buChar char="•"/>
        <a:defRPr sz="2000">
          <a:solidFill>
            <a:schemeClr val="tx1"/>
          </a:solidFill>
          <a:latin typeface="+mj-lt"/>
        </a:defRPr>
      </a:lvl3pPr>
      <a:lvl4pPr marL="1600200" indent="-228600" algn="l" rtl="0" fontAlgn="base">
        <a:spcBef>
          <a:spcPct val="20000"/>
        </a:spcBef>
        <a:spcAft>
          <a:spcPct val="0"/>
        </a:spcAft>
        <a:buChar char="–"/>
        <a:defRPr sz="1800">
          <a:solidFill>
            <a:schemeClr val="tx1"/>
          </a:solidFill>
          <a:latin typeface="+mj-lt"/>
        </a:defRPr>
      </a:lvl4pPr>
      <a:lvl5pPr marL="2057400" indent="-228600" algn="l" rtl="0" fontAlgn="base">
        <a:spcBef>
          <a:spcPct val="20000"/>
        </a:spcBef>
        <a:spcAft>
          <a:spcPct val="0"/>
        </a:spcAft>
        <a:buChar char="•"/>
        <a:defRPr sz="1800">
          <a:solidFill>
            <a:schemeClr val="tx1"/>
          </a:solidFill>
          <a:latin typeface="+mj-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37.png"/><Relationship Id="rId4" Type="http://schemas.openxmlformats.org/officeDocument/2006/relationships/image" Target="../media/image13.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8.png"/><Relationship Id="rId7" Type="http://schemas.openxmlformats.org/officeDocument/2006/relationships/image" Target="../media/image3.png"/><Relationship Id="rId12"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6.png"/><Relationship Id="rId5" Type="http://schemas.openxmlformats.org/officeDocument/2006/relationships/image" Target="../media/image12.png"/><Relationship Id="rId10" Type="http://schemas.openxmlformats.org/officeDocument/2006/relationships/image" Target="../media/image25.png"/><Relationship Id="rId4" Type="http://schemas.openxmlformats.org/officeDocument/2006/relationships/image" Target="../media/image19.tiff"/><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2.png"/><Relationship Id="rId3" Type="http://schemas.openxmlformats.org/officeDocument/2006/relationships/image" Target="../media/image28.png"/><Relationship Id="rId7" Type="http://schemas.openxmlformats.org/officeDocument/2006/relationships/image" Target="../media/image15.png"/><Relationship Id="rId12"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43.png"/><Relationship Id="rId5" Type="http://schemas.openxmlformats.org/officeDocument/2006/relationships/image" Target="../media/image13.png"/><Relationship Id="rId10" Type="http://schemas.openxmlformats.org/officeDocument/2006/relationships/image" Target="../media/image42.png"/><Relationship Id="rId4" Type="http://schemas.openxmlformats.org/officeDocument/2006/relationships/image" Target="../media/image12.png"/><Relationship Id="rId9" Type="http://schemas.openxmlformats.org/officeDocument/2006/relationships/image" Target="../media/image19.tiff"/><Relationship Id="rId1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3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23.png"/><Relationship Id="rId7" Type="http://schemas.openxmlformats.org/officeDocument/2006/relationships/image" Target="../media/image15.png"/><Relationship Id="rId12"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png"/><Relationship Id="rId11" Type="http://schemas.openxmlformats.org/officeDocument/2006/relationships/image" Target="../media/image32.png"/><Relationship Id="rId5" Type="http://schemas.openxmlformats.org/officeDocument/2006/relationships/image" Target="../media/image13.png"/><Relationship Id="rId10"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1.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8" Type="http://schemas.openxmlformats.org/officeDocument/2006/relationships/image" Target="../media/image59.png"/><Relationship Id="rId3" Type="http://schemas.openxmlformats.org/officeDocument/2006/relationships/image" Target="../media/image521.png"/><Relationship Id="rId7" Type="http://schemas.openxmlformats.org/officeDocument/2006/relationships/image" Target="../media/image15.png"/><Relationship Id="rId17" Type="http://schemas.openxmlformats.org/officeDocument/2006/relationships/image" Target="../media/image58.png"/><Relationship Id="rId2" Type="http://schemas.openxmlformats.org/officeDocument/2006/relationships/notesSlide" Target="../notesSlides/notesSlide19.xml"/><Relationship Id="rId16"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13.png"/><Relationship Id="rId15" Type="http://schemas.openxmlformats.org/officeDocument/2006/relationships/image" Target="../media/image290.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0.png"/><Relationship Id="rId7" Type="http://schemas.openxmlformats.org/officeDocument/2006/relationships/image" Target="../media/image72.png"/><Relationship Id="rId2" Type="http://schemas.openxmlformats.org/officeDocument/2006/relationships/image" Target="../media/image641.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53.png"/><Relationship Id="rId4" Type="http://schemas.openxmlformats.org/officeDocument/2006/relationships/image" Target="../media/image690.png"/></Relationships>
</file>

<file path=ppt/slides/_rels/slide29.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91.png"/><Relationship Id="rId4" Type="http://schemas.openxmlformats.org/officeDocument/2006/relationships/image" Target="../media/image481.png"/></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tiff"/></Relationships>
</file>

<file path=ppt/slides/_rels/slide30.xml.rels><?xml version="1.0" encoding="UTF-8" standalone="yes"?>
<Relationships xmlns="http://schemas.openxmlformats.org/package/2006/relationships"><Relationship Id="rId3" Type="http://schemas.openxmlformats.org/officeDocument/2006/relationships/image" Target="../media/image48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491.png"/></Relationships>
</file>

<file path=ppt/slides/_rels/slide31.xml.rels><?xml version="1.0" encoding="UTF-8" standalone="yes"?>
<Relationships xmlns="http://schemas.openxmlformats.org/package/2006/relationships"><Relationship Id="rId8" Type="http://schemas.openxmlformats.org/officeDocument/2006/relationships/image" Target="../media/image571.png"/><Relationship Id="rId3" Type="http://schemas.openxmlformats.org/officeDocument/2006/relationships/image" Target="../media/image520.png"/><Relationship Id="rId7" Type="http://schemas.openxmlformats.org/officeDocument/2006/relationships/image" Target="../media/image561.png"/><Relationship Id="rId2" Type="http://schemas.openxmlformats.org/officeDocument/2006/relationships/image" Target="../media/image510.png"/><Relationship Id="rId1" Type="http://schemas.openxmlformats.org/officeDocument/2006/relationships/slideLayout" Target="../slideLayouts/slideLayout2.xml"/><Relationship Id="rId6" Type="http://schemas.openxmlformats.org/officeDocument/2006/relationships/image" Target="../media/image540.png"/><Relationship Id="rId5" Type="http://schemas.openxmlformats.org/officeDocument/2006/relationships/image" Target="../media/image531.png"/><Relationship Id="rId4" Type="http://schemas.openxmlformats.org/officeDocument/2006/relationships/image" Target="../media/image53.png"/><Relationship Id="rId9" Type="http://schemas.openxmlformats.org/officeDocument/2006/relationships/image" Target="../media/image580.png"/></Relationships>
</file>

<file path=ppt/slides/_rels/slide32.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0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23.xml"/><Relationship Id="rId16" Type="http://schemas.openxmlformats.org/officeDocument/2006/relationships/image" Target="../media/image710.png"/><Relationship Id="rId1" Type="http://schemas.openxmlformats.org/officeDocument/2006/relationships/slideLayout" Target="../slideLayouts/slideLayout2.xml"/><Relationship Id="rId6" Type="http://schemas.openxmlformats.org/officeDocument/2006/relationships/image" Target="../media/image630.png"/><Relationship Id="rId11" Type="http://schemas.openxmlformats.org/officeDocument/2006/relationships/image" Target="../media/image104.png"/><Relationship Id="rId5" Type="http://schemas.openxmlformats.org/officeDocument/2006/relationships/image" Target="../media/image620.png"/><Relationship Id="rId15" Type="http://schemas.openxmlformats.org/officeDocument/2006/relationships/image" Target="../media/image700.png"/><Relationship Id="rId10" Type="http://schemas.openxmlformats.org/officeDocument/2006/relationships/image" Target="../media/image640.png"/><Relationship Id="rId4" Type="http://schemas.openxmlformats.org/officeDocument/2006/relationships/image" Target="../media/image610.png"/><Relationship Id="rId9" Type="http://schemas.openxmlformats.org/officeDocument/2006/relationships/image" Target="../media/image120.png"/><Relationship Id="rId14"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95977" y="617162"/>
            <a:ext cx="8839200" cy="762000"/>
          </a:xfrm>
          <a:prstGeom prst="rect">
            <a:avLst/>
          </a:prstGeom>
          <a:solidFill>
            <a:schemeClr val="bg1"/>
          </a:solidFill>
          <a:ln w="9525">
            <a:noFill/>
            <a:miter lim="800000"/>
            <a:headEnd/>
            <a:tailEnd/>
          </a:ln>
          <a:effectLst/>
        </p:spPr>
        <p:txBody>
          <a:bodyPr wrap="none" anchor="ctr"/>
          <a:lstStyle/>
          <a:p>
            <a:pPr marL="0" marR="0" algn="l" rtl="0" fontAlgn="base">
              <a:spcBef>
                <a:spcPct val="0"/>
              </a:spcBef>
              <a:spcAft>
                <a:spcPct val="0"/>
              </a:spcAft>
            </a:pPr>
            <a:endParaRPr lang="en-US" sz="2000" i="1" kern="1200">
              <a:solidFill>
                <a:srgbClr val="000000"/>
              </a:solidFill>
              <a:uFillTx/>
              <a:latin typeface="Times New Roman" pitchFamily="18" charset="0"/>
            </a:endParaRPr>
          </a:p>
        </p:txBody>
      </p:sp>
      <p:sp>
        <p:nvSpPr>
          <p:cNvPr id="4098" name="Rectangle 2"/>
          <p:cNvSpPr>
            <a:spLocks noGrp="1" noChangeArrowheads="1"/>
          </p:cNvSpPr>
          <p:nvPr>
            <p:ph type="ctrTitle"/>
          </p:nvPr>
        </p:nvSpPr>
        <p:spPr>
          <a:xfrm>
            <a:off x="284755" y="617162"/>
            <a:ext cx="8600894" cy="2775192"/>
          </a:xfrm>
          <a:noFill/>
          <a:ln/>
        </p:spPr>
        <p:txBody>
          <a:bodyPr/>
          <a:lstStyle/>
          <a:p>
            <a:pPr algn="ctr" eaLnBrk="0" hangingPunct="0"/>
            <a:r>
              <a:rPr lang="en-US" sz="5400" i="0" dirty="0">
                <a:solidFill>
                  <a:schemeClr val="tx1"/>
                </a:solidFill>
                <a:latin typeface="Arial" panose="020B0604020202020204" pitchFamily="34" charset="0"/>
                <a:cs typeface="Arial" panose="020B0604020202020204" pitchFamily="34" charset="0"/>
              </a:rPr>
              <a:t>Differential Privacy</a:t>
            </a:r>
            <a:endParaRPr lang="en-US" sz="5400" b="0" i="0" dirty="0">
              <a:solidFill>
                <a:schemeClr val="tx1"/>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98B4A976-FFFE-49D0-8446-28F0F8C1BFE5}"/>
              </a:ext>
            </a:extLst>
          </p:cNvPr>
          <p:cNvSpPr>
            <a:spLocks noGrp="1"/>
          </p:cNvSpPr>
          <p:nvPr>
            <p:ph type="subTitle" idx="1"/>
          </p:nvPr>
        </p:nvSpPr>
        <p:spPr>
          <a:xfrm>
            <a:off x="2454640" y="3305075"/>
            <a:ext cx="4021707" cy="1371600"/>
          </a:xfrm>
        </p:spPr>
        <p:txBody>
          <a:bodyPr>
            <a:noAutofit/>
          </a:bodyPr>
          <a:lstStyle/>
          <a:p>
            <a:r>
              <a:rPr lang="en-US" sz="3600" dirty="0">
                <a:solidFill>
                  <a:schemeClr val="bg1">
                    <a:lumMod val="50000"/>
                  </a:schemeClr>
                </a:solidFill>
              </a:rPr>
              <a:t>6.857</a:t>
            </a:r>
          </a:p>
        </p:txBody>
      </p:sp>
      <p:sp>
        <p:nvSpPr>
          <p:cNvPr id="2" name="Rectangle: Rounded Corners 1">
            <a:extLst>
              <a:ext uri="{FF2B5EF4-FFF2-40B4-BE49-F238E27FC236}">
                <a16:creationId xmlns:a16="http://schemas.microsoft.com/office/drawing/2014/main" id="{4A448F72-3E0B-44A5-BD23-691DC408FEC2}"/>
              </a:ext>
            </a:extLst>
          </p:cNvPr>
          <p:cNvSpPr/>
          <p:nvPr/>
        </p:nvSpPr>
        <p:spPr>
          <a:xfrm>
            <a:off x="328727" y="5665826"/>
            <a:ext cx="3209521" cy="817245"/>
          </a:xfrm>
          <a:prstGeom prst="roundRect">
            <a:avLst/>
          </a:prstGeom>
          <a:ln>
            <a:solidFill>
              <a:srgbClr val="FF0000"/>
            </a:solidFill>
          </a:ln>
          <a:extLst>
            <a:ext uri="{C572A759-6A51-4108-AA02-DFA0A04FC94B}">
              <ma14:wrappingTextBoxFlag xmlns="" xmlns:ma14="http://schemas.microsoft.com/office/mac/drawingml/2011/main" val="1"/>
            </a:ext>
          </a:extLst>
        </p:spPr>
        <p:style>
          <a:lnRef idx="1">
            <a:schemeClr val="dk1"/>
          </a:lnRef>
          <a:fillRef idx="2">
            <a:schemeClr val="dk1"/>
          </a:fillRef>
          <a:effectRef idx="1">
            <a:schemeClr val="dk1"/>
          </a:effectRef>
          <a:fontRef idx="minor">
            <a:schemeClr val="dk1"/>
          </a:fontRef>
        </p:style>
        <p:txBody>
          <a:bodyPr wrap="none" lIns="0" tIns="0" rIns="0" bIns="0" rtlCol="0" anchor="ctr">
            <a:spAutoFit/>
          </a:bodyPr>
          <a:lstStyle/>
          <a:p>
            <a:pPr algn="ctr"/>
            <a:r>
              <a:rPr lang="en-US" sz="2400" i="0" dirty="0">
                <a:uFill>
                  <a:solidFill/>
                </a:uFill>
                <a:latin typeface="+mj-lt"/>
              </a:rPr>
              <a:t>These slides are adapted</a:t>
            </a:r>
          </a:p>
          <a:p>
            <a:pPr algn="ctr"/>
            <a:r>
              <a:rPr lang="en-US" dirty="0">
                <a:latin typeface="+mj-lt"/>
              </a:rPr>
              <a:t>from Adam Smith</a:t>
            </a:r>
            <a:endParaRPr lang="en-US" sz="2400" i="0" dirty="0">
              <a:uFill>
                <a:solidFill/>
              </a:uFill>
              <a:latin typeface="+mj-lt"/>
            </a:endParaRPr>
          </a:p>
        </p:txBody>
      </p:sp>
    </p:spTree>
    <p:extLst>
      <p:ext uri="{BB962C8B-B14F-4D97-AF65-F5344CB8AC3E}">
        <p14:creationId xmlns:p14="http://schemas.microsoft.com/office/powerpoint/2010/main" val="198673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Lessons</a:t>
            </a:r>
          </a:p>
        </p:txBody>
      </p:sp>
      <p:sp>
        <p:nvSpPr>
          <p:cNvPr id="3" name="Text Placeholder 2"/>
          <p:cNvSpPr>
            <a:spLocks noGrp="1"/>
          </p:cNvSpPr>
          <p:nvPr>
            <p:ph type="body" idx="1"/>
          </p:nvPr>
        </p:nvSpPr>
        <p:spPr>
          <a:xfrm>
            <a:off x="284356" y="959018"/>
            <a:ext cx="8575288" cy="5681532"/>
          </a:xfrm>
        </p:spPr>
        <p:txBody>
          <a:bodyPr anchor="ctr"/>
          <a:lstStyle/>
          <a:p>
            <a:pPr marL="514350" indent="-514350">
              <a:buFont typeface="+mj-lt"/>
              <a:buAutoNum type="arabicPeriod"/>
            </a:pPr>
            <a:r>
              <a:rPr lang="en-US" sz="3600" dirty="0"/>
              <a:t>Everything is an identifier</a:t>
            </a:r>
          </a:p>
          <a:p>
            <a:pPr marL="514350" indent="-514350">
              <a:buFont typeface="+mj-lt"/>
              <a:buAutoNum type="arabicPeriod"/>
            </a:pPr>
            <a:endParaRPr lang="en-US" sz="3600" dirty="0"/>
          </a:p>
          <a:p>
            <a:pPr marL="514350" indent="-514350">
              <a:buFont typeface="+mj-lt"/>
              <a:buAutoNum type="arabicPeriod"/>
            </a:pPr>
            <a:r>
              <a:rPr lang="en-US" sz="3600" dirty="0"/>
              <a:t>“Too many, too accurate” statistics allow one to reconstruct the data</a:t>
            </a:r>
          </a:p>
          <a:p>
            <a:pPr marL="0" indent="0">
              <a:buNone/>
            </a:pPr>
            <a:endParaRPr lang="en-US" sz="3600" dirty="0"/>
          </a:p>
        </p:txBody>
      </p:sp>
      <p:sp>
        <p:nvSpPr>
          <p:cNvPr id="4" name="Slide Number Placeholder 3"/>
          <p:cNvSpPr>
            <a:spLocks noGrp="1"/>
          </p:cNvSpPr>
          <p:nvPr>
            <p:ph type="sldNum" sz="quarter" idx="2"/>
          </p:nvPr>
        </p:nvSpPr>
        <p:spPr/>
        <p:txBody>
          <a:bodyPr/>
          <a:lstStyle/>
          <a:p>
            <a:pPr lvl="0"/>
            <a:fld id="{86CB4B4D-7CA3-9044-876B-883B54F8677D}" type="slidenum">
              <a:rPr lang="uk-UA" smtClean="0"/>
              <a:t>10</a:t>
            </a:fld>
            <a:endParaRPr lang="uk-UA"/>
          </a:p>
        </p:txBody>
      </p:sp>
    </p:spTree>
    <p:extLst>
      <p:ext uri="{BB962C8B-B14F-4D97-AF65-F5344CB8AC3E}">
        <p14:creationId xmlns:p14="http://schemas.microsoft.com/office/powerpoint/2010/main" val="2360908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39"/>
          <p:cNvSpPr/>
          <p:nvPr/>
        </p:nvSpPr>
        <p:spPr>
          <a:xfrm rot="21540000">
            <a:off x="268014" y="3194073"/>
            <a:ext cx="7613448" cy="666729"/>
          </a:xfrm>
          <a:custGeom>
            <a:avLst/>
            <a:gdLst/>
            <a:ahLst/>
            <a:cxnLst>
              <a:cxn ang="0">
                <a:pos x="wd2" y="hd2"/>
              </a:cxn>
              <a:cxn ang="5400000">
                <a:pos x="wd2" y="hd2"/>
              </a:cxn>
              <a:cxn ang="10800000">
                <a:pos x="wd2" y="hd2"/>
              </a:cxn>
              <a:cxn ang="16200000">
                <a:pos x="wd2" y="hd2"/>
              </a:cxn>
            </a:cxnLst>
            <a:rect l="0" t="0" r="r" b="b"/>
            <a:pathLst>
              <a:path w="20653" h="21022" extrusionOk="0">
                <a:moveTo>
                  <a:pt x="167" y="10884"/>
                </a:moveTo>
                <a:cubicBezTo>
                  <a:pt x="535" y="14994"/>
                  <a:pt x="800" y="17441"/>
                  <a:pt x="2395" y="18531"/>
                </a:cubicBezTo>
                <a:cubicBezTo>
                  <a:pt x="3991" y="19622"/>
                  <a:pt x="7445" y="16988"/>
                  <a:pt x="9591" y="17324"/>
                </a:cubicBezTo>
                <a:cubicBezTo>
                  <a:pt x="11736" y="17660"/>
                  <a:pt x="13659" y="20074"/>
                  <a:pt x="15254" y="20544"/>
                </a:cubicBezTo>
                <a:cubicBezTo>
                  <a:pt x="16849" y="21014"/>
                  <a:pt x="18306" y="21483"/>
                  <a:pt x="19153" y="20141"/>
                </a:cubicBezTo>
                <a:cubicBezTo>
                  <a:pt x="20000" y="18800"/>
                  <a:pt x="19941" y="16013"/>
                  <a:pt x="20082" y="12897"/>
                </a:cubicBezTo>
                <a:cubicBezTo>
                  <a:pt x="20222" y="9780"/>
                  <a:pt x="21400" y="5418"/>
                  <a:pt x="19896" y="3640"/>
                </a:cubicBezTo>
                <a:cubicBezTo>
                  <a:pt x="18392" y="1861"/>
                  <a:pt x="14326" y="3841"/>
                  <a:pt x="11912" y="3237"/>
                </a:cubicBezTo>
                <a:cubicBezTo>
                  <a:pt x="9497" y="2633"/>
                  <a:pt x="7242" y="152"/>
                  <a:pt x="5413" y="17"/>
                </a:cubicBezTo>
                <a:cubicBezTo>
                  <a:pt x="3584" y="-117"/>
                  <a:pt x="1887" y="505"/>
                  <a:pt x="956" y="2432"/>
                </a:cubicBezTo>
                <a:cubicBezTo>
                  <a:pt x="26" y="4360"/>
                  <a:pt x="-200" y="6775"/>
                  <a:pt x="167" y="10884"/>
                </a:cubicBezTo>
                <a:close/>
              </a:path>
            </a:pathLst>
          </a:custGeom>
          <a:solidFill>
            <a:srgbClr val="D4FB79"/>
          </a:solidFill>
          <a:ln w="12700">
            <a:solidFill/>
            <a:round/>
          </a:ln>
          <a:effectLst>
            <a:outerShdw blurRad="38100" dist="63500" dir="1920000" rotWithShape="0">
              <a:srgbClr val="000000">
                <a:alpha val="75000"/>
              </a:srgbClr>
            </a:outerShdw>
          </a:effectLst>
        </p:spPr>
        <p:txBody>
          <a:bodyPr lIns="0" tIns="0" rIns="0" bIns="0" anchor="ctr"/>
          <a:lstStyle/>
          <a:p>
            <a:pPr marL="40640" marR="40640" lvl="0" algn="ctr"/>
            <a:endParaRPr dirty="0"/>
          </a:p>
        </p:txBody>
      </p:sp>
      <p:sp>
        <p:nvSpPr>
          <p:cNvPr id="2" name="Title 1"/>
          <p:cNvSpPr>
            <a:spLocks noGrp="1"/>
          </p:cNvSpPr>
          <p:nvPr>
            <p:ph type="title"/>
          </p:nvPr>
        </p:nvSpPr>
        <p:spPr/>
        <p:txBody>
          <a:bodyPr/>
          <a:lstStyle/>
          <a:p>
            <a:r>
              <a:rPr lang="en-US" i="0" dirty="0"/>
              <a:t>This talk</a:t>
            </a:r>
          </a:p>
        </p:txBody>
      </p:sp>
      <p:sp>
        <p:nvSpPr>
          <p:cNvPr id="3" name="Content Placeholder 2"/>
          <p:cNvSpPr>
            <a:spLocks noGrp="1"/>
          </p:cNvSpPr>
          <p:nvPr>
            <p:ph idx="1"/>
          </p:nvPr>
        </p:nvSpPr>
        <p:spPr/>
        <p:txBody>
          <a:bodyPr anchor="ctr"/>
          <a:lstStyle/>
          <a:p>
            <a:r>
              <a:rPr lang="en-US" dirty="0"/>
              <a:t>Why is privacy challenging?</a:t>
            </a:r>
          </a:p>
          <a:p>
            <a:pPr lvl="1"/>
            <a:r>
              <a:rPr lang="en-US" dirty="0"/>
              <a:t>Anonymization often fails</a:t>
            </a:r>
          </a:p>
          <a:p>
            <a:pPr lvl="1"/>
            <a:r>
              <a:rPr lang="en-US" dirty="0"/>
              <a:t>Example: membership attacks</a:t>
            </a:r>
          </a:p>
          <a:p>
            <a:pPr lvl="1"/>
            <a:endParaRPr lang="en-US" dirty="0"/>
          </a:p>
          <a:p>
            <a:r>
              <a:rPr lang="en-US" dirty="0"/>
              <a:t>Differential Privacy </a:t>
            </a:r>
            <a:r>
              <a:rPr lang="en-US" sz="1800" dirty="0">
                <a:solidFill>
                  <a:schemeClr val="accent2"/>
                </a:solidFill>
              </a:rPr>
              <a:t>[</a:t>
            </a:r>
            <a:r>
              <a:rPr lang="en-US" sz="1800" dirty="0" err="1">
                <a:solidFill>
                  <a:schemeClr val="accent2"/>
                </a:solidFill>
              </a:rPr>
              <a:t>Dwork</a:t>
            </a:r>
            <a:r>
              <a:rPr lang="en-US" sz="1800" dirty="0">
                <a:solidFill>
                  <a:schemeClr val="accent2"/>
                </a:solidFill>
              </a:rPr>
              <a:t>, McSherry, Nissim, Smith 2006]</a:t>
            </a:r>
            <a:endParaRPr lang="en-US" dirty="0">
              <a:solidFill>
                <a:schemeClr val="accent2"/>
              </a:solidFill>
            </a:endParaRPr>
          </a:p>
          <a:p>
            <a:pPr lvl="1"/>
            <a:r>
              <a:rPr lang="en-US" dirty="0"/>
              <a:t>“Privacy” as stability to small changes</a:t>
            </a:r>
          </a:p>
          <a:p>
            <a:pPr lvl="1"/>
            <a:r>
              <a:rPr lang="en-US" dirty="0"/>
              <a:t>Widely studied and deployed</a:t>
            </a:r>
          </a:p>
          <a:p>
            <a:pPr lvl="1"/>
            <a:endParaRPr lang="en-US" dirty="0"/>
          </a:p>
          <a:p>
            <a:r>
              <a:rPr lang="en-US" dirty="0"/>
              <a:t>Reports from the frontier</a:t>
            </a:r>
          </a:p>
          <a:p>
            <a:pPr lvl="1"/>
            <a:r>
              <a:rPr lang="en-US" dirty="0"/>
              <a:t>Three topics</a:t>
            </a:r>
          </a:p>
        </p:txBody>
      </p:sp>
      <p:sp>
        <p:nvSpPr>
          <p:cNvPr id="4" name="Slide Number Placeholder 3"/>
          <p:cNvSpPr>
            <a:spLocks noGrp="1"/>
          </p:cNvSpPr>
          <p:nvPr>
            <p:ph type="sldNum" sz="quarter" idx="11"/>
          </p:nvPr>
        </p:nvSpPr>
        <p:spPr/>
        <p:txBody>
          <a:bodyPr/>
          <a:lstStyle/>
          <a:p>
            <a:fld id="{FF308B7C-4F2A-4ED2-93F3-224C3EC9CBD5}"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294161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508">
            <a:extLst>
              <a:ext uri="{FF2B5EF4-FFF2-40B4-BE49-F238E27FC236}">
                <a16:creationId xmlns:a16="http://schemas.microsoft.com/office/drawing/2014/main" id="{361A1EC6-2A2D-C242-837D-F7915566E94F}"/>
              </a:ext>
            </a:extLst>
          </p:cNvPr>
          <p:cNvSpPr>
            <a:spLocks noGrp="1"/>
          </p:cNvSpPr>
          <p:nvPr>
            <p:ph type="title"/>
          </p:nvPr>
        </p:nvSpPr>
        <p:spPr>
          <a:prstGeom prst="rect">
            <a:avLst/>
          </a:prstGeom>
        </p:spPr>
        <p:txBody>
          <a:bodyPr/>
          <a:lstStyle/>
          <a:p>
            <a:pPr lvl="0">
              <a:defRPr sz="1800">
                <a:uFillTx/>
              </a:defRPr>
            </a:pPr>
            <a:r>
              <a:rPr sz="4000" i="0" dirty="0">
                <a:uFill>
                  <a:solidFill/>
                </a:uFill>
              </a:rPr>
              <a:t>Differential Privacy</a:t>
            </a:r>
          </a:p>
        </p:txBody>
      </p:sp>
      <p:sp>
        <p:nvSpPr>
          <p:cNvPr id="9" name="Content Placeholder 8"/>
          <p:cNvSpPr>
            <a:spLocks noGrp="1"/>
          </p:cNvSpPr>
          <p:nvPr>
            <p:ph idx="1"/>
          </p:nvPr>
        </p:nvSpPr>
        <p:spPr>
          <a:xfrm>
            <a:off x="284356" y="1286938"/>
            <a:ext cx="8575288" cy="668096"/>
          </a:xfrm>
        </p:spPr>
        <p:txBody>
          <a:bodyPr/>
          <a:lstStyle/>
          <a:p>
            <a:pPr marL="0" indent="0">
              <a:buNone/>
            </a:pPr>
            <a:r>
              <a:rPr lang="en-US" dirty="0"/>
              <a:t>Several current deployments</a:t>
            </a:r>
          </a:p>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a:xfrm>
            <a:off x="8387848" y="6612839"/>
            <a:ext cx="731520" cy="217450"/>
          </a:xfrm>
        </p:spPr>
        <p:txBody>
          <a:bodyPr/>
          <a:lstStyle/>
          <a:p>
            <a:fld id="{FF308B7C-4F2A-4ED2-93F3-224C3EC9CBD5}" type="slidenum">
              <a:rPr lang="en-US" smtClean="0">
                <a:solidFill>
                  <a:srgbClr val="000000"/>
                </a:solidFill>
              </a:rPr>
              <a:pPr/>
              <a:t>12</a:t>
            </a:fld>
            <a:endParaRPr lang="en-US" dirty="0">
              <a:solidFill>
                <a:srgbClr val="000000"/>
              </a:solidFill>
            </a:endParaRPr>
          </a:p>
        </p:txBody>
      </p:sp>
      <p:pic>
        <p:nvPicPr>
          <p:cNvPr id="1026" name="Picture 2" descr="https://9to5mac.files.wordpress.com/2016/06/differential-privacy.jpg?quality=82&amp;w=1024&amp;h=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43482"/>
            <a:ext cx="2472980" cy="123401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www.googlechrome.com.br/HLIC/16b8aedcd8ae278461395fca27e7c4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7720" y="2243482"/>
            <a:ext cx="2296345" cy="1234017"/>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pic>
      <p:pic>
        <p:nvPicPr>
          <p:cNvPr id="1030" name="Picture 6" descr="https://www.quantamagazine.org/wp-content/uploads/2012/12/OnTheMap-1411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7141" y="2243482"/>
            <a:ext cx="2187704" cy="124201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604690" y="1458852"/>
            <a:ext cx="266740" cy="461665"/>
          </a:xfrm>
          <a:prstGeom prst="rect">
            <a:avLst/>
          </a:prstGeom>
          <a:noFill/>
        </p:spPr>
        <p:txBody>
          <a:bodyPr wrap="none" rtlCol="0">
            <a:spAutoFit/>
          </a:bodyPr>
          <a:lstStyle/>
          <a:p>
            <a:endParaRPr lang="en-US" sz="2400" i="0" dirty="0" err="1">
              <a:latin typeface="+mj-lt"/>
            </a:endParaRPr>
          </a:p>
        </p:txBody>
      </p:sp>
      <p:sp>
        <p:nvSpPr>
          <p:cNvPr id="3" name="TextBox 2"/>
          <p:cNvSpPr txBox="1"/>
          <p:nvPr/>
        </p:nvSpPr>
        <p:spPr>
          <a:xfrm>
            <a:off x="1389875" y="3500674"/>
            <a:ext cx="912429" cy="461665"/>
          </a:xfrm>
          <a:prstGeom prst="rect">
            <a:avLst/>
          </a:prstGeom>
          <a:noFill/>
        </p:spPr>
        <p:txBody>
          <a:bodyPr wrap="none" rtlCol="0">
            <a:spAutoFit/>
          </a:bodyPr>
          <a:lstStyle/>
          <a:p>
            <a:r>
              <a:rPr lang="en-US" sz="2400" i="0" dirty="0">
                <a:latin typeface="+mj-lt"/>
              </a:rPr>
              <a:t>Apple</a:t>
            </a:r>
          </a:p>
        </p:txBody>
      </p:sp>
      <p:sp>
        <p:nvSpPr>
          <p:cNvPr id="12" name="TextBox 11"/>
          <p:cNvSpPr txBox="1"/>
          <p:nvPr/>
        </p:nvSpPr>
        <p:spPr>
          <a:xfrm>
            <a:off x="4299677" y="3498792"/>
            <a:ext cx="1098378" cy="461665"/>
          </a:xfrm>
          <a:prstGeom prst="rect">
            <a:avLst/>
          </a:prstGeom>
          <a:noFill/>
        </p:spPr>
        <p:txBody>
          <a:bodyPr wrap="none" rtlCol="0">
            <a:spAutoFit/>
          </a:bodyPr>
          <a:lstStyle/>
          <a:p>
            <a:r>
              <a:rPr lang="en-US" sz="2400" i="0" dirty="0">
                <a:latin typeface="+mj-lt"/>
              </a:rPr>
              <a:t>Google</a:t>
            </a:r>
          </a:p>
        </p:txBody>
      </p:sp>
      <p:sp>
        <p:nvSpPr>
          <p:cNvPr id="13" name="TextBox 12"/>
          <p:cNvSpPr txBox="1"/>
          <p:nvPr/>
        </p:nvSpPr>
        <p:spPr>
          <a:xfrm>
            <a:off x="6625826" y="3498791"/>
            <a:ext cx="1539204" cy="461665"/>
          </a:xfrm>
          <a:prstGeom prst="rect">
            <a:avLst/>
          </a:prstGeom>
          <a:noFill/>
        </p:spPr>
        <p:txBody>
          <a:bodyPr wrap="none" rtlCol="0">
            <a:spAutoFit/>
          </a:bodyPr>
          <a:lstStyle/>
          <a:p>
            <a:r>
              <a:rPr lang="en-US" sz="2400" i="0" dirty="0">
                <a:latin typeface="+mj-lt"/>
              </a:rPr>
              <a:t>US Census</a:t>
            </a:r>
          </a:p>
        </p:txBody>
      </p:sp>
    </p:spTree>
    <p:extLst>
      <p:ext uri="{BB962C8B-B14F-4D97-AF65-F5344CB8AC3E}">
        <p14:creationId xmlns:p14="http://schemas.microsoft.com/office/powerpoint/2010/main" val="39271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p:cNvSpPr>
          <p:nvPr>
            <p:ph type="title"/>
          </p:nvPr>
        </p:nvSpPr>
        <p:spPr>
          <a:prstGeom prst="rect">
            <a:avLst/>
          </a:prstGeom>
        </p:spPr>
        <p:txBody>
          <a:bodyPr/>
          <a:lstStyle/>
          <a:p>
            <a:pPr lvl="0">
              <a:defRPr sz="1800">
                <a:uFillTx/>
              </a:defRPr>
            </a:pPr>
            <a:r>
              <a:rPr sz="4000" i="0" dirty="0">
                <a:uFill>
                  <a:solidFill/>
                </a:uFill>
              </a:rPr>
              <a:t>Differential Privacy</a:t>
            </a:r>
          </a:p>
        </p:txBody>
      </p:sp>
      <mc:AlternateContent xmlns:mc="http://schemas.openxmlformats.org/markup-compatibility/2006" xmlns:a14="http://schemas.microsoft.com/office/drawing/2010/main">
        <mc:Choice Requires="a14">
          <p:sp>
            <p:nvSpPr>
              <p:cNvPr id="510" name="Shape 510"/>
              <p:cNvSpPr>
                <a:spLocks noGrp="1"/>
              </p:cNvSpPr>
              <p:nvPr>
                <p:ph idx="1"/>
              </p:nvPr>
            </p:nvSpPr>
            <p:spPr>
              <a:xfrm>
                <a:off x="284356" y="3340050"/>
                <a:ext cx="8575288" cy="1290448"/>
              </a:xfrm>
              <a:prstGeom prst="rect">
                <a:avLst/>
              </a:prstGeom>
            </p:spPr>
            <p:txBody>
              <a:bodyPr/>
              <a:lstStyle/>
              <a:p>
                <a:pPr lvl="0">
                  <a:defRPr sz="1800">
                    <a:uFillTx/>
                  </a:defRPr>
                </a:pPr>
                <a:r>
                  <a:rPr sz="2800" dirty="0">
                    <a:uFill>
                      <a:solidFill/>
                    </a:uFill>
                  </a:rPr>
                  <a:t>Data set  </a:t>
                </a:r>
                <a14:m>
                  <m:oMath xmlns:m="http://schemas.openxmlformats.org/officeDocument/2006/math">
                    <m:r>
                      <a:rPr lang="en-US" sz="2800" i="1" dirty="0" smtClean="0">
                        <a:uFill>
                          <a:solidFill/>
                        </a:uFill>
                        <a:latin typeface="Cambria Math" panose="02040503050406030204" pitchFamily="18" charset="0"/>
                      </a:rPr>
                      <m:t>𝑥</m:t>
                    </m:r>
                  </m:oMath>
                </a14:m>
                <a:r>
                  <a:rPr sz="2800" dirty="0">
                    <a:uFill>
                      <a:solidFill/>
                    </a:uFill>
                  </a:rPr>
                  <a:t> </a:t>
                </a:r>
              </a:p>
              <a:p>
                <a:pPr lvl="1">
                  <a:defRPr sz="1800">
                    <a:uFillTx/>
                  </a:defRPr>
                </a:pPr>
                <a:r>
                  <a:rPr sz="2400" dirty="0">
                    <a:uFill>
                      <a:solidFill/>
                    </a:uFill>
                  </a:rPr>
                  <a:t>Domain D can be numbers, categories, tax forms</a:t>
                </a:r>
              </a:p>
              <a:p>
                <a:pPr marL="457200" lvl="1" indent="0">
                  <a:buNone/>
                  <a:defRPr sz="1800">
                    <a:uFillTx/>
                  </a:defRPr>
                </a:pPr>
                <a:endParaRPr sz="2400" dirty="0">
                  <a:uFill>
                    <a:solidFill/>
                  </a:uFill>
                </a:endParaRPr>
              </a:p>
            </p:txBody>
          </p:sp>
        </mc:Choice>
        <mc:Fallback xmlns="">
          <p:sp>
            <p:nvSpPr>
              <p:cNvPr id="510" name="Shape 510"/>
              <p:cNvSpPr>
                <a:spLocks noGrp="1" noRot="1" noChangeAspect="1" noMove="1" noResize="1" noEditPoints="1" noAdjustHandles="1" noChangeArrowheads="1" noChangeShapeType="1" noTextEdit="1"/>
              </p:cNvSpPr>
              <p:nvPr>
                <p:ph idx="1"/>
              </p:nvPr>
            </p:nvSpPr>
            <p:spPr>
              <a:xfrm>
                <a:off x="284356" y="3340050"/>
                <a:ext cx="8575288" cy="1290448"/>
              </a:xfrm>
              <a:prstGeom prst="rect">
                <a:avLst/>
              </a:prstGeom>
              <a:blipFill>
                <a:blip r:embed="rId3"/>
                <a:stretch>
                  <a:fillRect l="-1849" t="-10377"/>
                </a:stretch>
              </a:blipFill>
            </p:spPr>
            <p:txBody>
              <a:bodyPr/>
              <a:lstStyle/>
              <a:p>
                <a:r>
                  <a:rPr lang="en-US">
                    <a:noFill/>
                  </a:rPr>
                  <a:t> </a:t>
                </a:r>
              </a:p>
            </p:txBody>
          </p:sp>
        </mc:Fallback>
      </mc:AlternateContent>
      <p:sp>
        <p:nvSpPr>
          <p:cNvPr id="509" name="Shape 509"/>
          <p:cNvSpPr>
            <a:spLocks noGrp="1"/>
          </p:cNvSpPr>
          <p:nvPr>
            <p:ph type="sldNum" sz="quarter" idx="11"/>
          </p:nvPr>
        </p:nvSpPr>
        <p:spPr>
          <a:prstGeom prst="rect">
            <a:avLst/>
          </a:prstGeom>
          <a:extLst>
            <a:ext uri="{C572A759-6A51-4108-AA02-DFA0A04FC94B}">
              <ma14:wrappingTextBoxFlag xmlns="" xmlns:ma14="http://schemas.microsoft.com/office/mac/drawingml/2011/main" val="1"/>
            </a:ext>
          </a:extLst>
        </p:spPr>
        <p:txBody>
          <a:bodyPr/>
          <a:lstStyle/>
          <a:p>
            <a:pPr lvl="0">
              <a:defRPr sz="1800">
                <a:uFillTx/>
              </a:defRPr>
            </a:pPr>
            <a:fld id="{86CB4B4D-7CA3-9044-876B-883B54F8677D}" type="slidenum">
              <a:rPr sz="1300">
                <a:uFill>
                  <a:solidFill/>
                </a:uFill>
              </a:rPr>
              <a:t>13</a:t>
            </a:fld>
            <a:endParaRPr sz="1300" dirty="0">
              <a:uFill>
                <a:solidFill/>
              </a:uFill>
            </a:endParaRPr>
          </a:p>
        </p:txBody>
      </p:sp>
      <p:sp>
        <p:nvSpPr>
          <p:cNvPr id="511" name="Shape 511"/>
          <p:cNvSpPr/>
          <p:nvPr/>
        </p:nvSpPr>
        <p:spPr>
          <a:xfrm>
            <a:off x="317500" y="1166034"/>
            <a:ext cx="4406900" cy="1841501"/>
          </a:xfrm>
          <a:prstGeom prst="roundRect">
            <a:avLst>
              <a:gd name="adj" fmla="val 10345"/>
            </a:avLst>
          </a:prstGeom>
          <a:gradFill>
            <a:gsLst>
              <a:gs pos="0">
                <a:srgbClr val="CEF6FF"/>
              </a:gs>
              <a:gs pos="100000">
                <a:srgbClr val="E6E6E6"/>
              </a:gs>
            </a:gsLst>
            <a:lin ang="5400000"/>
          </a:gradFill>
          <a:ln w="25400">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pic>
        <p:nvPicPr>
          <p:cNvPr id="512" name="droppedImage.pdf"/>
          <p:cNvPicPr/>
          <p:nvPr/>
        </p:nvPicPr>
        <p:blipFill>
          <a:blip r:embed="rId4"/>
          <a:stretch>
            <a:fillRect/>
          </a:stretch>
        </p:blipFill>
        <p:spPr>
          <a:xfrm>
            <a:off x="1223769" y="1319842"/>
            <a:ext cx="318528" cy="206613"/>
          </a:xfrm>
          <a:prstGeom prst="rect">
            <a:avLst/>
          </a:prstGeom>
          <a:ln w="12700">
            <a:miter lim="400000"/>
          </a:ln>
        </p:spPr>
      </p:pic>
      <p:pic>
        <p:nvPicPr>
          <p:cNvPr id="513" name="droppedImage.pdf"/>
          <p:cNvPicPr/>
          <p:nvPr/>
        </p:nvPicPr>
        <p:blipFill>
          <a:blip r:embed="rId5"/>
          <a:stretch>
            <a:fillRect/>
          </a:stretch>
        </p:blipFill>
        <p:spPr>
          <a:xfrm>
            <a:off x="1215160" y="2301248"/>
            <a:ext cx="352963" cy="206613"/>
          </a:xfrm>
          <a:prstGeom prst="rect">
            <a:avLst/>
          </a:prstGeom>
          <a:ln w="12700">
            <a:miter lim="400000"/>
          </a:ln>
        </p:spPr>
      </p:pic>
      <p:pic>
        <p:nvPicPr>
          <p:cNvPr id="514" name="droppedImage.pdf"/>
          <p:cNvPicPr/>
          <p:nvPr/>
        </p:nvPicPr>
        <p:blipFill>
          <a:blip r:embed="rId6"/>
          <a:stretch>
            <a:fillRect/>
          </a:stretch>
        </p:blipFill>
        <p:spPr>
          <a:xfrm>
            <a:off x="1309857" y="1836372"/>
            <a:ext cx="69476" cy="396007"/>
          </a:xfrm>
          <a:prstGeom prst="rect">
            <a:avLst/>
          </a:prstGeom>
          <a:ln w="12700">
            <a:miter lim="400000"/>
          </a:ln>
        </p:spPr>
      </p:pic>
      <p:sp>
        <p:nvSpPr>
          <p:cNvPr id="515" name="Shape 515"/>
          <p:cNvSpPr/>
          <p:nvPr/>
        </p:nvSpPr>
        <p:spPr>
          <a:xfrm flipH="1" flipV="1">
            <a:off x="758892" y="1466192"/>
            <a:ext cx="1540982" cy="189393"/>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516" name="Shape 516"/>
          <p:cNvSpPr/>
          <p:nvPr/>
        </p:nvSpPr>
        <p:spPr>
          <a:xfrm flipH="1" flipV="1">
            <a:off x="663222" y="1961444"/>
            <a:ext cx="1636651" cy="21278"/>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517" name="Shape 517"/>
          <p:cNvSpPr/>
          <p:nvPr/>
        </p:nvSpPr>
        <p:spPr>
          <a:xfrm flipH="1">
            <a:off x="870807" y="2258204"/>
            <a:ext cx="1429067" cy="499314"/>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524" name="Group 524"/>
          <p:cNvGrpSpPr/>
          <p:nvPr/>
        </p:nvGrpSpPr>
        <p:grpSpPr>
          <a:xfrm>
            <a:off x="569497" y="1337060"/>
            <a:ext cx="163569" cy="318528"/>
            <a:chOff x="0" y="0"/>
            <a:chExt cx="163567" cy="318526"/>
          </a:xfrm>
        </p:grpSpPr>
        <p:sp>
          <p:nvSpPr>
            <p:cNvPr id="518" name="Shape 518"/>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19" name="Shape 519"/>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20" name="Shape 520"/>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21" name="Shape 521"/>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22" name="Shape 522"/>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523" name="Shape 523"/>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525" name="Shape 525"/>
          <p:cNvSpPr/>
          <p:nvPr/>
        </p:nvSpPr>
        <p:spPr>
          <a:xfrm>
            <a:off x="500627" y="1862198"/>
            <a:ext cx="1" cy="163569"/>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526" name="Shape 526"/>
          <p:cNvSpPr/>
          <p:nvPr/>
        </p:nvSpPr>
        <p:spPr>
          <a:xfrm>
            <a:off x="497757" y="2005679"/>
            <a:ext cx="88959" cy="10617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527" name="Shape 527"/>
          <p:cNvSpPr/>
          <p:nvPr/>
        </p:nvSpPr>
        <p:spPr>
          <a:xfrm flipH="1">
            <a:off x="423147" y="2011418"/>
            <a:ext cx="74611" cy="10043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528" name="Shape 528"/>
          <p:cNvSpPr/>
          <p:nvPr/>
        </p:nvSpPr>
        <p:spPr>
          <a:xfrm>
            <a:off x="423147" y="1873677"/>
            <a:ext cx="71742" cy="3443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529" name="Shape 529"/>
          <p:cNvSpPr/>
          <p:nvPr/>
        </p:nvSpPr>
        <p:spPr>
          <a:xfrm>
            <a:off x="466192" y="1793328"/>
            <a:ext cx="68871" cy="688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530" name="Shape 530"/>
          <p:cNvSpPr/>
          <p:nvPr/>
        </p:nvSpPr>
        <p:spPr>
          <a:xfrm flipV="1">
            <a:off x="503497" y="1879415"/>
            <a:ext cx="71741" cy="2869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537" name="Group 537"/>
          <p:cNvGrpSpPr/>
          <p:nvPr/>
        </p:nvGrpSpPr>
        <p:grpSpPr>
          <a:xfrm>
            <a:off x="672803" y="2602558"/>
            <a:ext cx="163569" cy="318527"/>
            <a:chOff x="0" y="0"/>
            <a:chExt cx="163567" cy="318526"/>
          </a:xfrm>
        </p:grpSpPr>
        <p:sp>
          <p:nvSpPr>
            <p:cNvPr id="531" name="Shape 531"/>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32" name="Shape 532"/>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33" name="Shape 533"/>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34" name="Shape 534"/>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35" name="Shape 535"/>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536" name="Shape 536"/>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538" name="Shape 538"/>
          <p:cNvSpPr/>
          <p:nvPr/>
        </p:nvSpPr>
        <p:spPr>
          <a:xfrm>
            <a:off x="2314138" y="1549451"/>
            <a:ext cx="1033061" cy="783405"/>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sp>
        <p:nvSpPr>
          <p:cNvPr id="539" name="Shape 539"/>
          <p:cNvSpPr/>
          <p:nvPr/>
        </p:nvSpPr>
        <p:spPr>
          <a:xfrm flipH="1">
            <a:off x="2822059" y="2341464"/>
            <a:ext cx="8610" cy="223831"/>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540" name="Shape 540"/>
          <p:cNvSpPr/>
          <p:nvPr/>
        </p:nvSpPr>
        <p:spPr>
          <a:xfrm>
            <a:off x="2234103" y="2505032"/>
            <a:ext cx="1188020" cy="464878"/>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1400">
                <a:uFillTx/>
              </a:defRPr>
            </a:lvl1pPr>
          </a:lstStyle>
          <a:p>
            <a:pPr lvl="0">
              <a:defRPr sz="1800"/>
            </a:pPr>
            <a:r>
              <a:rPr sz="1400" dirty="0"/>
              <a:t>random </a:t>
            </a:r>
            <a:br>
              <a:rPr lang="en-US" sz="1400" dirty="0"/>
            </a:br>
            <a:r>
              <a:rPr lang="en-US" sz="1400" dirty="0"/>
              <a:t>bit</a:t>
            </a:r>
            <a:r>
              <a:rPr sz="1400" dirty="0"/>
              <a:t>s</a:t>
            </a:r>
          </a:p>
        </p:txBody>
      </p:sp>
      <p:sp>
        <p:nvSpPr>
          <p:cNvPr id="541" name="Shape 541"/>
          <p:cNvSpPr/>
          <p:nvPr/>
        </p:nvSpPr>
        <p:spPr>
          <a:xfrm>
            <a:off x="2563305" y="1634187"/>
            <a:ext cx="514685" cy="61762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4200">
                <a:uFillTx/>
              </a:defRPr>
            </a:lvl1pPr>
          </a:lstStyle>
          <a:p>
            <a:pPr lvl="0">
              <a:defRPr sz="1800"/>
            </a:pPr>
            <a:r>
              <a:rPr sz="4200"/>
              <a:t>A</a:t>
            </a:r>
          </a:p>
        </p:txBody>
      </p:sp>
      <p:sp>
        <p:nvSpPr>
          <p:cNvPr id="542" name="Shape 542"/>
          <p:cNvSpPr/>
          <p:nvPr/>
        </p:nvSpPr>
        <p:spPr>
          <a:xfrm flipH="1" flipV="1">
            <a:off x="3374420" y="2059276"/>
            <a:ext cx="1136660" cy="1"/>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pic>
        <p:nvPicPr>
          <p:cNvPr id="544" name="droppedImage.pdf"/>
          <p:cNvPicPr/>
          <p:nvPr/>
        </p:nvPicPr>
        <p:blipFill>
          <a:blip r:embed="rId7"/>
          <a:stretch>
            <a:fillRect/>
          </a:stretch>
        </p:blipFill>
        <p:spPr>
          <a:xfrm>
            <a:off x="1219200" y="1724454"/>
            <a:ext cx="317500" cy="205946"/>
          </a:xfrm>
          <a:prstGeom prst="rect">
            <a:avLst/>
          </a:prstGeom>
          <a:ln w="12700">
            <a:round/>
          </a:ln>
        </p:spPr>
      </p:pic>
      <p:pic>
        <p:nvPicPr>
          <p:cNvPr id="545" name="droppedImage.pdf"/>
          <p:cNvPicPr/>
          <p:nvPr/>
        </p:nvPicPr>
        <p:blipFill>
          <a:blip r:embed="rId8"/>
          <a:stretch>
            <a:fillRect/>
          </a:stretch>
        </p:blipFill>
        <p:spPr>
          <a:xfrm>
            <a:off x="2393950" y="3440965"/>
            <a:ext cx="2959100" cy="382470"/>
          </a:xfrm>
          <a:prstGeom prst="rect">
            <a:avLst/>
          </a:prstGeom>
          <a:ln w="12700">
            <a:round/>
          </a:ln>
        </p:spPr>
      </p:pic>
      <p:sp>
        <p:nvSpPr>
          <p:cNvPr id="40" name="Shape 615"/>
          <p:cNvSpPr/>
          <p:nvPr/>
        </p:nvSpPr>
        <p:spPr>
          <a:xfrm>
            <a:off x="3539774" y="1683261"/>
            <a:ext cx="800101" cy="355601"/>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2000">
                <a:uFillTx/>
              </a:defRPr>
            </a:lvl1pPr>
          </a:lstStyle>
          <a:p>
            <a:pPr lvl="0">
              <a:defRPr sz="1800"/>
            </a:pPr>
            <a:r>
              <a:rPr sz="2000"/>
              <a:t>A(x)</a:t>
            </a:r>
          </a:p>
        </p:txBody>
      </p:sp>
      <p:sp>
        <p:nvSpPr>
          <p:cNvPr id="2" name="Explosion: 8 Points 1">
            <a:extLst>
              <a:ext uri="{FF2B5EF4-FFF2-40B4-BE49-F238E27FC236}">
                <a16:creationId xmlns:a16="http://schemas.microsoft.com/office/drawing/2014/main" id="{BDBB81A2-C6F2-483A-B354-385D69240D42}"/>
              </a:ext>
            </a:extLst>
          </p:cNvPr>
          <p:cNvSpPr/>
          <p:nvPr/>
        </p:nvSpPr>
        <p:spPr>
          <a:xfrm>
            <a:off x="495679" y="4578434"/>
            <a:ext cx="7579976" cy="2074545"/>
          </a:xfrm>
          <a:prstGeom prst="irregularSeal1">
            <a:avLst/>
          </a:prstGeom>
          <a:ln/>
          <a:extLst>
            <a:ext uri="{C572A759-6A51-4108-AA02-DFA0A04FC94B}">
              <ma14:wrappingTextBoxFlag xmlns="" xmlns:ma14="http://schemas.microsoft.com/office/mac/drawingml/2011/main" val="1"/>
            </a:ext>
          </a:extLst>
        </p:spPr>
        <p:style>
          <a:lnRef idx="1">
            <a:schemeClr val="dk1"/>
          </a:lnRef>
          <a:fillRef idx="2">
            <a:schemeClr val="dk1"/>
          </a:fillRef>
          <a:effectRef idx="1">
            <a:schemeClr val="dk1"/>
          </a:effectRef>
          <a:fontRef idx="minor">
            <a:schemeClr val="dk1"/>
          </a:fontRef>
        </p:style>
        <p:txBody>
          <a:bodyPr wrap="square" lIns="0" tIns="0" rIns="0" bIns="0" rtlCol="0" anchor="ctr">
            <a:spAutoFit/>
          </a:bodyPr>
          <a:lstStyle/>
          <a:p>
            <a:pPr algn="ctr"/>
            <a:r>
              <a:rPr lang="en-US" sz="2400" i="0" dirty="0">
                <a:uFill>
                  <a:solidFill/>
                </a:uFill>
                <a:latin typeface="+mj-lt"/>
              </a:rPr>
              <a:t>When is this algorithm </a:t>
            </a:r>
          </a:p>
          <a:p>
            <a:pPr algn="ctr"/>
            <a:r>
              <a:rPr lang="en-US" sz="2400" b="1" i="0" dirty="0">
                <a:solidFill>
                  <a:srgbClr val="FF0000"/>
                </a:solidFill>
                <a:uFill>
                  <a:solidFill/>
                </a:uFill>
                <a:latin typeface="+mj-lt"/>
              </a:rPr>
              <a:t>private</a:t>
            </a:r>
            <a:r>
              <a:rPr lang="en-US" sz="2400" i="0" dirty="0">
                <a:uFill>
                  <a:solidFill/>
                </a:uFill>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p:cNvSpPr>
          <p:nvPr>
            <p:ph type="title"/>
          </p:nvPr>
        </p:nvSpPr>
        <p:spPr>
          <a:prstGeom prst="rect">
            <a:avLst/>
          </a:prstGeom>
        </p:spPr>
        <p:txBody>
          <a:bodyPr/>
          <a:lstStyle/>
          <a:p>
            <a:pPr lvl="0">
              <a:defRPr sz="1800">
                <a:uFillTx/>
              </a:defRPr>
            </a:pPr>
            <a:r>
              <a:rPr sz="4000" i="0" dirty="0">
                <a:uFill>
                  <a:solidFill/>
                </a:uFill>
              </a:rPr>
              <a:t>Differential Privacy</a:t>
            </a:r>
          </a:p>
        </p:txBody>
      </p:sp>
      <mc:AlternateContent xmlns:mc="http://schemas.openxmlformats.org/markup-compatibility/2006" xmlns:a14="http://schemas.microsoft.com/office/drawing/2010/main">
        <mc:Choice Requires="a14">
          <p:sp>
            <p:nvSpPr>
              <p:cNvPr id="510" name="Shape 510"/>
              <p:cNvSpPr>
                <a:spLocks noGrp="1"/>
              </p:cNvSpPr>
              <p:nvPr>
                <p:ph idx="1"/>
              </p:nvPr>
            </p:nvSpPr>
            <p:spPr>
              <a:xfrm>
                <a:off x="284356" y="3340050"/>
                <a:ext cx="8575288" cy="1290448"/>
              </a:xfrm>
              <a:prstGeom prst="rect">
                <a:avLst/>
              </a:prstGeom>
            </p:spPr>
            <p:txBody>
              <a:bodyPr/>
              <a:lstStyle/>
              <a:p>
                <a:pPr lvl="0">
                  <a:defRPr sz="1800">
                    <a:uFillTx/>
                  </a:defRPr>
                </a:pPr>
                <a:r>
                  <a:rPr sz="2800" dirty="0">
                    <a:uFill>
                      <a:solidFill/>
                    </a:uFill>
                  </a:rPr>
                  <a:t>Data set  </a:t>
                </a:r>
                <a14:m>
                  <m:oMath xmlns:m="http://schemas.openxmlformats.org/officeDocument/2006/math">
                    <m:r>
                      <a:rPr lang="en-US" sz="2800" i="1" dirty="0" smtClean="0">
                        <a:uFill>
                          <a:solidFill/>
                        </a:uFill>
                        <a:latin typeface="Cambria Math" panose="02040503050406030204" pitchFamily="18" charset="0"/>
                      </a:rPr>
                      <m:t>𝑥</m:t>
                    </m:r>
                  </m:oMath>
                </a14:m>
                <a:r>
                  <a:rPr sz="2800" dirty="0">
                    <a:uFill>
                      <a:solidFill/>
                    </a:uFill>
                  </a:rPr>
                  <a:t> </a:t>
                </a:r>
              </a:p>
              <a:p>
                <a:pPr lvl="1">
                  <a:defRPr sz="1800">
                    <a:uFillTx/>
                  </a:defRPr>
                </a:pPr>
                <a:r>
                  <a:rPr sz="2400" dirty="0">
                    <a:uFill>
                      <a:solidFill/>
                    </a:uFill>
                  </a:rPr>
                  <a:t>Domain D can be numbers, categories, tax forms</a:t>
                </a:r>
              </a:p>
              <a:p>
                <a:pPr marL="457200" lvl="1" indent="0">
                  <a:buNone/>
                  <a:defRPr sz="1800">
                    <a:uFillTx/>
                  </a:defRPr>
                </a:pPr>
                <a:endParaRPr sz="2400" dirty="0">
                  <a:uFill>
                    <a:solidFill/>
                  </a:uFill>
                </a:endParaRPr>
              </a:p>
            </p:txBody>
          </p:sp>
        </mc:Choice>
        <mc:Fallback xmlns="">
          <p:sp>
            <p:nvSpPr>
              <p:cNvPr id="510" name="Shape 510"/>
              <p:cNvSpPr>
                <a:spLocks noGrp="1" noRot="1" noChangeAspect="1" noMove="1" noResize="1" noEditPoints="1" noAdjustHandles="1" noChangeArrowheads="1" noChangeShapeType="1" noTextEdit="1"/>
              </p:cNvSpPr>
              <p:nvPr>
                <p:ph idx="1"/>
              </p:nvPr>
            </p:nvSpPr>
            <p:spPr>
              <a:xfrm>
                <a:off x="284356" y="3340050"/>
                <a:ext cx="8575288" cy="1290448"/>
              </a:xfrm>
              <a:prstGeom prst="rect">
                <a:avLst/>
              </a:prstGeom>
              <a:blipFill>
                <a:blip r:embed="rId3"/>
                <a:stretch>
                  <a:fillRect l="-1849" t="-10377"/>
                </a:stretch>
              </a:blipFill>
            </p:spPr>
            <p:txBody>
              <a:bodyPr/>
              <a:lstStyle/>
              <a:p>
                <a:r>
                  <a:rPr lang="en-US">
                    <a:noFill/>
                  </a:rPr>
                  <a:t> </a:t>
                </a:r>
              </a:p>
            </p:txBody>
          </p:sp>
        </mc:Fallback>
      </mc:AlternateContent>
      <p:sp>
        <p:nvSpPr>
          <p:cNvPr id="509" name="Shape 509"/>
          <p:cNvSpPr>
            <a:spLocks noGrp="1"/>
          </p:cNvSpPr>
          <p:nvPr>
            <p:ph type="sldNum" sz="quarter" idx="11"/>
          </p:nvPr>
        </p:nvSpPr>
        <p:spPr>
          <a:prstGeom prst="rect">
            <a:avLst/>
          </a:prstGeom>
          <a:extLst>
            <a:ext uri="{C572A759-6A51-4108-AA02-DFA0A04FC94B}">
              <ma14:wrappingTextBoxFlag xmlns="" xmlns:ma14="http://schemas.microsoft.com/office/mac/drawingml/2011/main" val="1"/>
            </a:ext>
          </a:extLst>
        </p:spPr>
        <p:txBody>
          <a:bodyPr/>
          <a:lstStyle/>
          <a:p>
            <a:pPr lvl="0">
              <a:defRPr sz="1800">
                <a:uFillTx/>
              </a:defRPr>
            </a:pPr>
            <a:fld id="{86CB4B4D-7CA3-9044-876B-883B54F8677D}" type="slidenum">
              <a:rPr sz="1300">
                <a:uFill>
                  <a:solidFill/>
                </a:uFill>
              </a:rPr>
              <a:t>14</a:t>
            </a:fld>
            <a:endParaRPr sz="1300">
              <a:uFill>
                <a:solidFill/>
              </a:uFill>
            </a:endParaRPr>
          </a:p>
        </p:txBody>
      </p:sp>
      <p:sp>
        <p:nvSpPr>
          <p:cNvPr id="511" name="Shape 511"/>
          <p:cNvSpPr/>
          <p:nvPr/>
        </p:nvSpPr>
        <p:spPr>
          <a:xfrm>
            <a:off x="317500" y="1166034"/>
            <a:ext cx="4406900" cy="1841501"/>
          </a:xfrm>
          <a:prstGeom prst="roundRect">
            <a:avLst>
              <a:gd name="adj" fmla="val 10345"/>
            </a:avLst>
          </a:prstGeom>
          <a:gradFill>
            <a:gsLst>
              <a:gs pos="0">
                <a:srgbClr val="CEF6FF"/>
              </a:gs>
              <a:gs pos="100000">
                <a:srgbClr val="E6E6E6"/>
              </a:gs>
            </a:gsLst>
            <a:lin ang="5400000"/>
          </a:gradFill>
          <a:ln w="25400">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pic>
        <p:nvPicPr>
          <p:cNvPr id="512" name="droppedImage.pdf"/>
          <p:cNvPicPr/>
          <p:nvPr/>
        </p:nvPicPr>
        <p:blipFill>
          <a:blip r:embed="rId4"/>
          <a:stretch>
            <a:fillRect/>
          </a:stretch>
        </p:blipFill>
        <p:spPr>
          <a:xfrm>
            <a:off x="1223769" y="1319842"/>
            <a:ext cx="318528" cy="206613"/>
          </a:xfrm>
          <a:prstGeom prst="rect">
            <a:avLst/>
          </a:prstGeom>
          <a:ln w="12700">
            <a:miter lim="400000"/>
          </a:ln>
        </p:spPr>
      </p:pic>
      <p:pic>
        <p:nvPicPr>
          <p:cNvPr id="513" name="droppedImage.pdf"/>
          <p:cNvPicPr/>
          <p:nvPr/>
        </p:nvPicPr>
        <p:blipFill>
          <a:blip r:embed="rId5"/>
          <a:stretch>
            <a:fillRect/>
          </a:stretch>
        </p:blipFill>
        <p:spPr>
          <a:xfrm>
            <a:off x="1215160" y="2301248"/>
            <a:ext cx="352963" cy="206613"/>
          </a:xfrm>
          <a:prstGeom prst="rect">
            <a:avLst/>
          </a:prstGeom>
          <a:ln w="12700">
            <a:miter lim="400000"/>
          </a:ln>
        </p:spPr>
      </p:pic>
      <p:pic>
        <p:nvPicPr>
          <p:cNvPr id="514" name="droppedImage.pdf"/>
          <p:cNvPicPr/>
          <p:nvPr/>
        </p:nvPicPr>
        <p:blipFill>
          <a:blip r:embed="rId6"/>
          <a:stretch>
            <a:fillRect/>
          </a:stretch>
        </p:blipFill>
        <p:spPr>
          <a:xfrm>
            <a:off x="1309857" y="1836372"/>
            <a:ext cx="69476" cy="396007"/>
          </a:xfrm>
          <a:prstGeom prst="rect">
            <a:avLst/>
          </a:prstGeom>
          <a:ln w="12700">
            <a:miter lim="400000"/>
          </a:ln>
        </p:spPr>
      </p:pic>
      <p:sp>
        <p:nvSpPr>
          <p:cNvPr id="515" name="Shape 515"/>
          <p:cNvSpPr/>
          <p:nvPr/>
        </p:nvSpPr>
        <p:spPr>
          <a:xfrm flipH="1" flipV="1">
            <a:off x="758892" y="1466192"/>
            <a:ext cx="1540982" cy="189393"/>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516" name="Shape 516"/>
          <p:cNvSpPr/>
          <p:nvPr/>
        </p:nvSpPr>
        <p:spPr>
          <a:xfrm flipH="1" flipV="1">
            <a:off x="663222" y="1961444"/>
            <a:ext cx="1636651" cy="21278"/>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517" name="Shape 517"/>
          <p:cNvSpPr/>
          <p:nvPr/>
        </p:nvSpPr>
        <p:spPr>
          <a:xfrm flipH="1">
            <a:off x="870807" y="2258204"/>
            <a:ext cx="1429067" cy="499314"/>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524" name="Group 524"/>
          <p:cNvGrpSpPr/>
          <p:nvPr/>
        </p:nvGrpSpPr>
        <p:grpSpPr>
          <a:xfrm>
            <a:off x="569497" y="1337060"/>
            <a:ext cx="163569" cy="318528"/>
            <a:chOff x="0" y="0"/>
            <a:chExt cx="163567" cy="318526"/>
          </a:xfrm>
        </p:grpSpPr>
        <p:sp>
          <p:nvSpPr>
            <p:cNvPr id="518" name="Shape 518"/>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19" name="Shape 519"/>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20" name="Shape 520"/>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21" name="Shape 521"/>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22" name="Shape 522"/>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523" name="Shape 523"/>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525" name="Shape 525"/>
          <p:cNvSpPr/>
          <p:nvPr/>
        </p:nvSpPr>
        <p:spPr>
          <a:xfrm>
            <a:off x="500627" y="1862198"/>
            <a:ext cx="1" cy="163569"/>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526" name="Shape 526"/>
          <p:cNvSpPr/>
          <p:nvPr/>
        </p:nvSpPr>
        <p:spPr>
          <a:xfrm>
            <a:off x="497757" y="2005679"/>
            <a:ext cx="88959" cy="10617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527" name="Shape 527"/>
          <p:cNvSpPr/>
          <p:nvPr/>
        </p:nvSpPr>
        <p:spPr>
          <a:xfrm flipH="1">
            <a:off x="423147" y="2011418"/>
            <a:ext cx="74611" cy="10043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528" name="Shape 528"/>
          <p:cNvSpPr/>
          <p:nvPr/>
        </p:nvSpPr>
        <p:spPr>
          <a:xfrm>
            <a:off x="423147" y="1873677"/>
            <a:ext cx="71742" cy="3443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529" name="Shape 529"/>
          <p:cNvSpPr/>
          <p:nvPr/>
        </p:nvSpPr>
        <p:spPr>
          <a:xfrm>
            <a:off x="466192" y="1793328"/>
            <a:ext cx="68871" cy="688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530" name="Shape 530"/>
          <p:cNvSpPr/>
          <p:nvPr/>
        </p:nvSpPr>
        <p:spPr>
          <a:xfrm flipV="1">
            <a:off x="503497" y="1879415"/>
            <a:ext cx="71741" cy="2869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537" name="Group 537"/>
          <p:cNvGrpSpPr/>
          <p:nvPr/>
        </p:nvGrpSpPr>
        <p:grpSpPr>
          <a:xfrm>
            <a:off x="672803" y="2602558"/>
            <a:ext cx="163569" cy="318527"/>
            <a:chOff x="0" y="0"/>
            <a:chExt cx="163567" cy="318526"/>
          </a:xfrm>
        </p:grpSpPr>
        <p:sp>
          <p:nvSpPr>
            <p:cNvPr id="531" name="Shape 531"/>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32" name="Shape 532"/>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33" name="Shape 533"/>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34" name="Shape 534"/>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535" name="Shape 535"/>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536" name="Shape 536"/>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538" name="Shape 538"/>
          <p:cNvSpPr/>
          <p:nvPr/>
        </p:nvSpPr>
        <p:spPr>
          <a:xfrm>
            <a:off x="2314138" y="1549451"/>
            <a:ext cx="1033061" cy="783405"/>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sp>
        <p:nvSpPr>
          <p:cNvPr id="539" name="Shape 539"/>
          <p:cNvSpPr/>
          <p:nvPr/>
        </p:nvSpPr>
        <p:spPr>
          <a:xfrm flipH="1">
            <a:off x="2822059" y="2341464"/>
            <a:ext cx="8610" cy="223831"/>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540" name="Shape 540"/>
          <p:cNvSpPr/>
          <p:nvPr/>
        </p:nvSpPr>
        <p:spPr>
          <a:xfrm>
            <a:off x="2234103" y="2505032"/>
            <a:ext cx="1188020" cy="464878"/>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1400">
                <a:uFillTx/>
              </a:defRPr>
            </a:lvl1pPr>
          </a:lstStyle>
          <a:p>
            <a:pPr lvl="0">
              <a:defRPr sz="1800"/>
            </a:pPr>
            <a:r>
              <a:rPr sz="1400" dirty="0"/>
              <a:t>random </a:t>
            </a:r>
            <a:br>
              <a:rPr lang="en-US" sz="1400" dirty="0"/>
            </a:br>
            <a:r>
              <a:rPr lang="en-US" sz="1400" dirty="0"/>
              <a:t>bit</a:t>
            </a:r>
            <a:r>
              <a:rPr sz="1400" dirty="0"/>
              <a:t>s</a:t>
            </a:r>
          </a:p>
        </p:txBody>
      </p:sp>
      <p:sp>
        <p:nvSpPr>
          <p:cNvPr id="541" name="Shape 541"/>
          <p:cNvSpPr/>
          <p:nvPr/>
        </p:nvSpPr>
        <p:spPr>
          <a:xfrm>
            <a:off x="2563305" y="1634187"/>
            <a:ext cx="514685" cy="61762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4200">
                <a:uFillTx/>
              </a:defRPr>
            </a:lvl1pPr>
          </a:lstStyle>
          <a:p>
            <a:pPr lvl="0">
              <a:defRPr sz="1800"/>
            </a:pPr>
            <a:r>
              <a:rPr sz="4200"/>
              <a:t>A</a:t>
            </a:r>
          </a:p>
        </p:txBody>
      </p:sp>
      <p:sp>
        <p:nvSpPr>
          <p:cNvPr id="542" name="Shape 542"/>
          <p:cNvSpPr/>
          <p:nvPr/>
        </p:nvSpPr>
        <p:spPr>
          <a:xfrm flipH="1" flipV="1">
            <a:off x="3374420" y="2059276"/>
            <a:ext cx="1136660" cy="1"/>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pic>
        <p:nvPicPr>
          <p:cNvPr id="544" name="droppedImage.pdf"/>
          <p:cNvPicPr/>
          <p:nvPr/>
        </p:nvPicPr>
        <p:blipFill>
          <a:blip r:embed="rId7"/>
          <a:stretch>
            <a:fillRect/>
          </a:stretch>
        </p:blipFill>
        <p:spPr>
          <a:xfrm>
            <a:off x="1219200" y="1724454"/>
            <a:ext cx="317500" cy="205946"/>
          </a:xfrm>
          <a:prstGeom prst="rect">
            <a:avLst/>
          </a:prstGeom>
          <a:ln w="12700">
            <a:round/>
          </a:ln>
        </p:spPr>
      </p:pic>
      <p:pic>
        <p:nvPicPr>
          <p:cNvPr id="545" name="droppedImage.pdf"/>
          <p:cNvPicPr/>
          <p:nvPr/>
        </p:nvPicPr>
        <p:blipFill>
          <a:blip r:embed="rId8"/>
          <a:stretch>
            <a:fillRect/>
          </a:stretch>
        </p:blipFill>
        <p:spPr>
          <a:xfrm>
            <a:off x="2393950" y="3440965"/>
            <a:ext cx="2959100" cy="382470"/>
          </a:xfrm>
          <a:prstGeom prst="rect">
            <a:avLst/>
          </a:prstGeom>
          <a:ln w="12700">
            <a:round/>
          </a:ln>
        </p:spPr>
      </p:pic>
      <p:sp>
        <p:nvSpPr>
          <p:cNvPr id="40" name="Shape 615"/>
          <p:cNvSpPr/>
          <p:nvPr/>
        </p:nvSpPr>
        <p:spPr>
          <a:xfrm>
            <a:off x="3539774" y="1683261"/>
            <a:ext cx="800101" cy="355601"/>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2000">
                <a:uFillTx/>
              </a:defRPr>
            </a:lvl1pPr>
          </a:lstStyle>
          <a:p>
            <a:pPr lvl="0">
              <a:defRPr sz="1800"/>
            </a:pPr>
            <a:r>
              <a:rPr sz="2000"/>
              <a:t>A(x)</a:t>
            </a:r>
          </a:p>
        </p:txBody>
      </p:sp>
      <p:sp>
        <p:nvSpPr>
          <p:cNvPr id="2" name="Explosion: 8 Points 1">
            <a:extLst>
              <a:ext uri="{FF2B5EF4-FFF2-40B4-BE49-F238E27FC236}">
                <a16:creationId xmlns:a16="http://schemas.microsoft.com/office/drawing/2014/main" id="{BDBB81A2-C6F2-483A-B354-385D69240D42}"/>
              </a:ext>
            </a:extLst>
          </p:cNvPr>
          <p:cNvSpPr/>
          <p:nvPr/>
        </p:nvSpPr>
        <p:spPr>
          <a:xfrm>
            <a:off x="495679" y="4578434"/>
            <a:ext cx="7579976" cy="2074545"/>
          </a:xfrm>
          <a:prstGeom prst="irregularSeal1">
            <a:avLst/>
          </a:prstGeom>
          <a:ln/>
          <a:extLst>
            <a:ext uri="{C572A759-6A51-4108-AA02-DFA0A04FC94B}">
              <ma14:wrappingTextBoxFlag xmlns="" xmlns:ma14="http://schemas.microsoft.com/office/mac/drawingml/2011/main" val="1"/>
            </a:ext>
          </a:extLst>
        </p:spPr>
        <p:style>
          <a:lnRef idx="1">
            <a:schemeClr val="dk1"/>
          </a:lnRef>
          <a:fillRef idx="2">
            <a:schemeClr val="dk1"/>
          </a:fillRef>
          <a:effectRef idx="1">
            <a:schemeClr val="dk1"/>
          </a:effectRef>
          <a:fontRef idx="minor">
            <a:schemeClr val="dk1"/>
          </a:fontRef>
        </p:style>
        <p:txBody>
          <a:bodyPr wrap="square" lIns="0" tIns="0" rIns="0" bIns="0" rtlCol="0" anchor="ctr">
            <a:spAutoFit/>
          </a:bodyPr>
          <a:lstStyle/>
          <a:p>
            <a:pPr algn="ctr"/>
            <a:r>
              <a:rPr lang="en-US" sz="2400" i="0" dirty="0">
                <a:uFill>
                  <a:solidFill/>
                </a:uFill>
                <a:latin typeface="+mj-lt"/>
              </a:rPr>
              <a:t>When is this algorithm </a:t>
            </a:r>
          </a:p>
          <a:p>
            <a:pPr algn="ctr"/>
            <a:r>
              <a:rPr lang="en-US" sz="2400" b="1" i="0" dirty="0">
                <a:solidFill>
                  <a:srgbClr val="FF0000"/>
                </a:solidFill>
                <a:uFill>
                  <a:solidFill/>
                </a:uFill>
                <a:latin typeface="+mj-lt"/>
              </a:rPr>
              <a:t>private</a:t>
            </a:r>
            <a:r>
              <a:rPr lang="en-US" sz="2400" i="0" dirty="0">
                <a:uFill>
                  <a:solidFill/>
                </a:uFill>
                <a:latin typeface="+mj-lt"/>
              </a:rPr>
              <a:t>?</a:t>
            </a:r>
          </a:p>
        </p:txBody>
      </p:sp>
      <p:grpSp>
        <p:nvGrpSpPr>
          <p:cNvPr id="41" name="Group 40">
            <a:extLst>
              <a:ext uri="{FF2B5EF4-FFF2-40B4-BE49-F238E27FC236}">
                <a16:creationId xmlns:a16="http://schemas.microsoft.com/office/drawing/2014/main" id="{72AD7204-C4F4-4D8F-B4F4-DA24FCE76041}"/>
              </a:ext>
            </a:extLst>
          </p:cNvPr>
          <p:cNvGrpSpPr/>
          <p:nvPr/>
        </p:nvGrpSpPr>
        <p:grpSpPr>
          <a:xfrm>
            <a:off x="4775200" y="1178734"/>
            <a:ext cx="4216400" cy="1841501"/>
            <a:chOff x="4775200" y="1178734"/>
            <a:chExt cx="4216400" cy="1841501"/>
          </a:xfrm>
        </p:grpSpPr>
        <p:sp>
          <p:nvSpPr>
            <p:cNvPr id="42" name="Shape 550">
              <a:extLst>
                <a:ext uri="{FF2B5EF4-FFF2-40B4-BE49-F238E27FC236}">
                  <a16:creationId xmlns:a16="http://schemas.microsoft.com/office/drawing/2014/main" id="{7A9619A2-7C4F-4768-A258-A81370495A1D}"/>
                </a:ext>
              </a:extLst>
            </p:cNvPr>
            <p:cNvSpPr/>
            <p:nvPr/>
          </p:nvSpPr>
          <p:spPr>
            <a:xfrm>
              <a:off x="4775200" y="1178734"/>
              <a:ext cx="4216400" cy="1841501"/>
            </a:xfrm>
            <a:prstGeom prst="roundRect">
              <a:avLst>
                <a:gd name="adj" fmla="val 10345"/>
              </a:avLst>
            </a:prstGeom>
            <a:gradFill>
              <a:gsLst>
                <a:gs pos="0">
                  <a:srgbClr val="D4FB79"/>
                </a:gs>
                <a:gs pos="100000">
                  <a:srgbClr val="E6E6E6"/>
                </a:gs>
              </a:gsLst>
              <a:lin ang="5400000"/>
            </a:gradFill>
            <a:ln w="25400">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pic>
          <p:nvPicPr>
            <p:cNvPr id="43" name="droppedImage.pdf">
              <a:extLst>
                <a:ext uri="{FF2B5EF4-FFF2-40B4-BE49-F238E27FC236}">
                  <a16:creationId xmlns:a16="http://schemas.microsoft.com/office/drawing/2014/main" id="{F9CB42FE-208B-4CBE-82F4-C9C4C0B342E2}"/>
                </a:ext>
              </a:extLst>
            </p:cNvPr>
            <p:cNvPicPr/>
            <p:nvPr/>
          </p:nvPicPr>
          <p:blipFill>
            <a:blip r:embed="rId4"/>
            <a:stretch>
              <a:fillRect/>
            </a:stretch>
          </p:blipFill>
          <p:spPr>
            <a:xfrm>
              <a:off x="5714617" y="1391257"/>
              <a:ext cx="300683" cy="195039"/>
            </a:xfrm>
            <a:prstGeom prst="rect">
              <a:avLst/>
            </a:prstGeom>
            <a:ln w="12700">
              <a:miter lim="400000"/>
            </a:ln>
          </p:spPr>
        </p:pic>
        <p:pic>
          <p:nvPicPr>
            <p:cNvPr id="44" name="droppedImage.pdf">
              <a:extLst>
                <a:ext uri="{FF2B5EF4-FFF2-40B4-BE49-F238E27FC236}">
                  <a16:creationId xmlns:a16="http://schemas.microsoft.com/office/drawing/2014/main" id="{C507D1EA-683E-4FA8-9A2D-6477E330F87F}"/>
                </a:ext>
              </a:extLst>
            </p:cNvPr>
            <p:cNvPicPr/>
            <p:nvPr/>
          </p:nvPicPr>
          <p:blipFill>
            <a:blip r:embed="rId5"/>
            <a:stretch>
              <a:fillRect/>
            </a:stretch>
          </p:blipFill>
          <p:spPr>
            <a:xfrm>
              <a:off x="5706491" y="2317683"/>
              <a:ext cx="333190" cy="195039"/>
            </a:xfrm>
            <a:prstGeom prst="rect">
              <a:avLst/>
            </a:prstGeom>
            <a:ln w="12700">
              <a:miter lim="400000"/>
            </a:ln>
          </p:spPr>
        </p:pic>
        <p:pic>
          <p:nvPicPr>
            <p:cNvPr id="45" name="droppedImage.pdf">
              <a:extLst>
                <a:ext uri="{FF2B5EF4-FFF2-40B4-BE49-F238E27FC236}">
                  <a16:creationId xmlns:a16="http://schemas.microsoft.com/office/drawing/2014/main" id="{A6B9EBED-1525-4E94-8DDF-5136DD732DC4}"/>
                </a:ext>
              </a:extLst>
            </p:cNvPr>
            <p:cNvPicPr/>
            <p:nvPr/>
          </p:nvPicPr>
          <p:blipFill>
            <a:blip r:embed="rId6"/>
            <a:stretch>
              <a:fillRect/>
            </a:stretch>
          </p:blipFill>
          <p:spPr>
            <a:xfrm>
              <a:off x="5795882" y="1878850"/>
              <a:ext cx="65584" cy="373822"/>
            </a:xfrm>
            <a:prstGeom prst="rect">
              <a:avLst/>
            </a:prstGeom>
            <a:ln w="12700">
              <a:miter lim="400000"/>
            </a:ln>
          </p:spPr>
        </p:pic>
        <p:sp>
          <p:nvSpPr>
            <p:cNvPr id="46" name="Shape 554">
              <a:extLst>
                <a:ext uri="{FF2B5EF4-FFF2-40B4-BE49-F238E27FC236}">
                  <a16:creationId xmlns:a16="http://schemas.microsoft.com/office/drawing/2014/main" id="{515F51ED-3E1C-460C-9708-E1CA99DA0172}"/>
                </a:ext>
              </a:extLst>
            </p:cNvPr>
            <p:cNvSpPr/>
            <p:nvPr/>
          </p:nvSpPr>
          <p:spPr>
            <a:xfrm flipH="1" flipV="1">
              <a:off x="5275784" y="1529409"/>
              <a:ext cx="1454653" cy="178776"/>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47" name="Shape 555">
              <a:extLst>
                <a:ext uri="{FF2B5EF4-FFF2-40B4-BE49-F238E27FC236}">
                  <a16:creationId xmlns:a16="http://schemas.microsoft.com/office/drawing/2014/main" id="{2BE6607D-B1E9-490A-941F-08C366E4D52F}"/>
                </a:ext>
              </a:extLst>
            </p:cNvPr>
            <p:cNvSpPr/>
            <p:nvPr/>
          </p:nvSpPr>
          <p:spPr>
            <a:xfrm flipH="1" flipV="1">
              <a:off x="5185473" y="1996916"/>
              <a:ext cx="1544961" cy="20081"/>
            </a:xfrm>
            <a:prstGeom prst="line">
              <a:avLst/>
            </a:prstGeom>
            <a:ln w="38100">
              <a:solidFill>
                <a:srgbClr val="FF26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48" name="Shape 556">
              <a:extLst>
                <a:ext uri="{FF2B5EF4-FFF2-40B4-BE49-F238E27FC236}">
                  <a16:creationId xmlns:a16="http://schemas.microsoft.com/office/drawing/2014/main" id="{A9CCACE2-4C71-4034-9ED0-A86525CA05EB}"/>
                </a:ext>
              </a:extLst>
            </p:cNvPr>
            <p:cNvSpPr/>
            <p:nvPr/>
          </p:nvSpPr>
          <p:spPr>
            <a:xfrm flipH="1">
              <a:off x="5381429" y="2277050"/>
              <a:ext cx="1349010" cy="471342"/>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49" name="Group 563">
              <a:extLst>
                <a:ext uri="{FF2B5EF4-FFF2-40B4-BE49-F238E27FC236}">
                  <a16:creationId xmlns:a16="http://schemas.microsoft.com/office/drawing/2014/main" id="{CCD00CC1-D14F-414C-9893-7A1EC5C27D1F}"/>
                </a:ext>
              </a:extLst>
            </p:cNvPr>
            <p:cNvGrpSpPr/>
            <p:nvPr/>
          </p:nvGrpSpPr>
          <p:grpSpPr>
            <a:xfrm>
              <a:off x="5097000" y="1407511"/>
              <a:ext cx="154405" cy="300683"/>
              <a:chOff x="0" y="0"/>
              <a:chExt cx="154404" cy="300682"/>
            </a:xfrm>
          </p:grpSpPr>
          <p:sp>
            <p:nvSpPr>
              <p:cNvPr id="68" name="Shape 557">
                <a:extLst>
                  <a:ext uri="{FF2B5EF4-FFF2-40B4-BE49-F238E27FC236}">
                    <a16:creationId xmlns:a16="http://schemas.microsoft.com/office/drawing/2014/main" id="{9E3BAE55-84F8-4ABF-9298-852E25AA97F2}"/>
                  </a:ext>
                </a:extLst>
              </p:cNvPr>
              <p:cNvSpPr/>
              <p:nvPr/>
            </p:nvSpPr>
            <p:spPr>
              <a:xfrm flipH="1">
                <a:off x="73138" y="65012"/>
                <a:ext cx="1" cy="154405"/>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9" name="Shape 558">
                <a:extLst>
                  <a:ext uri="{FF2B5EF4-FFF2-40B4-BE49-F238E27FC236}">
                    <a16:creationId xmlns:a16="http://schemas.microsoft.com/office/drawing/2014/main" id="{346DAEEC-E925-40A0-9917-7C9003BA72F3}"/>
                  </a:ext>
                </a:extLst>
              </p:cNvPr>
              <p:cNvSpPr/>
              <p:nvPr/>
            </p:nvSpPr>
            <p:spPr>
              <a:xfrm>
                <a:off x="70429" y="200454"/>
                <a:ext cx="83976" cy="10022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70" name="Shape 559">
                <a:extLst>
                  <a:ext uri="{FF2B5EF4-FFF2-40B4-BE49-F238E27FC236}">
                    <a16:creationId xmlns:a16="http://schemas.microsoft.com/office/drawing/2014/main" id="{49855999-22E0-4A0F-BE74-A22410CE12EB}"/>
                  </a:ext>
                </a:extLst>
              </p:cNvPr>
              <p:cNvSpPr/>
              <p:nvPr/>
            </p:nvSpPr>
            <p:spPr>
              <a:xfrm flipH="1">
                <a:off x="0" y="205872"/>
                <a:ext cx="70431" cy="94811"/>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71" name="Shape 560">
                <a:extLst>
                  <a:ext uri="{FF2B5EF4-FFF2-40B4-BE49-F238E27FC236}">
                    <a16:creationId xmlns:a16="http://schemas.microsoft.com/office/drawing/2014/main" id="{AB8A4372-9DD4-4292-AED4-4A13BB835629}"/>
                  </a:ext>
                </a:extLst>
              </p:cNvPr>
              <p:cNvSpPr/>
              <p:nvPr/>
            </p:nvSpPr>
            <p:spPr>
              <a:xfrm>
                <a:off x="0" y="75847"/>
                <a:ext cx="67722" cy="3250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72" name="Shape 561">
                <a:extLst>
                  <a:ext uri="{FF2B5EF4-FFF2-40B4-BE49-F238E27FC236}">
                    <a16:creationId xmlns:a16="http://schemas.microsoft.com/office/drawing/2014/main" id="{2A45D4E2-2FD0-4BE5-BA2E-3C7CDCCC331E}"/>
                  </a:ext>
                </a:extLst>
              </p:cNvPr>
              <p:cNvSpPr/>
              <p:nvPr/>
            </p:nvSpPr>
            <p:spPr>
              <a:xfrm>
                <a:off x="40632" y="0"/>
                <a:ext cx="65014" cy="65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73" name="Shape 562">
                <a:extLst>
                  <a:ext uri="{FF2B5EF4-FFF2-40B4-BE49-F238E27FC236}">
                    <a16:creationId xmlns:a16="http://schemas.microsoft.com/office/drawing/2014/main" id="{C0922429-9484-4AA2-A391-D7E966AECE7B}"/>
                  </a:ext>
                </a:extLst>
              </p:cNvPr>
              <p:cNvSpPr/>
              <p:nvPr/>
            </p:nvSpPr>
            <p:spPr>
              <a:xfrm flipV="1">
                <a:off x="75847" y="81265"/>
                <a:ext cx="67722" cy="2708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50" name="Shape 564">
              <a:extLst>
                <a:ext uri="{FF2B5EF4-FFF2-40B4-BE49-F238E27FC236}">
                  <a16:creationId xmlns:a16="http://schemas.microsoft.com/office/drawing/2014/main" id="{AE525FE3-8831-4170-B9B8-7205A08A95FE}"/>
                </a:ext>
              </a:extLst>
            </p:cNvPr>
            <p:cNvSpPr/>
            <p:nvPr/>
          </p:nvSpPr>
          <p:spPr>
            <a:xfrm>
              <a:off x="5031987" y="1903230"/>
              <a:ext cx="1" cy="154405"/>
            </a:xfrm>
            <a:prstGeom prst="line">
              <a:avLst/>
            </a:prstGeom>
            <a:ln w="38100">
              <a:solidFill>
                <a:srgbClr val="FF26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51" name="Shape 565">
              <a:extLst>
                <a:ext uri="{FF2B5EF4-FFF2-40B4-BE49-F238E27FC236}">
                  <a16:creationId xmlns:a16="http://schemas.microsoft.com/office/drawing/2014/main" id="{E1CFB55E-86D6-45FF-856E-B1581E744AD8}"/>
                </a:ext>
              </a:extLst>
            </p:cNvPr>
            <p:cNvSpPr/>
            <p:nvPr/>
          </p:nvSpPr>
          <p:spPr>
            <a:xfrm>
              <a:off x="5029278" y="2038672"/>
              <a:ext cx="83976" cy="100229"/>
            </a:xfrm>
            <a:prstGeom prst="line">
              <a:avLst/>
            </a:prstGeom>
            <a:ln w="38100">
              <a:solidFill>
                <a:srgbClr val="FF26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52" name="Shape 566">
              <a:extLst>
                <a:ext uri="{FF2B5EF4-FFF2-40B4-BE49-F238E27FC236}">
                  <a16:creationId xmlns:a16="http://schemas.microsoft.com/office/drawing/2014/main" id="{D0237C77-F6D6-44E2-9116-E56D9E859F44}"/>
                </a:ext>
              </a:extLst>
            </p:cNvPr>
            <p:cNvSpPr/>
            <p:nvPr/>
          </p:nvSpPr>
          <p:spPr>
            <a:xfrm flipH="1">
              <a:off x="4958848" y="2044090"/>
              <a:ext cx="70432" cy="94811"/>
            </a:xfrm>
            <a:prstGeom prst="line">
              <a:avLst/>
            </a:prstGeom>
            <a:ln w="38100">
              <a:solidFill>
                <a:srgbClr val="FF26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53" name="Shape 567">
              <a:extLst>
                <a:ext uri="{FF2B5EF4-FFF2-40B4-BE49-F238E27FC236}">
                  <a16:creationId xmlns:a16="http://schemas.microsoft.com/office/drawing/2014/main" id="{9D0441D3-BE2D-4CF0-AD2F-A65538397A59}"/>
                </a:ext>
              </a:extLst>
            </p:cNvPr>
            <p:cNvSpPr/>
            <p:nvPr/>
          </p:nvSpPr>
          <p:spPr>
            <a:xfrm>
              <a:off x="4958848" y="1914066"/>
              <a:ext cx="67723" cy="32507"/>
            </a:xfrm>
            <a:prstGeom prst="line">
              <a:avLst/>
            </a:prstGeom>
            <a:ln w="38100">
              <a:solidFill>
                <a:srgbClr val="FF26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54" name="Shape 568">
              <a:extLst>
                <a:ext uri="{FF2B5EF4-FFF2-40B4-BE49-F238E27FC236}">
                  <a16:creationId xmlns:a16="http://schemas.microsoft.com/office/drawing/2014/main" id="{4DEBACFA-72E3-4C4D-88E8-F09A0A5B9929}"/>
                </a:ext>
              </a:extLst>
            </p:cNvPr>
            <p:cNvSpPr/>
            <p:nvPr/>
          </p:nvSpPr>
          <p:spPr>
            <a:xfrm>
              <a:off x="4999481" y="1838218"/>
              <a:ext cx="65014" cy="65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rgbClr val="FF2600"/>
              </a:solidFill>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55" name="Shape 569">
              <a:extLst>
                <a:ext uri="{FF2B5EF4-FFF2-40B4-BE49-F238E27FC236}">
                  <a16:creationId xmlns:a16="http://schemas.microsoft.com/office/drawing/2014/main" id="{CC71CD4D-E675-4255-B338-FFB76197EAD5}"/>
                </a:ext>
              </a:extLst>
            </p:cNvPr>
            <p:cNvSpPr/>
            <p:nvPr/>
          </p:nvSpPr>
          <p:spPr>
            <a:xfrm flipV="1">
              <a:off x="5034696" y="1919483"/>
              <a:ext cx="67722" cy="27089"/>
            </a:xfrm>
            <a:prstGeom prst="line">
              <a:avLst/>
            </a:prstGeom>
            <a:ln w="38100">
              <a:solidFill>
                <a:srgbClr val="FF26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56" name="Group 576">
              <a:extLst>
                <a:ext uri="{FF2B5EF4-FFF2-40B4-BE49-F238E27FC236}">
                  <a16:creationId xmlns:a16="http://schemas.microsoft.com/office/drawing/2014/main" id="{8DAF6F80-1C33-41CE-B7FA-5AFFC6CD3033}"/>
                </a:ext>
              </a:extLst>
            </p:cNvPr>
            <p:cNvGrpSpPr/>
            <p:nvPr/>
          </p:nvGrpSpPr>
          <p:grpSpPr>
            <a:xfrm>
              <a:off x="5194518" y="2602113"/>
              <a:ext cx="154406" cy="300683"/>
              <a:chOff x="0" y="0"/>
              <a:chExt cx="154404" cy="300682"/>
            </a:xfrm>
          </p:grpSpPr>
          <p:sp>
            <p:nvSpPr>
              <p:cNvPr id="62" name="Shape 570">
                <a:extLst>
                  <a:ext uri="{FF2B5EF4-FFF2-40B4-BE49-F238E27FC236}">
                    <a16:creationId xmlns:a16="http://schemas.microsoft.com/office/drawing/2014/main" id="{11A4D285-A7B4-4011-9AB0-9A7A9E36FD7C}"/>
                  </a:ext>
                </a:extLst>
              </p:cNvPr>
              <p:cNvSpPr/>
              <p:nvPr/>
            </p:nvSpPr>
            <p:spPr>
              <a:xfrm flipH="1">
                <a:off x="73138" y="65012"/>
                <a:ext cx="1" cy="154405"/>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3" name="Shape 571">
                <a:extLst>
                  <a:ext uri="{FF2B5EF4-FFF2-40B4-BE49-F238E27FC236}">
                    <a16:creationId xmlns:a16="http://schemas.microsoft.com/office/drawing/2014/main" id="{C000B52A-681F-48BE-AD1F-897A8F6FF710}"/>
                  </a:ext>
                </a:extLst>
              </p:cNvPr>
              <p:cNvSpPr/>
              <p:nvPr/>
            </p:nvSpPr>
            <p:spPr>
              <a:xfrm>
                <a:off x="70429" y="200454"/>
                <a:ext cx="83976" cy="10022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4" name="Shape 572">
                <a:extLst>
                  <a:ext uri="{FF2B5EF4-FFF2-40B4-BE49-F238E27FC236}">
                    <a16:creationId xmlns:a16="http://schemas.microsoft.com/office/drawing/2014/main" id="{DCA430DC-52A7-433B-B4D7-DA7BE21CCE3D}"/>
                  </a:ext>
                </a:extLst>
              </p:cNvPr>
              <p:cNvSpPr/>
              <p:nvPr/>
            </p:nvSpPr>
            <p:spPr>
              <a:xfrm flipH="1">
                <a:off x="0" y="205872"/>
                <a:ext cx="70431" cy="94811"/>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5" name="Shape 573">
                <a:extLst>
                  <a:ext uri="{FF2B5EF4-FFF2-40B4-BE49-F238E27FC236}">
                    <a16:creationId xmlns:a16="http://schemas.microsoft.com/office/drawing/2014/main" id="{6F80DEA5-2367-47D2-BC40-E8D14D925E06}"/>
                  </a:ext>
                </a:extLst>
              </p:cNvPr>
              <p:cNvSpPr/>
              <p:nvPr/>
            </p:nvSpPr>
            <p:spPr>
              <a:xfrm>
                <a:off x="0" y="75847"/>
                <a:ext cx="67722" cy="3250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6" name="Shape 574">
                <a:extLst>
                  <a:ext uri="{FF2B5EF4-FFF2-40B4-BE49-F238E27FC236}">
                    <a16:creationId xmlns:a16="http://schemas.microsoft.com/office/drawing/2014/main" id="{23457828-0D03-4E5B-B1C7-1433D9B20CF8}"/>
                  </a:ext>
                </a:extLst>
              </p:cNvPr>
              <p:cNvSpPr/>
              <p:nvPr/>
            </p:nvSpPr>
            <p:spPr>
              <a:xfrm>
                <a:off x="40632" y="0"/>
                <a:ext cx="65014" cy="65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67" name="Shape 575">
                <a:extLst>
                  <a:ext uri="{FF2B5EF4-FFF2-40B4-BE49-F238E27FC236}">
                    <a16:creationId xmlns:a16="http://schemas.microsoft.com/office/drawing/2014/main" id="{12985233-E8C0-447B-A5E9-340133CAA65C}"/>
                  </a:ext>
                </a:extLst>
              </p:cNvPr>
              <p:cNvSpPr/>
              <p:nvPr/>
            </p:nvSpPr>
            <p:spPr>
              <a:xfrm flipV="1">
                <a:off x="75847" y="81265"/>
                <a:ext cx="67722" cy="2708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pic>
          <p:nvPicPr>
            <p:cNvPr id="57" name="droppedImage.pdf">
              <a:extLst>
                <a:ext uri="{FF2B5EF4-FFF2-40B4-BE49-F238E27FC236}">
                  <a16:creationId xmlns:a16="http://schemas.microsoft.com/office/drawing/2014/main" id="{11086250-492B-4E6F-8395-F0BA2BDAB3CC}"/>
                </a:ext>
              </a:extLst>
            </p:cNvPr>
            <p:cNvPicPr/>
            <p:nvPr/>
          </p:nvPicPr>
          <p:blipFill>
            <a:blip r:embed="rId9"/>
            <a:stretch>
              <a:fillRect/>
            </a:stretch>
          </p:blipFill>
          <p:spPr>
            <a:xfrm>
              <a:off x="5709423" y="1628370"/>
              <a:ext cx="313105" cy="346954"/>
            </a:xfrm>
            <a:prstGeom prst="rect">
              <a:avLst/>
            </a:prstGeom>
            <a:ln w="12700">
              <a:miter lim="400000"/>
            </a:ln>
          </p:spPr>
        </p:pic>
        <p:sp>
          <p:nvSpPr>
            <p:cNvPr id="58" name="Shape 578">
              <a:extLst>
                <a:ext uri="{FF2B5EF4-FFF2-40B4-BE49-F238E27FC236}">
                  <a16:creationId xmlns:a16="http://schemas.microsoft.com/office/drawing/2014/main" id="{8FE9100C-99AF-45BC-AF14-5DD0C587449E}"/>
                </a:ext>
              </a:extLst>
            </p:cNvPr>
            <p:cNvSpPr/>
            <p:nvPr/>
          </p:nvSpPr>
          <p:spPr>
            <a:xfrm>
              <a:off x="6743901" y="1608004"/>
              <a:ext cx="975186" cy="739516"/>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sp>
          <p:nvSpPr>
            <p:cNvPr id="59" name="Shape 581">
              <a:extLst>
                <a:ext uri="{FF2B5EF4-FFF2-40B4-BE49-F238E27FC236}">
                  <a16:creationId xmlns:a16="http://schemas.microsoft.com/office/drawing/2014/main" id="{7C72D1FF-574E-410B-A541-E0CE1B90544E}"/>
                </a:ext>
              </a:extLst>
            </p:cNvPr>
            <p:cNvSpPr/>
            <p:nvPr/>
          </p:nvSpPr>
          <p:spPr>
            <a:xfrm>
              <a:off x="6979109" y="1637193"/>
              <a:ext cx="485852" cy="58302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lvl1pPr marL="0" marR="0" algn="ctr" defTabSz="406400">
                <a:defRPr sz="4200">
                  <a:uFillTx/>
                </a:defRPr>
              </a:lvl1pPr>
            </a:lstStyle>
            <a:p>
              <a:pPr lvl="0">
                <a:defRPr sz="1800"/>
              </a:pPr>
              <a:r>
                <a:rPr sz="4200"/>
                <a:t>A</a:t>
              </a:r>
            </a:p>
          </p:txBody>
        </p:sp>
        <p:sp>
          <p:nvSpPr>
            <p:cNvPr id="60" name="Shape 582">
              <a:extLst>
                <a:ext uri="{FF2B5EF4-FFF2-40B4-BE49-F238E27FC236}">
                  <a16:creationId xmlns:a16="http://schemas.microsoft.com/office/drawing/2014/main" id="{1E88AEBC-2B1C-4E4F-A41B-D50B09550D7A}"/>
                </a:ext>
              </a:extLst>
            </p:cNvPr>
            <p:cNvSpPr/>
            <p:nvPr/>
          </p:nvSpPr>
          <p:spPr>
            <a:xfrm flipH="1" flipV="1">
              <a:off x="7731373" y="2039072"/>
              <a:ext cx="1072982" cy="128"/>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61" name="Shape 583">
              <a:extLst>
                <a:ext uri="{FF2B5EF4-FFF2-40B4-BE49-F238E27FC236}">
                  <a16:creationId xmlns:a16="http://schemas.microsoft.com/office/drawing/2014/main" id="{AA8C0C04-7C39-474C-962B-C22BD476DDBA}"/>
                </a:ext>
              </a:extLst>
            </p:cNvPr>
            <p:cNvSpPr/>
            <p:nvPr/>
          </p:nvSpPr>
          <p:spPr>
            <a:xfrm>
              <a:off x="7884100" y="1664200"/>
              <a:ext cx="762001" cy="35560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p>
              <a:pPr marL="0" marR="0" lvl="0" algn="ctr" defTabSz="406400">
                <a:defRPr sz="1800">
                  <a:uFillTx/>
                </a:defRPr>
              </a:pPr>
              <a:r>
                <a:rPr sz="2000"/>
                <a:t>A(</a:t>
              </a:r>
              <a:r>
                <a:rPr sz="2000">
                  <a:solidFill>
                    <a:srgbClr val="D81E00"/>
                  </a:solidFill>
                </a:rPr>
                <a:t>x’</a:t>
              </a:r>
              <a:r>
                <a:rPr sz="2000"/>
                <a:t>)</a:t>
              </a:r>
            </a:p>
          </p:txBody>
        </p:sp>
      </p:grpSp>
      <p:sp>
        <p:nvSpPr>
          <p:cNvPr id="3" name="Shape 539">
            <a:extLst>
              <a:ext uri="{FF2B5EF4-FFF2-40B4-BE49-F238E27FC236}">
                <a16:creationId xmlns:a16="http://schemas.microsoft.com/office/drawing/2014/main" id="{1EB441B9-018E-4842-AD6D-573A49853E47}"/>
              </a:ext>
            </a:extLst>
          </p:cNvPr>
          <p:cNvSpPr/>
          <p:nvPr/>
        </p:nvSpPr>
        <p:spPr>
          <a:xfrm flipH="1">
            <a:off x="7213817" y="2375551"/>
            <a:ext cx="8610" cy="223831"/>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4" name="Shape 540">
            <a:extLst>
              <a:ext uri="{FF2B5EF4-FFF2-40B4-BE49-F238E27FC236}">
                <a16:creationId xmlns:a16="http://schemas.microsoft.com/office/drawing/2014/main" id="{90257DB3-13FC-4C96-86C3-A1F9BBBF1C5C}"/>
              </a:ext>
            </a:extLst>
          </p:cNvPr>
          <p:cNvSpPr/>
          <p:nvPr/>
        </p:nvSpPr>
        <p:spPr>
          <a:xfrm>
            <a:off x="6625861" y="2539119"/>
            <a:ext cx="1188020" cy="464878"/>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lstStyle>
            <a:lvl1pPr marL="0" marR="0" algn="ctr" defTabSz="406400">
              <a:defRPr sz="1400">
                <a:uFillTx/>
              </a:defRPr>
            </a:lvl1pPr>
          </a:lstStyle>
          <a:p>
            <a:pPr lvl="0">
              <a:defRPr sz="1800"/>
            </a:pPr>
            <a:r>
              <a:rPr sz="1400" dirty="0"/>
              <a:t>random </a:t>
            </a:r>
            <a:br>
              <a:rPr lang="en-US" sz="1400" dirty="0"/>
            </a:br>
            <a:r>
              <a:rPr lang="en-US" sz="1400" dirty="0"/>
              <a:t>bit</a:t>
            </a:r>
            <a:r>
              <a:rPr sz="1400" dirty="0"/>
              <a:t>s</a:t>
            </a:r>
          </a:p>
        </p:txBody>
      </p:sp>
    </p:spTree>
    <p:extLst>
      <p:ext uri="{BB962C8B-B14F-4D97-AF65-F5344CB8AC3E}">
        <p14:creationId xmlns:p14="http://schemas.microsoft.com/office/powerpoint/2010/main" val="2591025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Shape 621"/>
          <p:cNvSpPr/>
          <p:nvPr/>
        </p:nvSpPr>
        <p:spPr>
          <a:xfrm>
            <a:off x="317500" y="1166034"/>
            <a:ext cx="4406900" cy="1841501"/>
          </a:xfrm>
          <a:prstGeom prst="roundRect">
            <a:avLst>
              <a:gd name="adj" fmla="val 10345"/>
            </a:avLst>
          </a:prstGeom>
          <a:gradFill>
            <a:gsLst>
              <a:gs pos="0">
                <a:srgbClr val="CEF6FF"/>
              </a:gs>
              <a:gs pos="100000">
                <a:srgbClr val="E6E6E6"/>
              </a:gs>
            </a:gsLst>
            <a:lin ang="5400000"/>
          </a:gradFill>
          <a:ln w="25400">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76" name="Shape 508"/>
          <p:cNvSpPr>
            <a:spLocks noGrp="1"/>
          </p:cNvSpPr>
          <p:nvPr>
            <p:ph type="title"/>
          </p:nvPr>
        </p:nvSpPr>
        <p:spPr>
          <a:prstGeom prst="rect">
            <a:avLst/>
          </a:prstGeom>
        </p:spPr>
        <p:txBody>
          <a:bodyPr/>
          <a:lstStyle/>
          <a:p>
            <a:pPr lvl="0">
              <a:defRPr sz="1800">
                <a:uFillTx/>
              </a:defRPr>
            </a:pPr>
            <a:r>
              <a:rPr sz="4000" i="0" dirty="0">
                <a:uFill>
                  <a:solidFill/>
                </a:uFill>
              </a:rPr>
              <a:t>Differential Privacy</a:t>
            </a:r>
          </a:p>
        </p:txBody>
      </p:sp>
      <p:sp>
        <p:nvSpPr>
          <p:cNvPr id="623" name="Shape 623"/>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uFillTx/>
              </a:defRPr>
            </a:pPr>
            <a:fld id="{86CB4B4D-7CA3-9044-876B-883B54F8677D}" type="slidenum">
              <a:rPr sz="1300">
                <a:uFill>
                  <a:solidFill/>
                </a:uFill>
              </a:rPr>
              <a:t>15</a:t>
            </a:fld>
            <a:endParaRPr sz="1300">
              <a:uFill>
                <a:solidFill/>
              </a:uFill>
            </a:endParaRPr>
          </a:p>
        </p:txBody>
      </p:sp>
      <p:sp>
        <p:nvSpPr>
          <p:cNvPr id="624" name="Shape 624"/>
          <p:cNvSpPr/>
          <p:nvPr/>
        </p:nvSpPr>
        <p:spPr>
          <a:xfrm>
            <a:off x="4775200" y="1178734"/>
            <a:ext cx="4216400" cy="1841501"/>
          </a:xfrm>
          <a:prstGeom prst="roundRect">
            <a:avLst>
              <a:gd name="adj" fmla="val 10345"/>
            </a:avLst>
          </a:prstGeom>
          <a:gradFill>
            <a:gsLst>
              <a:gs pos="0">
                <a:srgbClr val="D4FB79"/>
              </a:gs>
              <a:gs pos="100000">
                <a:srgbClr val="E6E6E6"/>
              </a:gs>
            </a:gsLst>
            <a:lin ang="5400000"/>
          </a:gradFill>
          <a:ln w="25400">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pic>
        <p:nvPicPr>
          <p:cNvPr id="625" name="droppedImage.pdf"/>
          <p:cNvPicPr/>
          <p:nvPr/>
        </p:nvPicPr>
        <p:blipFill>
          <a:blip r:embed="rId3"/>
          <a:stretch>
            <a:fillRect/>
          </a:stretch>
        </p:blipFill>
        <p:spPr>
          <a:xfrm>
            <a:off x="5714617" y="1391257"/>
            <a:ext cx="300683" cy="195039"/>
          </a:xfrm>
          <a:prstGeom prst="rect">
            <a:avLst/>
          </a:prstGeom>
          <a:ln w="12700">
            <a:miter lim="400000"/>
          </a:ln>
        </p:spPr>
      </p:pic>
      <p:pic>
        <p:nvPicPr>
          <p:cNvPr id="626" name="droppedImage.pdf"/>
          <p:cNvPicPr/>
          <p:nvPr/>
        </p:nvPicPr>
        <p:blipFill>
          <a:blip r:embed="rId4"/>
          <a:stretch>
            <a:fillRect/>
          </a:stretch>
        </p:blipFill>
        <p:spPr>
          <a:xfrm>
            <a:off x="5706491" y="2317683"/>
            <a:ext cx="333190" cy="195039"/>
          </a:xfrm>
          <a:prstGeom prst="rect">
            <a:avLst/>
          </a:prstGeom>
          <a:ln w="12700">
            <a:miter lim="400000"/>
          </a:ln>
        </p:spPr>
      </p:pic>
      <p:pic>
        <p:nvPicPr>
          <p:cNvPr id="627" name="droppedImage.pdf"/>
          <p:cNvPicPr/>
          <p:nvPr/>
        </p:nvPicPr>
        <p:blipFill>
          <a:blip r:embed="rId5"/>
          <a:stretch>
            <a:fillRect/>
          </a:stretch>
        </p:blipFill>
        <p:spPr>
          <a:xfrm>
            <a:off x="5795882" y="1878850"/>
            <a:ext cx="65584" cy="373822"/>
          </a:xfrm>
          <a:prstGeom prst="rect">
            <a:avLst/>
          </a:prstGeom>
          <a:ln w="12700">
            <a:miter lim="400000"/>
          </a:ln>
        </p:spPr>
      </p:pic>
      <p:sp>
        <p:nvSpPr>
          <p:cNvPr id="628" name="Shape 628"/>
          <p:cNvSpPr/>
          <p:nvPr/>
        </p:nvSpPr>
        <p:spPr>
          <a:xfrm flipH="1" flipV="1">
            <a:off x="5275784" y="1529409"/>
            <a:ext cx="1454653" cy="178776"/>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629" name="Shape 629"/>
          <p:cNvSpPr/>
          <p:nvPr/>
        </p:nvSpPr>
        <p:spPr>
          <a:xfrm flipH="1" flipV="1">
            <a:off x="5185473" y="1996916"/>
            <a:ext cx="1544961" cy="20081"/>
          </a:xfrm>
          <a:prstGeom prst="line">
            <a:avLst/>
          </a:prstGeom>
          <a:ln w="38100">
            <a:solidFill>
              <a:srgbClr val="FF26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630" name="Shape 630"/>
          <p:cNvSpPr/>
          <p:nvPr/>
        </p:nvSpPr>
        <p:spPr>
          <a:xfrm flipH="1">
            <a:off x="5381429" y="2277050"/>
            <a:ext cx="1349010" cy="471342"/>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637" name="Group 637"/>
          <p:cNvGrpSpPr/>
          <p:nvPr/>
        </p:nvGrpSpPr>
        <p:grpSpPr>
          <a:xfrm>
            <a:off x="5097000" y="1407511"/>
            <a:ext cx="154405" cy="300683"/>
            <a:chOff x="0" y="0"/>
            <a:chExt cx="154404" cy="300682"/>
          </a:xfrm>
        </p:grpSpPr>
        <p:sp>
          <p:nvSpPr>
            <p:cNvPr id="631" name="Shape 631"/>
            <p:cNvSpPr/>
            <p:nvPr/>
          </p:nvSpPr>
          <p:spPr>
            <a:xfrm flipH="1">
              <a:off x="73138" y="65012"/>
              <a:ext cx="1" cy="154405"/>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32" name="Shape 632"/>
            <p:cNvSpPr/>
            <p:nvPr/>
          </p:nvSpPr>
          <p:spPr>
            <a:xfrm>
              <a:off x="70429" y="200454"/>
              <a:ext cx="83976" cy="10022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33" name="Shape 633"/>
            <p:cNvSpPr/>
            <p:nvPr/>
          </p:nvSpPr>
          <p:spPr>
            <a:xfrm flipH="1">
              <a:off x="0" y="205872"/>
              <a:ext cx="70431" cy="94811"/>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34" name="Shape 634"/>
            <p:cNvSpPr/>
            <p:nvPr/>
          </p:nvSpPr>
          <p:spPr>
            <a:xfrm>
              <a:off x="0" y="75847"/>
              <a:ext cx="67722" cy="3250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35" name="Shape 635"/>
            <p:cNvSpPr/>
            <p:nvPr/>
          </p:nvSpPr>
          <p:spPr>
            <a:xfrm>
              <a:off x="40632" y="0"/>
              <a:ext cx="65014" cy="65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636" name="Shape 636"/>
            <p:cNvSpPr/>
            <p:nvPr/>
          </p:nvSpPr>
          <p:spPr>
            <a:xfrm flipV="1">
              <a:off x="75847" y="81265"/>
              <a:ext cx="67722" cy="2708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638" name="Shape 638"/>
          <p:cNvSpPr/>
          <p:nvPr/>
        </p:nvSpPr>
        <p:spPr>
          <a:xfrm>
            <a:off x="5031987" y="1903230"/>
            <a:ext cx="1" cy="154405"/>
          </a:xfrm>
          <a:prstGeom prst="line">
            <a:avLst/>
          </a:prstGeom>
          <a:ln w="38100">
            <a:solidFill>
              <a:srgbClr val="FF26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639" name="Shape 639"/>
          <p:cNvSpPr/>
          <p:nvPr/>
        </p:nvSpPr>
        <p:spPr>
          <a:xfrm>
            <a:off x="5029278" y="2038672"/>
            <a:ext cx="83976" cy="100229"/>
          </a:xfrm>
          <a:prstGeom prst="line">
            <a:avLst/>
          </a:prstGeom>
          <a:ln w="38100">
            <a:solidFill>
              <a:srgbClr val="FF26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640" name="Shape 640"/>
          <p:cNvSpPr/>
          <p:nvPr/>
        </p:nvSpPr>
        <p:spPr>
          <a:xfrm flipH="1">
            <a:off x="4958848" y="2044090"/>
            <a:ext cx="70432" cy="94811"/>
          </a:xfrm>
          <a:prstGeom prst="line">
            <a:avLst/>
          </a:prstGeom>
          <a:ln w="38100">
            <a:solidFill>
              <a:srgbClr val="FF26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641" name="Shape 641"/>
          <p:cNvSpPr/>
          <p:nvPr/>
        </p:nvSpPr>
        <p:spPr>
          <a:xfrm>
            <a:off x="4958848" y="1914066"/>
            <a:ext cx="67723" cy="32507"/>
          </a:xfrm>
          <a:prstGeom prst="line">
            <a:avLst/>
          </a:prstGeom>
          <a:ln w="38100">
            <a:solidFill>
              <a:srgbClr val="FF26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642" name="Shape 642"/>
          <p:cNvSpPr/>
          <p:nvPr/>
        </p:nvSpPr>
        <p:spPr>
          <a:xfrm>
            <a:off x="4999481" y="1838218"/>
            <a:ext cx="65014" cy="65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rgbClr val="FF2600"/>
            </a:solidFill>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643" name="Shape 643"/>
          <p:cNvSpPr/>
          <p:nvPr/>
        </p:nvSpPr>
        <p:spPr>
          <a:xfrm flipV="1">
            <a:off x="5034696" y="1919483"/>
            <a:ext cx="67722" cy="27089"/>
          </a:xfrm>
          <a:prstGeom prst="line">
            <a:avLst/>
          </a:prstGeom>
          <a:ln w="38100">
            <a:solidFill>
              <a:srgbClr val="FF26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650" name="Group 650"/>
          <p:cNvGrpSpPr/>
          <p:nvPr/>
        </p:nvGrpSpPr>
        <p:grpSpPr>
          <a:xfrm>
            <a:off x="5194518" y="2602113"/>
            <a:ext cx="154406" cy="300683"/>
            <a:chOff x="0" y="0"/>
            <a:chExt cx="154404" cy="300682"/>
          </a:xfrm>
        </p:grpSpPr>
        <p:sp>
          <p:nvSpPr>
            <p:cNvPr id="644" name="Shape 644"/>
            <p:cNvSpPr/>
            <p:nvPr/>
          </p:nvSpPr>
          <p:spPr>
            <a:xfrm flipH="1">
              <a:off x="73138" y="65012"/>
              <a:ext cx="1" cy="154405"/>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45" name="Shape 645"/>
            <p:cNvSpPr/>
            <p:nvPr/>
          </p:nvSpPr>
          <p:spPr>
            <a:xfrm>
              <a:off x="70429" y="200454"/>
              <a:ext cx="83976" cy="10022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46" name="Shape 646"/>
            <p:cNvSpPr/>
            <p:nvPr/>
          </p:nvSpPr>
          <p:spPr>
            <a:xfrm flipH="1">
              <a:off x="0" y="205872"/>
              <a:ext cx="70431" cy="94811"/>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47" name="Shape 647"/>
            <p:cNvSpPr/>
            <p:nvPr/>
          </p:nvSpPr>
          <p:spPr>
            <a:xfrm>
              <a:off x="0" y="75847"/>
              <a:ext cx="67722" cy="3250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48" name="Shape 648"/>
            <p:cNvSpPr/>
            <p:nvPr/>
          </p:nvSpPr>
          <p:spPr>
            <a:xfrm>
              <a:off x="40632" y="0"/>
              <a:ext cx="65014" cy="65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649" name="Shape 649"/>
            <p:cNvSpPr/>
            <p:nvPr/>
          </p:nvSpPr>
          <p:spPr>
            <a:xfrm flipV="1">
              <a:off x="75847" y="81265"/>
              <a:ext cx="67722" cy="2708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pic>
        <p:nvPicPr>
          <p:cNvPr id="651" name="droppedImage.pdf"/>
          <p:cNvPicPr/>
          <p:nvPr/>
        </p:nvPicPr>
        <p:blipFill>
          <a:blip r:embed="rId6"/>
          <a:stretch>
            <a:fillRect/>
          </a:stretch>
        </p:blipFill>
        <p:spPr>
          <a:xfrm>
            <a:off x="5709423" y="1628370"/>
            <a:ext cx="313105" cy="346954"/>
          </a:xfrm>
          <a:prstGeom prst="rect">
            <a:avLst/>
          </a:prstGeom>
          <a:ln w="12700">
            <a:miter lim="400000"/>
          </a:ln>
        </p:spPr>
      </p:pic>
      <p:sp>
        <p:nvSpPr>
          <p:cNvPr id="652" name="Shape 652"/>
          <p:cNvSpPr/>
          <p:nvPr/>
        </p:nvSpPr>
        <p:spPr>
          <a:xfrm>
            <a:off x="6743901" y="1608004"/>
            <a:ext cx="975186" cy="739516"/>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sp>
        <p:nvSpPr>
          <p:cNvPr id="655" name="Shape 655"/>
          <p:cNvSpPr/>
          <p:nvPr/>
        </p:nvSpPr>
        <p:spPr>
          <a:xfrm>
            <a:off x="6979109" y="1637193"/>
            <a:ext cx="485852" cy="583021"/>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4200">
                <a:uFillTx/>
              </a:defRPr>
            </a:lvl1pPr>
          </a:lstStyle>
          <a:p>
            <a:pPr lvl="0">
              <a:defRPr sz="1800"/>
            </a:pPr>
            <a:r>
              <a:rPr sz="4200"/>
              <a:t>A</a:t>
            </a:r>
          </a:p>
        </p:txBody>
      </p:sp>
      <p:sp>
        <p:nvSpPr>
          <p:cNvPr id="656" name="Shape 656"/>
          <p:cNvSpPr/>
          <p:nvPr/>
        </p:nvSpPr>
        <p:spPr>
          <a:xfrm flipH="1" flipV="1">
            <a:off x="7731373" y="2039072"/>
            <a:ext cx="1072982" cy="128"/>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657" name="Shape 657"/>
          <p:cNvSpPr/>
          <p:nvPr/>
        </p:nvSpPr>
        <p:spPr>
          <a:xfrm>
            <a:off x="7884100" y="1664200"/>
            <a:ext cx="762001" cy="355601"/>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p>
            <a:pPr marL="0" marR="0" lvl="0" algn="ctr" defTabSz="406400">
              <a:defRPr sz="1800">
                <a:uFillTx/>
              </a:defRPr>
            </a:pPr>
            <a:r>
              <a:rPr sz="2000"/>
              <a:t>A(</a:t>
            </a:r>
            <a:r>
              <a:rPr sz="2000">
                <a:solidFill>
                  <a:srgbClr val="D81E00"/>
                </a:solidFill>
              </a:rPr>
              <a:t>x’</a:t>
            </a:r>
            <a:r>
              <a:rPr sz="2000"/>
              <a:t>)</a:t>
            </a:r>
          </a:p>
        </p:txBody>
      </p:sp>
      <mc:AlternateContent xmlns:mc="http://schemas.openxmlformats.org/markup-compatibility/2006" xmlns:a14="http://schemas.microsoft.com/office/drawing/2010/main">
        <mc:Choice Requires="a14">
          <p:sp>
            <p:nvSpPr>
              <p:cNvPr id="658" name="Shape 658"/>
              <p:cNvSpPr/>
              <p:nvPr/>
            </p:nvSpPr>
            <p:spPr>
              <a:xfrm>
                <a:off x="2725191" y="3173596"/>
                <a:ext cx="3911601" cy="815608"/>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spAutoFit/>
              </a:bodyPr>
              <a:lstStyle/>
              <a:p>
                <a:pPr marL="0" marR="0" lvl="0" algn="ctr" defTabSz="406400">
                  <a:defRPr sz="1800">
                    <a:uFillTx/>
                  </a:defRPr>
                </a:pPr>
                <a14:m>
                  <m:oMath xmlns:m="http://schemas.openxmlformats.org/officeDocument/2006/math">
                    <m:r>
                      <a:rPr lang="en-US" sz="2400" b="1" i="1" dirty="0" smtClean="0">
                        <a:solidFill>
                          <a:srgbClr val="FF2600"/>
                        </a:solidFill>
                        <a:latin typeface="Cambria Math" panose="02040503050406030204" pitchFamily="18" charset="0"/>
                      </a:rPr>
                      <m:t>𝒙</m:t>
                    </m:r>
                    <m:r>
                      <a:rPr lang="en-US" sz="2400" b="1" i="1" dirty="0" smtClean="0">
                        <a:solidFill>
                          <a:srgbClr val="FF2600"/>
                        </a:solidFill>
                        <a:latin typeface="Cambria Math" panose="02040503050406030204" pitchFamily="18" charset="0"/>
                      </a:rPr>
                      <m:t>’</m:t>
                    </m:r>
                  </m:oMath>
                </a14:m>
                <a:r>
                  <a:rPr sz="2400" dirty="0"/>
                  <a:t> is a neighbor of </a:t>
                </a:r>
                <a14:m>
                  <m:oMath xmlns:m="http://schemas.openxmlformats.org/officeDocument/2006/math">
                    <m:r>
                      <a:rPr lang="en-US" sz="2400" b="1" i="1" dirty="0" smtClean="0">
                        <a:latin typeface="Cambria Math" panose="02040503050406030204" pitchFamily="18" charset="0"/>
                      </a:rPr>
                      <m:t>𝒙</m:t>
                    </m:r>
                  </m:oMath>
                </a14:m>
                <a:r>
                  <a:rPr sz="2400" dirty="0"/>
                  <a:t> </a:t>
                </a:r>
                <a:br>
                  <a:rPr sz="2400" dirty="0"/>
                </a:br>
                <a:r>
                  <a:rPr sz="2400" dirty="0"/>
                  <a:t>if they differ in one data point</a:t>
                </a:r>
              </a:p>
            </p:txBody>
          </p:sp>
        </mc:Choice>
        <mc:Fallback xmlns="">
          <p:sp>
            <p:nvSpPr>
              <p:cNvPr id="658" name="Shape 658"/>
              <p:cNvSpPr>
                <a:spLocks noRot="1" noChangeAspect="1" noMove="1" noResize="1" noEditPoints="1" noAdjustHandles="1" noChangeArrowheads="1" noChangeShapeType="1" noTextEdit="1"/>
              </p:cNvSpPr>
              <p:nvPr/>
            </p:nvSpPr>
            <p:spPr>
              <a:xfrm>
                <a:off x="2725191" y="3173596"/>
                <a:ext cx="3911601" cy="815608"/>
              </a:xfrm>
              <a:prstGeom prst="rect">
                <a:avLst/>
              </a:prstGeom>
              <a:blipFill>
                <a:blip r:embed="rId7"/>
                <a:stretch>
                  <a:fillRect l="-1713" t="-6767" r="-1558" b="-18045"/>
                </a:stretch>
              </a:blipFill>
              <a:ln w="12700">
                <a:miter lim="400000"/>
              </a:ln>
              <a:extLst>
                <a:ext uri="{C572A759-6A51-4108-AA02-DFA0A04FC94B}">
                  <ma14:wrappingTextBoxFlag xmlns="" xmlns:ma14="http://schemas.microsoft.com/office/mac/drawingml/2011/main" val="1"/>
                </a:ext>
              </a:extLst>
            </p:spPr>
            <p:txBody>
              <a:bodyPr/>
              <a:lstStyle/>
              <a:p>
                <a:r>
                  <a:rPr lang="en-US">
                    <a:noFill/>
                  </a:rPr>
                  <a:t> </a:t>
                </a:r>
              </a:p>
            </p:txBody>
          </p:sp>
        </mc:Fallback>
      </mc:AlternateContent>
      <p:pic>
        <p:nvPicPr>
          <p:cNvPr id="659" name="droppedImage.pdf"/>
          <p:cNvPicPr/>
          <p:nvPr/>
        </p:nvPicPr>
        <p:blipFill>
          <a:blip r:embed="rId3"/>
          <a:stretch>
            <a:fillRect/>
          </a:stretch>
        </p:blipFill>
        <p:spPr>
          <a:xfrm>
            <a:off x="1223769" y="1319842"/>
            <a:ext cx="318528" cy="206613"/>
          </a:xfrm>
          <a:prstGeom prst="rect">
            <a:avLst/>
          </a:prstGeom>
          <a:ln w="12700">
            <a:miter lim="400000"/>
          </a:ln>
        </p:spPr>
      </p:pic>
      <p:pic>
        <p:nvPicPr>
          <p:cNvPr id="660" name="droppedImage.pdf"/>
          <p:cNvPicPr/>
          <p:nvPr/>
        </p:nvPicPr>
        <p:blipFill>
          <a:blip r:embed="rId4"/>
          <a:stretch>
            <a:fillRect/>
          </a:stretch>
        </p:blipFill>
        <p:spPr>
          <a:xfrm>
            <a:off x="1215160" y="2301248"/>
            <a:ext cx="352963" cy="206613"/>
          </a:xfrm>
          <a:prstGeom prst="rect">
            <a:avLst/>
          </a:prstGeom>
          <a:ln w="12700">
            <a:miter lim="400000"/>
          </a:ln>
        </p:spPr>
      </p:pic>
      <p:pic>
        <p:nvPicPr>
          <p:cNvPr id="661" name="droppedImage.pdf"/>
          <p:cNvPicPr/>
          <p:nvPr/>
        </p:nvPicPr>
        <p:blipFill>
          <a:blip r:embed="rId5"/>
          <a:stretch>
            <a:fillRect/>
          </a:stretch>
        </p:blipFill>
        <p:spPr>
          <a:xfrm>
            <a:off x="1309857" y="1836372"/>
            <a:ext cx="69476" cy="396007"/>
          </a:xfrm>
          <a:prstGeom prst="rect">
            <a:avLst/>
          </a:prstGeom>
          <a:ln w="12700">
            <a:miter lim="400000"/>
          </a:ln>
        </p:spPr>
      </p:pic>
      <p:sp>
        <p:nvSpPr>
          <p:cNvPr id="662" name="Shape 662"/>
          <p:cNvSpPr/>
          <p:nvPr/>
        </p:nvSpPr>
        <p:spPr>
          <a:xfrm flipH="1" flipV="1">
            <a:off x="758892" y="1466192"/>
            <a:ext cx="1540982" cy="189393"/>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663" name="Shape 663"/>
          <p:cNvSpPr/>
          <p:nvPr/>
        </p:nvSpPr>
        <p:spPr>
          <a:xfrm flipH="1" flipV="1">
            <a:off x="663222" y="1961444"/>
            <a:ext cx="1636651" cy="21278"/>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664" name="Shape 664"/>
          <p:cNvSpPr/>
          <p:nvPr/>
        </p:nvSpPr>
        <p:spPr>
          <a:xfrm flipH="1">
            <a:off x="870807" y="2258204"/>
            <a:ext cx="1429067" cy="499314"/>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671" name="Group 671"/>
          <p:cNvGrpSpPr/>
          <p:nvPr/>
        </p:nvGrpSpPr>
        <p:grpSpPr>
          <a:xfrm>
            <a:off x="569497" y="1337060"/>
            <a:ext cx="163569" cy="318528"/>
            <a:chOff x="0" y="0"/>
            <a:chExt cx="163567" cy="318526"/>
          </a:xfrm>
        </p:grpSpPr>
        <p:sp>
          <p:nvSpPr>
            <p:cNvPr id="665" name="Shape 665"/>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66" name="Shape 666"/>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67" name="Shape 667"/>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68" name="Shape 668"/>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69" name="Shape 669"/>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670" name="Shape 670"/>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672" name="Shape 672"/>
          <p:cNvSpPr/>
          <p:nvPr/>
        </p:nvSpPr>
        <p:spPr>
          <a:xfrm>
            <a:off x="500627" y="1862198"/>
            <a:ext cx="1" cy="163569"/>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673" name="Shape 673"/>
          <p:cNvSpPr/>
          <p:nvPr/>
        </p:nvSpPr>
        <p:spPr>
          <a:xfrm>
            <a:off x="497757" y="2005679"/>
            <a:ext cx="88959" cy="10617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674" name="Shape 674"/>
          <p:cNvSpPr/>
          <p:nvPr/>
        </p:nvSpPr>
        <p:spPr>
          <a:xfrm flipH="1">
            <a:off x="423147" y="2011418"/>
            <a:ext cx="74611" cy="10043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675" name="Shape 675"/>
          <p:cNvSpPr/>
          <p:nvPr/>
        </p:nvSpPr>
        <p:spPr>
          <a:xfrm>
            <a:off x="423147" y="1873677"/>
            <a:ext cx="71742" cy="3443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676" name="Shape 676"/>
          <p:cNvSpPr/>
          <p:nvPr/>
        </p:nvSpPr>
        <p:spPr>
          <a:xfrm>
            <a:off x="466192" y="1793328"/>
            <a:ext cx="68871" cy="688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677" name="Shape 677"/>
          <p:cNvSpPr/>
          <p:nvPr/>
        </p:nvSpPr>
        <p:spPr>
          <a:xfrm flipV="1">
            <a:off x="503497" y="1879415"/>
            <a:ext cx="71741" cy="2869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684" name="Group 684"/>
          <p:cNvGrpSpPr/>
          <p:nvPr/>
        </p:nvGrpSpPr>
        <p:grpSpPr>
          <a:xfrm>
            <a:off x="672803" y="2602558"/>
            <a:ext cx="163569" cy="318527"/>
            <a:chOff x="0" y="0"/>
            <a:chExt cx="163567" cy="318526"/>
          </a:xfrm>
        </p:grpSpPr>
        <p:sp>
          <p:nvSpPr>
            <p:cNvPr id="678" name="Shape 678"/>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79" name="Shape 679"/>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80" name="Shape 680"/>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81" name="Shape 681"/>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82" name="Shape 682"/>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683" name="Shape 683"/>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685" name="Shape 685"/>
          <p:cNvSpPr/>
          <p:nvPr/>
        </p:nvSpPr>
        <p:spPr>
          <a:xfrm>
            <a:off x="2314138" y="1549451"/>
            <a:ext cx="1033061" cy="783405"/>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sp>
        <p:nvSpPr>
          <p:cNvPr id="688" name="Shape 688"/>
          <p:cNvSpPr/>
          <p:nvPr/>
        </p:nvSpPr>
        <p:spPr>
          <a:xfrm>
            <a:off x="2563305" y="1634187"/>
            <a:ext cx="514685" cy="61762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4200">
                <a:uFillTx/>
              </a:defRPr>
            </a:lvl1pPr>
          </a:lstStyle>
          <a:p>
            <a:pPr lvl="0">
              <a:defRPr sz="1800"/>
            </a:pPr>
            <a:r>
              <a:rPr sz="4200" dirty="0"/>
              <a:t>A</a:t>
            </a:r>
          </a:p>
        </p:txBody>
      </p:sp>
      <p:sp>
        <p:nvSpPr>
          <p:cNvPr id="689" name="Shape 689"/>
          <p:cNvSpPr/>
          <p:nvPr/>
        </p:nvSpPr>
        <p:spPr>
          <a:xfrm flipH="1" flipV="1">
            <a:off x="3374420" y="2059276"/>
            <a:ext cx="1136660" cy="1"/>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690" name="Shape 690"/>
          <p:cNvSpPr/>
          <p:nvPr/>
        </p:nvSpPr>
        <p:spPr>
          <a:xfrm>
            <a:off x="3539774" y="1683261"/>
            <a:ext cx="800101" cy="355601"/>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2000">
                <a:uFillTx/>
              </a:defRPr>
            </a:lvl1pPr>
          </a:lstStyle>
          <a:p>
            <a:pPr lvl="0">
              <a:defRPr sz="1800"/>
            </a:pPr>
            <a:r>
              <a:rPr sz="2000"/>
              <a:t>A(x)</a:t>
            </a:r>
          </a:p>
        </p:txBody>
      </p:sp>
      <p:pic>
        <p:nvPicPr>
          <p:cNvPr id="691" name="droppedImage.pdf"/>
          <p:cNvPicPr/>
          <p:nvPr/>
        </p:nvPicPr>
        <p:blipFill>
          <a:blip r:embed="rId8"/>
          <a:stretch>
            <a:fillRect/>
          </a:stretch>
        </p:blipFill>
        <p:spPr>
          <a:xfrm>
            <a:off x="1219200" y="1724454"/>
            <a:ext cx="317500" cy="205946"/>
          </a:xfrm>
          <a:prstGeom prst="rect">
            <a:avLst/>
          </a:prstGeom>
          <a:ln w="12700">
            <a:round/>
          </a:ln>
        </p:spPr>
      </p:pic>
      <mc:AlternateContent xmlns:mc="http://schemas.openxmlformats.org/markup-compatibility/2006" xmlns:a14="http://schemas.microsoft.com/office/drawing/2010/main">
        <mc:Choice Requires="a14">
          <p:sp>
            <p:nvSpPr>
              <p:cNvPr id="692" name="Shape 692"/>
              <p:cNvSpPr/>
              <p:nvPr/>
            </p:nvSpPr>
            <p:spPr>
              <a:xfrm>
                <a:off x="345211" y="4362450"/>
                <a:ext cx="8445501" cy="1830758"/>
              </a:xfrm>
              <a:prstGeom prst="rect">
                <a:avLst/>
              </a:prstGeom>
              <a:solidFill>
                <a:schemeClr val="accent3">
                  <a:lumMod val="95000"/>
                </a:schemeClr>
              </a:solidFill>
              <a:ln w="12700">
                <a:solidFill/>
                <a:miter lim="400000"/>
              </a:ln>
              <a:effectLst>
                <a:outerShdw blurRad="127000" dist="76200" dir="2700000" rotWithShape="0">
                  <a:srgbClr val="000000">
                    <a:alpha val="75000"/>
                  </a:srgbClr>
                </a:outerShdw>
              </a:effectLst>
              <a:extLst>
                <a:ext uri="{C572A759-6A51-4108-AA02-DFA0A04FC94B}">
                  <ma14:wrappingTextBoxFlag xmlns="" xmlns:ma14="http://schemas.microsoft.com/office/mac/drawingml/2011/main" val="1"/>
                </a:ext>
              </a:extLst>
            </p:spPr>
            <p:txBody>
              <a:bodyPr lIns="38100" tIns="38100" rIns="38100" bIns="38100">
                <a:spAutoFit/>
              </a:bodyPr>
              <a:lstStyle/>
              <a:p>
                <a:pPr marL="0" marR="0" lvl="0" defTabSz="406400">
                  <a:lnSpc>
                    <a:spcPct val="110000"/>
                  </a:lnSpc>
                  <a:defRPr sz="1800">
                    <a:uFillTx/>
                  </a:defRPr>
                </a:pPr>
                <a:r>
                  <a:rPr lang="en-US" sz="2400" b="1" dirty="0"/>
                  <a:t>Definition</a:t>
                </a:r>
                <a:r>
                  <a:rPr lang="en-US" sz="2400" dirty="0"/>
                  <a:t>:  A is </a:t>
                </a:r>
                <a14:m>
                  <m:oMath xmlns:m="http://schemas.openxmlformats.org/officeDocument/2006/math">
                    <m:r>
                      <a:rPr lang="en-US" sz="2400" b="0" i="1" smtClean="0">
                        <a:solidFill>
                          <a:srgbClr val="FF0000"/>
                        </a:solidFill>
                        <a:latin typeface="Cambria Math" panose="02040503050406030204" pitchFamily="18" charset="0"/>
                      </a:rPr>
                      <m:t>𝜖</m:t>
                    </m:r>
                  </m:oMath>
                </a14:m>
                <a:r>
                  <a:rPr lang="en-US" sz="2400" dirty="0">
                    <a:solidFill>
                      <a:srgbClr val="FF0000"/>
                    </a:solidFill>
                    <a:uFill>
                      <a:solidFill/>
                    </a:uFill>
                  </a:rPr>
                  <a:t>-</a:t>
                </a:r>
                <a:r>
                  <a:rPr lang="en-US" sz="2400" dirty="0">
                    <a:solidFill>
                      <a:srgbClr val="FF0000"/>
                    </a:solidFill>
                  </a:rPr>
                  <a:t>differentially private </a:t>
                </a:r>
                <a:r>
                  <a:rPr lang="en-US" sz="2400" dirty="0"/>
                  <a:t>if, </a:t>
                </a:r>
              </a:p>
              <a:p>
                <a:pPr marL="0" marR="0" lvl="1" indent="241300" defTabSz="406400">
                  <a:lnSpc>
                    <a:spcPct val="110000"/>
                  </a:lnSpc>
                  <a:defRPr sz="1800">
                    <a:uFillTx/>
                  </a:defRPr>
                </a:pPr>
                <a:r>
                  <a:rPr lang="en-US" sz="2400" dirty="0"/>
                  <a:t>for all neighbors </a:t>
                </a:r>
                <a14:m>
                  <m:oMath xmlns:m="http://schemas.openxmlformats.org/officeDocument/2006/math">
                    <m:r>
                      <a:rPr lang="en-US" sz="2400" i="1" dirty="0" smtClean="0">
                        <a:latin typeface="Cambria Math" panose="02040503050406030204" pitchFamily="18" charset="0"/>
                      </a:rPr>
                      <m:t>𝑥</m:t>
                    </m:r>
                  </m:oMath>
                </a14:m>
                <a:r>
                  <a:rPr lang="en-US" sz="2400" dirty="0"/>
                  <a:t>, </a:t>
                </a:r>
                <a14:m>
                  <m:oMath xmlns:m="http://schemas.openxmlformats.org/officeDocument/2006/math">
                    <m:r>
                      <a:rPr lang="en-US" sz="2400" i="1" dirty="0" smtClean="0">
                        <a:solidFill>
                          <a:srgbClr val="FF0000"/>
                        </a:solidFill>
                        <a:latin typeface="Cambria Math" panose="02040503050406030204" pitchFamily="18" charset="0"/>
                      </a:rPr>
                      <m:t>𝑥</m:t>
                    </m:r>
                    <m:r>
                      <a:rPr lang="en-US" sz="2400" i="1" dirty="0" smtClean="0">
                        <a:solidFill>
                          <a:srgbClr val="FF0000"/>
                        </a:solidFill>
                        <a:latin typeface="Cambria Math" panose="02040503050406030204" pitchFamily="18" charset="0"/>
                      </a:rPr>
                      <m:t>’</m:t>
                    </m:r>
                  </m:oMath>
                </a14:m>
                <a:r>
                  <a:rPr lang="en-US" sz="2400" dirty="0"/>
                  <a:t>, </a:t>
                </a:r>
                <a:endParaRPr lang="en-US" sz="2400" dirty="0">
                  <a:solidFill>
                    <a:srgbClr val="D81E00"/>
                  </a:solidFill>
                </a:endParaRPr>
              </a:p>
              <a:p>
                <a:pPr marL="0" marR="0" lvl="1" indent="241300" defTabSz="406400">
                  <a:lnSpc>
                    <a:spcPct val="110000"/>
                  </a:lnSpc>
                  <a:defRPr sz="1800">
                    <a:uFillTx/>
                  </a:defRPr>
                </a:pPr>
                <a:r>
                  <a:rPr lang="en-US" sz="2400" dirty="0"/>
                  <a:t>for all subsets S of outputs</a:t>
                </a:r>
                <a:endParaRPr lang="en-US" sz="2800" dirty="0"/>
              </a:p>
              <a:p>
                <a:pPr marL="0" marR="0" lvl="1" indent="241300" defTabSz="406400">
                  <a:lnSpc>
                    <a:spcPct val="110000"/>
                  </a:lnSpc>
                  <a:defRPr sz="1800">
                    <a:uFillTx/>
                  </a:defRPr>
                </a:pPr>
                <a14:m>
                  <m:oMathPara xmlns:m="http://schemas.openxmlformats.org/officeDocument/2006/math">
                    <m:oMathParaPr>
                      <m:jc m:val="centerGroup"/>
                    </m:oMathParaPr>
                    <m:oMath xmlns:m="http://schemas.openxmlformats.org/officeDocument/2006/math">
                      <m:func>
                        <m:funcPr>
                          <m:ctrlPr>
                            <a:rPr lang="en-US" sz="3200" i="1">
                              <a:latin typeface="Cambria Math" panose="02040503050406030204" pitchFamily="18" charset="0"/>
                            </a:rPr>
                          </m:ctrlPr>
                        </m:funcPr>
                        <m:fName>
                          <m:r>
                            <m:rPr>
                              <m:sty m:val="p"/>
                            </m:rPr>
                            <a:rPr lang="en-US" sz="3200">
                              <a:latin typeface="Cambria Math" panose="02040503050406030204" pitchFamily="18" charset="0"/>
                            </a:rPr>
                            <m:t>Pr</m:t>
                          </m:r>
                          <m:r>
                            <a:rPr lang="en-US" sz="3200" b="0" i="1" smtClean="0">
                              <a:latin typeface="Cambria Math" panose="02040503050406030204" pitchFamily="18" charset="0"/>
                            </a:rPr>
                            <m:t>[</m:t>
                          </m:r>
                        </m:fName>
                        <m:e>
                          <m:r>
                            <a:rPr lang="en-US" sz="3200" i="1" smtClean="0">
                              <a:latin typeface="Cambria Math" panose="02040503050406030204" pitchFamily="18" charset="0"/>
                            </a:rPr>
                            <m:t>𝐴</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𝑥</m:t>
                              </m:r>
                            </m:e>
                          </m:d>
                          <m:r>
                            <a:rPr lang="en-US" sz="3200" b="0" i="1" smtClean="0">
                              <a:latin typeface="Cambria Math" panose="02040503050406030204" pitchFamily="18" charset="0"/>
                            </a:rPr>
                            <m:t>∈</m:t>
                          </m:r>
                          <m:r>
                            <a:rPr lang="en-US" sz="3200" b="0" i="1" smtClean="0">
                              <a:latin typeface="Cambria Math" panose="02040503050406030204" pitchFamily="18" charset="0"/>
                            </a:rPr>
                            <m:t>𝑆</m:t>
                          </m:r>
                          <m:r>
                            <a:rPr lang="en-US" sz="3200" b="0" i="1" smtClean="0">
                              <a:latin typeface="Cambria Math" panose="02040503050406030204" pitchFamily="18" charset="0"/>
                            </a:rPr>
                            <m:t>]</m:t>
                          </m:r>
                        </m:e>
                      </m:func>
                      <m:r>
                        <a:rPr lang="en-US" sz="3200" i="1">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𝑒</m:t>
                          </m:r>
                        </m:e>
                        <m:sup>
                          <m:r>
                            <a:rPr lang="en-US" sz="3200" b="0" i="1" smtClean="0">
                              <a:latin typeface="Cambria Math" panose="02040503050406030204" pitchFamily="18" charset="0"/>
                            </a:rPr>
                            <m:t>𝜖</m:t>
                          </m:r>
                        </m:sup>
                      </m:sSup>
                      <m:r>
                        <m:rPr>
                          <m:sty m:val="p"/>
                        </m:rPr>
                        <a:rPr lang="en-US" sz="3200" i="0" smtClean="0">
                          <a:latin typeface="Cambria Math" panose="02040503050406030204" pitchFamily="18" charset="0"/>
                        </a:rPr>
                        <m:t>Pr</m:t>
                      </m:r>
                      <m:r>
                        <a:rPr lang="en-US" sz="3200" b="0" i="1" smtClean="0">
                          <a:latin typeface="Cambria Math" panose="02040503050406030204" pitchFamily="18" charset="0"/>
                        </a:rPr>
                        <m:t>⁡[</m:t>
                      </m:r>
                      <m:r>
                        <a:rPr lang="en-US" sz="3200" b="0" i="1" smtClean="0">
                          <a:latin typeface="Cambria Math" panose="02040503050406030204" pitchFamily="18" charset="0"/>
                        </a:rPr>
                        <m:t>𝐴</m:t>
                      </m:r>
                      <m:d>
                        <m:dPr>
                          <m:ctrlPr>
                            <a:rPr lang="en-US" sz="3200" b="0" i="1" smtClean="0">
                              <a:latin typeface="Cambria Math" panose="02040503050406030204" pitchFamily="18" charset="0"/>
                            </a:rPr>
                          </m:ctrlPr>
                        </m:dPr>
                        <m:e>
                          <m:sSup>
                            <m:sSupPr>
                              <m:ctrlPr>
                                <a:rPr lang="en-US" sz="3200" b="0" i="1" smtClean="0">
                                  <a:solidFill>
                                    <a:srgbClr val="FF0000"/>
                                  </a:solidFill>
                                  <a:latin typeface="Cambria Math" panose="02040503050406030204" pitchFamily="18" charset="0"/>
                                </a:rPr>
                              </m:ctrlPr>
                            </m:sSupPr>
                            <m:e>
                              <m:r>
                                <a:rPr lang="en-US" sz="3200" b="0" i="1" smtClean="0">
                                  <a:solidFill>
                                    <a:srgbClr val="FF0000"/>
                                  </a:solidFill>
                                  <a:latin typeface="Cambria Math" panose="02040503050406030204" pitchFamily="18" charset="0"/>
                                </a:rPr>
                                <m:t>𝑥</m:t>
                              </m:r>
                            </m:e>
                            <m:sup>
                              <m:r>
                                <a:rPr lang="en-US" sz="3200" b="0" i="1" smtClean="0">
                                  <a:solidFill>
                                    <a:srgbClr val="FF0000"/>
                                  </a:solidFill>
                                  <a:latin typeface="Cambria Math" panose="02040503050406030204" pitchFamily="18" charset="0"/>
                                </a:rPr>
                                <m:t>′</m:t>
                              </m:r>
                            </m:sup>
                          </m:sSup>
                        </m:e>
                      </m:d>
                      <m:r>
                        <a:rPr lang="en-US" sz="3200" b="0" i="1" smtClean="0">
                          <a:latin typeface="Cambria Math" panose="02040503050406030204" pitchFamily="18" charset="0"/>
                        </a:rPr>
                        <m:t>∈</m:t>
                      </m:r>
                      <m:r>
                        <a:rPr lang="en-US" sz="3200" b="0" i="1" smtClean="0">
                          <a:latin typeface="Cambria Math" panose="02040503050406030204" pitchFamily="18" charset="0"/>
                        </a:rPr>
                        <m:t>𝑆</m:t>
                      </m:r>
                      <m:r>
                        <a:rPr lang="en-US" sz="3200" b="0" i="1" smtClean="0">
                          <a:latin typeface="Cambria Math" panose="02040503050406030204" pitchFamily="18" charset="0"/>
                        </a:rPr>
                        <m:t>]</m:t>
                      </m:r>
                    </m:oMath>
                  </m:oMathPara>
                </a14:m>
                <a:endParaRPr lang="en-US" sz="3200" dirty="0">
                  <a:solidFill>
                    <a:srgbClr val="D81E00"/>
                  </a:solidFill>
                </a:endParaRPr>
              </a:p>
            </p:txBody>
          </p:sp>
        </mc:Choice>
        <mc:Fallback xmlns="">
          <p:sp>
            <p:nvSpPr>
              <p:cNvPr id="692" name="Shape 692"/>
              <p:cNvSpPr>
                <a:spLocks noRot="1" noChangeAspect="1" noMove="1" noResize="1" noEditPoints="1" noAdjustHandles="1" noChangeArrowheads="1" noChangeShapeType="1" noTextEdit="1"/>
              </p:cNvSpPr>
              <p:nvPr/>
            </p:nvSpPr>
            <p:spPr>
              <a:xfrm>
                <a:off x="345211" y="4362450"/>
                <a:ext cx="8445501" cy="1830758"/>
              </a:xfrm>
              <a:prstGeom prst="rect">
                <a:avLst/>
              </a:prstGeom>
              <a:blipFill>
                <a:blip r:embed="rId9"/>
                <a:stretch>
                  <a:fillRect/>
                </a:stretch>
              </a:blipFill>
              <a:ln w="12700">
                <a:solidFill/>
                <a:miter lim="400000"/>
              </a:ln>
              <a:effectLst>
                <a:outerShdw blurRad="127000" dist="76200" dir="2700000" rotWithShape="0">
                  <a:srgbClr val="000000">
                    <a:alpha val="75000"/>
                  </a:srgbClr>
                </a:outerShdw>
              </a:effectLst>
              <a:extLst>
                <a:ext uri="{C572A759-6A51-4108-AA02-DFA0A04FC94B}">
                  <ma14:wrappingTextBoxFlag xmlns:ma14="http://schemas.microsoft.com/office/mac/drawingml/2011/main" xmlns=""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32F658B-6FBA-814E-85F9-15914A1BA8F0}"/>
                  </a:ext>
                </a:extLst>
              </p:cNvPr>
              <p:cNvSpPr txBox="1"/>
              <p:nvPr/>
            </p:nvSpPr>
            <p:spPr>
              <a:xfrm>
                <a:off x="5097000" y="6277978"/>
                <a:ext cx="3038460"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𝜖</m:t>
                    </m:r>
                  </m:oMath>
                </a14:m>
                <a:r>
                  <a:rPr lang="en-US" sz="2400" i="0" dirty="0">
                    <a:latin typeface="+mj-lt"/>
                  </a:rPr>
                  <a:t> is a leakage measure</a:t>
                </a:r>
              </a:p>
            </p:txBody>
          </p:sp>
        </mc:Choice>
        <mc:Fallback xmlns="">
          <p:sp>
            <p:nvSpPr>
              <p:cNvPr id="2" name="TextBox 1">
                <a:extLst>
                  <a:ext uri="{FF2B5EF4-FFF2-40B4-BE49-F238E27FC236}">
                    <a16:creationId xmlns:a16="http://schemas.microsoft.com/office/drawing/2014/main" id="{732F658B-6FBA-814E-85F9-15914A1BA8F0}"/>
                  </a:ext>
                </a:extLst>
              </p:cNvPr>
              <p:cNvSpPr txBox="1">
                <a:spLocks noRot="1" noChangeAspect="1" noMove="1" noResize="1" noEditPoints="1" noAdjustHandles="1" noChangeArrowheads="1" noChangeShapeType="1" noTextEdit="1"/>
              </p:cNvSpPr>
              <p:nvPr/>
            </p:nvSpPr>
            <p:spPr>
              <a:xfrm>
                <a:off x="5097000" y="6277978"/>
                <a:ext cx="3038460" cy="461665"/>
              </a:xfrm>
              <a:prstGeom prst="rect">
                <a:avLst/>
              </a:prstGeom>
              <a:blipFill>
                <a:blip r:embed="rId10"/>
                <a:stretch>
                  <a:fillRect t="-7895" r="-415" b="-26316"/>
                </a:stretch>
              </a:blipFill>
            </p:spPr>
            <p:txBody>
              <a:bodyPr/>
              <a:lstStyle/>
              <a:p>
                <a:r>
                  <a:rPr lang="en-US">
                    <a:noFill/>
                  </a:rPr>
                  <a:t> </a:t>
                </a:r>
              </a:p>
            </p:txBody>
          </p:sp>
        </mc:Fallback>
      </mc:AlternateContent>
      <p:cxnSp>
        <p:nvCxnSpPr>
          <p:cNvPr id="4" name="Curved Connector 3">
            <a:extLst>
              <a:ext uri="{FF2B5EF4-FFF2-40B4-BE49-F238E27FC236}">
                <a16:creationId xmlns:a16="http://schemas.microsoft.com/office/drawing/2014/main" id="{48DBAE08-18CC-BD41-9A28-9FFAABB2145C}"/>
              </a:ext>
            </a:extLst>
          </p:cNvPr>
          <p:cNvCxnSpPr>
            <a:stCxn id="2" idx="1"/>
          </p:cNvCxnSpPr>
          <p:nvPr/>
        </p:nvCxnSpPr>
        <p:spPr bwMode="auto">
          <a:xfrm rot="10800000">
            <a:off x="4868884" y="6068291"/>
            <a:ext cx="228117" cy="440520"/>
          </a:xfrm>
          <a:prstGeom prst="curvedConnector2">
            <a:avLst/>
          </a:prstGeom>
          <a:ln w="76200">
            <a:solidFill>
              <a:srgbClr val="FFC000"/>
            </a:solidFill>
            <a:headEnd type="none" w="sm" len="sm"/>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5" name="Cloud Callout 4">
                <a:extLst>
                  <a:ext uri="{FF2B5EF4-FFF2-40B4-BE49-F238E27FC236}">
                    <a16:creationId xmlns:a16="http://schemas.microsoft.com/office/drawing/2014/main" id="{B6CAB2FE-858C-BF44-90C8-F2C9F9DC13F0}"/>
                  </a:ext>
                </a:extLst>
              </p:cNvPr>
              <p:cNvSpPr/>
              <p:nvPr/>
            </p:nvSpPr>
            <p:spPr>
              <a:xfrm>
                <a:off x="4766091" y="4881705"/>
                <a:ext cx="1273590" cy="562213"/>
              </a:xfrm>
              <a:prstGeom prst="cloudCallout">
                <a:avLst>
                  <a:gd name="adj1" fmla="val -70404"/>
                  <a:gd name="adj2" fmla="val 88309"/>
                </a:avLst>
              </a:prstGeom>
              <a:solidFill>
                <a:schemeClr val="bg1">
                  <a:lumMod val="95000"/>
                </a:schemeClr>
              </a:solidFill>
              <a:ln>
                <a:solidFill>
                  <a:schemeClr val="tx1"/>
                </a:solidFill>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square" lIns="0" tIns="0" rIns="0" bIns="0" rtlCol="0" anchor="ctr">
                <a:spAutoFit/>
              </a:bodyPr>
              <a:lstStyle/>
              <a:p>
                <a:pPr algn="ctr"/>
                <a14:m>
                  <m:oMathPara xmlns:m="http://schemas.openxmlformats.org/officeDocument/2006/math">
                    <m:oMathParaPr>
                      <m:jc m:val="centerGroup"/>
                    </m:oMathParaPr>
                    <m:oMath xmlns:m="http://schemas.openxmlformats.org/officeDocument/2006/math">
                      <m:r>
                        <a:rPr lang="en-US" sz="2400" b="0" i="1" smtClean="0">
                          <a:uFill>
                            <a:solidFill/>
                          </a:uFill>
                          <a:latin typeface="Cambria Math" panose="02040503050406030204" pitchFamily="18" charset="0"/>
                        </a:rPr>
                        <m:t> </m:t>
                      </m:r>
                      <m:r>
                        <a:rPr lang="en-US" sz="2400" b="0" i="1" smtClean="0">
                          <a:uFill>
                            <a:solidFill/>
                          </a:uFill>
                          <a:latin typeface="Cambria Math" panose="02040503050406030204" pitchFamily="18" charset="0"/>
                        </a:rPr>
                        <m:t>1</m:t>
                      </m:r>
                      <m:r>
                        <a:rPr lang="en-US" sz="2400" b="0" i="1" smtClean="0">
                          <a:uFill>
                            <a:solidFill/>
                          </a:uFill>
                          <a:latin typeface="Cambria Math" panose="02040503050406030204" pitchFamily="18" charset="0"/>
                        </a:rPr>
                        <m:t>+</m:t>
                      </m:r>
                      <m:r>
                        <a:rPr lang="en-US" sz="2400" b="0" i="1" smtClean="0">
                          <a:uFill>
                            <a:solidFill/>
                          </a:uFill>
                          <a:latin typeface="Cambria Math" panose="02040503050406030204" pitchFamily="18" charset="0"/>
                        </a:rPr>
                        <m:t>𝜖</m:t>
                      </m:r>
                    </m:oMath>
                  </m:oMathPara>
                </a14:m>
                <a:endParaRPr lang="en-US" sz="2400" i="0" dirty="0">
                  <a:uFill>
                    <a:solidFill/>
                  </a:uFill>
                  <a:latin typeface="+mj-lt"/>
                </a:endParaRPr>
              </a:p>
            </p:txBody>
          </p:sp>
        </mc:Choice>
        <mc:Fallback xmlns="">
          <p:sp>
            <p:nvSpPr>
              <p:cNvPr id="5" name="Cloud Callout 4">
                <a:extLst>
                  <a:ext uri="{FF2B5EF4-FFF2-40B4-BE49-F238E27FC236}">
                    <a16:creationId xmlns:a16="http://schemas.microsoft.com/office/drawing/2014/main" id="{B6CAB2FE-858C-BF44-90C8-F2C9F9DC13F0}"/>
                  </a:ext>
                </a:extLst>
              </p:cNvPr>
              <p:cNvSpPr>
                <a:spLocks noRot="1" noChangeAspect="1" noMove="1" noResize="1" noEditPoints="1" noAdjustHandles="1" noChangeArrowheads="1" noChangeShapeType="1" noTextEdit="1"/>
              </p:cNvSpPr>
              <p:nvPr/>
            </p:nvSpPr>
            <p:spPr>
              <a:xfrm>
                <a:off x="4766091" y="4881705"/>
                <a:ext cx="1273590" cy="562213"/>
              </a:xfrm>
              <a:prstGeom prst="cloudCallout">
                <a:avLst>
                  <a:gd name="adj1" fmla="val -70404"/>
                  <a:gd name="adj2" fmla="val 88309"/>
                </a:avLst>
              </a:prstGeom>
              <a:blipFill>
                <a:blip r:embed="rId11"/>
                <a:stretch>
                  <a:fillRect/>
                </a:stretch>
              </a:blipFill>
              <a:ln>
                <a:solidFill>
                  <a:schemeClr val="tx1"/>
                </a:solidFill>
              </a:ln>
              <a:extLst>
                <a:ext uri="{C572A759-6A51-4108-AA02-DFA0A04FC94B}">
                  <ma14:wrappingTextBox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82" name="Shape 539">
            <a:extLst>
              <a:ext uri="{FF2B5EF4-FFF2-40B4-BE49-F238E27FC236}">
                <a16:creationId xmlns:a16="http://schemas.microsoft.com/office/drawing/2014/main" id="{A3BEB78F-6B9E-4F19-BC23-5A9A7B27253A}"/>
              </a:ext>
            </a:extLst>
          </p:cNvPr>
          <p:cNvSpPr/>
          <p:nvPr/>
        </p:nvSpPr>
        <p:spPr>
          <a:xfrm flipH="1">
            <a:off x="2822059" y="2341464"/>
            <a:ext cx="8610" cy="223831"/>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3" name="Shape 540">
            <a:extLst>
              <a:ext uri="{FF2B5EF4-FFF2-40B4-BE49-F238E27FC236}">
                <a16:creationId xmlns:a16="http://schemas.microsoft.com/office/drawing/2014/main" id="{26CAB0DB-4304-4E17-9EA0-F0572F229BFE}"/>
              </a:ext>
            </a:extLst>
          </p:cNvPr>
          <p:cNvSpPr/>
          <p:nvPr/>
        </p:nvSpPr>
        <p:spPr>
          <a:xfrm>
            <a:off x="2234103" y="2505032"/>
            <a:ext cx="1188020" cy="464878"/>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1400">
                <a:uFillTx/>
              </a:defRPr>
            </a:lvl1pPr>
          </a:lstStyle>
          <a:p>
            <a:pPr lvl="0">
              <a:defRPr sz="1800"/>
            </a:pPr>
            <a:r>
              <a:rPr sz="1400" dirty="0"/>
              <a:t>random </a:t>
            </a:r>
            <a:br>
              <a:rPr lang="en-US" sz="1400" dirty="0"/>
            </a:br>
            <a:r>
              <a:rPr lang="en-US" sz="1400" dirty="0"/>
              <a:t>bit</a:t>
            </a:r>
            <a:r>
              <a:rPr sz="1400" dirty="0"/>
              <a:t>s</a:t>
            </a:r>
          </a:p>
        </p:txBody>
      </p:sp>
      <p:sp>
        <p:nvSpPr>
          <p:cNvPr id="84" name="Shape 539">
            <a:extLst>
              <a:ext uri="{FF2B5EF4-FFF2-40B4-BE49-F238E27FC236}">
                <a16:creationId xmlns:a16="http://schemas.microsoft.com/office/drawing/2014/main" id="{E0121BB5-C882-46D5-AF80-6A4E46BDB83D}"/>
              </a:ext>
            </a:extLst>
          </p:cNvPr>
          <p:cNvSpPr/>
          <p:nvPr/>
        </p:nvSpPr>
        <p:spPr>
          <a:xfrm flipH="1">
            <a:off x="7213817" y="2375551"/>
            <a:ext cx="8610" cy="223831"/>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5" name="Shape 540">
            <a:extLst>
              <a:ext uri="{FF2B5EF4-FFF2-40B4-BE49-F238E27FC236}">
                <a16:creationId xmlns:a16="http://schemas.microsoft.com/office/drawing/2014/main" id="{55D44927-D74E-41E5-AA82-6AC219713B4D}"/>
              </a:ext>
            </a:extLst>
          </p:cNvPr>
          <p:cNvSpPr/>
          <p:nvPr/>
        </p:nvSpPr>
        <p:spPr>
          <a:xfrm>
            <a:off x="6625861" y="2539119"/>
            <a:ext cx="1188020" cy="464878"/>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1400">
                <a:uFillTx/>
              </a:defRPr>
            </a:lvl1pPr>
          </a:lstStyle>
          <a:p>
            <a:pPr lvl="0">
              <a:defRPr sz="1800"/>
            </a:pPr>
            <a:r>
              <a:rPr sz="1400" dirty="0"/>
              <a:t>random </a:t>
            </a:r>
            <a:br>
              <a:rPr lang="en-US" sz="1400" dirty="0"/>
            </a:br>
            <a:r>
              <a:rPr lang="en-US" sz="1400" dirty="0"/>
              <a:t>bit</a:t>
            </a:r>
            <a:r>
              <a:rPr sz="1400" dirty="0"/>
              <a: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iterate>
                                    <p:tmAbs val="0"/>
                                  </p:iterate>
                                  <p:childTnLst>
                                    <p:set>
                                      <p:cBhvr>
                                        <p:cTn id="6" fill="hold"/>
                                        <p:tgtEl>
                                          <p:spTgt spid="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 grpId="2" animBg="1" advAuto="0"/>
      <p:bldP spid="2"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p:cNvSpPr>
          <p:nvPr>
            <p:ph type="title"/>
          </p:nvPr>
        </p:nvSpPr>
        <p:spPr/>
        <p:txBody>
          <a:bodyPr/>
          <a:lstStyle/>
          <a:p>
            <a:pPr lvl="0"/>
            <a:r>
              <a:rPr lang="en-US" i="0" dirty="0"/>
              <a:t>Randomized Response </a:t>
            </a:r>
            <a:r>
              <a:rPr lang="en-US" sz="3200" b="0" i="0" dirty="0">
                <a:solidFill>
                  <a:schemeClr val="accent2"/>
                </a:solidFill>
              </a:rPr>
              <a:t>[Warner 1965]</a:t>
            </a:r>
            <a:endParaRPr lang="en-US" b="0" i="0" dirty="0">
              <a:solidFill>
                <a:schemeClr val="accent2"/>
              </a:solidFill>
            </a:endParaRPr>
          </a:p>
        </p:txBody>
      </p:sp>
      <mc:AlternateContent xmlns:mc="http://schemas.openxmlformats.org/markup-compatibility/2006">
        <mc:Choice xmlns:a14="http://schemas.microsoft.com/office/drawing/2010/main" Requires="a14">
          <p:sp>
            <p:nvSpPr>
              <p:cNvPr id="6" name="Content Placeholder 5">
                <a:extLst>
                  <a:ext uri="{FF2B5EF4-FFF2-40B4-BE49-F238E27FC236}">
                    <a16:creationId xmlns:a16="http://schemas.microsoft.com/office/drawing/2014/main" id="{6B1B694C-C17D-D548-9A3B-955B115F7066}"/>
                  </a:ext>
                </a:extLst>
              </p:cNvPr>
              <p:cNvSpPr>
                <a:spLocks noGrp="1"/>
              </p:cNvSpPr>
              <p:nvPr>
                <p:ph idx="1"/>
              </p:nvPr>
            </p:nvSpPr>
            <p:spPr>
              <a:xfrm>
                <a:off x="150861" y="3331420"/>
                <a:ext cx="8708783" cy="3291055"/>
              </a:xfrm>
            </p:spPr>
            <p:txBody>
              <a:bodyPr>
                <a:normAutofit/>
              </a:bodyPr>
              <a:lstStyle/>
              <a:p>
                <a:pPr lvl="0"/>
                <a:r>
                  <a:rPr lang="en-US" sz="2400" dirty="0"/>
                  <a:t>Want to release the fraction of </a:t>
                </a:r>
                <a:r>
                  <a:rPr lang="en-US" sz="2400" dirty="0">
                    <a:solidFill>
                      <a:srgbClr val="FF0000"/>
                    </a:solidFill>
                  </a:rPr>
                  <a:t>students who’ve cheated on a test</a:t>
                </a:r>
              </a:p>
              <a:p>
                <a:pPr lvl="1"/>
                <a:r>
                  <a:rPr lang="en-US" sz="2000" dirty="0"/>
                  <a:t>Each person’s data is a bit: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𝑥</m:t>
                        </m:r>
                      </m:e>
                      <m:sub>
                        <m:r>
                          <a:rPr lang="en-US" sz="2000" i="1">
                            <a:latin typeface="Cambria Math" charset="0"/>
                          </a:rPr>
                          <m:t>𝑖</m:t>
                        </m:r>
                      </m:sub>
                    </m:sSub>
                    <m:r>
                      <a:rPr lang="en-US" sz="2000" i="1">
                        <a:latin typeface="Cambria Math" charset="0"/>
                      </a:rPr>
                      <m:t>=</m:t>
                    </m:r>
                    <m:r>
                      <a:rPr lang="en-US" sz="2000" i="1">
                        <a:latin typeface="Cambria Math" charset="0"/>
                      </a:rPr>
                      <m:t>0</m:t>
                    </m:r>
                  </m:oMath>
                </a14:m>
                <a:r>
                  <a:rPr lang="en-US" sz="2000" dirty="0"/>
                  <a:t> or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𝑥</m:t>
                        </m:r>
                      </m:e>
                      <m:sub>
                        <m:r>
                          <a:rPr lang="en-US" sz="2000" i="1">
                            <a:latin typeface="Cambria Math" charset="0"/>
                          </a:rPr>
                          <m:t>𝑖</m:t>
                        </m:r>
                      </m:sub>
                    </m:sSub>
                    <m:r>
                      <a:rPr lang="en-US" sz="2000" i="1">
                        <a:latin typeface="Cambria Math" charset="0"/>
                      </a:rPr>
                      <m:t>=</m:t>
                    </m:r>
                    <m:r>
                      <a:rPr lang="en-US" sz="2000" i="1">
                        <a:latin typeface="Cambria Math" charset="0"/>
                      </a:rPr>
                      <m:t>1</m:t>
                    </m:r>
                  </m:oMath>
                </a14:m>
                <a:endParaRPr lang="en-US" sz="2000" dirty="0"/>
              </a:p>
              <a:p>
                <a:endParaRPr lang="en-US" sz="1800" dirty="0">
                  <a:solidFill>
                    <a:srgbClr val="FF0000"/>
                  </a:solidFill>
                </a:endParaRPr>
              </a:p>
              <a:p>
                <a:r>
                  <a:rPr lang="en-US" sz="2400" dirty="0">
                    <a:solidFill>
                      <a:srgbClr val="FF0000"/>
                    </a:solidFill>
                  </a:rPr>
                  <a:t>Randomized Response:</a:t>
                </a:r>
              </a:p>
              <a:p>
                <a:pPr lvl="1"/>
                <a:r>
                  <a:rPr lang="en-US" sz="2000" dirty="0"/>
                  <a:t>Each individual rolls a die</a:t>
                </a:r>
              </a:p>
              <a:p>
                <a:pPr lvl="2">
                  <a:tabLst>
                    <a:tab pos="2398713" algn="l"/>
                    <a:tab pos="4679950" algn="l"/>
                  </a:tabLst>
                </a:pPr>
                <a:r>
                  <a:rPr lang="en-US" sz="1800" dirty="0"/>
                  <a:t>1, 2, 3 or 4:	Report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oMath>
                </a14:m>
                <a:r>
                  <a:rPr lang="en-US" sz="1800" dirty="0"/>
                  <a:t>   </a:t>
                </a:r>
                <a:r>
                  <a:rPr lang="en-US" sz="1800" dirty="0">
                    <a:solidFill>
                      <a:schemeClr val="accent2"/>
                    </a:solidFill>
                  </a:rPr>
                  <a:t>true</a:t>
                </a:r>
                <a:r>
                  <a:rPr lang="en-US" sz="1800" dirty="0"/>
                  <a:t> 	value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charset="0"/>
                          </a:rPr>
                          <m:t>𝑥</m:t>
                        </m:r>
                      </m:e>
                      <m:sub>
                        <m:r>
                          <a:rPr lang="en-US" sz="1800" i="1">
                            <a:latin typeface="Cambria Math" charset="0"/>
                          </a:rPr>
                          <m:t>𝑖</m:t>
                        </m:r>
                      </m:sub>
                    </m:sSub>
                  </m:oMath>
                </a14:m>
                <a:endParaRPr lang="en-US" sz="1800" dirty="0"/>
              </a:p>
              <a:p>
                <a:pPr lvl="2">
                  <a:tabLst>
                    <a:tab pos="2398713" algn="l"/>
                    <a:tab pos="4679950" algn="l"/>
                  </a:tabLst>
                </a:pPr>
                <a:r>
                  <a:rPr lang="en-US" sz="1800" dirty="0"/>
                  <a:t>5 or 6: 	Report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𝑖</m:t>
                        </m:r>
                      </m:sub>
                    </m:sSub>
                    <m:r>
                      <a:rPr lang="en-US" sz="1800" i="1">
                        <a:latin typeface="Cambria Math" panose="02040503050406030204" pitchFamily="18" charset="0"/>
                      </a:rPr>
                      <m:t>=</m:t>
                    </m:r>
                  </m:oMath>
                </a14:m>
                <a:r>
                  <a:rPr lang="en-US" sz="1800" dirty="0"/>
                  <a:t> </a:t>
                </a:r>
                <a:r>
                  <a:rPr lang="en-US" sz="1800" dirty="0">
                    <a:solidFill>
                      <a:srgbClr val="FF0000"/>
                    </a:solidFill>
                  </a:rPr>
                  <a:t>opposite</a:t>
                </a:r>
                <a:r>
                  <a:rPr lang="en-US" sz="1800" dirty="0"/>
                  <a:t>	value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1</m:t>
                    </m:r>
                    <m:r>
                      <a:rPr lang="en-US" sz="1800" b="0" i="1" dirty="0"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charset="0"/>
                          </a:rPr>
                          <m:t>𝑥</m:t>
                        </m:r>
                      </m:e>
                      <m:sub>
                        <m:r>
                          <a:rPr lang="en-US" sz="1800" i="1">
                            <a:latin typeface="Cambria Math" charset="0"/>
                          </a:rPr>
                          <m:t>𝑖</m:t>
                        </m:r>
                      </m:sub>
                    </m:sSub>
                  </m:oMath>
                </a14:m>
                <a:endParaRPr lang="en-US" sz="1800" dirty="0"/>
              </a:p>
              <a:p>
                <a:pPr lvl="1"/>
                <a:r>
                  <a:rPr lang="en-US" sz="2000" dirty="0"/>
                  <a:t>Output </a:t>
                </a:r>
                <a14:m>
                  <m:oMath xmlns:m="http://schemas.openxmlformats.org/officeDocument/2006/math">
                    <m:r>
                      <a:rPr lang="en-US" sz="2000" i="1" dirty="0" smtClean="0">
                        <a:latin typeface="Cambria Math" panose="02040503050406030204" pitchFamily="18" charset="0"/>
                      </a:rPr>
                      <m:t>=</m:t>
                    </m:r>
                  </m:oMath>
                </a14:m>
                <a:r>
                  <a:rPr lang="en-US" sz="2000" dirty="0"/>
                  <a:t> list of reported values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𝑌</m:t>
                        </m:r>
                      </m:e>
                      <m:sub>
                        <m:r>
                          <a:rPr lang="en-US" sz="2000" i="1">
                            <a:latin typeface="Cambria Math" charset="0"/>
                          </a:rPr>
                          <m:t>1</m:t>
                        </m:r>
                      </m:sub>
                    </m:sSub>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𝑌</m:t>
                        </m:r>
                      </m:e>
                      <m:sub>
                        <m:r>
                          <a:rPr lang="en-US" sz="2000" i="1">
                            <a:latin typeface="Cambria Math" charset="0"/>
                          </a:rPr>
                          <m:t>𝑛</m:t>
                        </m:r>
                      </m:sub>
                    </m:sSub>
                  </m:oMath>
                </a14:m>
                <a:endParaRPr lang="en-US" sz="2000" dirty="0"/>
              </a:p>
            </p:txBody>
          </p:sp>
        </mc:Choice>
        <mc:Fallback>
          <p:sp>
            <p:nvSpPr>
              <p:cNvPr id="6" name="Content Placeholder 5">
                <a:extLst>
                  <a:ext uri="{FF2B5EF4-FFF2-40B4-BE49-F238E27FC236}">
                    <a16:creationId xmlns:a16="http://schemas.microsoft.com/office/drawing/2014/main" id="{6B1B694C-C17D-D548-9A3B-955B115F7066}"/>
                  </a:ext>
                </a:extLst>
              </p:cNvPr>
              <p:cNvSpPr>
                <a:spLocks noGrp="1" noRot="1" noChangeAspect="1" noMove="1" noResize="1" noEditPoints="1" noAdjustHandles="1" noChangeArrowheads="1" noChangeShapeType="1" noTextEdit="1"/>
              </p:cNvSpPr>
              <p:nvPr>
                <p:ph idx="1"/>
              </p:nvPr>
            </p:nvSpPr>
            <p:spPr>
              <a:xfrm>
                <a:off x="150861" y="3331420"/>
                <a:ext cx="8708783" cy="3291055"/>
              </a:xfrm>
              <a:blipFill>
                <a:blip r:embed="rId3"/>
                <a:stretch>
                  <a:fillRect l="-1471" t="-3333" r="-1050"/>
                </a:stretch>
              </a:blipFill>
            </p:spPr>
            <p:txBody>
              <a:bodyPr/>
              <a:lstStyle/>
              <a:p>
                <a:r>
                  <a:rPr lang="en-IL">
                    <a:noFill/>
                  </a:rPr>
                  <a:t> </a:t>
                </a:r>
              </a:p>
            </p:txBody>
          </p:sp>
        </mc:Fallback>
      </mc:AlternateContent>
      <p:sp>
        <p:nvSpPr>
          <p:cNvPr id="789" name="Shape 789"/>
          <p:cNvSpPr>
            <a:spLocks noGrp="1"/>
          </p:cNvSpPr>
          <p:nvPr>
            <p:ph type="sldNum" sz="quarter" idx="11"/>
          </p:nvPr>
        </p:nvSpPr>
        <p:spPr/>
        <p:txBody>
          <a:bodyPr/>
          <a:lstStyle/>
          <a:p>
            <a:pPr lvl="0"/>
            <a:fld id="{86CB4B4D-7CA3-9044-876B-883B54F8677D}" type="slidenum">
              <a:rPr lang="en-US" smtClean="0"/>
              <a:pPr lvl="0"/>
              <a:t>16</a:t>
            </a:fld>
            <a:endParaRPr lang="en-US"/>
          </a:p>
        </p:txBody>
      </p:sp>
      <p:pic>
        <p:nvPicPr>
          <p:cNvPr id="3" name="Picture 2"/>
          <p:cNvPicPr>
            <a:picLocks noChangeAspect="1"/>
          </p:cNvPicPr>
          <p:nvPr/>
        </p:nvPicPr>
        <p:blipFill>
          <a:blip r:embed="rId4"/>
          <a:stretch>
            <a:fillRect/>
          </a:stretch>
        </p:blipFill>
        <p:spPr>
          <a:xfrm>
            <a:off x="6694116" y="4847435"/>
            <a:ext cx="1484640" cy="1431617"/>
          </a:xfrm>
          <a:prstGeom prst="rect">
            <a:avLst/>
          </a:prstGeom>
        </p:spPr>
      </p:pic>
      <p:grpSp>
        <p:nvGrpSpPr>
          <p:cNvPr id="5" name="Group 4">
            <a:extLst>
              <a:ext uri="{FF2B5EF4-FFF2-40B4-BE49-F238E27FC236}">
                <a16:creationId xmlns:a16="http://schemas.microsoft.com/office/drawing/2014/main" id="{5DE3B617-06B5-44CE-8FD0-21313BF55340}"/>
              </a:ext>
            </a:extLst>
          </p:cNvPr>
          <p:cNvGrpSpPr/>
          <p:nvPr/>
        </p:nvGrpSpPr>
        <p:grpSpPr>
          <a:xfrm>
            <a:off x="373237" y="975534"/>
            <a:ext cx="5984131" cy="2037649"/>
            <a:chOff x="373237" y="975534"/>
            <a:chExt cx="5984131" cy="2037649"/>
          </a:xfrm>
        </p:grpSpPr>
        <p:sp>
          <p:nvSpPr>
            <p:cNvPr id="790" name="Shape 790"/>
            <p:cNvSpPr/>
            <p:nvPr/>
          </p:nvSpPr>
          <p:spPr>
            <a:xfrm>
              <a:off x="373237" y="975534"/>
              <a:ext cx="5912881" cy="2032001"/>
            </a:xfrm>
            <a:prstGeom prst="roundRect">
              <a:avLst>
                <a:gd name="adj" fmla="val 9375"/>
              </a:avLst>
            </a:prstGeom>
            <a:gradFill>
              <a:gsLst>
                <a:gs pos="0">
                  <a:srgbClr val="CEF6FF"/>
                </a:gs>
                <a:gs pos="100000">
                  <a:srgbClr val="E6E6E6"/>
                </a:gs>
              </a:gsLst>
              <a:lin ang="5400000"/>
            </a:gradFill>
            <a:ln w="25400">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dirty="0"/>
            </a:p>
          </p:txBody>
        </p:sp>
        <p:sp>
          <p:nvSpPr>
            <p:cNvPr id="817" name="Shape 817"/>
            <p:cNvSpPr/>
            <p:nvPr/>
          </p:nvSpPr>
          <p:spPr>
            <a:xfrm>
              <a:off x="1593501" y="1070042"/>
              <a:ext cx="2384139" cy="1830618"/>
            </a:xfrm>
            <a:prstGeom prst="rect">
              <a:avLst/>
            </a:prstGeom>
            <a:ln w="25400">
              <a:solidFill>
                <a:schemeClr val="accent1">
                  <a:lumMod val="50000"/>
                </a:schemeClr>
              </a:solidFill>
              <a:prstDash val="sysDash"/>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sp>
          <p:nvSpPr>
            <p:cNvPr id="821" name="Shape 821"/>
            <p:cNvSpPr/>
            <p:nvPr/>
          </p:nvSpPr>
          <p:spPr>
            <a:xfrm flipH="1" flipV="1">
              <a:off x="4003018" y="2062591"/>
              <a:ext cx="2219651" cy="0"/>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7" name="Group 6">
              <a:extLst>
                <a:ext uri="{FF2B5EF4-FFF2-40B4-BE49-F238E27FC236}">
                  <a16:creationId xmlns:a16="http://schemas.microsoft.com/office/drawing/2014/main" id="{074E91E6-B42E-EC40-AB00-7A52768D9F90}"/>
                </a:ext>
              </a:extLst>
            </p:cNvPr>
            <p:cNvGrpSpPr/>
            <p:nvPr/>
          </p:nvGrpSpPr>
          <p:grpSpPr>
            <a:xfrm>
              <a:off x="512369" y="1180976"/>
              <a:ext cx="1414471" cy="1524845"/>
              <a:chOff x="512369" y="1180976"/>
              <a:chExt cx="1414471" cy="1524845"/>
            </a:xfrm>
          </p:grpSpPr>
          <p:pic>
            <p:nvPicPr>
              <p:cNvPr id="791" name="droppedImage.pdf"/>
              <p:cNvPicPr/>
              <p:nvPr/>
            </p:nvPicPr>
            <p:blipFill>
              <a:blip r:embed="rId5"/>
              <a:stretch>
                <a:fillRect/>
              </a:stretch>
            </p:blipFill>
            <p:spPr>
              <a:xfrm>
                <a:off x="961282" y="1180976"/>
                <a:ext cx="318528" cy="206613"/>
              </a:xfrm>
              <a:prstGeom prst="rect">
                <a:avLst/>
              </a:prstGeom>
              <a:ln w="12700">
                <a:miter lim="400000"/>
              </a:ln>
            </p:spPr>
          </p:pic>
          <p:pic>
            <p:nvPicPr>
              <p:cNvPr id="792" name="droppedImage.pdf"/>
              <p:cNvPicPr/>
              <p:nvPr/>
            </p:nvPicPr>
            <p:blipFill>
              <a:blip r:embed="rId6"/>
              <a:stretch>
                <a:fillRect/>
              </a:stretch>
            </p:blipFill>
            <p:spPr>
              <a:xfrm>
                <a:off x="952063" y="2341464"/>
                <a:ext cx="352963" cy="206613"/>
              </a:xfrm>
              <a:prstGeom prst="rect">
                <a:avLst/>
              </a:prstGeom>
              <a:ln w="12700">
                <a:miter lim="400000"/>
              </a:ln>
            </p:spPr>
          </p:pic>
          <p:pic>
            <p:nvPicPr>
              <p:cNvPr id="793" name="droppedImage.pdf"/>
              <p:cNvPicPr/>
              <p:nvPr/>
            </p:nvPicPr>
            <p:blipFill>
              <a:blip r:embed="rId7"/>
              <a:stretch>
                <a:fillRect/>
              </a:stretch>
            </p:blipFill>
            <p:spPr>
              <a:xfrm>
                <a:off x="1046760" y="1876588"/>
                <a:ext cx="69476" cy="396007"/>
              </a:xfrm>
              <a:prstGeom prst="rect">
                <a:avLst/>
              </a:prstGeom>
              <a:ln w="12700">
                <a:miter lim="400000"/>
              </a:ln>
            </p:spPr>
          </p:pic>
          <p:sp>
            <p:nvSpPr>
              <p:cNvPr id="794" name="Shape 794"/>
              <p:cNvSpPr/>
              <p:nvPr/>
            </p:nvSpPr>
            <p:spPr>
              <a:xfrm flipH="1" flipV="1">
                <a:off x="758890" y="1466191"/>
                <a:ext cx="1167950" cy="0"/>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795" name="Shape 795"/>
              <p:cNvSpPr/>
              <p:nvPr/>
            </p:nvSpPr>
            <p:spPr>
              <a:xfrm flipH="1" flipV="1">
                <a:off x="663222" y="1961443"/>
                <a:ext cx="1263618" cy="16429"/>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796" name="Shape 796"/>
              <p:cNvSpPr/>
              <p:nvPr/>
            </p:nvSpPr>
            <p:spPr>
              <a:xfrm flipH="1">
                <a:off x="733066" y="2548077"/>
                <a:ext cx="1193774" cy="0"/>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803" name="Group 803"/>
              <p:cNvGrpSpPr/>
              <p:nvPr/>
            </p:nvGrpSpPr>
            <p:grpSpPr>
              <a:xfrm>
                <a:off x="518287" y="1299856"/>
                <a:ext cx="163570" cy="318530"/>
                <a:chOff x="-51209" y="-37204"/>
                <a:chExt cx="163568" cy="318528"/>
              </a:xfrm>
            </p:grpSpPr>
            <p:sp>
              <p:nvSpPr>
                <p:cNvPr id="797" name="Shape 797"/>
                <p:cNvSpPr/>
                <p:nvPr/>
              </p:nvSpPr>
              <p:spPr>
                <a:xfrm flipH="1">
                  <a:off x="26270" y="31667"/>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798" name="Shape 798"/>
                <p:cNvSpPr/>
                <p:nvPr/>
              </p:nvSpPr>
              <p:spPr>
                <a:xfrm>
                  <a:off x="23400" y="175148"/>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799" name="Shape 799"/>
                <p:cNvSpPr/>
                <p:nvPr/>
              </p:nvSpPr>
              <p:spPr>
                <a:xfrm flipH="1">
                  <a:off x="-51209" y="180887"/>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00" name="Shape 800"/>
                <p:cNvSpPr/>
                <p:nvPr/>
              </p:nvSpPr>
              <p:spPr>
                <a:xfrm>
                  <a:off x="-51209" y="43147"/>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01" name="Shape 801"/>
                <p:cNvSpPr/>
                <p:nvPr/>
              </p:nvSpPr>
              <p:spPr>
                <a:xfrm>
                  <a:off x="-8165" y="-37204"/>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02" name="Shape 802"/>
                <p:cNvSpPr/>
                <p:nvPr/>
              </p:nvSpPr>
              <p:spPr>
                <a:xfrm flipV="1">
                  <a:off x="29140" y="48886"/>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804" name="Shape 804"/>
              <p:cNvSpPr/>
              <p:nvPr/>
            </p:nvSpPr>
            <p:spPr>
              <a:xfrm>
                <a:off x="595877" y="1862198"/>
                <a:ext cx="1" cy="163569"/>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05" name="Shape 805"/>
              <p:cNvSpPr/>
              <p:nvPr/>
            </p:nvSpPr>
            <p:spPr>
              <a:xfrm>
                <a:off x="593007" y="2005679"/>
                <a:ext cx="88959" cy="10617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06" name="Shape 806"/>
              <p:cNvSpPr/>
              <p:nvPr/>
            </p:nvSpPr>
            <p:spPr>
              <a:xfrm flipH="1">
                <a:off x="518397" y="2011418"/>
                <a:ext cx="74611" cy="10043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07" name="Shape 807"/>
              <p:cNvSpPr/>
              <p:nvPr/>
            </p:nvSpPr>
            <p:spPr>
              <a:xfrm>
                <a:off x="518397" y="1873677"/>
                <a:ext cx="71742" cy="3443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08" name="Shape 808"/>
              <p:cNvSpPr/>
              <p:nvPr/>
            </p:nvSpPr>
            <p:spPr>
              <a:xfrm>
                <a:off x="561442" y="1793328"/>
                <a:ext cx="68871" cy="688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09" name="Shape 809"/>
              <p:cNvSpPr/>
              <p:nvPr/>
            </p:nvSpPr>
            <p:spPr>
              <a:xfrm flipV="1">
                <a:off x="598747" y="1879415"/>
                <a:ext cx="71741" cy="2869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816" name="Group 816"/>
              <p:cNvGrpSpPr/>
              <p:nvPr/>
            </p:nvGrpSpPr>
            <p:grpSpPr>
              <a:xfrm>
                <a:off x="512369" y="2387294"/>
                <a:ext cx="163569" cy="318527"/>
                <a:chOff x="0" y="0"/>
                <a:chExt cx="163567" cy="318526"/>
              </a:xfrm>
            </p:grpSpPr>
            <p:sp>
              <p:nvSpPr>
                <p:cNvPr id="810" name="Shape 810"/>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11" name="Shape 811"/>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12" name="Shape 812"/>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13" name="Shape 813"/>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14" name="Shape 814"/>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15" name="Shape 815"/>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pic>
            <p:nvPicPr>
              <p:cNvPr id="822" name="droppedImage.pdf"/>
              <p:cNvPicPr/>
              <p:nvPr/>
            </p:nvPicPr>
            <p:blipFill>
              <a:blip r:embed="rId8"/>
              <a:stretch>
                <a:fillRect/>
              </a:stretch>
            </p:blipFill>
            <p:spPr>
              <a:xfrm>
                <a:off x="942601" y="1677924"/>
                <a:ext cx="317500" cy="205946"/>
              </a:xfrm>
              <a:prstGeom prst="rect">
                <a:avLst/>
              </a:prstGeom>
              <a:ln w="12700">
                <a:round/>
              </a:ln>
            </p:spPr>
          </p:pic>
        </p:grpSp>
        <mc:AlternateContent xmlns:mc="http://schemas.openxmlformats.org/markup-compatibility/2006" xmlns:a14="http://schemas.microsoft.com/office/drawing/2010/main">
          <mc:Choice Requires="a14">
            <p:sp>
              <p:nvSpPr>
                <p:cNvPr id="2" name="TextBox 1"/>
                <p:cNvSpPr txBox="1"/>
                <p:nvPr/>
              </p:nvSpPr>
              <p:spPr>
                <a:xfrm>
                  <a:off x="3899964" y="1544014"/>
                  <a:ext cx="245740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charset="0"/>
                              </a:rPr>
                              <m:t>𝑌</m:t>
                            </m:r>
                          </m:e>
                          <m:sub>
                            <m:r>
                              <a:rPr lang="en-US" sz="2400" b="0" i="1" smtClean="0">
                                <a:latin typeface="Cambria Math" charset="0"/>
                              </a:rPr>
                              <m:t>1</m:t>
                            </m:r>
                          </m:sub>
                        </m:sSub>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𝑌</m:t>
                            </m:r>
                          </m:e>
                          <m:sub>
                            <m:r>
                              <a:rPr lang="en-US" sz="2400" b="0" i="1" smtClean="0">
                                <a:latin typeface="Cambria Math" charset="0"/>
                              </a:rPr>
                              <m:t>𝑛</m:t>
                            </m:r>
                          </m:sub>
                        </m:sSub>
                      </m:oMath>
                    </m:oMathPara>
                  </a14:m>
                  <a:endParaRPr lang="en-US" sz="2400" i="0" dirty="0" err="1">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899964" y="1544014"/>
                  <a:ext cx="2457404" cy="461665"/>
                </a:xfrm>
                <a:prstGeom prst="rect">
                  <a:avLst/>
                </a:prstGeom>
                <a:blipFill>
                  <a:blip r:embed="rId9"/>
                  <a:stretch>
                    <a:fillRect b="-2632"/>
                  </a:stretch>
                </a:blipFill>
              </p:spPr>
              <p:txBody>
                <a:bodyPr/>
                <a:lstStyle/>
                <a:p>
                  <a:r>
                    <a:rPr lang="en-US">
                      <a:noFill/>
                    </a:rPr>
                    <a:t> </a:t>
                  </a:r>
                </a:p>
              </p:txBody>
            </p:sp>
          </mc:Fallback>
        </mc:AlternateContent>
        <p:sp>
          <p:nvSpPr>
            <p:cNvPr id="40" name="Shape 817">
              <a:extLst>
                <a:ext uri="{FF2B5EF4-FFF2-40B4-BE49-F238E27FC236}">
                  <a16:creationId xmlns:a16="http://schemas.microsoft.com/office/drawing/2014/main" id="{6CD0056F-20C1-3A4F-8600-51B64DCA56D0}"/>
                </a:ext>
              </a:extLst>
            </p:cNvPr>
            <p:cNvSpPr/>
            <p:nvPr/>
          </p:nvSpPr>
          <p:spPr>
            <a:xfrm>
              <a:off x="1929438" y="1230667"/>
              <a:ext cx="914685" cy="375866"/>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pic>
          <p:nvPicPr>
            <p:cNvPr id="41" name="Picture 40">
              <a:extLst>
                <a:ext uri="{FF2B5EF4-FFF2-40B4-BE49-F238E27FC236}">
                  <a16:creationId xmlns:a16="http://schemas.microsoft.com/office/drawing/2014/main" id="{68AA4D75-457E-1748-AF6F-5DFC747D50DD}"/>
                </a:ext>
              </a:extLst>
            </p:cNvPr>
            <p:cNvPicPr>
              <a:picLocks noChangeAspect="1"/>
            </p:cNvPicPr>
            <p:nvPr/>
          </p:nvPicPr>
          <p:blipFill>
            <a:blip r:embed="rId4"/>
            <a:stretch>
              <a:fillRect/>
            </a:stretch>
          </p:blipFill>
          <p:spPr>
            <a:xfrm>
              <a:off x="2233188" y="1253418"/>
              <a:ext cx="366194" cy="353115"/>
            </a:xfrm>
            <a:prstGeom prst="rect">
              <a:avLst/>
            </a:prstGeom>
          </p:spPr>
        </p:pic>
        <p:sp>
          <p:nvSpPr>
            <p:cNvPr id="49" name="Shape 794">
              <a:extLst>
                <a:ext uri="{FF2B5EF4-FFF2-40B4-BE49-F238E27FC236}">
                  <a16:creationId xmlns:a16="http://schemas.microsoft.com/office/drawing/2014/main" id="{5D7A1FDF-A9E4-3B42-9EFD-A885F0A7BC93}"/>
                </a:ext>
              </a:extLst>
            </p:cNvPr>
            <p:cNvSpPr/>
            <p:nvPr/>
          </p:nvSpPr>
          <p:spPr>
            <a:xfrm flipH="1" flipV="1">
              <a:off x="2862182" y="1475015"/>
              <a:ext cx="1115457" cy="461602"/>
            </a:xfrm>
            <a:prstGeom prst="line">
              <a:avLst/>
            </a:prstGeom>
            <a:ln w="28575">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50" name="Shape 794">
              <a:extLst>
                <a:ext uri="{FF2B5EF4-FFF2-40B4-BE49-F238E27FC236}">
                  <a16:creationId xmlns:a16="http://schemas.microsoft.com/office/drawing/2014/main" id="{C66E3571-1868-C84C-8302-4BE9A4599E38}"/>
                </a:ext>
              </a:extLst>
            </p:cNvPr>
            <p:cNvSpPr/>
            <p:nvPr/>
          </p:nvSpPr>
          <p:spPr>
            <a:xfrm flipH="1" flipV="1">
              <a:off x="2838927" y="1971551"/>
              <a:ext cx="1160053" cy="63182"/>
            </a:xfrm>
            <a:prstGeom prst="line">
              <a:avLst/>
            </a:prstGeom>
            <a:ln w="28575">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51" name="Shape 794">
              <a:extLst>
                <a:ext uri="{FF2B5EF4-FFF2-40B4-BE49-F238E27FC236}">
                  <a16:creationId xmlns:a16="http://schemas.microsoft.com/office/drawing/2014/main" id="{E013B57F-49A0-0840-952C-C402652A8016}"/>
                </a:ext>
              </a:extLst>
            </p:cNvPr>
            <p:cNvSpPr/>
            <p:nvPr/>
          </p:nvSpPr>
          <p:spPr>
            <a:xfrm flipH="1">
              <a:off x="2873363" y="2129284"/>
              <a:ext cx="1104274" cy="461391"/>
            </a:xfrm>
            <a:prstGeom prst="line">
              <a:avLst/>
            </a:prstGeom>
            <a:ln w="28575">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717B947-6318-6848-8442-ADF3AD8B801F}"/>
                    </a:ext>
                  </a:extLst>
                </p:cNvPr>
                <p:cNvSpPr/>
                <p:nvPr/>
              </p:nvSpPr>
              <p:spPr>
                <a:xfrm>
                  <a:off x="2992528" y="1176917"/>
                  <a:ext cx="6226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charset="0"/>
                              </a:rPr>
                              <m:t>𝑌</m:t>
                            </m:r>
                          </m:e>
                          <m:sub>
                            <m:r>
                              <a:rPr lang="en-US" i="1">
                                <a:latin typeface="Cambria Math" charset="0"/>
                              </a:rPr>
                              <m:t>1</m:t>
                            </m:r>
                          </m:sub>
                        </m:sSub>
                      </m:oMath>
                    </m:oMathPara>
                  </a14:m>
                  <a:endParaRPr lang="en-US" dirty="0"/>
                </a:p>
              </p:txBody>
            </p:sp>
          </mc:Choice>
          <mc:Fallback xmlns="">
            <p:sp>
              <p:nvSpPr>
                <p:cNvPr id="4" name="Rectangle 3">
                  <a:extLst>
                    <a:ext uri="{FF2B5EF4-FFF2-40B4-BE49-F238E27FC236}">
                      <a16:creationId xmlns:a16="http://schemas.microsoft.com/office/drawing/2014/main" id="{5717B947-6318-6848-8442-ADF3AD8B801F}"/>
                    </a:ext>
                  </a:extLst>
                </p:cNvPr>
                <p:cNvSpPr>
                  <a:spLocks noRot="1" noChangeAspect="1" noMove="1" noResize="1" noEditPoints="1" noAdjustHandles="1" noChangeArrowheads="1" noChangeShapeType="1" noTextEdit="1"/>
                </p:cNvSpPr>
                <p:nvPr/>
              </p:nvSpPr>
              <p:spPr>
                <a:xfrm>
                  <a:off x="2992528" y="1176917"/>
                  <a:ext cx="622670" cy="461665"/>
                </a:xfrm>
                <a:prstGeom prst="rect">
                  <a:avLst/>
                </a:prstGeom>
                <a:blipFill>
                  <a:blip r:embed="rId10"/>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DD39C48-D513-5D43-ACC5-D18704AB14AF}"/>
                    </a:ext>
                  </a:extLst>
                </p:cNvPr>
                <p:cNvSpPr/>
                <p:nvPr/>
              </p:nvSpPr>
              <p:spPr>
                <a:xfrm>
                  <a:off x="2930184" y="1556552"/>
                  <a:ext cx="62978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charset="0"/>
                              </a:rPr>
                              <m:t>𝑌</m:t>
                            </m:r>
                          </m:e>
                          <m:sub>
                            <m:r>
                              <a:rPr lang="en-US" b="0" i="1" smtClean="0">
                                <a:latin typeface="Cambria Math" panose="02040503050406030204" pitchFamily="18" charset="0"/>
                              </a:rPr>
                              <m:t>2</m:t>
                            </m:r>
                          </m:sub>
                        </m:sSub>
                      </m:oMath>
                    </m:oMathPara>
                  </a14:m>
                  <a:endParaRPr lang="en-US" dirty="0"/>
                </a:p>
              </p:txBody>
            </p:sp>
          </mc:Choice>
          <mc:Fallback xmlns="">
            <p:sp>
              <p:nvSpPr>
                <p:cNvPr id="53" name="Rectangle 52">
                  <a:extLst>
                    <a:ext uri="{FF2B5EF4-FFF2-40B4-BE49-F238E27FC236}">
                      <a16:creationId xmlns:a16="http://schemas.microsoft.com/office/drawing/2014/main" id="{EDD39C48-D513-5D43-ACC5-D18704AB14AF}"/>
                    </a:ext>
                  </a:extLst>
                </p:cNvPr>
                <p:cNvSpPr>
                  <a:spLocks noRot="1" noChangeAspect="1" noMove="1" noResize="1" noEditPoints="1" noAdjustHandles="1" noChangeArrowheads="1" noChangeShapeType="1" noTextEdit="1"/>
                </p:cNvSpPr>
                <p:nvPr/>
              </p:nvSpPr>
              <p:spPr>
                <a:xfrm>
                  <a:off x="2930184" y="1556552"/>
                  <a:ext cx="629788" cy="461665"/>
                </a:xfrm>
                <a:prstGeom prst="rect">
                  <a:avLst/>
                </a:prstGeom>
                <a:blipFill>
                  <a:blip r:embed="rId11"/>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85E28EA4-40A3-A746-AC7C-A2BC85411E81}"/>
                    </a:ext>
                  </a:extLst>
                </p:cNvPr>
                <p:cNvSpPr/>
                <p:nvPr/>
              </p:nvSpPr>
              <p:spPr>
                <a:xfrm>
                  <a:off x="3003141" y="2393897"/>
                  <a:ext cx="64966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charset="0"/>
                              </a:rPr>
                              <m:t>𝑌</m:t>
                            </m:r>
                          </m:e>
                          <m:sub>
                            <m:r>
                              <a:rPr lang="en-US" b="0" i="1" smtClean="0">
                                <a:latin typeface="Cambria Math" panose="02040503050406030204" pitchFamily="18" charset="0"/>
                              </a:rPr>
                              <m:t>𝑛</m:t>
                            </m:r>
                          </m:sub>
                        </m:sSub>
                      </m:oMath>
                    </m:oMathPara>
                  </a14:m>
                  <a:endParaRPr lang="en-US" dirty="0"/>
                </a:p>
              </p:txBody>
            </p:sp>
          </mc:Choice>
          <mc:Fallback xmlns="">
            <p:sp>
              <p:nvSpPr>
                <p:cNvPr id="54" name="Rectangle 53">
                  <a:extLst>
                    <a:ext uri="{FF2B5EF4-FFF2-40B4-BE49-F238E27FC236}">
                      <a16:creationId xmlns:a16="http://schemas.microsoft.com/office/drawing/2014/main" id="{85E28EA4-40A3-A746-AC7C-A2BC85411E81}"/>
                    </a:ext>
                  </a:extLst>
                </p:cNvPr>
                <p:cNvSpPr>
                  <a:spLocks noRot="1" noChangeAspect="1" noMove="1" noResize="1" noEditPoints="1" noAdjustHandles="1" noChangeArrowheads="1" noChangeShapeType="1" noTextEdit="1"/>
                </p:cNvSpPr>
                <p:nvPr/>
              </p:nvSpPr>
              <p:spPr>
                <a:xfrm>
                  <a:off x="3003141" y="2393897"/>
                  <a:ext cx="649665" cy="461665"/>
                </a:xfrm>
                <a:prstGeom prst="rect">
                  <a:avLst/>
                </a:prstGeom>
                <a:blipFill>
                  <a:blip r:embed="rId12"/>
                  <a:stretch>
                    <a:fillRect/>
                  </a:stretch>
                </a:blipFill>
              </p:spPr>
              <p:txBody>
                <a:bodyPr/>
                <a:lstStyle/>
                <a:p>
                  <a:r>
                    <a:rPr lang="en-US">
                      <a:noFill/>
                    </a:rPr>
                    <a:t> </a:t>
                  </a:r>
                </a:p>
              </p:txBody>
            </p:sp>
          </mc:Fallback>
        </mc:AlternateContent>
        <p:pic>
          <p:nvPicPr>
            <p:cNvPr id="55" name="droppedImage.pdf">
              <a:extLst>
                <a:ext uri="{FF2B5EF4-FFF2-40B4-BE49-F238E27FC236}">
                  <a16:creationId xmlns:a16="http://schemas.microsoft.com/office/drawing/2014/main" id="{E4C251A8-863C-8841-92DE-AAA445B6A233}"/>
                </a:ext>
              </a:extLst>
            </p:cNvPr>
            <p:cNvPicPr/>
            <p:nvPr/>
          </p:nvPicPr>
          <p:blipFill>
            <a:blip r:embed="rId7"/>
            <a:stretch>
              <a:fillRect/>
            </a:stretch>
          </p:blipFill>
          <p:spPr>
            <a:xfrm>
              <a:off x="3174864" y="1945063"/>
              <a:ext cx="69476" cy="396007"/>
            </a:xfrm>
            <a:prstGeom prst="rect">
              <a:avLst/>
            </a:prstGeom>
            <a:ln w="12700">
              <a:miter lim="400000"/>
            </a:ln>
          </p:spPr>
        </p:pic>
        <p:sp>
          <p:nvSpPr>
            <p:cNvPr id="58" name="Shape 817">
              <a:extLst>
                <a:ext uri="{FF2B5EF4-FFF2-40B4-BE49-F238E27FC236}">
                  <a16:creationId xmlns:a16="http://schemas.microsoft.com/office/drawing/2014/main" id="{0B4123AC-0AAB-FB48-AA53-F6F03A50DC30}"/>
                </a:ext>
              </a:extLst>
            </p:cNvPr>
            <p:cNvSpPr/>
            <p:nvPr/>
          </p:nvSpPr>
          <p:spPr>
            <a:xfrm>
              <a:off x="1926840" y="1758542"/>
              <a:ext cx="914685" cy="375866"/>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pic>
          <p:nvPicPr>
            <p:cNvPr id="59" name="Picture 58">
              <a:extLst>
                <a:ext uri="{FF2B5EF4-FFF2-40B4-BE49-F238E27FC236}">
                  <a16:creationId xmlns:a16="http://schemas.microsoft.com/office/drawing/2014/main" id="{92B97028-077F-B047-983F-7316ED114C85}"/>
                </a:ext>
              </a:extLst>
            </p:cNvPr>
            <p:cNvPicPr>
              <a:picLocks noChangeAspect="1"/>
            </p:cNvPicPr>
            <p:nvPr/>
          </p:nvPicPr>
          <p:blipFill>
            <a:blip r:embed="rId4"/>
            <a:stretch>
              <a:fillRect/>
            </a:stretch>
          </p:blipFill>
          <p:spPr>
            <a:xfrm>
              <a:off x="2230590" y="1781293"/>
              <a:ext cx="366194" cy="353115"/>
            </a:xfrm>
            <a:prstGeom prst="rect">
              <a:avLst/>
            </a:prstGeom>
          </p:spPr>
        </p:pic>
        <p:sp>
          <p:nvSpPr>
            <p:cNvPr id="60" name="Shape 817">
              <a:extLst>
                <a:ext uri="{FF2B5EF4-FFF2-40B4-BE49-F238E27FC236}">
                  <a16:creationId xmlns:a16="http://schemas.microsoft.com/office/drawing/2014/main" id="{840C733C-2C8B-2646-975C-38774968016E}"/>
                </a:ext>
              </a:extLst>
            </p:cNvPr>
            <p:cNvSpPr/>
            <p:nvPr/>
          </p:nvSpPr>
          <p:spPr>
            <a:xfrm>
              <a:off x="1927333" y="2390253"/>
              <a:ext cx="914685" cy="375866"/>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pic>
          <p:nvPicPr>
            <p:cNvPr id="61" name="Picture 60">
              <a:extLst>
                <a:ext uri="{FF2B5EF4-FFF2-40B4-BE49-F238E27FC236}">
                  <a16:creationId xmlns:a16="http://schemas.microsoft.com/office/drawing/2014/main" id="{1591769A-4301-D34F-9441-30235E2B27F1}"/>
                </a:ext>
              </a:extLst>
            </p:cNvPr>
            <p:cNvPicPr>
              <a:picLocks noChangeAspect="1"/>
            </p:cNvPicPr>
            <p:nvPr/>
          </p:nvPicPr>
          <p:blipFill>
            <a:blip r:embed="rId4"/>
            <a:stretch>
              <a:fillRect/>
            </a:stretch>
          </p:blipFill>
          <p:spPr>
            <a:xfrm>
              <a:off x="2231083" y="2413004"/>
              <a:ext cx="366194" cy="353115"/>
            </a:xfrm>
            <a:prstGeom prst="rect">
              <a:avLst/>
            </a:prstGeom>
          </p:spPr>
        </p:pic>
        <p:sp>
          <p:nvSpPr>
            <p:cNvPr id="64" name="Shape 688">
              <a:extLst>
                <a:ext uri="{FF2B5EF4-FFF2-40B4-BE49-F238E27FC236}">
                  <a16:creationId xmlns:a16="http://schemas.microsoft.com/office/drawing/2014/main" id="{70D0D9ED-B150-EE45-88C8-4D10738587D2}"/>
                </a:ext>
              </a:extLst>
            </p:cNvPr>
            <p:cNvSpPr/>
            <p:nvPr/>
          </p:nvSpPr>
          <p:spPr>
            <a:xfrm>
              <a:off x="3557879" y="2395561"/>
              <a:ext cx="514685" cy="61762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4200">
                  <a:uFillTx/>
                </a:defRPr>
              </a:lvl1pPr>
            </a:lstStyle>
            <a:p>
              <a:pPr lvl="0">
                <a:defRPr sz="1800"/>
              </a:pPr>
              <a:r>
                <a:rPr sz="3200" dirty="0">
                  <a:solidFill>
                    <a:schemeClr val="accent1">
                      <a:lumMod val="50000"/>
                    </a:schemeClr>
                  </a:solidFill>
                </a:rPr>
                <a:t>A</a:t>
              </a:r>
            </a:p>
          </p:txBody>
        </p:sp>
      </p:grpSp>
    </p:spTree>
    <p:extLst>
      <p:ext uri="{BB962C8B-B14F-4D97-AF65-F5344CB8AC3E}">
        <p14:creationId xmlns:p14="http://schemas.microsoft.com/office/powerpoint/2010/main" val="4177442352"/>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p:cNvSpPr>
          <p:nvPr>
            <p:ph type="title"/>
          </p:nvPr>
        </p:nvSpPr>
        <p:spPr/>
        <p:txBody>
          <a:bodyPr/>
          <a:lstStyle/>
          <a:p>
            <a:pPr lvl="0"/>
            <a:r>
              <a:rPr lang="en-US" i="0" dirty="0"/>
              <a:t>Randomized Response </a:t>
            </a:r>
            <a:r>
              <a:rPr lang="en-US" sz="3200" b="0" i="0" dirty="0">
                <a:solidFill>
                  <a:schemeClr val="accent2"/>
                </a:solidFill>
              </a:rPr>
              <a:t>[Warner 1965]</a:t>
            </a:r>
            <a:endParaRPr lang="en-US" b="0" i="0" dirty="0">
              <a:solidFill>
                <a:schemeClr val="accent2"/>
              </a:solidFill>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97B14437-700E-194E-9F1B-0FB4ECE8C9A8}"/>
                  </a:ext>
                </a:extLst>
              </p:cNvPr>
              <p:cNvSpPr>
                <a:spLocks noGrp="1"/>
              </p:cNvSpPr>
              <p:nvPr>
                <p:ph idx="1"/>
              </p:nvPr>
            </p:nvSpPr>
            <p:spPr>
              <a:xfrm>
                <a:off x="284356" y="3158832"/>
                <a:ext cx="8575288" cy="3412656"/>
              </a:xfrm>
            </p:spPr>
            <p:txBody>
              <a:bodyPr/>
              <a:lstStyle/>
              <a:p>
                <a:pPr marR="0"/>
                <a:r>
                  <a:rPr lang="en-US" dirty="0"/>
                  <a:t>Why is it “private”?</a:t>
                </a:r>
              </a:p>
              <a:p>
                <a:pPr marR="0" lvl="1"/>
                <a:r>
                  <a:rPr lang="en-US" dirty="0">
                    <a:solidFill>
                      <a:srgbClr val="FF0000"/>
                    </a:solidFill>
                  </a:rPr>
                  <a:t>Thought experiment</a:t>
                </a:r>
                <a:r>
                  <a:rPr lang="en-US" dirty="0"/>
                  <a:t>: Change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𝐵𝑜𝑏</m:t>
                        </m:r>
                      </m:sub>
                    </m:sSub>
                  </m:oMath>
                </a14:m>
                <a:r>
                  <a:rPr lang="en-US" dirty="0"/>
                  <a:t> from </a:t>
                </a:r>
                <a14:m>
                  <m:oMath xmlns:m="http://schemas.openxmlformats.org/officeDocument/2006/math">
                    <m:r>
                      <a:rPr lang="en-US" i="1">
                        <a:latin typeface="Cambria Math" panose="02040503050406030204" pitchFamily="18" charset="0"/>
                      </a:rPr>
                      <m:t>0</m:t>
                    </m:r>
                    <m:r>
                      <a:rPr lang="en-US" b="0" i="1" smtClean="0">
                        <a:latin typeface="Cambria Math" panose="02040503050406030204" pitchFamily="18" charset="0"/>
                      </a:rPr>
                      <m:t> </m:t>
                    </m:r>
                  </m:oMath>
                </a14:m>
                <a:r>
                  <a:rPr lang="en-US" dirty="0"/>
                  <a:t>to </a:t>
                </a:r>
                <a14:m>
                  <m:oMath xmlns:m="http://schemas.openxmlformats.org/officeDocument/2006/math">
                    <m:r>
                      <a:rPr lang="en-US" b="0" i="1" smtClean="0">
                        <a:latin typeface="Cambria Math" panose="02040503050406030204" pitchFamily="18" charset="0"/>
                      </a:rPr>
                      <m:t>1</m:t>
                    </m:r>
                  </m:oMath>
                </a14:m>
                <a:endParaRPr lang="en-US" dirty="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𝐵𝑜𝑏</m:t>
                        </m:r>
                      </m:sub>
                    </m:sSub>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happens with probability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a14:m>
                <a:r>
                  <a:rPr lang="en-US" dirty="0"/>
                  <a:t> instead of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br>
                  <a:rPr lang="en-US" b="0" dirty="0"/>
                </a:br>
                <a14:m>
                  <m:oMath xmlns:m="http://schemas.openxmlformats.org/officeDocument/2006/math">
                    <m:r>
                      <a:rPr lang="en-US" b="0" i="1" smtClean="0">
                        <a:latin typeface="Cambria Math" panose="02040503050406030204" pitchFamily="18" charset="0"/>
                        <a:ea typeface="Cambria Math" panose="02040503050406030204" pitchFamily="18" charset="0"/>
                      </a:rPr>
                      <m:t>∴</m:t>
                    </m:r>
                  </m:oMath>
                </a14:m>
                <a:r>
                  <a:rPr lang="en-US" dirty="0"/>
                  <a:t> Plausible deniability</a:t>
                </a:r>
              </a:p>
              <a:p>
                <a:pPr marR="0" lvl="1"/>
                <a:r>
                  <a:rPr lang="en-US" dirty="0"/>
                  <a:t>Satisfies </a:t>
                </a:r>
                <a14:m>
                  <m:oMath xmlns:m="http://schemas.openxmlformats.org/officeDocument/2006/math">
                    <m:r>
                      <a:rPr lang="en-US" i="1" dirty="0" smtClean="0">
                        <a:latin typeface="Cambria Math" panose="02040503050406030204" pitchFamily="18" charset="0"/>
                      </a:rPr>
                      <m:t>𝜖</m:t>
                    </m:r>
                  </m:oMath>
                </a14:m>
                <a:r>
                  <a:rPr lang="en-US" dirty="0"/>
                  <a:t>-DP with </a:t>
                </a:r>
                <a14:m>
                  <m:oMath xmlns:m="http://schemas.openxmlformats.org/officeDocument/2006/math">
                    <m:r>
                      <a:rPr lang="en-US" i="1">
                        <a:latin typeface="Cambria Math" panose="02040503050406030204" pitchFamily="18" charset="0"/>
                      </a:rPr>
                      <m:t>𝜖</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7</m:t>
                    </m:r>
                  </m:oMath>
                </a14:m>
                <a:endParaRPr lang="en-US" dirty="0"/>
              </a:p>
              <a:p>
                <a:pPr marR="0"/>
                <a:endParaRPr lang="en-US" sz="1600" dirty="0"/>
              </a:p>
              <a:p>
                <a:pPr marR="0"/>
                <a:r>
                  <a:rPr lang="en-US" dirty="0"/>
                  <a:t>Why is it “useful”?</a:t>
                </a:r>
              </a:p>
              <a:p>
                <a:endParaRPr lang="en-US" dirty="0"/>
              </a:p>
            </p:txBody>
          </p:sp>
        </mc:Choice>
        <mc:Fallback xmlns="">
          <p:sp>
            <p:nvSpPr>
              <p:cNvPr id="7" name="Content Placeholder 6">
                <a:extLst>
                  <a:ext uri="{FF2B5EF4-FFF2-40B4-BE49-F238E27FC236}">
                    <a16:creationId xmlns:a16="http://schemas.microsoft.com/office/drawing/2014/main" id="{97B14437-700E-194E-9F1B-0FB4ECE8C9A8}"/>
                  </a:ext>
                </a:extLst>
              </p:cNvPr>
              <p:cNvSpPr>
                <a:spLocks noGrp="1" noRot="1" noChangeAspect="1" noMove="1" noResize="1" noEditPoints="1" noAdjustHandles="1" noChangeArrowheads="1" noChangeShapeType="1" noTextEdit="1"/>
              </p:cNvSpPr>
              <p:nvPr>
                <p:ph idx="1"/>
              </p:nvPr>
            </p:nvSpPr>
            <p:spPr>
              <a:xfrm>
                <a:off x="284356" y="3158832"/>
                <a:ext cx="8575288" cy="3412656"/>
              </a:xfrm>
              <a:blipFill>
                <a:blip r:embed="rId3"/>
                <a:stretch>
                  <a:fillRect l="-1849" t="-3929"/>
                </a:stretch>
              </a:blipFill>
            </p:spPr>
            <p:txBody>
              <a:bodyPr/>
              <a:lstStyle/>
              <a:p>
                <a:r>
                  <a:rPr lang="en-US">
                    <a:noFill/>
                  </a:rPr>
                  <a:t> </a:t>
                </a:r>
              </a:p>
            </p:txBody>
          </p:sp>
        </mc:Fallback>
      </mc:AlternateContent>
      <p:sp>
        <p:nvSpPr>
          <p:cNvPr id="789" name="Shape 789"/>
          <p:cNvSpPr>
            <a:spLocks noGrp="1"/>
          </p:cNvSpPr>
          <p:nvPr>
            <p:ph type="sldNum" sz="quarter" idx="11"/>
          </p:nvPr>
        </p:nvSpPr>
        <p:spPr/>
        <p:txBody>
          <a:bodyPr/>
          <a:lstStyle/>
          <a:p>
            <a:pPr lvl="0"/>
            <a:fld id="{86CB4B4D-7CA3-9044-876B-883B54F8677D}" type="slidenum">
              <a:rPr lang="en-US" smtClean="0"/>
              <a:pPr lvl="0"/>
              <a:t>17</a:t>
            </a:fld>
            <a:endParaRPr lang="en-US"/>
          </a:p>
        </p:txBody>
      </p:sp>
      <p:sp>
        <p:nvSpPr>
          <p:cNvPr id="62" name="Shape 790">
            <a:extLst>
              <a:ext uri="{FF2B5EF4-FFF2-40B4-BE49-F238E27FC236}">
                <a16:creationId xmlns:a16="http://schemas.microsoft.com/office/drawing/2014/main" id="{64C83F9E-9D31-AF43-B137-949B0CD0007E}"/>
              </a:ext>
            </a:extLst>
          </p:cNvPr>
          <p:cNvSpPr/>
          <p:nvPr/>
        </p:nvSpPr>
        <p:spPr>
          <a:xfrm>
            <a:off x="373237" y="975534"/>
            <a:ext cx="5912881" cy="2032001"/>
          </a:xfrm>
          <a:prstGeom prst="roundRect">
            <a:avLst>
              <a:gd name="adj" fmla="val 9375"/>
            </a:avLst>
          </a:prstGeom>
          <a:gradFill>
            <a:gsLst>
              <a:gs pos="0">
                <a:srgbClr val="CEF6FF"/>
              </a:gs>
              <a:gs pos="100000">
                <a:srgbClr val="E6E6E6"/>
              </a:gs>
            </a:gsLst>
            <a:lin ang="5400000"/>
          </a:gradFill>
          <a:ln w="25400">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dirty="0"/>
          </a:p>
        </p:txBody>
      </p:sp>
      <p:sp>
        <p:nvSpPr>
          <p:cNvPr id="64" name="Shape 817">
            <a:extLst>
              <a:ext uri="{FF2B5EF4-FFF2-40B4-BE49-F238E27FC236}">
                <a16:creationId xmlns:a16="http://schemas.microsoft.com/office/drawing/2014/main" id="{B12691F6-BCFD-9144-8778-EF3B91CCCFF3}"/>
              </a:ext>
            </a:extLst>
          </p:cNvPr>
          <p:cNvSpPr/>
          <p:nvPr/>
        </p:nvSpPr>
        <p:spPr>
          <a:xfrm>
            <a:off x="1593501" y="1070042"/>
            <a:ext cx="2384139" cy="1830618"/>
          </a:xfrm>
          <a:prstGeom prst="rect">
            <a:avLst/>
          </a:prstGeom>
          <a:ln w="25400">
            <a:solidFill>
              <a:schemeClr val="accent1">
                <a:lumMod val="50000"/>
              </a:schemeClr>
            </a:solidFill>
            <a:prstDash val="sysDash"/>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sp>
        <p:nvSpPr>
          <p:cNvPr id="65" name="Shape 821">
            <a:extLst>
              <a:ext uri="{FF2B5EF4-FFF2-40B4-BE49-F238E27FC236}">
                <a16:creationId xmlns:a16="http://schemas.microsoft.com/office/drawing/2014/main" id="{BE1D0804-06B9-454A-BCE2-067438BBEBE7}"/>
              </a:ext>
            </a:extLst>
          </p:cNvPr>
          <p:cNvSpPr/>
          <p:nvPr/>
        </p:nvSpPr>
        <p:spPr>
          <a:xfrm flipH="1" flipV="1">
            <a:off x="4003018" y="2062591"/>
            <a:ext cx="2219651" cy="0"/>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66" name="Group 65">
            <a:extLst>
              <a:ext uri="{FF2B5EF4-FFF2-40B4-BE49-F238E27FC236}">
                <a16:creationId xmlns:a16="http://schemas.microsoft.com/office/drawing/2014/main" id="{5DB53090-F57D-7B4F-9D9A-DED884E15050}"/>
              </a:ext>
            </a:extLst>
          </p:cNvPr>
          <p:cNvGrpSpPr/>
          <p:nvPr/>
        </p:nvGrpSpPr>
        <p:grpSpPr>
          <a:xfrm>
            <a:off x="512369" y="1180976"/>
            <a:ext cx="1414471" cy="1524845"/>
            <a:chOff x="512369" y="1180976"/>
            <a:chExt cx="1414471" cy="1524845"/>
          </a:xfrm>
        </p:grpSpPr>
        <p:pic>
          <p:nvPicPr>
            <p:cNvPr id="67" name="droppedImage.pdf">
              <a:extLst>
                <a:ext uri="{FF2B5EF4-FFF2-40B4-BE49-F238E27FC236}">
                  <a16:creationId xmlns:a16="http://schemas.microsoft.com/office/drawing/2014/main" id="{B929DFC8-5A3C-EE40-A075-71E66507666D}"/>
                </a:ext>
              </a:extLst>
            </p:cNvPr>
            <p:cNvPicPr/>
            <p:nvPr/>
          </p:nvPicPr>
          <p:blipFill>
            <a:blip r:embed="rId4"/>
            <a:stretch>
              <a:fillRect/>
            </a:stretch>
          </p:blipFill>
          <p:spPr>
            <a:xfrm>
              <a:off x="961282" y="1180976"/>
              <a:ext cx="318528" cy="206613"/>
            </a:xfrm>
            <a:prstGeom prst="rect">
              <a:avLst/>
            </a:prstGeom>
            <a:ln w="12700">
              <a:miter lim="400000"/>
            </a:ln>
          </p:spPr>
        </p:pic>
        <p:pic>
          <p:nvPicPr>
            <p:cNvPr id="68" name="droppedImage.pdf">
              <a:extLst>
                <a:ext uri="{FF2B5EF4-FFF2-40B4-BE49-F238E27FC236}">
                  <a16:creationId xmlns:a16="http://schemas.microsoft.com/office/drawing/2014/main" id="{7A47956A-63A7-7F40-AB45-A09D637E29E2}"/>
                </a:ext>
              </a:extLst>
            </p:cNvPr>
            <p:cNvPicPr/>
            <p:nvPr/>
          </p:nvPicPr>
          <p:blipFill>
            <a:blip r:embed="rId5"/>
            <a:stretch>
              <a:fillRect/>
            </a:stretch>
          </p:blipFill>
          <p:spPr>
            <a:xfrm>
              <a:off x="952063" y="2341464"/>
              <a:ext cx="352963" cy="206613"/>
            </a:xfrm>
            <a:prstGeom prst="rect">
              <a:avLst/>
            </a:prstGeom>
            <a:ln w="12700">
              <a:miter lim="400000"/>
            </a:ln>
          </p:spPr>
        </p:pic>
        <p:pic>
          <p:nvPicPr>
            <p:cNvPr id="69" name="droppedImage.pdf">
              <a:extLst>
                <a:ext uri="{FF2B5EF4-FFF2-40B4-BE49-F238E27FC236}">
                  <a16:creationId xmlns:a16="http://schemas.microsoft.com/office/drawing/2014/main" id="{35D259B3-B1C8-2946-87A2-21F71E8D97F3}"/>
                </a:ext>
              </a:extLst>
            </p:cNvPr>
            <p:cNvPicPr/>
            <p:nvPr/>
          </p:nvPicPr>
          <p:blipFill>
            <a:blip r:embed="rId6"/>
            <a:stretch>
              <a:fillRect/>
            </a:stretch>
          </p:blipFill>
          <p:spPr>
            <a:xfrm>
              <a:off x="1046760" y="1876588"/>
              <a:ext cx="69476" cy="396007"/>
            </a:xfrm>
            <a:prstGeom prst="rect">
              <a:avLst/>
            </a:prstGeom>
            <a:ln w="12700">
              <a:miter lim="400000"/>
            </a:ln>
          </p:spPr>
        </p:pic>
        <p:sp>
          <p:nvSpPr>
            <p:cNvPr id="70" name="Shape 794">
              <a:extLst>
                <a:ext uri="{FF2B5EF4-FFF2-40B4-BE49-F238E27FC236}">
                  <a16:creationId xmlns:a16="http://schemas.microsoft.com/office/drawing/2014/main" id="{5A2CF35F-E5FB-814B-81DA-4FB746EA1C6D}"/>
                </a:ext>
              </a:extLst>
            </p:cNvPr>
            <p:cNvSpPr/>
            <p:nvPr/>
          </p:nvSpPr>
          <p:spPr>
            <a:xfrm flipH="1" flipV="1">
              <a:off x="758890" y="1466191"/>
              <a:ext cx="1167950" cy="0"/>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71" name="Shape 795">
              <a:extLst>
                <a:ext uri="{FF2B5EF4-FFF2-40B4-BE49-F238E27FC236}">
                  <a16:creationId xmlns:a16="http://schemas.microsoft.com/office/drawing/2014/main" id="{C51D524E-AD7D-C14C-8AA9-6F20E85DECF8}"/>
                </a:ext>
              </a:extLst>
            </p:cNvPr>
            <p:cNvSpPr/>
            <p:nvPr/>
          </p:nvSpPr>
          <p:spPr>
            <a:xfrm flipH="1" flipV="1">
              <a:off x="663222" y="1961443"/>
              <a:ext cx="1263618" cy="16429"/>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72" name="Shape 796">
              <a:extLst>
                <a:ext uri="{FF2B5EF4-FFF2-40B4-BE49-F238E27FC236}">
                  <a16:creationId xmlns:a16="http://schemas.microsoft.com/office/drawing/2014/main" id="{B5B20694-3EB7-7A46-A4AE-83188530DC90}"/>
                </a:ext>
              </a:extLst>
            </p:cNvPr>
            <p:cNvSpPr/>
            <p:nvPr/>
          </p:nvSpPr>
          <p:spPr>
            <a:xfrm flipH="1">
              <a:off x="733066" y="2548077"/>
              <a:ext cx="1193774" cy="0"/>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73" name="Group 803">
              <a:extLst>
                <a:ext uri="{FF2B5EF4-FFF2-40B4-BE49-F238E27FC236}">
                  <a16:creationId xmlns:a16="http://schemas.microsoft.com/office/drawing/2014/main" id="{F618FFAD-0E22-E54A-A7DD-5D51BB096E3A}"/>
                </a:ext>
              </a:extLst>
            </p:cNvPr>
            <p:cNvGrpSpPr/>
            <p:nvPr/>
          </p:nvGrpSpPr>
          <p:grpSpPr>
            <a:xfrm>
              <a:off x="518287" y="1299856"/>
              <a:ext cx="163570" cy="318530"/>
              <a:chOff x="-51209" y="-37204"/>
              <a:chExt cx="163568" cy="318528"/>
            </a:xfrm>
          </p:grpSpPr>
          <p:sp>
            <p:nvSpPr>
              <p:cNvPr id="88" name="Shape 797">
                <a:extLst>
                  <a:ext uri="{FF2B5EF4-FFF2-40B4-BE49-F238E27FC236}">
                    <a16:creationId xmlns:a16="http://schemas.microsoft.com/office/drawing/2014/main" id="{2CDF6627-096D-DF41-9013-845DEEF71E96}"/>
                  </a:ext>
                </a:extLst>
              </p:cNvPr>
              <p:cNvSpPr/>
              <p:nvPr/>
            </p:nvSpPr>
            <p:spPr>
              <a:xfrm flipH="1">
                <a:off x="26270" y="31667"/>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9" name="Shape 798">
                <a:extLst>
                  <a:ext uri="{FF2B5EF4-FFF2-40B4-BE49-F238E27FC236}">
                    <a16:creationId xmlns:a16="http://schemas.microsoft.com/office/drawing/2014/main" id="{78938EE7-B79F-194C-B15E-7769BCBA9206}"/>
                  </a:ext>
                </a:extLst>
              </p:cNvPr>
              <p:cNvSpPr/>
              <p:nvPr/>
            </p:nvSpPr>
            <p:spPr>
              <a:xfrm>
                <a:off x="23400" y="175148"/>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90" name="Shape 799">
                <a:extLst>
                  <a:ext uri="{FF2B5EF4-FFF2-40B4-BE49-F238E27FC236}">
                    <a16:creationId xmlns:a16="http://schemas.microsoft.com/office/drawing/2014/main" id="{6CC499F1-58C5-3C47-9826-23680445477A}"/>
                  </a:ext>
                </a:extLst>
              </p:cNvPr>
              <p:cNvSpPr/>
              <p:nvPr/>
            </p:nvSpPr>
            <p:spPr>
              <a:xfrm flipH="1">
                <a:off x="-51209" y="180887"/>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91" name="Shape 800">
                <a:extLst>
                  <a:ext uri="{FF2B5EF4-FFF2-40B4-BE49-F238E27FC236}">
                    <a16:creationId xmlns:a16="http://schemas.microsoft.com/office/drawing/2014/main" id="{16CE3B54-F218-704E-A596-B3145096C303}"/>
                  </a:ext>
                </a:extLst>
              </p:cNvPr>
              <p:cNvSpPr/>
              <p:nvPr/>
            </p:nvSpPr>
            <p:spPr>
              <a:xfrm>
                <a:off x="-51209" y="43147"/>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92" name="Shape 801">
                <a:extLst>
                  <a:ext uri="{FF2B5EF4-FFF2-40B4-BE49-F238E27FC236}">
                    <a16:creationId xmlns:a16="http://schemas.microsoft.com/office/drawing/2014/main" id="{201DB14B-BF87-4943-A975-9A6E97BCA91A}"/>
                  </a:ext>
                </a:extLst>
              </p:cNvPr>
              <p:cNvSpPr/>
              <p:nvPr/>
            </p:nvSpPr>
            <p:spPr>
              <a:xfrm>
                <a:off x="-8165" y="-37204"/>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93" name="Shape 802">
                <a:extLst>
                  <a:ext uri="{FF2B5EF4-FFF2-40B4-BE49-F238E27FC236}">
                    <a16:creationId xmlns:a16="http://schemas.microsoft.com/office/drawing/2014/main" id="{0EBCFF25-E159-F948-A4BB-1F93A761F41B}"/>
                  </a:ext>
                </a:extLst>
              </p:cNvPr>
              <p:cNvSpPr/>
              <p:nvPr/>
            </p:nvSpPr>
            <p:spPr>
              <a:xfrm flipV="1">
                <a:off x="29140" y="48886"/>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74" name="Shape 804">
              <a:extLst>
                <a:ext uri="{FF2B5EF4-FFF2-40B4-BE49-F238E27FC236}">
                  <a16:creationId xmlns:a16="http://schemas.microsoft.com/office/drawing/2014/main" id="{F78405A3-86E8-584F-8273-982D7ACAA813}"/>
                </a:ext>
              </a:extLst>
            </p:cNvPr>
            <p:cNvSpPr/>
            <p:nvPr/>
          </p:nvSpPr>
          <p:spPr>
            <a:xfrm>
              <a:off x="595877" y="1862198"/>
              <a:ext cx="1" cy="163569"/>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75" name="Shape 805">
              <a:extLst>
                <a:ext uri="{FF2B5EF4-FFF2-40B4-BE49-F238E27FC236}">
                  <a16:creationId xmlns:a16="http://schemas.microsoft.com/office/drawing/2014/main" id="{2F889976-BD7E-D14C-844C-58E1D3E6C46E}"/>
                </a:ext>
              </a:extLst>
            </p:cNvPr>
            <p:cNvSpPr/>
            <p:nvPr/>
          </p:nvSpPr>
          <p:spPr>
            <a:xfrm>
              <a:off x="593007" y="2005679"/>
              <a:ext cx="88959" cy="10617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76" name="Shape 806">
              <a:extLst>
                <a:ext uri="{FF2B5EF4-FFF2-40B4-BE49-F238E27FC236}">
                  <a16:creationId xmlns:a16="http://schemas.microsoft.com/office/drawing/2014/main" id="{82BA14C7-EB19-F44C-9EE8-DDED99258D33}"/>
                </a:ext>
              </a:extLst>
            </p:cNvPr>
            <p:cNvSpPr/>
            <p:nvPr/>
          </p:nvSpPr>
          <p:spPr>
            <a:xfrm flipH="1">
              <a:off x="518397" y="2011418"/>
              <a:ext cx="74611" cy="10043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77" name="Shape 807">
              <a:extLst>
                <a:ext uri="{FF2B5EF4-FFF2-40B4-BE49-F238E27FC236}">
                  <a16:creationId xmlns:a16="http://schemas.microsoft.com/office/drawing/2014/main" id="{6F2DCEB3-8161-1943-9F00-1BA0F97B0418}"/>
                </a:ext>
              </a:extLst>
            </p:cNvPr>
            <p:cNvSpPr/>
            <p:nvPr/>
          </p:nvSpPr>
          <p:spPr>
            <a:xfrm>
              <a:off x="518397" y="1873677"/>
              <a:ext cx="71742" cy="3443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78" name="Shape 808">
              <a:extLst>
                <a:ext uri="{FF2B5EF4-FFF2-40B4-BE49-F238E27FC236}">
                  <a16:creationId xmlns:a16="http://schemas.microsoft.com/office/drawing/2014/main" id="{7178CF31-6628-D14F-81F0-1C8641BF22DC}"/>
                </a:ext>
              </a:extLst>
            </p:cNvPr>
            <p:cNvSpPr/>
            <p:nvPr/>
          </p:nvSpPr>
          <p:spPr>
            <a:xfrm>
              <a:off x="561442" y="1793328"/>
              <a:ext cx="68871" cy="688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79" name="Shape 809">
              <a:extLst>
                <a:ext uri="{FF2B5EF4-FFF2-40B4-BE49-F238E27FC236}">
                  <a16:creationId xmlns:a16="http://schemas.microsoft.com/office/drawing/2014/main" id="{AD7459B7-3C0C-DD48-BE1C-C2B213FA0CFB}"/>
                </a:ext>
              </a:extLst>
            </p:cNvPr>
            <p:cNvSpPr/>
            <p:nvPr/>
          </p:nvSpPr>
          <p:spPr>
            <a:xfrm flipV="1">
              <a:off x="598747" y="1879415"/>
              <a:ext cx="71741" cy="2869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80" name="Group 816">
              <a:extLst>
                <a:ext uri="{FF2B5EF4-FFF2-40B4-BE49-F238E27FC236}">
                  <a16:creationId xmlns:a16="http://schemas.microsoft.com/office/drawing/2014/main" id="{A2D4DA3C-5D80-1045-82D1-A204093D821B}"/>
                </a:ext>
              </a:extLst>
            </p:cNvPr>
            <p:cNvGrpSpPr/>
            <p:nvPr/>
          </p:nvGrpSpPr>
          <p:grpSpPr>
            <a:xfrm>
              <a:off x="512369" y="2387294"/>
              <a:ext cx="163569" cy="318527"/>
              <a:chOff x="0" y="0"/>
              <a:chExt cx="163567" cy="318526"/>
            </a:xfrm>
          </p:grpSpPr>
          <p:sp>
            <p:nvSpPr>
              <p:cNvPr id="82" name="Shape 810">
                <a:extLst>
                  <a:ext uri="{FF2B5EF4-FFF2-40B4-BE49-F238E27FC236}">
                    <a16:creationId xmlns:a16="http://schemas.microsoft.com/office/drawing/2014/main" id="{D485AAEB-1658-6549-B763-A174B7BB83A4}"/>
                  </a:ext>
                </a:extLst>
              </p:cNvPr>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3" name="Shape 811">
                <a:extLst>
                  <a:ext uri="{FF2B5EF4-FFF2-40B4-BE49-F238E27FC236}">
                    <a16:creationId xmlns:a16="http://schemas.microsoft.com/office/drawing/2014/main" id="{B137644B-A5D7-BA46-A3B3-1C3B6F4BFFF7}"/>
                  </a:ext>
                </a:extLst>
              </p:cNvPr>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4" name="Shape 812">
                <a:extLst>
                  <a:ext uri="{FF2B5EF4-FFF2-40B4-BE49-F238E27FC236}">
                    <a16:creationId xmlns:a16="http://schemas.microsoft.com/office/drawing/2014/main" id="{46404948-6DCF-044E-B1FD-4B53F5FA5BAC}"/>
                  </a:ext>
                </a:extLst>
              </p:cNvPr>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5" name="Shape 813">
                <a:extLst>
                  <a:ext uri="{FF2B5EF4-FFF2-40B4-BE49-F238E27FC236}">
                    <a16:creationId xmlns:a16="http://schemas.microsoft.com/office/drawing/2014/main" id="{D36EC140-67BE-0745-9DB2-2BB4BCD96466}"/>
                  </a:ext>
                </a:extLst>
              </p:cNvPr>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6" name="Shape 814">
                <a:extLst>
                  <a:ext uri="{FF2B5EF4-FFF2-40B4-BE49-F238E27FC236}">
                    <a16:creationId xmlns:a16="http://schemas.microsoft.com/office/drawing/2014/main" id="{C4A3716A-3624-B642-986F-192C945AB1EE}"/>
                  </a:ext>
                </a:extLst>
              </p:cNvPr>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7" name="Shape 815">
                <a:extLst>
                  <a:ext uri="{FF2B5EF4-FFF2-40B4-BE49-F238E27FC236}">
                    <a16:creationId xmlns:a16="http://schemas.microsoft.com/office/drawing/2014/main" id="{9BE1912D-9C9F-B448-89FF-63C224C254CB}"/>
                  </a:ext>
                </a:extLst>
              </p:cNvPr>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pic>
          <p:nvPicPr>
            <p:cNvPr id="81" name="droppedImage.pdf">
              <a:extLst>
                <a:ext uri="{FF2B5EF4-FFF2-40B4-BE49-F238E27FC236}">
                  <a16:creationId xmlns:a16="http://schemas.microsoft.com/office/drawing/2014/main" id="{AB98B7A7-C9AA-C449-A872-5D4FB99032C5}"/>
                </a:ext>
              </a:extLst>
            </p:cNvPr>
            <p:cNvPicPr/>
            <p:nvPr/>
          </p:nvPicPr>
          <p:blipFill>
            <a:blip r:embed="rId7"/>
            <a:stretch>
              <a:fillRect/>
            </a:stretch>
          </p:blipFill>
          <p:spPr>
            <a:xfrm>
              <a:off x="942601" y="1677924"/>
              <a:ext cx="317500" cy="205946"/>
            </a:xfrm>
            <a:prstGeom prst="rect">
              <a:avLst/>
            </a:prstGeom>
            <a:ln w="12700">
              <a:round/>
            </a:ln>
          </p:spPr>
        </p:pic>
      </p:grpSp>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D4504834-C402-0549-AF8D-9F2375DC12B8}"/>
                  </a:ext>
                </a:extLst>
              </p:cNvPr>
              <p:cNvSpPr txBox="1"/>
              <p:nvPr/>
            </p:nvSpPr>
            <p:spPr>
              <a:xfrm>
                <a:off x="3899964" y="1544014"/>
                <a:ext cx="245740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charset="0"/>
                            </a:rPr>
                            <m:t>𝑌</m:t>
                          </m:r>
                        </m:e>
                        <m:sub>
                          <m:r>
                            <a:rPr lang="en-US" sz="2400" b="0" i="1" smtClean="0">
                              <a:latin typeface="Cambria Math" charset="0"/>
                            </a:rPr>
                            <m:t>1</m:t>
                          </m:r>
                        </m:sub>
                      </m:sSub>
                      <m:r>
                        <a:rPr lang="en-US" sz="2400" b="0" i="1" smtClean="0">
                          <a:latin typeface="Cambria Math" charset="0"/>
                        </a:rPr>
                        <m:t>,…,</m:t>
                      </m:r>
                      <m:sSub>
                        <m:sSubPr>
                          <m:ctrlPr>
                            <a:rPr lang="en-US" sz="2400" b="0" i="1" smtClean="0">
                              <a:latin typeface="Cambria Math" panose="02040503050406030204" pitchFamily="18" charset="0"/>
                            </a:rPr>
                          </m:ctrlPr>
                        </m:sSubPr>
                        <m:e>
                          <m:r>
                            <a:rPr lang="en-US" sz="2400" b="0" i="1" smtClean="0">
                              <a:latin typeface="Cambria Math" charset="0"/>
                            </a:rPr>
                            <m:t>𝑌</m:t>
                          </m:r>
                        </m:e>
                        <m:sub>
                          <m:r>
                            <a:rPr lang="en-US" sz="2400" b="0" i="1" smtClean="0">
                              <a:latin typeface="Cambria Math" charset="0"/>
                            </a:rPr>
                            <m:t>𝑛</m:t>
                          </m:r>
                        </m:sub>
                      </m:sSub>
                    </m:oMath>
                  </m:oMathPara>
                </a14:m>
                <a:endParaRPr lang="en-US" sz="2400" i="0" dirty="0" err="1">
                  <a:latin typeface="+mj-lt"/>
                </a:endParaRPr>
              </a:p>
            </p:txBody>
          </p:sp>
        </mc:Choice>
        <mc:Fallback xmlns="">
          <p:sp>
            <p:nvSpPr>
              <p:cNvPr id="94" name="TextBox 93">
                <a:extLst>
                  <a:ext uri="{FF2B5EF4-FFF2-40B4-BE49-F238E27FC236}">
                    <a16:creationId xmlns:a16="http://schemas.microsoft.com/office/drawing/2014/main" id="{D4504834-C402-0549-AF8D-9F2375DC12B8}"/>
                  </a:ext>
                </a:extLst>
              </p:cNvPr>
              <p:cNvSpPr txBox="1">
                <a:spLocks noRot="1" noChangeAspect="1" noMove="1" noResize="1" noEditPoints="1" noAdjustHandles="1" noChangeArrowheads="1" noChangeShapeType="1" noTextEdit="1"/>
              </p:cNvSpPr>
              <p:nvPr/>
            </p:nvSpPr>
            <p:spPr>
              <a:xfrm>
                <a:off x="3899964" y="1544014"/>
                <a:ext cx="2457404" cy="461665"/>
              </a:xfrm>
              <a:prstGeom prst="rect">
                <a:avLst/>
              </a:prstGeom>
              <a:blipFill>
                <a:blip r:embed="rId8"/>
                <a:stretch>
                  <a:fillRect/>
                </a:stretch>
              </a:blipFill>
            </p:spPr>
            <p:txBody>
              <a:bodyPr/>
              <a:lstStyle/>
              <a:p>
                <a:r>
                  <a:rPr lang="en-US">
                    <a:noFill/>
                  </a:rPr>
                  <a:t> </a:t>
                </a:r>
              </a:p>
            </p:txBody>
          </p:sp>
        </mc:Fallback>
      </mc:AlternateContent>
      <p:sp>
        <p:nvSpPr>
          <p:cNvPr id="95" name="Shape 817">
            <a:extLst>
              <a:ext uri="{FF2B5EF4-FFF2-40B4-BE49-F238E27FC236}">
                <a16:creationId xmlns:a16="http://schemas.microsoft.com/office/drawing/2014/main" id="{A8F3925B-1EBB-624B-945A-64F5584C0DEE}"/>
              </a:ext>
            </a:extLst>
          </p:cNvPr>
          <p:cNvSpPr/>
          <p:nvPr/>
        </p:nvSpPr>
        <p:spPr>
          <a:xfrm>
            <a:off x="1929438" y="1230667"/>
            <a:ext cx="914685" cy="375866"/>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pic>
        <p:nvPicPr>
          <p:cNvPr id="96" name="Picture 95">
            <a:extLst>
              <a:ext uri="{FF2B5EF4-FFF2-40B4-BE49-F238E27FC236}">
                <a16:creationId xmlns:a16="http://schemas.microsoft.com/office/drawing/2014/main" id="{D1554307-3F0A-B84C-BFE4-DC9EB5D6335B}"/>
              </a:ext>
            </a:extLst>
          </p:cNvPr>
          <p:cNvPicPr>
            <a:picLocks noChangeAspect="1"/>
          </p:cNvPicPr>
          <p:nvPr/>
        </p:nvPicPr>
        <p:blipFill>
          <a:blip r:embed="rId9"/>
          <a:stretch>
            <a:fillRect/>
          </a:stretch>
        </p:blipFill>
        <p:spPr>
          <a:xfrm>
            <a:off x="2233188" y="1253418"/>
            <a:ext cx="366194" cy="353115"/>
          </a:xfrm>
          <a:prstGeom prst="rect">
            <a:avLst/>
          </a:prstGeom>
        </p:spPr>
      </p:pic>
      <p:sp>
        <p:nvSpPr>
          <p:cNvPr id="97" name="Shape 794">
            <a:extLst>
              <a:ext uri="{FF2B5EF4-FFF2-40B4-BE49-F238E27FC236}">
                <a16:creationId xmlns:a16="http://schemas.microsoft.com/office/drawing/2014/main" id="{5D04B652-86C1-974C-8775-9200CD63B11F}"/>
              </a:ext>
            </a:extLst>
          </p:cNvPr>
          <p:cNvSpPr/>
          <p:nvPr/>
        </p:nvSpPr>
        <p:spPr>
          <a:xfrm flipH="1" flipV="1">
            <a:off x="2862182" y="1475015"/>
            <a:ext cx="1115457" cy="461602"/>
          </a:xfrm>
          <a:prstGeom prst="line">
            <a:avLst/>
          </a:prstGeom>
          <a:ln w="28575">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98" name="Shape 794">
            <a:extLst>
              <a:ext uri="{FF2B5EF4-FFF2-40B4-BE49-F238E27FC236}">
                <a16:creationId xmlns:a16="http://schemas.microsoft.com/office/drawing/2014/main" id="{7CB3C8DB-3C94-B74C-9A4F-D9ACDF6E2369}"/>
              </a:ext>
            </a:extLst>
          </p:cNvPr>
          <p:cNvSpPr/>
          <p:nvPr/>
        </p:nvSpPr>
        <p:spPr>
          <a:xfrm flipH="1" flipV="1">
            <a:off x="2838927" y="1971551"/>
            <a:ext cx="1160053" cy="63182"/>
          </a:xfrm>
          <a:prstGeom prst="line">
            <a:avLst/>
          </a:prstGeom>
          <a:ln w="28575">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99" name="Shape 794">
            <a:extLst>
              <a:ext uri="{FF2B5EF4-FFF2-40B4-BE49-F238E27FC236}">
                <a16:creationId xmlns:a16="http://schemas.microsoft.com/office/drawing/2014/main" id="{C4C760DF-5554-0747-943C-9113A43E6982}"/>
              </a:ext>
            </a:extLst>
          </p:cNvPr>
          <p:cNvSpPr/>
          <p:nvPr/>
        </p:nvSpPr>
        <p:spPr>
          <a:xfrm flipH="1">
            <a:off x="2873363" y="2129284"/>
            <a:ext cx="1104274" cy="461391"/>
          </a:xfrm>
          <a:prstGeom prst="line">
            <a:avLst/>
          </a:prstGeom>
          <a:ln w="28575">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36F814A1-5F24-B843-A014-D08502483C82}"/>
                  </a:ext>
                </a:extLst>
              </p:cNvPr>
              <p:cNvSpPr/>
              <p:nvPr/>
            </p:nvSpPr>
            <p:spPr>
              <a:xfrm>
                <a:off x="2992528" y="1176917"/>
                <a:ext cx="62267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charset="0"/>
                            </a:rPr>
                            <m:t>𝑌</m:t>
                          </m:r>
                        </m:e>
                        <m:sub>
                          <m:r>
                            <a:rPr lang="en-US" i="1">
                              <a:latin typeface="Cambria Math" charset="0"/>
                            </a:rPr>
                            <m:t>1</m:t>
                          </m:r>
                        </m:sub>
                      </m:sSub>
                    </m:oMath>
                  </m:oMathPara>
                </a14:m>
                <a:endParaRPr lang="en-US" dirty="0"/>
              </a:p>
            </p:txBody>
          </p:sp>
        </mc:Choice>
        <mc:Fallback xmlns="">
          <p:sp>
            <p:nvSpPr>
              <p:cNvPr id="100" name="Rectangle 99">
                <a:extLst>
                  <a:ext uri="{FF2B5EF4-FFF2-40B4-BE49-F238E27FC236}">
                    <a16:creationId xmlns:a16="http://schemas.microsoft.com/office/drawing/2014/main" id="{36F814A1-5F24-B843-A014-D08502483C82}"/>
                  </a:ext>
                </a:extLst>
              </p:cNvPr>
              <p:cNvSpPr>
                <a:spLocks noRot="1" noChangeAspect="1" noMove="1" noResize="1" noEditPoints="1" noAdjustHandles="1" noChangeArrowheads="1" noChangeShapeType="1" noTextEdit="1"/>
              </p:cNvSpPr>
              <p:nvPr/>
            </p:nvSpPr>
            <p:spPr>
              <a:xfrm>
                <a:off x="2992528" y="1176917"/>
                <a:ext cx="622670" cy="461665"/>
              </a:xfrm>
              <a:prstGeom prst="rect">
                <a:avLst/>
              </a:prstGeom>
              <a:blipFill>
                <a:blip r:embed="rId10"/>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BF84531D-F2DF-A744-A5A1-794077CD4426}"/>
                  </a:ext>
                </a:extLst>
              </p:cNvPr>
              <p:cNvSpPr/>
              <p:nvPr/>
            </p:nvSpPr>
            <p:spPr>
              <a:xfrm>
                <a:off x="2930184" y="1556552"/>
                <a:ext cx="62978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charset="0"/>
                            </a:rPr>
                            <m:t>𝑌</m:t>
                          </m:r>
                        </m:e>
                        <m:sub>
                          <m:r>
                            <a:rPr lang="en-US" b="0" i="1" smtClean="0">
                              <a:latin typeface="Cambria Math" panose="02040503050406030204" pitchFamily="18" charset="0"/>
                            </a:rPr>
                            <m:t>2</m:t>
                          </m:r>
                        </m:sub>
                      </m:sSub>
                    </m:oMath>
                  </m:oMathPara>
                </a14:m>
                <a:endParaRPr lang="en-US" dirty="0"/>
              </a:p>
            </p:txBody>
          </p:sp>
        </mc:Choice>
        <mc:Fallback xmlns="">
          <p:sp>
            <p:nvSpPr>
              <p:cNvPr id="101" name="Rectangle 100">
                <a:extLst>
                  <a:ext uri="{FF2B5EF4-FFF2-40B4-BE49-F238E27FC236}">
                    <a16:creationId xmlns:a16="http://schemas.microsoft.com/office/drawing/2014/main" id="{BF84531D-F2DF-A744-A5A1-794077CD4426}"/>
                  </a:ext>
                </a:extLst>
              </p:cNvPr>
              <p:cNvSpPr>
                <a:spLocks noRot="1" noChangeAspect="1" noMove="1" noResize="1" noEditPoints="1" noAdjustHandles="1" noChangeArrowheads="1" noChangeShapeType="1" noTextEdit="1"/>
              </p:cNvSpPr>
              <p:nvPr/>
            </p:nvSpPr>
            <p:spPr>
              <a:xfrm>
                <a:off x="2930184" y="1556552"/>
                <a:ext cx="629788"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6EA74640-65B2-BF49-A77B-CF17AD696CFC}"/>
                  </a:ext>
                </a:extLst>
              </p:cNvPr>
              <p:cNvSpPr/>
              <p:nvPr/>
            </p:nvSpPr>
            <p:spPr>
              <a:xfrm>
                <a:off x="3003141" y="2393897"/>
                <a:ext cx="64966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charset="0"/>
                            </a:rPr>
                            <m:t>𝑌</m:t>
                          </m:r>
                        </m:e>
                        <m:sub>
                          <m:r>
                            <a:rPr lang="en-US" b="0" i="1" smtClean="0">
                              <a:latin typeface="Cambria Math" panose="02040503050406030204" pitchFamily="18" charset="0"/>
                            </a:rPr>
                            <m:t>𝑛</m:t>
                          </m:r>
                        </m:sub>
                      </m:sSub>
                    </m:oMath>
                  </m:oMathPara>
                </a14:m>
                <a:endParaRPr lang="en-US" dirty="0"/>
              </a:p>
            </p:txBody>
          </p:sp>
        </mc:Choice>
        <mc:Fallback xmlns="">
          <p:sp>
            <p:nvSpPr>
              <p:cNvPr id="102" name="Rectangle 101">
                <a:extLst>
                  <a:ext uri="{FF2B5EF4-FFF2-40B4-BE49-F238E27FC236}">
                    <a16:creationId xmlns:a16="http://schemas.microsoft.com/office/drawing/2014/main" id="{6EA74640-65B2-BF49-A77B-CF17AD696CFC}"/>
                  </a:ext>
                </a:extLst>
              </p:cNvPr>
              <p:cNvSpPr>
                <a:spLocks noRot="1" noChangeAspect="1" noMove="1" noResize="1" noEditPoints="1" noAdjustHandles="1" noChangeArrowheads="1" noChangeShapeType="1" noTextEdit="1"/>
              </p:cNvSpPr>
              <p:nvPr/>
            </p:nvSpPr>
            <p:spPr>
              <a:xfrm>
                <a:off x="3003141" y="2393897"/>
                <a:ext cx="649665" cy="461665"/>
              </a:xfrm>
              <a:prstGeom prst="rect">
                <a:avLst/>
              </a:prstGeom>
              <a:blipFill>
                <a:blip r:embed="rId12"/>
                <a:stretch>
                  <a:fillRect/>
                </a:stretch>
              </a:blipFill>
            </p:spPr>
            <p:txBody>
              <a:bodyPr/>
              <a:lstStyle/>
              <a:p>
                <a:r>
                  <a:rPr lang="en-US">
                    <a:noFill/>
                  </a:rPr>
                  <a:t> </a:t>
                </a:r>
              </a:p>
            </p:txBody>
          </p:sp>
        </mc:Fallback>
      </mc:AlternateContent>
      <p:pic>
        <p:nvPicPr>
          <p:cNvPr id="103" name="droppedImage.pdf">
            <a:extLst>
              <a:ext uri="{FF2B5EF4-FFF2-40B4-BE49-F238E27FC236}">
                <a16:creationId xmlns:a16="http://schemas.microsoft.com/office/drawing/2014/main" id="{D1602488-6ACA-844B-B647-A8FC6FD92C6B}"/>
              </a:ext>
            </a:extLst>
          </p:cNvPr>
          <p:cNvPicPr/>
          <p:nvPr/>
        </p:nvPicPr>
        <p:blipFill>
          <a:blip r:embed="rId6"/>
          <a:stretch>
            <a:fillRect/>
          </a:stretch>
        </p:blipFill>
        <p:spPr>
          <a:xfrm>
            <a:off x="3174864" y="1945063"/>
            <a:ext cx="69476" cy="396007"/>
          </a:xfrm>
          <a:prstGeom prst="rect">
            <a:avLst/>
          </a:prstGeom>
          <a:ln w="12700">
            <a:miter lim="400000"/>
          </a:ln>
        </p:spPr>
      </p:pic>
      <p:sp>
        <p:nvSpPr>
          <p:cNvPr id="104" name="Shape 817">
            <a:extLst>
              <a:ext uri="{FF2B5EF4-FFF2-40B4-BE49-F238E27FC236}">
                <a16:creationId xmlns:a16="http://schemas.microsoft.com/office/drawing/2014/main" id="{640D283E-8460-F144-A405-DE8D6BD229C0}"/>
              </a:ext>
            </a:extLst>
          </p:cNvPr>
          <p:cNvSpPr/>
          <p:nvPr/>
        </p:nvSpPr>
        <p:spPr>
          <a:xfrm>
            <a:off x="1926840" y="1758542"/>
            <a:ext cx="914685" cy="375866"/>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pic>
        <p:nvPicPr>
          <p:cNvPr id="105" name="Picture 104">
            <a:extLst>
              <a:ext uri="{FF2B5EF4-FFF2-40B4-BE49-F238E27FC236}">
                <a16:creationId xmlns:a16="http://schemas.microsoft.com/office/drawing/2014/main" id="{9B08BE25-0A16-1E48-863A-323ABB63937F}"/>
              </a:ext>
            </a:extLst>
          </p:cNvPr>
          <p:cNvPicPr>
            <a:picLocks noChangeAspect="1"/>
          </p:cNvPicPr>
          <p:nvPr/>
        </p:nvPicPr>
        <p:blipFill>
          <a:blip r:embed="rId9"/>
          <a:stretch>
            <a:fillRect/>
          </a:stretch>
        </p:blipFill>
        <p:spPr>
          <a:xfrm>
            <a:off x="2230590" y="1781293"/>
            <a:ext cx="366194" cy="353115"/>
          </a:xfrm>
          <a:prstGeom prst="rect">
            <a:avLst/>
          </a:prstGeom>
        </p:spPr>
      </p:pic>
      <p:sp>
        <p:nvSpPr>
          <p:cNvPr id="106" name="Shape 817">
            <a:extLst>
              <a:ext uri="{FF2B5EF4-FFF2-40B4-BE49-F238E27FC236}">
                <a16:creationId xmlns:a16="http://schemas.microsoft.com/office/drawing/2014/main" id="{FE258089-2C6B-384C-82C1-5B2817A24C3A}"/>
              </a:ext>
            </a:extLst>
          </p:cNvPr>
          <p:cNvSpPr/>
          <p:nvPr/>
        </p:nvSpPr>
        <p:spPr>
          <a:xfrm>
            <a:off x="1927333" y="2390253"/>
            <a:ext cx="914685" cy="375866"/>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pic>
        <p:nvPicPr>
          <p:cNvPr id="107" name="Picture 106">
            <a:extLst>
              <a:ext uri="{FF2B5EF4-FFF2-40B4-BE49-F238E27FC236}">
                <a16:creationId xmlns:a16="http://schemas.microsoft.com/office/drawing/2014/main" id="{0F3485DD-BEB8-594E-9C3A-A6D673B293FF}"/>
              </a:ext>
            </a:extLst>
          </p:cNvPr>
          <p:cNvPicPr>
            <a:picLocks noChangeAspect="1"/>
          </p:cNvPicPr>
          <p:nvPr/>
        </p:nvPicPr>
        <p:blipFill>
          <a:blip r:embed="rId9"/>
          <a:stretch>
            <a:fillRect/>
          </a:stretch>
        </p:blipFill>
        <p:spPr>
          <a:xfrm>
            <a:off x="2231083" y="2413004"/>
            <a:ext cx="366194" cy="353115"/>
          </a:xfrm>
          <a:prstGeom prst="rect">
            <a:avLst/>
          </a:prstGeom>
        </p:spPr>
      </p:pic>
      <p:sp>
        <p:nvSpPr>
          <p:cNvPr id="108" name="Shape 688">
            <a:extLst>
              <a:ext uri="{FF2B5EF4-FFF2-40B4-BE49-F238E27FC236}">
                <a16:creationId xmlns:a16="http://schemas.microsoft.com/office/drawing/2014/main" id="{ADCF92D1-BD37-1948-98E3-66A1850A406C}"/>
              </a:ext>
            </a:extLst>
          </p:cNvPr>
          <p:cNvSpPr/>
          <p:nvPr/>
        </p:nvSpPr>
        <p:spPr>
          <a:xfrm>
            <a:off x="3557879" y="2395561"/>
            <a:ext cx="514685" cy="61762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4200">
                <a:uFillTx/>
              </a:defRPr>
            </a:lvl1pPr>
          </a:lstStyle>
          <a:p>
            <a:pPr lvl="0">
              <a:defRPr sz="1800"/>
            </a:pPr>
            <a:r>
              <a:rPr sz="3200" dirty="0">
                <a:solidFill>
                  <a:schemeClr val="accent1">
                    <a:lumMod val="50000"/>
                  </a:schemeClr>
                </a:solidFill>
              </a:rPr>
              <a:t>A</a:t>
            </a:r>
          </a:p>
        </p:txBody>
      </p:sp>
      <mc:AlternateContent xmlns:mc="http://schemas.openxmlformats.org/markup-compatibility/2006">
        <mc:Choice xmlns:a14="http://schemas.microsoft.com/office/drawing/2010/main" Requires="a14">
          <p:sp>
            <p:nvSpPr>
              <p:cNvPr id="57" name="Content Placeholder 5">
                <a:extLst>
                  <a:ext uri="{FF2B5EF4-FFF2-40B4-BE49-F238E27FC236}">
                    <a16:creationId xmlns:a16="http://schemas.microsoft.com/office/drawing/2014/main" id="{FF4EA039-EDDA-ED49-BB86-D15B77DF4623}"/>
                  </a:ext>
                </a:extLst>
              </p:cNvPr>
              <p:cNvSpPr txBox="1">
                <a:spLocks/>
              </p:cNvSpPr>
              <p:nvPr/>
            </p:nvSpPr>
            <p:spPr bwMode="auto">
              <a:xfrm>
                <a:off x="4688375" y="219467"/>
                <a:ext cx="4233613" cy="2022400"/>
              </a:xfrm>
              <a:prstGeom prst="rect">
                <a:avLst/>
              </a:prstGeom>
              <a:solidFill>
                <a:schemeClr val="bg1">
                  <a:lumMod val="95000"/>
                </a:schemeClr>
              </a:solidFill>
              <a:ln>
                <a:noFill/>
                <a:headEnd/>
                <a:tailEnd/>
              </a:ln>
            </p:spPr>
            <p:style>
              <a:lnRef idx="1">
                <a:schemeClr val="accent1"/>
              </a:lnRef>
              <a:fillRef idx="2">
                <a:schemeClr val="accent1"/>
              </a:fillRef>
              <a:effectRef idx="1">
                <a:schemeClr val="accent1"/>
              </a:effectRef>
              <a:fontRef idx="minor">
                <a:schemeClr val="dk1"/>
              </a:fontRef>
            </p:style>
            <p:txBody>
              <a:bodyPr vert="horz" wrap="square" lIns="92075" tIns="46038" rIns="92075" bIns="46038" numCol="1" anchor="t" anchorCtr="0" compatLnSpc="1">
                <a:prstTxWarp prst="textNoShape">
                  <a:avLst/>
                </a:prstTxWarp>
                <a:normAutofit lnSpcReduction="10000"/>
              </a:bodyPr>
              <a:lstStyle>
                <a:lvl1pPr marL="342900" indent="-342900" algn="l" rtl="0" fontAlgn="base">
                  <a:spcBef>
                    <a:spcPct val="20000"/>
                  </a:spcBef>
                  <a:spcAft>
                    <a:spcPct val="0"/>
                  </a:spcAft>
                  <a:buClr>
                    <a:srgbClr val="C00000"/>
                  </a:buClr>
                  <a:buSzPct val="120000"/>
                  <a:buChar char="•"/>
                  <a:defRPr sz="2800">
                    <a:solidFill>
                      <a:schemeClr val="tx1"/>
                    </a:solidFill>
                    <a:latin typeface="Gill Sans MT" panose="020B0502020104020203" pitchFamily="34" charset="0"/>
                    <a:ea typeface="+mn-ea"/>
                    <a:cs typeface="+mn-cs"/>
                  </a:defRPr>
                </a:lvl1pPr>
                <a:lvl2pPr marL="742950" indent="-285750" algn="l" rtl="0" fontAlgn="base">
                  <a:spcBef>
                    <a:spcPct val="20000"/>
                  </a:spcBef>
                  <a:spcAft>
                    <a:spcPct val="0"/>
                  </a:spcAft>
                  <a:buFont typeface="Wingdings" panose="05000000000000000000" pitchFamily="2" charset="2"/>
                  <a:buChar char="Ø"/>
                  <a:defRPr sz="2400">
                    <a:solidFill>
                      <a:schemeClr val="bg2">
                        <a:lumMod val="50000"/>
                      </a:schemeClr>
                    </a:solidFill>
                    <a:latin typeface="Gill Sans MT" panose="020B0502020104020203" pitchFamily="34" charset="0"/>
                  </a:defRPr>
                </a:lvl2pPr>
                <a:lvl3pPr marL="1143000" indent="-228600" algn="l" rtl="0" fontAlgn="base">
                  <a:spcBef>
                    <a:spcPct val="20000"/>
                  </a:spcBef>
                  <a:spcAft>
                    <a:spcPct val="0"/>
                  </a:spcAft>
                  <a:buChar char="•"/>
                  <a:defRPr sz="2000">
                    <a:solidFill>
                      <a:schemeClr val="bg2">
                        <a:lumMod val="50000"/>
                      </a:schemeClr>
                    </a:solidFill>
                    <a:latin typeface="Gill Sans MT" panose="020B0502020104020203" pitchFamily="34" charset="0"/>
                  </a:defRPr>
                </a:lvl3pPr>
                <a:lvl4pPr marL="1600200" indent="-228600" algn="l" rtl="0" fontAlgn="base">
                  <a:spcBef>
                    <a:spcPct val="20000"/>
                  </a:spcBef>
                  <a:spcAft>
                    <a:spcPct val="0"/>
                  </a:spcAft>
                  <a:buChar char="–"/>
                  <a:defRPr sz="1800">
                    <a:solidFill>
                      <a:schemeClr val="bg2">
                        <a:lumMod val="50000"/>
                      </a:schemeClr>
                    </a:solidFill>
                    <a:latin typeface="Gill Sans MT" panose="020B0502020104020203" pitchFamily="34" charset="0"/>
                  </a:defRPr>
                </a:lvl4pPr>
                <a:lvl5pPr marL="2057400" indent="-228600" algn="l" rtl="0" fontAlgn="base">
                  <a:spcBef>
                    <a:spcPct val="20000"/>
                  </a:spcBef>
                  <a:spcAft>
                    <a:spcPct val="0"/>
                  </a:spcAft>
                  <a:buChar char="•"/>
                  <a:defRPr sz="1800">
                    <a:solidFill>
                      <a:schemeClr val="bg2">
                        <a:lumMod val="50000"/>
                      </a:schemeClr>
                    </a:solidFill>
                    <a:latin typeface="Gill Sans MT" panose="020B0502020104020203"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marR="0" indent="0">
                  <a:buNone/>
                </a:pPr>
                <a:r>
                  <a:rPr lang="en-US" sz="2400" dirty="0">
                    <a:uFillTx/>
                  </a:rPr>
                  <a:t>Each individual rolls a die</a:t>
                </a:r>
              </a:p>
              <a:p>
                <a:pPr marR="0"/>
                <a14:m>
                  <m:oMath xmlns:m="http://schemas.openxmlformats.org/officeDocument/2006/math">
                    <m:r>
                      <a:rPr lang="en-US" sz="2400" i="1" dirty="0" smtClean="0">
                        <a:uFillTx/>
                        <a:latin typeface="Cambria Math" panose="02040503050406030204" pitchFamily="18" charset="0"/>
                      </a:rPr>
                      <m:t>1</m:t>
                    </m:r>
                    <m:r>
                      <a:rPr lang="en-US" sz="2400" i="1" dirty="0" smtClean="0">
                        <a:uFillTx/>
                        <a:latin typeface="Cambria Math" panose="02040503050406030204" pitchFamily="18" charset="0"/>
                      </a:rPr>
                      <m:t>, </m:t>
                    </m:r>
                    <m:r>
                      <a:rPr lang="en-US" sz="2400" i="1" dirty="0" smtClean="0">
                        <a:uFillTx/>
                        <a:latin typeface="Cambria Math" panose="02040503050406030204" pitchFamily="18" charset="0"/>
                      </a:rPr>
                      <m:t>2</m:t>
                    </m:r>
                    <m:r>
                      <a:rPr lang="en-US" sz="2400" i="1" dirty="0" smtClean="0">
                        <a:uFillTx/>
                        <a:latin typeface="Cambria Math" panose="02040503050406030204" pitchFamily="18" charset="0"/>
                      </a:rPr>
                      <m:t>, </m:t>
                    </m:r>
                    <m:r>
                      <a:rPr lang="en-US" sz="2400" i="1" dirty="0" smtClean="0">
                        <a:uFillTx/>
                        <a:latin typeface="Cambria Math" panose="02040503050406030204" pitchFamily="18" charset="0"/>
                      </a:rPr>
                      <m:t>3</m:t>
                    </m:r>
                    <m:r>
                      <a:rPr lang="en-US" sz="2400" i="1" dirty="0" smtClean="0">
                        <a:uFillTx/>
                        <a:latin typeface="Cambria Math" panose="02040503050406030204" pitchFamily="18" charset="0"/>
                      </a:rPr>
                      <m:t> </m:t>
                    </m:r>
                    <m:r>
                      <a:rPr lang="en-US" sz="2400" i="1" dirty="0" smtClean="0">
                        <a:uFillTx/>
                        <a:latin typeface="Cambria Math" panose="02040503050406030204" pitchFamily="18" charset="0"/>
                      </a:rPr>
                      <m:t>𝑜𝑟</m:t>
                    </m:r>
                    <m:r>
                      <a:rPr lang="en-US" sz="2400" i="1" dirty="0" smtClean="0">
                        <a:uFillTx/>
                        <a:latin typeface="Cambria Math" panose="02040503050406030204" pitchFamily="18" charset="0"/>
                      </a:rPr>
                      <m:t> </m:t>
                    </m:r>
                    <m:r>
                      <a:rPr lang="en-US" sz="2400" i="1" dirty="0" smtClean="0">
                        <a:uFillTx/>
                        <a:latin typeface="Cambria Math" panose="02040503050406030204" pitchFamily="18" charset="0"/>
                      </a:rPr>
                      <m:t>4</m:t>
                    </m:r>
                  </m:oMath>
                </a14:m>
                <a:r>
                  <a:rPr lang="en-US" sz="2400" dirty="0">
                    <a:uFillTx/>
                  </a:rPr>
                  <a:t>: </a:t>
                </a:r>
                <a:br>
                  <a:rPr lang="en-US" sz="2400" dirty="0">
                    <a:uFillTx/>
                  </a:rPr>
                </a:br>
                <a:r>
                  <a:rPr lang="en-US" sz="2400" dirty="0">
                    <a:uFillTx/>
                  </a:rPr>
                  <a:t>Report </a:t>
                </a:r>
                <a:r>
                  <a:rPr lang="en-US" sz="2400" b="1" dirty="0">
                    <a:solidFill>
                      <a:schemeClr val="accent2"/>
                    </a:solidFill>
                    <a:uFillTx/>
                  </a:rPr>
                  <a:t>true</a:t>
                </a:r>
                <a:r>
                  <a:rPr lang="en-US" sz="2400" dirty="0">
                    <a:uFillTx/>
                  </a:rPr>
                  <a:t> value </a:t>
                </a:r>
                <a14:m>
                  <m:oMath xmlns:m="http://schemas.openxmlformats.org/officeDocument/2006/math">
                    <m:sSub>
                      <m:sSubPr>
                        <m:ctrlPr>
                          <a:rPr lang="en-US" sz="2400" i="1">
                            <a:uFillTx/>
                            <a:latin typeface="Cambria Math" panose="02040503050406030204" pitchFamily="18" charset="0"/>
                          </a:rPr>
                        </m:ctrlPr>
                      </m:sSubPr>
                      <m:e>
                        <m:r>
                          <a:rPr lang="en-US" sz="2400" i="1">
                            <a:uFillTx/>
                            <a:latin typeface="Cambria Math" charset="0"/>
                          </a:rPr>
                          <m:t>𝑥</m:t>
                        </m:r>
                      </m:e>
                      <m:sub>
                        <m:r>
                          <a:rPr lang="en-US" sz="2400" i="1">
                            <a:uFillTx/>
                            <a:latin typeface="Cambria Math" charset="0"/>
                          </a:rPr>
                          <m:t>𝑖</m:t>
                        </m:r>
                      </m:sub>
                    </m:sSub>
                  </m:oMath>
                </a14:m>
                <a:endParaRPr lang="en-US" sz="2400" dirty="0">
                  <a:uFillTx/>
                </a:endParaRPr>
              </a:p>
              <a:p>
                <a:pPr marR="0"/>
                <a14:m>
                  <m:oMath xmlns:m="http://schemas.openxmlformats.org/officeDocument/2006/math">
                    <m:r>
                      <a:rPr lang="en-US" sz="2400" i="1" dirty="0" smtClean="0">
                        <a:uFillTx/>
                        <a:latin typeface="Cambria Math" panose="02040503050406030204" pitchFamily="18" charset="0"/>
                      </a:rPr>
                      <m:t>5</m:t>
                    </m:r>
                    <m:r>
                      <a:rPr lang="en-US" sz="2400" i="1" dirty="0" smtClean="0">
                        <a:uFillTx/>
                        <a:latin typeface="Cambria Math" panose="02040503050406030204" pitchFamily="18" charset="0"/>
                      </a:rPr>
                      <m:t> </m:t>
                    </m:r>
                    <m:r>
                      <a:rPr lang="en-US" sz="2400" i="1" dirty="0" smtClean="0">
                        <a:uFillTx/>
                        <a:latin typeface="Cambria Math" panose="02040503050406030204" pitchFamily="18" charset="0"/>
                      </a:rPr>
                      <m:t>𝑜𝑟</m:t>
                    </m:r>
                    <m:r>
                      <a:rPr lang="en-US" sz="2400" i="1" dirty="0" smtClean="0">
                        <a:uFillTx/>
                        <a:latin typeface="Cambria Math" panose="02040503050406030204" pitchFamily="18" charset="0"/>
                      </a:rPr>
                      <m:t> </m:t>
                    </m:r>
                    <m:r>
                      <a:rPr lang="en-US" sz="2400" i="1" dirty="0" smtClean="0">
                        <a:uFillTx/>
                        <a:latin typeface="Cambria Math" panose="02040503050406030204" pitchFamily="18" charset="0"/>
                      </a:rPr>
                      <m:t>6</m:t>
                    </m:r>
                  </m:oMath>
                </a14:m>
                <a:r>
                  <a:rPr lang="en-US" sz="2400" dirty="0">
                    <a:uFillTx/>
                  </a:rPr>
                  <a:t>: </a:t>
                </a:r>
                <a:br>
                  <a:rPr lang="en-US" sz="2400" dirty="0">
                    <a:uFillTx/>
                  </a:rPr>
                </a:br>
                <a:r>
                  <a:rPr lang="en-US" sz="2400" dirty="0">
                    <a:uFillTx/>
                  </a:rPr>
                  <a:t>Report </a:t>
                </a:r>
                <a:r>
                  <a:rPr lang="en-US" sz="2400" dirty="0">
                    <a:solidFill>
                      <a:srgbClr val="FF0000"/>
                    </a:solidFill>
                    <a:uFillTx/>
                  </a:rPr>
                  <a:t>opposite</a:t>
                </a:r>
                <a:r>
                  <a:rPr lang="en-US" sz="2400" dirty="0">
                    <a:uFillTx/>
                  </a:rPr>
                  <a:t> value </a:t>
                </a:r>
                <a14:m>
                  <m:oMath xmlns:m="http://schemas.openxmlformats.org/officeDocument/2006/math">
                    <m:acc>
                      <m:accPr>
                        <m:chr m:val="̅"/>
                        <m:ctrlPr>
                          <a:rPr lang="en-US" sz="2400" i="1">
                            <a:uFillTx/>
                            <a:latin typeface="Cambria Math" panose="02040503050406030204" pitchFamily="18" charset="0"/>
                          </a:rPr>
                        </m:ctrlPr>
                      </m:accPr>
                      <m:e>
                        <m:sSub>
                          <m:sSubPr>
                            <m:ctrlPr>
                              <a:rPr lang="en-US" sz="2400" i="1">
                                <a:uFillTx/>
                                <a:latin typeface="Cambria Math" panose="02040503050406030204" pitchFamily="18" charset="0"/>
                              </a:rPr>
                            </m:ctrlPr>
                          </m:sSubPr>
                          <m:e>
                            <m:r>
                              <a:rPr lang="en-US" sz="2400" i="1">
                                <a:uFillTx/>
                                <a:latin typeface="Cambria Math" charset="0"/>
                              </a:rPr>
                              <m:t>𝑥</m:t>
                            </m:r>
                          </m:e>
                          <m:sub>
                            <m:r>
                              <a:rPr lang="en-US" sz="2400" i="1">
                                <a:uFillTx/>
                                <a:latin typeface="Cambria Math" charset="0"/>
                              </a:rPr>
                              <m:t>𝑖</m:t>
                            </m:r>
                          </m:sub>
                        </m:sSub>
                      </m:e>
                    </m:acc>
                  </m:oMath>
                </a14:m>
                <a:endParaRPr lang="en-US" sz="2400" dirty="0">
                  <a:uFillTx/>
                </a:endParaRPr>
              </a:p>
            </p:txBody>
          </p:sp>
        </mc:Choice>
        <mc:Fallback>
          <p:sp>
            <p:nvSpPr>
              <p:cNvPr id="57" name="Content Placeholder 5">
                <a:extLst>
                  <a:ext uri="{FF2B5EF4-FFF2-40B4-BE49-F238E27FC236}">
                    <a16:creationId xmlns:a16="http://schemas.microsoft.com/office/drawing/2014/main" id="{FF4EA039-EDDA-ED49-BB86-D15B77DF4623}"/>
                  </a:ext>
                </a:extLst>
              </p:cNvPr>
              <p:cNvSpPr txBox="1">
                <a:spLocks noRot="1" noChangeAspect="1" noMove="1" noResize="1" noEditPoints="1" noAdjustHandles="1" noChangeArrowheads="1" noChangeShapeType="1" noTextEdit="1"/>
              </p:cNvSpPr>
              <p:nvPr/>
            </p:nvSpPr>
            <p:spPr bwMode="auto">
              <a:xfrm>
                <a:off x="4688375" y="219467"/>
                <a:ext cx="4233613" cy="2022400"/>
              </a:xfrm>
              <a:prstGeom prst="rect">
                <a:avLst/>
              </a:prstGeom>
              <a:blipFill>
                <a:blip r:embed="rId13"/>
                <a:stretch>
                  <a:fillRect/>
                </a:stretch>
              </a:blipFill>
              <a:ln>
                <a:noFill/>
                <a:headEnd/>
                <a:tailEnd/>
              </a:ln>
            </p:spPr>
            <p:txBody>
              <a:bodyPr/>
              <a:lstStyle/>
              <a:p>
                <a:r>
                  <a:rPr lang="en-IL">
                    <a:noFill/>
                  </a:rPr>
                  <a:t> </a:t>
                </a:r>
              </a:p>
            </p:txBody>
          </p:sp>
        </mc:Fallback>
      </mc:AlternateContent>
      <p:pic>
        <p:nvPicPr>
          <p:cNvPr id="3" name="Picture 2"/>
          <p:cNvPicPr>
            <a:picLocks noChangeAspect="1"/>
          </p:cNvPicPr>
          <p:nvPr/>
        </p:nvPicPr>
        <p:blipFill>
          <a:blip r:embed="rId9"/>
          <a:stretch>
            <a:fillRect/>
          </a:stretch>
        </p:blipFill>
        <p:spPr>
          <a:xfrm>
            <a:off x="8032660" y="872244"/>
            <a:ext cx="854597" cy="824076"/>
          </a:xfrm>
          <a:prstGeom prst="rect">
            <a:avLst/>
          </a:prstGeom>
        </p:spPr>
      </p:pic>
      <mc:AlternateContent xmlns:mc="http://schemas.openxmlformats.org/markup-compatibility/2006" xmlns:a14="http://schemas.microsoft.com/office/drawing/2010/main">
        <mc:Choice Requires="a14">
          <p:sp>
            <p:nvSpPr>
              <p:cNvPr id="2" name="Explosion: 8 Points 1">
                <a:extLst>
                  <a:ext uri="{FF2B5EF4-FFF2-40B4-BE49-F238E27FC236}">
                    <a16:creationId xmlns:a16="http://schemas.microsoft.com/office/drawing/2014/main" id="{1A10C7AB-8AB4-47E2-91F8-3520209B2656}"/>
                  </a:ext>
                </a:extLst>
              </p:cNvPr>
              <p:cNvSpPr/>
              <p:nvPr/>
            </p:nvSpPr>
            <p:spPr>
              <a:xfrm>
                <a:off x="4658206" y="4940543"/>
                <a:ext cx="4077546" cy="1815227"/>
              </a:xfrm>
              <a:prstGeom prst="irregularSeal1">
                <a:avLst/>
              </a:prstGeom>
              <a:ln/>
              <a:extLst>
                <a:ext uri="{C572A759-6A51-4108-AA02-DFA0A04FC94B}">
                  <ma14:wrappingTextBoxFlag xmlns="" xmlns:ma14="http://schemas.microsoft.com/office/mac/drawingml/2011/main" val="1"/>
                </a:ext>
              </a:extLst>
            </p:spPr>
            <p:style>
              <a:lnRef idx="1">
                <a:schemeClr val="dk1"/>
              </a:lnRef>
              <a:fillRef idx="2">
                <a:schemeClr val="dk1"/>
              </a:fillRef>
              <a:effectRef idx="1">
                <a:schemeClr val="dk1"/>
              </a:effectRef>
              <a:fontRef idx="minor">
                <a:schemeClr val="dk1"/>
              </a:fontRef>
            </p:style>
            <p:txBody>
              <a:bodyPr wrap="square" lIns="0" tIns="0" rIns="0" bIns="0" rtlCol="0" anchor="ctr">
                <a:spAutoFit/>
              </a:bodyPr>
              <a:lstStyle/>
              <a:p>
                <a:pPr marR="0" lvl="1" algn="ctr"/>
                <a:r>
                  <a:rPr lang="en-US" sz="1400" dirty="0"/>
                  <a:t>Gives a </a:t>
                </a:r>
                <a:r>
                  <a:rPr lang="en-US" sz="1400" b="1" dirty="0">
                    <a:solidFill>
                      <a:srgbClr val="FF0000"/>
                    </a:solidFill>
                  </a:rPr>
                  <a:t>good estimate </a:t>
                </a:r>
                <a:r>
                  <a:rPr lang="en-US" sz="1400" dirty="0"/>
                  <a:t>for fraction of </a:t>
                </a:r>
                <a14:m>
                  <m:oMath xmlns:m="http://schemas.openxmlformats.org/officeDocument/2006/math">
                    <m:sSub>
                      <m:sSubPr>
                        <m:ctrlPr>
                          <a:rPr lang="en-US" sz="1400" i="1">
                            <a:latin typeface="Cambria Math" panose="02040503050406030204" pitchFamily="18" charset="0"/>
                          </a:rPr>
                        </m:ctrlPr>
                      </m:sSubPr>
                      <m:e>
                        <m:r>
                          <a:rPr lang="en-US" sz="1400" i="1">
                            <a:latin typeface="Cambria Math" charset="0"/>
                          </a:rPr>
                          <m:t>𝑥</m:t>
                        </m:r>
                      </m:e>
                      <m:sub>
                        <m:r>
                          <a:rPr lang="en-US" sz="1400" i="1">
                            <a:latin typeface="Cambria Math" charset="0"/>
                          </a:rPr>
                          <m:t>𝑖</m:t>
                        </m:r>
                      </m:sub>
                    </m:sSub>
                  </m:oMath>
                </a14:m>
                <a:r>
                  <a:rPr lang="en-US" sz="1400" dirty="0"/>
                  <a:t>’s that are </a:t>
                </a:r>
                <a14:m>
                  <m:oMath xmlns:m="http://schemas.openxmlformats.org/officeDocument/2006/math">
                    <m:r>
                      <a:rPr lang="en-US" sz="1400" i="1" dirty="0">
                        <a:latin typeface="Cambria Math" panose="02040503050406030204" pitchFamily="18" charset="0"/>
                      </a:rPr>
                      <m:t>1</m:t>
                    </m:r>
                  </m:oMath>
                </a14:m>
                <a:r>
                  <a:rPr lang="en-US" sz="1400" dirty="0"/>
                  <a:t>, using </a:t>
                </a:r>
                <a:r>
                  <a:rPr lang="en-US" sz="1400" dirty="0">
                    <a:solidFill>
                      <a:srgbClr val="FF0000"/>
                    </a:solidFill>
                  </a:rPr>
                  <a:t>law of large numbers</a:t>
                </a:r>
              </a:p>
            </p:txBody>
          </p:sp>
        </mc:Choice>
        <mc:Fallback xmlns="">
          <p:sp>
            <p:nvSpPr>
              <p:cNvPr id="2" name="Explosion: 8 Points 1">
                <a:extLst>
                  <a:ext uri="{FF2B5EF4-FFF2-40B4-BE49-F238E27FC236}">
                    <a16:creationId xmlns:a16="http://schemas.microsoft.com/office/drawing/2014/main" id="{1A10C7AB-8AB4-47E2-91F8-3520209B2656}"/>
                  </a:ext>
                </a:extLst>
              </p:cNvPr>
              <p:cNvSpPr>
                <a:spLocks noRot="1" noChangeAspect="1" noMove="1" noResize="1" noEditPoints="1" noAdjustHandles="1" noChangeArrowheads="1" noChangeShapeType="1" noTextEdit="1"/>
              </p:cNvSpPr>
              <p:nvPr/>
            </p:nvSpPr>
            <p:spPr>
              <a:xfrm>
                <a:off x="4658206" y="4940543"/>
                <a:ext cx="4077546" cy="1815227"/>
              </a:xfrm>
              <a:prstGeom prst="irregularSeal1">
                <a:avLst/>
              </a:prstGeom>
              <a:blipFill>
                <a:blip r:embed="rId14"/>
                <a:stretch>
                  <a:fillRect/>
                </a:stretch>
              </a:blipFill>
              <a:ln/>
              <a:extLst>
                <a:ext uri="{C572A759-6A51-4108-AA02-DFA0A04FC94B}">
                  <ma14:wrappingTextBoxFlag xmlns="" xmlns:ma14="http://schemas.microsoft.com/office/mac/drawingml/2011/main" val="1"/>
                </a:ext>
              </a:extLst>
            </p:spPr>
            <p:txBody>
              <a:bodyPr/>
              <a:lstStyle/>
              <a:p>
                <a:r>
                  <a:rPr lang="en-US">
                    <a:noFill/>
                  </a:rPr>
                  <a:t> </a:t>
                </a:r>
              </a:p>
            </p:txBody>
          </p:sp>
        </mc:Fallback>
      </mc:AlternateContent>
    </p:spTree>
    <p:extLst>
      <p:ext uri="{BB962C8B-B14F-4D97-AF65-F5344CB8AC3E}">
        <p14:creationId xmlns:p14="http://schemas.microsoft.com/office/powerpoint/2010/main" val="3591638420"/>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p:cNvSpPr>
          <p:nvPr>
            <p:ph type="title"/>
          </p:nvPr>
        </p:nvSpPr>
        <p:spPr/>
        <p:txBody>
          <a:bodyPr/>
          <a:lstStyle/>
          <a:p>
            <a:pPr lvl="0"/>
            <a:r>
              <a:rPr lang="en-US" i="0" dirty="0"/>
              <a:t>Laplace Mechanism</a:t>
            </a:r>
          </a:p>
        </p:txBody>
      </p:sp>
      <mc:AlternateContent xmlns:mc="http://schemas.openxmlformats.org/markup-compatibility/2006" xmlns:a14="http://schemas.microsoft.com/office/drawing/2010/main">
        <mc:Choice Requires="a14">
          <p:sp>
            <p:nvSpPr>
              <p:cNvPr id="788" name="Shape 788"/>
              <p:cNvSpPr>
                <a:spLocks noGrp="1"/>
              </p:cNvSpPr>
              <p:nvPr>
                <p:ph idx="1"/>
              </p:nvPr>
            </p:nvSpPr>
            <p:spPr>
              <a:xfrm>
                <a:off x="284356" y="3497254"/>
                <a:ext cx="8575288" cy="2708484"/>
              </a:xfrm>
            </p:spPr>
            <p:txBody>
              <a:bodyPr/>
              <a:lstStyle/>
              <a:p>
                <a:pPr lvl="0"/>
                <a:r>
                  <a:rPr lang="en-US" dirty="0"/>
                  <a:t>Say we want to release a summary </a:t>
                </a:r>
                <a14:m>
                  <m:oMath xmlns:m="http://schemas.openxmlformats.org/officeDocument/2006/math">
                    <m:r>
                      <a:rPr lang="en-US" smtClean="0">
                        <a:latin typeface="Cambria Math" panose="02040503050406030204" pitchFamily="18" charset="0"/>
                      </a:rPr>
                      <m:t>𝑓</m:t>
                    </m:r>
                    <m:d>
                      <m:dPr>
                        <m:ctrlPr>
                          <a:rPr lang="ar-AE" i="1" smtClean="0">
                            <a:latin typeface="Cambria Math" panose="02040503050406030204" pitchFamily="18" charset="0"/>
                          </a:rPr>
                        </m:ctrlPr>
                      </m:dPr>
                      <m:e>
                        <m:r>
                          <a:rPr lang="ar-AE" smtClean="0">
                            <a:latin typeface="Cambria Math" panose="02040503050406030204" pitchFamily="18" charset="0"/>
                          </a:rPr>
                          <m:t>𝑥</m:t>
                        </m:r>
                      </m:e>
                    </m:d>
                    <m:r>
                      <a:rPr lang="ar-AE" smtClean="0">
                        <a:latin typeface="Cambria Math" panose="02040503050406030204" pitchFamily="18" charset="0"/>
                      </a:rPr>
                      <m:t>∈</m:t>
                    </m:r>
                    <m:sSup>
                      <m:sSupPr>
                        <m:ctrlPr>
                          <a:rPr lang="ar-AE" i="1" smtClean="0">
                            <a:latin typeface="Cambria Math" panose="02040503050406030204" pitchFamily="18" charset="0"/>
                          </a:rPr>
                        </m:ctrlPr>
                      </m:sSupPr>
                      <m:e>
                        <m:r>
                          <a:rPr lang="ar-AE" smtClean="0">
                            <a:latin typeface="Cambria Math" panose="02040503050406030204" pitchFamily="18" charset="0"/>
                          </a:rPr>
                          <m:t>ℝ</m:t>
                        </m:r>
                      </m:e>
                      <m:sup>
                        <m:r>
                          <a:rPr lang="en-US" b="0" i="1" smtClean="0">
                            <a:latin typeface="Cambria Math" charset="0"/>
                          </a:rPr>
                          <m:t>𝑑</m:t>
                        </m:r>
                      </m:sup>
                    </m:sSup>
                  </m:oMath>
                </a14:m>
                <a:endParaRPr lang="ar-AE" dirty="0"/>
              </a:p>
              <a:p>
                <a:pPr lvl="1"/>
                <a:r>
                  <a:rPr lang="en-US" dirty="0"/>
                  <a:t>e.g., proportion of cheaters: </a:t>
                </a:r>
                <a14:m>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𝑥</m:t>
                        </m:r>
                      </m:e>
                      <m:sub>
                        <m:r>
                          <a:rPr lang="en-US" b="0" i="1" smtClean="0">
                            <a:latin typeface="Cambria Math" panose="02040503050406030204" pitchFamily="18" charset="0"/>
                          </a:rPr>
                          <m:t>𝑖</m:t>
                        </m:r>
                      </m:sub>
                    </m:sSub>
                    <m:r>
                      <a:rPr lang="en-US" smtClean="0">
                        <a:latin typeface="Cambria Math" panose="02040503050406030204" pitchFamily="18" charset="0"/>
                      </a:rPr>
                      <m:t>∈</m:t>
                    </m:r>
                    <m:d>
                      <m:dPr>
                        <m:begChr m:val="{"/>
                        <m:endChr m:val="}"/>
                        <m:ctrlPr>
                          <a:rPr lang="ar-AE" i="1" smtClean="0">
                            <a:latin typeface="Cambria Math" panose="02040503050406030204" pitchFamily="18" charset="0"/>
                          </a:rPr>
                        </m:ctrlPr>
                      </m:dPr>
                      <m:e>
                        <m:r>
                          <a:rPr lang="ar-AE" smtClean="0">
                            <a:latin typeface="Cambria Math" panose="02040503050406030204" pitchFamily="18" charset="0"/>
                          </a:rPr>
                          <m:t>0</m:t>
                        </m:r>
                        <m:r>
                          <a:rPr lang="ar-AE" smtClean="0">
                            <a:latin typeface="Cambria Math" panose="02040503050406030204" pitchFamily="18" charset="0"/>
                          </a:rPr>
                          <m:t>,</m:t>
                        </m:r>
                        <m:r>
                          <a:rPr lang="ar-AE" smtClean="0">
                            <a:latin typeface="Cambria Math" panose="02040503050406030204" pitchFamily="18" charset="0"/>
                          </a:rPr>
                          <m:t>1</m:t>
                        </m:r>
                      </m:e>
                    </m:d>
                  </m:oMath>
                </a14:m>
                <a:r>
                  <a:rPr lang="ar-AE" dirty="0"/>
                  <a:t> </a:t>
                </a:r>
                <a:r>
                  <a:rPr lang="en-US" dirty="0"/>
                  <a:t>and </a:t>
                </a:r>
                <a14:m>
                  <m:oMath xmlns:m="http://schemas.openxmlformats.org/officeDocument/2006/math">
                    <m:r>
                      <a:rPr lang="en-US" smtClean="0">
                        <a:latin typeface="Cambria Math" panose="02040503050406030204" pitchFamily="18" charset="0"/>
                      </a:rPr>
                      <m:t>𝑓</m:t>
                    </m:r>
                    <m:d>
                      <m:dPr>
                        <m:ctrlPr>
                          <a:rPr lang="ar-AE" i="1" smtClean="0">
                            <a:latin typeface="Cambria Math" panose="02040503050406030204" pitchFamily="18" charset="0"/>
                          </a:rPr>
                        </m:ctrlPr>
                      </m:dPr>
                      <m:e>
                        <m:r>
                          <a:rPr lang="ar-AE" smtClean="0">
                            <a:latin typeface="Cambria Math" panose="02040503050406030204" pitchFamily="18" charset="0"/>
                          </a:rPr>
                          <m:t>𝑥</m:t>
                        </m:r>
                      </m:e>
                    </m:d>
                    <m:r>
                      <a:rPr lang="ar-AE" smtClean="0">
                        <a:latin typeface="Cambria Math" panose="02040503050406030204" pitchFamily="18" charset="0"/>
                      </a:rPr>
                      <m:t>=</m:t>
                    </m:r>
                    <m:f>
                      <m:fPr>
                        <m:ctrlPr>
                          <a:rPr lang="ar-AE" i="1" smtClean="0">
                            <a:latin typeface="Cambria Math" panose="02040503050406030204" pitchFamily="18" charset="0"/>
                          </a:rPr>
                        </m:ctrlPr>
                      </m:fPr>
                      <m:num>
                        <m:r>
                          <a:rPr lang="ar-AE" smtClean="0">
                            <a:latin typeface="Cambria Math" panose="02040503050406030204" pitchFamily="18" charset="0"/>
                          </a:rPr>
                          <m:t>1</m:t>
                        </m:r>
                      </m:num>
                      <m:den>
                        <m:r>
                          <a:rPr lang="ar-AE" smtClean="0">
                            <a:latin typeface="Cambria Math" panose="02040503050406030204" pitchFamily="18" charset="0"/>
                          </a:rPr>
                          <m:t>𝑛</m:t>
                        </m:r>
                      </m:den>
                    </m:f>
                    <m:nary>
                      <m:naryPr>
                        <m:chr m:val="∑"/>
                        <m:supHide m:val="on"/>
                        <m:ctrlPr>
                          <a:rPr lang="ar-AE" i="1" smtClean="0">
                            <a:latin typeface="Cambria Math" panose="02040503050406030204" pitchFamily="18" charset="0"/>
                          </a:rPr>
                        </m:ctrlPr>
                      </m:naryPr>
                      <m:sub>
                        <m:r>
                          <a:rPr lang="ar-AE" smtClean="0">
                            <a:latin typeface="Cambria Math" panose="02040503050406030204" pitchFamily="18" charset="0"/>
                          </a:rPr>
                          <m:t>𝑖</m:t>
                        </m:r>
                      </m:sub>
                      <m:sup/>
                      <m:e>
                        <m:sSub>
                          <m:sSubPr>
                            <m:ctrlPr>
                              <a:rPr lang="ar-AE" i="1" smtClean="0">
                                <a:latin typeface="Cambria Math" panose="02040503050406030204" pitchFamily="18" charset="0"/>
                              </a:rPr>
                            </m:ctrlPr>
                          </m:sSubPr>
                          <m:e>
                            <m:r>
                              <a:rPr lang="ar-AE" smtClean="0">
                                <a:latin typeface="Cambria Math" panose="02040503050406030204" pitchFamily="18" charset="0"/>
                              </a:rPr>
                              <m:t>𝑥</m:t>
                            </m:r>
                          </m:e>
                          <m:sub>
                            <m:r>
                              <a:rPr lang="ar-AE" smtClean="0">
                                <a:latin typeface="Cambria Math" panose="02040503050406030204" pitchFamily="18" charset="0"/>
                              </a:rPr>
                              <m:t>𝑖</m:t>
                            </m:r>
                          </m:sub>
                        </m:sSub>
                      </m:e>
                    </m:nary>
                  </m:oMath>
                </a14:m>
                <a:r>
                  <a:rPr lang="ar-AE" dirty="0"/>
                  <a:t>  </a:t>
                </a:r>
              </a:p>
              <a:p>
                <a:pPr lvl="0"/>
                <a:endParaRPr lang="en-US" dirty="0"/>
              </a:p>
              <a:p>
                <a:pPr lvl="0"/>
                <a:r>
                  <a:rPr lang="en-US" dirty="0"/>
                  <a:t>Simple approach: add noise to </a:t>
                </a:r>
                <a14:m>
                  <m:oMath xmlns:m="http://schemas.openxmlformats.org/officeDocument/2006/math">
                    <m:r>
                      <a:rPr lang="en-US" dirty="0" smtClean="0">
                        <a:latin typeface="Cambria Math" panose="02040503050406030204" pitchFamily="18" charset="0"/>
                      </a:rPr>
                      <m:t>𝑓</m:t>
                    </m:r>
                    <m:r>
                      <a:rPr lang="en-US" dirty="0" smtClean="0">
                        <a:latin typeface="Cambria Math" panose="02040503050406030204" pitchFamily="18" charset="0"/>
                      </a:rPr>
                      <m:t>(</m:t>
                    </m:r>
                    <m:r>
                      <a:rPr lang="en-US" dirty="0" smtClean="0">
                        <a:latin typeface="Cambria Math" panose="02040503050406030204" pitchFamily="18" charset="0"/>
                      </a:rPr>
                      <m:t>𝑥</m:t>
                    </m:r>
                    <m:r>
                      <a:rPr lang="en-US" dirty="0" smtClean="0">
                        <a:latin typeface="Cambria Math" panose="02040503050406030204" pitchFamily="18" charset="0"/>
                      </a:rPr>
                      <m:t>)</m:t>
                    </m:r>
                  </m:oMath>
                </a14:m>
                <a:endParaRPr lang="en-US" dirty="0"/>
              </a:p>
              <a:p>
                <a:pPr lvl="1"/>
                <a:r>
                  <a:rPr lang="en-US" dirty="0"/>
                  <a:t>How much noise is needed?</a:t>
                </a:r>
              </a:p>
              <a:p>
                <a:pPr marL="0" lvl="0" indent="0">
                  <a:buNone/>
                </a:pPr>
                <a:endParaRPr lang="ar-AE" dirty="0"/>
              </a:p>
            </p:txBody>
          </p:sp>
        </mc:Choice>
        <mc:Fallback xmlns="">
          <p:sp>
            <p:nvSpPr>
              <p:cNvPr id="788" name="Shape 788"/>
              <p:cNvSpPr>
                <a:spLocks noGrp="1" noRot="1" noChangeAspect="1" noMove="1" noResize="1" noEditPoints="1" noAdjustHandles="1" noChangeArrowheads="1" noChangeShapeType="1" noTextEdit="1"/>
              </p:cNvSpPr>
              <p:nvPr>
                <p:ph idx="1"/>
              </p:nvPr>
            </p:nvSpPr>
            <p:spPr>
              <a:xfrm>
                <a:off x="284356" y="3497254"/>
                <a:ext cx="8575288" cy="2708484"/>
              </a:xfrm>
              <a:blipFill>
                <a:blip r:embed="rId3"/>
                <a:stretch>
                  <a:fillRect l="-1849" t="-6757" b="-1577"/>
                </a:stretch>
              </a:blipFill>
            </p:spPr>
            <p:txBody>
              <a:bodyPr/>
              <a:lstStyle/>
              <a:p>
                <a:r>
                  <a:rPr lang="en-US">
                    <a:noFill/>
                  </a:rPr>
                  <a:t> </a:t>
                </a:r>
              </a:p>
            </p:txBody>
          </p:sp>
        </mc:Fallback>
      </mc:AlternateContent>
      <p:sp>
        <p:nvSpPr>
          <p:cNvPr id="789" name="Shape 789"/>
          <p:cNvSpPr>
            <a:spLocks noGrp="1"/>
          </p:cNvSpPr>
          <p:nvPr>
            <p:ph type="sldNum" sz="quarter" idx="11"/>
          </p:nvPr>
        </p:nvSpPr>
        <p:spPr/>
        <p:txBody>
          <a:bodyPr/>
          <a:lstStyle/>
          <a:p>
            <a:pPr lvl="0"/>
            <a:fld id="{86CB4B4D-7CA3-9044-876B-883B54F8677D}" type="slidenum">
              <a:rPr lang="en-US" smtClean="0"/>
              <a:pPr lvl="0"/>
              <a:t>18</a:t>
            </a:fld>
            <a:endParaRPr lang="en-US"/>
          </a:p>
        </p:txBody>
      </p:sp>
      <p:sp>
        <p:nvSpPr>
          <p:cNvPr id="790" name="Shape 790"/>
          <p:cNvSpPr/>
          <p:nvPr/>
        </p:nvSpPr>
        <p:spPr>
          <a:xfrm>
            <a:off x="317500" y="975534"/>
            <a:ext cx="6642100" cy="2032001"/>
          </a:xfrm>
          <a:prstGeom prst="roundRect">
            <a:avLst>
              <a:gd name="adj" fmla="val 9375"/>
            </a:avLst>
          </a:prstGeom>
          <a:gradFill>
            <a:gsLst>
              <a:gs pos="0">
                <a:srgbClr val="CEF6FF"/>
              </a:gs>
              <a:gs pos="100000">
                <a:srgbClr val="E6E6E6"/>
              </a:gs>
            </a:gsLst>
            <a:lin ang="5400000"/>
          </a:gradFill>
          <a:ln w="25400">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dirty="0"/>
          </a:p>
        </p:txBody>
      </p:sp>
      <p:pic>
        <p:nvPicPr>
          <p:cNvPr id="791" name="droppedImage.pdf"/>
          <p:cNvPicPr/>
          <p:nvPr/>
        </p:nvPicPr>
        <p:blipFill>
          <a:blip r:embed="rId4"/>
          <a:stretch>
            <a:fillRect/>
          </a:stretch>
        </p:blipFill>
        <p:spPr>
          <a:xfrm>
            <a:off x="1223769" y="1319842"/>
            <a:ext cx="318528" cy="206613"/>
          </a:xfrm>
          <a:prstGeom prst="rect">
            <a:avLst/>
          </a:prstGeom>
          <a:ln w="12700">
            <a:miter lim="400000"/>
          </a:ln>
        </p:spPr>
      </p:pic>
      <p:pic>
        <p:nvPicPr>
          <p:cNvPr id="792" name="droppedImage.pdf"/>
          <p:cNvPicPr/>
          <p:nvPr/>
        </p:nvPicPr>
        <p:blipFill>
          <a:blip r:embed="rId5"/>
          <a:stretch>
            <a:fillRect/>
          </a:stretch>
        </p:blipFill>
        <p:spPr>
          <a:xfrm>
            <a:off x="1215160" y="2301248"/>
            <a:ext cx="352963" cy="206613"/>
          </a:xfrm>
          <a:prstGeom prst="rect">
            <a:avLst/>
          </a:prstGeom>
          <a:ln w="12700">
            <a:miter lim="400000"/>
          </a:ln>
        </p:spPr>
      </p:pic>
      <p:pic>
        <p:nvPicPr>
          <p:cNvPr id="793" name="droppedImage.pdf"/>
          <p:cNvPicPr/>
          <p:nvPr/>
        </p:nvPicPr>
        <p:blipFill>
          <a:blip r:embed="rId6"/>
          <a:stretch>
            <a:fillRect/>
          </a:stretch>
        </p:blipFill>
        <p:spPr>
          <a:xfrm>
            <a:off x="1309857" y="1836372"/>
            <a:ext cx="69476" cy="396007"/>
          </a:xfrm>
          <a:prstGeom prst="rect">
            <a:avLst/>
          </a:prstGeom>
          <a:ln w="12700">
            <a:miter lim="400000"/>
          </a:ln>
        </p:spPr>
      </p:pic>
      <p:sp>
        <p:nvSpPr>
          <p:cNvPr id="794" name="Shape 794"/>
          <p:cNvSpPr/>
          <p:nvPr/>
        </p:nvSpPr>
        <p:spPr>
          <a:xfrm flipH="1" flipV="1">
            <a:off x="758892" y="1466192"/>
            <a:ext cx="1540982" cy="189393"/>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795" name="Shape 795"/>
          <p:cNvSpPr/>
          <p:nvPr/>
        </p:nvSpPr>
        <p:spPr>
          <a:xfrm flipH="1" flipV="1">
            <a:off x="663222" y="1961444"/>
            <a:ext cx="1636651" cy="21278"/>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796" name="Shape 796"/>
          <p:cNvSpPr/>
          <p:nvPr/>
        </p:nvSpPr>
        <p:spPr>
          <a:xfrm flipH="1">
            <a:off x="870807" y="2258204"/>
            <a:ext cx="1429067" cy="499314"/>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803" name="Group 803"/>
          <p:cNvGrpSpPr/>
          <p:nvPr/>
        </p:nvGrpSpPr>
        <p:grpSpPr>
          <a:xfrm>
            <a:off x="569497" y="1337060"/>
            <a:ext cx="163569" cy="318528"/>
            <a:chOff x="0" y="0"/>
            <a:chExt cx="163567" cy="318526"/>
          </a:xfrm>
        </p:grpSpPr>
        <p:sp>
          <p:nvSpPr>
            <p:cNvPr id="797" name="Shape 797"/>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798" name="Shape 798"/>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799" name="Shape 799"/>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00" name="Shape 800"/>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01" name="Shape 801"/>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02" name="Shape 802"/>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804" name="Shape 804"/>
          <p:cNvSpPr/>
          <p:nvPr/>
        </p:nvSpPr>
        <p:spPr>
          <a:xfrm>
            <a:off x="500627" y="1862198"/>
            <a:ext cx="1" cy="163569"/>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05" name="Shape 805"/>
          <p:cNvSpPr/>
          <p:nvPr/>
        </p:nvSpPr>
        <p:spPr>
          <a:xfrm>
            <a:off x="497757" y="2005679"/>
            <a:ext cx="88959" cy="10617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06" name="Shape 806"/>
          <p:cNvSpPr/>
          <p:nvPr/>
        </p:nvSpPr>
        <p:spPr>
          <a:xfrm flipH="1">
            <a:off x="423147" y="2011418"/>
            <a:ext cx="74611" cy="10043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07" name="Shape 807"/>
          <p:cNvSpPr/>
          <p:nvPr/>
        </p:nvSpPr>
        <p:spPr>
          <a:xfrm>
            <a:off x="423147" y="1873677"/>
            <a:ext cx="71742" cy="3443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08" name="Shape 808"/>
          <p:cNvSpPr/>
          <p:nvPr/>
        </p:nvSpPr>
        <p:spPr>
          <a:xfrm>
            <a:off x="466192" y="1793328"/>
            <a:ext cx="68871" cy="688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09" name="Shape 809"/>
          <p:cNvSpPr/>
          <p:nvPr/>
        </p:nvSpPr>
        <p:spPr>
          <a:xfrm flipV="1">
            <a:off x="503497" y="1879415"/>
            <a:ext cx="71741" cy="2869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816" name="Group 816"/>
          <p:cNvGrpSpPr/>
          <p:nvPr/>
        </p:nvGrpSpPr>
        <p:grpSpPr>
          <a:xfrm>
            <a:off x="672803" y="2602558"/>
            <a:ext cx="163569" cy="318527"/>
            <a:chOff x="0" y="0"/>
            <a:chExt cx="163567" cy="318526"/>
          </a:xfrm>
        </p:grpSpPr>
        <p:sp>
          <p:nvSpPr>
            <p:cNvPr id="810" name="Shape 810"/>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11" name="Shape 811"/>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12" name="Shape 812"/>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13" name="Shape 813"/>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14" name="Shape 814"/>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15" name="Shape 815"/>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817" name="Shape 817"/>
          <p:cNvSpPr/>
          <p:nvPr/>
        </p:nvSpPr>
        <p:spPr>
          <a:xfrm>
            <a:off x="2314138" y="1549451"/>
            <a:ext cx="1033061" cy="783405"/>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sp>
        <p:nvSpPr>
          <p:cNvPr id="818" name="Shape 818"/>
          <p:cNvSpPr/>
          <p:nvPr/>
        </p:nvSpPr>
        <p:spPr>
          <a:xfrm flipH="1">
            <a:off x="2822059" y="2341464"/>
            <a:ext cx="8610" cy="223831"/>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19" name="Shape 819"/>
          <p:cNvSpPr/>
          <p:nvPr/>
        </p:nvSpPr>
        <p:spPr>
          <a:xfrm>
            <a:off x="2234103" y="2588298"/>
            <a:ext cx="1188020" cy="29848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1400">
                <a:uFillTx/>
              </a:defRPr>
            </a:lvl1pPr>
          </a:lstStyle>
          <a:p>
            <a:pPr lvl="0">
              <a:defRPr sz="1800"/>
            </a:pPr>
            <a:r>
              <a:rPr lang="en-US" sz="1400" dirty="0"/>
              <a:t>Random bits</a:t>
            </a:r>
            <a:endParaRPr sz="1400" dirty="0"/>
          </a:p>
        </p:txBody>
      </p:sp>
      <p:sp>
        <p:nvSpPr>
          <p:cNvPr id="820" name="Shape 820"/>
          <p:cNvSpPr/>
          <p:nvPr/>
        </p:nvSpPr>
        <p:spPr>
          <a:xfrm>
            <a:off x="2563305" y="1634187"/>
            <a:ext cx="514685" cy="61762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4200">
                <a:uFillTx/>
              </a:defRPr>
            </a:lvl1pPr>
          </a:lstStyle>
          <a:p>
            <a:pPr lvl="0">
              <a:defRPr sz="1800"/>
            </a:pPr>
            <a:r>
              <a:rPr sz="4200"/>
              <a:t>A</a:t>
            </a:r>
          </a:p>
        </p:txBody>
      </p:sp>
      <p:sp>
        <p:nvSpPr>
          <p:cNvPr id="821" name="Shape 821"/>
          <p:cNvSpPr/>
          <p:nvPr/>
        </p:nvSpPr>
        <p:spPr>
          <a:xfrm flipH="1" flipV="1">
            <a:off x="3374420" y="2224376"/>
            <a:ext cx="2845542" cy="2"/>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pic>
        <p:nvPicPr>
          <p:cNvPr id="822" name="droppedImage.pdf"/>
          <p:cNvPicPr/>
          <p:nvPr/>
        </p:nvPicPr>
        <p:blipFill>
          <a:blip r:embed="rId7"/>
          <a:stretch>
            <a:fillRect/>
          </a:stretch>
        </p:blipFill>
        <p:spPr>
          <a:xfrm>
            <a:off x="1219200" y="1724454"/>
            <a:ext cx="317500" cy="205946"/>
          </a:xfrm>
          <a:prstGeom prst="rect">
            <a:avLst/>
          </a:prstGeom>
          <a:ln w="12700">
            <a:round/>
          </a:ln>
        </p:spPr>
      </p:pic>
      <p:sp>
        <p:nvSpPr>
          <p:cNvPr id="824" name="Shape 824"/>
          <p:cNvSpPr/>
          <p:nvPr/>
        </p:nvSpPr>
        <p:spPr>
          <a:xfrm>
            <a:off x="2841595" y="1142999"/>
            <a:ext cx="1342721" cy="381001"/>
          </a:xfrm>
          <a:custGeom>
            <a:avLst/>
            <a:gdLst/>
            <a:ahLst/>
            <a:cxnLst>
              <a:cxn ang="0">
                <a:pos x="wd2" y="hd2"/>
              </a:cxn>
              <a:cxn ang="5400000">
                <a:pos x="wd2" y="hd2"/>
              </a:cxn>
              <a:cxn ang="10800000">
                <a:pos x="wd2" y="hd2"/>
              </a:cxn>
              <a:cxn ang="16200000">
                <a:pos x="wd2" y="hd2"/>
              </a:cxn>
            </a:cxnLst>
            <a:rect l="0" t="0" r="r" b="b"/>
            <a:pathLst>
              <a:path w="21151" h="21600" extrusionOk="0">
                <a:moveTo>
                  <a:pt x="92" y="21600"/>
                </a:moveTo>
                <a:cubicBezTo>
                  <a:pt x="-118" y="10989"/>
                  <a:pt x="-449" y="0"/>
                  <a:pt x="5146" y="0"/>
                </a:cubicBezTo>
                <a:cubicBezTo>
                  <a:pt x="11051" y="0"/>
                  <a:pt x="21151" y="379"/>
                  <a:pt x="21151" y="379"/>
                </a:cubicBezTo>
              </a:path>
            </a:pathLst>
          </a:custGeom>
          <a:ln w="38100">
            <a:solidFill/>
            <a:round/>
            <a:headEnd type="stealth"/>
          </a:ln>
        </p:spPr>
        <p:txBody>
          <a:bodyPr lIns="0" tIns="0" rIns="0" bIns="0"/>
          <a:lstStyle/>
          <a:p>
            <a:pPr marL="40640" marR="40640" lvl="0">
              <a:defRPr sz="2200"/>
            </a:pPr>
            <a:endParaRPr/>
          </a:p>
        </p:txBody>
      </p:sp>
      <p:sp>
        <p:nvSpPr>
          <p:cNvPr id="825" name="Shape 825"/>
          <p:cNvSpPr/>
          <p:nvPr/>
        </p:nvSpPr>
        <p:spPr>
          <a:xfrm>
            <a:off x="4241800" y="901700"/>
            <a:ext cx="1319223" cy="4572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uFillTx/>
              </a:defRPr>
            </a:pPr>
            <a:r>
              <a:rPr sz="2400">
                <a:uFill>
                  <a:solidFill/>
                </a:uFill>
              </a:rPr>
              <a:t>function f</a:t>
            </a:r>
          </a:p>
        </p:txBody>
      </p:sp>
      <mc:AlternateContent xmlns:mc="http://schemas.openxmlformats.org/markup-compatibility/2006" xmlns:a14="http://schemas.microsoft.com/office/drawing/2010/main">
        <mc:Choice Requires="a14">
          <p:sp>
            <p:nvSpPr>
              <p:cNvPr id="2" name="TextBox 1"/>
              <p:cNvSpPr txBox="1"/>
              <p:nvPr/>
            </p:nvSpPr>
            <p:spPr>
              <a:xfrm>
                <a:off x="3382622" y="1731285"/>
                <a:ext cx="30912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𝑛𝑜𝑖𝑠𝑒</m:t>
                      </m:r>
                    </m:oMath>
                  </m:oMathPara>
                </a14:m>
                <a:endParaRPr lang="en-US" sz="2400" i="0" dirty="0" err="1">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382622" y="1731285"/>
                <a:ext cx="3091295" cy="461665"/>
              </a:xfrm>
              <a:prstGeom prst="rect">
                <a:avLst/>
              </a:prstGeom>
              <a:blipFill rotWithShape="0">
                <a:blip r:embed="rId8"/>
                <a:stretch>
                  <a:fillRect b="-18421"/>
                </a:stretch>
              </a:blipFill>
            </p:spPr>
            <p:txBody>
              <a:bodyPr/>
              <a:lstStyle/>
              <a:p>
                <a:r>
                  <a:rPr lang="en-US">
                    <a:noFill/>
                  </a:rPr>
                  <a:t> </a:t>
                </a:r>
              </a:p>
            </p:txBody>
          </p:sp>
        </mc:Fallback>
      </mc:AlternateContent>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8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p:nvPr/>
        </p:nvSpPr>
        <p:spPr>
          <a:xfrm>
            <a:off x="63500" y="3241139"/>
            <a:ext cx="8775700" cy="635000"/>
          </a:xfrm>
          <a:prstGeom prst="roundRect">
            <a:avLst>
              <a:gd name="adj" fmla="val 30000"/>
            </a:avLst>
          </a:prstGeom>
          <a:solidFill>
            <a:srgbClr val="E9E9E9"/>
          </a:solidFill>
          <a:ln w="12700">
            <a:solidFill/>
            <a:round/>
          </a:ln>
          <a:effectLst>
            <a:outerShdw blurRad="38100" dist="38100" dir="2700000" rotWithShape="0">
              <a:srgbClr val="000000">
                <a:alpha val="75000"/>
              </a:srgbClr>
            </a:outerShdw>
          </a:effectLst>
        </p:spPr>
        <p:txBody>
          <a:bodyPr lIns="0" tIns="0" rIns="0" bIns="0" anchor="ctr"/>
          <a:lstStyle/>
          <a:p>
            <a:pPr marL="40640" marR="40640" lvl="0" algn="ctr"/>
            <a:endParaRPr/>
          </a:p>
        </p:txBody>
      </p:sp>
      <p:sp>
        <p:nvSpPr>
          <p:cNvPr id="839" name="Shape 839"/>
          <p:cNvSpPr>
            <a:spLocks noGrp="1"/>
          </p:cNvSpPr>
          <p:nvPr>
            <p:ph type="title"/>
          </p:nvPr>
        </p:nvSpPr>
        <p:spPr>
          <a:prstGeom prst="rect">
            <a:avLst/>
          </a:prstGeom>
        </p:spPr>
        <p:txBody>
          <a:bodyPr/>
          <a:lstStyle/>
          <a:p>
            <a:pPr lvl="0">
              <a:defRPr sz="1800">
                <a:uFillTx/>
              </a:defRPr>
            </a:pPr>
            <a:r>
              <a:rPr lang="en-US" sz="3600" i="0" dirty="0">
                <a:uFill>
                  <a:solidFill/>
                </a:uFill>
              </a:rPr>
              <a:t>Laplace Mechanism</a:t>
            </a:r>
            <a:endParaRPr sz="2000" i="0" dirty="0">
              <a:solidFill>
                <a:srgbClr val="0329D6"/>
              </a:solidFill>
              <a:uFill>
                <a:solidFill/>
              </a:uFill>
            </a:endParaRPr>
          </a:p>
        </p:txBody>
      </p:sp>
      <p:sp>
        <p:nvSpPr>
          <p:cNvPr id="831" name="Shape 831"/>
          <p:cNvSpPr>
            <a:spLocks noGrp="1"/>
          </p:cNvSpPr>
          <p:nvPr>
            <p:ph type="body" idx="1"/>
          </p:nvPr>
        </p:nvSpPr>
        <p:spPr>
          <a:xfrm>
            <a:off x="228600" y="3284295"/>
            <a:ext cx="8686800" cy="2107513"/>
          </a:xfrm>
          <a:prstGeom prst="rect">
            <a:avLst/>
          </a:prstGeom>
        </p:spPr>
        <p:txBody>
          <a:bodyPr/>
          <a:lstStyle>
            <a:lvl1pPr marL="334554" indent="-293914">
              <a:defRPr sz="2400"/>
            </a:lvl1pPr>
            <a:lvl2pPr marL="735965" indent="-238125">
              <a:spcBef>
                <a:spcPts val="2700"/>
              </a:spcBef>
              <a:defRPr sz="2000"/>
            </a:lvl2pPr>
          </a:lstStyle>
          <a:p>
            <a:pPr lvl="0">
              <a:defRPr sz="1800">
                <a:uFillTx/>
              </a:defRPr>
            </a:pPr>
            <a:r>
              <a:rPr sz="2400" dirty="0">
                <a:uFill>
                  <a:solidFill/>
                </a:uFill>
              </a:rPr>
              <a:t>Global Sensitivity: </a:t>
            </a:r>
          </a:p>
          <a:p>
            <a:pPr lvl="1">
              <a:defRPr sz="1800">
                <a:uFillTx/>
              </a:defRPr>
            </a:pPr>
            <a:endParaRPr lang="en-US" sz="2000" dirty="0">
              <a:uFill>
                <a:solidFill/>
              </a:uFill>
            </a:endParaRPr>
          </a:p>
          <a:p>
            <a:pPr lvl="1">
              <a:defRPr sz="1800">
                <a:uFillTx/>
              </a:defRPr>
            </a:pPr>
            <a:r>
              <a:rPr sz="2000" dirty="0">
                <a:uFill>
                  <a:solidFill/>
                </a:uFill>
              </a:rPr>
              <a:t>Example:   </a:t>
            </a:r>
          </a:p>
        </p:txBody>
      </p:sp>
      <p:sp>
        <p:nvSpPr>
          <p:cNvPr id="840" name="Shape 840"/>
          <p:cNvSpPr>
            <a:spLocks noGrp="1"/>
          </p:cNvSpPr>
          <p:nvPr>
            <p:ph type="sldNum" sz="quarter" idx="2"/>
          </p:nvPr>
        </p:nvSpPr>
        <p:spPr>
          <a:xfrm>
            <a:off x="8750300" y="6604000"/>
            <a:ext cx="279400" cy="297787"/>
          </a:xfrm>
          <a:prstGeom prst="rect">
            <a:avLst/>
          </a:prstGeom>
          <a:extLst>
            <a:ext uri="{C572A759-6A51-4108-AA02-DFA0A04FC94B}">
              <ma14:wrappingTextBoxFlag xmlns="" xmlns:ma14="http://schemas.microsoft.com/office/mac/drawingml/2011/main" val="1"/>
            </a:ext>
          </a:extLst>
        </p:spPr>
        <p:txBody>
          <a:bodyPr/>
          <a:lstStyle/>
          <a:p>
            <a:pPr lvl="0">
              <a:defRPr sz="1800">
                <a:uFillTx/>
              </a:defRPr>
            </a:pPr>
            <a:fld id="{86CB4B4D-7CA3-9044-876B-883B54F8677D}" type="slidenum">
              <a:rPr sz="1300">
                <a:uFill>
                  <a:solidFill/>
                </a:uFill>
              </a:rPr>
              <a:t>19</a:t>
            </a:fld>
            <a:endParaRPr sz="1300">
              <a:uFill>
                <a:solidFill/>
              </a:uFill>
            </a:endParaRPr>
          </a:p>
        </p:txBody>
      </p:sp>
      <p:pic>
        <p:nvPicPr>
          <p:cNvPr id="841" name="droppedImage.pdf"/>
          <p:cNvPicPr/>
          <p:nvPr/>
        </p:nvPicPr>
        <p:blipFill>
          <a:blip r:embed="rId2"/>
          <a:stretch>
            <a:fillRect/>
          </a:stretch>
        </p:blipFill>
        <p:spPr>
          <a:xfrm>
            <a:off x="3619500" y="3364730"/>
            <a:ext cx="4499675" cy="495301"/>
          </a:xfrm>
          <a:prstGeom prst="rect">
            <a:avLst/>
          </a:prstGeom>
          <a:ln w="12700">
            <a:round/>
          </a:ln>
        </p:spPr>
      </p:pic>
      <p:sp>
        <p:nvSpPr>
          <p:cNvPr id="842" name="Shape 842"/>
          <p:cNvSpPr/>
          <p:nvPr/>
        </p:nvSpPr>
        <p:spPr>
          <a:xfrm>
            <a:off x="317500" y="975534"/>
            <a:ext cx="6642100" cy="2032001"/>
          </a:xfrm>
          <a:prstGeom prst="roundRect">
            <a:avLst>
              <a:gd name="adj" fmla="val 9375"/>
            </a:avLst>
          </a:prstGeom>
          <a:gradFill>
            <a:gsLst>
              <a:gs pos="0">
                <a:srgbClr val="CEF6FF"/>
              </a:gs>
              <a:gs pos="100000">
                <a:srgbClr val="E6E6E6"/>
              </a:gs>
            </a:gsLst>
            <a:lin ang="5400000"/>
          </a:gradFill>
          <a:ln w="25400">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pic>
        <p:nvPicPr>
          <p:cNvPr id="843" name="droppedImage.pdf"/>
          <p:cNvPicPr/>
          <p:nvPr/>
        </p:nvPicPr>
        <p:blipFill>
          <a:blip r:embed="rId3"/>
          <a:stretch>
            <a:fillRect/>
          </a:stretch>
        </p:blipFill>
        <p:spPr>
          <a:xfrm>
            <a:off x="1223769" y="1319842"/>
            <a:ext cx="318528" cy="206613"/>
          </a:xfrm>
          <a:prstGeom prst="rect">
            <a:avLst/>
          </a:prstGeom>
          <a:ln w="12700">
            <a:miter lim="400000"/>
          </a:ln>
        </p:spPr>
      </p:pic>
      <p:pic>
        <p:nvPicPr>
          <p:cNvPr id="844" name="droppedImage.pdf"/>
          <p:cNvPicPr/>
          <p:nvPr/>
        </p:nvPicPr>
        <p:blipFill>
          <a:blip r:embed="rId4"/>
          <a:stretch>
            <a:fillRect/>
          </a:stretch>
        </p:blipFill>
        <p:spPr>
          <a:xfrm>
            <a:off x="1215160" y="2301248"/>
            <a:ext cx="352963" cy="206613"/>
          </a:xfrm>
          <a:prstGeom prst="rect">
            <a:avLst/>
          </a:prstGeom>
          <a:ln w="12700">
            <a:miter lim="400000"/>
          </a:ln>
        </p:spPr>
      </p:pic>
      <p:pic>
        <p:nvPicPr>
          <p:cNvPr id="845" name="droppedImage.pdf"/>
          <p:cNvPicPr/>
          <p:nvPr/>
        </p:nvPicPr>
        <p:blipFill>
          <a:blip r:embed="rId5"/>
          <a:stretch>
            <a:fillRect/>
          </a:stretch>
        </p:blipFill>
        <p:spPr>
          <a:xfrm>
            <a:off x="1309857" y="1836372"/>
            <a:ext cx="69476" cy="396007"/>
          </a:xfrm>
          <a:prstGeom prst="rect">
            <a:avLst/>
          </a:prstGeom>
          <a:ln w="12700">
            <a:miter lim="400000"/>
          </a:ln>
        </p:spPr>
      </p:pic>
      <p:sp>
        <p:nvSpPr>
          <p:cNvPr id="846" name="Shape 846"/>
          <p:cNvSpPr/>
          <p:nvPr/>
        </p:nvSpPr>
        <p:spPr>
          <a:xfrm flipH="1" flipV="1">
            <a:off x="758892" y="1466192"/>
            <a:ext cx="1540982" cy="189393"/>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47" name="Shape 847"/>
          <p:cNvSpPr/>
          <p:nvPr/>
        </p:nvSpPr>
        <p:spPr>
          <a:xfrm flipH="1" flipV="1">
            <a:off x="663222" y="1961444"/>
            <a:ext cx="1636651" cy="21278"/>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48" name="Shape 848"/>
          <p:cNvSpPr/>
          <p:nvPr/>
        </p:nvSpPr>
        <p:spPr>
          <a:xfrm flipH="1">
            <a:off x="870807" y="2258204"/>
            <a:ext cx="1429067" cy="499314"/>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855" name="Group 855"/>
          <p:cNvGrpSpPr/>
          <p:nvPr/>
        </p:nvGrpSpPr>
        <p:grpSpPr>
          <a:xfrm>
            <a:off x="569497" y="1337060"/>
            <a:ext cx="163569" cy="318528"/>
            <a:chOff x="0" y="0"/>
            <a:chExt cx="163567" cy="318526"/>
          </a:xfrm>
        </p:grpSpPr>
        <p:sp>
          <p:nvSpPr>
            <p:cNvPr id="849" name="Shape 849"/>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50" name="Shape 850"/>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51" name="Shape 851"/>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52" name="Shape 852"/>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53" name="Shape 853"/>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54" name="Shape 854"/>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856" name="Shape 856"/>
          <p:cNvSpPr/>
          <p:nvPr/>
        </p:nvSpPr>
        <p:spPr>
          <a:xfrm>
            <a:off x="500627" y="1862198"/>
            <a:ext cx="1" cy="163569"/>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57" name="Shape 857"/>
          <p:cNvSpPr/>
          <p:nvPr/>
        </p:nvSpPr>
        <p:spPr>
          <a:xfrm>
            <a:off x="497757" y="2005679"/>
            <a:ext cx="88959" cy="10617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58" name="Shape 858"/>
          <p:cNvSpPr/>
          <p:nvPr/>
        </p:nvSpPr>
        <p:spPr>
          <a:xfrm flipH="1">
            <a:off x="423147" y="2011418"/>
            <a:ext cx="74611" cy="10043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59" name="Shape 859"/>
          <p:cNvSpPr/>
          <p:nvPr/>
        </p:nvSpPr>
        <p:spPr>
          <a:xfrm>
            <a:off x="423147" y="1873677"/>
            <a:ext cx="71742" cy="3443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60" name="Shape 860"/>
          <p:cNvSpPr/>
          <p:nvPr/>
        </p:nvSpPr>
        <p:spPr>
          <a:xfrm>
            <a:off x="466192" y="1793328"/>
            <a:ext cx="68871" cy="688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61" name="Shape 861"/>
          <p:cNvSpPr/>
          <p:nvPr/>
        </p:nvSpPr>
        <p:spPr>
          <a:xfrm flipV="1">
            <a:off x="503497" y="1879415"/>
            <a:ext cx="71741" cy="2869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868" name="Group 868"/>
          <p:cNvGrpSpPr/>
          <p:nvPr/>
        </p:nvGrpSpPr>
        <p:grpSpPr>
          <a:xfrm>
            <a:off x="672803" y="2602558"/>
            <a:ext cx="163569" cy="318527"/>
            <a:chOff x="0" y="0"/>
            <a:chExt cx="163567" cy="318526"/>
          </a:xfrm>
        </p:grpSpPr>
        <p:sp>
          <p:nvSpPr>
            <p:cNvPr id="862" name="Shape 862"/>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63" name="Shape 863"/>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64" name="Shape 864"/>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65" name="Shape 865"/>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66" name="Shape 866"/>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67" name="Shape 867"/>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869" name="Shape 869"/>
          <p:cNvSpPr/>
          <p:nvPr/>
        </p:nvSpPr>
        <p:spPr>
          <a:xfrm>
            <a:off x="2314138" y="1549451"/>
            <a:ext cx="1033061" cy="783405"/>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sp>
        <p:nvSpPr>
          <p:cNvPr id="870" name="Shape 870"/>
          <p:cNvSpPr/>
          <p:nvPr/>
        </p:nvSpPr>
        <p:spPr>
          <a:xfrm flipH="1">
            <a:off x="2822059" y="2341464"/>
            <a:ext cx="8610" cy="223831"/>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71" name="Shape 871"/>
          <p:cNvSpPr/>
          <p:nvPr/>
        </p:nvSpPr>
        <p:spPr>
          <a:xfrm>
            <a:off x="2234103" y="2505032"/>
            <a:ext cx="1188020" cy="464878"/>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1400">
                <a:uFillTx/>
              </a:defRPr>
            </a:lvl1pPr>
          </a:lstStyle>
          <a:p>
            <a:pPr lvl="0">
              <a:defRPr sz="1800"/>
            </a:pPr>
            <a:r>
              <a:rPr lang="en-US" sz="1400" dirty="0"/>
              <a:t>Random bits</a:t>
            </a:r>
            <a:endParaRPr sz="1400" dirty="0"/>
          </a:p>
        </p:txBody>
      </p:sp>
      <p:sp>
        <p:nvSpPr>
          <p:cNvPr id="872" name="Shape 872"/>
          <p:cNvSpPr/>
          <p:nvPr/>
        </p:nvSpPr>
        <p:spPr>
          <a:xfrm>
            <a:off x="2563305" y="1634187"/>
            <a:ext cx="514685" cy="61762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4200">
                <a:uFillTx/>
              </a:defRPr>
            </a:lvl1pPr>
          </a:lstStyle>
          <a:p>
            <a:pPr lvl="0">
              <a:defRPr sz="1800"/>
            </a:pPr>
            <a:r>
              <a:rPr sz="4200"/>
              <a:t>A</a:t>
            </a:r>
          </a:p>
        </p:txBody>
      </p:sp>
      <p:sp>
        <p:nvSpPr>
          <p:cNvPr id="873" name="Shape 873"/>
          <p:cNvSpPr/>
          <p:nvPr/>
        </p:nvSpPr>
        <p:spPr>
          <a:xfrm flipH="1" flipV="1">
            <a:off x="3374420" y="2224376"/>
            <a:ext cx="2845542" cy="2"/>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pic>
        <p:nvPicPr>
          <p:cNvPr id="874" name="droppedImage.pdf"/>
          <p:cNvPicPr/>
          <p:nvPr/>
        </p:nvPicPr>
        <p:blipFill>
          <a:blip r:embed="rId6"/>
          <a:stretch>
            <a:fillRect/>
          </a:stretch>
        </p:blipFill>
        <p:spPr>
          <a:xfrm>
            <a:off x="1219200" y="1724454"/>
            <a:ext cx="317500" cy="205946"/>
          </a:xfrm>
          <a:prstGeom prst="rect">
            <a:avLst/>
          </a:prstGeom>
          <a:ln w="12700">
            <a:round/>
          </a:ln>
        </p:spPr>
      </p:pic>
      <p:sp>
        <p:nvSpPr>
          <p:cNvPr id="876" name="Shape 876"/>
          <p:cNvSpPr/>
          <p:nvPr/>
        </p:nvSpPr>
        <p:spPr>
          <a:xfrm>
            <a:off x="2841595" y="1142999"/>
            <a:ext cx="1342721" cy="381001"/>
          </a:xfrm>
          <a:custGeom>
            <a:avLst/>
            <a:gdLst/>
            <a:ahLst/>
            <a:cxnLst>
              <a:cxn ang="0">
                <a:pos x="wd2" y="hd2"/>
              </a:cxn>
              <a:cxn ang="5400000">
                <a:pos x="wd2" y="hd2"/>
              </a:cxn>
              <a:cxn ang="10800000">
                <a:pos x="wd2" y="hd2"/>
              </a:cxn>
              <a:cxn ang="16200000">
                <a:pos x="wd2" y="hd2"/>
              </a:cxn>
            </a:cxnLst>
            <a:rect l="0" t="0" r="r" b="b"/>
            <a:pathLst>
              <a:path w="21151" h="21600" extrusionOk="0">
                <a:moveTo>
                  <a:pt x="92" y="21600"/>
                </a:moveTo>
                <a:cubicBezTo>
                  <a:pt x="-118" y="10989"/>
                  <a:pt x="-449" y="0"/>
                  <a:pt x="5146" y="0"/>
                </a:cubicBezTo>
                <a:cubicBezTo>
                  <a:pt x="11051" y="0"/>
                  <a:pt x="21151" y="379"/>
                  <a:pt x="21151" y="379"/>
                </a:cubicBezTo>
              </a:path>
            </a:pathLst>
          </a:custGeom>
          <a:ln w="38100">
            <a:solidFill/>
            <a:round/>
            <a:headEnd type="stealth"/>
          </a:ln>
        </p:spPr>
        <p:txBody>
          <a:bodyPr lIns="0" tIns="0" rIns="0" bIns="0"/>
          <a:lstStyle/>
          <a:p>
            <a:pPr marL="40640" marR="40640" lvl="0">
              <a:defRPr sz="2200"/>
            </a:pPr>
            <a:endParaRPr/>
          </a:p>
        </p:txBody>
      </p:sp>
      <p:sp>
        <p:nvSpPr>
          <p:cNvPr id="877" name="Shape 877"/>
          <p:cNvSpPr/>
          <p:nvPr/>
        </p:nvSpPr>
        <p:spPr>
          <a:xfrm>
            <a:off x="4241800" y="901700"/>
            <a:ext cx="1319223" cy="4572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uFillTx/>
              </a:defRPr>
            </a:pPr>
            <a:r>
              <a:rPr sz="2400">
                <a:uFill>
                  <a:solidFill/>
                </a:uFill>
              </a:rPr>
              <a:t>function f</a:t>
            </a:r>
          </a:p>
        </p:txBody>
      </p:sp>
      <p:pic>
        <p:nvPicPr>
          <p:cNvPr id="878" name="droppedImage.pdf"/>
          <p:cNvPicPr/>
          <p:nvPr/>
        </p:nvPicPr>
        <p:blipFill>
          <a:blip r:embed="rId7"/>
          <a:stretch>
            <a:fillRect/>
          </a:stretch>
        </p:blipFill>
        <p:spPr>
          <a:xfrm>
            <a:off x="2111279" y="4652457"/>
            <a:ext cx="2209800" cy="409223"/>
          </a:xfrm>
          <a:prstGeom prst="rect">
            <a:avLst/>
          </a:prstGeom>
          <a:ln w="12700">
            <a:round/>
          </a:ln>
        </p:spPr>
      </p:pic>
      <mc:AlternateContent xmlns:mc="http://schemas.openxmlformats.org/markup-compatibility/2006" xmlns:a14="http://schemas.microsoft.com/office/drawing/2010/main">
        <mc:Choice Requires="a14">
          <p:sp>
            <p:nvSpPr>
              <p:cNvPr id="55" name="TextBox 54"/>
              <p:cNvSpPr txBox="1"/>
              <p:nvPr/>
            </p:nvSpPr>
            <p:spPr>
              <a:xfrm>
                <a:off x="3382622" y="1731285"/>
                <a:ext cx="30912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𝑛𝑜𝑖𝑠𝑒</m:t>
                      </m:r>
                    </m:oMath>
                  </m:oMathPara>
                </a14:m>
                <a:endParaRPr lang="en-US" sz="2400" i="0" dirty="0" err="1">
                  <a:latin typeface="+mj-l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382622" y="1731285"/>
                <a:ext cx="3091295" cy="461665"/>
              </a:xfrm>
              <a:prstGeom prst="rect">
                <a:avLst/>
              </a:prstGeom>
              <a:blipFill rotWithShape="0">
                <a:blip r:embed="rId8"/>
                <a:stretch>
                  <a:fillRect b="-18421"/>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“Privacy” is changing</a:t>
            </a:r>
          </a:p>
        </p:txBody>
      </p:sp>
      <p:sp>
        <p:nvSpPr>
          <p:cNvPr id="3" name="Text Placeholder 2"/>
          <p:cNvSpPr>
            <a:spLocks noGrp="1"/>
          </p:cNvSpPr>
          <p:nvPr>
            <p:ph type="body" idx="1"/>
          </p:nvPr>
        </p:nvSpPr>
        <p:spPr>
          <a:xfrm>
            <a:off x="284356" y="869820"/>
            <a:ext cx="8575288" cy="3332725"/>
          </a:xfrm>
        </p:spPr>
        <p:txBody>
          <a:bodyPr/>
          <a:lstStyle/>
          <a:p>
            <a:endParaRPr lang="en-US" dirty="0"/>
          </a:p>
          <a:p>
            <a:r>
              <a:rPr lang="en-US" sz="2400" dirty="0"/>
              <a:t>So far, we thought of </a:t>
            </a:r>
            <a:r>
              <a:rPr lang="en-US" sz="2400" dirty="0">
                <a:solidFill>
                  <a:srgbClr val="FF0000"/>
                </a:solidFill>
              </a:rPr>
              <a:t>semantic security </a:t>
            </a:r>
            <a:r>
              <a:rPr lang="en-US" sz="2400" dirty="0"/>
              <a:t>(or CCA security) as a gold standard for </a:t>
            </a:r>
            <a:r>
              <a:rPr lang="en-US" sz="2400" dirty="0">
                <a:solidFill>
                  <a:srgbClr val="FF0000"/>
                </a:solidFill>
              </a:rPr>
              <a:t>privacy</a:t>
            </a:r>
            <a:r>
              <a:rPr lang="en-US" sz="2400" dirty="0"/>
              <a:t> – everything is hidden!</a:t>
            </a:r>
          </a:p>
          <a:p>
            <a:endParaRPr lang="en-US" sz="1600" dirty="0"/>
          </a:p>
          <a:p>
            <a:r>
              <a:rPr lang="en-US" sz="2400" dirty="0"/>
              <a:t>In data-driven systems we want </a:t>
            </a:r>
            <a:r>
              <a:rPr lang="en-US" sz="2400" dirty="0">
                <a:solidFill>
                  <a:srgbClr val="FF0000"/>
                </a:solidFill>
              </a:rPr>
              <a:t>privacy</a:t>
            </a:r>
            <a:r>
              <a:rPr lang="en-US" sz="2400" dirty="0"/>
              <a:t> while still getting </a:t>
            </a:r>
            <a:r>
              <a:rPr lang="en-US" sz="2400" dirty="0">
                <a:solidFill>
                  <a:srgbClr val="FF0000"/>
                </a:solidFill>
              </a:rPr>
              <a:t>utility</a:t>
            </a:r>
            <a:r>
              <a:rPr lang="en-US" sz="2400" dirty="0"/>
              <a:t>.</a:t>
            </a:r>
          </a:p>
          <a:p>
            <a:pPr marL="0" indent="0">
              <a:buNone/>
            </a:pPr>
            <a:endParaRPr lang="en-US" dirty="0"/>
          </a:p>
          <a:p>
            <a:endParaRPr lang="en-US" dirty="0"/>
          </a:p>
          <a:p>
            <a:endParaRPr lang="en-US" dirty="0"/>
          </a:p>
        </p:txBody>
      </p:sp>
      <p:grpSp>
        <p:nvGrpSpPr>
          <p:cNvPr id="14" name="Group 13">
            <a:extLst>
              <a:ext uri="{FF2B5EF4-FFF2-40B4-BE49-F238E27FC236}">
                <a16:creationId xmlns:a16="http://schemas.microsoft.com/office/drawing/2014/main" id="{F2D9328B-672F-4AA2-A3B1-56616878DF84}"/>
              </a:ext>
            </a:extLst>
          </p:cNvPr>
          <p:cNvGrpSpPr/>
          <p:nvPr/>
        </p:nvGrpSpPr>
        <p:grpSpPr>
          <a:xfrm>
            <a:off x="1740541" y="3801628"/>
            <a:ext cx="5462900" cy="1162985"/>
            <a:chOff x="887100" y="2202191"/>
            <a:chExt cx="7282921" cy="1550445"/>
          </a:xfrm>
        </p:grpSpPr>
        <p:sp>
          <p:nvSpPr>
            <p:cNvPr id="15" name="Isosceles Triangle 14">
              <a:extLst>
                <a:ext uri="{FF2B5EF4-FFF2-40B4-BE49-F238E27FC236}">
                  <a16:creationId xmlns:a16="http://schemas.microsoft.com/office/drawing/2014/main" id="{5444DE69-715C-4F70-A3E1-CC607204E319}"/>
                </a:ext>
              </a:extLst>
            </p:cNvPr>
            <p:cNvSpPr/>
            <p:nvPr/>
          </p:nvSpPr>
          <p:spPr bwMode="auto">
            <a:xfrm>
              <a:off x="4454953" y="3271833"/>
              <a:ext cx="172217" cy="480803"/>
            </a:xfrm>
            <a:prstGeom prst="triangl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a:ln>
                  <a:noFill/>
                </a:ln>
                <a:solidFill>
                  <a:schemeClr val="tx1"/>
                </a:solidFill>
                <a:effectLst/>
                <a:latin typeface="Times New Roman" pitchFamily="18" charset="0"/>
              </a:endParaRPr>
            </a:p>
          </p:txBody>
        </p:sp>
        <p:sp>
          <p:nvSpPr>
            <p:cNvPr id="19" name="Rectangle 18">
              <a:extLst>
                <a:ext uri="{FF2B5EF4-FFF2-40B4-BE49-F238E27FC236}">
                  <a16:creationId xmlns:a16="http://schemas.microsoft.com/office/drawing/2014/main" id="{C74B6E21-0B49-4483-ACC6-E515D61D7D1F}"/>
                </a:ext>
              </a:extLst>
            </p:cNvPr>
            <p:cNvSpPr/>
            <p:nvPr/>
          </p:nvSpPr>
          <p:spPr bwMode="auto">
            <a:xfrm rot="10800000">
              <a:off x="1249061" y="3158010"/>
              <a:ext cx="6531758" cy="104336"/>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a:ln>
                  <a:noFill/>
                </a:ln>
                <a:solidFill>
                  <a:schemeClr val="tx1"/>
                </a:solidFill>
                <a:effectLst/>
                <a:latin typeface="Times New Roman" pitchFamily="18" charset="0"/>
              </a:endParaRPr>
            </a:p>
          </p:txBody>
        </p:sp>
        <p:sp>
          <p:nvSpPr>
            <p:cNvPr id="20" name="Rounded Rectangle 53">
              <a:extLst>
                <a:ext uri="{FF2B5EF4-FFF2-40B4-BE49-F238E27FC236}">
                  <a16:creationId xmlns:a16="http://schemas.microsoft.com/office/drawing/2014/main" id="{0774A22C-ABA4-4D09-823A-FC3259EBB501}"/>
                </a:ext>
              </a:extLst>
            </p:cNvPr>
            <p:cNvSpPr/>
            <p:nvPr/>
          </p:nvSpPr>
          <p:spPr bwMode="auto">
            <a:xfrm>
              <a:off x="887100" y="2202841"/>
              <a:ext cx="1940138" cy="930830"/>
            </a:xfrm>
            <a:prstGeom prst="round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a:t>Utility</a:t>
              </a:r>
            </a:p>
          </p:txBody>
        </p:sp>
        <p:sp>
          <p:nvSpPr>
            <p:cNvPr id="21" name="Rounded Rectangle 51">
              <a:extLst>
                <a:ext uri="{FF2B5EF4-FFF2-40B4-BE49-F238E27FC236}">
                  <a16:creationId xmlns:a16="http://schemas.microsoft.com/office/drawing/2014/main" id="{3FE6B0D4-E045-43F7-BD0A-406F574E89FD}"/>
                </a:ext>
              </a:extLst>
            </p:cNvPr>
            <p:cNvSpPr/>
            <p:nvPr/>
          </p:nvSpPr>
          <p:spPr bwMode="auto">
            <a:xfrm>
              <a:off x="6229883" y="2202191"/>
              <a:ext cx="1940138" cy="930830"/>
            </a:xfrm>
            <a:prstGeom prst="round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dirty="0"/>
                <a:t>Privacy</a:t>
              </a:r>
            </a:p>
          </p:txBody>
        </p:sp>
      </p:grpSp>
      <p:sp>
        <p:nvSpPr>
          <p:cNvPr id="5" name="Rectangle 4">
            <a:extLst>
              <a:ext uri="{FF2B5EF4-FFF2-40B4-BE49-F238E27FC236}">
                <a16:creationId xmlns:a16="http://schemas.microsoft.com/office/drawing/2014/main" id="{10E88966-8DC6-4248-B4E9-3F3C1CF84485}"/>
              </a:ext>
            </a:extLst>
          </p:cNvPr>
          <p:cNvSpPr/>
          <p:nvPr/>
        </p:nvSpPr>
        <p:spPr>
          <a:xfrm>
            <a:off x="1999250" y="5387320"/>
            <a:ext cx="6573644" cy="1384995"/>
          </a:xfrm>
          <a:prstGeom prst="rect">
            <a:avLst/>
          </a:prstGeom>
        </p:spPr>
        <p:txBody>
          <a:bodyPr wrap="square">
            <a:spAutoFit/>
          </a:bodyPr>
          <a:lstStyle/>
          <a:p>
            <a:r>
              <a:rPr lang="en-US" dirty="0">
                <a:solidFill>
                  <a:srgbClr val="FF0000"/>
                </a:solidFill>
              </a:rPr>
              <a:t>Privacy</a:t>
            </a:r>
            <a:r>
              <a:rPr lang="en-US" dirty="0"/>
              <a:t>: individual information stays hidden</a:t>
            </a:r>
          </a:p>
          <a:p>
            <a:endParaRPr lang="en-US" sz="1200" dirty="0"/>
          </a:p>
          <a:p>
            <a:r>
              <a:rPr lang="en-US" dirty="0">
                <a:solidFill>
                  <a:srgbClr val="FF0000"/>
                </a:solidFill>
              </a:rPr>
              <a:t>Utility</a:t>
            </a:r>
            <a:r>
              <a:rPr lang="en-US" dirty="0"/>
              <a:t>: release aggregate statistics</a:t>
            </a:r>
          </a:p>
          <a:p>
            <a:endParaRPr lang="en-US" dirty="0"/>
          </a:p>
        </p:txBody>
      </p:sp>
    </p:spTree>
    <p:extLst>
      <p:ext uri="{BB962C8B-B14F-4D97-AF65-F5344CB8AC3E}">
        <p14:creationId xmlns:p14="http://schemas.microsoft.com/office/powerpoint/2010/main" val="23623141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p:nvPr/>
        </p:nvSpPr>
        <p:spPr>
          <a:xfrm>
            <a:off x="63500" y="3241139"/>
            <a:ext cx="8775700" cy="635000"/>
          </a:xfrm>
          <a:prstGeom prst="roundRect">
            <a:avLst>
              <a:gd name="adj" fmla="val 30000"/>
            </a:avLst>
          </a:prstGeom>
          <a:solidFill>
            <a:srgbClr val="E9E9E9"/>
          </a:solidFill>
          <a:ln w="12700">
            <a:solidFill/>
            <a:round/>
          </a:ln>
          <a:effectLst>
            <a:outerShdw blurRad="38100" dist="38100" dir="2700000" rotWithShape="0">
              <a:srgbClr val="000000">
                <a:alpha val="75000"/>
              </a:srgbClr>
            </a:outerShdw>
          </a:effectLst>
        </p:spPr>
        <p:txBody>
          <a:bodyPr lIns="0" tIns="0" rIns="0" bIns="0" anchor="ctr"/>
          <a:lstStyle/>
          <a:p>
            <a:pPr marL="40640" marR="40640" lvl="0" algn="ctr"/>
            <a:endParaRPr/>
          </a:p>
        </p:txBody>
      </p:sp>
      <p:sp>
        <p:nvSpPr>
          <p:cNvPr id="839" name="Shape 839"/>
          <p:cNvSpPr>
            <a:spLocks noGrp="1"/>
          </p:cNvSpPr>
          <p:nvPr>
            <p:ph type="title"/>
          </p:nvPr>
        </p:nvSpPr>
        <p:spPr>
          <a:prstGeom prst="rect">
            <a:avLst/>
          </a:prstGeom>
        </p:spPr>
        <p:txBody>
          <a:bodyPr/>
          <a:lstStyle/>
          <a:p>
            <a:pPr lvl="0">
              <a:defRPr sz="1800">
                <a:uFillTx/>
              </a:defRPr>
            </a:pPr>
            <a:r>
              <a:rPr lang="en-US" sz="3600" i="0" dirty="0">
                <a:uFill>
                  <a:solidFill/>
                </a:uFill>
              </a:rPr>
              <a:t>Laplace Mechanism</a:t>
            </a:r>
            <a:endParaRPr sz="2000" i="0" dirty="0">
              <a:solidFill>
                <a:srgbClr val="0329D6"/>
              </a:solidFill>
              <a:uFill>
                <a:solidFill/>
              </a:uFill>
            </a:endParaRPr>
          </a:p>
        </p:txBody>
      </p:sp>
      <p:sp>
        <p:nvSpPr>
          <p:cNvPr id="831" name="Shape 831"/>
          <p:cNvSpPr>
            <a:spLocks noGrp="1"/>
          </p:cNvSpPr>
          <p:nvPr>
            <p:ph type="body" idx="1"/>
          </p:nvPr>
        </p:nvSpPr>
        <p:spPr>
          <a:xfrm>
            <a:off x="228600" y="3284295"/>
            <a:ext cx="8686800" cy="3721100"/>
          </a:xfrm>
          <a:prstGeom prst="rect">
            <a:avLst/>
          </a:prstGeom>
        </p:spPr>
        <p:txBody>
          <a:bodyPr/>
          <a:lstStyle>
            <a:lvl1pPr marL="334554" indent="-293914">
              <a:defRPr sz="2400"/>
            </a:lvl1pPr>
            <a:lvl2pPr marL="735965" indent="-238125">
              <a:spcBef>
                <a:spcPts val="2700"/>
              </a:spcBef>
              <a:defRPr sz="2000"/>
            </a:lvl2pPr>
          </a:lstStyle>
          <a:p>
            <a:pPr lvl="0">
              <a:defRPr sz="1800">
                <a:uFillTx/>
              </a:defRPr>
            </a:pPr>
            <a:r>
              <a:rPr sz="2400" dirty="0">
                <a:uFill>
                  <a:solidFill/>
                </a:uFill>
              </a:rPr>
              <a:t>Global Sensitivity: </a:t>
            </a:r>
          </a:p>
        </p:txBody>
      </p:sp>
      <p:pic>
        <p:nvPicPr>
          <p:cNvPr id="841" name="droppedImage.pdf"/>
          <p:cNvPicPr/>
          <p:nvPr/>
        </p:nvPicPr>
        <p:blipFill>
          <a:blip r:embed="rId3"/>
          <a:stretch>
            <a:fillRect/>
          </a:stretch>
        </p:blipFill>
        <p:spPr>
          <a:xfrm>
            <a:off x="3619500" y="3364730"/>
            <a:ext cx="4499675" cy="495301"/>
          </a:xfrm>
          <a:prstGeom prst="rect">
            <a:avLst/>
          </a:prstGeom>
          <a:ln w="12700">
            <a:round/>
          </a:ln>
        </p:spPr>
      </p:pic>
      <p:sp>
        <p:nvSpPr>
          <p:cNvPr id="842" name="Shape 842"/>
          <p:cNvSpPr/>
          <p:nvPr/>
        </p:nvSpPr>
        <p:spPr>
          <a:xfrm>
            <a:off x="317500" y="975534"/>
            <a:ext cx="6642100" cy="2032001"/>
          </a:xfrm>
          <a:prstGeom prst="roundRect">
            <a:avLst>
              <a:gd name="adj" fmla="val 9375"/>
            </a:avLst>
          </a:prstGeom>
          <a:gradFill>
            <a:gsLst>
              <a:gs pos="0">
                <a:srgbClr val="CEF6FF"/>
              </a:gs>
              <a:gs pos="100000">
                <a:srgbClr val="E6E6E6"/>
              </a:gs>
            </a:gsLst>
            <a:lin ang="5400000"/>
          </a:gradFill>
          <a:ln w="25400">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pic>
        <p:nvPicPr>
          <p:cNvPr id="843" name="droppedImage.pdf"/>
          <p:cNvPicPr/>
          <p:nvPr/>
        </p:nvPicPr>
        <p:blipFill>
          <a:blip r:embed="rId4"/>
          <a:stretch>
            <a:fillRect/>
          </a:stretch>
        </p:blipFill>
        <p:spPr>
          <a:xfrm>
            <a:off x="1223769" y="1319842"/>
            <a:ext cx="318528" cy="206613"/>
          </a:xfrm>
          <a:prstGeom prst="rect">
            <a:avLst/>
          </a:prstGeom>
          <a:ln w="12700">
            <a:miter lim="400000"/>
          </a:ln>
        </p:spPr>
      </p:pic>
      <p:pic>
        <p:nvPicPr>
          <p:cNvPr id="844" name="droppedImage.pdf"/>
          <p:cNvPicPr/>
          <p:nvPr/>
        </p:nvPicPr>
        <p:blipFill>
          <a:blip r:embed="rId5"/>
          <a:stretch>
            <a:fillRect/>
          </a:stretch>
        </p:blipFill>
        <p:spPr>
          <a:xfrm>
            <a:off x="1215160" y="2301248"/>
            <a:ext cx="352963" cy="206613"/>
          </a:xfrm>
          <a:prstGeom prst="rect">
            <a:avLst/>
          </a:prstGeom>
          <a:ln w="12700">
            <a:miter lim="400000"/>
          </a:ln>
        </p:spPr>
      </p:pic>
      <p:pic>
        <p:nvPicPr>
          <p:cNvPr id="845" name="droppedImage.pdf"/>
          <p:cNvPicPr/>
          <p:nvPr/>
        </p:nvPicPr>
        <p:blipFill>
          <a:blip r:embed="rId6"/>
          <a:stretch>
            <a:fillRect/>
          </a:stretch>
        </p:blipFill>
        <p:spPr>
          <a:xfrm>
            <a:off x="1309857" y="1836372"/>
            <a:ext cx="69476" cy="396007"/>
          </a:xfrm>
          <a:prstGeom prst="rect">
            <a:avLst/>
          </a:prstGeom>
          <a:ln w="12700">
            <a:miter lim="400000"/>
          </a:ln>
        </p:spPr>
      </p:pic>
      <p:sp>
        <p:nvSpPr>
          <p:cNvPr id="846" name="Shape 846"/>
          <p:cNvSpPr/>
          <p:nvPr/>
        </p:nvSpPr>
        <p:spPr>
          <a:xfrm flipH="1" flipV="1">
            <a:off x="758892" y="1466192"/>
            <a:ext cx="1540982" cy="189393"/>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47" name="Shape 847"/>
          <p:cNvSpPr/>
          <p:nvPr/>
        </p:nvSpPr>
        <p:spPr>
          <a:xfrm flipH="1" flipV="1">
            <a:off x="663222" y="1961444"/>
            <a:ext cx="1636651" cy="21278"/>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48" name="Shape 848"/>
          <p:cNvSpPr/>
          <p:nvPr/>
        </p:nvSpPr>
        <p:spPr>
          <a:xfrm flipH="1">
            <a:off x="870807" y="2258204"/>
            <a:ext cx="1429067" cy="499314"/>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855" name="Group 855"/>
          <p:cNvGrpSpPr/>
          <p:nvPr/>
        </p:nvGrpSpPr>
        <p:grpSpPr>
          <a:xfrm>
            <a:off x="569497" y="1337060"/>
            <a:ext cx="163569" cy="318528"/>
            <a:chOff x="0" y="0"/>
            <a:chExt cx="163567" cy="318526"/>
          </a:xfrm>
        </p:grpSpPr>
        <p:sp>
          <p:nvSpPr>
            <p:cNvPr id="849" name="Shape 849"/>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50" name="Shape 850"/>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51" name="Shape 851"/>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52" name="Shape 852"/>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53" name="Shape 853"/>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54" name="Shape 854"/>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856" name="Shape 856"/>
          <p:cNvSpPr/>
          <p:nvPr/>
        </p:nvSpPr>
        <p:spPr>
          <a:xfrm>
            <a:off x="500627" y="1862198"/>
            <a:ext cx="1" cy="163569"/>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57" name="Shape 857"/>
          <p:cNvSpPr/>
          <p:nvPr/>
        </p:nvSpPr>
        <p:spPr>
          <a:xfrm>
            <a:off x="497757" y="2005679"/>
            <a:ext cx="88959" cy="10617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58" name="Shape 858"/>
          <p:cNvSpPr/>
          <p:nvPr/>
        </p:nvSpPr>
        <p:spPr>
          <a:xfrm flipH="1">
            <a:off x="423147" y="2011418"/>
            <a:ext cx="74611" cy="10043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59" name="Shape 859"/>
          <p:cNvSpPr/>
          <p:nvPr/>
        </p:nvSpPr>
        <p:spPr>
          <a:xfrm>
            <a:off x="423147" y="1873677"/>
            <a:ext cx="71742" cy="3443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860" name="Shape 860"/>
          <p:cNvSpPr/>
          <p:nvPr/>
        </p:nvSpPr>
        <p:spPr>
          <a:xfrm>
            <a:off x="466192" y="1793328"/>
            <a:ext cx="68871" cy="688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61" name="Shape 861"/>
          <p:cNvSpPr/>
          <p:nvPr/>
        </p:nvSpPr>
        <p:spPr>
          <a:xfrm flipV="1">
            <a:off x="503497" y="1879415"/>
            <a:ext cx="71741" cy="2869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868" name="Group 868"/>
          <p:cNvGrpSpPr/>
          <p:nvPr/>
        </p:nvGrpSpPr>
        <p:grpSpPr>
          <a:xfrm>
            <a:off x="672803" y="2602558"/>
            <a:ext cx="163569" cy="318527"/>
            <a:chOff x="0" y="0"/>
            <a:chExt cx="163567" cy="318526"/>
          </a:xfrm>
        </p:grpSpPr>
        <p:sp>
          <p:nvSpPr>
            <p:cNvPr id="862" name="Shape 862"/>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63" name="Shape 863"/>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64" name="Shape 864"/>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65" name="Shape 865"/>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66" name="Shape 866"/>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867" name="Shape 867"/>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869" name="Shape 869"/>
          <p:cNvSpPr/>
          <p:nvPr/>
        </p:nvSpPr>
        <p:spPr>
          <a:xfrm>
            <a:off x="2314138" y="1549451"/>
            <a:ext cx="1033061" cy="783405"/>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sp>
        <p:nvSpPr>
          <p:cNvPr id="870" name="Shape 870"/>
          <p:cNvSpPr/>
          <p:nvPr/>
        </p:nvSpPr>
        <p:spPr>
          <a:xfrm flipH="1">
            <a:off x="2822059" y="2341464"/>
            <a:ext cx="8610" cy="223831"/>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72" name="Shape 872"/>
          <p:cNvSpPr/>
          <p:nvPr/>
        </p:nvSpPr>
        <p:spPr>
          <a:xfrm>
            <a:off x="2563305" y="1634187"/>
            <a:ext cx="514685" cy="61762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4200">
                <a:uFillTx/>
              </a:defRPr>
            </a:lvl1pPr>
          </a:lstStyle>
          <a:p>
            <a:pPr lvl="0">
              <a:defRPr sz="1800"/>
            </a:pPr>
            <a:r>
              <a:rPr sz="4200"/>
              <a:t>A</a:t>
            </a:r>
          </a:p>
        </p:txBody>
      </p:sp>
      <p:sp>
        <p:nvSpPr>
          <p:cNvPr id="873" name="Shape 873"/>
          <p:cNvSpPr/>
          <p:nvPr/>
        </p:nvSpPr>
        <p:spPr>
          <a:xfrm flipH="1" flipV="1">
            <a:off x="3374420" y="2224376"/>
            <a:ext cx="2845542" cy="2"/>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pic>
        <p:nvPicPr>
          <p:cNvPr id="874" name="droppedImage.pdf"/>
          <p:cNvPicPr/>
          <p:nvPr/>
        </p:nvPicPr>
        <p:blipFill>
          <a:blip r:embed="rId7"/>
          <a:stretch>
            <a:fillRect/>
          </a:stretch>
        </p:blipFill>
        <p:spPr>
          <a:xfrm>
            <a:off x="1219200" y="1724454"/>
            <a:ext cx="317500" cy="205946"/>
          </a:xfrm>
          <a:prstGeom prst="rect">
            <a:avLst/>
          </a:prstGeom>
          <a:ln w="12700">
            <a:round/>
          </a:ln>
        </p:spPr>
      </p:pic>
      <p:sp>
        <p:nvSpPr>
          <p:cNvPr id="876" name="Shape 876"/>
          <p:cNvSpPr/>
          <p:nvPr/>
        </p:nvSpPr>
        <p:spPr>
          <a:xfrm>
            <a:off x="2841595" y="1142999"/>
            <a:ext cx="1342721" cy="381001"/>
          </a:xfrm>
          <a:custGeom>
            <a:avLst/>
            <a:gdLst/>
            <a:ahLst/>
            <a:cxnLst>
              <a:cxn ang="0">
                <a:pos x="wd2" y="hd2"/>
              </a:cxn>
              <a:cxn ang="5400000">
                <a:pos x="wd2" y="hd2"/>
              </a:cxn>
              <a:cxn ang="10800000">
                <a:pos x="wd2" y="hd2"/>
              </a:cxn>
              <a:cxn ang="16200000">
                <a:pos x="wd2" y="hd2"/>
              </a:cxn>
            </a:cxnLst>
            <a:rect l="0" t="0" r="r" b="b"/>
            <a:pathLst>
              <a:path w="21151" h="21600" extrusionOk="0">
                <a:moveTo>
                  <a:pt x="92" y="21600"/>
                </a:moveTo>
                <a:cubicBezTo>
                  <a:pt x="-118" y="10989"/>
                  <a:pt x="-449" y="0"/>
                  <a:pt x="5146" y="0"/>
                </a:cubicBezTo>
                <a:cubicBezTo>
                  <a:pt x="11051" y="0"/>
                  <a:pt x="21151" y="379"/>
                  <a:pt x="21151" y="379"/>
                </a:cubicBezTo>
              </a:path>
            </a:pathLst>
          </a:custGeom>
          <a:ln w="38100">
            <a:solidFill/>
            <a:round/>
            <a:headEnd type="stealth"/>
          </a:ln>
        </p:spPr>
        <p:txBody>
          <a:bodyPr lIns="0" tIns="0" rIns="0" bIns="0"/>
          <a:lstStyle/>
          <a:p>
            <a:pPr marL="40640" marR="40640" lvl="0">
              <a:defRPr sz="2200"/>
            </a:pPr>
            <a:endParaRPr/>
          </a:p>
        </p:txBody>
      </p:sp>
      <p:sp>
        <p:nvSpPr>
          <p:cNvPr id="877" name="Shape 877"/>
          <p:cNvSpPr/>
          <p:nvPr/>
        </p:nvSpPr>
        <p:spPr>
          <a:xfrm>
            <a:off x="4241800" y="901700"/>
            <a:ext cx="1319223" cy="4572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uFillTx/>
              </a:defRPr>
            </a:pPr>
            <a:r>
              <a:rPr sz="2400">
                <a:uFill>
                  <a:solidFill/>
                </a:uFill>
              </a:rPr>
              <a:t>function f</a:t>
            </a:r>
          </a:p>
        </p:txBody>
      </p:sp>
      <mc:AlternateContent xmlns:mc="http://schemas.openxmlformats.org/markup-compatibility/2006" xmlns:a14="http://schemas.microsoft.com/office/drawing/2010/main">
        <mc:Choice Requires="a14">
          <p:sp>
            <p:nvSpPr>
              <p:cNvPr id="55" name="TextBox 54"/>
              <p:cNvSpPr txBox="1"/>
              <p:nvPr/>
            </p:nvSpPr>
            <p:spPr>
              <a:xfrm>
                <a:off x="3382622" y="1731285"/>
                <a:ext cx="30912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𝑛𝑜𝑖𝑠𝑒</m:t>
                      </m:r>
                    </m:oMath>
                  </m:oMathPara>
                </a14:m>
                <a:endParaRPr lang="en-US" sz="2400" i="0" dirty="0" err="1">
                  <a:latin typeface="+mj-lt"/>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3382622" y="1731285"/>
                <a:ext cx="3091295" cy="461665"/>
              </a:xfrm>
              <a:prstGeom prst="rect">
                <a:avLst/>
              </a:prstGeom>
              <a:blipFill rotWithShape="0">
                <a:blip r:embed="rId8"/>
                <a:stretch>
                  <a:fillRect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Shape 931">
                <a:extLst>
                  <a:ext uri="{FF2B5EF4-FFF2-40B4-BE49-F238E27FC236}">
                    <a16:creationId xmlns:a16="http://schemas.microsoft.com/office/drawing/2014/main" id="{A44359D6-9411-4915-8774-872821E9FC6E}"/>
                  </a:ext>
                </a:extLst>
              </p:cNvPr>
              <p:cNvSpPr/>
              <p:nvPr/>
            </p:nvSpPr>
            <p:spPr>
              <a:xfrm>
                <a:off x="82550" y="4330699"/>
                <a:ext cx="8775700" cy="1046607"/>
              </a:xfrm>
              <a:prstGeom prst="roundRect">
                <a:avLst>
                  <a:gd name="adj" fmla="val 28302"/>
                </a:avLst>
              </a:prstGeom>
              <a:gradFill>
                <a:gsLst>
                  <a:gs pos="0">
                    <a:srgbClr val="FFFC79"/>
                  </a:gs>
                  <a:gs pos="100000">
                    <a:srgbClr val="FFFFFF"/>
                  </a:gs>
                </a:gsLst>
                <a:lin ang="5400000"/>
              </a:gradFill>
              <a:ln w="12700">
                <a:solidFill/>
                <a:round/>
              </a:ln>
              <a:effectLst>
                <a:outerShdw blurRad="50800" dist="63500" dir="2700000" rotWithShape="0">
                  <a:srgbClr val="000000">
                    <a:alpha val="75000"/>
                  </a:srgbClr>
                </a:outerShdw>
              </a:effectLst>
            </p:spPr>
            <p:txBody>
              <a:bodyPr lIns="0" tIns="0" rIns="0" bIns="0" anchor="ctr"/>
              <a:lstStyle/>
              <a:p>
                <a:pPr marL="40640" marR="40640" lvl="0" algn="ctr"/>
                <a:r>
                  <a:rPr lang="en-US" b="1" dirty="0"/>
                  <a:t>Theorem:</a:t>
                </a:r>
                <a:r>
                  <a:rPr lang="en-US" dirty="0"/>
                  <a:t> If noise is added from Laplace distribution with </a:t>
                </a:r>
              </a:p>
              <a:p>
                <a:pPr marL="40640" marR="40640" lvl="0" algn="ctr"/>
                <a:r>
                  <a:rPr lang="en-US" dirty="0"/>
                  <a:t>b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𝐺</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𝑓</m:t>
                            </m:r>
                          </m:sub>
                        </m:sSub>
                      </m:num>
                      <m:den>
                        <m:r>
                          <a:rPr lang="en-US" b="0" i="1" smtClean="0">
                            <a:latin typeface="Cambria Math" panose="02040503050406030204" pitchFamily="18" charset="0"/>
                          </a:rPr>
                          <m:t>𝜖</m:t>
                        </m:r>
                      </m:den>
                    </m:f>
                  </m:oMath>
                </a14:m>
                <a:r>
                  <a:rPr lang="en-US" dirty="0"/>
                  <a:t>, then </a:t>
                </a:r>
                <a14:m>
                  <m:oMath xmlns:m="http://schemas.openxmlformats.org/officeDocument/2006/math">
                    <m:r>
                      <a:rPr lang="en-US" b="0" i="1" smtClean="0">
                        <a:latin typeface="Cambria Math" panose="02040503050406030204" pitchFamily="18" charset="0"/>
                      </a:rPr>
                      <m:t>𝐴</m:t>
                    </m:r>
                  </m:oMath>
                </a14:m>
                <a:r>
                  <a:rPr lang="en-US" dirty="0"/>
                  <a:t> is </a:t>
                </a:r>
                <a14:m>
                  <m:oMath xmlns:m="http://schemas.openxmlformats.org/officeDocument/2006/math">
                    <m:r>
                      <a:rPr lang="en-US" b="0" i="1" smtClean="0">
                        <a:latin typeface="Cambria Math" panose="02040503050406030204" pitchFamily="18" charset="0"/>
                      </a:rPr>
                      <m:t>𝜖</m:t>
                    </m:r>
                  </m:oMath>
                </a14:m>
                <a:r>
                  <a:rPr lang="en-US" dirty="0"/>
                  <a:t>-DP.</a:t>
                </a:r>
                <a:endParaRPr dirty="0"/>
              </a:p>
            </p:txBody>
          </p:sp>
        </mc:Choice>
        <mc:Fallback xmlns="">
          <p:sp>
            <p:nvSpPr>
              <p:cNvPr id="56" name="Shape 931">
                <a:extLst>
                  <a:ext uri="{FF2B5EF4-FFF2-40B4-BE49-F238E27FC236}">
                    <a16:creationId xmlns:a16="http://schemas.microsoft.com/office/drawing/2014/main" id="{A44359D6-9411-4915-8774-872821E9FC6E}"/>
                  </a:ext>
                </a:extLst>
              </p:cNvPr>
              <p:cNvSpPr>
                <a:spLocks noRot="1" noChangeAspect="1" noMove="1" noResize="1" noEditPoints="1" noAdjustHandles="1" noChangeArrowheads="1" noChangeShapeType="1" noTextEdit="1"/>
              </p:cNvSpPr>
              <p:nvPr/>
            </p:nvSpPr>
            <p:spPr>
              <a:xfrm>
                <a:off x="82550" y="4330699"/>
                <a:ext cx="8775700" cy="1046607"/>
              </a:xfrm>
              <a:prstGeom prst="roundRect">
                <a:avLst>
                  <a:gd name="adj" fmla="val 28302"/>
                </a:avLst>
              </a:prstGeom>
              <a:blipFill>
                <a:blip r:embed="rId9"/>
                <a:stretch>
                  <a:fillRect/>
                </a:stretch>
              </a:blipFill>
              <a:ln w="12700">
                <a:solidFill/>
                <a:round/>
              </a:ln>
              <a:effectLst>
                <a:outerShdw blurRad="50800" dist="63500" dir="2700000" rotWithShape="0">
                  <a:srgbClr val="000000">
                    <a:alpha val="7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574D585-1FA3-4BB2-8DD3-7DD98E32C9B5}"/>
                  </a:ext>
                </a:extLst>
              </p:cNvPr>
              <p:cNvSpPr/>
              <p:nvPr/>
            </p:nvSpPr>
            <p:spPr>
              <a:xfrm>
                <a:off x="1473195" y="5555878"/>
                <a:ext cx="4572000" cy="761940"/>
              </a:xfrm>
              <a:prstGeom prst="rect">
                <a:avLst/>
              </a:prstGeom>
            </p:spPr>
            <p:txBody>
              <a:bodyPr>
                <a:spAutoFit/>
              </a:bodyPr>
              <a:lstStyle/>
              <a:p>
                <a:pPr lvl="1">
                  <a:spcBef>
                    <a:spcPts val="0"/>
                  </a:spcBef>
                  <a:defRPr sz="1800">
                    <a:uFillTx/>
                  </a:defRPr>
                </a:pPr>
                <a:endParaRPr lang="en-US" dirty="0"/>
              </a:p>
              <a:p>
                <a:pPr lvl="1">
                  <a:spcBef>
                    <a:spcPts val="0"/>
                  </a:spcBef>
                  <a:defRPr sz="1800">
                    <a:uFillTx/>
                  </a:defRPr>
                </a:pPr>
                <a:r>
                  <a:rPr lang="en-US" dirty="0"/>
                  <a:t>Laplace distribution:</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h</m:t>
                    </m:r>
                    <m:d>
                      <m:dPr>
                        <m:ctrlPr>
                          <a:rPr lang="ar-AE" i="1">
                            <a:latin typeface="Cambria Math" panose="02040503050406030204" pitchFamily="18" charset="0"/>
                          </a:rPr>
                        </m:ctrlPr>
                      </m:dPr>
                      <m:e>
                        <m:r>
                          <a:rPr lang="ar-AE" i="1">
                            <a:latin typeface="Cambria Math" panose="02040503050406030204" pitchFamily="18" charset="0"/>
                          </a:rPr>
                          <m:t>𝑦</m:t>
                        </m:r>
                      </m:e>
                    </m:d>
                    <m:r>
                      <a:rPr lang="ar-AE" i="1">
                        <a:latin typeface="Cambria Math" panose="02040503050406030204" pitchFamily="18" charset="0"/>
                      </a:rPr>
                      <m:t>=</m:t>
                    </m:r>
                    <m:f>
                      <m:fPr>
                        <m:ctrlPr>
                          <a:rPr lang="ar-AE" i="1">
                            <a:latin typeface="Cambria Math" panose="02040503050406030204" pitchFamily="18" charset="0"/>
                          </a:rPr>
                        </m:ctrlPr>
                      </m:fPr>
                      <m:num>
                        <m:r>
                          <a:rPr lang="ar-AE" i="1">
                            <a:latin typeface="Cambria Math" panose="02040503050406030204" pitchFamily="18" charset="0"/>
                          </a:rPr>
                          <m:t>1</m:t>
                        </m:r>
                      </m:num>
                      <m:den>
                        <m:r>
                          <a:rPr lang="ar-AE" i="1">
                            <a:latin typeface="Cambria Math" panose="02040503050406030204" pitchFamily="18" charset="0"/>
                          </a:rPr>
                          <m:t>2</m:t>
                        </m:r>
                        <m:r>
                          <a:rPr lang="en-US" b="0" i="1" smtClean="0">
                            <a:latin typeface="Cambria Math" panose="02040503050406030204" pitchFamily="18" charset="0"/>
                          </a:rPr>
                          <m:t>𝑏</m:t>
                        </m:r>
                      </m:den>
                    </m:f>
                    <m:sSup>
                      <m:sSupPr>
                        <m:ctrlPr>
                          <a:rPr lang="ar-AE" i="1">
                            <a:latin typeface="Cambria Math" panose="02040503050406030204" pitchFamily="18" charset="0"/>
                          </a:rPr>
                        </m:ctrlPr>
                      </m:sSupPr>
                      <m:e>
                        <m:r>
                          <a:rPr lang="ar-AE" i="1">
                            <a:latin typeface="Cambria Math" panose="02040503050406030204" pitchFamily="18" charset="0"/>
                          </a:rPr>
                          <m:t>𝑒</m:t>
                        </m:r>
                      </m:e>
                      <m:sup>
                        <m:r>
                          <a:rPr lang="ar-AE" i="1">
                            <a:latin typeface="Cambria Math" panose="02040503050406030204" pitchFamily="18" charset="0"/>
                          </a:rPr>
                          <m:t>−</m:t>
                        </m:r>
                        <m:d>
                          <m:dPr>
                            <m:begChr m:val="|"/>
                            <m:endChr m:val="|"/>
                            <m:ctrlPr>
                              <a:rPr lang="ar-AE" i="1">
                                <a:latin typeface="Cambria Math" panose="02040503050406030204" pitchFamily="18" charset="0"/>
                              </a:rPr>
                            </m:ctrlPr>
                          </m:dPr>
                          <m:e>
                            <m:r>
                              <a:rPr lang="ar-AE" i="1">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𝑏</m:t>
                        </m:r>
                      </m:sup>
                    </m:sSup>
                  </m:oMath>
                </a14:m>
                <a:endParaRPr lang="ar-AE" dirty="0"/>
              </a:p>
            </p:txBody>
          </p:sp>
        </mc:Choice>
        <mc:Fallback xmlns="">
          <p:sp>
            <p:nvSpPr>
              <p:cNvPr id="2" name="Rectangle 1">
                <a:extLst>
                  <a:ext uri="{FF2B5EF4-FFF2-40B4-BE49-F238E27FC236}">
                    <a16:creationId xmlns:a16="http://schemas.microsoft.com/office/drawing/2014/main" id="{7574D585-1FA3-4BB2-8DD3-7DD98E32C9B5}"/>
                  </a:ext>
                </a:extLst>
              </p:cNvPr>
              <p:cNvSpPr>
                <a:spLocks noRot="1" noChangeAspect="1" noMove="1" noResize="1" noEditPoints="1" noAdjustHandles="1" noChangeArrowheads="1" noChangeShapeType="1" noTextEdit="1"/>
              </p:cNvSpPr>
              <p:nvPr/>
            </p:nvSpPr>
            <p:spPr>
              <a:xfrm>
                <a:off x="1473195" y="5555878"/>
                <a:ext cx="4572000" cy="761940"/>
              </a:xfrm>
              <a:prstGeom prst="rect">
                <a:avLst/>
              </a:prstGeom>
              <a:blipFill>
                <a:blip r:embed="rId10"/>
                <a:stretch>
                  <a:fillRect b="-4000"/>
                </a:stretch>
              </a:blipFill>
            </p:spPr>
            <p:txBody>
              <a:bodyPr/>
              <a:lstStyle/>
              <a:p>
                <a:r>
                  <a:rPr lang="en-US">
                    <a:noFill/>
                  </a:rPr>
                  <a:t> </a:t>
                </a:r>
              </a:p>
            </p:txBody>
          </p:sp>
        </mc:Fallback>
      </mc:AlternateContent>
      <p:pic>
        <p:nvPicPr>
          <p:cNvPr id="57" name="laplacian.pdf">
            <a:extLst>
              <a:ext uri="{FF2B5EF4-FFF2-40B4-BE49-F238E27FC236}">
                <a16:creationId xmlns:a16="http://schemas.microsoft.com/office/drawing/2014/main" id="{BB2DD385-DC04-4871-878C-80F80BD865BB}"/>
              </a:ext>
            </a:extLst>
          </p:cNvPr>
          <p:cNvPicPr/>
          <p:nvPr/>
        </p:nvPicPr>
        <p:blipFill>
          <a:blip r:embed="rId11"/>
          <a:stretch>
            <a:fillRect/>
          </a:stretch>
        </p:blipFill>
        <p:spPr>
          <a:xfrm>
            <a:off x="6477000" y="5452148"/>
            <a:ext cx="2070100" cy="991923"/>
          </a:xfrm>
          <a:prstGeom prst="rect">
            <a:avLst/>
          </a:prstGeom>
          <a:ln w="12700">
            <a:round/>
          </a:ln>
        </p:spPr>
      </p:pic>
      <p:pic>
        <p:nvPicPr>
          <p:cNvPr id="59" name="droppedImage.pdf">
            <a:extLst>
              <a:ext uri="{FF2B5EF4-FFF2-40B4-BE49-F238E27FC236}">
                <a16:creationId xmlns:a16="http://schemas.microsoft.com/office/drawing/2014/main" id="{BEA2CD63-D202-4CD8-A067-E46F66608B49}"/>
              </a:ext>
            </a:extLst>
          </p:cNvPr>
          <p:cNvPicPr/>
          <p:nvPr/>
        </p:nvPicPr>
        <p:blipFill>
          <a:blip r:embed="rId12"/>
          <a:stretch>
            <a:fillRect/>
          </a:stretch>
        </p:blipFill>
        <p:spPr>
          <a:xfrm>
            <a:off x="7708900" y="5460341"/>
            <a:ext cx="546100" cy="334708"/>
          </a:xfrm>
          <a:prstGeom prst="rect">
            <a:avLst/>
          </a:prstGeom>
          <a:ln w="12700">
            <a:round/>
          </a:ln>
        </p:spPr>
      </p:pic>
      <p:sp>
        <p:nvSpPr>
          <p:cNvPr id="61" name="Shape 887">
            <a:extLst>
              <a:ext uri="{FF2B5EF4-FFF2-40B4-BE49-F238E27FC236}">
                <a16:creationId xmlns:a16="http://schemas.microsoft.com/office/drawing/2014/main" id="{FF3C9B4F-0BB5-4A39-AA64-9D1AE1A01319}"/>
              </a:ext>
            </a:extLst>
          </p:cNvPr>
          <p:cNvSpPr>
            <a:spLocks noGrp="1"/>
          </p:cNvSpPr>
          <p:nvPr>
            <p:ph type="sldNum" sz="quarter" idx="2"/>
          </p:nvPr>
        </p:nvSpPr>
        <p:spPr>
          <a:xfrm>
            <a:off x="8412480" y="6640550"/>
            <a:ext cx="731520" cy="217450"/>
          </a:xfrm>
        </p:spPr>
        <p:txBody>
          <a:bodyPr/>
          <a:lstStyle/>
          <a:p>
            <a:pPr lvl="0"/>
            <a:fld id="{86CB4B4D-7CA3-9044-876B-883B54F8677D}" type="slidenum">
              <a:rPr lang="is-IS" smtClean="0"/>
              <a:pPr lvl="0"/>
              <a:t>20</a:t>
            </a:fld>
            <a:endParaRPr lang="is-IS" dirty="0"/>
          </a:p>
        </p:txBody>
      </p:sp>
      <p:sp>
        <p:nvSpPr>
          <p:cNvPr id="66" name="Shape 819">
            <a:extLst>
              <a:ext uri="{FF2B5EF4-FFF2-40B4-BE49-F238E27FC236}">
                <a16:creationId xmlns:a16="http://schemas.microsoft.com/office/drawing/2014/main" id="{6820D71F-8E83-47EE-9E6D-3EF8DF935EDA}"/>
              </a:ext>
            </a:extLst>
          </p:cNvPr>
          <p:cNvSpPr/>
          <p:nvPr/>
        </p:nvSpPr>
        <p:spPr>
          <a:xfrm>
            <a:off x="2234103" y="2594456"/>
            <a:ext cx="1188020" cy="29848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1400">
                <a:uFillTx/>
              </a:defRPr>
            </a:lvl1pPr>
          </a:lstStyle>
          <a:p>
            <a:pPr lvl="0">
              <a:defRPr sz="1800"/>
            </a:pPr>
            <a:r>
              <a:rPr lang="en-US" sz="1400" dirty="0"/>
              <a:t>Random bits</a:t>
            </a:r>
            <a:endParaRPr sz="1400" dirty="0"/>
          </a:p>
        </p:txBody>
      </p:sp>
    </p:spTree>
    <p:extLst>
      <p:ext uri="{BB962C8B-B14F-4D97-AF65-F5344CB8AC3E}">
        <p14:creationId xmlns:p14="http://schemas.microsoft.com/office/powerpoint/2010/main" val="14541234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p:tmAbs val="0"/>
                                  </p:iterate>
                                  <p:childTnLst>
                                    <p:set>
                                      <p:cBhvr>
                                        <p:cTn id="6" fill="hold"/>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uiExpan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Shape 830"/>
          <p:cNvSpPr/>
          <p:nvPr/>
        </p:nvSpPr>
        <p:spPr>
          <a:xfrm>
            <a:off x="63500" y="1233761"/>
            <a:ext cx="8775700" cy="635000"/>
          </a:xfrm>
          <a:prstGeom prst="roundRect">
            <a:avLst>
              <a:gd name="adj" fmla="val 30000"/>
            </a:avLst>
          </a:prstGeom>
          <a:solidFill>
            <a:srgbClr val="E9E9E9"/>
          </a:solidFill>
          <a:ln w="12700">
            <a:solidFill/>
            <a:round/>
          </a:ln>
          <a:effectLst>
            <a:outerShdw blurRad="38100" dist="38100" dir="2700000" rotWithShape="0">
              <a:srgbClr val="000000">
                <a:alpha val="75000"/>
              </a:srgbClr>
            </a:outerShdw>
          </a:effectLst>
        </p:spPr>
        <p:txBody>
          <a:bodyPr lIns="0" tIns="0" rIns="0" bIns="0" anchor="ctr"/>
          <a:lstStyle/>
          <a:p>
            <a:pPr marL="40640" marR="40640" lvl="0" algn="ctr"/>
            <a:endParaRPr/>
          </a:p>
        </p:txBody>
      </p:sp>
      <p:sp>
        <p:nvSpPr>
          <p:cNvPr id="839" name="Shape 839"/>
          <p:cNvSpPr>
            <a:spLocks noGrp="1"/>
          </p:cNvSpPr>
          <p:nvPr>
            <p:ph type="title"/>
          </p:nvPr>
        </p:nvSpPr>
        <p:spPr>
          <a:prstGeom prst="rect">
            <a:avLst/>
          </a:prstGeom>
        </p:spPr>
        <p:txBody>
          <a:bodyPr/>
          <a:lstStyle/>
          <a:p>
            <a:pPr lvl="0">
              <a:defRPr sz="1800">
                <a:uFillTx/>
              </a:defRPr>
            </a:pPr>
            <a:r>
              <a:rPr lang="en-US" sz="3600" i="0" dirty="0">
                <a:uFill>
                  <a:solidFill/>
                </a:uFill>
              </a:rPr>
              <a:t>Laplace Mechanism</a:t>
            </a:r>
            <a:endParaRPr sz="2000" i="0" dirty="0">
              <a:solidFill>
                <a:srgbClr val="0329D6"/>
              </a:solidFill>
              <a:uFill>
                <a:solidFill/>
              </a:uFill>
            </a:endParaRPr>
          </a:p>
        </p:txBody>
      </p:sp>
      <p:sp>
        <p:nvSpPr>
          <p:cNvPr id="831" name="Shape 831"/>
          <p:cNvSpPr>
            <a:spLocks noGrp="1"/>
          </p:cNvSpPr>
          <p:nvPr>
            <p:ph type="body" idx="1"/>
          </p:nvPr>
        </p:nvSpPr>
        <p:spPr>
          <a:xfrm>
            <a:off x="228600" y="1292313"/>
            <a:ext cx="8686800" cy="804342"/>
          </a:xfrm>
          <a:prstGeom prst="rect">
            <a:avLst/>
          </a:prstGeom>
        </p:spPr>
        <p:txBody>
          <a:bodyPr/>
          <a:lstStyle>
            <a:lvl1pPr marL="334554" indent="-293914">
              <a:defRPr sz="2400"/>
            </a:lvl1pPr>
            <a:lvl2pPr marL="735965" indent="-238125">
              <a:spcBef>
                <a:spcPts val="2700"/>
              </a:spcBef>
              <a:defRPr sz="2000"/>
            </a:lvl2pPr>
          </a:lstStyle>
          <a:p>
            <a:pPr lvl="0">
              <a:defRPr sz="1800">
                <a:uFillTx/>
              </a:defRPr>
            </a:pPr>
            <a:r>
              <a:rPr sz="2400" dirty="0">
                <a:uFill>
                  <a:solidFill/>
                </a:uFill>
              </a:rPr>
              <a:t>Global Sensitivity: </a:t>
            </a:r>
          </a:p>
        </p:txBody>
      </p:sp>
      <p:pic>
        <p:nvPicPr>
          <p:cNvPr id="841" name="droppedImage.pdf"/>
          <p:cNvPicPr/>
          <p:nvPr/>
        </p:nvPicPr>
        <p:blipFill>
          <a:blip r:embed="rId3"/>
          <a:stretch>
            <a:fillRect/>
          </a:stretch>
        </p:blipFill>
        <p:spPr>
          <a:xfrm>
            <a:off x="3619500" y="1357352"/>
            <a:ext cx="4499675" cy="495301"/>
          </a:xfrm>
          <a:prstGeom prst="rect">
            <a:avLst/>
          </a:prstGeom>
          <a:ln w="12700">
            <a:round/>
          </a:ln>
        </p:spPr>
      </p:pic>
      <mc:AlternateContent xmlns:mc="http://schemas.openxmlformats.org/markup-compatibility/2006" xmlns:a14="http://schemas.microsoft.com/office/drawing/2010/main">
        <mc:Choice Requires="a14">
          <p:sp>
            <p:nvSpPr>
              <p:cNvPr id="56" name="Shape 931">
                <a:extLst>
                  <a:ext uri="{FF2B5EF4-FFF2-40B4-BE49-F238E27FC236}">
                    <a16:creationId xmlns:a16="http://schemas.microsoft.com/office/drawing/2014/main" id="{A44359D6-9411-4915-8774-872821E9FC6E}"/>
                  </a:ext>
                </a:extLst>
              </p:cNvPr>
              <p:cNvSpPr/>
              <p:nvPr/>
            </p:nvSpPr>
            <p:spPr>
              <a:xfrm>
                <a:off x="82550" y="2323321"/>
                <a:ext cx="8775700" cy="1046607"/>
              </a:xfrm>
              <a:prstGeom prst="roundRect">
                <a:avLst>
                  <a:gd name="adj" fmla="val 28302"/>
                </a:avLst>
              </a:prstGeom>
              <a:gradFill>
                <a:gsLst>
                  <a:gs pos="0">
                    <a:srgbClr val="FFFC79"/>
                  </a:gs>
                  <a:gs pos="100000">
                    <a:srgbClr val="FFFFFF"/>
                  </a:gs>
                </a:gsLst>
                <a:lin ang="5400000"/>
              </a:gradFill>
              <a:ln w="12700">
                <a:solidFill/>
                <a:round/>
              </a:ln>
              <a:effectLst>
                <a:outerShdw blurRad="50800" dist="63500" dir="2700000" rotWithShape="0">
                  <a:srgbClr val="000000">
                    <a:alpha val="75000"/>
                  </a:srgbClr>
                </a:outerShdw>
              </a:effectLst>
            </p:spPr>
            <p:txBody>
              <a:bodyPr lIns="0" tIns="0" rIns="0" bIns="0" anchor="ctr"/>
              <a:lstStyle/>
              <a:p>
                <a:pPr marL="40640" marR="40640" lvl="0" algn="ctr"/>
                <a:r>
                  <a:rPr lang="en-US" b="1" dirty="0"/>
                  <a:t>Theorem:</a:t>
                </a:r>
                <a:r>
                  <a:rPr lang="en-US" dirty="0"/>
                  <a:t> If noise is added from Laplace distribution with </a:t>
                </a:r>
              </a:p>
              <a:p>
                <a:pPr marL="40640" marR="40640" lvl="0" algn="ctr"/>
                <a:r>
                  <a:rPr lang="en-US" dirty="0"/>
                  <a:t>b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𝐺</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𝑓</m:t>
                            </m:r>
                          </m:sub>
                        </m:sSub>
                      </m:num>
                      <m:den>
                        <m:r>
                          <a:rPr lang="en-US" b="0" i="1" smtClean="0">
                            <a:latin typeface="Cambria Math" panose="02040503050406030204" pitchFamily="18" charset="0"/>
                          </a:rPr>
                          <m:t>𝜖</m:t>
                        </m:r>
                      </m:den>
                    </m:f>
                  </m:oMath>
                </a14:m>
                <a:r>
                  <a:rPr lang="en-US" dirty="0"/>
                  <a:t>, then </a:t>
                </a:r>
                <a14:m>
                  <m:oMath xmlns:m="http://schemas.openxmlformats.org/officeDocument/2006/math">
                    <m:r>
                      <a:rPr lang="en-US" b="0" i="1" smtClean="0">
                        <a:latin typeface="Cambria Math" panose="02040503050406030204" pitchFamily="18" charset="0"/>
                      </a:rPr>
                      <m:t>𝐴</m:t>
                    </m:r>
                  </m:oMath>
                </a14:m>
                <a:r>
                  <a:rPr lang="en-US" dirty="0"/>
                  <a:t> is </a:t>
                </a:r>
                <a14:m>
                  <m:oMath xmlns:m="http://schemas.openxmlformats.org/officeDocument/2006/math">
                    <m:r>
                      <a:rPr lang="en-US" b="0" i="1" smtClean="0">
                        <a:latin typeface="Cambria Math" panose="02040503050406030204" pitchFamily="18" charset="0"/>
                      </a:rPr>
                      <m:t>𝜖</m:t>
                    </m:r>
                  </m:oMath>
                </a14:m>
                <a:r>
                  <a:rPr lang="en-US" dirty="0"/>
                  <a:t>-DP.</a:t>
                </a:r>
                <a:endParaRPr dirty="0"/>
              </a:p>
            </p:txBody>
          </p:sp>
        </mc:Choice>
        <mc:Fallback xmlns="">
          <p:sp>
            <p:nvSpPr>
              <p:cNvPr id="56" name="Shape 931">
                <a:extLst>
                  <a:ext uri="{FF2B5EF4-FFF2-40B4-BE49-F238E27FC236}">
                    <a16:creationId xmlns:a16="http://schemas.microsoft.com/office/drawing/2014/main" id="{A44359D6-9411-4915-8774-872821E9FC6E}"/>
                  </a:ext>
                </a:extLst>
              </p:cNvPr>
              <p:cNvSpPr>
                <a:spLocks noRot="1" noChangeAspect="1" noMove="1" noResize="1" noEditPoints="1" noAdjustHandles="1" noChangeArrowheads="1" noChangeShapeType="1" noTextEdit="1"/>
              </p:cNvSpPr>
              <p:nvPr/>
            </p:nvSpPr>
            <p:spPr>
              <a:xfrm>
                <a:off x="82550" y="2323321"/>
                <a:ext cx="8775700" cy="1046607"/>
              </a:xfrm>
              <a:prstGeom prst="roundRect">
                <a:avLst>
                  <a:gd name="adj" fmla="val 28302"/>
                </a:avLst>
              </a:prstGeom>
              <a:blipFill>
                <a:blip r:embed="rId4"/>
                <a:stretch>
                  <a:fillRect/>
                </a:stretch>
              </a:blipFill>
              <a:ln w="12700">
                <a:solidFill/>
                <a:round/>
              </a:ln>
              <a:effectLst>
                <a:outerShdw blurRad="50800" dist="63500" dir="2700000" rotWithShape="0">
                  <a:srgbClr val="000000">
                    <a:alpha val="7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574D585-1FA3-4BB2-8DD3-7DD98E32C9B5}"/>
                  </a:ext>
                </a:extLst>
              </p:cNvPr>
              <p:cNvSpPr/>
              <p:nvPr/>
            </p:nvSpPr>
            <p:spPr>
              <a:xfrm>
                <a:off x="1836494" y="3382245"/>
                <a:ext cx="4572000" cy="761940"/>
              </a:xfrm>
              <a:prstGeom prst="rect">
                <a:avLst/>
              </a:prstGeom>
            </p:spPr>
            <p:txBody>
              <a:bodyPr>
                <a:spAutoFit/>
              </a:bodyPr>
              <a:lstStyle/>
              <a:p>
                <a:pPr lvl="1">
                  <a:spcBef>
                    <a:spcPts val="0"/>
                  </a:spcBef>
                  <a:defRPr sz="1800">
                    <a:uFillTx/>
                  </a:defRPr>
                </a:pPr>
                <a:endParaRPr lang="en-US" dirty="0"/>
              </a:p>
              <a:p>
                <a:pPr lvl="1">
                  <a:spcBef>
                    <a:spcPts val="0"/>
                  </a:spcBef>
                  <a:defRPr sz="1800">
                    <a:uFillTx/>
                  </a:defRPr>
                </a:pPr>
                <a:r>
                  <a:rPr lang="en-US" dirty="0"/>
                  <a:t>Laplace distribution:</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h</m:t>
                    </m:r>
                    <m:d>
                      <m:dPr>
                        <m:ctrlPr>
                          <a:rPr lang="ar-AE" i="1">
                            <a:latin typeface="Cambria Math" panose="02040503050406030204" pitchFamily="18" charset="0"/>
                          </a:rPr>
                        </m:ctrlPr>
                      </m:dPr>
                      <m:e>
                        <m:r>
                          <a:rPr lang="ar-AE" i="1">
                            <a:latin typeface="Cambria Math" panose="02040503050406030204" pitchFamily="18" charset="0"/>
                          </a:rPr>
                          <m:t>𝑦</m:t>
                        </m:r>
                      </m:e>
                    </m:d>
                    <m:r>
                      <a:rPr lang="ar-AE" i="1">
                        <a:latin typeface="Cambria Math" panose="02040503050406030204" pitchFamily="18" charset="0"/>
                      </a:rPr>
                      <m:t>=</m:t>
                    </m:r>
                    <m:f>
                      <m:fPr>
                        <m:ctrlPr>
                          <a:rPr lang="ar-AE" i="1">
                            <a:latin typeface="Cambria Math" panose="02040503050406030204" pitchFamily="18" charset="0"/>
                          </a:rPr>
                        </m:ctrlPr>
                      </m:fPr>
                      <m:num>
                        <m:r>
                          <a:rPr lang="ar-AE" i="1">
                            <a:latin typeface="Cambria Math" panose="02040503050406030204" pitchFamily="18" charset="0"/>
                          </a:rPr>
                          <m:t>1</m:t>
                        </m:r>
                      </m:num>
                      <m:den>
                        <m:r>
                          <a:rPr lang="ar-AE" i="1">
                            <a:latin typeface="Cambria Math" panose="02040503050406030204" pitchFamily="18" charset="0"/>
                          </a:rPr>
                          <m:t>2</m:t>
                        </m:r>
                        <m:r>
                          <a:rPr lang="en-US" b="0" i="1" smtClean="0">
                            <a:latin typeface="Cambria Math" panose="02040503050406030204" pitchFamily="18" charset="0"/>
                          </a:rPr>
                          <m:t>𝑏</m:t>
                        </m:r>
                      </m:den>
                    </m:f>
                    <m:sSup>
                      <m:sSupPr>
                        <m:ctrlPr>
                          <a:rPr lang="ar-AE" i="1">
                            <a:latin typeface="Cambria Math" panose="02040503050406030204" pitchFamily="18" charset="0"/>
                          </a:rPr>
                        </m:ctrlPr>
                      </m:sSupPr>
                      <m:e>
                        <m:r>
                          <a:rPr lang="ar-AE" i="1">
                            <a:latin typeface="Cambria Math" panose="02040503050406030204" pitchFamily="18" charset="0"/>
                          </a:rPr>
                          <m:t>𝑒</m:t>
                        </m:r>
                      </m:e>
                      <m:sup>
                        <m:r>
                          <a:rPr lang="ar-AE" i="1">
                            <a:latin typeface="Cambria Math" panose="02040503050406030204" pitchFamily="18" charset="0"/>
                          </a:rPr>
                          <m:t>−</m:t>
                        </m:r>
                        <m:d>
                          <m:dPr>
                            <m:begChr m:val="|"/>
                            <m:endChr m:val="|"/>
                            <m:ctrlPr>
                              <a:rPr lang="ar-AE" i="1">
                                <a:latin typeface="Cambria Math" panose="02040503050406030204" pitchFamily="18" charset="0"/>
                              </a:rPr>
                            </m:ctrlPr>
                          </m:dPr>
                          <m:e>
                            <m:r>
                              <a:rPr lang="ar-AE" i="1">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𝑏</m:t>
                        </m:r>
                      </m:sup>
                    </m:sSup>
                  </m:oMath>
                </a14:m>
                <a:endParaRPr lang="ar-AE" dirty="0"/>
              </a:p>
            </p:txBody>
          </p:sp>
        </mc:Choice>
        <mc:Fallback xmlns="">
          <p:sp>
            <p:nvSpPr>
              <p:cNvPr id="2" name="Rectangle 1">
                <a:extLst>
                  <a:ext uri="{FF2B5EF4-FFF2-40B4-BE49-F238E27FC236}">
                    <a16:creationId xmlns:a16="http://schemas.microsoft.com/office/drawing/2014/main" id="{7574D585-1FA3-4BB2-8DD3-7DD98E32C9B5}"/>
                  </a:ext>
                </a:extLst>
              </p:cNvPr>
              <p:cNvSpPr>
                <a:spLocks noRot="1" noChangeAspect="1" noMove="1" noResize="1" noEditPoints="1" noAdjustHandles="1" noChangeArrowheads="1" noChangeShapeType="1" noTextEdit="1"/>
              </p:cNvSpPr>
              <p:nvPr/>
            </p:nvSpPr>
            <p:spPr>
              <a:xfrm>
                <a:off x="1836494" y="3382245"/>
                <a:ext cx="4572000" cy="761940"/>
              </a:xfrm>
              <a:prstGeom prst="rect">
                <a:avLst/>
              </a:prstGeom>
              <a:blipFill>
                <a:blip r:embed="rId5"/>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F3822609-E0D7-417E-BC81-26F6C95EB919}"/>
                  </a:ext>
                </a:extLst>
              </p:cNvPr>
              <p:cNvSpPr/>
              <p:nvPr/>
            </p:nvSpPr>
            <p:spPr>
              <a:xfrm>
                <a:off x="666554" y="5069163"/>
                <a:ext cx="7727761" cy="1063837"/>
              </a:xfrm>
              <a:prstGeom prst="roundRect">
                <a:avLst/>
              </a:prstGeom>
              <a:ln w="28575">
                <a:solidFill>
                  <a:srgbClr val="FF0000"/>
                </a:solidFill>
              </a:ln>
              <a:extLst>
                <a:ext uri="{C572A759-6A51-4108-AA02-DFA0A04FC94B}">
                  <ma14:wrappingTextBoxFlag xmlns="" xmlns:ma14="http://schemas.microsoft.com/office/mac/drawingml/2011/main" val="1"/>
                </a:ext>
              </a:extLst>
            </p:spPr>
            <p:style>
              <a:lnRef idx="1">
                <a:schemeClr val="dk1"/>
              </a:lnRef>
              <a:fillRef idx="2">
                <a:schemeClr val="dk1"/>
              </a:fillRef>
              <a:effectRef idx="1">
                <a:schemeClr val="dk1"/>
              </a:effectRef>
              <a:fontRef idx="minor">
                <a:schemeClr val="dk1"/>
              </a:fontRef>
            </p:style>
            <p:txBody>
              <a:bodyPr wrap="square" lIns="0" tIns="0" rIns="0" bIns="0" rtlCol="0" anchor="ctr">
                <a:spAutoFit/>
              </a:bodyPr>
              <a:lstStyle/>
              <a:p>
                <a:pPr algn="ctr"/>
                <a14:m>
                  <m:oMathPara xmlns:m="http://schemas.openxmlformats.org/officeDocument/2006/math">
                    <m:oMathParaPr>
                      <m:jc m:val="centerGroup"/>
                    </m:oMathParaPr>
                    <m:oMath xmlns:m="http://schemas.openxmlformats.org/officeDocument/2006/math">
                      <m:f>
                        <m:fPr>
                          <m:ctrlPr>
                            <a:rPr lang="en-US" sz="2000" b="0" i="1" smtClean="0">
                              <a:uFill>
                                <a:solidFill/>
                              </a:uFill>
                              <a:latin typeface="Cambria Math" panose="02040503050406030204" pitchFamily="18" charset="0"/>
                            </a:rPr>
                          </m:ctrlPr>
                        </m:fPr>
                        <m:num>
                          <m:func>
                            <m:funcPr>
                              <m:ctrlPr>
                                <a:rPr lang="en-US" sz="2000" b="0" i="1" smtClean="0">
                                  <a:uFill>
                                    <a:solidFill/>
                                  </a:uFill>
                                  <a:latin typeface="Cambria Math" panose="02040503050406030204" pitchFamily="18" charset="0"/>
                                </a:rPr>
                              </m:ctrlPr>
                            </m:funcPr>
                            <m:fName>
                              <m:r>
                                <m:rPr>
                                  <m:sty m:val="p"/>
                                </m:rPr>
                                <a:rPr lang="en-US" sz="2000" b="0" i="0" smtClean="0">
                                  <a:uFill>
                                    <a:solidFill/>
                                  </a:uFill>
                                  <a:latin typeface="Cambria Math" panose="02040503050406030204" pitchFamily="18" charset="0"/>
                                </a:rPr>
                                <m:t>Pr</m:t>
                              </m:r>
                            </m:fName>
                            <m:e>
                              <m:d>
                                <m:dPr>
                                  <m:begChr m:val="["/>
                                  <m:endChr m:val="]"/>
                                  <m:ctrlPr>
                                    <a:rPr lang="en-US" sz="2000" b="0" i="1" smtClean="0">
                                      <a:uFill>
                                        <a:solidFill/>
                                      </a:uFill>
                                      <a:latin typeface="Cambria Math" panose="02040503050406030204" pitchFamily="18" charset="0"/>
                                    </a:rPr>
                                  </m:ctrlPr>
                                </m:dPr>
                                <m:e>
                                  <m:r>
                                    <a:rPr lang="en-US" sz="2000" b="0" i="1" smtClean="0">
                                      <a:uFill>
                                        <a:solidFill/>
                                      </a:uFill>
                                      <a:latin typeface="Cambria Math" panose="02040503050406030204" pitchFamily="18" charset="0"/>
                                    </a:rPr>
                                    <m:t>𝐴</m:t>
                                  </m:r>
                                  <m:d>
                                    <m:dPr>
                                      <m:ctrlPr>
                                        <a:rPr lang="en-US" sz="2000" b="0" i="1" smtClean="0">
                                          <a:uFill>
                                            <a:solidFill/>
                                          </a:uFill>
                                          <a:latin typeface="Cambria Math" panose="02040503050406030204" pitchFamily="18" charset="0"/>
                                        </a:rPr>
                                      </m:ctrlPr>
                                    </m:dPr>
                                    <m:e>
                                      <m:r>
                                        <a:rPr lang="en-US" sz="2000" b="0" i="1" smtClean="0">
                                          <a:uFill>
                                            <a:solidFill/>
                                          </a:uFill>
                                          <a:latin typeface="Cambria Math" panose="02040503050406030204" pitchFamily="18" charset="0"/>
                                        </a:rPr>
                                        <m:t>𝑥</m:t>
                                      </m:r>
                                    </m:e>
                                  </m:d>
                                  <m:r>
                                    <a:rPr lang="en-US" sz="2000" b="0" i="1" smtClean="0">
                                      <a:uFill>
                                        <a:solidFill/>
                                      </a:uFill>
                                      <a:latin typeface="Cambria Math" panose="02040503050406030204" pitchFamily="18" charset="0"/>
                                    </a:rPr>
                                    <m:t>=</m:t>
                                  </m:r>
                                  <m:r>
                                    <a:rPr lang="en-US" sz="2000" b="0" i="1" smtClean="0">
                                      <a:uFill>
                                        <a:solidFill/>
                                      </a:uFill>
                                      <a:latin typeface="Cambria Math" panose="02040503050406030204" pitchFamily="18" charset="0"/>
                                    </a:rPr>
                                    <m:t>𝑣</m:t>
                                  </m:r>
                                </m:e>
                              </m:d>
                            </m:e>
                          </m:func>
                        </m:num>
                        <m:den>
                          <m:func>
                            <m:funcPr>
                              <m:ctrlPr>
                                <a:rPr lang="en-US" sz="2000" b="0" i="1" smtClean="0">
                                  <a:uFill>
                                    <a:solidFill/>
                                  </a:uFill>
                                  <a:latin typeface="Cambria Math" panose="02040503050406030204" pitchFamily="18" charset="0"/>
                                </a:rPr>
                              </m:ctrlPr>
                            </m:funcPr>
                            <m:fName>
                              <m:r>
                                <m:rPr>
                                  <m:sty m:val="p"/>
                                </m:rPr>
                                <a:rPr lang="en-US" sz="2000" b="0" i="0" smtClean="0">
                                  <a:uFill>
                                    <a:solidFill/>
                                  </a:uFill>
                                  <a:latin typeface="Cambria Math" panose="02040503050406030204" pitchFamily="18" charset="0"/>
                                </a:rPr>
                                <m:t>Pr</m:t>
                              </m:r>
                            </m:fName>
                            <m:e>
                              <m:d>
                                <m:dPr>
                                  <m:begChr m:val="["/>
                                  <m:endChr m:val="]"/>
                                  <m:ctrlPr>
                                    <a:rPr lang="en-US" sz="2000" b="0" i="1" smtClean="0">
                                      <a:uFill>
                                        <a:solidFill/>
                                      </a:uFill>
                                      <a:latin typeface="Cambria Math" panose="02040503050406030204" pitchFamily="18" charset="0"/>
                                    </a:rPr>
                                  </m:ctrlPr>
                                </m:dPr>
                                <m:e>
                                  <m:r>
                                    <a:rPr lang="en-US" sz="2000" b="0" i="1" smtClean="0">
                                      <a:uFill>
                                        <a:solidFill/>
                                      </a:uFill>
                                      <a:latin typeface="Cambria Math" panose="02040503050406030204" pitchFamily="18" charset="0"/>
                                    </a:rPr>
                                    <m:t>𝐴</m:t>
                                  </m:r>
                                  <m:d>
                                    <m:dPr>
                                      <m:ctrlPr>
                                        <a:rPr lang="en-US" sz="2000" b="0" i="1" smtClean="0">
                                          <a:uFill>
                                            <a:solidFill/>
                                          </a:uFill>
                                          <a:latin typeface="Cambria Math" panose="02040503050406030204" pitchFamily="18" charset="0"/>
                                        </a:rPr>
                                      </m:ctrlPr>
                                    </m:dPr>
                                    <m:e>
                                      <m:sSup>
                                        <m:sSupPr>
                                          <m:ctrlPr>
                                            <a:rPr lang="en-US" sz="2000" b="0" i="1" smtClean="0">
                                              <a:uFill>
                                                <a:solidFill/>
                                              </a:uFill>
                                              <a:latin typeface="Cambria Math" panose="02040503050406030204" pitchFamily="18" charset="0"/>
                                            </a:rPr>
                                          </m:ctrlPr>
                                        </m:sSupPr>
                                        <m:e>
                                          <m:r>
                                            <a:rPr lang="en-US" sz="2000" b="0" i="1" smtClean="0">
                                              <a:uFill>
                                                <a:solidFill/>
                                              </a:uFill>
                                              <a:latin typeface="Cambria Math" panose="02040503050406030204" pitchFamily="18" charset="0"/>
                                            </a:rPr>
                                            <m:t>𝑥</m:t>
                                          </m:r>
                                        </m:e>
                                        <m:sup>
                                          <m:r>
                                            <a:rPr lang="en-US" sz="2000" b="0" i="1" smtClean="0">
                                              <a:uFill>
                                                <a:solidFill/>
                                              </a:uFill>
                                              <a:latin typeface="Cambria Math" panose="02040503050406030204" pitchFamily="18" charset="0"/>
                                            </a:rPr>
                                            <m:t>′</m:t>
                                          </m:r>
                                        </m:sup>
                                      </m:sSup>
                                    </m:e>
                                  </m:d>
                                  <m:r>
                                    <a:rPr lang="en-US" sz="2000" b="0" i="1" smtClean="0">
                                      <a:uFill>
                                        <a:solidFill/>
                                      </a:uFill>
                                      <a:latin typeface="Cambria Math" panose="02040503050406030204" pitchFamily="18" charset="0"/>
                                    </a:rPr>
                                    <m:t>=</m:t>
                                  </m:r>
                                  <m:r>
                                    <a:rPr lang="en-US" sz="2000" b="0" i="1" smtClean="0">
                                      <a:uFill>
                                        <a:solidFill/>
                                      </a:uFill>
                                      <a:latin typeface="Cambria Math" panose="02040503050406030204" pitchFamily="18" charset="0"/>
                                    </a:rPr>
                                    <m:t>𝑣</m:t>
                                  </m:r>
                                </m:e>
                              </m:d>
                            </m:e>
                          </m:func>
                        </m:den>
                      </m:f>
                      <m:r>
                        <a:rPr lang="en-US" sz="2000" b="0" i="1" smtClean="0">
                          <a:uFill>
                            <a:solidFill/>
                          </a:uFill>
                          <a:latin typeface="Cambria Math" panose="02040503050406030204" pitchFamily="18" charset="0"/>
                        </a:rPr>
                        <m:t>=</m:t>
                      </m:r>
                      <m:f>
                        <m:fPr>
                          <m:ctrlPr>
                            <a:rPr lang="en-US" sz="2000" b="0" i="1" smtClean="0">
                              <a:uFill>
                                <a:solidFill/>
                              </a:uFill>
                              <a:latin typeface="Cambria Math" panose="02040503050406030204" pitchFamily="18" charset="0"/>
                            </a:rPr>
                          </m:ctrlPr>
                        </m:fPr>
                        <m:num>
                          <m:sSup>
                            <m:sSupPr>
                              <m:ctrlPr>
                                <a:rPr lang="en-US" sz="2000" b="0" i="1" smtClean="0">
                                  <a:uFill>
                                    <a:solidFill/>
                                  </a:uFill>
                                  <a:latin typeface="Cambria Math" panose="02040503050406030204" pitchFamily="18" charset="0"/>
                                </a:rPr>
                              </m:ctrlPr>
                            </m:sSupPr>
                            <m:e>
                              <m:r>
                                <a:rPr lang="en-US" sz="2000" b="0" i="1" smtClean="0">
                                  <a:uFill>
                                    <a:solidFill/>
                                  </a:uFill>
                                  <a:latin typeface="Cambria Math" panose="02040503050406030204" pitchFamily="18" charset="0"/>
                                </a:rPr>
                                <m:t>𝑒</m:t>
                              </m:r>
                            </m:e>
                            <m:sup>
                              <m:r>
                                <a:rPr lang="en-US" sz="2000" b="0" i="1" smtClean="0">
                                  <a:uFill>
                                    <a:solidFill/>
                                  </a:uFill>
                                  <a:latin typeface="Cambria Math" panose="02040503050406030204" pitchFamily="18" charset="0"/>
                                </a:rPr>
                                <m:t>−</m:t>
                              </m:r>
                              <m:f>
                                <m:fPr>
                                  <m:ctrlPr>
                                    <a:rPr lang="en-US" sz="2000" b="0" i="1" smtClean="0">
                                      <a:uFill>
                                        <a:solidFill/>
                                      </a:uFill>
                                      <a:latin typeface="Cambria Math" panose="02040503050406030204" pitchFamily="18" charset="0"/>
                                    </a:rPr>
                                  </m:ctrlPr>
                                </m:fPr>
                                <m:num>
                                  <m:d>
                                    <m:dPr>
                                      <m:begChr m:val="|"/>
                                      <m:endChr m:val="|"/>
                                      <m:ctrlPr>
                                        <a:rPr lang="en-US" sz="2000" b="0" i="1" smtClean="0">
                                          <a:uFill>
                                            <a:solidFill/>
                                          </a:uFill>
                                          <a:latin typeface="Cambria Math" panose="02040503050406030204" pitchFamily="18" charset="0"/>
                                        </a:rPr>
                                      </m:ctrlPr>
                                    </m:dPr>
                                    <m:e>
                                      <m:r>
                                        <a:rPr lang="en-US" sz="2000" b="0" i="1" smtClean="0">
                                          <a:uFill>
                                            <a:solidFill/>
                                          </a:uFill>
                                          <a:latin typeface="Cambria Math" panose="02040503050406030204" pitchFamily="18" charset="0"/>
                                        </a:rPr>
                                        <m:t>𝑣</m:t>
                                      </m:r>
                                      <m:r>
                                        <a:rPr lang="en-US" sz="2000" b="0" i="1" smtClean="0">
                                          <a:uFill>
                                            <a:solidFill/>
                                          </a:uFill>
                                          <a:latin typeface="Cambria Math" panose="02040503050406030204" pitchFamily="18" charset="0"/>
                                        </a:rPr>
                                        <m:t>−</m:t>
                                      </m:r>
                                      <m:r>
                                        <a:rPr lang="en-US" sz="2000" b="0" i="1" smtClean="0">
                                          <a:uFill>
                                            <a:solidFill/>
                                          </a:uFill>
                                          <a:latin typeface="Cambria Math" panose="02040503050406030204" pitchFamily="18" charset="0"/>
                                        </a:rPr>
                                        <m:t>𝑓</m:t>
                                      </m:r>
                                      <m:d>
                                        <m:dPr>
                                          <m:ctrlPr>
                                            <a:rPr lang="en-US" sz="2000" b="0" i="1" smtClean="0">
                                              <a:uFill>
                                                <a:solidFill/>
                                              </a:uFill>
                                              <a:latin typeface="Cambria Math" panose="02040503050406030204" pitchFamily="18" charset="0"/>
                                            </a:rPr>
                                          </m:ctrlPr>
                                        </m:dPr>
                                        <m:e>
                                          <m:r>
                                            <a:rPr lang="en-US" sz="2000" b="0" i="1" smtClean="0">
                                              <a:uFill>
                                                <a:solidFill/>
                                              </a:uFill>
                                              <a:latin typeface="Cambria Math" panose="02040503050406030204" pitchFamily="18" charset="0"/>
                                            </a:rPr>
                                            <m:t>𝑥</m:t>
                                          </m:r>
                                        </m:e>
                                      </m:d>
                                    </m:e>
                                  </m:d>
                                </m:num>
                                <m:den>
                                  <m:r>
                                    <a:rPr lang="en-US" sz="2000" b="0" i="1" smtClean="0">
                                      <a:uFill>
                                        <a:solidFill/>
                                      </a:uFill>
                                      <a:latin typeface="Cambria Math" panose="02040503050406030204" pitchFamily="18" charset="0"/>
                                    </a:rPr>
                                    <m:t>𝑏</m:t>
                                  </m:r>
                                </m:den>
                              </m:f>
                            </m:sup>
                          </m:sSup>
                        </m:num>
                        <m:den>
                          <m:sSup>
                            <m:sSupPr>
                              <m:ctrlPr>
                                <a:rPr lang="en-US" sz="2000" b="0" i="1" smtClean="0">
                                  <a:uFill>
                                    <a:solidFill/>
                                  </a:uFill>
                                  <a:latin typeface="Cambria Math" panose="02040503050406030204" pitchFamily="18" charset="0"/>
                                </a:rPr>
                              </m:ctrlPr>
                            </m:sSupPr>
                            <m:e>
                              <m:r>
                                <a:rPr lang="en-US" sz="2000" b="0" i="1" smtClean="0">
                                  <a:uFill>
                                    <a:solidFill/>
                                  </a:uFill>
                                  <a:latin typeface="Cambria Math" panose="02040503050406030204" pitchFamily="18" charset="0"/>
                                </a:rPr>
                                <m:t>𝑒</m:t>
                              </m:r>
                            </m:e>
                            <m:sup>
                              <m:f>
                                <m:fPr>
                                  <m:ctrlPr>
                                    <a:rPr lang="en-US" sz="2000" b="0" i="1" smtClean="0">
                                      <a:uFill>
                                        <a:solidFill/>
                                      </a:uFill>
                                      <a:latin typeface="Cambria Math" panose="02040503050406030204" pitchFamily="18" charset="0"/>
                                    </a:rPr>
                                  </m:ctrlPr>
                                </m:fPr>
                                <m:num>
                                  <m:r>
                                    <a:rPr lang="en-US" sz="2000" b="0" i="1" smtClean="0">
                                      <a:uFill>
                                        <a:solidFill/>
                                      </a:uFill>
                                      <a:latin typeface="Cambria Math" panose="02040503050406030204" pitchFamily="18" charset="0"/>
                                    </a:rPr>
                                    <m:t>−</m:t>
                                  </m:r>
                                  <m:d>
                                    <m:dPr>
                                      <m:begChr m:val="|"/>
                                      <m:endChr m:val="|"/>
                                      <m:ctrlPr>
                                        <a:rPr lang="en-US" sz="2000" b="0" i="1" smtClean="0">
                                          <a:uFill>
                                            <a:solidFill/>
                                          </a:uFill>
                                          <a:latin typeface="Cambria Math" panose="02040503050406030204" pitchFamily="18" charset="0"/>
                                        </a:rPr>
                                      </m:ctrlPr>
                                    </m:dPr>
                                    <m:e>
                                      <m:r>
                                        <a:rPr lang="en-US" sz="2000" b="0" i="1" smtClean="0">
                                          <a:uFill>
                                            <a:solidFill/>
                                          </a:uFill>
                                          <a:latin typeface="Cambria Math" panose="02040503050406030204" pitchFamily="18" charset="0"/>
                                        </a:rPr>
                                        <m:t>𝑣</m:t>
                                      </m:r>
                                      <m:r>
                                        <a:rPr lang="en-US" sz="2000" b="0" i="1" smtClean="0">
                                          <a:uFill>
                                            <a:solidFill/>
                                          </a:uFill>
                                          <a:latin typeface="Cambria Math" panose="02040503050406030204" pitchFamily="18" charset="0"/>
                                        </a:rPr>
                                        <m:t>−</m:t>
                                      </m:r>
                                      <m:r>
                                        <a:rPr lang="en-US" sz="2000" b="0" i="1" smtClean="0">
                                          <a:uFill>
                                            <a:solidFill/>
                                          </a:uFill>
                                          <a:latin typeface="Cambria Math" panose="02040503050406030204" pitchFamily="18" charset="0"/>
                                        </a:rPr>
                                        <m:t>𝑓</m:t>
                                      </m:r>
                                      <m:d>
                                        <m:dPr>
                                          <m:ctrlPr>
                                            <a:rPr lang="en-US" sz="2000" b="0" i="1" smtClean="0">
                                              <a:uFill>
                                                <a:solidFill/>
                                              </a:uFill>
                                              <a:latin typeface="Cambria Math" panose="02040503050406030204" pitchFamily="18" charset="0"/>
                                            </a:rPr>
                                          </m:ctrlPr>
                                        </m:dPr>
                                        <m:e>
                                          <m:sSup>
                                            <m:sSupPr>
                                              <m:ctrlPr>
                                                <a:rPr lang="en-US" sz="2000" b="0" i="1" smtClean="0">
                                                  <a:uFill>
                                                    <a:solidFill/>
                                                  </a:uFill>
                                                  <a:latin typeface="Cambria Math" panose="02040503050406030204" pitchFamily="18" charset="0"/>
                                                </a:rPr>
                                              </m:ctrlPr>
                                            </m:sSupPr>
                                            <m:e>
                                              <m:r>
                                                <a:rPr lang="en-US" sz="2000" b="0" i="1" smtClean="0">
                                                  <a:uFill>
                                                    <a:solidFill/>
                                                  </a:uFill>
                                                  <a:latin typeface="Cambria Math" panose="02040503050406030204" pitchFamily="18" charset="0"/>
                                                </a:rPr>
                                                <m:t>𝑥</m:t>
                                              </m:r>
                                            </m:e>
                                            <m:sup>
                                              <m:r>
                                                <a:rPr lang="en-US" sz="2000" b="0" i="1" smtClean="0">
                                                  <a:uFill>
                                                    <a:solidFill/>
                                                  </a:uFill>
                                                  <a:latin typeface="Cambria Math" panose="02040503050406030204" pitchFamily="18" charset="0"/>
                                                </a:rPr>
                                                <m:t>′</m:t>
                                              </m:r>
                                            </m:sup>
                                          </m:sSup>
                                        </m:e>
                                      </m:d>
                                    </m:e>
                                  </m:d>
                                </m:num>
                                <m:den>
                                  <m:r>
                                    <a:rPr lang="en-US" sz="2000" b="0" i="1" smtClean="0">
                                      <a:uFill>
                                        <a:solidFill/>
                                      </a:uFill>
                                      <a:latin typeface="Cambria Math" panose="02040503050406030204" pitchFamily="18" charset="0"/>
                                    </a:rPr>
                                    <m:t>𝑏</m:t>
                                  </m:r>
                                </m:den>
                              </m:f>
                            </m:sup>
                          </m:sSup>
                        </m:den>
                      </m:f>
                      <m:r>
                        <a:rPr lang="en-US" sz="2000" b="0" i="0" smtClean="0">
                          <a:uFill>
                            <a:solidFill/>
                          </a:uFill>
                          <a:latin typeface="Cambria Math" panose="02040503050406030204" pitchFamily="18" charset="0"/>
                        </a:rPr>
                        <m:t>=</m:t>
                      </m:r>
                      <m:sSup>
                        <m:sSupPr>
                          <m:ctrlPr>
                            <a:rPr lang="en-US" sz="2000" b="0" i="1" smtClean="0">
                              <a:uFill>
                                <a:solidFill/>
                              </a:uFill>
                              <a:latin typeface="Cambria Math" panose="02040503050406030204" pitchFamily="18" charset="0"/>
                            </a:rPr>
                          </m:ctrlPr>
                        </m:sSupPr>
                        <m:e>
                          <m:r>
                            <a:rPr lang="en-US" sz="2000" b="0" i="1" smtClean="0">
                              <a:uFill>
                                <a:solidFill/>
                              </a:uFill>
                              <a:latin typeface="Cambria Math" panose="02040503050406030204" pitchFamily="18" charset="0"/>
                            </a:rPr>
                            <m:t>𝑒</m:t>
                          </m:r>
                        </m:e>
                        <m:sup>
                          <m:f>
                            <m:fPr>
                              <m:ctrlPr>
                                <a:rPr lang="en-US" sz="2000" b="0" i="1" smtClean="0">
                                  <a:uFill>
                                    <a:solidFill/>
                                  </a:uFill>
                                  <a:latin typeface="Cambria Math" panose="02040503050406030204" pitchFamily="18" charset="0"/>
                                </a:rPr>
                              </m:ctrlPr>
                            </m:fPr>
                            <m:num>
                              <m:d>
                                <m:dPr>
                                  <m:begChr m:val="|"/>
                                  <m:endChr m:val="|"/>
                                  <m:ctrlPr>
                                    <a:rPr lang="en-US" sz="2000" b="0" i="1" smtClean="0">
                                      <a:uFill>
                                        <a:solidFill/>
                                      </a:uFill>
                                      <a:latin typeface="Cambria Math" panose="02040503050406030204" pitchFamily="18" charset="0"/>
                                    </a:rPr>
                                  </m:ctrlPr>
                                </m:dPr>
                                <m:e>
                                  <m:r>
                                    <a:rPr lang="en-US" sz="2000" b="0" i="1" smtClean="0">
                                      <a:uFill>
                                        <a:solidFill/>
                                      </a:uFill>
                                      <a:latin typeface="Cambria Math" panose="02040503050406030204" pitchFamily="18" charset="0"/>
                                    </a:rPr>
                                    <m:t>𝑣</m:t>
                                  </m:r>
                                  <m:r>
                                    <a:rPr lang="en-US" sz="2000" b="0" i="1" smtClean="0">
                                      <a:uFill>
                                        <a:solidFill/>
                                      </a:uFill>
                                      <a:latin typeface="Cambria Math" panose="02040503050406030204" pitchFamily="18" charset="0"/>
                                    </a:rPr>
                                    <m:t>−</m:t>
                                  </m:r>
                                  <m:r>
                                    <a:rPr lang="en-US" sz="2000" b="0" i="1" smtClean="0">
                                      <a:uFill>
                                        <a:solidFill/>
                                      </a:uFill>
                                      <a:latin typeface="Cambria Math" panose="02040503050406030204" pitchFamily="18" charset="0"/>
                                    </a:rPr>
                                    <m:t>𝑓</m:t>
                                  </m:r>
                                  <m:d>
                                    <m:dPr>
                                      <m:ctrlPr>
                                        <a:rPr lang="en-US" sz="2000" b="0" i="1" smtClean="0">
                                          <a:uFill>
                                            <a:solidFill/>
                                          </a:uFill>
                                          <a:latin typeface="Cambria Math" panose="02040503050406030204" pitchFamily="18" charset="0"/>
                                        </a:rPr>
                                      </m:ctrlPr>
                                    </m:dPr>
                                    <m:e>
                                      <m:sSup>
                                        <m:sSupPr>
                                          <m:ctrlPr>
                                            <a:rPr lang="en-US" sz="2000" b="0" i="1" smtClean="0">
                                              <a:uFill>
                                                <a:solidFill/>
                                              </a:uFill>
                                              <a:latin typeface="Cambria Math" panose="02040503050406030204" pitchFamily="18" charset="0"/>
                                            </a:rPr>
                                          </m:ctrlPr>
                                        </m:sSupPr>
                                        <m:e>
                                          <m:r>
                                            <a:rPr lang="en-US" sz="2000" b="0" i="1" smtClean="0">
                                              <a:uFill>
                                                <a:solidFill/>
                                              </a:uFill>
                                              <a:latin typeface="Cambria Math" panose="02040503050406030204" pitchFamily="18" charset="0"/>
                                            </a:rPr>
                                            <m:t>𝑥</m:t>
                                          </m:r>
                                        </m:e>
                                        <m:sup>
                                          <m:r>
                                            <a:rPr lang="en-US" sz="2000" b="0" i="1" smtClean="0">
                                              <a:uFill>
                                                <a:solidFill/>
                                              </a:uFill>
                                              <a:latin typeface="Cambria Math" panose="02040503050406030204" pitchFamily="18" charset="0"/>
                                            </a:rPr>
                                            <m:t>′</m:t>
                                          </m:r>
                                        </m:sup>
                                      </m:sSup>
                                    </m:e>
                                  </m:d>
                                </m:e>
                              </m:d>
                              <m:r>
                                <a:rPr lang="en-US" sz="2000" b="0" i="1" smtClean="0">
                                  <a:uFill>
                                    <a:solidFill/>
                                  </a:uFill>
                                  <a:latin typeface="Cambria Math" panose="02040503050406030204" pitchFamily="18" charset="0"/>
                                </a:rPr>
                                <m:t>−</m:t>
                              </m:r>
                              <m:d>
                                <m:dPr>
                                  <m:begChr m:val="|"/>
                                  <m:endChr m:val="|"/>
                                  <m:ctrlPr>
                                    <a:rPr lang="en-US" sz="2000" b="0" i="1" smtClean="0">
                                      <a:uFill>
                                        <a:solidFill/>
                                      </a:uFill>
                                      <a:latin typeface="Cambria Math" panose="02040503050406030204" pitchFamily="18" charset="0"/>
                                    </a:rPr>
                                  </m:ctrlPr>
                                </m:dPr>
                                <m:e>
                                  <m:r>
                                    <a:rPr lang="en-US" sz="2000" b="0" i="1" smtClean="0">
                                      <a:uFill>
                                        <a:solidFill/>
                                      </a:uFill>
                                      <a:latin typeface="Cambria Math" panose="02040503050406030204" pitchFamily="18" charset="0"/>
                                    </a:rPr>
                                    <m:t>𝑣</m:t>
                                  </m:r>
                                  <m:r>
                                    <a:rPr lang="en-US" sz="2000" b="0" i="1" smtClean="0">
                                      <a:uFill>
                                        <a:solidFill/>
                                      </a:uFill>
                                      <a:latin typeface="Cambria Math" panose="02040503050406030204" pitchFamily="18" charset="0"/>
                                    </a:rPr>
                                    <m:t>−</m:t>
                                  </m:r>
                                  <m:r>
                                    <a:rPr lang="en-US" sz="2000" b="0" i="1" smtClean="0">
                                      <a:uFill>
                                        <a:solidFill/>
                                      </a:uFill>
                                      <a:latin typeface="Cambria Math" panose="02040503050406030204" pitchFamily="18" charset="0"/>
                                    </a:rPr>
                                    <m:t>𝑓</m:t>
                                  </m:r>
                                  <m:d>
                                    <m:dPr>
                                      <m:ctrlPr>
                                        <a:rPr lang="en-US" sz="2000" b="0" i="1" smtClean="0">
                                          <a:uFill>
                                            <a:solidFill/>
                                          </a:uFill>
                                          <a:latin typeface="Cambria Math" panose="02040503050406030204" pitchFamily="18" charset="0"/>
                                        </a:rPr>
                                      </m:ctrlPr>
                                    </m:dPr>
                                    <m:e>
                                      <m:r>
                                        <a:rPr lang="en-US" sz="2000" b="0" i="1" smtClean="0">
                                          <a:uFill>
                                            <a:solidFill/>
                                          </a:uFill>
                                          <a:latin typeface="Cambria Math" panose="02040503050406030204" pitchFamily="18" charset="0"/>
                                        </a:rPr>
                                        <m:t>𝑥</m:t>
                                      </m:r>
                                    </m:e>
                                  </m:d>
                                </m:e>
                              </m:d>
                            </m:num>
                            <m:den>
                              <m:r>
                                <a:rPr lang="en-US" sz="2000" b="0" i="1" smtClean="0">
                                  <a:uFill>
                                    <a:solidFill/>
                                  </a:uFill>
                                  <a:latin typeface="Cambria Math" panose="02040503050406030204" pitchFamily="18" charset="0"/>
                                </a:rPr>
                                <m:t>𝑏</m:t>
                              </m:r>
                            </m:den>
                          </m:f>
                        </m:sup>
                      </m:sSup>
                      <m:r>
                        <a:rPr lang="en-US" sz="2000" b="0" i="1" smtClean="0">
                          <a:uFill>
                            <a:solidFill/>
                          </a:uFill>
                          <a:latin typeface="Cambria Math" panose="02040503050406030204" pitchFamily="18" charset="0"/>
                        </a:rPr>
                        <m:t>≤</m:t>
                      </m:r>
                      <m:sSup>
                        <m:sSupPr>
                          <m:ctrlPr>
                            <a:rPr lang="en-US" sz="2000" b="0" i="1" smtClean="0">
                              <a:uFill>
                                <a:solidFill/>
                              </a:uFill>
                              <a:latin typeface="Cambria Math" panose="02040503050406030204" pitchFamily="18" charset="0"/>
                            </a:rPr>
                          </m:ctrlPr>
                        </m:sSupPr>
                        <m:e>
                          <m:r>
                            <a:rPr lang="en-US" sz="2000" b="0" i="1" smtClean="0">
                              <a:uFill>
                                <a:solidFill/>
                              </a:uFill>
                              <a:latin typeface="Cambria Math" panose="02040503050406030204" pitchFamily="18" charset="0"/>
                            </a:rPr>
                            <m:t>𝑒</m:t>
                          </m:r>
                        </m:e>
                        <m:sup>
                          <m:f>
                            <m:fPr>
                              <m:ctrlPr>
                                <a:rPr lang="en-US" sz="2000" b="0" i="1" smtClean="0">
                                  <a:uFill>
                                    <a:solidFill/>
                                  </a:uFill>
                                  <a:latin typeface="Cambria Math" panose="02040503050406030204" pitchFamily="18" charset="0"/>
                                </a:rPr>
                              </m:ctrlPr>
                            </m:fPr>
                            <m:num>
                              <m:d>
                                <m:dPr>
                                  <m:begChr m:val="|"/>
                                  <m:endChr m:val="|"/>
                                  <m:ctrlPr>
                                    <a:rPr lang="en-US" sz="2000" b="0" i="1" smtClean="0">
                                      <a:uFill>
                                        <a:solidFill/>
                                      </a:uFill>
                                      <a:latin typeface="Cambria Math" panose="02040503050406030204" pitchFamily="18" charset="0"/>
                                    </a:rPr>
                                  </m:ctrlPr>
                                </m:dPr>
                                <m:e>
                                  <m:r>
                                    <a:rPr lang="en-US" sz="2000" b="0" i="1" smtClean="0">
                                      <a:uFill>
                                        <a:solidFill/>
                                      </a:uFill>
                                      <a:latin typeface="Cambria Math" panose="02040503050406030204" pitchFamily="18" charset="0"/>
                                    </a:rPr>
                                    <m:t>𝑓</m:t>
                                  </m:r>
                                  <m:d>
                                    <m:dPr>
                                      <m:ctrlPr>
                                        <a:rPr lang="en-US" sz="2000" b="0" i="1" smtClean="0">
                                          <a:uFill>
                                            <a:solidFill/>
                                          </a:uFill>
                                          <a:latin typeface="Cambria Math" panose="02040503050406030204" pitchFamily="18" charset="0"/>
                                        </a:rPr>
                                      </m:ctrlPr>
                                    </m:dPr>
                                    <m:e>
                                      <m:sSup>
                                        <m:sSupPr>
                                          <m:ctrlPr>
                                            <a:rPr lang="en-US" sz="2000" b="0" i="1" smtClean="0">
                                              <a:uFill>
                                                <a:solidFill/>
                                              </a:uFill>
                                              <a:latin typeface="Cambria Math" panose="02040503050406030204" pitchFamily="18" charset="0"/>
                                            </a:rPr>
                                          </m:ctrlPr>
                                        </m:sSupPr>
                                        <m:e>
                                          <m:r>
                                            <a:rPr lang="en-US" sz="2000" b="0" i="1" smtClean="0">
                                              <a:uFill>
                                                <a:solidFill/>
                                              </a:uFill>
                                              <a:latin typeface="Cambria Math" panose="02040503050406030204" pitchFamily="18" charset="0"/>
                                            </a:rPr>
                                            <m:t>𝑥</m:t>
                                          </m:r>
                                        </m:e>
                                        <m:sup>
                                          <m:r>
                                            <a:rPr lang="en-US" sz="2000" b="0" i="1" smtClean="0">
                                              <a:uFill>
                                                <a:solidFill/>
                                              </a:uFill>
                                              <a:latin typeface="Cambria Math" panose="02040503050406030204" pitchFamily="18" charset="0"/>
                                            </a:rPr>
                                            <m:t>′</m:t>
                                          </m:r>
                                        </m:sup>
                                      </m:sSup>
                                    </m:e>
                                  </m:d>
                                  <m:r>
                                    <a:rPr lang="en-US" sz="2000" b="0" i="1" smtClean="0">
                                      <a:uFill>
                                        <a:solidFill/>
                                      </a:uFill>
                                      <a:latin typeface="Cambria Math" panose="02040503050406030204" pitchFamily="18" charset="0"/>
                                    </a:rPr>
                                    <m:t>−</m:t>
                                  </m:r>
                                  <m:r>
                                    <a:rPr lang="en-US" sz="2000" b="0" i="1" smtClean="0">
                                      <a:uFill>
                                        <a:solidFill/>
                                      </a:uFill>
                                      <a:latin typeface="Cambria Math" panose="02040503050406030204" pitchFamily="18" charset="0"/>
                                    </a:rPr>
                                    <m:t>𝑓</m:t>
                                  </m:r>
                                  <m:d>
                                    <m:dPr>
                                      <m:ctrlPr>
                                        <a:rPr lang="en-US" sz="2000" b="0" i="1" smtClean="0">
                                          <a:uFill>
                                            <a:solidFill/>
                                          </a:uFill>
                                          <a:latin typeface="Cambria Math" panose="02040503050406030204" pitchFamily="18" charset="0"/>
                                        </a:rPr>
                                      </m:ctrlPr>
                                    </m:dPr>
                                    <m:e>
                                      <m:r>
                                        <a:rPr lang="en-US" sz="2000" b="0" i="1" smtClean="0">
                                          <a:uFill>
                                            <a:solidFill/>
                                          </a:uFill>
                                          <a:latin typeface="Cambria Math" panose="02040503050406030204" pitchFamily="18" charset="0"/>
                                        </a:rPr>
                                        <m:t>𝑥</m:t>
                                      </m:r>
                                    </m:e>
                                  </m:d>
                                </m:e>
                              </m:d>
                            </m:num>
                            <m:den>
                              <m:r>
                                <a:rPr lang="en-US" sz="2000" b="0" i="1" smtClean="0">
                                  <a:uFill>
                                    <a:solidFill/>
                                  </a:uFill>
                                  <a:latin typeface="Cambria Math" panose="02040503050406030204" pitchFamily="18" charset="0"/>
                                </a:rPr>
                                <m:t>𝑏</m:t>
                              </m:r>
                            </m:den>
                          </m:f>
                        </m:sup>
                      </m:sSup>
                      <m:r>
                        <a:rPr lang="en-US" sz="2000" b="0" i="1" smtClean="0">
                          <a:uFill>
                            <a:solidFill/>
                          </a:uFill>
                          <a:latin typeface="Cambria Math" panose="02040503050406030204" pitchFamily="18" charset="0"/>
                        </a:rPr>
                        <m:t>≤</m:t>
                      </m:r>
                      <m:sSup>
                        <m:sSupPr>
                          <m:ctrlPr>
                            <a:rPr lang="en-US" sz="2000" b="0" i="1" smtClean="0">
                              <a:uFill>
                                <a:solidFill/>
                              </a:uFill>
                              <a:latin typeface="Cambria Math" panose="02040503050406030204" pitchFamily="18" charset="0"/>
                            </a:rPr>
                          </m:ctrlPr>
                        </m:sSupPr>
                        <m:e>
                          <m:r>
                            <a:rPr lang="en-US" sz="2000" b="0" i="1" smtClean="0">
                              <a:uFill>
                                <a:solidFill/>
                              </a:uFill>
                              <a:latin typeface="Cambria Math" panose="02040503050406030204" pitchFamily="18" charset="0"/>
                            </a:rPr>
                            <m:t>𝑒</m:t>
                          </m:r>
                        </m:e>
                        <m:sup>
                          <m:r>
                            <a:rPr lang="en-US" sz="2000" b="0" i="1" smtClean="0">
                              <a:uFill>
                                <a:solidFill/>
                              </a:uFill>
                              <a:latin typeface="Cambria Math" panose="02040503050406030204" pitchFamily="18" charset="0"/>
                            </a:rPr>
                            <m:t>𝜖</m:t>
                          </m:r>
                        </m:sup>
                      </m:sSup>
                    </m:oMath>
                  </m:oMathPara>
                </a14:m>
                <a:endParaRPr lang="en-US" sz="2400" i="0" dirty="0">
                  <a:uFill>
                    <a:solidFill/>
                  </a:uFill>
                  <a:latin typeface="+mj-lt"/>
                </a:endParaRPr>
              </a:p>
            </p:txBody>
          </p:sp>
        </mc:Choice>
        <mc:Fallback xmlns="">
          <p:sp>
            <p:nvSpPr>
              <p:cNvPr id="3" name="Rectangle: Rounded Corners 2">
                <a:extLst>
                  <a:ext uri="{FF2B5EF4-FFF2-40B4-BE49-F238E27FC236}">
                    <a16:creationId xmlns:a16="http://schemas.microsoft.com/office/drawing/2014/main" id="{F3822609-E0D7-417E-BC81-26F6C95EB919}"/>
                  </a:ext>
                </a:extLst>
              </p:cNvPr>
              <p:cNvSpPr>
                <a:spLocks noRot="1" noChangeAspect="1" noMove="1" noResize="1" noEditPoints="1" noAdjustHandles="1" noChangeArrowheads="1" noChangeShapeType="1" noTextEdit="1"/>
              </p:cNvSpPr>
              <p:nvPr/>
            </p:nvSpPr>
            <p:spPr>
              <a:xfrm>
                <a:off x="666554" y="5069163"/>
                <a:ext cx="7727761" cy="1063837"/>
              </a:xfrm>
              <a:prstGeom prst="roundRect">
                <a:avLst/>
              </a:prstGeom>
              <a:blipFill>
                <a:blip r:embed="rId6"/>
                <a:stretch>
                  <a:fillRect/>
                </a:stretch>
              </a:blipFill>
              <a:ln w="28575">
                <a:solidFill>
                  <a:srgbClr val="FF0000"/>
                </a:solidFill>
              </a:ln>
              <a:extLst>
                <a:ext uri="{C572A759-6A51-4108-AA02-DFA0A04FC94B}">
                  <ma14:wrappingTextBoxFlag xmlns="" xmlns:ma14="http://schemas.microsoft.com/office/mac/drawingml/2011/main" val="1"/>
                </a:ext>
              </a:extLst>
            </p:spPr>
            <p:txBody>
              <a:bodyPr/>
              <a:lstStyle/>
              <a:p>
                <a:r>
                  <a:rPr lang="en-US">
                    <a:noFill/>
                  </a:rPr>
                  <a:t> </a:t>
                </a:r>
              </a:p>
            </p:txBody>
          </p:sp>
        </mc:Fallback>
      </mc:AlternateContent>
      <p:sp>
        <p:nvSpPr>
          <p:cNvPr id="4" name="TextBox 3">
            <a:extLst>
              <a:ext uri="{FF2B5EF4-FFF2-40B4-BE49-F238E27FC236}">
                <a16:creationId xmlns:a16="http://schemas.microsoft.com/office/drawing/2014/main" id="{A36209EA-C424-419C-BFE0-B6EB6E85BCBB}"/>
              </a:ext>
            </a:extLst>
          </p:cNvPr>
          <p:cNvSpPr txBox="1"/>
          <p:nvPr/>
        </p:nvSpPr>
        <p:spPr>
          <a:xfrm>
            <a:off x="360218" y="4414982"/>
            <a:ext cx="2342958" cy="461665"/>
          </a:xfrm>
          <a:prstGeom prst="rect">
            <a:avLst/>
          </a:prstGeom>
          <a:noFill/>
        </p:spPr>
        <p:txBody>
          <a:bodyPr wrap="square" rtlCol="0">
            <a:spAutoFit/>
          </a:bodyPr>
          <a:lstStyle/>
          <a:p>
            <a:r>
              <a:rPr lang="en-US" sz="2400" b="1" i="0" dirty="0">
                <a:solidFill>
                  <a:srgbClr val="FF0000"/>
                </a:solidFill>
                <a:latin typeface="+mj-lt"/>
              </a:rPr>
              <a:t>Proof:</a:t>
            </a:r>
          </a:p>
        </p:txBody>
      </p:sp>
    </p:spTree>
    <p:extLst>
      <p:ext uri="{BB962C8B-B14F-4D97-AF65-F5344CB8AC3E}">
        <p14:creationId xmlns:p14="http://schemas.microsoft.com/office/powerpoint/2010/main" val="9543970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5" name="Shape 885"/>
          <p:cNvSpPr>
            <a:spLocks noGrp="1"/>
          </p:cNvSpPr>
          <p:nvPr>
            <p:ph type="title"/>
          </p:nvPr>
        </p:nvSpPr>
        <p:spPr/>
        <p:txBody>
          <a:bodyPr/>
          <a:lstStyle/>
          <a:p>
            <a:pPr lvl="0"/>
            <a:r>
              <a:rPr lang="en-US" i="0" dirty="0">
                <a:uFill>
                  <a:solidFill/>
                </a:uFill>
              </a:rPr>
              <a:t>Attacks “match” differential privacy</a:t>
            </a:r>
            <a:endParaRPr lang="en-US" i="0" dirty="0"/>
          </a:p>
        </p:txBody>
      </p:sp>
      <mc:AlternateContent xmlns:mc="http://schemas.openxmlformats.org/markup-compatibility/2006" xmlns:a14="http://schemas.microsoft.com/office/drawing/2010/main">
        <mc:Choice Requires="a14">
          <p:sp>
            <p:nvSpPr>
              <p:cNvPr id="4" name="Text Placeholder 3"/>
              <p:cNvSpPr>
                <a:spLocks noGrp="1"/>
              </p:cNvSpPr>
              <p:nvPr>
                <p:ph type="body" idx="1"/>
              </p:nvPr>
            </p:nvSpPr>
            <p:spPr>
              <a:xfrm>
                <a:off x="284356" y="3205410"/>
                <a:ext cx="8575288" cy="3435140"/>
              </a:xfrm>
            </p:spPr>
            <p:txBody>
              <a:bodyPr/>
              <a:lstStyle/>
              <a:p>
                <a:r>
                  <a:rPr lang="en-US" dirty="0"/>
                  <a:t>Can release </a:t>
                </a:r>
                <a14:m>
                  <m:oMath xmlns:m="http://schemas.openxmlformats.org/officeDocument/2006/math">
                    <m:r>
                      <a:rPr lang="en-US" b="0" i="1" smtClean="0">
                        <a:latin typeface="Cambria Math" panose="02040503050406030204" pitchFamily="18" charset="0"/>
                      </a:rPr>
                      <m:t>𝑑</m:t>
                    </m:r>
                  </m:oMath>
                </a14:m>
                <a:r>
                  <a:rPr lang="en-US" dirty="0"/>
                  <a:t> proportions with noise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𝑑</m:t>
                            </m:r>
                          </m:e>
                        </m:rad>
                      </m:num>
                      <m:den>
                        <m:r>
                          <a:rPr lang="en-US" b="0" i="1" smtClean="0">
                            <a:latin typeface="Cambria Math" panose="02040503050406030204" pitchFamily="18" charset="0"/>
                          </a:rPr>
                          <m:t>𝜖</m:t>
                        </m:r>
                        <m:r>
                          <a:rPr lang="en-US" b="0" i="1" smtClean="0">
                            <a:latin typeface="Cambria Math" panose="02040503050406030204" pitchFamily="18" charset="0"/>
                          </a:rPr>
                          <m:t>𝑛</m:t>
                        </m:r>
                      </m:den>
                    </m:f>
                  </m:oMath>
                </a14:m>
                <a:r>
                  <a:rPr lang="en-US" dirty="0"/>
                  <a:t> per entry</a:t>
                </a:r>
              </a:p>
              <a:p>
                <a:r>
                  <a:rPr lang="en-US" dirty="0"/>
                  <a:t>Requires “approximate” variant of DP </a:t>
                </a:r>
              </a:p>
            </p:txBody>
          </p:sp>
        </mc:Choice>
        <mc:Fallback xmlns="">
          <p:sp>
            <p:nvSpPr>
              <p:cNvPr id="4" name="Text Placeholder 3"/>
              <p:cNvSpPr>
                <a:spLocks noGrp="1" noRot="1" noChangeAspect="1" noMove="1" noResize="1" noEditPoints="1" noAdjustHandles="1" noChangeArrowheads="1" noChangeShapeType="1" noTextEdit="1"/>
              </p:cNvSpPr>
              <p:nvPr>
                <p:ph type="body" idx="1"/>
              </p:nvPr>
            </p:nvSpPr>
            <p:spPr>
              <a:xfrm>
                <a:off x="284356" y="3205410"/>
                <a:ext cx="8575288" cy="3435140"/>
              </a:xfrm>
              <a:blipFill>
                <a:blip r:embed="rId3"/>
                <a:stretch>
                  <a:fillRect l="-1625"/>
                </a:stretch>
              </a:blipFill>
            </p:spPr>
            <p:txBody>
              <a:bodyPr/>
              <a:lstStyle/>
              <a:p>
                <a:r>
                  <a:rPr lang="en-US">
                    <a:noFill/>
                  </a:rPr>
                  <a:t> </a:t>
                </a:r>
              </a:p>
            </p:txBody>
          </p:sp>
        </mc:Fallback>
      </mc:AlternateContent>
      <p:sp>
        <p:nvSpPr>
          <p:cNvPr id="887" name="Shape 887"/>
          <p:cNvSpPr>
            <a:spLocks noGrp="1"/>
          </p:cNvSpPr>
          <p:nvPr>
            <p:ph type="sldNum" sz="quarter" idx="2"/>
          </p:nvPr>
        </p:nvSpPr>
        <p:spPr/>
        <p:txBody>
          <a:bodyPr/>
          <a:lstStyle/>
          <a:p>
            <a:pPr lvl="0"/>
            <a:fld id="{86CB4B4D-7CA3-9044-876B-883B54F8677D}" type="slidenum">
              <a:rPr lang="is-IS" smtClean="0"/>
              <a:pPr lvl="0"/>
              <a:t>22</a:t>
            </a:fld>
            <a:endParaRPr lang="is-IS" dirty="0"/>
          </a:p>
        </p:txBody>
      </p:sp>
      <p:sp>
        <p:nvSpPr>
          <p:cNvPr id="889" name="Shape 889"/>
          <p:cNvSpPr/>
          <p:nvPr/>
        </p:nvSpPr>
        <p:spPr>
          <a:xfrm>
            <a:off x="317500" y="975534"/>
            <a:ext cx="6642100" cy="2032001"/>
          </a:xfrm>
          <a:prstGeom prst="roundRect">
            <a:avLst>
              <a:gd name="adj" fmla="val 9375"/>
            </a:avLst>
          </a:prstGeom>
          <a:gradFill>
            <a:gsLst>
              <a:gs pos="0">
                <a:srgbClr val="CEF6FF"/>
              </a:gs>
              <a:gs pos="100000">
                <a:srgbClr val="E6E6E6"/>
              </a:gs>
            </a:gsLst>
            <a:lin ang="5400000"/>
          </a:gradFill>
          <a:ln w="25400">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pic>
        <p:nvPicPr>
          <p:cNvPr id="890" name="droppedImage.pdf"/>
          <p:cNvPicPr/>
          <p:nvPr/>
        </p:nvPicPr>
        <p:blipFill>
          <a:blip r:embed="rId4"/>
          <a:stretch>
            <a:fillRect/>
          </a:stretch>
        </p:blipFill>
        <p:spPr>
          <a:xfrm>
            <a:off x="1223769" y="1319842"/>
            <a:ext cx="318528" cy="206613"/>
          </a:xfrm>
          <a:prstGeom prst="rect">
            <a:avLst/>
          </a:prstGeom>
          <a:ln w="12700">
            <a:miter lim="400000"/>
          </a:ln>
        </p:spPr>
      </p:pic>
      <p:pic>
        <p:nvPicPr>
          <p:cNvPr id="891" name="droppedImage.pdf"/>
          <p:cNvPicPr/>
          <p:nvPr/>
        </p:nvPicPr>
        <p:blipFill>
          <a:blip r:embed="rId5"/>
          <a:stretch>
            <a:fillRect/>
          </a:stretch>
        </p:blipFill>
        <p:spPr>
          <a:xfrm>
            <a:off x="1215160" y="2301248"/>
            <a:ext cx="352963" cy="206613"/>
          </a:xfrm>
          <a:prstGeom prst="rect">
            <a:avLst/>
          </a:prstGeom>
          <a:ln w="12700">
            <a:miter lim="400000"/>
          </a:ln>
        </p:spPr>
      </p:pic>
      <p:pic>
        <p:nvPicPr>
          <p:cNvPr id="892" name="droppedImage.pdf"/>
          <p:cNvPicPr/>
          <p:nvPr/>
        </p:nvPicPr>
        <p:blipFill>
          <a:blip r:embed="rId6"/>
          <a:stretch>
            <a:fillRect/>
          </a:stretch>
        </p:blipFill>
        <p:spPr>
          <a:xfrm>
            <a:off x="1309857" y="1836372"/>
            <a:ext cx="69476" cy="396007"/>
          </a:xfrm>
          <a:prstGeom prst="rect">
            <a:avLst/>
          </a:prstGeom>
          <a:ln w="12700">
            <a:miter lim="400000"/>
          </a:ln>
        </p:spPr>
      </p:pic>
      <p:sp>
        <p:nvSpPr>
          <p:cNvPr id="893" name="Shape 893"/>
          <p:cNvSpPr/>
          <p:nvPr/>
        </p:nvSpPr>
        <p:spPr>
          <a:xfrm flipH="1" flipV="1">
            <a:off x="758892" y="1466192"/>
            <a:ext cx="1540982" cy="189393"/>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94" name="Shape 894"/>
          <p:cNvSpPr/>
          <p:nvPr/>
        </p:nvSpPr>
        <p:spPr>
          <a:xfrm flipH="1" flipV="1">
            <a:off x="663222" y="1961444"/>
            <a:ext cx="1636651" cy="21278"/>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95" name="Shape 895"/>
          <p:cNvSpPr/>
          <p:nvPr/>
        </p:nvSpPr>
        <p:spPr>
          <a:xfrm flipH="1">
            <a:off x="870807" y="2258204"/>
            <a:ext cx="1429067" cy="499314"/>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902" name="Group 902"/>
          <p:cNvGrpSpPr/>
          <p:nvPr/>
        </p:nvGrpSpPr>
        <p:grpSpPr>
          <a:xfrm>
            <a:off x="569497" y="1337060"/>
            <a:ext cx="163569" cy="318528"/>
            <a:chOff x="0" y="0"/>
            <a:chExt cx="163567" cy="318526"/>
          </a:xfrm>
        </p:grpSpPr>
        <p:sp>
          <p:nvSpPr>
            <p:cNvPr id="896" name="Shape 896"/>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97" name="Shape 897"/>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98" name="Shape 898"/>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899" name="Shape 899"/>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900" name="Shape 900"/>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901" name="Shape 901"/>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903" name="Shape 903"/>
          <p:cNvSpPr/>
          <p:nvPr/>
        </p:nvSpPr>
        <p:spPr>
          <a:xfrm>
            <a:off x="500627" y="1862198"/>
            <a:ext cx="1" cy="163569"/>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904" name="Shape 904"/>
          <p:cNvSpPr/>
          <p:nvPr/>
        </p:nvSpPr>
        <p:spPr>
          <a:xfrm>
            <a:off x="497757" y="2005679"/>
            <a:ext cx="88959" cy="10617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905" name="Shape 905"/>
          <p:cNvSpPr/>
          <p:nvPr/>
        </p:nvSpPr>
        <p:spPr>
          <a:xfrm flipH="1">
            <a:off x="423147" y="2011418"/>
            <a:ext cx="74611" cy="10043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906" name="Shape 906"/>
          <p:cNvSpPr/>
          <p:nvPr/>
        </p:nvSpPr>
        <p:spPr>
          <a:xfrm>
            <a:off x="423147" y="1873677"/>
            <a:ext cx="71742" cy="34436"/>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sp>
        <p:nvSpPr>
          <p:cNvPr id="907" name="Shape 907"/>
          <p:cNvSpPr/>
          <p:nvPr/>
        </p:nvSpPr>
        <p:spPr>
          <a:xfrm>
            <a:off x="466192" y="1793328"/>
            <a:ext cx="68871" cy="688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miter lim="400000"/>
          </a:ln>
        </p:spPr>
        <p:txBody>
          <a:bodyPr lIns="38100" tIns="38100" rIns="38100" bIns="38100" anchor="ct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908" name="Shape 908"/>
          <p:cNvSpPr/>
          <p:nvPr/>
        </p:nvSpPr>
        <p:spPr>
          <a:xfrm flipV="1">
            <a:off x="503497" y="1879415"/>
            <a:ext cx="71741" cy="28698"/>
          </a:xfrm>
          <a:prstGeom prst="line">
            <a:avLst/>
          </a:prstGeom>
          <a:ln w="38100">
            <a:solidFill/>
            <a:miter lim="400000"/>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915" name="Group 915"/>
          <p:cNvGrpSpPr/>
          <p:nvPr/>
        </p:nvGrpSpPr>
        <p:grpSpPr>
          <a:xfrm>
            <a:off x="672803" y="2602558"/>
            <a:ext cx="163569" cy="318527"/>
            <a:chOff x="0" y="0"/>
            <a:chExt cx="163567" cy="318526"/>
          </a:xfrm>
        </p:grpSpPr>
        <p:sp>
          <p:nvSpPr>
            <p:cNvPr id="909" name="Shape 909"/>
            <p:cNvSpPr/>
            <p:nvPr/>
          </p:nvSpPr>
          <p:spPr>
            <a:xfrm flipH="1">
              <a:off x="77479" y="68870"/>
              <a:ext cx="1" cy="163569"/>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910" name="Shape 910"/>
            <p:cNvSpPr/>
            <p:nvPr/>
          </p:nvSpPr>
          <p:spPr>
            <a:xfrm>
              <a:off x="74609" y="212351"/>
              <a:ext cx="88959" cy="10617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911" name="Shape 911"/>
            <p:cNvSpPr/>
            <p:nvPr/>
          </p:nvSpPr>
          <p:spPr>
            <a:xfrm flipH="1">
              <a:off x="0" y="218090"/>
              <a:ext cx="74610" cy="10043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912" name="Shape 912"/>
            <p:cNvSpPr/>
            <p:nvPr/>
          </p:nvSpPr>
          <p:spPr>
            <a:xfrm>
              <a:off x="0" y="80349"/>
              <a:ext cx="71741" cy="34436"/>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913" name="Shape 913"/>
            <p:cNvSpPr/>
            <p:nvPr/>
          </p:nvSpPr>
          <p:spPr>
            <a:xfrm>
              <a:off x="43044" y="-1"/>
              <a:ext cx="68871" cy="688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06400">
                <a:defRPr sz="2600">
                  <a:solidFill>
                    <a:srgbClr val="FFFFFF"/>
                  </a:solidFill>
                  <a:effectLst>
                    <a:outerShdw blurRad="38100" dist="12700" dir="5400000" rotWithShape="0">
                      <a:srgbClr val="000000">
                        <a:alpha val="50000"/>
                      </a:srgbClr>
                    </a:outerShdw>
                  </a:effectLst>
                  <a:uFillTx/>
                </a:defRPr>
              </a:pPr>
              <a:endParaRPr/>
            </a:p>
          </p:txBody>
        </p:sp>
        <p:sp>
          <p:nvSpPr>
            <p:cNvPr id="914" name="Shape 914"/>
            <p:cNvSpPr/>
            <p:nvPr/>
          </p:nvSpPr>
          <p:spPr>
            <a:xfrm flipV="1">
              <a:off x="80349" y="86088"/>
              <a:ext cx="71741" cy="286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916" name="Shape 916"/>
          <p:cNvSpPr/>
          <p:nvPr/>
        </p:nvSpPr>
        <p:spPr>
          <a:xfrm>
            <a:off x="2314138" y="1549451"/>
            <a:ext cx="1033061" cy="783405"/>
          </a:xfrm>
          <a:prstGeom prst="rect">
            <a:avLst/>
          </a:prstGeom>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06400">
              <a:defRPr sz="2600">
                <a:uFillTx/>
              </a:defRPr>
            </a:pPr>
            <a:endParaRPr/>
          </a:p>
        </p:txBody>
      </p:sp>
      <p:sp>
        <p:nvSpPr>
          <p:cNvPr id="917" name="Shape 917"/>
          <p:cNvSpPr/>
          <p:nvPr/>
        </p:nvSpPr>
        <p:spPr>
          <a:xfrm flipH="1">
            <a:off x="2822059" y="2341464"/>
            <a:ext cx="8610" cy="223831"/>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919" name="Shape 919"/>
          <p:cNvSpPr/>
          <p:nvPr/>
        </p:nvSpPr>
        <p:spPr>
          <a:xfrm>
            <a:off x="2563305" y="1634187"/>
            <a:ext cx="514685" cy="61762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4200">
                <a:uFillTx/>
              </a:defRPr>
            </a:lvl1pPr>
          </a:lstStyle>
          <a:p>
            <a:pPr lvl="0">
              <a:defRPr sz="1800"/>
            </a:pPr>
            <a:r>
              <a:rPr sz="4200"/>
              <a:t>A</a:t>
            </a:r>
          </a:p>
        </p:txBody>
      </p:sp>
      <p:sp>
        <p:nvSpPr>
          <p:cNvPr id="920" name="Shape 920"/>
          <p:cNvSpPr/>
          <p:nvPr/>
        </p:nvSpPr>
        <p:spPr>
          <a:xfrm flipH="1" flipV="1">
            <a:off x="3374420" y="2224376"/>
            <a:ext cx="2845542" cy="2"/>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pic>
        <p:nvPicPr>
          <p:cNvPr id="921" name="droppedImage.pdf"/>
          <p:cNvPicPr/>
          <p:nvPr/>
        </p:nvPicPr>
        <p:blipFill>
          <a:blip r:embed="rId7"/>
          <a:stretch>
            <a:fillRect/>
          </a:stretch>
        </p:blipFill>
        <p:spPr>
          <a:xfrm>
            <a:off x="1219200" y="1724454"/>
            <a:ext cx="317500" cy="205946"/>
          </a:xfrm>
          <a:prstGeom prst="rect">
            <a:avLst/>
          </a:prstGeom>
          <a:ln w="12700">
            <a:round/>
          </a:ln>
        </p:spPr>
      </p:pic>
      <p:sp>
        <p:nvSpPr>
          <p:cNvPr id="923" name="Shape 923"/>
          <p:cNvSpPr/>
          <p:nvPr/>
        </p:nvSpPr>
        <p:spPr>
          <a:xfrm>
            <a:off x="2841595" y="1142999"/>
            <a:ext cx="1342721" cy="381001"/>
          </a:xfrm>
          <a:custGeom>
            <a:avLst/>
            <a:gdLst/>
            <a:ahLst/>
            <a:cxnLst>
              <a:cxn ang="0">
                <a:pos x="wd2" y="hd2"/>
              </a:cxn>
              <a:cxn ang="5400000">
                <a:pos x="wd2" y="hd2"/>
              </a:cxn>
              <a:cxn ang="10800000">
                <a:pos x="wd2" y="hd2"/>
              </a:cxn>
              <a:cxn ang="16200000">
                <a:pos x="wd2" y="hd2"/>
              </a:cxn>
            </a:cxnLst>
            <a:rect l="0" t="0" r="r" b="b"/>
            <a:pathLst>
              <a:path w="21151" h="21600" extrusionOk="0">
                <a:moveTo>
                  <a:pt x="92" y="21600"/>
                </a:moveTo>
                <a:cubicBezTo>
                  <a:pt x="-118" y="10989"/>
                  <a:pt x="-449" y="0"/>
                  <a:pt x="5146" y="0"/>
                </a:cubicBezTo>
                <a:cubicBezTo>
                  <a:pt x="11051" y="0"/>
                  <a:pt x="21151" y="379"/>
                  <a:pt x="21151" y="379"/>
                </a:cubicBezTo>
              </a:path>
            </a:pathLst>
          </a:custGeom>
          <a:ln w="38100">
            <a:solidFill/>
            <a:round/>
            <a:headEnd type="stealth"/>
          </a:ln>
        </p:spPr>
        <p:txBody>
          <a:bodyPr lIns="0" tIns="0" rIns="0" bIns="0"/>
          <a:lstStyle/>
          <a:p>
            <a:pPr marL="40640" marR="40640" lvl="0">
              <a:defRPr sz="2200"/>
            </a:pPr>
            <a:endParaRPr/>
          </a:p>
        </p:txBody>
      </p:sp>
      <p:sp>
        <p:nvSpPr>
          <p:cNvPr id="924" name="Shape 924"/>
          <p:cNvSpPr/>
          <p:nvPr/>
        </p:nvSpPr>
        <p:spPr>
          <a:xfrm>
            <a:off x="4241800" y="901700"/>
            <a:ext cx="1319223" cy="4572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sz="1800">
                <a:uFillTx/>
              </a:defRPr>
            </a:pPr>
            <a:r>
              <a:rPr sz="2400">
                <a:uFill>
                  <a:solidFill/>
                </a:uFill>
              </a:rPr>
              <a:t>function f</a:t>
            </a:r>
          </a:p>
        </p:txBody>
      </p:sp>
      <mc:AlternateContent xmlns:mc="http://schemas.openxmlformats.org/markup-compatibility/2006" xmlns:a14="http://schemas.microsoft.com/office/drawing/2010/main">
        <mc:Choice Requires="a14">
          <p:sp>
            <p:nvSpPr>
              <p:cNvPr id="52" name="TextBox 51"/>
              <p:cNvSpPr txBox="1"/>
              <p:nvPr/>
            </p:nvSpPr>
            <p:spPr>
              <a:xfrm>
                <a:off x="3382622" y="1731285"/>
                <a:ext cx="309129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𝐴</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𝑛𝑜𝑖𝑠𝑒</m:t>
                      </m:r>
                    </m:oMath>
                  </m:oMathPara>
                </a14:m>
                <a:endParaRPr lang="en-US" sz="2400" i="0" dirty="0" err="1">
                  <a:latin typeface="+mj-lt"/>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3382622" y="1731285"/>
                <a:ext cx="3091295" cy="461665"/>
              </a:xfrm>
              <a:prstGeom prst="rect">
                <a:avLst/>
              </a:prstGeom>
              <a:blipFill rotWithShape="0">
                <a:blip r:embed="rId15"/>
                <a:stretch>
                  <a:fillRect b="-18421"/>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FEA204FB-EAB5-2145-ADC4-99021B8EB416}"/>
              </a:ext>
            </a:extLst>
          </p:cNvPr>
          <p:cNvGrpSpPr/>
          <p:nvPr/>
        </p:nvGrpSpPr>
        <p:grpSpPr>
          <a:xfrm>
            <a:off x="468013" y="5072593"/>
            <a:ext cx="8251050" cy="1750522"/>
            <a:chOff x="468013" y="5072593"/>
            <a:chExt cx="8251050" cy="1750522"/>
          </a:xfrm>
        </p:grpSpPr>
        <p:grpSp>
          <p:nvGrpSpPr>
            <p:cNvPr id="8" name="Group 7">
              <a:extLst>
                <a:ext uri="{FF2B5EF4-FFF2-40B4-BE49-F238E27FC236}">
                  <a16:creationId xmlns:a16="http://schemas.microsoft.com/office/drawing/2014/main" id="{B39544E0-976A-AB43-A4AA-84B9971AC3EE}"/>
                </a:ext>
              </a:extLst>
            </p:cNvPr>
            <p:cNvGrpSpPr/>
            <p:nvPr/>
          </p:nvGrpSpPr>
          <p:grpSpPr>
            <a:xfrm>
              <a:off x="5195884" y="5072593"/>
              <a:ext cx="3523179" cy="972101"/>
              <a:chOff x="5195884" y="5072593"/>
              <a:chExt cx="3523179" cy="972101"/>
            </a:xfrm>
          </p:grpSpPr>
          <mc:AlternateContent xmlns:mc="http://schemas.openxmlformats.org/markup-compatibility/2006" xmlns:a14="http://schemas.microsoft.com/office/drawing/2010/main">
            <mc:Choice Requires="a14">
              <p:sp>
                <p:nvSpPr>
                  <p:cNvPr id="59" name="Rectangle 58"/>
                  <p:cNvSpPr/>
                  <p:nvPr/>
                </p:nvSpPr>
                <p:spPr>
                  <a:xfrm>
                    <a:off x="5195884" y="5072593"/>
                    <a:ext cx="752577" cy="873188"/>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f>
                            <m:fPr>
                              <m:ctrlPr>
                                <a:rPr lang="en-US" b="1" i="1" smtClean="0">
                                  <a:solidFill>
                                    <a:srgbClr val="00B050"/>
                                  </a:solidFill>
                                  <a:latin typeface="Cambria Math" panose="02040503050406030204" pitchFamily="18" charset="0"/>
                                </a:rPr>
                              </m:ctrlPr>
                            </m:fPr>
                            <m:num>
                              <m:rad>
                                <m:radPr>
                                  <m:degHide m:val="on"/>
                                  <m:ctrlPr>
                                    <a:rPr lang="en-US" b="1" i="1" smtClean="0">
                                      <a:solidFill>
                                        <a:srgbClr val="00B050"/>
                                      </a:solidFill>
                                      <a:latin typeface="Cambria Math" panose="02040503050406030204" pitchFamily="18" charset="0"/>
                                    </a:rPr>
                                  </m:ctrlPr>
                                </m:radPr>
                                <m:deg/>
                                <m:e>
                                  <m:r>
                                    <a:rPr lang="en-US" b="1" i="1" smtClean="0">
                                      <a:solidFill>
                                        <a:srgbClr val="00B050"/>
                                      </a:solidFill>
                                      <a:latin typeface="Cambria Math" charset="0"/>
                                    </a:rPr>
                                    <m:t>𝒅</m:t>
                                  </m:r>
                                </m:e>
                              </m:rad>
                            </m:num>
                            <m:den>
                              <m:r>
                                <a:rPr lang="en-US" b="1" i="1" smtClean="0">
                                  <a:solidFill>
                                    <a:srgbClr val="00B050"/>
                                  </a:solidFill>
                                  <a:latin typeface="Cambria Math" panose="02040503050406030204" pitchFamily="18" charset="0"/>
                                </a:rPr>
                                <m:t>𝝐</m:t>
                              </m:r>
                              <m:r>
                                <a:rPr lang="en-US" b="1" i="1" smtClean="0">
                                  <a:solidFill>
                                    <a:srgbClr val="00B050"/>
                                  </a:solidFill>
                                  <a:latin typeface="Cambria Math" charset="0"/>
                                </a:rPr>
                                <m:t>𝒏</m:t>
                              </m:r>
                            </m:den>
                          </m:f>
                        </m:oMath>
                      </m:oMathPara>
                    </a14:m>
                    <a:endParaRPr lang="en-US" b="1" dirty="0">
                      <a:solidFill>
                        <a:srgbClr val="00B050"/>
                      </a:solidFill>
                    </a:endParaRPr>
                  </a:p>
                </p:txBody>
              </p:sp>
            </mc:Choice>
            <mc:Fallback xmlns="">
              <p:sp>
                <p:nvSpPr>
                  <p:cNvPr id="59" name="Rectangle 58"/>
                  <p:cNvSpPr>
                    <a:spLocks noRot="1" noChangeAspect="1" noMove="1" noResize="1" noEditPoints="1" noAdjustHandles="1" noChangeArrowheads="1" noChangeShapeType="1" noTextEdit="1"/>
                  </p:cNvSpPr>
                  <p:nvPr/>
                </p:nvSpPr>
                <p:spPr>
                  <a:xfrm>
                    <a:off x="5195884" y="5072593"/>
                    <a:ext cx="752577" cy="873188"/>
                  </a:xfrm>
                  <a:prstGeom prst="rect">
                    <a:avLst/>
                  </a:prstGeom>
                  <a:blipFill>
                    <a:blip r:embed="rId16"/>
                    <a:stretch>
                      <a:fillRect b="-2857"/>
                    </a:stretch>
                  </a:blipFill>
                </p:spPr>
                <p:txBody>
                  <a:bodyPr/>
                  <a:lstStyle/>
                  <a:p>
                    <a:r>
                      <a:rPr lang="en-US">
                        <a:noFill/>
                      </a:rPr>
                      <a:t> </a:t>
                    </a:r>
                  </a:p>
                </p:txBody>
              </p:sp>
            </mc:Fallback>
          </mc:AlternateContent>
          <p:cxnSp>
            <p:nvCxnSpPr>
              <p:cNvPr id="60" name="Straight Arrow Connector 59"/>
              <p:cNvCxnSpPr>
                <a:cxnSpLocks/>
              </p:cNvCxnSpPr>
              <p:nvPr/>
            </p:nvCxnSpPr>
            <p:spPr bwMode="auto">
              <a:xfrm flipH="1">
                <a:off x="5195884" y="6044694"/>
                <a:ext cx="3523179" cy="0"/>
              </a:xfrm>
              <a:prstGeom prst="straightConnector1">
                <a:avLst/>
              </a:prstGeom>
              <a:solidFill>
                <a:schemeClr val="accent1"/>
              </a:solidFill>
              <a:ln w="50800" cap="flat" cmpd="sng" algn="ctr">
                <a:solidFill>
                  <a:srgbClr val="00B050"/>
                </a:solidFill>
                <a:prstDash val="solid"/>
                <a:round/>
                <a:headEnd type="triangle" w="lg" len="med"/>
                <a:tailEnd type="oval" w="lg" len="med"/>
              </a:ln>
              <a:effectLst/>
            </p:spPr>
          </p:cxnSp>
          <p:sp>
            <p:nvSpPr>
              <p:cNvPr id="61" name="TextBox 60"/>
              <p:cNvSpPr txBox="1"/>
              <p:nvPr/>
            </p:nvSpPr>
            <p:spPr>
              <a:xfrm>
                <a:off x="6219962" y="5152064"/>
                <a:ext cx="1743106" cy="830997"/>
              </a:xfrm>
              <a:prstGeom prst="rect">
                <a:avLst/>
              </a:prstGeom>
              <a:noFill/>
            </p:spPr>
            <p:txBody>
              <a:bodyPr wrap="none" rtlCol="0">
                <a:spAutoFit/>
              </a:bodyPr>
              <a:lstStyle/>
              <a:p>
                <a:pPr marL="40639" marR="40639" algn="l" rtl="0"/>
                <a:r>
                  <a:rPr lang="en-US" sz="2400" i="0" dirty="0">
                    <a:solidFill>
                      <a:srgbClr val="00B050"/>
                    </a:solidFill>
                    <a:latin typeface="+mj-lt"/>
                  </a:rPr>
                  <a:t>Differential</a:t>
                </a:r>
                <a:r>
                  <a:rPr lang="en-US" sz="2400" i="0" dirty="0">
                    <a:solidFill>
                      <a:srgbClr val="C00000"/>
                    </a:solidFill>
                    <a:latin typeface="+mj-lt"/>
                  </a:rPr>
                  <a:t> </a:t>
                </a:r>
                <a:br>
                  <a:rPr lang="en-US" sz="2400" i="0" dirty="0">
                    <a:solidFill>
                      <a:srgbClr val="C00000"/>
                    </a:solidFill>
                    <a:latin typeface="+mj-lt"/>
                  </a:rPr>
                </a:br>
                <a:r>
                  <a:rPr lang="en-US" sz="2400" i="0" dirty="0">
                    <a:solidFill>
                      <a:srgbClr val="00B050"/>
                    </a:solidFill>
                    <a:latin typeface="+mj-lt"/>
                  </a:rPr>
                  <a:t>privacy</a:t>
                </a:r>
              </a:p>
            </p:txBody>
          </p:sp>
        </p:grpSp>
        <p:cxnSp>
          <p:nvCxnSpPr>
            <p:cNvPr id="51" name="Straight Arrow Connector 50"/>
            <p:cNvCxnSpPr/>
            <p:nvPr/>
          </p:nvCxnSpPr>
          <p:spPr bwMode="auto">
            <a:xfrm>
              <a:off x="468013" y="6113756"/>
              <a:ext cx="8251050" cy="0"/>
            </a:xfrm>
            <a:prstGeom prst="straightConnector1">
              <a:avLst/>
            </a:prstGeom>
            <a:solidFill>
              <a:schemeClr val="accent1"/>
            </a:solidFill>
            <a:ln w="50800" cap="flat" cmpd="sng" algn="ctr">
              <a:solidFill>
                <a:schemeClr val="tx1"/>
              </a:solidFill>
              <a:prstDash val="solid"/>
              <a:round/>
              <a:headEnd type="triangle" w="lg" len="med"/>
              <a:tailEnd type="triangle" w="lg" len="med"/>
            </a:ln>
            <a:effectLst/>
          </p:spPr>
        </p:cxnSp>
        <p:cxnSp>
          <p:nvCxnSpPr>
            <p:cNvPr id="53" name="Curved Connector 52"/>
            <p:cNvCxnSpPr/>
            <p:nvPr/>
          </p:nvCxnSpPr>
          <p:spPr bwMode="auto">
            <a:xfrm rot="5400000" flipH="1" flipV="1">
              <a:off x="1439190" y="6138697"/>
              <a:ext cx="418366" cy="368486"/>
            </a:xfrm>
            <a:prstGeom prst="curvedConnector3">
              <a:avLst/>
            </a:prstGeom>
            <a:solidFill>
              <a:schemeClr val="accent1"/>
            </a:solidFill>
            <a:ln w="38100" cap="flat" cmpd="sng" algn="ctr">
              <a:solidFill>
                <a:schemeClr val="tx1"/>
              </a:solidFill>
              <a:prstDash val="solid"/>
              <a:round/>
              <a:headEnd type="none" w="sm" len="sm"/>
              <a:tailEnd type="triangle"/>
            </a:ln>
            <a:effectLst/>
          </p:spPr>
        </p:cxnSp>
        <p:cxnSp>
          <p:nvCxnSpPr>
            <p:cNvPr id="54" name="Straight Connector 53"/>
            <p:cNvCxnSpPr/>
            <p:nvPr/>
          </p:nvCxnSpPr>
          <p:spPr bwMode="auto">
            <a:xfrm>
              <a:off x="1832617" y="5958919"/>
              <a:ext cx="0" cy="291317"/>
            </a:xfrm>
            <a:prstGeom prst="line">
              <a:avLst/>
            </a:prstGeom>
            <a:solidFill>
              <a:schemeClr val="accent1"/>
            </a:solidFill>
            <a:ln w="38100" cap="flat" cmpd="sng" algn="ctr">
              <a:solidFill>
                <a:schemeClr val="tx1"/>
              </a:solidFill>
              <a:prstDash val="solid"/>
              <a:round/>
              <a:headEnd type="none" w="sm" len="sm"/>
              <a:tailEnd type="none" w="sm" len="sm"/>
            </a:ln>
            <a:effectLst/>
          </p:spPr>
        </p:cxnSp>
        <mc:AlternateContent xmlns:mc="http://schemas.openxmlformats.org/markup-compatibility/2006" xmlns:a14="http://schemas.microsoft.com/office/drawing/2010/main">
          <mc:Choice Requires="a14">
            <p:sp>
              <p:nvSpPr>
                <p:cNvPr id="55" name="Rectangle 54"/>
                <p:cNvSpPr/>
                <p:nvPr/>
              </p:nvSpPr>
              <p:spPr>
                <a:xfrm>
                  <a:off x="936132" y="5448108"/>
                  <a:ext cx="1055995" cy="465769"/>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i="1">
                            <a:solidFill>
                              <a:srgbClr val="C00000"/>
                            </a:solidFill>
                            <a:latin typeface="Cambria Math" charset="0"/>
                          </a:rPr>
                          <m:t>1</m:t>
                        </m:r>
                        <m:r>
                          <a:rPr lang="en-US" b="0" i="1" smtClean="0">
                            <a:solidFill>
                              <a:srgbClr val="C00000"/>
                            </a:solidFill>
                            <a:latin typeface="Cambria Math" charset="0"/>
                          </a:rPr>
                          <m:t>/</m:t>
                        </m:r>
                        <m:rad>
                          <m:radPr>
                            <m:degHide m:val="on"/>
                            <m:ctrlPr>
                              <a:rPr lang="en-US" b="0" i="1" smtClean="0">
                                <a:solidFill>
                                  <a:srgbClr val="C00000"/>
                                </a:solidFill>
                                <a:latin typeface="Cambria Math" panose="02040503050406030204" pitchFamily="18" charset="0"/>
                              </a:rPr>
                            </m:ctrlPr>
                          </m:radPr>
                          <m:deg/>
                          <m:e>
                            <m:r>
                              <a:rPr lang="en-US" b="0" i="1" smtClean="0">
                                <a:solidFill>
                                  <a:srgbClr val="C00000"/>
                                </a:solidFill>
                                <a:latin typeface="Cambria Math" charset="0"/>
                              </a:rPr>
                              <m:t>𝑛</m:t>
                            </m:r>
                          </m:e>
                        </m:rad>
                      </m:oMath>
                    </m:oMathPara>
                  </a14:m>
                  <a:endParaRPr lang="en-US" dirty="0">
                    <a:solidFill>
                      <a:srgbClr val="C00000"/>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936132" y="5448108"/>
                  <a:ext cx="1055995" cy="465769"/>
                </a:xfrm>
                <a:prstGeom prst="rect">
                  <a:avLst/>
                </a:prstGeom>
                <a:blipFill>
                  <a:blip r:embed="rId17"/>
                  <a:stretch>
                    <a:fillRect b="-13158"/>
                  </a:stretch>
                </a:blipFill>
              </p:spPr>
              <p:txBody>
                <a:bodyPr/>
                <a:lstStyle/>
                <a:p>
                  <a:r>
                    <a:rPr lang="en-US">
                      <a:noFill/>
                    </a:rPr>
                    <a:t> </a:t>
                  </a:r>
                </a:p>
              </p:txBody>
            </p:sp>
          </mc:Fallback>
        </mc:AlternateContent>
        <p:cxnSp>
          <p:nvCxnSpPr>
            <p:cNvPr id="56" name="Straight Arrow Connector 55"/>
            <p:cNvCxnSpPr>
              <a:cxnSpLocks/>
            </p:cNvCxnSpPr>
            <p:nvPr/>
          </p:nvCxnSpPr>
          <p:spPr bwMode="auto">
            <a:xfrm>
              <a:off x="468013" y="6038035"/>
              <a:ext cx="1230158" cy="0"/>
            </a:xfrm>
            <a:prstGeom prst="straightConnector1">
              <a:avLst/>
            </a:prstGeom>
            <a:solidFill>
              <a:schemeClr val="accent1"/>
            </a:solidFill>
            <a:ln w="50800" cap="flat" cmpd="sng" algn="ctr">
              <a:solidFill>
                <a:srgbClr val="C00000"/>
              </a:solidFill>
              <a:prstDash val="solid"/>
              <a:round/>
              <a:headEnd type="triangle" w="lg" len="med"/>
              <a:tailEnd type="oval" w="lg" len="med"/>
            </a:ln>
            <a:effectLst/>
          </p:spPr>
        </p:cxnSp>
        <p:cxnSp>
          <p:nvCxnSpPr>
            <p:cNvPr id="58" name="Straight Connector 57"/>
            <p:cNvCxnSpPr/>
            <p:nvPr/>
          </p:nvCxnSpPr>
          <p:spPr bwMode="auto">
            <a:xfrm>
              <a:off x="5185272" y="5940592"/>
              <a:ext cx="0" cy="291317"/>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62" name="TextBox 61"/>
            <p:cNvSpPr txBox="1"/>
            <p:nvPr/>
          </p:nvSpPr>
          <p:spPr>
            <a:xfrm>
              <a:off x="1169339" y="6453783"/>
              <a:ext cx="1781578" cy="369332"/>
            </a:xfrm>
            <a:prstGeom prst="rect">
              <a:avLst/>
            </a:prstGeom>
            <a:noFill/>
          </p:spPr>
          <p:txBody>
            <a:bodyPr wrap="none" rtlCol="0">
              <a:spAutoFit/>
            </a:bodyPr>
            <a:lstStyle/>
            <a:p>
              <a:pPr marL="40639" marR="40639" algn="l" rtl="0"/>
              <a:r>
                <a:rPr lang="en-US" sz="1800" dirty="0">
                  <a:solidFill>
                    <a:schemeClr val="tx1"/>
                  </a:solidFill>
                  <a:latin typeface="+mj-lt"/>
                </a:rPr>
                <a:t>Statistical</a:t>
              </a:r>
              <a:r>
                <a:rPr lang="en-US" sz="1800" i="0" dirty="0">
                  <a:solidFill>
                    <a:schemeClr val="tx1"/>
                  </a:solidFill>
                  <a:latin typeface="+mj-lt"/>
                </a:rPr>
                <a:t>  error</a:t>
              </a:r>
            </a:p>
          </p:txBody>
        </p:sp>
      </p:grpSp>
      <p:grpSp>
        <p:nvGrpSpPr>
          <p:cNvPr id="10" name="Group 9">
            <a:extLst>
              <a:ext uri="{FF2B5EF4-FFF2-40B4-BE49-F238E27FC236}">
                <a16:creationId xmlns:a16="http://schemas.microsoft.com/office/drawing/2014/main" id="{11D44DD8-FCD4-C549-BF93-3BF2C434D098}"/>
              </a:ext>
            </a:extLst>
          </p:cNvPr>
          <p:cNvGrpSpPr/>
          <p:nvPr/>
        </p:nvGrpSpPr>
        <p:grpSpPr>
          <a:xfrm>
            <a:off x="1889312" y="5067468"/>
            <a:ext cx="3080515" cy="1003400"/>
            <a:chOff x="1889312" y="5067468"/>
            <a:chExt cx="3080515" cy="1003400"/>
          </a:xfrm>
        </p:grpSpPr>
        <p:cxnSp>
          <p:nvCxnSpPr>
            <p:cNvPr id="63" name="Straight Arrow Connector 62"/>
            <p:cNvCxnSpPr>
              <a:cxnSpLocks/>
            </p:cNvCxnSpPr>
            <p:nvPr/>
          </p:nvCxnSpPr>
          <p:spPr bwMode="auto">
            <a:xfrm>
              <a:off x="1889312" y="6027979"/>
              <a:ext cx="3038957" cy="0"/>
            </a:xfrm>
            <a:prstGeom prst="straightConnector1">
              <a:avLst/>
            </a:prstGeom>
            <a:solidFill>
              <a:schemeClr val="accent1"/>
            </a:solidFill>
            <a:ln w="50800" cap="flat" cmpd="sng" algn="ctr">
              <a:solidFill>
                <a:srgbClr val="7030A0"/>
              </a:solidFill>
              <a:prstDash val="solid"/>
              <a:round/>
              <a:headEnd type="triangle" w="lg" len="med"/>
              <a:tailEnd type="oval" w="lg" len="med"/>
            </a:ln>
            <a:effectLst/>
          </p:spPr>
        </p:cxnSp>
        <p:sp>
          <p:nvSpPr>
            <p:cNvPr id="64" name="TextBox 63"/>
            <p:cNvSpPr txBox="1"/>
            <p:nvPr/>
          </p:nvSpPr>
          <p:spPr>
            <a:xfrm>
              <a:off x="1990159" y="5239871"/>
              <a:ext cx="2759410" cy="830997"/>
            </a:xfrm>
            <a:prstGeom prst="rect">
              <a:avLst/>
            </a:prstGeom>
            <a:noFill/>
          </p:spPr>
          <p:txBody>
            <a:bodyPr wrap="none" rtlCol="0">
              <a:spAutoFit/>
            </a:bodyPr>
            <a:lstStyle/>
            <a:p>
              <a:pPr marL="40639" marR="40639" algn="l" rtl="0"/>
              <a:br>
                <a:rPr lang="en-US" sz="2400" i="0" dirty="0">
                  <a:solidFill>
                    <a:srgbClr val="7030A0"/>
                  </a:solidFill>
                  <a:latin typeface="+mj-lt"/>
                </a:rPr>
              </a:br>
              <a:r>
                <a:rPr lang="en-US" sz="2400" i="0" dirty="0">
                  <a:solidFill>
                    <a:srgbClr val="7030A0"/>
                  </a:solidFill>
                  <a:latin typeface="+mj-lt"/>
                </a:rPr>
                <a:t>membership</a:t>
              </a:r>
              <a:r>
                <a:rPr lang="en-US" dirty="0">
                  <a:solidFill>
                    <a:srgbClr val="7030A0"/>
                  </a:solidFill>
                  <a:latin typeface="+mj-lt"/>
                </a:rPr>
                <a:t> </a:t>
              </a:r>
              <a:r>
                <a:rPr lang="en-US" sz="2400" i="0" dirty="0">
                  <a:solidFill>
                    <a:srgbClr val="7030A0"/>
                  </a:solidFill>
                  <a:latin typeface="+mj-lt"/>
                </a:rPr>
                <a:t>attacks</a:t>
              </a:r>
            </a:p>
          </p:txBody>
        </p:sp>
        <mc:AlternateContent xmlns:mc="http://schemas.openxmlformats.org/markup-compatibility/2006" xmlns:a14="http://schemas.microsoft.com/office/drawing/2010/main">
          <mc:Choice Requires="a14">
            <p:sp>
              <p:nvSpPr>
                <p:cNvPr id="65" name="Rectangle 64"/>
                <p:cNvSpPr/>
                <p:nvPr/>
              </p:nvSpPr>
              <p:spPr>
                <a:xfrm>
                  <a:off x="4217249" y="5067468"/>
                  <a:ext cx="752578" cy="873124"/>
                </a:xfrm>
                <a:prstGeom prst="rect">
                  <a:avLst/>
                </a:prstGeom>
              </p:spPr>
              <p:txBody>
                <a:bodyPr wrap="none">
                  <a:spAutoFit/>
                </a:bodyPr>
                <a:lstStyle/>
                <a:p>
                  <a:pPr lvl="1"/>
                  <a14:m>
                    <m:oMathPara xmlns:m="http://schemas.openxmlformats.org/officeDocument/2006/math">
                      <m:oMathParaPr>
                        <m:jc m:val="left"/>
                      </m:oMathParaPr>
                      <m:oMath xmlns:m="http://schemas.openxmlformats.org/officeDocument/2006/math">
                        <m:f>
                          <m:fPr>
                            <m:ctrlPr>
                              <a:rPr lang="en-US" i="1" smtClean="0">
                                <a:solidFill>
                                  <a:srgbClr val="7030A0"/>
                                </a:solidFill>
                                <a:latin typeface="Cambria Math" panose="02040503050406030204" pitchFamily="18" charset="0"/>
                              </a:rPr>
                            </m:ctrlPr>
                          </m:fPr>
                          <m:num>
                            <m:rad>
                              <m:radPr>
                                <m:degHide m:val="on"/>
                                <m:ctrlPr>
                                  <a:rPr lang="en-US" i="1">
                                    <a:solidFill>
                                      <a:srgbClr val="7030A0"/>
                                    </a:solidFill>
                                    <a:latin typeface="Cambria Math" panose="02040503050406030204" pitchFamily="18" charset="0"/>
                                  </a:rPr>
                                </m:ctrlPr>
                              </m:radPr>
                              <m:deg/>
                              <m:e>
                                <m:r>
                                  <a:rPr lang="en-US">
                                    <a:solidFill>
                                      <a:srgbClr val="7030A0"/>
                                    </a:solidFill>
                                    <a:latin typeface="Cambria Math" charset="0"/>
                                  </a:rPr>
                                  <m:t>𝒅</m:t>
                                </m:r>
                              </m:e>
                            </m:rad>
                          </m:num>
                          <m:den>
                            <m:r>
                              <a:rPr lang="en-US">
                                <a:solidFill>
                                  <a:srgbClr val="7030A0"/>
                                </a:solidFill>
                                <a:latin typeface="Cambria Math" charset="0"/>
                              </a:rPr>
                              <m:t>𝒏</m:t>
                            </m:r>
                          </m:den>
                        </m:f>
                      </m:oMath>
                    </m:oMathPara>
                  </a14:m>
                  <a:endParaRPr lang="en-US" dirty="0">
                    <a:solidFill>
                      <a:srgbClr val="7030A0"/>
                    </a:solidFill>
                  </a:endParaRPr>
                </a:p>
              </p:txBody>
            </p:sp>
          </mc:Choice>
          <mc:Fallback xmlns="">
            <p:sp>
              <p:nvSpPr>
                <p:cNvPr id="65" name="Rectangle 64"/>
                <p:cNvSpPr>
                  <a:spLocks noRot="1" noChangeAspect="1" noMove="1" noResize="1" noEditPoints="1" noAdjustHandles="1" noChangeArrowheads="1" noChangeShapeType="1" noTextEdit="1"/>
                </p:cNvSpPr>
                <p:nvPr/>
              </p:nvSpPr>
              <p:spPr>
                <a:xfrm>
                  <a:off x="4217249" y="5067468"/>
                  <a:ext cx="752578" cy="873124"/>
                </a:xfrm>
                <a:prstGeom prst="rect">
                  <a:avLst/>
                </a:prstGeom>
                <a:blipFill>
                  <a:blip r:embed="rId18"/>
                  <a:stretch>
                    <a:fillRect r="-30000" b="-1429"/>
                  </a:stretch>
                </a:blipFill>
              </p:spPr>
              <p:txBody>
                <a:bodyPr/>
                <a:lstStyle/>
                <a:p>
                  <a:r>
                    <a:rPr lang="en-US">
                      <a:noFill/>
                    </a:rPr>
                    <a:t> </a:t>
                  </a:r>
                </a:p>
              </p:txBody>
            </p:sp>
          </mc:Fallback>
        </mc:AlternateContent>
      </p:grpSp>
      <p:sp>
        <p:nvSpPr>
          <p:cNvPr id="57" name="Shape 819">
            <a:extLst>
              <a:ext uri="{FF2B5EF4-FFF2-40B4-BE49-F238E27FC236}">
                <a16:creationId xmlns:a16="http://schemas.microsoft.com/office/drawing/2014/main" id="{B0742A0C-0C89-4116-9DE6-9B7B79360934}"/>
              </a:ext>
            </a:extLst>
          </p:cNvPr>
          <p:cNvSpPr/>
          <p:nvPr/>
        </p:nvSpPr>
        <p:spPr>
          <a:xfrm>
            <a:off x="2234103" y="2594456"/>
            <a:ext cx="1188020" cy="298482"/>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06400">
              <a:defRPr sz="1400">
                <a:uFillTx/>
              </a:defRPr>
            </a:lvl1pPr>
          </a:lstStyle>
          <a:p>
            <a:pPr lvl="0">
              <a:defRPr sz="1800"/>
            </a:pPr>
            <a:r>
              <a:rPr lang="en-US" sz="1400" dirty="0"/>
              <a:t>Random bits</a:t>
            </a:r>
            <a:endParaRPr sz="1400" dirty="0"/>
          </a:p>
        </p:txBody>
      </p:sp>
    </p:spTree>
    <p:extLst>
      <p:ext uri="{BB962C8B-B14F-4D97-AF65-F5344CB8AC3E}">
        <p14:creationId xmlns:p14="http://schemas.microsoft.com/office/powerpoint/2010/main" val="67205841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 name="Shape 999"/>
          <p:cNvSpPr/>
          <p:nvPr/>
        </p:nvSpPr>
        <p:spPr>
          <a:xfrm>
            <a:off x="981896" y="1688191"/>
            <a:ext cx="7150018" cy="800100"/>
          </a:xfrm>
          <a:prstGeom prst="rect">
            <a:avLst/>
          </a:prstGeom>
          <a:solidFill>
            <a:srgbClr val="FDF8F8"/>
          </a:solidFill>
          <a:ln w="12700">
            <a:solidFill/>
            <a:round/>
          </a:ln>
          <a:effectLst>
            <a:outerShdw blurRad="38100" dist="38100" dir="2700000" rotWithShape="0">
              <a:srgbClr val="000000">
                <a:alpha val="75000"/>
              </a:srgbClr>
            </a:outerShdw>
          </a:effectLst>
        </p:spPr>
        <p:txBody>
          <a:bodyPr lIns="0" tIns="0" rIns="0" bIns="0" anchor="ctr"/>
          <a:lstStyle/>
          <a:p>
            <a:pPr marL="40640" marR="40640" lvl="0" algn="ctr"/>
            <a:endParaRPr/>
          </a:p>
        </p:txBody>
      </p:sp>
      <p:sp>
        <p:nvSpPr>
          <p:cNvPr id="1003" name="Shape 1003"/>
          <p:cNvSpPr/>
          <p:nvPr/>
        </p:nvSpPr>
        <p:spPr>
          <a:xfrm>
            <a:off x="994719" y="1700891"/>
            <a:ext cx="7147927" cy="769862"/>
          </a:xfrm>
          <a:prstGeom prst="line">
            <a:avLst/>
          </a:prstGeom>
          <a:ln w="38100">
            <a:solidFill>
              <a:srgbClr val="D81E00"/>
            </a:solidFill>
            <a:round/>
          </a:ln>
        </p:spPr>
        <p:txBody>
          <a:bodyPr lIns="0" tIns="0" rIns="0" bIns="0"/>
          <a:lstStyle/>
          <a:p>
            <a:pPr marL="0" marR="0" lvl="0" defTabSz="457200">
              <a:defRPr sz="1200">
                <a:uFillTx/>
                <a:latin typeface="Helvetica"/>
                <a:ea typeface="Helvetica"/>
                <a:cs typeface="Helvetica"/>
                <a:sym typeface="Helvetica"/>
              </a:defRPr>
            </a:pPr>
            <a:endParaRPr/>
          </a:p>
        </p:txBody>
      </p:sp>
      <p:sp>
        <p:nvSpPr>
          <p:cNvPr id="1004" name="Shape 1004"/>
          <p:cNvSpPr/>
          <p:nvPr/>
        </p:nvSpPr>
        <p:spPr>
          <a:xfrm flipV="1">
            <a:off x="962243" y="1687314"/>
            <a:ext cx="7157248" cy="783438"/>
          </a:xfrm>
          <a:prstGeom prst="line">
            <a:avLst/>
          </a:prstGeom>
          <a:ln w="38100">
            <a:solidFill>
              <a:srgbClr val="D81E00"/>
            </a:solidFill>
            <a:round/>
          </a:ln>
        </p:spPr>
        <p:txBody>
          <a:bodyPr lIns="0" tIns="0" rIns="0" bIns="0"/>
          <a:lstStyle/>
          <a:p>
            <a:pPr marL="0" marR="0" lvl="0" defTabSz="457200">
              <a:defRPr sz="1200">
                <a:uFillTx/>
                <a:latin typeface="Helvetica"/>
                <a:ea typeface="Helvetica"/>
                <a:cs typeface="Helvetica"/>
                <a:sym typeface="Helvetica"/>
              </a:defRPr>
            </a:pPr>
            <a:endParaRPr/>
          </a:p>
        </p:txBody>
      </p:sp>
      <p:sp>
        <p:nvSpPr>
          <p:cNvPr id="1000" name="Shape 1000"/>
          <p:cNvSpPr>
            <a:spLocks noGrp="1"/>
          </p:cNvSpPr>
          <p:nvPr>
            <p:ph type="title"/>
          </p:nvPr>
        </p:nvSpPr>
        <p:spPr/>
        <p:txBody>
          <a:bodyPr/>
          <a:lstStyle/>
          <a:p>
            <a:pPr lvl="0"/>
            <a:r>
              <a:rPr lang="en-US" i="0" dirty="0"/>
              <a:t>Interpreting Differential Privacy</a:t>
            </a:r>
          </a:p>
        </p:txBody>
      </p:sp>
      <p:sp>
        <p:nvSpPr>
          <p:cNvPr id="1001" name="Shape 1001"/>
          <p:cNvSpPr>
            <a:spLocks noGrp="1"/>
          </p:cNvSpPr>
          <p:nvPr>
            <p:ph idx="1"/>
          </p:nvPr>
        </p:nvSpPr>
        <p:spPr>
          <a:xfrm>
            <a:off x="284356" y="1149932"/>
            <a:ext cx="8575288" cy="5614168"/>
          </a:xfrm>
        </p:spPr>
        <p:txBody>
          <a:bodyPr>
            <a:normAutofit fontScale="92500" lnSpcReduction="20000"/>
          </a:bodyPr>
          <a:lstStyle/>
          <a:p>
            <a:pPr lvl="0"/>
            <a:r>
              <a:rPr lang="en-US" dirty="0"/>
              <a:t>A naïve hope:</a:t>
            </a:r>
          </a:p>
          <a:p>
            <a:pPr lvl="0"/>
            <a:endParaRPr lang="en-US" sz="1500" dirty="0"/>
          </a:p>
          <a:p>
            <a:pPr marL="0" lvl="0" indent="0" algn="ctr">
              <a:buNone/>
            </a:pPr>
            <a:r>
              <a:rPr lang="en-US" dirty="0"/>
              <a:t>Your beliefs about me are the same </a:t>
            </a:r>
            <a:br>
              <a:rPr lang="en-US" dirty="0"/>
            </a:br>
            <a:r>
              <a:rPr lang="en-US" dirty="0"/>
              <a:t>after you see the output as they were before </a:t>
            </a:r>
          </a:p>
          <a:p>
            <a:pPr marL="0" lvl="0" indent="0">
              <a:buNone/>
            </a:pPr>
            <a:endParaRPr lang="en-US" dirty="0"/>
          </a:p>
          <a:p>
            <a:pPr lvl="0"/>
            <a:r>
              <a:rPr lang="en-US" dirty="0"/>
              <a:t>Impossible</a:t>
            </a:r>
          </a:p>
          <a:p>
            <a:pPr lvl="1"/>
            <a:r>
              <a:rPr lang="en-US" dirty="0"/>
              <a:t>Suppose you know that I smoke</a:t>
            </a:r>
          </a:p>
          <a:p>
            <a:pPr lvl="1"/>
            <a:r>
              <a:rPr lang="en-US" dirty="0"/>
              <a:t>Clinical study: “smoking and cancer correlated”</a:t>
            </a:r>
          </a:p>
          <a:p>
            <a:pPr lvl="1"/>
            <a:r>
              <a:rPr lang="en-US" dirty="0"/>
              <a:t>You learn something about me</a:t>
            </a:r>
          </a:p>
          <a:p>
            <a:pPr lvl="2"/>
            <a:r>
              <a:rPr lang="en-US" dirty="0"/>
              <a:t>Whether or not my data were used</a:t>
            </a:r>
          </a:p>
          <a:p>
            <a:pPr lvl="0"/>
            <a:endParaRPr lang="en-US" dirty="0"/>
          </a:p>
          <a:p>
            <a:pPr lvl="0"/>
            <a:r>
              <a:rPr lang="en-US" dirty="0">
                <a:solidFill>
                  <a:srgbClr val="FF0000"/>
                </a:solidFill>
              </a:rPr>
              <a:t>Differential privacy implies:  </a:t>
            </a:r>
            <a:r>
              <a:rPr lang="en-US" dirty="0"/>
              <a:t>No matter what you know ahead of time, you learn (almost) the same things about me </a:t>
            </a:r>
            <a:br>
              <a:rPr lang="en-US" dirty="0"/>
            </a:br>
            <a:r>
              <a:rPr lang="en-US" dirty="0"/>
              <a:t>whether or not my data are used</a:t>
            </a:r>
          </a:p>
          <a:p>
            <a:pPr marL="0" lvl="0" indent="0">
              <a:buNone/>
            </a:pPr>
            <a:br>
              <a:rPr lang="en-US" dirty="0"/>
            </a:br>
            <a:endParaRPr lang="en-US" dirty="0"/>
          </a:p>
        </p:txBody>
      </p:sp>
      <p:pic>
        <p:nvPicPr>
          <p:cNvPr id="9" name="Picture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574" t="7651" r="10528" b="11059"/>
          <a:stretch/>
        </p:blipFill>
        <p:spPr>
          <a:xfrm>
            <a:off x="6874818" y="2853901"/>
            <a:ext cx="2240879" cy="1823972"/>
          </a:xfrm>
          <a:prstGeom prst="rect">
            <a:avLst/>
          </a:prstGeom>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4"/>
                                        </p:tgtEl>
                                        <p:attrNameLst>
                                          <p:attrName>style.visibility</p:attrName>
                                        </p:attrNameLst>
                                      </p:cBhvr>
                                      <p:to>
                                        <p:strVal val="visible"/>
                                      </p:to>
                                    </p:set>
                                  </p:childTnLst>
                                </p:cTn>
                              </p:par>
                              <p:par>
                                <p:cTn id="9" presetID="1" presetClass="entr" presetSubtype="0" fill="hold" grpId="1" nodeType="withEffect">
                                  <p:stCondLst>
                                    <p:cond delay="0"/>
                                  </p:stCondLst>
                                  <p:iterate>
                                    <p:tmAbs val="0"/>
                                  </p:iterate>
                                  <p:childTnLst>
                                    <p:set>
                                      <p:cBhvr>
                                        <p:cTn id="10" fill="hold"/>
                                        <p:tgtEl>
                                          <p:spTgt spid="100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00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1" nodeType="withEffect">
                                  <p:stCondLst>
                                    <p:cond delay="0"/>
                                  </p:stCondLst>
                                  <p:iterate>
                                    <p:tmAbs val="0"/>
                                  </p:iterate>
                                  <p:childTnLst>
                                    <p:set>
                                      <p:cBhvr>
                                        <p:cTn id="20" fill="hold"/>
                                        <p:tgtEl>
                                          <p:spTgt spid="100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001">
                                            <p:txEl>
                                              <p:pRg st="7" end="7"/>
                                            </p:txEl>
                                          </p:spTgt>
                                        </p:tgtEl>
                                        <p:attrNameLst>
                                          <p:attrName>style.visibility</p:attrName>
                                        </p:attrNameLst>
                                      </p:cBhvr>
                                      <p:to>
                                        <p:strVal val="visible"/>
                                      </p:to>
                                    </p:set>
                                  </p:childTnLst>
                                </p:cTn>
                              </p:par>
                              <p:par>
                                <p:cTn id="25" presetID="1" presetClass="entr" presetSubtype="0" fill="hold" grpId="1" nodeType="withEffect">
                                  <p:stCondLst>
                                    <p:cond delay="0"/>
                                  </p:stCondLst>
                                  <p:iterate>
                                    <p:tmAbs val="0"/>
                                  </p:iterate>
                                  <p:childTnLst>
                                    <p:set>
                                      <p:cBhvr>
                                        <p:cTn id="26" fill="hold"/>
                                        <p:tgtEl>
                                          <p:spTgt spid="100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iterate>
                                    <p:tmAbs val="0"/>
                                  </p:iterate>
                                  <p:childTnLst>
                                    <p:set>
                                      <p:cBhvr>
                                        <p:cTn id="30" fill="hold"/>
                                        <p:tgtEl>
                                          <p:spTgt spid="100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 grpId="0" animBg="1"/>
      <p:bldP spid="1004" grpId="0" animBg="1"/>
      <p:bldP spid="1001" grpId="1" uiExpand="1" build="p"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8" name="droppedImage.png"/>
          <p:cNvPicPr/>
          <p:nvPr/>
        </p:nvPicPr>
        <p:blipFill>
          <a:blip r:embed="rId2">
            <a:clrChange>
              <a:clrFrom>
                <a:srgbClr val="FFFFFF"/>
              </a:clrFrom>
              <a:clrTo>
                <a:srgbClr val="FFFFFF">
                  <a:alpha val="0"/>
                </a:srgbClr>
              </a:clrTo>
            </a:clrChange>
          </a:blip>
          <a:stretch>
            <a:fillRect/>
          </a:stretch>
        </p:blipFill>
        <p:spPr>
          <a:xfrm>
            <a:off x="6570505" y="501817"/>
            <a:ext cx="2573495" cy="2032000"/>
          </a:xfrm>
          <a:prstGeom prst="rect">
            <a:avLst/>
          </a:prstGeom>
          <a:ln w="12700">
            <a:round/>
          </a:ln>
        </p:spPr>
      </p:pic>
      <p:sp>
        <p:nvSpPr>
          <p:cNvPr id="1095" name="Shape 1095"/>
          <p:cNvSpPr>
            <a:spLocks noGrp="1"/>
          </p:cNvSpPr>
          <p:nvPr>
            <p:ph type="title"/>
          </p:nvPr>
        </p:nvSpPr>
        <p:spPr>
          <a:prstGeom prst="rect">
            <a:avLst/>
          </a:prstGeom>
        </p:spPr>
        <p:txBody>
          <a:bodyPr/>
          <a:lstStyle/>
          <a:p>
            <a:pPr lvl="0">
              <a:defRPr sz="1800">
                <a:uFillTx/>
              </a:defRPr>
            </a:pPr>
            <a:r>
              <a:rPr sz="4000" i="0" dirty="0">
                <a:uFill>
                  <a:solidFill/>
                </a:uFill>
              </a:rPr>
              <a:t>A </a:t>
            </a:r>
            <a:r>
              <a:rPr lang="en-US" sz="4000" i="0" dirty="0">
                <a:uFill>
                  <a:solidFill/>
                </a:uFill>
              </a:rPr>
              <a:t>Broad, Active </a:t>
            </a:r>
            <a:r>
              <a:rPr sz="4000" i="0" dirty="0">
                <a:uFill>
                  <a:solidFill/>
                </a:uFill>
              </a:rPr>
              <a:t>Field of Science</a:t>
            </a:r>
          </a:p>
        </p:txBody>
      </p:sp>
      <p:sp>
        <p:nvSpPr>
          <p:cNvPr id="1096" name="Shape 1096"/>
          <p:cNvSpPr>
            <a:spLocks noGrp="1"/>
          </p:cNvSpPr>
          <p:nvPr>
            <p:ph type="body" idx="1"/>
          </p:nvPr>
        </p:nvSpPr>
        <p:spPr>
          <a:xfrm>
            <a:off x="284356" y="1547067"/>
            <a:ext cx="8575288" cy="5681533"/>
          </a:xfrm>
          <a:prstGeom prst="rect">
            <a:avLst/>
          </a:prstGeom>
        </p:spPr>
        <p:txBody>
          <a:bodyPr>
            <a:normAutofit/>
          </a:bodyPr>
          <a:lstStyle/>
          <a:p>
            <a:pPr marL="379704" marR="40233" lvl="0" indent="-339470" defTabSz="905255">
              <a:defRPr sz="1800">
                <a:uFillTx/>
              </a:defRPr>
            </a:pPr>
            <a:r>
              <a:rPr lang="en-US" sz="2400" dirty="0">
                <a:solidFill>
                  <a:srgbClr val="FF0000"/>
                </a:solidFill>
                <a:uFill>
                  <a:solidFill>
                    <a:srgbClr val="D81E00"/>
                  </a:solidFill>
                </a:uFill>
              </a:rPr>
              <a:t>Algorithmic t</a:t>
            </a:r>
            <a:r>
              <a:rPr sz="2400" dirty="0">
                <a:solidFill>
                  <a:srgbClr val="FF0000"/>
                </a:solidFill>
                <a:uFill>
                  <a:solidFill>
                    <a:srgbClr val="D81E00"/>
                  </a:solidFill>
                </a:uFill>
              </a:rPr>
              <a:t>ools and </a:t>
            </a:r>
            <a:r>
              <a:rPr lang="en-US" sz="2400" dirty="0">
                <a:solidFill>
                  <a:srgbClr val="FF0000"/>
                </a:solidFill>
                <a:uFill>
                  <a:solidFill>
                    <a:srgbClr val="D81E00"/>
                  </a:solidFill>
                </a:uFill>
              </a:rPr>
              <a:t>te</a:t>
            </a:r>
            <a:r>
              <a:rPr sz="2400" dirty="0">
                <a:solidFill>
                  <a:srgbClr val="FF0000"/>
                </a:solidFill>
                <a:uFill>
                  <a:solidFill>
                    <a:srgbClr val="D81E00"/>
                  </a:solidFill>
                </a:uFill>
              </a:rPr>
              <a:t>chniques</a:t>
            </a:r>
          </a:p>
          <a:p>
            <a:pPr marL="379704" marR="40233" lvl="0" indent="-339470" defTabSz="905255">
              <a:defRPr sz="1800">
                <a:uFillTx/>
              </a:defRPr>
            </a:pPr>
            <a:r>
              <a:rPr sz="2400" dirty="0">
                <a:solidFill>
                  <a:srgbClr val="FF0000"/>
                </a:solidFill>
                <a:uFill>
                  <a:solidFill>
                    <a:srgbClr val="D81E00"/>
                  </a:solidFill>
                </a:uFill>
              </a:rPr>
              <a:t>Theoretical </a:t>
            </a:r>
            <a:r>
              <a:rPr lang="en-US" sz="2400" dirty="0">
                <a:solidFill>
                  <a:srgbClr val="FF0000"/>
                </a:solidFill>
                <a:uFill>
                  <a:solidFill>
                    <a:srgbClr val="D81E00"/>
                  </a:solidFill>
                </a:uFill>
              </a:rPr>
              <a:t>f</a:t>
            </a:r>
            <a:r>
              <a:rPr sz="2400" dirty="0">
                <a:solidFill>
                  <a:srgbClr val="FF0000"/>
                </a:solidFill>
                <a:uFill>
                  <a:solidFill>
                    <a:srgbClr val="D81E00"/>
                  </a:solidFill>
                </a:uFill>
              </a:rPr>
              <a:t>oundations</a:t>
            </a:r>
          </a:p>
          <a:p>
            <a:pPr marL="775754" marR="40233" lvl="1" indent="-282892" defTabSz="905255">
              <a:defRPr sz="1800">
                <a:uFillTx/>
              </a:defRPr>
            </a:pPr>
            <a:r>
              <a:rPr sz="2000" dirty="0">
                <a:uFill>
                  <a:solidFill/>
                </a:uFill>
              </a:rPr>
              <a:t>Feasibility results: Learning, </a:t>
            </a:r>
            <a:br>
              <a:rPr sz="2000" dirty="0">
                <a:uFill>
                  <a:solidFill/>
                </a:uFill>
              </a:rPr>
            </a:br>
            <a:r>
              <a:rPr sz="2000" dirty="0">
                <a:uFill>
                  <a:solidFill/>
                </a:uFill>
              </a:rPr>
              <a:t>optimization, synthetic data, statistics</a:t>
            </a:r>
            <a:endParaRPr lang="en-US" sz="2000" dirty="0">
              <a:uFill>
                <a:solidFill/>
              </a:uFill>
            </a:endParaRPr>
          </a:p>
          <a:p>
            <a:pPr marL="775754" marR="40233" lvl="1" indent="-282892" defTabSz="905255">
              <a:defRPr sz="1800">
                <a:uFillTx/>
              </a:defRPr>
            </a:pPr>
            <a:r>
              <a:rPr lang="en-US" sz="2000" dirty="0">
                <a:uFill>
                  <a:solidFill/>
                </a:uFill>
              </a:rPr>
              <a:t>Variations on the definition</a:t>
            </a:r>
            <a:endParaRPr sz="2000" dirty="0">
              <a:uFill>
                <a:solidFill/>
              </a:uFill>
            </a:endParaRPr>
          </a:p>
          <a:p>
            <a:pPr marL="379704" marR="40233" lvl="0" indent="-339470" defTabSz="905255">
              <a:defRPr sz="1800">
                <a:uFillTx/>
              </a:defRPr>
            </a:pPr>
            <a:r>
              <a:rPr lang="en-US" sz="2400" dirty="0">
                <a:solidFill>
                  <a:srgbClr val="FF0000"/>
                </a:solidFill>
                <a:uFill>
                  <a:solidFill>
                    <a:srgbClr val="D81E00"/>
                  </a:solidFill>
                </a:uFill>
              </a:rPr>
              <a:t>Domain-specific algorithms</a:t>
            </a:r>
          </a:p>
          <a:p>
            <a:pPr marL="775754" marR="40233" lvl="1" indent="-282892" defTabSz="905255">
              <a:defRPr sz="1800">
                <a:uFillTx/>
              </a:defRPr>
            </a:pPr>
            <a:r>
              <a:rPr lang="en-US" sz="2000" dirty="0">
                <a:uFill>
                  <a:solidFill/>
                </a:uFill>
              </a:rPr>
              <a:t>Networking, clinical data, social networks, </a:t>
            </a:r>
            <a:br>
              <a:rPr lang="en-US" sz="2000" dirty="0">
                <a:uFill>
                  <a:solidFill/>
                </a:uFill>
              </a:rPr>
            </a:br>
            <a:r>
              <a:rPr lang="en-US" sz="2000" dirty="0">
                <a:uFill>
                  <a:solidFill/>
                </a:uFill>
              </a:rPr>
              <a:t>geographic data, mobile traces …</a:t>
            </a:r>
          </a:p>
          <a:p>
            <a:pPr marL="379704" marR="40233" lvl="0" indent="-339470" defTabSz="905255">
              <a:defRPr sz="1800">
                <a:uFillTx/>
              </a:defRPr>
            </a:pPr>
            <a:r>
              <a:rPr lang="en-US" sz="2400" dirty="0">
                <a:solidFill>
                  <a:srgbClr val="FF0000"/>
                </a:solidFill>
                <a:uFill>
                  <a:solidFill>
                    <a:srgbClr val="D81E00"/>
                  </a:solidFill>
                </a:uFill>
              </a:rPr>
              <a:t>Connections to other areas</a:t>
            </a:r>
          </a:p>
          <a:p>
            <a:pPr marL="775754" marR="40233" lvl="1" indent="-282892" defTabSz="905255">
              <a:defRPr sz="1800">
                <a:uFillTx/>
              </a:defRPr>
            </a:pPr>
            <a:r>
              <a:rPr lang="en-US" sz="2000" dirty="0">
                <a:uFill>
                  <a:solidFill/>
                </a:uFill>
              </a:rPr>
              <a:t>Law and policy</a:t>
            </a:r>
          </a:p>
          <a:p>
            <a:pPr marL="775754" marR="40233" lvl="1" indent="-282892" defTabSz="905255">
              <a:defRPr sz="1800">
                <a:uFillTx/>
              </a:defRPr>
            </a:pPr>
            <a:r>
              <a:rPr lang="en-US" sz="2000" dirty="0">
                <a:uFill>
                  <a:solidFill/>
                </a:uFill>
              </a:rPr>
              <a:t>“Adaptive” generalization bounds </a:t>
            </a:r>
          </a:p>
          <a:p>
            <a:pPr marL="775754" marR="40233" lvl="1" indent="-282892" defTabSz="905255">
              <a:defRPr sz="1800">
                <a:uFillTx/>
              </a:defRPr>
            </a:pPr>
            <a:r>
              <a:rPr lang="en-US" sz="2000" dirty="0">
                <a:uFill>
                  <a:solidFill/>
                </a:uFill>
              </a:rPr>
              <a:t>Game theory</a:t>
            </a:r>
          </a:p>
        </p:txBody>
      </p:sp>
      <p:sp>
        <p:nvSpPr>
          <p:cNvPr id="1097" name="Shape 109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uFillTx/>
              </a:defRPr>
            </a:pPr>
            <a:fld id="{86CB4B4D-7CA3-9044-876B-883B54F8677D}" type="slidenum">
              <a:rPr sz="1300">
                <a:uFill>
                  <a:solidFill/>
                </a:uFill>
              </a:rPr>
              <a:t>24</a:t>
            </a:fld>
            <a:endParaRPr sz="1300">
              <a:uFill>
                <a:solidFill/>
              </a:uFill>
            </a:endParaRPr>
          </a:p>
        </p:txBody>
      </p:sp>
      <p:sp>
        <p:nvSpPr>
          <p:cNvPr id="6" name="TextBox 5"/>
          <p:cNvSpPr txBox="1"/>
          <p:nvPr/>
        </p:nvSpPr>
        <p:spPr>
          <a:xfrm>
            <a:off x="6428327" y="3264565"/>
            <a:ext cx="2573495"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40639" marR="40639" algn="ctr" rtl="0"/>
            <a:r>
              <a:rPr lang="en-US" sz="2000" i="0" dirty="0">
                <a:latin typeface="+mj-lt"/>
              </a:rPr>
              <a:t>Google Scholar: </a:t>
            </a:r>
            <a:br>
              <a:rPr lang="en-US" sz="2000" i="0" dirty="0">
                <a:latin typeface="+mj-lt"/>
              </a:rPr>
            </a:br>
            <a:r>
              <a:rPr lang="en-US" sz="2000" dirty="0">
                <a:latin typeface="+mj-lt"/>
              </a:rPr>
              <a:t>1,00</a:t>
            </a:r>
            <a:r>
              <a:rPr lang="en-US" sz="2000" i="0" dirty="0">
                <a:latin typeface="+mj-lt"/>
              </a:rPr>
              <a:t>0+ articles with “differential privacy” </a:t>
            </a:r>
            <a:r>
              <a:rPr lang="en-US" sz="2000" i="0" dirty="0">
                <a:solidFill>
                  <a:srgbClr val="C00000"/>
                </a:solidFill>
                <a:latin typeface="+mj-lt"/>
              </a:rPr>
              <a:t>in the title</a:t>
            </a:r>
          </a:p>
        </p:txBody>
      </p:sp>
      <p:sp>
        <p:nvSpPr>
          <p:cNvPr id="7" name="TextBox 6"/>
          <p:cNvSpPr txBox="1"/>
          <p:nvPr/>
        </p:nvSpPr>
        <p:spPr>
          <a:xfrm>
            <a:off x="6684668" y="4650251"/>
            <a:ext cx="2060812"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0639" marR="40639" algn="ctr" rtl="0"/>
            <a:r>
              <a:rPr lang="en-US" sz="1600" dirty="0">
                <a:latin typeface="+mj-lt"/>
              </a:rPr>
              <a:t>13,00</a:t>
            </a:r>
            <a:r>
              <a:rPr lang="en-US" sz="1600" i="0" dirty="0">
                <a:latin typeface="+mj-lt"/>
              </a:rPr>
              <a:t>0+ articles with “differential privacy” </a:t>
            </a:r>
            <a:br>
              <a:rPr lang="en-US" sz="1600" i="0" dirty="0">
                <a:latin typeface="+mj-lt"/>
              </a:rPr>
            </a:br>
            <a:r>
              <a:rPr lang="en-US" sz="1600" dirty="0">
                <a:solidFill>
                  <a:srgbClr val="C00000"/>
                </a:solidFill>
                <a:latin typeface="+mj-lt"/>
              </a:rPr>
              <a:t>in text</a:t>
            </a:r>
            <a:endParaRPr lang="en-US" sz="1600" i="0" dirty="0">
              <a:solidFill>
                <a:srgbClr val="C00000"/>
              </a:solidFill>
              <a:latin typeface="+mj-lt"/>
            </a:endParaRPr>
          </a:p>
        </p:txBody>
      </p:sp>
    </p:spTree>
    <p:extLst>
      <p:ext uri="{BB962C8B-B14F-4D97-AF65-F5344CB8AC3E}">
        <p14:creationId xmlns:p14="http://schemas.microsoft.com/office/powerpoint/2010/main" val="4530090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39"/>
          <p:cNvSpPr/>
          <p:nvPr/>
        </p:nvSpPr>
        <p:spPr>
          <a:xfrm rot="21540000">
            <a:off x="289971" y="5001243"/>
            <a:ext cx="4792096" cy="685311"/>
          </a:xfrm>
          <a:custGeom>
            <a:avLst/>
            <a:gdLst/>
            <a:ahLst/>
            <a:cxnLst>
              <a:cxn ang="0">
                <a:pos x="wd2" y="hd2"/>
              </a:cxn>
              <a:cxn ang="5400000">
                <a:pos x="wd2" y="hd2"/>
              </a:cxn>
              <a:cxn ang="10800000">
                <a:pos x="wd2" y="hd2"/>
              </a:cxn>
              <a:cxn ang="16200000">
                <a:pos x="wd2" y="hd2"/>
              </a:cxn>
            </a:cxnLst>
            <a:rect l="0" t="0" r="r" b="b"/>
            <a:pathLst>
              <a:path w="20653" h="21022" extrusionOk="0">
                <a:moveTo>
                  <a:pt x="167" y="10884"/>
                </a:moveTo>
                <a:cubicBezTo>
                  <a:pt x="535" y="14994"/>
                  <a:pt x="800" y="17441"/>
                  <a:pt x="2395" y="18531"/>
                </a:cubicBezTo>
                <a:cubicBezTo>
                  <a:pt x="3991" y="19622"/>
                  <a:pt x="7445" y="16988"/>
                  <a:pt x="9591" y="17324"/>
                </a:cubicBezTo>
                <a:cubicBezTo>
                  <a:pt x="11736" y="17660"/>
                  <a:pt x="13659" y="20074"/>
                  <a:pt x="15254" y="20544"/>
                </a:cubicBezTo>
                <a:cubicBezTo>
                  <a:pt x="16849" y="21014"/>
                  <a:pt x="18306" y="21483"/>
                  <a:pt x="19153" y="20141"/>
                </a:cubicBezTo>
                <a:cubicBezTo>
                  <a:pt x="20000" y="18800"/>
                  <a:pt x="19941" y="16013"/>
                  <a:pt x="20082" y="12897"/>
                </a:cubicBezTo>
                <a:cubicBezTo>
                  <a:pt x="20222" y="9780"/>
                  <a:pt x="21400" y="5418"/>
                  <a:pt x="19896" y="3640"/>
                </a:cubicBezTo>
                <a:cubicBezTo>
                  <a:pt x="18392" y="1861"/>
                  <a:pt x="14326" y="3841"/>
                  <a:pt x="11912" y="3237"/>
                </a:cubicBezTo>
                <a:cubicBezTo>
                  <a:pt x="9497" y="2633"/>
                  <a:pt x="7242" y="152"/>
                  <a:pt x="5413" y="17"/>
                </a:cubicBezTo>
                <a:cubicBezTo>
                  <a:pt x="3584" y="-117"/>
                  <a:pt x="1887" y="505"/>
                  <a:pt x="956" y="2432"/>
                </a:cubicBezTo>
                <a:cubicBezTo>
                  <a:pt x="26" y="4360"/>
                  <a:pt x="-200" y="6775"/>
                  <a:pt x="167" y="10884"/>
                </a:cubicBezTo>
                <a:close/>
              </a:path>
            </a:pathLst>
          </a:custGeom>
          <a:solidFill>
            <a:srgbClr val="D4FB79"/>
          </a:solidFill>
          <a:ln w="12700">
            <a:solidFill/>
            <a:round/>
          </a:ln>
          <a:effectLst>
            <a:outerShdw blurRad="38100" dist="63500" dir="1920000" rotWithShape="0">
              <a:srgbClr val="000000">
                <a:alpha val="75000"/>
              </a:srgbClr>
            </a:outerShdw>
          </a:effectLst>
        </p:spPr>
        <p:txBody>
          <a:bodyPr lIns="0" tIns="0" rIns="0" bIns="0" anchor="ctr"/>
          <a:lstStyle/>
          <a:p>
            <a:pPr marL="40640" marR="40640" lvl="0" algn="ctr"/>
            <a:endParaRPr dirty="0"/>
          </a:p>
        </p:txBody>
      </p:sp>
      <p:sp>
        <p:nvSpPr>
          <p:cNvPr id="2" name="Title 1"/>
          <p:cNvSpPr>
            <a:spLocks noGrp="1"/>
          </p:cNvSpPr>
          <p:nvPr>
            <p:ph type="title"/>
          </p:nvPr>
        </p:nvSpPr>
        <p:spPr/>
        <p:txBody>
          <a:bodyPr/>
          <a:lstStyle/>
          <a:p>
            <a:r>
              <a:rPr lang="en-US" i="0" dirty="0"/>
              <a:t>This talk</a:t>
            </a:r>
          </a:p>
        </p:txBody>
      </p:sp>
      <p:sp>
        <p:nvSpPr>
          <p:cNvPr id="3" name="Content Placeholder 2"/>
          <p:cNvSpPr>
            <a:spLocks noGrp="1"/>
          </p:cNvSpPr>
          <p:nvPr>
            <p:ph idx="1"/>
          </p:nvPr>
        </p:nvSpPr>
        <p:spPr/>
        <p:txBody>
          <a:bodyPr anchor="ctr"/>
          <a:lstStyle/>
          <a:p>
            <a:r>
              <a:rPr lang="en-US" dirty="0"/>
              <a:t>Why is privacy challenging?</a:t>
            </a:r>
          </a:p>
          <a:p>
            <a:pPr lvl="1"/>
            <a:r>
              <a:rPr lang="en-US" dirty="0"/>
              <a:t>Anonymization often fails</a:t>
            </a:r>
          </a:p>
          <a:p>
            <a:pPr lvl="1"/>
            <a:r>
              <a:rPr lang="en-US" dirty="0"/>
              <a:t>Example: membership attacks</a:t>
            </a:r>
          </a:p>
          <a:p>
            <a:pPr lvl="1"/>
            <a:endParaRPr lang="en-US" dirty="0"/>
          </a:p>
          <a:p>
            <a:r>
              <a:rPr lang="en-US" dirty="0"/>
              <a:t>Differential Privacy</a:t>
            </a:r>
          </a:p>
          <a:p>
            <a:pPr lvl="1"/>
            <a:r>
              <a:rPr lang="en-US" dirty="0"/>
              <a:t>“Privacy” as stability to small changes</a:t>
            </a:r>
          </a:p>
          <a:p>
            <a:pPr lvl="1"/>
            <a:r>
              <a:rPr lang="en-US" dirty="0"/>
              <a:t>Widely studied and deployed</a:t>
            </a:r>
          </a:p>
          <a:p>
            <a:pPr lvl="1"/>
            <a:endParaRPr lang="en-US" dirty="0"/>
          </a:p>
          <a:p>
            <a:r>
              <a:rPr lang="en-US" dirty="0"/>
              <a:t>Reports from the frontier</a:t>
            </a:r>
          </a:p>
          <a:p>
            <a:pPr lvl="1"/>
            <a:r>
              <a:rPr lang="en-US" dirty="0"/>
              <a:t>Three topics</a:t>
            </a:r>
          </a:p>
        </p:txBody>
      </p:sp>
      <p:sp>
        <p:nvSpPr>
          <p:cNvPr id="4" name="Slide Number Placeholder 3"/>
          <p:cNvSpPr>
            <a:spLocks noGrp="1"/>
          </p:cNvSpPr>
          <p:nvPr>
            <p:ph type="sldNum" sz="quarter" idx="11"/>
          </p:nvPr>
        </p:nvSpPr>
        <p:spPr/>
        <p:txBody>
          <a:bodyPr/>
          <a:lstStyle/>
          <a:p>
            <a:fld id="{FF308B7C-4F2A-4ED2-93F3-224C3EC9CBD5}" type="slidenum">
              <a:rPr lang="en-US" smtClean="0">
                <a:solidFill>
                  <a:srgbClr val="000000"/>
                </a:solidFill>
              </a:rPr>
              <a:pPr/>
              <a:t>25</a:t>
            </a:fld>
            <a:endParaRPr lang="en-US">
              <a:solidFill>
                <a:srgbClr val="000000"/>
              </a:solidFill>
            </a:endParaRPr>
          </a:p>
        </p:txBody>
      </p:sp>
    </p:spTree>
    <p:extLst>
      <p:ext uri="{BB962C8B-B14F-4D97-AF65-F5344CB8AC3E}">
        <p14:creationId xmlns:p14="http://schemas.microsoft.com/office/powerpoint/2010/main" val="225090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p:tmAbs val="0"/>
                                  </p:iterate>
                                  <p:childTnLst>
                                    <p:set>
                                      <p:cBhvr>
                                        <p:cTn id="6" fill="hold"/>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0D99-ECC0-1742-A611-189796AF1F07}"/>
              </a:ext>
            </a:extLst>
          </p:cNvPr>
          <p:cNvSpPr>
            <a:spLocks noGrp="1"/>
          </p:cNvSpPr>
          <p:nvPr>
            <p:ph type="title"/>
          </p:nvPr>
        </p:nvSpPr>
        <p:spPr/>
        <p:txBody>
          <a:bodyPr/>
          <a:lstStyle/>
          <a:p>
            <a:r>
              <a:rPr lang="en-US" i="0" dirty="0"/>
              <a:t>Frontier 1: Learning with DP </a:t>
            </a:r>
          </a:p>
        </p:txBody>
      </p:sp>
      <p:sp>
        <p:nvSpPr>
          <p:cNvPr id="29" name="Content Placeholder 28">
            <a:extLst>
              <a:ext uri="{FF2B5EF4-FFF2-40B4-BE49-F238E27FC236}">
                <a16:creationId xmlns:a16="http://schemas.microsoft.com/office/drawing/2014/main" id="{279FD7B1-F71F-1D42-91E6-7750CD870E2B}"/>
              </a:ext>
            </a:extLst>
          </p:cNvPr>
          <p:cNvSpPr>
            <a:spLocks noGrp="1"/>
          </p:cNvSpPr>
          <p:nvPr>
            <p:ph idx="1"/>
          </p:nvPr>
        </p:nvSpPr>
        <p:spPr/>
        <p:txBody>
          <a:bodyPr/>
          <a:lstStyle/>
          <a:p>
            <a:pPr marL="0" indent="0">
              <a:buNone/>
            </a:pPr>
            <a:r>
              <a:rPr lang="en-US" dirty="0">
                <a:solidFill>
                  <a:schemeClr val="accent2"/>
                </a:solidFill>
              </a:rPr>
              <a:t>[Abadi et al 2016, …]</a:t>
            </a:r>
          </a:p>
        </p:txBody>
      </p:sp>
      <p:sp>
        <p:nvSpPr>
          <p:cNvPr id="4" name="Slide Number Placeholder 3">
            <a:extLst>
              <a:ext uri="{FF2B5EF4-FFF2-40B4-BE49-F238E27FC236}">
                <a16:creationId xmlns:a16="http://schemas.microsoft.com/office/drawing/2014/main" id="{5F6887C5-2E8C-B44A-BC20-F103FC320539}"/>
              </a:ext>
            </a:extLst>
          </p:cNvPr>
          <p:cNvSpPr>
            <a:spLocks noGrp="1"/>
          </p:cNvSpPr>
          <p:nvPr>
            <p:ph type="sldNum" sz="quarter" idx="11"/>
          </p:nvPr>
        </p:nvSpPr>
        <p:spPr/>
        <p:txBody>
          <a:bodyPr/>
          <a:lstStyle/>
          <a:p>
            <a:pPr lvl="0"/>
            <a:fld id="{86CB4B4D-7CA3-9044-876B-883B54F8677D}" type="slidenum">
              <a:rPr lang="en-US" smtClean="0"/>
              <a:t>26</a:t>
            </a:fld>
            <a:endParaRPr lang="en-US"/>
          </a:p>
        </p:txBody>
      </p:sp>
      <p:sp>
        <p:nvSpPr>
          <p:cNvPr id="5" name="Sensitive Data">
            <a:extLst>
              <a:ext uri="{FF2B5EF4-FFF2-40B4-BE49-F238E27FC236}">
                <a16:creationId xmlns:a16="http://schemas.microsoft.com/office/drawing/2014/main" id="{A9EC5DBA-6C26-934C-8861-BE2D37920D91}"/>
              </a:ext>
            </a:extLst>
          </p:cNvPr>
          <p:cNvSpPr/>
          <p:nvPr/>
        </p:nvSpPr>
        <p:spPr>
          <a:xfrm>
            <a:off x="241689" y="3001912"/>
            <a:ext cx="1491533" cy="833435"/>
          </a:xfrm>
          <a:prstGeom prst="rect">
            <a:avLst/>
          </a:prstGeom>
          <a:ln w="12700">
            <a:miter lim="400000"/>
          </a:ln>
          <a:extLst>
            <a:ext uri="{C572A759-6A51-4108-AA02-DFA0A04FC94B}">
              <ma14:wrappingTextBoxFlag xmlns="" xmlns:ma14="http://schemas.microsoft.com/office/mac/drawingml/2011/main" val="1"/>
            </a:ext>
          </a:extLst>
        </p:spPr>
        <p:txBody>
          <a:bodyPr lIns="35716" tIns="35716" rIns="35716" bIns="35716" anchor="ctr">
            <a:spAutoFit/>
          </a:bodyPr>
          <a:lstStyle>
            <a:lvl1pPr>
              <a:defRPr sz="2500">
                <a:latin typeface="+mn-lt"/>
                <a:ea typeface="+mn-ea"/>
                <a:cs typeface="+mn-cs"/>
                <a:sym typeface="Helvetica"/>
              </a:defRPr>
            </a:lvl1pPr>
          </a:lstStyle>
          <a:p>
            <a:pPr>
              <a:defRPr sz="1800"/>
            </a:pPr>
            <a:r>
              <a:rPr sz="2500"/>
              <a:t>Sensitive Data</a:t>
            </a:r>
          </a:p>
        </p:txBody>
      </p:sp>
      <p:grpSp>
        <p:nvGrpSpPr>
          <p:cNvPr id="6" name="Group">
            <a:extLst>
              <a:ext uri="{FF2B5EF4-FFF2-40B4-BE49-F238E27FC236}">
                <a16:creationId xmlns:a16="http://schemas.microsoft.com/office/drawing/2014/main" id="{69AE5466-2A2E-664E-B7A5-0A3DA207E4DB}"/>
              </a:ext>
            </a:extLst>
          </p:cNvPr>
          <p:cNvGrpSpPr/>
          <p:nvPr/>
        </p:nvGrpSpPr>
        <p:grpSpPr>
          <a:xfrm>
            <a:off x="3917078" y="1738549"/>
            <a:ext cx="5113159" cy="4143574"/>
            <a:chOff x="-1" y="665767"/>
            <a:chExt cx="5113158" cy="4143573"/>
          </a:xfrm>
        </p:grpSpPr>
        <p:grpSp>
          <p:nvGrpSpPr>
            <p:cNvPr id="7" name="Group">
              <a:extLst>
                <a:ext uri="{FF2B5EF4-FFF2-40B4-BE49-F238E27FC236}">
                  <a16:creationId xmlns:a16="http://schemas.microsoft.com/office/drawing/2014/main" id="{33EBEB8A-B108-3F4E-8EFE-D2BD86F002E4}"/>
                </a:ext>
              </a:extLst>
            </p:cNvPr>
            <p:cNvGrpSpPr/>
            <p:nvPr/>
          </p:nvGrpSpPr>
          <p:grpSpPr>
            <a:xfrm>
              <a:off x="-1" y="749502"/>
              <a:ext cx="5113158" cy="4059838"/>
              <a:chOff x="0" y="0"/>
              <a:chExt cx="5113156" cy="4059837"/>
            </a:xfrm>
          </p:grpSpPr>
          <p:pic>
            <p:nvPicPr>
              <p:cNvPr id="9" name="image27.png" descr="image27.png">
                <a:extLst>
                  <a:ext uri="{FF2B5EF4-FFF2-40B4-BE49-F238E27FC236}">
                    <a16:creationId xmlns:a16="http://schemas.microsoft.com/office/drawing/2014/main" id="{34C6A61D-5C28-624B-8580-AD988E38B84E}"/>
                  </a:ext>
                </a:extLst>
              </p:cNvPr>
              <p:cNvPicPr>
                <a:picLocks noChangeAspect="1"/>
              </p:cNvPicPr>
              <p:nvPr/>
            </p:nvPicPr>
            <p:blipFill>
              <a:blip r:embed="rId2"/>
              <a:srcRect l="13510"/>
              <a:stretch>
                <a:fillRect/>
              </a:stretch>
            </p:blipFill>
            <p:spPr>
              <a:xfrm>
                <a:off x="-1" y="-1"/>
                <a:ext cx="5113158" cy="4059839"/>
              </a:xfrm>
              <a:prstGeom prst="rect">
                <a:avLst/>
              </a:prstGeom>
              <a:ln w="12700" cap="flat">
                <a:noFill/>
                <a:miter lim="400000"/>
              </a:ln>
              <a:effectLst/>
            </p:spPr>
          </p:pic>
          <p:sp>
            <p:nvSpPr>
              <p:cNvPr id="10" name="Oval">
                <a:extLst>
                  <a:ext uri="{FF2B5EF4-FFF2-40B4-BE49-F238E27FC236}">
                    <a16:creationId xmlns:a16="http://schemas.microsoft.com/office/drawing/2014/main" id="{F8B076AA-1099-7243-9165-48D1D408A73B}"/>
                  </a:ext>
                </a:extLst>
              </p:cNvPr>
              <p:cNvSpPr/>
              <p:nvPr/>
            </p:nvSpPr>
            <p:spPr>
              <a:xfrm>
                <a:off x="205050" y="1280008"/>
                <a:ext cx="376393" cy="279044"/>
              </a:xfrm>
              <a:prstGeom prst="ellipse">
                <a:avLst/>
              </a:prstGeom>
              <a:solidFill>
                <a:srgbClr val="FFFFFF"/>
              </a:solidFill>
              <a:ln w="12700" cap="flat">
                <a:noFill/>
                <a:miter lim="400000"/>
              </a:ln>
              <a:effectLst/>
            </p:spPr>
            <p:txBody>
              <a:bodyPr wrap="square" lIns="45719" tIns="45719" rIns="45719" bIns="45719" numCol="1" anchor="ctr">
                <a:noAutofit/>
              </a:bodyPr>
              <a:lstStyle/>
              <a:p>
                <a:pPr>
                  <a:defRPr sz="2400">
                    <a:solidFill>
                      <a:srgbClr val="FFFFFF"/>
                    </a:solidFill>
                  </a:defRPr>
                </a:pPr>
                <a:endParaRPr/>
              </a:p>
            </p:txBody>
          </p:sp>
          <p:sp>
            <p:nvSpPr>
              <p:cNvPr id="11" name="Oval">
                <a:extLst>
                  <a:ext uri="{FF2B5EF4-FFF2-40B4-BE49-F238E27FC236}">
                    <a16:creationId xmlns:a16="http://schemas.microsoft.com/office/drawing/2014/main" id="{F890FFD6-4172-EB47-A43E-AC6A8C922687}"/>
                  </a:ext>
                </a:extLst>
              </p:cNvPr>
              <p:cNvSpPr/>
              <p:nvPr/>
            </p:nvSpPr>
            <p:spPr>
              <a:xfrm>
                <a:off x="205050" y="2493788"/>
                <a:ext cx="376393" cy="279043"/>
              </a:xfrm>
              <a:prstGeom prst="ellipse">
                <a:avLst/>
              </a:prstGeom>
              <a:solidFill>
                <a:srgbClr val="FFFFFF"/>
              </a:solidFill>
              <a:ln w="12700" cap="flat">
                <a:noFill/>
                <a:miter lim="400000"/>
              </a:ln>
              <a:effectLst/>
            </p:spPr>
            <p:txBody>
              <a:bodyPr wrap="square" lIns="45719" tIns="45719" rIns="45719" bIns="45719" numCol="1" anchor="ctr">
                <a:noAutofit/>
              </a:bodyPr>
              <a:lstStyle/>
              <a:p>
                <a:pPr>
                  <a:defRPr sz="2400">
                    <a:solidFill>
                      <a:srgbClr val="FFFFFF"/>
                    </a:solidFill>
                  </a:defRPr>
                </a:pPr>
                <a:endParaRPr/>
              </a:p>
            </p:txBody>
          </p:sp>
        </p:grpSp>
        <p:sp>
          <p:nvSpPr>
            <p:cNvPr id="8" name="Parameters">
              <a:extLst>
                <a:ext uri="{FF2B5EF4-FFF2-40B4-BE49-F238E27FC236}">
                  <a16:creationId xmlns:a16="http://schemas.microsoft.com/office/drawing/2014/main" id="{939FCEF6-9717-C54A-97F2-3C7CD5B49218}"/>
                </a:ext>
              </a:extLst>
            </p:cNvPr>
            <p:cNvSpPr/>
            <p:nvPr/>
          </p:nvSpPr>
          <p:spPr>
            <a:xfrm rot="20520000">
              <a:off x="1865141" y="665767"/>
              <a:ext cx="1399804" cy="393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defRPr sz="2000"/>
              </a:lvl1pPr>
            </a:lstStyle>
            <a:p>
              <a:pPr>
                <a:defRPr sz="1800"/>
              </a:pPr>
              <a:r>
                <a:rPr sz="2000"/>
                <a:t>Parameters</a:t>
              </a:r>
            </a:p>
          </p:txBody>
        </p:sp>
      </p:grpSp>
      <p:sp>
        <p:nvSpPr>
          <p:cNvPr id="12" name="Rectangle">
            <a:extLst>
              <a:ext uri="{FF2B5EF4-FFF2-40B4-BE49-F238E27FC236}">
                <a16:creationId xmlns:a16="http://schemas.microsoft.com/office/drawing/2014/main" id="{D7F7D886-D778-C84B-9F70-146954FBA998}"/>
              </a:ext>
            </a:extLst>
          </p:cNvPr>
          <p:cNvSpPr/>
          <p:nvPr/>
        </p:nvSpPr>
        <p:spPr>
          <a:xfrm>
            <a:off x="3884986" y="959017"/>
            <a:ext cx="5136624" cy="5503563"/>
          </a:xfrm>
          <a:prstGeom prst="rect">
            <a:avLst/>
          </a:prstGeom>
          <a:ln w="38100">
            <a:solidFill>
              <a:srgbClr val="000000"/>
            </a:solidFill>
            <a:custDash>
              <a:ds d="200000" sp="200000"/>
            </a:custDash>
            <a:miter lim="400000"/>
          </a:ln>
          <a:effectLst>
            <a:outerShdw blurRad="38100" dist="25400" dir="5400000" rotWithShape="0">
              <a:srgbClr val="000000">
                <a:alpha val="50000"/>
              </a:srgbClr>
            </a:outerShdw>
          </a:effectLst>
        </p:spPr>
        <p:txBody>
          <a:bodyPr lIns="45719" rIns="45719" anchor="ctr"/>
          <a:lstStyle/>
          <a:p>
            <a:pPr>
              <a:defRPr sz="2400">
                <a:solidFill>
                  <a:srgbClr val="FFFFFF"/>
                </a:solidFill>
              </a:defRPr>
            </a:pPr>
            <a:endParaRPr/>
          </a:p>
        </p:txBody>
      </p:sp>
      <p:sp>
        <p:nvSpPr>
          <p:cNvPr id="13" name="Model">
            <a:extLst>
              <a:ext uri="{FF2B5EF4-FFF2-40B4-BE49-F238E27FC236}">
                <a16:creationId xmlns:a16="http://schemas.microsoft.com/office/drawing/2014/main" id="{207CE984-B5F1-BE40-96E7-7F3C39A5387C}"/>
              </a:ext>
            </a:extLst>
          </p:cNvPr>
          <p:cNvSpPr/>
          <p:nvPr/>
        </p:nvSpPr>
        <p:spPr>
          <a:xfrm>
            <a:off x="5969162" y="5744343"/>
            <a:ext cx="948888" cy="452435"/>
          </a:xfrm>
          <a:prstGeom prst="rect">
            <a:avLst/>
          </a:prstGeom>
          <a:ln w="12700">
            <a:miter lim="400000"/>
          </a:ln>
          <a:extLst>
            <a:ext uri="{C572A759-6A51-4108-AA02-DFA0A04FC94B}">
              <ma14:wrappingTextBoxFlag xmlns="" xmlns:ma14="http://schemas.microsoft.com/office/mac/drawingml/2011/main" val="1"/>
            </a:ext>
          </a:extLst>
        </p:spPr>
        <p:txBody>
          <a:bodyPr wrap="none" lIns="35716" tIns="35716" rIns="35716" bIns="35716" anchor="ctr">
            <a:spAutoFit/>
          </a:bodyPr>
          <a:lstStyle>
            <a:lvl1pPr>
              <a:defRPr sz="2500">
                <a:latin typeface="+mn-lt"/>
                <a:ea typeface="+mn-ea"/>
                <a:cs typeface="+mn-cs"/>
                <a:sym typeface="Helvetica"/>
              </a:defRPr>
            </a:lvl1pPr>
          </a:lstStyle>
          <a:p>
            <a:pPr>
              <a:defRPr sz="1800"/>
            </a:pPr>
            <a:r>
              <a:rPr sz="2500"/>
              <a:t>Model</a:t>
            </a:r>
          </a:p>
        </p:txBody>
      </p:sp>
      <p:grpSp>
        <p:nvGrpSpPr>
          <p:cNvPr id="14" name="Group">
            <a:extLst>
              <a:ext uri="{FF2B5EF4-FFF2-40B4-BE49-F238E27FC236}">
                <a16:creationId xmlns:a16="http://schemas.microsoft.com/office/drawing/2014/main" id="{961D71DE-B826-7B41-9E5C-8C90D6E5E90B}"/>
              </a:ext>
            </a:extLst>
          </p:cNvPr>
          <p:cNvGrpSpPr/>
          <p:nvPr/>
        </p:nvGrpSpPr>
        <p:grpSpPr>
          <a:xfrm>
            <a:off x="0" y="2579396"/>
            <a:ext cx="2170233" cy="3498490"/>
            <a:chOff x="0" y="-1"/>
            <a:chExt cx="2170232" cy="3498488"/>
          </a:xfrm>
        </p:grpSpPr>
        <p:grpSp>
          <p:nvGrpSpPr>
            <p:cNvPr id="15" name="Group">
              <a:extLst>
                <a:ext uri="{FF2B5EF4-FFF2-40B4-BE49-F238E27FC236}">
                  <a16:creationId xmlns:a16="http://schemas.microsoft.com/office/drawing/2014/main" id="{0A2061F4-B414-3247-A606-EB1B4E2B5D90}"/>
                </a:ext>
              </a:extLst>
            </p:cNvPr>
            <p:cNvGrpSpPr/>
            <p:nvPr/>
          </p:nvGrpSpPr>
          <p:grpSpPr>
            <a:xfrm>
              <a:off x="103311" y="2272508"/>
              <a:ext cx="2066921" cy="1225979"/>
              <a:chOff x="0" y="-1"/>
              <a:chExt cx="2066919" cy="1225978"/>
            </a:xfrm>
          </p:grpSpPr>
          <p:sp>
            <p:nvSpPr>
              <p:cNvPr id="18" name="Rectangle">
                <a:extLst>
                  <a:ext uri="{FF2B5EF4-FFF2-40B4-BE49-F238E27FC236}">
                    <a16:creationId xmlns:a16="http://schemas.microsoft.com/office/drawing/2014/main" id="{EF6EE94F-F8A0-B941-9441-C6DCCC9C4050}"/>
                  </a:ext>
                </a:extLst>
              </p:cNvPr>
              <p:cNvSpPr/>
              <p:nvPr/>
            </p:nvSpPr>
            <p:spPr>
              <a:xfrm>
                <a:off x="0" y="-1"/>
                <a:ext cx="2066919" cy="1225978"/>
              </a:xfrm>
              <a:prstGeom prst="rect">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p:spPr>
            <p:txBody>
              <a:bodyPr wrap="square" lIns="45719" tIns="45719" rIns="45719" bIns="45719" numCol="1" anchor="ctr">
                <a:noAutofit/>
              </a:bodyPr>
              <a:lstStyle/>
              <a:p>
                <a:pPr>
                  <a:defRPr sz="2000" b="1" u="sng">
                    <a:solidFill>
                      <a:srgbClr val="FFFFFF"/>
                    </a:solidFill>
                    <a:latin typeface="+mn-lt"/>
                    <a:ea typeface="+mn-ea"/>
                    <a:cs typeface="+mn-cs"/>
                    <a:sym typeface="Helvetica"/>
                  </a:defRPr>
                </a:pPr>
                <a:endParaRPr/>
              </a:p>
            </p:txBody>
          </p:sp>
          <p:sp>
            <p:nvSpPr>
              <p:cNvPr id="19" name="Revealed now, but should be private">
                <a:extLst>
                  <a:ext uri="{FF2B5EF4-FFF2-40B4-BE49-F238E27FC236}">
                    <a16:creationId xmlns:a16="http://schemas.microsoft.com/office/drawing/2014/main" id="{424E8BB1-A390-CE4B-A9D7-20ED84BF2E00}"/>
                  </a:ext>
                </a:extLst>
              </p:cNvPr>
              <p:cNvSpPr/>
              <p:nvPr/>
            </p:nvSpPr>
            <p:spPr>
              <a:xfrm>
                <a:off x="0" y="100029"/>
                <a:ext cx="2066919" cy="10259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r>
                  <a:rPr sz="2000" u="sng" dirty="0">
                    <a:solidFill>
                      <a:srgbClr val="FFFFFF"/>
                    </a:solidFill>
                    <a:latin typeface="+mn-lt"/>
                    <a:ea typeface="+mn-ea"/>
                    <a:cs typeface="+mn-cs"/>
                    <a:sym typeface="Helvetica"/>
                  </a:rPr>
                  <a:t>Revealed</a:t>
                </a:r>
                <a:r>
                  <a:rPr sz="2000" dirty="0">
                    <a:solidFill>
                      <a:srgbClr val="FFFFFF"/>
                    </a:solidFill>
                    <a:latin typeface="+mn-lt"/>
                    <a:ea typeface="+mn-ea"/>
                    <a:cs typeface="+mn-cs"/>
                    <a:sym typeface="Helvetica"/>
                  </a:rPr>
                  <a:t> </a:t>
                </a:r>
                <a:r>
                  <a:rPr lang="en-US" sz="2000" dirty="0">
                    <a:solidFill>
                      <a:srgbClr val="FFFFFF"/>
                    </a:solidFill>
                    <a:latin typeface="+mn-lt"/>
                    <a:ea typeface="+mn-ea"/>
                    <a:cs typeface="+mn-cs"/>
                    <a:sym typeface="Helvetica"/>
                  </a:rPr>
                  <a:t>now, but should be </a:t>
                </a:r>
                <a:r>
                  <a:rPr lang="en-US" sz="2000" u="sng" dirty="0">
                    <a:solidFill>
                      <a:srgbClr val="FFFFFF"/>
                    </a:solidFill>
                    <a:latin typeface="+mn-lt"/>
                    <a:ea typeface="+mn-ea"/>
                    <a:cs typeface="+mn-cs"/>
                    <a:sym typeface="Helvetica"/>
                  </a:rPr>
                  <a:t>hidden</a:t>
                </a:r>
                <a:endParaRPr sz="2000" u="sng" dirty="0">
                  <a:solidFill>
                    <a:srgbClr val="FFFFFF"/>
                  </a:solidFill>
                  <a:latin typeface="+mn-lt"/>
                  <a:ea typeface="+mn-ea"/>
                  <a:cs typeface="+mn-cs"/>
                  <a:sym typeface="Helvetica"/>
                </a:endParaRPr>
              </a:p>
            </p:txBody>
          </p:sp>
        </p:grpSp>
        <p:pic>
          <p:nvPicPr>
            <p:cNvPr id="16" name="image29.png" descr="image29.png">
              <a:extLst>
                <a:ext uri="{FF2B5EF4-FFF2-40B4-BE49-F238E27FC236}">
                  <a16:creationId xmlns:a16="http://schemas.microsoft.com/office/drawing/2014/main" id="{49AF63CC-1140-3549-BD83-E838E9735447}"/>
                </a:ext>
              </a:extLst>
            </p:cNvPr>
            <p:cNvPicPr>
              <a:picLocks noChangeAspect="1"/>
            </p:cNvPicPr>
            <p:nvPr/>
          </p:nvPicPr>
          <p:blipFill>
            <a:blip r:embed="rId4"/>
            <a:stretch>
              <a:fillRect/>
            </a:stretch>
          </p:blipFill>
          <p:spPr>
            <a:xfrm>
              <a:off x="0" y="-1"/>
              <a:ext cx="1974913" cy="1678463"/>
            </a:xfrm>
            <a:prstGeom prst="rect">
              <a:avLst/>
            </a:prstGeom>
            <a:ln w="12700" cap="flat">
              <a:noFill/>
              <a:miter lim="400000"/>
            </a:ln>
            <a:effectLst>
              <a:outerShdw blurRad="38100" dist="25400" dir="5400000" rotWithShape="0">
                <a:srgbClr val="000000">
                  <a:alpha val="50000"/>
                </a:srgbClr>
              </a:outerShdw>
            </a:effectLst>
          </p:spPr>
        </p:pic>
        <p:pic>
          <p:nvPicPr>
            <p:cNvPr id="17" name="image30.png" descr="image30.png">
              <a:extLst>
                <a:ext uri="{FF2B5EF4-FFF2-40B4-BE49-F238E27FC236}">
                  <a16:creationId xmlns:a16="http://schemas.microsoft.com/office/drawing/2014/main" id="{31B7A563-6A5D-9A4B-AAC6-7AFA07DB63C0}"/>
                </a:ext>
              </a:extLst>
            </p:cNvPr>
            <p:cNvPicPr>
              <a:picLocks noChangeAspect="1"/>
            </p:cNvPicPr>
            <p:nvPr/>
          </p:nvPicPr>
          <p:blipFill>
            <a:blip r:embed="rId5"/>
            <a:stretch>
              <a:fillRect/>
            </a:stretch>
          </p:blipFill>
          <p:spPr>
            <a:xfrm rot="16200000">
              <a:off x="660674" y="1808385"/>
              <a:ext cx="653563" cy="321965"/>
            </a:xfrm>
            <a:prstGeom prst="rect">
              <a:avLst/>
            </a:prstGeom>
            <a:ln w="12700" cap="flat">
              <a:noFill/>
              <a:miter lim="400000"/>
            </a:ln>
            <a:effectLst/>
          </p:spPr>
        </p:pic>
      </p:grpSp>
      <p:grpSp>
        <p:nvGrpSpPr>
          <p:cNvPr id="20" name="Group">
            <a:extLst>
              <a:ext uri="{FF2B5EF4-FFF2-40B4-BE49-F238E27FC236}">
                <a16:creationId xmlns:a16="http://schemas.microsoft.com/office/drawing/2014/main" id="{28EDA1D1-B4D1-874E-8783-B5252A25BDA0}"/>
              </a:ext>
            </a:extLst>
          </p:cNvPr>
          <p:cNvGrpSpPr/>
          <p:nvPr/>
        </p:nvGrpSpPr>
        <p:grpSpPr>
          <a:xfrm>
            <a:off x="3066081" y="4488142"/>
            <a:ext cx="4407427" cy="1919647"/>
            <a:chOff x="-2" y="-2"/>
            <a:chExt cx="4407426" cy="1919646"/>
          </a:xfrm>
        </p:grpSpPr>
        <p:grpSp>
          <p:nvGrpSpPr>
            <p:cNvPr id="21" name="Group">
              <a:extLst>
                <a:ext uri="{FF2B5EF4-FFF2-40B4-BE49-F238E27FC236}">
                  <a16:creationId xmlns:a16="http://schemas.microsoft.com/office/drawing/2014/main" id="{8789B60D-F82D-354F-813C-E0806BB9E4DE}"/>
                </a:ext>
              </a:extLst>
            </p:cNvPr>
            <p:cNvGrpSpPr/>
            <p:nvPr/>
          </p:nvGrpSpPr>
          <p:grpSpPr>
            <a:xfrm>
              <a:off x="-2" y="-2"/>
              <a:ext cx="1939197" cy="1324006"/>
              <a:chOff x="-1" y="-1"/>
              <a:chExt cx="1939195" cy="1324004"/>
            </a:xfrm>
          </p:grpSpPr>
          <p:sp>
            <p:nvSpPr>
              <p:cNvPr id="24" name="Rectangle">
                <a:extLst>
                  <a:ext uri="{FF2B5EF4-FFF2-40B4-BE49-F238E27FC236}">
                    <a16:creationId xmlns:a16="http://schemas.microsoft.com/office/drawing/2014/main" id="{267685CD-8BE2-6A4E-B9B6-E25DC10A4BEA}"/>
                  </a:ext>
                </a:extLst>
              </p:cNvPr>
              <p:cNvSpPr/>
              <p:nvPr/>
            </p:nvSpPr>
            <p:spPr>
              <a:xfrm>
                <a:off x="-1" y="-1"/>
                <a:ext cx="1939195" cy="1324004"/>
              </a:xfrm>
              <a:prstGeom prst="rect">
                <a:avLst/>
              </a:prstGeom>
              <a:solidFill>
                <a:srgbClr val="00882B"/>
              </a:solidFill>
              <a:ln w="12700" cap="flat">
                <a:noFill/>
                <a:miter lim="400000"/>
              </a:ln>
              <a:effectLst>
                <a:outerShdw blurRad="38100" dist="25400" dir="5400000" rotWithShape="0">
                  <a:srgbClr val="000000">
                    <a:alpha val="50000"/>
                  </a:srgbClr>
                </a:outerShdw>
              </a:effectLst>
            </p:spPr>
            <p:txBody>
              <a:bodyPr wrap="square" lIns="45719" tIns="45719" rIns="45719" bIns="45719" numCol="1" anchor="ctr">
                <a:noAutofit/>
              </a:bodyPr>
              <a:lstStyle/>
              <a:p>
                <a:endParaRPr/>
              </a:p>
            </p:txBody>
          </p:sp>
          <p:sp>
            <p:nvSpPr>
              <p:cNvPr id="25" name="Is private now,…">
                <a:extLst>
                  <a:ext uri="{FF2B5EF4-FFF2-40B4-BE49-F238E27FC236}">
                    <a16:creationId xmlns:a16="http://schemas.microsoft.com/office/drawing/2014/main" id="{C8FEE230-9561-644E-BB68-F73464EB921B}"/>
                  </a:ext>
                </a:extLst>
              </p:cNvPr>
              <p:cNvSpPr/>
              <p:nvPr/>
            </p:nvSpPr>
            <p:spPr>
              <a:xfrm>
                <a:off x="18863" y="200336"/>
                <a:ext cx="1917252" cy="92332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algn="ctr"/>
                <a:r>
                  <a:rPr lang="en-US" sz="2000" dirty="0">
                    <a:solidFill>
                      <a:srgbClr val="FFFFFF"/>
                    </a:solidFill>
                    <a:latin typeface="+mn-lt"/>
                    <a:ea typeface="+mn-ea"/>
                    <a:cs typeface="+mn-cs"/>
                    <a:sym typeface="Helvetica"/>
                  </a:rPr>
                  <a:t>Should be thought of as public</a:t>
                </a:r>
                <a:endParaRPr sz="2000" u="sng" dirty="0">
                  <a:solidFill>
                    <a:srgbClr val="FFFFFF"/>
                  </a:solidFill>
                  <a:latin typeface="+mn-lt"/>
                  <a:ea typeface="+mn-ea"/>
                  <a:cs typeface="+mn-cs"/>
                  <a:sym typeface="Helvetica"/>
                </a:endParaRPr>
              </a:p>
            </p:txBody>
          </p:sp>
        </p:grpSp>
        <p:pic>
          <p:nvPicPr>
            <p:cNvPr id="22" name="image31.png" descr="image31.png">
              <a:extLst>
                <a:ext uri="{FF2B5EF4-FFF2-40B4-BE49-F238E27FC236}">
                  <a16:creationId xmlns:a16="http://schemas.microsoft.com/office/drawing/2014/main" id="{25A5B6B8-F4F0-1540-BF4C-907C6208CCAA}"/>
                </a:ext>
              </a:extLst>
            </p:cNvPr>
            <p:cNvPicPr>
              <a:picLocks noChangeAspect="1"/>
            </p:cNvPicPr>
            <p:nvPr/>
          </p:nvPicPr>
          <p:blipFill>
            <a:blip r:embed="rId6"/>
            <a:stretch>
              <a:fillRect/>
            </a:stretch>
          </p:blipFill>
          <p:spPr>
            <a:xfrm>
              <a:off x="2424651" y="937376"/>
              <a:ext cx="1982773" cy="982268"/>
            </a:xfrm>
            <a:prstGeom prst="rect">
              <a:avLst/>
            </a:prstGeom>
            <a:ln w="12700" cap="flat">
              <a:noFill/>
              <a:miter lim="400000"/>
            </a:ln>
            <a:effectLst>
              <a:outerShdw blurRad="38100" dist="25400" dir="5400000" rotWithShape="0">
                <a:srgbClr val="000000">
                  <a:alpha val="50000"/>
                </a:srgbClr>
              </a:outerShdw>
            </a:effectLst>
          </p:spPr>
        </p:pic>
        <p:pic>
          <p:nvPicPr>
            <p:cNvPr id="23" name="image32.png" descr="image32.png">
              <a:extLst>
                <a:ext uri="{FF2B5EF4-FFF2-40B4-BE49-F238E27FC236}">
                  <a16:creationId xmlns:a16="http://schemas.microsoft.com/office/drawing/2014/main" id="{A97E6E94-798E-DF4D-BED2-6D6B0D731EDE}"/>
                </a:ext>
              </a:extLst>
            </p:cNvPr>
            <p:cNvPicPr>
              <a:picLocks noChangeAspect="1"/>
            </p:cNvPicPr>
            <p:nvPr/>
          </p:nvPicPr>
          <p:blipFill>
            <a:blip r:embed="rId7"/>
            <a:stretch>
              <a:fillRect/>
            </a:stretch>
          </p:blipFill>
          <p:spPr>
            <a:xfrm rot="1206546">
              <a:off x="1835890" y="767047"/>
              <a:ext cx="981400" cy="321965"/>
            </a:xfrm>
            <a:prstGeom prst="rect">
              <a:avLst/>
            </a:prstGeom>
            <a:ln w="12700" cap="flat">
              <a:noFill/>
              <a:miter lim="400000"/>
            </a:ln>
            <a:effectLst/>
          </p:spPr>
        </p:pic>
      </p:grpSp>
      <p:sp>
        <p:nvSpPr>
          <p:cNvPr id="26" name="Rectangle">
            <a:extLst>
              <a:ext uri="{FF2B5EF4-FFF2-40B4-BE49-F238E27FC236}">
                <a16:creationId xmlns:a16="http://schemas.microsoft.com/office/drawing/2014/main" id="{B6E66D95-C8D3-9249-AA4A-307C4AC5983F}"/>
              </a:ext>
            </a:extLst>
          </p:cNvPr>
          <p:cNvSpPr/>
          <p:nvPr/>
        </p:nvSpPr>
        <p:spPr>
          <a:xfrm>
            <a:off x="170782" y="2968154"/>
            <a:ext cx="1646691" cy="900949"/>
          </a:xfrm>
          <a:prstGeom prst="rect">
            <a:avLst/>
          </a:prstGeom>
          <a:ln w="38100">
            <a:solidFill>
              <a:srgbClr val="000000"/>
            </a:solidFill>
            <a:custDash>
              <a:ds d="200000" sp="200000"/>
            </a:custDash>
            <a:miter lim="400000"/>
          </a:ln>
          <a:effectLst>
            <a:outerShdw blurRad="38100" dist="25400" dir="5400000" rotWithShape="0">
              <a:srgbClr val="000000">
                <a:alpha val="50000"/>
              </a:srgbClr>
            </a:outerShdw>
          </a:effectLst>
        </p:spPr>
        <p:txBody>
          <a:bodyPr lIns="45719" rIns="45719" anchor="ctr"/>
          <a:lstStyle/>
          <a:p>
            <a:pPr>
              <a:defRPr sz="2400">
                <a:solidFill>
                  <a:srgbClr val="FFFFFF"/>
                </a:solidFill>
              </a:defRPr>
            </a:pPr>
            <a:endParaRPr/>
          </a:p>
        </p:txBody>
      </p:sp>
      <p:sp>
        <p:nvSpPr>
          <p:cNvPr id="27" name="Deep Learning">
            <a:extLst>
              <a:ext uri="{FF2B5EF4-FFF2-40B4-BE49-F238E27FC236}">
                <a16:creationId xmlns:a16="http://schemas.microsoft.com/office/drawing/2014/main" id="{8F60EA1A-FDD7-D441-B589-4B1B2D8EF345}"/>
              </a:ext>
            </a:extLst>
          </p:cNvPr>
          <p:cNvSpPr/>
          <p:nvPr/>
        </p:nvSpPr>
        <p:spPr>
          <a:xfrm>
            <a:off x="2113423" y="3101129"/>
            <a:ext cx="1123892" cy="635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100">
                <a:latin typeface="+mn-lt"/>
                <a:ea typeface="+mn-ea"/>
                <a:cs typeface="+mn-cs"/>
                <a:sym typeface="Helvetica"/>
              </a:defRPr>
            </a:lvl1pPr>
          </a:lstStyle>
          <a:p>
            <a:pPr>
              <a:defRPr sz="1800"/>
            </a:pPr>
            <a:r>
              <a:rPr sz="2100"/>
              <a:t>Deep Learning</a:t>
            </a:r>
          </a:p>
        </p:txBody>
      </p:sp>
      <p:pic>
        <p:nvPicPr>
          <p:cNvPr id="28" name="image33.png" descr="image33.png">
            <a:extLst>
              <a:ext uri="{FF2B5EF4-FFF2-40B4-BE49-F238E27FC236}">
                <a16:creationId xmlns:a16="http://schemas.microsoft.com/office/drawing/2014/main" id="{0423DD95-6F1C-7E4D-8486-C77108B858DB}"/>
              </a:ext>
            </a:extLst>
          </p:cNvPr>
          <p:cNvPicPr>
            <a:picLocks noChangeAspect="1"/>
          </p:cNvPicPr>
          <p:nvPr/>
        </p:nvPicPr>
        <p:blipFill>
          <a:blip r:embed="rId8"/>
          <a:stretch>
            <a:fillRect/>
          </a:stretch>
        </p:blipFill>
        <p:spPr>
          <a:xfrm>
            <a:off x="2002922" y="2512027"/>
            <a:ext cx="1673480" cy="1774853"/>
          </a:xfrm>
          <a:prstGeom prst="rect">
            <a:avLst/>
          </a:prstGeom>
          <a:ln w="12700">
            <a:miter lim="400000"/>
          </a:ln>
        </p:spPr>
      </p:pic>
    </p:spTree>
    <p:extLst>
      <p:ext uri="{BB962C8B-B14F-4D97-AF65-F5344CB8AC3E}">
        <p14:creationId xmlns:p14="http://schemas.microsoft.com/office/powerpoint/2010/main" val="221203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P spid="20"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64D9-A027-6743-AE1C-50C8763F9132}"/>
              </a:ext>
            </a:extLst>
          </p:cNvPr>
          <p:cNvSpPr>
            <a:spLocks noGrp="1"/>
          </p:cNvSpPr>
          <p:nvPr>
            <p:ph type="title"/>
          </p:nvPr>
        </p:nvSpPr>
        <p:spPr/>
        <p:txBody>
          <a:bodyPr>
            <a:normAutofit fontScale="90000"/>
          </a:bodyPr>
          <a:lstStyle/>
          <a:p>
            <a:r>
              <a:rPr lang="en-US" i="0" dirty="0"/>
              <a:t>Frontier 2: From Law to Technical Definitions</a:t>
            </a:r>
          </a:p>
        </p:txBody>
      </p:sp>
      <p:sp>
        <p:nvSpPr>
          <p:cNvPr id="3" name="Content Placeholder 2">
            <a:extLst>
              <a:ext uri="{FF2B5EF4-FFF2-40B4-BE49-F238E27FC236}">
                <a16:creationId xmlns:a16="http://schemas.microsoft.com/office/drawing/2014/main" id="{34DA4622-F490-974F-B0D3-C0EB9179622B}"/>
              </a:ext>
            </a:extLst>
          </p:cNvPr>
          <p:cNvSpPr>
            <a:spLocks noGrp="1"/>
          </p:cNvSpPr>
          <p:nvPr>
            <p:ph idx="1"/>
          </p:nvPr>
        </p:nvSpPr>
        <p:spPr>
          <a:xfrm>
            <a:off x="284356" y="1316182"/>
            <a:ext cx="8575288" cy="5674021"/>
          </a:xfrm>
        </p:spPr>
        <p:txBody>
          <a:bodyPr>
            <a:normAutofit/>
          </a:bodyPr>
          <a:lstStyle/>
          <a:p>
            <a:pPr marL="0" indent="0">
              <a:buNone/>
            </a:pPr>
            <a:r>
              <a:rPr lang="en-US" dirty="0"/>
              <a:t>Two central challenges</a:t>
            </a:r>
          </a:p>
          <a:p>
            <a:pPr marL="0" indent="0">
              <a:buNone/>
            </a:pPr>
            <a:endParaRPr lang="en-US" dirty="0"/>
          </a:p>
          <a:p>
            <a:pPr marL="514350" indent="-457200">
              <a:buFont typeface="+mj-lt"/>
              <a:buAutoNum type="arabicPeriod"/>
            </a:pPr>
            <a:r>
              <a:rPr lang="en-US" dirty="0">
                <a:solidFill>
                  <a:srgbClr val="FF0000"/>
                </a:solidFill>
              </a:rPr>
              <a:t>Given a body of law and regulation, what technical definitions comply with that law?</a:t>
            </a:r>
          </a:p>
          <a:p>
            <a:pPr marL="914400" lvl="1" indent="-457200"/>
            <a:r>
              <a:rPr lang="en-US" dirty="0"/>
              <a:t>E.g., GDPR</a:t>
            </a:r>
          </a:p>
          <a:p>
            <a:pPr marL="514350" indent="-457200">
              <a:buFont typeface="+mj-lt"/>
              <a:buAutoNum type="arabicPeriod"/>
            </a:pPr>
            <a:endParaRPr lang="en-US" dirty="0">
              <a:solidFill>
                <a:srgbClr val="FF0000"/>
              </a:solidFill>
            </a:endParaRPr>
          </a:p>
          <a:p>
            <a:pPr marL="514350" indent="-457200">
              <a:buFont typeface="+mj-lt"/>
              <a:buAutoNum type="arabicPeriod"/>
            </a:pPr>
            <a:r>
              <a:rPr lang="en-US" dirty="0">
                <a:solidFill>
                  <a:srgbClr val="FF0000"/>
                </a:solidFill>
              </a:rPr>
              <a:t>How should we write laws and regulations so they make sense given evolving technology?</a:t>
            </a:r>
          </a:p>
          <a:p>
            <a:pPr marL="457200" lvl="1" indent="0">
              <a:buNone/>
            </a:pPr>
            <a:endParaRPr lang="en-US" dirty="0"/>
          </a:p>
        </p:txBody>
      </p:sp>
      <p:sp>
        <p:nvSpPr>
          <p:cNvPr id="4" name="Slide Number Placeholder 3">
            <a:extLst>
              <a:ext uri="{FF2B5EF4-FFF2-40B4-BE49-F238E27FC236}">
                <a16:creationId xmlns:a16="http://schemas.microsoft.com/office/drawing/2014/main" id="{6680CB6F-958A-AF46-B914-32B84B3DB6E4}"/>
              </a:ext>
            </a:extLst>
          </p:cNvPr>
          <p:cNvSpPr>
            <a:spLocks noGrp="1"/>
          </p:cNvSpPr>
          <p:nvPr>
            <p:ph type="sldNum" sz="quarter" idx="11"/>
          </p:nvPr>
        </p:nvSpPr>
        <p:spPr/>
        <p:txBody>
          <a:bodyPr/>
          <a:lstStyle/>
          <a:p>
            <a:fld id="{FF308B7C-4F2A-4ED2-93F3-224C3EC9CBD5}"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2956505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2861-6CBE-F447-963A-4443F93F3E63}"/>
              </a:ext>
            </a:extLst>
          </p:cNvPr>
          <p:cNvSpPr>
            <a:spLocks noGrp="1"/>
          </p:cNvSpPr>
          <p:nvPr>
            <p:ph type="title"/>
          </p:nvPr>
        </p:nvSpPr>
        <p:spPr/>
        <p:txBody>
          <a:bodyPr/>
          <a:lstStyle/>
          <a:p>
            <a:r>
              <a:rPr lang="en-US" i="0" dirty="0"/>
              <a:t>Frontier 3: Privacy and overfitting</a:t>
            </a:r>
          </a:p>
        </p:txBody>
      </p:sp>
      <p:sp>
        <p:nvSpPr>
          <p:cNvPr id="3" name="Content Placeholder 2">
            <a:extLst>
              <a:ext uri="{FF2B5EF4-FFF2-40B4-BE49-F238E27FC236}">
                <a16:creationId xmlns:a16="http://schemas.microsoft.com/office/drawing/2014/main" id="{B33A33A8-4896-564C-9DEF-037B430008A0}"/>
              </a:ext>
            </a:extLst>
          </p:cNvPr>
          <p:cNvSpPr>
            <a:spLocks noGrp="1"/>
          </p:cNvSpPr>
          <p:nvPr>
            <p:ph idx="1"/>
          </p:nvPr>
        </p:nvSpPr>
        <p:spPr/>
        <p:txBody>
          <a:bodyPr/>
          <a:lstStyle/>
          <a:p>
            <a:r>
              <a:rPr lang="en-US" dirty="0"/>
              <a:t>Problem: In modern data analysis, data is re-used across studies</a:t>
            </a:r>
          </a:p>
          <a:p>
            <a:pPr lvl="1"/>
            <a:r>
              <a:rPr lang="en-US" dirty="0"/>
              <a:t>Choice of what analysis to perform can depend on outcomes of previous analyses</a:t>
            </a:r>
          </a:p>
          <a:p>
            <a:endParaRPr lang="en-US" dirty="0"/>
          </a:p>
          <a:p>
            <a:endParaRPr lang="en-US" dirty="0"/>
          </a:p>
          <a:p>
            <a:endParaRPr lang="en-US" dirty="0"/>
          </a:p>
          <a:p>
            <a:endParaRPr lang="en-US" dirty="0"/>
          </a:p>
          <a:p>
            <a:endParaRPr lang="en-US" dirty="0"/>
          </a:p>
          <a:p>
            <a:pPr marL="0" indent="0">
              <a:buNone/>
            </a:pPr>
            <a:endParaRPr lang="en-US" dirty="0"/>
          </a:p>
          <a:p>
            <a:r>
              <a:rPr lang="en-US" dirty="0"/>
              <a:t>Differentially private algorithms help prevent overfitting due to adaptivity</a:t>
            </a:r>
          </a:p>
          <a:p>
            <a:endParaRPr lang="en-US" dirty="0"/>
          </a:p>
        </p:txBody>
      </p:sp>
      <p:sp>
        <p:nvSpPr>
          <p:cNvPr id="4" name="Slide Number Placeholder 3">
            <a:extLst>
              <a:ext uri="{FF2B5EF4-FFF2-40B4-BE49-F238E27FC236}">
                <a16:creationId xmlns:a16="http://schemas.microsoft.com/office/drawing/2014/main" id="{EF00EAF9-325F-BE49-B83A-4901370E3120}"/>
              </a:ext>
            </a:extLst>
          </p:cNvPr>
          <p:cNvSpPr>
            <a:spLocks noGrp="1"/>
          </p:cNvSpPr>
          <p:nvPr>
            <p:ph type="sldNum" sz="quarter" idx="11"/>
          </p:nvPr>
        </p:nvSpPr>
        <p:spPr/>
        <p:txBody>
          <a:bodyPr/>
          <a:lstStyle/>
          <a:p>
            <a:fld id="{FF308B7C-4F2A-4ED2-93F3-224C3EC9CBD5}" type="slidenum">
              <a:rPr lang="en-US" smtClean="0">
                <a:solidFill>
                  <a:srgbClr val="000000"/>
                </a:solidFill>
              </a:rPr>
              <a:pPr/>
              <a:t>28</a:t>
            </a:fld>
            <a:endParaRPr lang="en-US">
              <a:solidFill>
                <a:srgbClr val="000000"/>
              </a:solidFill>
            </a:endParaRPr>
          </a:p>
        </p:txBody>
      </p:sp>
      <p:sp>
        <p:nvSpPr>
          <p:cNvPr id="37" name="TextBox 36">
            <a:extLst>
              <a:ext uri="{FF2B5EF4-FFF2-40B4-BE49-F238E27FC236}">
                <a16:creationId xmlns:a16="http://schemas.microsoft.com/office/drawing/2014/main" id="{730B73D5-FC62-CF48-ABBB-9D13DA22388C}"/>
              </a:ext>
            </a:extLst>
          </p:cNvPr>
          <p:cNvSpPr txBox="1"/>
          <p:nvPr/>
        </p:nvSpPr>
        <p:spPr>
          <a:xfrm>
            <a:off x="6390567" y="3471242"/>
            <a:ext cx="2469077" cy="707886"/>
          </a:xfrm>
          <a:prstGeom prst="rect">
            <a:avLst/>
          </a:prstGeom>
          <a:noFill/>
        </p:spPr>
        <p:txBody>
          <a:bodyPr wrap="square" rtlCol="0">
            <a:spAutoFit/>
          </a:bodyPr>
          <a:lstStyle/>
          <a:p>
            <a:r>
              <a:rPr lang="en-US" sz="4000" b="1" i="0" dirty="0">
                <a:latin typeface="+mj-lt"/>
              </a:rPr>
              <a:t>Adaptive</a:t>
            </a:r>
          </a:p>
        </p:txBody>
      </p:sp>
      <p:sp>
        <p:nvSpPr>
          <p:cNvPr id="38" name="Oval 37">
            <a:extLst>
              <a:ext uri="{FF2B5EF4-FFF2-40B4-BE49-F238E27FC236}">
                <a16:creationId xmlns:a16="http://schemas.microsoft.com/office/drawing/2014/main" id="{0F39E6A5-7E3C-8A47-B4FF-5740D1617F19}"/>
              </a:ext>
            </a:extLst>
          </p:cNvPr>
          <p:cNvSpPr/>
          <p:nvPr/>
        </p:nvSpPr>
        <p:spPr bwMode="auto">
          <a:xfrm>
            <a:off x="3497253" y="2706065"/>
            <a:ext cx="843133" cy="835946"/>
          </a:xfrm>
          <a:prstGeom prst="ellipse">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a:ln>
                  <a:noFill/>
                </a:ln>
                <a:solidFill>
                  <a:schemeClr val="tx1"/>
                </a:solidFill>
                <a:effectLst/>
                <a:latin typeface="Times New Roman" pitchFamily="18" charset="0"/>
              </a:rPr>
              <a:t>X</a:t>
            </a:r>
          </a:p>
        </p:txBody>
      </p:sp>
      <p:cxnSp>
        <p:nvCxnSpPr>
          <p:cNvPr id="39" name="Straight Arrow Connector 38">
            <a:extLst>
              <a:ext uri="{FF2B5EF4-FFF2-40B4-BE49-F238E27FC236}">
                <a16:creationId xmlns:a16="http://schemas.microsoft.com/office/drawing/2014/main" id="{82EA2876-0CBC-BF4C-A409-647DC2AA5969}"/>
              </a:ext>
            </a:extLst>
          </p:cNvPr>
          <p:cNvCxnSpPr>
            <a:stCxn id="46" idx="3"/>
            <a:endCxn id="38" idx="2"/>
          </p:cNvCxnSpPr>
          <p:nvPr/>
        </p:nvCxnSpPr>
        <p:spPr bwMode="auto">
          <a:xfrm flipV="1">
            <a:off x="2510856" y="3124038"/>
            <a:ext cx="986397" cy="327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40" name="Straight Arrow Connector 39">
            <a:extLst>
              <a:ext uri="{FF2B5EF4-FFF2-40B4-BE49-F238E27FC236}">
                <a16:creationId xmlns:a16="http://schemas.microsoft.com/office/drawing/2014/main" id="{78306AC5-A806-8F4A-86A1-30C34855D3EE}"/>
              </a:ext>
            </a:extLst>
          </p:cNvPr>
          <p:cNvCxnSpPr>
            <a:stCxn id="38" idx="6"/>
            <a:endCxn id="41" idx="1"/>
          </p:cNvCxnSpPr>
          <p:nvPr/>
        </p:nvCxnSpPr>
        <p:spPr bwMode="auto">
          <a:xfrm>
            <a:off x="4340386" y="3124038"/>
            <a:ext cx="387885"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A0731ED0-D1E2-0640-BF85-0E68A8662099}"/>
                  </a:ext>
                </a:extLst>
              </p:cNvPr>
              <p:cNvSpPr/>
              <p:nvPr/>
            </p:nvSpPr>
            <p:spPr>
              <a:xfrm>
                <a:off x="4728271" y="2737887"/>
                <a:ext cx="816096" cy="772300"/>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sSub>
                        <m:sSubPr>
                          <m:ctrlPr>
                            <a:rPr lang="en-US" sz="3200" b="0" i="1" smtClean="0">
                              <a:uFill>
                                <a:solidFill/>
                              </a:uFill>
                              <a:latin typeface="Cambria Math" panose="02040503050406030204" pitchFamily="18" charset="0"/>
                            </a:rPr>
                          </m:ctrlPr>
                        </m:sSubPr>
                        <m:e>
                          <m:r>
                            <a:rPr lang="en-US" sz="3200" b="0" i="1" smtClean="0">
                              <a:uFill>
                                <a:solidFill/>
                              </a:uFill>
                              <a:latin typeface="Cambria Math" panose="02040503050406030204" pitchFamily="18" charset="0"/>
                            </a:rPr>
                            <m:t>𝐴</m:t>
                          </m:r>
                        </m:e>
                        <m:sub>
                          <m:r>
                            <a:rPr lang="en-US" sz="3200" b="0" i="1" smtClean="0">
                              <a:uFill>
                                <a:solidFill/>
                              </a:uFill>
                              <a:latin typeface="Cambria Math" panose="02040503050406030204" pitchFamily="18" charset="0"/>
                            </a:rPr>
                            <m:t>1</m:t>
                          </m:r>
                        </m:sub>
                      </m:sSub>
                    </m:oMath>
                  </m:oMathPara>
                </a14:m>
                <a:endParaRPr lang="en-US" sz="3200" i="0" dirty="0">
                  <a:uFill>
                    <a:solidFill/>
                  </a:uFill>
                  <a:latin typeface="+mj-lt"/>
                </a:endParaRPr>
              </a:p>
            </p:txBody>
          </p:sp>
        </mc:Choice>
        <mc:Fallback xmlns="">
          <p:sp>
            <p:nvSpPr>
              <p:cNvPr id="41" name="Rectangle 40">
                <a:extLst>
                  <a:ext uri="{FF2B5EF4-FFF2-40B4-BE49-F238E27FC236}">
                    <a16:creationId xmlns:a16="http://schemas.microsoft.com/office/drawing/2014/main" id="{A0731ED0-D1E2-0640-BF85-0E68A8662099}"/>
                  </a:ext>
                </a:extLst>
              </p:cNvPr>
              <p:cNvSpPr>
                <a:spLocks noRot="1" noChangeAspect="1" noMove="1" noResize="1" noEditPoints="1" noAdjustHandles="1" noChangeArrowheads="1" noChangeShapeType="1" noTextEdit="1"/>
              </p:cNvSpPr>
              <p:nvPr/>
            </p:nvSpPr>
            <p:spPr>
              <a:xfrm>
                <a:off x="4728271" y="2737887"/>
                <a:ext cx="816096" cy="772300"/>
              </a:xfrm>
              <a:prstGeom prst="rect">
                <a:avLst/>
              </a:prstGeom>
              <a:blipFill>
                <a:blip r:embed="rId2"/>
                <a:stretch>
                  <a:fillRect/>
                </a:stretch>
              </a:blipFill>
              <a:ln/>
              <a:extLst>
                <a:ext uri="{C572A759-6A51-4108-AA02-DFA0A04FC94B}">
                  <ma14:wrappingTextBoxFlag xmlns:ma14="http://schemas.microsoft.com/office/mac/drawingml/2011/main" xmlns="" xmlns:a14="http://schemas.microsoft.com/office/drawing/2010/main" val="1"/>
                </a:ext>
              </a:extLst>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97CDEBE1-E214-0744-A322-58636291D149}"/>
              </a:ext>
            </a:extLst>
          </p:cNvPr>
          <p:cNvCxnSpPr>
            <a:stCxn id="41" idx="3"/>
          </p:cNvCxnSpPr>
          <p:nvPr/>
        </p:nvCxnSpPr>
        <p:spPr bwMode="auto">
          <a:xfrm flipV="1">
            <a:off x="5544367" y="3124037"/>
            <a:ext cx="420301"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89EC934D-FA9E-FE45-9934-2D64A6140EF1}"/>
                  </a:ext>
                </a:extLst>
              </p:cNvPr>
              <p:cNvSpPr txBox="1"/>
              <p:nvPr/>
            </p:nvSpPr>
            <p:spPr>
              <a:xfrm>
                <a:off x="1057189" y="3587986"/>
                <a:ext cx="1877245" cy="461665"/>
              </a:xfrm>
              <a:prstGeom prst="rect">
                <a:avLst/>
              </a:prstGeom>
              <a:noFill/>
            </p:spPr>
            <p:txBody>
              <a:bodyPr wrap="none" rtlCol="0">
                <a:spAutoFit/>
              </a:bodyPr>
              <a:lstStyle/>
              <a:p>
                <a:r>
                  <a:rPr lang="en-US" sz="2400" i="0" dirty="0">
                    <a:latin typeface="+mj-lt"/>
                  </a:rPr>
                  <a:t>Population </a:t>
                </a:r>
                <a14:m>
                  <m:oMath xmlns:m="http://schemas.openxmlformats.org/officeDocument/2006/math">
                    <m:r>
                      <a:rPr lang="en-US" sz="2400" b="0" i="1" smtClean="0">
                        <a:latin typeface="Cambria Math" panose="02040503050406030204" pitchFamily="18" charset="0"/>
                      </a:rPr>
                      <m:t>𝑃</m:t>
                    </m:r>
                  </m:oMath>
                </a14:m>
                <a:endParaRPr lang="en-US" sz="2400" i="0" dirty="0">
                  <a:latin typeface="+mj-lt"/>
                </a:endParaRPr>
              </a:p>
            </p:txBody>
          </p:sp>
        </mc:Choice>
        <mc:Fallback xmlns="">
          <p:sp>
            <p:nvSpPr>
              <p:cNvPr id="43" name="TextBox 42">
                <a:extLst>
                  <a:ext uri="{FF2B5EF4-FFF2-40B4-BE49-F238E27FC236}">
                    <a16:creationId xmlns:a16="http://schemas.microsoft.com/office/drawing/2014/main" id="{89EC934D-FA9E-FE45-9934-2D64A6140EF1}"/>
                  </a:ext>
                </a:extLst>
              </p:cNvPr>
              <p:cNvSpPr txBox="1">
                <a:spLocks noRot="1" noChangeAspect="1" noMove="1" noResize="1" noEditPoints="1" noAdjustHandles="1" noChangeArrowheads="1" noChangeShapeType="1" noTextEdit="1"/>
              </p:cNvSpPr>
              <p:nvPr/>
            </p:nvSpPr>
            <p:spPr>
              <a:xfrm>
                <a:off x="1057189" y="3587986"/>
                <a:ext cx="1877245" cy="461665"/>
              </a:xfrm>
              <a:prstGeom prst="rect">
                <a:avLst/>
              </a:prstGeom>
              <a:blipFill>
                <a:blip r:embed="rId3"/>
                <a:stretch>
                  <a:fillRect l="-2685" t="-10811" b="-27027"/>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B7241FB4-2C21-C14D-99ED-D61F711213C2}"/>
              </a:ext>
            </a:extLst>
          </p:cNvPr>
          <p:cNvSpPr txBox="1"/>
          <p:nvPr/>
        </p:nvSpPr>
        <p:spPr>
          <a:xfrm>
            <a:off x="3497253" y="3549543"/>
            <a:ext cx="942544" cy="551285"/>
          </a:xfrm>
          <a:prstGeom prst="rect">
            <a:avLst/>
          </a:prstGeom>
          <a:noFill/>
        </p:spPr>
        <p:txBody>
          <a:bodyPr wrap="none" rtlCol="0">
            <a:spAutoFit/>
          </a:bodyPr>
          <a:lstStyle/>
          <a:p>
            <a:r>
              <a:rPr lang="en-US" sz="2400" i="0" dirty="0">
                <a:latin typeface="+mj-lt"/>
              </a:rPr>
              <a:t>data</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97B3839-6962-E347-807B-F9B78EC2D7E4}"/>
                  </a:ext>
                </a:extLst>
              </p:cNvPr>
              <p:cNvSpPr txBox="1"/>
              <p:nvPr/>
            </p:nvSpPr>
            <p:spPr>
              <a:xfrm>
                <a:off x="5952874" y="2893204"/>
                <a:ext cx="1637308" cy="461665"/>
              </a:xfrm>
              <a:prstGeom prst="rect">
                <a:avLst/>
              </a:prstGeom>
              <a:noFill/>
            </p:spPr>
            <p:txBody>
              <a:bodyPr wrap="none" rtlCol="0">
                <a:spAutoFit/>
              </a:bodyPr>
              <a:lstStyle/>
              <a:p>
                <a:pPr algn="l"/>
                <a:r>
                  <a:rPr lang="en-US" dirty="0">
                    <a:latin typeface="+mj-lt"/>
                  </a:rPr>
                  <a:t>o</a:t>
                </a:r>
                <a:r>
                  <a:rPr lang="en-US" sz="2400" i="0" dirty="0">
                    <a:latin typeface="+mj-lt"/>
                  </a:rPr>
                  <a:t>utcome </a:t>
                </a:r>
                <a14:m>
                  <m:oMath xmlns:m="http://schemas.openxmlformats.org/officeDocument/2006/math">
                    <m:r>
                      <a:rPr lang="en-US" sz="2400" b="0" i="1" smtClean="0">
                        <a:latin typeface="Cambria Math" panose="02040503050406030204" pitchFamily="18" charset="0"/>
                      </a:rPr>
                      <m:t>1</m:t>
                    </m:r>
                  </m:oMath>
                </a14:m>
                <a:endParaRPr lang="en-US" sz="2400" i="0" dirty="0">
                  <a:latin typeface="+mj-lt"/>
                </a:endParaRPr>
              </a:p>
            </p:txBody>
          </p:sp>
        </mc:Choice>
        <mc:Fallback xmlns="">
          <p:sp>
            <p:nvSpPr>
              <p:cNvPr id="45" name="TextBox 44">
                <a:extLst>
                  <a:ext uri="{FF2B5EF4-FFF2-40B4-BE49-F238E27FC236}">
                    <a16:creationId xmlns:a16="http://schemas.microsoft.com/office/drawing/2014/main" id="{897B3839-6962-E347-807B-F9B78EC2D7E4}"/>
                  </a:ext>
                </a:extLst>
              </p:cNvPr>
              <p:cNvSpPr txBox="1">
                <a:spLocks noRot="1" noChangeAspect="1" noMove="1" noResize="1" noEditPoints="1" noAdjustHandles="1" noChangeArrowheads="1" noChangeShapeType="1" noTextEdit="1"/>
              </p:cNvSpPr>
              <p:nvPr/>
            </p:nvSpPr>
            <p:spPr>
              <a:xfrm>
                <a:off x="5952874" y="2893204"/>
                <a:ext cx="1637308" cy="461665"/>
              </a:xfrm>
              <a:prstGeom prst="rect">
                <a:avLst/>
              </a:prstGeom>
              <a:blipFill>
                <a:blip r:embed="rId4"/>
                <a:stretch>
                  <a:fillRect l="-3077" t="-11111" b="-30556"/>
                </a:stretch>
              </a:blipFill>
            </p:spPr>
            <p:txBody>
              <a:bodyPr/>
              <a:lstStyle/>
              <a:p>
                <a:r>
                  <a:rPr lang="en-US">
                    <a:noFill/>
                  </a:rPr>
                  <a:t> </a:t>
                </a:r>
              </a:p>
            </p:txBody>
          </p:sp>
        </mc:Fallback>
      </mc:AlternateContent>
      <p:pic>
        <p:nvPicPr>
          <p:cNvPr id="46" name="Picture 2" descr="http://www.mywakulla.com/about/images/population_hi.png">
            <a:extLst>
              <a:ext uri="{FF2B5EF4-FFF2-40B4-BE49-F238E27FC236}">
                <a16:creationId xmlns:a16="http://schemas.microsoft.com/office/drawing/2014/main" id="{9FAF26E8-900C-4E49-99C8-371B2B9F89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2117" y="2622939"/>
            <a:ext cx="1008739" cy="1008739"/>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Elbow Connector 46">
            <a:extLst>
              <a:ext uri="{FF2B5EF4-FFF2-40B4-BE49-F238E27FC236}">
                <a16:creationId xmlns:a16="http://schemas.microsoft.com/office/drawing/2014/main" id="{E5F5CD17-3758-D641-8E32-151B86CDA1FD}"/>
              </a:ext>
            </a:extLst>
          </p:cNvPr>
          <p:cNvCxnSpPr>
            <a:endCxn id="49" idx="0"/>
          </p:cNvCxnSpPr>
          <p:nvPr/>
        </p:nvCxnSpPr>
        <p:spPr bwMode="auto">
          <a:xfrm rot="5400000">
            <a:off x="4944934" y="3345860"/>
            <a:ext cx="997839" cy="615068"/>
          </a:xfrm>
          <a:prstGeom prst="bentConnector3">
            <a:avLst/>
          </a:prstGeom>
          <a:solidFill>
            <a:schemeClr val="accent1"/>
          </a:solidFill>
          <a:ln w="38100" cap="flat" cmpd="sng" algn="ctr">
            <a:solidFill>
              <a:srgbClr val="C00000"/>
            </a:solidFill>
            <a:prstDash val="solid"/>
            <a:round/>
            <a:headEnd type="none" w="sm" len="sm"/>
            <a:tailEnd type="triangle"/>
          </a:ln>
          <a:effectLst/>
        </p:spPr>
      </p:cxnSp>
      <p:cxnSp>
        <p:nvCxnSpPr>
          <p:cNvPr id="48" name="Straight Arrow Connector 47">
            <a:extLst>
              <a:ext uri="{FF2B5EF4-FFF2-40B4-BE49-F238E27FC236}">
                <a16:creationId xmlns:a16="http://schemas.microsoft.com/office/drawing/2014/main" id="{BBA18A83-93A1-8440-B11F-ECEE3FC1CB6A}"/>
              </a:ext>
            </a:extLst>
          </p:cNvPr>
          <p:cNvCxnSpPr/>
          <p:nvPr/>
        </p:nvCxnSpPr>
        <p:spPr bwMode="auto">
          <a:xfrm>
            <a:off x="4497099" y="4584099"/>
            <a:ext cx="402043"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14C4B1B7-61CA-284E-881A-955F3100430C}"/>
                  </a:ext>
                </a:extLst>
              </p:cNvPr>
              <p:cNvSpPr/>
              <p:nvPr/>
            </p:nvSpPr>
            <p:spPr>
              <a:xfrm>
                <a:off x="4728271" y="4152314"/>
                <a:ext cx="816096" cy="772300"/>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sSub>
                        <m:sSubPr>
                          <m:ctrlPr>
                            <a:rPr lang="en-US" sz="3200" b="0" i="1" smtClean="0">
                              <a:uFill>
                                <a:solidFill/>
                              </a:uFill>
                              <a:latin typeface="Cambria Math" panose="02040503050406030204" pitchFamily="18" charset="0"/>
                            </a:rPr>
                          </m:ctrlPr>
                        </m:sSubPr>
                        <m:e>
                          <m:r>
                            <a:rPr lang="en-US" sz="3200" b="0" i="1" smtClean="0">
                              <a:uFill>
                                <a:solidFill/>
                              </a:uFill>
                              <a:latin typeface="Cambria Math" panose="02040503050406030204" pitchFamily="18" charset="0"/>
                            </a:rPr>
                            <m:t>𝐴</m:t>
                          </m:r>
                        </m:e>
                        <m:sub>
                          <m:r>
                            <a:rPr lang="en-US" sz="3200" b="0" i="1" smtClean="0">
                              <a:uFill>
                                <a:solidFill/>
                              </a:uFill>
                              <a:latin typeface="Cambria Math" panose="02040503050406030204" pitchFamily="18" charset="0"/>
                            </a:rPr>
                            <m:t>2</m:t>
                          </m:r>
                        </m:sub>
                      </m:sSub>
                    </m:oMath>
                  </m:oMathPara>
                </a14:m>
                <a:endParaRPr lang="en-US" sz="3200" i="0" dirty="0">
                  <a:uFill>
                    <a:solidFill/>
                  </a:uFill>
                  <a:latin typeface="+mj-lt"/>
                </a:endParaRPr>
              </a:p>
            </p:txBody>
          </p:sp>
        </mc:Choice>
        <mc:Fallback xmlns="">
          <p:sp>
            <p:nvSpPr>
              <p:cNvPr id="49" name="Rectangle 48">
                <a:extLst>
                  <a:ext uri="{FF2B5EF4-FFF2-40B4-BE49-F238E27FC236}">
                    <a16:creationId xmlns:a16="http://schemas.microsoft.com/office/drawing/2014/main" id="{14C4B1B7-61CA-284E-881A-955F3100430C}"/>
                  </a:ext>
                </a:extLst>
              </p:cNvPr>
              <p:cNvSpPr>
                <a:spLocks noRot="1" noChangeAspect="1" noMove="1" noResize="1" noEditPoints="1" noAdjustHandles="1" noChangeArrowheads="1" noChangeShapeType="1" noTextEdit="1"/>
              </p:cNvSpPr>
              <p:nvPr/>
            </p:nvSpPr>
            <p:spPr>
              <a:xfrm>
                <a:off x="4728271" y="4152314"/>
                <a:ext cx="816096" cy="772300"/>
              </a:xfrm>
              <a:prstGeom prst="rect">
                <a:avLst/>
              </a:prstGeom>
              <a:blipFill>
                <a:blip r:embed="rId6"/>
                <a:stretch>
                  <a:fillRect/>
                </a:stretch>
              </a:blipFill>
              <a:ln/>
              <a:extLst>
                <a:ext uri="{C572A759-6A51-4108-AA02-DFA0A04FC94B}">
                  <ma14:wrappingTextBoxFlag xmlns:ma14="http://schemas.microsoft.com/office/mac/drawingml/2011/main" xmlns="" xmlns:a14="http://schemas.microsoft.com/office/drawing/2010/main" val="1"/>
                </a:ext>
              </a:extLst>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41DFB0B8-ED48-434B-B158-ABD6F226A661}"/>
              </a:ext>
            </a:extLst>
          </p:cNvPr>
          <p:cNvCxnSpPr/>
          <p:nvPr/>
        </p:nvCxnSpPr>
        <p:spPr bwMode="auto">
          <a:xfrm flipV="1">
            <a:off x="5544367" y="4567971"/>
            <a:ext cx="420301"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51" name="Elbow Connector 50">
            <a:extLst>
              <a:ext uri="{FF2B5EF4-FFF2-40B4-BE49-F238E27FC236}">
                <a16:creationId xmlns:a16="http://schemas.microsoft.com/office/drawing/2014/main" id="{9AF3A185-AB98-C540-B16C-2038A7E0C73D}"/>
              </a:ext>
            </a:extLst>
          </p:cNvPr>
          <p:cNvCxnSpPr/>
          <p:nvPr/>
        </p:nvCxnSpPr>
        <p:spPr bwMode="auto">
          <a:xfrm rot="5400000">
            <a:off x="4926755" y="4771777"/>
            <a:ext cx="997839" cy="615068"/>
          </a:xfrm>
          <a:prstGeom prst="bentConnector3">
            <a:avLst/>
          </a:prstGeom>
          <a:solidFill>
            <a:schemeClr val="accent1"/>
          </a:solidFill>
          <a:ln w="38100" cap="flat" cmpd="sng" algn="ctr">
            <a:solidFill>
              <a:srgbClr val="C00000"/>
            </a:solidFill>
            <a:prstDash val="solid"/>
            <a:round/>
            <a:headEnd type="none" w="sm" len="sm"/>
            <a:tailEnd type="triangle"/>
          </a:ln>
          <a:effectLst/>
        </p:spPr>
      </p:cxnSp>
      <p:cxnSp>
        <p:nvCxnSpPr>
          <p:cNvPr id="52" name="Straight Connector 51">
            <a:extLst>
              <a:ext uri="{FF2B5EF4-FFF2-40B4-BE49-F238E27FC236}">
                <a16:creationId xmlns:a16="http://schemas.microsoft.com/office/drawing/2014/main" id="{042174B7-2D1C-0940-B3BA-F50BD38438FF}"/>
              </a:ext>
            </a:extLst>
          </p:cNvPr>
          <p:cNvCxnSpPr/>
          <p:nvPr/>
        </p:nvCxnSpPr>
        <p:spPr bwMode="auto">
          <a:xfrm flipH="1">
            <a:off x="4497139" y="3133272"/>
            <a:ext cx="1" cy="2444959"/>
          </a:xfrm>
          <a:prstGeom prst="line">
            <a:avLst/>
          </a:prstGeom>
          <a:ln w="38100">
            <a:headEnd type="none" w="sm" len="sm"/>
            <a:tailEnd type="none" w="sm" len="sm"/>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1051AAA9-B9EA-5041-86A5-06ABDA6443D3}"/>
                  </a:ext>
                </a:extLst>
              </p:cNvPr>
              <p:cNvSpPr txBox="1"/>
              <p:nvPr/>
            </p:nvSpPr>
            <p:spPr>
              <a:xfrm>
                <a:off x="5952874" y="4280151"/>
                <a:ext cx="1637308" cy="461665"/>
              </a:xfrm>
              <a:prstGeom prst="rect">
                <a:avLst/>
              </a:prstGeom>
              <a:noFill/>
            </p:spPr>
            <p:txBody>
              <a:bodyPr wrap="none" rtlCol="0">
                <a:spAutoFit/>
              </a:bodyPr>
              <a:lstStyle/>
              <a:p>
                <a:pPr algn="l"/>
                <a:r>
                  <a:rPr lang="en-US" dirty="0">
                    <a:latin typeface="+mj-lt"/>
                  </a:rPr>
                  <a:t>o</a:t>
                </a:r>
                <a:r>
                  <a:rPr lang="en-US" sz="2400" i="0" dirty="0">
                    <a:latin typeface="+mj-lt"/>
                  </a:rPr>
                  <a:t>utcome </a:t>
                </a:r>
                <a14:m>
                  <m:oMath xmlns:m="http://schemas.openxmlformats.org/officeDocument/2006/math">
                    <m:r>
                      <a:rPr lang="en-US" sz="2400" b="0" i="1" smtClean="0">
                        <a:latin typeface="Cambria Math" panose="02040503050406030204" pitchFamily="18" charset="0"/>
                      </a:rPr>
                      <m:t>2</m:t>
                    </m:r>
                  </m:oMath>
                </a14:m>
                <a:endParaRPr lang="en-US" sz="2400" i="0" dirty="0">
                  <a:latin typeface="+mj-lt"/>
                </a:endParaRPr>
              </a:p>
            </p:txBody>
          </p:sp>
        </mc:Choice>
        <mc:Fallback xmlns="">
          <p:sp>
            <p:nvSpPr>
              <p:cNvPr id="53" name="TextBox 52">
                <a:extLst>
                  <a:ext uri="{FF2B5EF4-FFF2-40B4-BE49-F238E27FC236}">
                    <a16:creationId xmlns:a16="http://schemas.microsoft.com/office/drawing/2014/main" id="{1051AAA9-B9EA-5041-86A5-06ABDA6443D3}"/>
                  </a:ext>
                </a:extLst>
              </p:cNvPr>
              <p:cNvSpPr txBox="1">
                <a:spLocks noRot="1" noChangeAspect="1" noMove="1" noResize="1" noEditPoints="1" noAdjustHandles="1" noChangeArrowheads="1" noChangeShapeType="1" noTextEdit="1"/>
              </p:cNvSpPr>
              <p:nvPr/>
            </p:nvSpPr>
            <p:spPr>
              <a:xfrm>
                <a:off x="5952874" y="4280151"/>
                <a:ext cx="1637308" cy="461665"/>
              </a:xfrm>
              <a:prstGeom prst="rect">
                <a:avLst/>
              </a:prstGeom>
              <a:blipFill>
                <a:blip r:embed="rId7"/>
                <a:stretch>
                  <a:fillRect l="-3077" t="-8108" b="-29730"/>
                </a:stretch>
              </a:blipFill>
            </p:spPr>
            <p:txBody>
              <a:bodyPr/>
              <a:lstStyle/>
              <a:p>
                <a:r>
                  <a:rPr lang="en-US">
                    <a:noFill/>
                  </a:rPr>
                  <a:t> </a:t>
                </a:r>
              </a:p>
            </p:txBody>
          </p:sp>
        </mc:Fallback>
      </mc:AlternateContent>
    </p:spTree>
    <p:extLst>
      <p:ext uri="{BB962C8B-B14F-4D97-AF65-F5344CB8AC3E}">
        <p14:creationId xmlns:p14="http://schemas.microsoft.com/office/powerpoint/2010/main" val="161321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Overfitting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84356" y="3955897"/>
                <a:ext cx="8575288" cy="2615591"/>
              </a:xfrm>
            </p:spPr>
            <p:txBody>
              <a:bodyPr/>
              <a:lstStyle/>
              <a:p>
                <a:r>
                  <a:rPr lang="en-US" b="1" dirty="0"/>
                  <a:t>Inference:</a:t>
                </a:r>
                <a:r>
                  <a:rPr lang="en-US" dirty="0"/>
                  <a:t> Draw conclusions about </a:t>
                </a:r>
                <a14:m>
                  <m:oMath xmlns:m="http://schemas.openxmlformats.org/officeDocument/2006/math">
                    <m:r>
                      <a:rPr lang="en-US" b="0" i="1" smtClean="0">
                        <a:latin typeface="Cambria Math" panose="02040503050406030204" pitchFamily="18" charset="0"/>
                      </a:rPr>
                      <m:t>𝑃</m:t>
                    </m:r>
                  </m:oMath>
                </a14:m>
                <a:r>
                  <a:rPr lang="en-US" dirty="0"/>
                  <a:t> based on </a:t>
                </a:r>
                <a14:m>
                  <m:oMath xmlns:m="http://schemas.openxmlformats.org/officeDocument/2006/math">
                    <m:r>
                      <a:rPr lang="en-US" b="0" i="1" smtClean="0">
                        <a:latin typeface="Cambria Math" panose="02040503050406030204" pitchFamily="18" charset="0"/>
                      </a:rPr>
                      <m:t>𝑋</m:t>
                    </m:r>
                  </m:oMath>
                </a14:m>
                <a:endParaRPr lang="en-US" dirty="0"/>
              </a:p>
              <a:p>
                <a:endParaRPr lang="en-US" dirty="0"/>
              </a:p>
              <a:p>
                <a:r>
                  <a:rPr lang="en-US" b="1" dirty="0"/>
                  <a:t>Overfitting</a:t>
                </a:r>
                <a:r>
                  <a:rPr lang="en-US" dirty="0"/>
                  <a:t> / </a:t>
                </a:r>
                <a:r>
                  <a:rPr lang="en-US" b="1" dirty="0"/>
                  <a:t>false discovery:</a:t>
                </a:r>
                <a:br>
                  <a:rPr lang="en-US" dirty="0"/>
                </a:br>
                <a:r>
                  <a:rPr lang="en-US" dirty="0"/>
                  <a:t>Conclusions that hold for </a:t>
                </a:r>
                <a14:m>
                  <m:oMath xmlns:m="http://schemas.openxmlformats.org/officeDocument/2006/math">
                    <m:r>
                      <a:rPr lang="en-US" i="1" dirty="0" smtClean="0">
                        <a:latin typeface="Cambria Math" panose="02040503050406030204" pitchFamily="18" charset="0"/>
                      </a:rPr>
                      <m:t>𝑋</m:t>
                    </m:r>
                  </m:oMath>
                </a14:m>
                <a:r>
                  <a:rPr lang="en-US" dirty="0"/>
                  <a:t> but not for </a:t>
                </a:r>
                <a14:m>
                  <m:oMath xmlns:m="http://schemas.openxmlformats.org/officeDocument/2006/math">
                    <m:r>
                      <a:rPr lang="en-US" b="0" i="1" smtClean="0">
                        <a:latin typeface="Cambria Math" panose="02040503050406030204" pitchFamily="18" charset="0"/>
                      </a:rPr>
                      <m:t>𝑃</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84356" y="3955897"/>
                <a:ext cx="8575288" cy="2615591"/>
              </a:xfrm>
              <a:blipFill>
                <a:blip r:embed="rId3"/>
                <a:stretch>
                  <a:fillRect l="-1849" t="-5128"/>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solidFill>
                  <a:srgbClr val="000000"/>
                </a:solidFill>
              </a:rPr>
              <a:pPr/>
              <a:t>29</a:t>
            </a:fld>
            <a:endParaRPr lang="en-US">
              <a:solidFill>
                <a:srgbClr val="000000"/>
              </a:solidFill>
            </a:endParaRPr>
          </a:p>
        </p:txBody>
      </p:sp>
      <p:sp>
        <p:nvSpPr>
          <p:cNvPr id="14" name="TextBox 13"/>
          <p:cNvSpPr txBox="1"/>
          <p:nvPr/>
        </p:nvSpPr>
        <p:spPr>
          <a:xfrm>
            <a:off x="147782" y="2646338"/>
            <a:ext cx="2005194" cy="830997"/>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mj-lt"/>
              </a:rPr>
              <a:t>What w</a:t>
            </a:r>
            <a:r>
              <a:rPr lang="en-US" sz="2400" i="0" dirty="0">
                <a:latin typeface="+mj-lt"/>
              </a:rPr>
              <a:t>e want to study</a:t>
            </a:r>
          </a:p>
        </p:txBody>
      </p:sp>
      <p:cxnSp>
        <p:nvCxnSpPr>
          <p:cNvPr id="16" name="Curved Connector 15"/>
          <p:cNvCxnSpPr>
            <a:stCxn id="14" idx="0"/>
            <a:endCxn id="26" idx="1"/>
          </p:cNvCxnSpPr>
          <p:nvPr/>
        </p:nvCxnSpPr>
        <p:spPr bwMode="auto">
          <a:xfrm rot="5400000" flipH="1" flipV="1">
            <a:off x="1147484" y="2262949"/>
            <a:ext cx="386284" cy="380494"/>
          </a:xfrm>
          <a:prstGeom prst="curvedConnector2">
            <a:avLst/>
          </a:prstGeom>
          <a:ln>
            <a:prstDash val="sysDash"/>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20" name="TextBox 19"/>
          <p:cNvSpPr txBox="1"/>
          <p:nvPr/>
        </p:nvSpPr>
        <p:spPr>
          <a:xfrm>
            <a:off x="2773421" y="2655750"/>
            <a:ext cx="1619082" cy="830997"/>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i="0" dirty="0">
                <a:latin typeface="+mj-lt"/>
              </a:rPr>
              <a:t>What we have</a:t>
            </a:r>
          </a:p>
        </p:txBody>
      </p:sp>
      <p:cxnSp>
        <p:nvCxnSpPr>
          <p:cNvPr id="21" name="Curved Connector 20"/>
          <p:cNvCxnSpPr>
            <a:stCxn id="20" idx="0"/>
            <a:endCxn id="27" idx="1"/>
          </p:cNvCxnSpPr>
          <p:nvPr/>
        </p:nvCxnSpPr>
        <p:spPr bwMode="auto">
          <a:xfrm rot="5400000" flipH="1" flipV="1">
            <a:off x="3594499" y="2252407"/>
            <a:ext cx="391806" cy="414881"/>
          </a:xfrm>
          <a:prstGeom prst="curvedConnector2">
            <a:avLst/>
          </a:prstGeom>
          <a:ln>
            <a:prstDash val="sysDash"/>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19" name="Oval 18"/>
          <p:cNvSpPr/>
          <p:nvPr/>
        </p:nvSpPr>
        <p:spPr bwMode="auto">
          <a:xfrm>
            <a:off x="3970937" y="1147300"/>
            <a:ext cx="843133" cy="835946"/>
          </a:xfrm>
          <a:prstGeom prst="ellipse">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a:ln>
                  <a:noFill/>
                </a:ln>
                <a:solidFill>
                  <a:schemeClr val="tx1"/>
                </a:solidFill>
                <a:effectLst/>
                <a:latin typeface="Times New Roman" pitchFamily="18" charset="0"/>
              </a:rPr>
              <a:t>X</a:t>
            </a:r>
          </a:p>
        </p:txBody>
      </p:sp>
      <p:cxnSp>
        <p:nvCxnSpPr>
          <p:cNvPr id="22" name="Straight Arrow Connector 21"/>
          <p:cNvCxnSpPr>
            <a:stCxn id="30" idx="3"/>
            <a:endCxn id="19" idx="2"/>
          </p:cNvCxnSpPr>
          <p:nvPr/>
        </p:nvCxnSpPr>
        <p:spPr bwMode="auto">
          <a:xfrm flipV="1">
            <a:off x="2984540" y="1565273"/>
            <a:ext cx="986397" cy="327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3" name="Straight Arrow Connector 22"/>
          <p:cNvCxnSpPr>
            <a:stCxn id="19" idx="6"/>
            <a:endCxn id="24" idx="1"/>
          </p:cNvCxnSpPr>
          <p:nvPr/>
        </p:nvCxnSpPr>
        <p:spPr bwMode="auto">
          <a:xfrm>
            <a:off x="4814070" y="1565273"/>
            <a:ext cx="387885"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24" name="Rectangle 23"/>
              <p:cNvSpPr/>
              <p:nvPr/>
            </p:nvSpPr>
            <p:spPr>
              <a:xfrm>
                <a:off x="5201955" y="1179122"/>
                <a:ext cx="816096" cy="772300"/>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r>
                        <a:rPr lang="en-US" sz="3200" b="0" i="1" smtClean="0">
                          <a:uFill>
                            <a:solidFill/>
                          </a:uFill>
                          <a:latin typeface="Cambria Math" panose="02040503050406030204" pitchFamily="18" charset="0"/>
                        </a:rPr>
                        <m:t>𝐴</m:t>
                      </m:r>
                    </m:oMath>
                  </m:oMathPara>
                </a14:m>
                <a:endParaRPr lang="en-US" sz="3200" i="0" dirty="0">
                  <a:uFill>
                    <a:solidFill/>
                  </a:uFill>
                  <a:latin typeface="+mj-lt"/>
                </a:endParaRPr>
              </a:p>
            </p:txBody>
          </p:sp>
        </mc:Choice>
        <mc:Fallback xmlns="">
          <p:sp>
            <p:nvSpPr>
              <p:cNvPr id="24" name="Rectangle 23"/>
              <p:cNvSpPr>
                <a:spLocks noRot="1" noChangeAspect="1" noMove="1" noResize="1" noEditPoints="1" noAdjustHandles="1" noChangeArrowheads="1" noChangeShapeType="1" noTextEdit="1"/>
              </p:cNvSpPr>
              <p:nvPr/>
            </p:nvSpPr>
            <p:spPr>
              <a:xfrm>
                <a:off x="5201955" y="1179122"/>
                <a:ext cx="816096" cy="772300"/>
              </a:xfrm>
              <a:prstGeom prst="rect">
                <a:avLst/>
              </a:prstGeom>
              <a:blipFill>
                <a:blip r:embed="rId4"/>
                <a:stretch>
                  <a:fillRect/>
                </a:stretch>
              </a:blipFill>
              <a:ln/>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25" name="Straight Arrow Connector 24"/>
          <p:cNvCxnSpPr>
            <a:stCxn id="24" idx="3"/>
          </p:cNvCxnSpPr>
          <p:nvPr/>
        </p:nvCxnSpPr>
        <p:spPr bwMode="auto">
          <a:xfrm flipV="1">
            <a:off x="6018051" y="1565272"/>
            <a:ext cx="420301"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26" name="TextBox 25"/>
              <p:cNvSpPr txBox="1"/>
              <p:nvPr/>
            </p:nvSpPr>
            <p:spPr>
              <a:xfrm>
                <a:off x="1530873" y="2029221"/>
                <a:ext cx="1877245" cy="461665"/>
              </a:xfrm>
              <a:prstGeom prst="rect">
                <a:avLst/>
              </a:prstGeom>
              <a:noFill/>
            </p:spPr>
            <p:txBody>
              <a:bodyPr wrap="none" rtlCol="0">
                <a:spAutoFit/>
              </a:bodyPr>
              <a:lstStyle/>
              <a:p>
                <a:r>
                  <a:rPr lang="en-US" sz="2400" i="0" dirty="0">
                    <a:latin typeface="+mj-lt"/>
                  </a:rPr>
                  <a:t>Population </a:t>
                </a:r>
                <a14:m>
                  <m:oMath xmlns:m="http://schemas.openxmlformats.org/officeDocument/2006/math">
                    <m:r>
                      <a:rPr lang="en-US" sz="2400" b="0" i="1" smtClean="0">
                        <a:latin typeface="Cambria Math" panose="02040503050406030204" pitchFamily="18" charset="0"/>
                      </a:rPr>
                      <m:t>𝑃</m:t>
                    </m:r>
                  </m:oMath>
                </a14:m>
                <a:endParaRPr lang="en-US" sz="2400" i="0" dirty="0">
                  <a:latin typeface="+mj-lt"/>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530873" y="2029221"/>
                <a:ext cx="1877245" cy="461665"/>
              </a:xfrm>
              <a:prstGeom prst="rect">
                <a:avLst/>
              </a:prstGeom>
              <a:blipFill>
                <a:blip r:embed="rId5"/>
                <a:stretch>
                  <a:fillRect l="-2597" t="-10526" b="-28947"/>
                </a:stretch>
              </a:blipFill>
            </p:spPr>
            <p:txBody>
              <a:bodyPr/>
              <a:lstStyle/>
              <a:p>
                <a:r>
                  <a:rPr lang="en-US">
                    <a:noFill/>
                  </a:rPr>
                  <a:t> </a:t>
                </a:r>
              </a:p>
            </p:txBody>
          </p:sp>
        </mc:Fallback>
      </mc:AlternateContent>
      <p:sp>
        <p:nvSpPr>
          <p:cNvPr id="27" name="TextBox 26"/>
          <p:cNvSpPr txBox="1"/>
          <p:nvPr/>
        </p:nvSpPr>
        <p:spPr>
          <a:xfrm>
            <a:off x="3997843" y="2033111"/>
            <a:ext cx="789319" cy="461665"/>
          </a:xfrm>
          <a:prstGeom prst="rect">
            <a:avLst/>
          </a:prstGeom>
          <a:noFill/>
        </p:spPr>
        <p:txBody>
          <a:bodyPr wrap="none" rtlCol="0">
            <a:spAutoFit/>
          </a:bodyPr>
          <a:lstStyle/>
          <a:p>
            <a:pPr algn="ctr"/>
            <a:r>
              <a:rPr lang="en-US" sz="2400" i="0" dirty="0">
                <a:latin typeface="+mj-lt"/>
              </a:rPr>
              <a:t>data</a:t>
            </a:r>
          </a:p>
        </p:txBody>
      </p:sp>
      <p:sp>
        <p:nvSpPr>
          <p:cNvPr id="28" name="TextBox 27"/>
          <p:cNvSpPr txBox="1"/>
          <p:nvPr/>
        </p:nvSpPr>
        <p:spPr>
          <a:xfrm>
            <a:off x="5036629" y="2031770"/>
            <a:ext cx="1234953" cy="461665"/>
          </a:xfrm>
          <a:prstGeom prst="rect">
            <a:avLst/>
          </a:prstGeom>
          <a:noFill/>
        </p:spPr>
        <p:txBody>
          <a:bodyPr wrap="none" rtlCol="0">
            <a:spAutoFit/>
          </a:bodyPr>
          <a:lstStyle/>
          <a:p>
            <a:pPr algn="ctr"/>
            <a:r>
              <a:rPr lang="en-US" sz="2400" i="0" dirty="0">
                <a:latin typeface="+mj-lt"/>
              </a:rPr>
              <a:t>method</a:t>
            </a:r>
          </a:p>
        </p:txBody>
      </p:sp>
      <p:sp>
        <p:nvSpPr>
          <p:cNvPr id="29" name="TextBox 28"/>
          <p:cNvSpPr txBox="1"/>
          <p:nvPr/>
        </p:nvSpPr>
        <p:spPr>
          <a:xfrm>
            <a:off x="6453936" y="1334439"/>
            <a:ext cx="1382430" cy="461665"/>
          </a:xfrm>
          <a:prstGeom prst="rect">
            <a:avLst/>
          </a:prstGeom>
          <a:noFill/>
        </p:spPr>
        <p:txBody>
          <a:bodyPr wrap="none" rtlCol="0">
            <a:spAutoFit/>
          </a:bodyPr>
          <a:lstStyle/>
          <a:p>
            <a:r>
              <a:rPr lang="en-US" sz="2400" i="0" dirty="0">
                <a:latin typeface="+mj-lt"/>
              </a:rPr>
              <a:t>outcome</a:t>
            </a:r>
          </a:p>
        </p:txBody>
      </p:sp>
      <p:pic>
        <p:nvPicPr>
          <p:cNvPr id="30" name="Picture 2" descr="http://www.mywakulla.com/about/images/population_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5801" y="1064174"/>
            <a:ext cx="1008739" cy="100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20" grpId="0" animBg="1"/>
      <p:bldP spid="19" grpId="0" animBg="1"/>
      <p:bldP spid="24" grpId="0" animBg="1"/>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Examples</a:t>
            </a:r>
          </a:p>
        </p:txBody>
      </p:sp>
      <p:sp>
        <p:nvSpPr>
          <p:cNvPr id="3" name="Text Placeholder 2"/>
          <p:cNvSpPr>
            <a:spLocks noGrp="1"/>
          </p:cNvSpPr>
          <p:nvPr>
            <p:ph type="body" idx="1"/>
          </p:nvPr>
        </p:nvSpPr>
        <p:spPr>
          <a:xfrm>
            <a:off x="381757" y="869820"/>
            <a:ext cx="6037516" cy="5770730"/>
          </a:xfrm>
        </p:spPr>
        <p:txBody>
          <a:bodyPr/>
          <a:lstStyle/>
          <a:p>
            <a:endParaRPr lang="en-US" dirty="0"/>
          </a:p>
          <a:p>
            <a:r>
              <a:rPr lang="en-US" dirty="0"/>
              <a:t>Healthcare:</a:t>
            </a:r>
          </a:p>
          <a:p>
            <a:pPr marL="0" indent="0">
              <a:buNone/>
            </a:pPr>
            <a:r>
              <a:rPr lang="en-US" dirty="0"/>
              <a:t>   E.g., </a:t>
            </a:r>
            <a:r>
              <a:rPr lang="en-US" sz="2400" dirty="0"/>
              <a:t>Use data to improve cancer prediction.</a:t>
            </a:r>
          </a:p>
          <a:p>
            <a:endParaRPr lang="en-US" dirty="0"/>
          </a:p>
          <a:p>
            <a:endParaRPr lang="en-US" dirty="0"/>
          </a:p>
          <a:p>
            <a:r>
              <a:rPr lang="en-US" dirty="0"/>
              <a:t>Predictive Policing:</a:t>
            </a:r>
          </a:p>
          <a:p>
            <a:pPr marL="0" indent="0">
              <a:buNone/>
            </a:pPr>
            <a:r>
              <a:rPr lang="en-US" dirty="0"/>
              <a:t>   </a:t>
            </a:r>
            <a:r>
              <a:rPr lang="en-US" sz="2400" dirty="0"/>
              <a:t>Use data to improve recidivism prediction.</a:t>
            </a:r>
          </a:p>
          <a:p>
            <a:endParaRPr lang="en-US" dirty="0"/>
          </a:p>
          <a:p>
            <a:endParaRPr lang="en-US" dirty="0"/>
          </a:p>
          <a:p>
            <a:pPr marL="0" indent="0">
              <a:buNone/>
            </a:pPr>
            <a:r>
              <a:rPr lang="en-US" dirty="0"/>
              <a:t> </a:t>
            </a:r>
          </a:p>
          <a:p>
            <a:endParaRPr lang="en-US" dirty="0"/>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2"/>
          </p:nvPr>
        </p:nvSpPr>
        <p:spPr/>
        <p:txBody>
          <a:bodyPr/>
          <a:lstStyle/>
          <a:p>
            <a:fld id="{86CB4B4D-7CA3-9044-876B-883B54F8677D}" type="slidenum">
              <a:rPr lang="uk-UA" smtClean="0"/>
              <a:pPr/>
              <a:t>3</a:t>
            </a:fld>
            <a:endParaRPr lang="uk-UA"/>
          </a:p>
        </p:txBody>
      </p:sp>
      <p:pic>
        <p:nvPicPr>
          <p:cNvPr id="6" name="Picture 5"/>
          <p:cNvPicPr>
            <a:picLocks noChangeAspect="1"/>
          </p:cNvPicPr>
          <p:nvPr/>
        </p:nvPicPr>
        <p:blipFill>
          <a:blip r:embed="rId3"/>
          <a:stretch>
            <a:fillRect/>
          </a:stretch>
        </p:blipFill>
        <p:spPr>
          <a:xfrm>
            <a:off x="6359246" y="3412726"/>
            <a:ext cx="2461013" cy="1270200"/>
          </a:xfrm>
          <a:prstGeom prst="rect">
            <a:avLst/>
          </a:prstGeom>
        </p:spPr>
      </p:pic>
      <p:pic>
        <p:nvPicPr>
          <p:cNvPr id="7" name="Picture 6"/>
          <p:cNvPicPr>
            <a:picLocks noChangeAspect="1"/>
          </p:cNvPicPr>
          <p:nvPr/>
        </p:nvPicPr>
        <p:blipFill>
          <a:blip r:embed="rId4"/>
          <a:stretch>
            <a:fillRect/>
          </a:stretch>
        </p:blipFill>
        <p:spPr>
          <a:xfrm>
            <a:off x="6386873" y="1068570"/>
            <a:ext cx="2461013" cy="1845760"/>
          </a:xfrm>
          <a:prstGeom prst="rect">
            <a:avLst/>
          </a:prstGeom>
        </p:spPr>
      </p:pic>
      <p:sp>
        <p:nvSpPr>
          <p:cNvPr id="5" name="Explosion: 14 Points 4">
            <a:extLst>
              <a:ext uri="{FF2B5EF4-FFF2-40B4-BE49-F238E27FC236}">
                <a16:creationId xmlns:a16="http://schemas.microsoft.com/office/drawing/2014/main" id="{A8320881-5540-45E3-BE63-DE622E6EEFBA}"/>
              </a:ext>
            </a:extLst>
          </p:cNvPr>
          <p:cNvSpPr/>
          <p:nvPr/>
        </p:nvSpPr>
        <p:spPr>
          <a:xfrm>
            <a:off x="1215623" y="4811160"/>
            <a:ext cx="4933195" cy="1867733"/>
          </a:xfrm>
          <a:prstGeom prst="irregularSeal2">
            <a:avLst/>
          </a:prstGeom>
          <a:ln/>
          <a:extLst>
            <a:ext uri="{C572A759-6A51-4108-AA02-DFA0A04FC94B}">
              <ma14:wrappingTextBoxFlag xmlns="" xmlns:ma14="http://schemas.microsoft.com/office/mac/drawingml/2011/main" val="1"/>
            </a:ext>
          </a:extLst>
        </p:spPr>
        <p:style>
          <a:lnRef idx="1">
            <a:schemeClr val="dk1"/>
          </a:lnRef>
          <a:fillRef idx="2">
            <a:schemeClr val="dk1"/>
          </a:fillRef>
          <a:effectRef idx="1">
            <a:schemeClr val="dk1"/>
          </a:effectRef>
          <a:fontRef idx="minor">
            <a:schemeClr val="dk1"/>
          </a:fontRef>
        </p:style>
        <p:txBody>
          <a:bodyPr wrap="none" lIns="0" tIns="0" rIns="0" bIns="0" rtlCol="0" anchor="ctr">
            <a:spAutoFit/>
          </a:bodyPr>
          <a:lstStyle/>
          <a:p>
            <a:pPr algn="ctr"/>
            <a:r>
              <a:rPr lang="en-US" sz="1800" dirty="0">
                <a:latin typeface="+mj-lt"/>
              </a:rPr>
              <a:t>Many benefits of data!</a:t>
            </a:r>
          </a:p>
          <a:p>
            <a:pPr algn="ctr"/>
            <a:r>
              <a:rPr lang="en-US" sz="1800" i="0" dirty="0">
                <a:uFill>
                  <a:solidFill/>
                </a:uFill>
                <a:latin typeface="+mj-lt"/>
              </a:rPr>
              <a:t>(better diagnosis, </a:t>
            </a:r>
          </a:p>
          <a:p>
            <a:pPr algn="ctr"/>
            <a:r>
              <a:rPr lang="en-US" sz="1800" dirty="0">
                <a:latin typeface="+mj-lt"/>
              </a:rPr>
              <a:t>l</a:t>
            </a:r>
            <a:r>
              <a:rPr lang="en-US" sz="1800">
                <a:latin typeface="+mj-lt"/>
              </a:rPr>
              <a:t>ower </a:t>
            </a:r>
            <a:r>
              <a:rPr lang="en-US" sz="1800" dirty="0">
                <a:latin typeface="+mj-lt"/>
              </a:rPr>
              <a:t>recidivism,…)</a:t>
            </a:r>
            <a:endParaRPr lang="en-US" sz="1800" i="0" dirty="0">
              <a:uFill>
                <a:solidFill/>
              </a:uFill>
              <a:latin typeface="+mj-lt"/>
            </a:endParaRPr>
          </a:p>
        </p:txBody>
      </p:sp>
    </p:spTree>
    <p:extLst>
      <p:ext uri="{BB962C8B-B14F-4D97-AF65-F5344CB8AC3E}">
        <p14:creationId xmlns:p14="http://schemas.microsoft.com/office/powerpoint/2010/main" val="27414698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Overfitting</a:t>
            </a:r>
          </a:p>
        </p:txBody>
      </p:sp>
      <p:sp>
        <p:nvSpPr>
          <p:cNvPr id="3" name="Content Placeholder 2"/>
          <p:cNvSpPr>
            <a:spLocks noGrp="1"/>
          </p:cNvSpPr>
          <p:nvPr>
            <p:ph idx="1"/>
          </p:nvPr>
        </p:nvSpPr>
        <p:spPr>
          <a:xfrm>
            <a:off x="284356" y="3556000"/>
            <a:ext cx="8575288" cy="3015487"/>
          </a:xfrm>
        </p:spPr>
        <p:txBody>
          <a:bodyPr/>
          <a:lstStyle/>
          <a:p>
            <a:r>
              <a:rPr lang="en-US" dirty="0"/>
              <a:t>Decades of work on preventing overfitting</a:t>
            </a:r>
          </a:p>
          <a:p>
            <a:pPr lvl="1"/>
            <a:r>
              <a:rPr lang="en-US" dirty="0"/>
              <a:t>Cross-validation,…</a:t>
            </a:r>
          </a:p>
          <a:p>
            <a:endParaRPr lang="en-US" dirty="0"/>
          </a:p>
          <a:p>
            <a:r>
              <a:rPr lang="en-US" dirty="0"/>
              <a:t>Designed for </a:t>
            </a:r>
            <a:r>
              <a:rPr lang="en-US" dirty="0">
                <a:solidFill>
                  <a:srgbClr val="C00000"/>
                </a:solidFill>
              </a:rPr>
              <a:t>static</a:t>
            </a:r>
            <a:r>
              <a:rPr lang="en-US" dirty="0"/>
              <a:t> data analysis</a:t>
            </a:r>
          </a:p>
          <a:p>
            <a:pPr lvl="1"/>
            <a:r>
              <a:rPr lang="en-US" dirty="0"/>
              <a:t>Assumes method selected independently of data</a:t>
            </a:r>
          </a:p>
        </p:txBody>
      </p:sp>
      <p:sp>
        <p:nvSpPr>
          <p:cNvPr id="4" name="Slide Number Placeholder 3"/>
          <p:cNvSpPr>
            <a:spLocks noGrp="1"/>
          </p:cNvSpPr>
          <p:nvPr>
            <p:ph type="sldNum" sz="quarter" idx="11"/>
          </p:nvPr>
        </p:nvSpPr>
        <p:spPr/>
        <p:txBody>
          <a:bodyPr/>
          <a:lstStyle/>
          <a:p>
            <a:fld id="{FF308B7C-4F2A-4ED2-93F3-224C3EC9CBD5}" type="slidenum">
              <a:rPr lang="en-US" smtClean="0">
                <a:solidFill>
                  <a:srgbClr val="000000"/>
                </a:solidFill>
              </a:rPr>
              <a:pPr/>
              <a:t>30</a:t>
            </a:fld>
            <a:endParaRPr lang="en-US">
              <a:solidFill>
                <a:srgbClr val="000000"/>
              </a:solidFill>
            </a:endParaRPr>
          </a:p>
        </p:txBody>
      </p:sp>
      <p:sp>
        <p:nvSpPr>
          <p:cNvPr id="18" name="Oval 17"/>
          <p:cNvSpPr/>
          <p:nvPr/>
        </p:nvSpPr>
        <p:spPr bwMode="auto">
          <a:xfrm>
            <a:off x="3970937" y="1147300"/>
            <a:ext cx="843133" cy="835946"/>
          </a:xfrm>
          <a:prstGeom prst="ellipse">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a:ln>
                  <a:noFill/>
                </a:ln>
                <a:solidFill>
                  <a:schemeClr val="tx1"/>
                </a:solidFill>
                <a:effectLst/>
                <a:latin typeface="Times New Roman" pitchFamily="18" charset="0"/>
              </a:rPr>
              <a:t>X</a:t>
            </a:r>
          </a:p>
        </p:txBody>
      </p:sp>
      <p:cxnSp>
        <p:nvCxnSpPr>
          <p:cNvPr id="19" name="Straight Arrow Connector 18"/>
          <p:cNvCxnSpPr>
            <a:stCxn id="38" idx="3"/>
            <a:endCxn id="18" idx="2"/>
          </p:cNvCxnSpPr>
          <p:nvPr/>
        </p:nvCxnSpPr>
        <p:spPr bwMode="auto">
          <a:xfrm flipV="1">
            <a:off x="2984540" y="1565273"/>
            <a:ext cx="986397" cy="327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0" name="Straight Arrow Connector 19"/>
          <p:cNvCxnSpPr>
            <a:stCxn id="18" idx="6"/>
            <a:endCxn id="21" idx="1"/>
          </p:cNvCxnSpPr>
          <p:nvPr/>
        </p:nvCxnSpPr>
        <p:spPr bwMode="auto">
          <a:xfrm>
            <a:off x="4814070" y="1565273"/>
            <a:ext cx="387885"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21" name="Rectangle 20"/>
              <p:cNvSpPr/>
              <p:nvPr/>
            </p:nvSpPr>
            <p:spPr>
              <a:xfrm>
                <a:off x="5201955" y="1179122"/>
                <a:ext cx="816096" cy="772300"/>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r>
                        <a:rPr lang="en-US" sz="3200" b="0" i="1" smtClean="0">
                          <a:uFill>
                            <a:solidFill/>
                          </a:uFill>
                          <a:latin typeface="Cambria Math" panose="02040503050406030204" pitchFamily="18" charset="0"/>
                        </a:rPr>
                        <m:t>𝐴</m:t>
                      </m:r>
                    </m:oMath>
                  </m:oMathPara>
                </a14:m>
                <a:endParaRPr lang="en-US" sz="3200" i="0" dirty="0">
                  <a:uFill>
                    <a:solidFill/>
                  </a:uFill>
                  <a:latin typeface="+mj-lt"/>
                </a:endParaRPr>
              </a:p>
            </p:txBody>
          </p:sp>
        </mc:Choice>
        <mc:Fallback xmlns="">
          <p:sp>
            <p:nvSpPr>
              <p:cNvPr id="21" name="Rectangle 20"/>
              <p:cNvSpPr>
                <a:spLocks noRot="1" noChangeAspect="1" noMove="1" noResize="1" noEditPoints="1" noAdjustHandles="1" noChangeArrowheads="1" noChangeShapeType="1" noTextEdit="1"/>
              </p:cNvSpPr>
              <p:nvPr/>
            </p:nvSpPr>
            <p:spPr>
              <a:xfrm>
                <a:off x="5201955" y="1179122"/>
                <a:ext cx="816096" cy="772300"/>
              </a:xfrm>
              <a:prstGeom prst="rect">
                <a:avLst/>
              </a:prstGeom>
              <a:blipFill>
                <a:blip r:embed="rId3"/>
                <a:stretch>
                  <a:fillRect/>
                </a:stretch>
              </a:blipFill>
              <a:ln/>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22" name="Straight Arrow Connector 21"/>
          <p:cNvCxnSpPr>
            <a:stCxn id="21" idx="3"/>
          </p:cNvCxnSpPr>
          <p:nvPr/>
        </p:nvCxnSpPr>
        <p:spPr bwMode="auto">
          <a:xfrm flipV="1">
            <a:off x="6018051" y="1565272"/>
            <a:ext cx="420301"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23" name="TextBox 22"/>
              <p:cNvSpPr txBox="1"/>
              <p:nvPr/>
            </p:nvSpPr>
            <p:spPr>
              <a:xfrm>
                <a:off x="1530873" y="2029221"/>
                <a:ext cx="1877245" cy="461665"/>
              </a:xfrm>
              <a:prstGeom prst="rect">
                <a:avLst/>
              </a:prstGeom>
              <a:noFill/>
            </p:spPr>
            <p:txBody>
              <a:bodyPr wrap="none" rtlCol="0">
                <a:spAutoFit/>
              </a:bodyPr>
              <a:lstStyle/>
              <a:p>
                <a:r>
                  <a:rPr lang="en-US" sz="2400" i="0" dirty="0">
                    <a:latin typeface="+mj-lt"/>
                  </a:rPr>
                  <a:t>Population </a:t>
                </a:r>
                <a14:m>
                  <m:oMath xmlns:m="http://schemas.openxmlformats.org/officeDocument/2006/math">
                    <m:r>
                      <a:rPr lang="en-US" sz="2400" b="0" i="1" smtClean="0">
                        <a:latin typeface="Cambria Math" panose="02040503050406030204" pitchFamily="18" charset="0"/>
                      </a:rPr>
                      <m:t>𝑃</m:t>
                    </m:r>
                  </m:oMath>
                </a14:m>
                <a:endParaRPr lang="en-US" sz="2400" i="0" dirty="0">
                  <a:latin typeface="+mj-l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530873" y="2029221"/>
                <a:ext cx="1877245" cy="461665"/>
              </a:xfrm>
              <a:prstGeom prst="rect">
                <a:avLst/>
              </a:prstGeom>
              <a:blipFill>
                <a:blip r:embed="rId4"/>
                <a:stretch>
                  <a:fillRect l="-2597" t="-10526" b="-28947"/>
                </a:stretch>
              </a:blipFill>
            </p:spPr>
            <p:txBody>
              <a:bodyPr/>
              <a:lstStyle/>
              <a:p>
                <a:r>
                  <a:rPr lang="en-US">
                    <a:noFill/>
                  </a:rPr>
                  <a:t> </a:t>
                </a:r>
              </a:p>
            </p:txBody>
          </p:sp>
        </mc:Fallback>
      </mc:AlternateContent>
      <p:sp>
        <p:nvSpPr>
          <p:cNvPr id="37" name="TextBox 36"/>
          <p:cNvSpPr txBox="1"/>
          <p:nvPr/>
        </p:nvSpPr>
        <p:spPr>
          <a:xfrm>
            <a:off x="6453936" y="1334439"/>
            <a:ext cx="1382430" cy="461665"/>
          </a:xfrm>
          <a:prstGeom prst="rect">
            <a:avLst/>
          </a:prstGeom>
          <a:noFill/>
        </p:spPr>
        <p:txBody>
          <a:bodyPr wrap="none" rtlCol="0">
            <a:spAutoFit/>
          </a:bodyPr>
          <a:lstStyle/>
          <a:p>
            <a:r>
              <a:rPr lang="en-US" sz="2400" i="0" dirty="0">
                <a:latin typeface="+mj-lt"/>
              </a:rPr>
              <a:t>outcome</a:t>
            </a:r>
          </a:p>
        </p:txBody>
      </p:sp>
      <p:pic>
        <p:nvPicPr>
          <p:cNvPr id="38" name="Picture 2" descr="http://www.mywakulla.com/about/images/population_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5801" y="1064174"/>
            <a:ext cx="1008739" cy="1008739"/>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urved Connector 38"/>
          <p:cNvCxnSpPr/>
          <p:nvPr/>
        </p:nvCxnSpPr>
        <p:spPr bwMode="auto">
          <a:xfrm rot="5400000">
            <a:off x="5420701" y="817613"/>
            <a:ext cx="745959" cy="2702942"/>
          </a:xfrm>
          <a:prstGeom prst="curvedConnector3">
            <a:avLst>
              <a:gd name="adj1" fmla="val 160361"/>
            </a:avLst>
          </a:prstGeom>
          <a:ln w="76200">
            <a:headEnd type="none" w="sm" len="sm"/>
            <a:tailEnd type="triangle"/>
          </a:ln>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bwMode="auto">
          <a:xfrm>
            <a:off x="5027207" y="2644241"/>
            <a:ext cx="1197864" cy="612648"/>
          </a:xfrm>
          <a:prstGeom prst="line">
            <a:avLst/>
          </a:prstGeom>
          <a:solidFill>
            <a:schemeClr val="accent1"/>
          </a:solidFill>
          <a:ln w="76200" cap="flat" cmpd="sng" algn="ctr">
            <a:solidFill>
              <a:srgbClr val="C00000"/>
            </a:solidFill>
            <a:prstDash val="solid"/>
            <a:round/>
            <a:headEnd type="none" w="sm" len="sm"/>
            <a:tailEnd type="none" w="sm" len="sm"/>
          </a:ln>
          <a:effectLst/>
        </p:spPr>
      </p:cxnSp>
      <p:cxnSp>
        <p:nvCxnSpPr>
          <p:cNvPr id="41" name="Straight Connector 40"/>
          <p:cNvCxnSpPr/>
          <p:nvPr/>
        </p:nvCxnSpPr>
        <p:spPr bwMode="auto">
          <a:xfrm flipV="1">
            <a:off x="5029952" y="2645263"/>
            <a:ext cx="1198249" cy="611626"/>
          </a:xfrm>
          <a:prstGeom prst="line">
            <a:avLst/>
          </a:prstGeom>
          <a:solidFill>
            <a:schemeClr val="accent1"/>
          </a:solidFill>
          <a:ln w="76200" cap="flat" cmpd="sng" algn="ctr">
            <a:solidFill>
              <a:srgbClr val="C00000"/>
            </a:solidFill>
            <a:prstDash val="solid"/>
            <a:round/>
            <a:headEnd type="none" w="sm" len="sm"/>
            <a:tailEnd type="none" w="sm" len="sm"/>
          </a:ln>
          <a:effectLst/>
        </p:spPr>
      </p:cxnSp>
      <p:sp>
        <p:nvSpPr>
          <p:cNvPr id="42" name="TextBox 41"/>
          <p:cNvSpPr txBox="1"/>
          <p:nvPr/>
        </p:nvSpPr>
        <p:spPr>
          <a:xfrm>
            <a:off x="6773482" y="2506572"/>
            <a:ext cx="1766517" cy="707886"/>
          </a:xfrm>
          <a:prstGeom prst="rect">
            <a:avLst/>
          </a:prstGeom>
          <a:noFill/>
        </p:spPr>
        <p:txBody>
          <a:bodyPr wrap="square" rtlCol="0">
            <a:spAutoFit/>
          </a:bodyPr>
          <a:lstStyle/>
          <a:p>
            <a:r>
              <a:rPr lang="en-US" sz="4000" b="1" i="0" dirty="0">
                <a:latin typeface="+mj-lt"/>
              </a:rPr>
              <a:t>Static</a:t>
            </a:r>
          </a:p>
        </p:txBody>
      </p:sp>
      <p:sp>
        <p:nvSpPr>
          <p:cNvPr id="43" name="TextBox 42"/>
          <p:cNvSpPr txBox="1"/>
          <p:nvPr/>
        </p:nvSpPr>
        <p:spPr>
          <a:xfrm>
            <a:off x="3997843" y="2033111"/>
            <a:ext cx="789319" cy="461665"/>
          </a:xfrm>
          <a:prstGeom prst="rect">
            <a:avLst/>
          </a:prstGeom>
          <a:noFill/>
        </p:spPr>
        <p:txBody>
          <a:bodyPr wrap="none" rtlCol="0">
            <a:spAutoFit/>
          </a:bodyPr>
          <a:lstStyle/>
          <a:p>
            <a:pPr algn="ctr"/>
            <a:r>
              <a:rPr lang="en-US" sz="2400" i="0" dirty="0">
                <a:latin typeface="+mj-lt"/>
              </a:rPr>
              <a:t>data</a:t>
            </a:r>
          </a:p>
        </p:txBody>
      </p:sp>
      <p:sp>
        <p:nvSpPr>
          <p:cNvPr id="44" name="TextBox 43"/>
          <p:cNvSpPr txBox="1"/>
          <p:nvPr/>
        </p:nvSpPr>
        <p:spPr>
          <a:xfrm>
            <a:off x="5036629" y="2031770"/>
            <a:ext cx="1234953" cy="461665"/>
          </a:xfrm>
          <a:prstGeom prst="rect">
            <a:avLst/>
          </a:prstGeom>
          <a:noFill/>
        </p:spPr>
        <p:txBody>
          <a:bodyPr wrap="none" rtlCol="0">
            <a:spAutoFit/>
          </a:bodyPr>
          <a:lstStyle/>
          <a:p>
            <a:pPr algn="ctr"/>
            <a:r>
              <a:rPr lang="en-US" sz="2400" i="0" dirty="0">
                <a:latin typeface="+mj-lt"/>
              </a:rPr>
              <a:t>method</a:t>
            </a:r>
          </a:p>
        </p:txBody>
      </p:sp>
    </p:spTree>
    <p:extLst>
      <p:ext uri="{BB962C8B-B14F-4D97-AF65-F5344CB8AC3E}">
        <p14:creationId xmlns:p14="http://schemas.microsoft.com/office/powerpoint/2010/main" val="270624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Overfitting</a:t>
            </a:r>
          </a:p>
        </p:txBody>
      </p:sp>
      <p:sp>
        <p:nvSpPr>
          <p:cNvPr id="4" name="Slide Number Placeholder 3"/>
          <p:cNvSpPr>
            <a:spLocks noGrp="1"/>
          </p:cNvSpPr>
          <p:nvPr>
            <p:ph type="sldNum" sz="quarter" idx="11"/>
          </p:nvPr>
        </p:nvSpPr>
        <p:spPr>
          <a:xfrm>
            <a:off x="8342859" y="6704321"/>
            <a:ext cx="731520" cy="217450"/>
          </a:xfrm>
        </p:spPr>
        <p:txBody>
          <a:bodyPr/>
          <a:lstStyle/>
          <a:p>
            <a:fld id="{FF308B7C-4F2A-4ED2-93F3-224C3EC9CBD5}" type="slidenum">
              <a:rPr lang="en-US" smtClean="0">
                <a:solidFill>
                  <a:srgbClr val="000000"/>
                </a:solidFill>
              </a:rPr>
              <a:pPr/>
              <a:t>31</a:t>
            </a:fld>
            <a:endParaRPr lang="en-US">
              <a:solidFill>
                <a:srgbClr val="000000"/>
              </a:solidFill>
            </a:endParaRPr>
          </a:p>
        </p:txBody>
      </p:sp>
      <p:sp>
        <p:nvSpPr>
          <p:cNvPr id="26" name="Oval 25"/>
          <p:cNvSpPr/>
          <p:nvPr/>
        </p:nvSpPr>
        <p:spPr bwMode="auto">
          <a:xfrm>
            <a:off x="3970937" y="1147300"/>
            <a:ext cx="843133" cy="835946"/>
          </a:xfrm>
          <a:prstGeom prst="ellipse">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a:ln>
                  <a:noFill/>
                </a:ln>
                <a:solidFill>
                  <a:schemeClr val="tx1"/>
                </a:solidFill>
                <a:effectLst/>
                <a:latin typeface="Times New Roman" pitchFamily="18" charset="0"/>
              </a:rPr>
              <a:t>X</a:t>
            </a:r>
          </a:p>
        </p:txBody>
      </p:sp>
      <p:cxnSp>
        <p:nvCxnSpPr>
          <p:cNvPr id="27" name="Straight Arrow Connector 26"/>
          <p:cNvCxnSpPr>
            <a:stCxn id="35" idx="3"/>
            <a:endCxn id="26" idx="2"/>
          </p:cNvCxnSpPr>
          <p:nvPr/>
        </p:nvCxnSpPr>
        <p:spPr bwMode="auto">
          <a:xfrm flipV="1">
            <a:off x="2984540" y="1565273"/>
            <a:ext cx="986397" cy="327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8" name="Straight Arrow Connector 27"/>
          <p:cNvCxnSpPr>
            <a:stCxn id="26" idx="6"/>
            <a:endCxn id="29" idx="1"/>
          </p:cNvCxnSpPr>
          <p:nvPr/>
        </p:nvCxnSpPr>
        <p:spPr bwMode="auto">
          <a:xfrm>
            <a:off x="4814070" y="1565273"/>
            <a:ext cx="387885"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29" name="Rectangle 28"/>
              <p:cNvSpPr/>
              <p:nvPr/>
            </p:nvSpPr>
            <p:spPr>
              <a:xfrm>
                <a:off x="5201955" y="1179122"/>
                <a:ext cx="816096" cy="772300"/>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r>
                        <a:rPr lang="en-US" sz="3200" b="0" i="1" smtClean="0">
                          <a:uFill>
                            <a:solidFill/>
                          </a:uFill>
                          <a:latin typeface="Cambria Math" panose="02040503050406030204" pitchFamily="18" charset="0"/>
                        </a:rPr>
                        <m:t>𝐴</m:t>
                      </m:r>
                    </m:oMath>
                  </m:oMathPara>
                </a14:m>
                <a:endParaRPr lang="en-US" sz="3200" i="0" dirty="0">
                  <a:uFill>
                    <a:solidFill/>
                  </a:uFill>
                  <a:latin typeface="+mj-lt"/>
                </a:endParaRPr>
              </a:p>
            </p:txBody>
          </p:sp>
        </mc:Choice>
        <mc:Fallback xmlns="">
          <p:sp>
            <p:nvSpPr>
              <p:cNvPr id="29" name="Rectangle 28"/>
              <p:cNvSpPr>
                <a:spLocks noRot="1" noChangeAspect="1" noMove="1" noResize="1" noEditPoints="1" noAdjustHandles="1" noChangeArrowheads="1" noChangeShapeType="1" noTextEdit="1"/>
              </p:cNvSpPr>
              <p:nvPr/>
            </p:nvSpPr>
            <p:spPr>
              <a:xfrm>
                <a:off x="5201955" y="1179122"/>
                <a:ext cx="816096" cy="772300"/>
              </a:xfrm>
              <a:prstGeom prst="rect">
                <a:avLst/>
              </a:prstGeom>
              <a:blipFill>
                <a:blip r:embed="rId2"/>
                <a:stretch>
                  <a:fillRect/>
                </a:stretch>
              </a:blipFill>
              <a:ln/>
              <a:extLst>
                <a:ext uri="{C572A759-6A51-4108-AA02-DFA0A04FC94B}">
                  <ma14:wrappingTextBoxFlag xmlns:ma14="http://schemas.microsoft.com/office/mac/drawingml/2011/main" xmlns="" xmlns:a14="http://schemas.microsoft.com/office/drawing/2010/main" val="1"/>
                </a:ext>
              </a:extLst>
            </p:spPr>
            <p:txBody>
              <a:bodyPr/>
              <a:lstStyle/>
              <a:p>
                <a:r>
                  <a:rPr lang="en-US">
                    <a:noFill/>
                  </a:rPr>
                  <a:t> </a:t>
                </a:r>
              </a:p>
            </p:txBody>
          </p:sp>
        </mc:Fallback>
      </mc:AlternateContent>
      <p:cxnSp>
        <p:nvCxnSpPr>
          <p:cNvPr id="30" name="Straight Arrow Connector 29"/>
          <p:cNvCxnSpPr>
            <a:stCxn id="29" idx="3"/>
          </p:cNvCxnSpPr>
          <p:nvPr/>
        </p:nvCxnSpPr>
        <p:spPr bwMode="auto">
          <a:xfrm flipV="1">
            <a:off x="6018051" y="1565272"/>
            <a:ext cx="420301"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31" name="TextBox 30"/>
              <p:cNvSpPr txBox="1"/>
              <p:nvPr/>
            </p:nvSpPr>
            <p:spPr>
              <a:xfrm>
                <a:off x="1530873" y="2029221"/>
                <a:ext cx="1877245" cy="461665"/>
              </a:xfrm>
              <a:prstGeom prst="rect">
                <a:avLst/>
              </a:prstGeom>
              <a:noFill/>
            </p:spPr>
            <p:txBody>
              <a:bodyPr wrap="none" rtlCol="0">
                <a:spAutoFit/>
              </a:bodyPr>
              <a:lstStyle/>
              <a:p>
                <a:r>
                  <a:rPr lang="en-US" sz="2400" i="0" dirty="0">
                    <a:latin typeface="+mj-lt"/>
                  </a:rPr>
                  <a:t>Population </a:t>
                </a:r>
                <a14:m>
                  <m:oMath xmlns:m="http://schemas.openxmlformats.org/officeDocument/2006/math">
                    <m:r>
                      <a:rPr lang="en-US" sz="2400" b="0" i="1" smtClean="0">
                        <a:latin typeface="Cambria Math" panose="02040503050406030204" pitchFamily="18" charset="0"/>
                      </a:rPr>
                      <m:t>𝑃</m:t>
                    </m:r>
                  </m:oMath>
                </a14:m>
                <a:endParaRPr lang="en-US" sz="2400" i="0" dirty="0">
                  <a:latin typeface="+mj-l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530873" y="2029221"/>
                <a:ext cx="1877245" cy="461665"/>
              </a:xfrm>
              <a:prstGeom prst="rect">
                <a:avLst/>
              </a:prstGeom>
              <a:blipFill>
                <a:blip r:embed="rId3"/>
                <a:stretch>
                  <a:fillRect l="-2597" t="-10526" b="-28947"/>
                </a:stretch>
              </a:blipFill>
            </p:spPr>
            <p:txBody>
              <a:bodyPr/>
              <a:lstStyle/>
              <a:p>
                <a:r>
                  <a:rPr lang="en-US">
                    <a:noFill/>
                  </a:rPr>
                  <a:t> </a:t>
                </a:r>
              </a:p>
            </p:txBody>
          </p:sp>
        </mc:Fallback>
      </mc:AlternateContent>
      <p:sp>
        <p:nvSpPr>
          <p:cNvPr id="34" name="TextBox 33"/>
          <p:cNvSpPr txBox="1"/>
          <p:nvPr/>
        </p:nvSpPr>
        <p:spPr>
          <a:xfrm>
            <a:off x="6453936" y="1334439"/>
            <a:ext cx="1382430" cy="461665"/>
          </a:xfrm>
          <a:prstGeom prst="rect">
            <a:avLst/>
          </a:prstGeom>
          <a:noFill/>
        </p:spPr>
        <p:txBody>
          <a:bodyPr wrap="none" rtlCol="0">
            <a:spAutoFit/>
          </a:bodyPr>
          <a:lstStyle/>
          <a:p>
            <a:r>
              <a:rPr lang="en-US" sz="2400" i="0" dirty="0">
                <a:latin typeface="+mj-lt"/>
              </a:rPr>
              <a:t>outcome</a:t>
            </a:r>
          </a:p>
        </p:txBody>
      </p:sp>
      <p:pic>
        <p:nvPicPr>
          <p:cNvPr id="35" name="Picture 2" descr="http://www.mywakulla.com/about/images/population_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5801" y="1064174"/>
            <a:ext cx="1008739" cy="100873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urved Connector 5"/>
          <p:cNvCxnSpPr/>
          <p:nvPr/>
        </p:nvCxnSpPr>
        <p:spPr bwMode="auto">
          <a:xfrm rot="5400000">
            <a:off x="5420701" y="817613"/>
            <a:ext cx="745959" cy="2702942"/>
          </a:xfrm>
          <a:prstGeom prst="curvedConnector3">
            <a:avLst>
              <a:gd name="adj1" fmla="val 160361"/>
            </a:avLst>
          </a:prstGeom>
          <a:ln w="76200">
            <a:headEnd type="none" w="sm" len="sm"/>
            <a:tailEnd type="triangle"/>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bwMode="auto">
          <a:xfrm>
            <a:off x="5027207" y="2644241"/>
            <a:ext cx="1197864" cy="612648"/>
          </a:xfrm>
          <a:prstGeom prst="line">
            <a:avLst/>
          </a:prstGeom>
          <a:solidFill>
            <a:schemeClr val="accent1"/>
          </a:solidFill>
          <a:ln w="76200" cap="flat" cmpd="sng" algn="ctr">
            <a:solidFill>
              <a:srgbClr val="C00000"/>
            </a:solidFill>
            <a:prstDash val="solid"/>
            <a:round/>
            <a:headEnd type="none" w="sm" len="sm"/>
            <a:tailEnd type="none" w="sm" len="sm"/>
          </a:ln>
          <a:effectLst/>
        </p:spPr>
      </p:cxnSp>
      <p:cxnSp>
        <p:nvCxnSpPr>
          <p:cNvPr id="24" name="Straight Connector 23"/>
          <p:cNvCxnSpPr/>
          <p:nvPr/>
        </p:nvCxnSpPr>
        <p:spPr bwMode="auto">
          <a:xfrm flipV="1">
            <a:off x="5029952" y="2645263"/>
            <a:ext cx="1198249" cy="611626"/>
          </a:xfrm>
          <a:prstGeom prst="line">
            <a:avLst/>
          </a:prstGeom>
          <a:solidFill>
            <a:schemeClr val="accent1"/>
          </a:solidFill>
          <a:ln w="76200" cap="flat" cmpd="sng" algn="ctr">
            <a:solidFill>
              <a:srgbClr val="C00000"/>
            </a:solidFill>
            <a:prstDash val="solid"/>
            <a:round/>
            <a:headEnd type="none" w="sm" len="sm"/>
            <a:tailEnd type="none" w="sm" len="sm"/>
          </a:ln>
          <a:effectLst/>
        </p:spPr>
      </p:cxnSp>
      <p:sp>
        <p:nvSpPr>
          <p:cNvPr id="18" name="TextBox 17"/>
          <p:cNvSpPr txBox="1"/>
          <p:nvPr/>
        </p:nvSpPr>
        <p:spPr>
          <a:xfrm>
            <a:off x="6773482" y="2506572"/>
            <a:ext cx="1766517" cy="707886"/>
          </a:xfrm>
          <a:prstGeom prst="rect">
            <a:avLst/>
          </a:prstGeom>
          <a:noFill/>
        </p:spPr>
        <p:txBody>
          <a:bodyPr wrap="square" rtlCol="0">
            <a:spAutoFit/>
          </a:bodyPr>
          <a:lstStyle/>
          <a:p>
            <a:r>
              <a:rPr lang="en-US" sz="4000" b="1" i="0" dirty="0">
                <a:latin typeface="+mj-lt"/>
              </a:rPr>
              <a:t>Static</a:t>
            </a:r>
          </a:p>
        </p:txBody>
      </p:sp>
      <p:sp>
        <p:nvSpPr>
          <p:cNvPr id="19" name="TextBox 18"/>
          <p:cNvSpPr txBox="1"/>
          <p:nvPr/>
        </p:nvSpPr>
        <p:spPr>
          <a:xfrm>
            <a:off x="6794630" y="4409393"/>
            <a:ext cx="2469077" cy="707886"/>
          </a:xfrm>
          <a:prstGeom prst="rect">
            <a:avLst/>
          </a:prstGeom>
          <a:noFill/>
        </p:spPr>
        <p:txBody>
          <a:bodyPr wrap="square" rtlCol="0">
            <a:spAutoFit/>
          </a:bodyPr>
          <a:lstStyle/>
          <a:p>
            <a:r>
              <a:rPr lang="en-US" sz="4000" b="1" i="0" dirty="0">
                <a:latin typeface="+mj-lt"/>
              </a:rPr>
              <a:t>Adaptive</a:t>
            </a:r>
          </a:p>
        </p:txBody>
      </p:sp>
      <p:sp>
        <p:nvSpPr>
          <p:cNvPr id="57" name="Oval 56"/>
          <p:cNvSpPr/>
          <p:nvPr/>
        </p:nvSpPr>
        <p:spPr bwMode="auto">
          <a:xfrm>
            <a:off x="3901316" y="3644216"/>
            <a:ext cx="843133" cy="835946"/>
          </a:xfrm>
          <a:prstGeom prst="ellipse">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a:ln>
                  <a:noFill/>
                </a:ln>
                <a:solidFill>
                  <a:schemeClr val="tx1"/>
                </a:solidFill>
                <a:effectLst/>
                <a:latin typeface="Times New Roman" pitchFamily="18" charset="0"/>
              </a:rPr>
              <a:t>X</a:t>
            </a:r>
          </a:p>
        </p:txBody>
      </p:sp>
      <p:cxnSp>
        <p:nvCxnSpPr>
          <p:cNvPr id="58" name="Straight Arrow Connector 57"/>
          <p:cNvCxnSpPr>
            <a:stCxn id="66" idx="3"/>
            <a:endCxn id="57" idx="2"/>
          </p:cNvCxnSpPr>
          <p:nvPr/>
        </p:nvCxnSpPr>
        <p:spPr bwMode="auto">
          <a:xfrm flipV="1">
            <a:off x="2914919" y="4062189"/>
            <a:ext cx="986397" cy="327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59" name="Straight Arrow Connector 58"/>
          <p:cNvCxnSpPr>
            <a:stCxn id="57" idx="6"/>
            <a:endCxn id="60" idx="1"/>
          </p:cNvCxnSpPr>
          <p:nvPr/>
        </p:nvCxnSpPr>
        <p:spPr bwMode="auto">
          <a:xfrm>
            <a:off x="4744449" y="4062189"/>
            <a:ext cx="387885"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60" name="Rectangle 59"/>
              <p:cNvSpPr/>
              <p:nvPr/>
            </p:nvSpPr>
            <p:spPr>
              <a:xfrm>
                <a:off x="5132334" y="3676038"/>
                <a:ext cx="816096" cy="772300"/>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sSub>
                        <m:sSubPr>
                          <m:ctrlPr>
                            <a:rPr lang="en-US" sz="3200" b="0" i="1" smtClean="0">
                              <a:uFill>
                                <a:solidFill/>
                              </a:uFill>
                              <a:latin typeface="Cambria Math" panose="02040503050406030204" pitchFamily="18" charset="0"/>
                            </a:rPr>
                          </m:ctrlPr>
                        </m:sSubPr>
                        <m:e>
                          <m:r>
                            <a:rPr lang="en-US" sz="3200" b="0" i="1" smtClean="0">
                              <a:uFill>
                                <a:solidFill/>
                              </a:uFill>
                              <a:latin typeface="Cambria Math" panose="02040503050406030204" pitchFamily="18" charset="0"/>
                            </a:rPr>
                            <m:t>𝐴</m:t>
                          </m:r>
                        </m:e>
                        <m:sub>
                          <m:r>
                            <a:rPr lang="en-US" sz="3200" b="0" i="1" smtClean="0">
                              <a:uFill>
                                <a:solidFill/>
                              </a:uFill>
                              <a:latin typeface="Cambria Math" panose="02040503050406030204" pitchFamily="18" charset="0"/>
                            </a:rPr>
                            <m:t>1</m:t>
                          </m:r>
                        </m:sub>
                      </m:sSub>
                    </m:oMath>
                  </m:oMathPara>
                </a14:m>
                <a:endParaRPr lang="en-US" sz="3200" i="0" dirty="0">
                  <a:uFill>
                    <a:solidFill/>
                  </a:uFill>
                  <a:latin typeface="+mj-lt"/>
                </a:endParaRPr>
              </a:p>
            </p:txBody>
          </p:sp>
        </mc:Choice>
        <mc:Fallback xmlns="">
          <p:sp>
            <p:nvSpPr>
              <p:cNvPr id="60" name="Rectangle 59"/>
              <p:cNvSpPr>
                <a:spLocks noRot="1" noChangeAspect="1" noMove="1" noResize="1" noEditPoints="1" noAdjustHandles="1" noChangeArrowheads="1" noChangeShapeType="1" noTextEdit="1"/>
              </p:cNvSpPr>
              <p:nvPr/>
            </p:nvSpPr>
            <p:spPr>
              <a:xfrm>
                <a:off x="5132334" y="3676038"/>
                <a:ext cx="816096" cy="772300"/>
              </a:xfrm>
              <a:prstGeom prst="rect">
                <a:avLst/>
              </a:prstGeom>
              <a:blipFill>
                <a:blip r:embed="rId5"/>
                <a:stretch>
                  <a:fillRect/>
                </a:stretch>
              </a:blipFill>
              <a:ln/>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61" name="Straight Arrow Connector 60"/>
          <p:cNvCxnSpPr>
            <a:stCxn id="60" idx="3"/>
          </p:cNvCxnSpPr>
          <p:nvPr/>
        </p:nvCxnSpPr>
        <p:spPr bwMode="auto">
          <a:xfrm flipV="1">
            <a:off x="5948430" y="4062188"/>
            <a:ext cx="420301"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62" name="TextBox 61"/>
              <p:cNvSpPr txBox="1"/>
              <p:nvPr/>
            </p:nvSpPr>
            <p:spPr>
              <a:xfrm>
                <a:off x="1461252" y="4526137"/>
                <a:ext cx="1877245" cy="461665"/>
              </a:xfrm>
              <a:prstGeom prst="rect">
                <a:avLst/>
              </a:prstGeom>
              <a:noFill/>
            </p:spPr>
            <p:txBody>
              <a:bodyPr wrap="none" rtlCol="0">
                <a:spAutoFit/>
              </a:bodyPr>
              <a:lstStyle/>
              <a:p>
                <a:r>
                  <a:rPr lang="en-US" sz="2400" i="0" dirty="0">
                    <a:latin typeface="+mj-lt"/>
                  </a:rPr>
                  <a:t>Population </a:t>
                </a:r>
                <a14:m>
                  <m:oMath xmlns:m="http://schemas.openxmlformats.org/officeDocument/2006/math">
                    <m:r>
                      <a:rPr lang="en-US" sz="2400" b="0" i="1" smtClean="0">
                        <a:latin typeface="Cambria Math" panose="02040503050406030204" pitchFamily="18" charset="0"/>
                      </a:rPr>
                      <m:t>𝑃</m:t>
                    </m:r>
                  </m:oMath>
                </a14:m>
                <a:endParaRPr lang="en-US" sz="2400" i="0" dirty="0">
                  <a:latin typeface="+mj-lt"/>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461252" y="4526137"/>
                <a:ext cx="1877245" cy="461665"/>
              </a:xfrm>
              <a:prstGeom prst="rect">
                <a:avLst/>
              </a:prstGeom>
              <a:blipFill>
                <a:blip r:embed="rId6"/>
                <a:stretch>
                  <a:fillRect l="-2922" t="-10526" b="-28947"/>
                </a:stretch>
              </a:blipFill>
            </p:spPr>
            <p:txBody>
              <a:bodyPr/>
              <a:lstStyle/>
              <a:p>
                <a:r>
                  <a:rPr lang="en-US">
                    <a:noFill/>
                  </a:rPr>
                  <a:t> </a:t>
                </a:r>
              </a:p>
            </p:txBody>
          </p:sp>
        </mc:Fallback>
      </mc:AlternateContent>
      <p:sp>
        <p:nvSpPr>
          <p:cNvPr id="63" name="TextBox 62"/>
          <p:cNvSpPr txBox="1"/>
          <p:nvPr/>
        </p:nvSpPr>
        <p:spPr>
          <a:xfrm>
            <a:off x="3901316" y="4487694"/>
            <a:ext cx="942544" cy="551285"/>
          </a:xfrm>
          <a:prstGeom prst="rect">
            <a:avLst/>
          </a:prstGeom>
          <a:noFill/>
        </p:spPr>
        <p:txBody>
          <a:bodyPr wrap="none" rtlCol="0">
            <a:spAutoFit/>
          </a:bodyPr>
          <a:lstStyle/>
          <a:p>
            <a:r>
              <a:rPr lang="en-US" sz="2400" i="0" dirty="0">
                <a:latin typeface="+mj-lt"/>
              </a:rPr>
              <a:t>data</a:t>
            </a:r>
          </a:p>
        </p:txBody>
      </p:sp>
      <mc:AlternateContent xmlns:mc="http://schemas.openxmlformats.org/markup-compatibility/2006" xmlns:a14="http://schemas.microsoft.com/office/drawing/2010/main">
        <mc:Choice Requires="a14">
          <p:sp>
            <p:nvSpPr>
              <p:cNvPr id="65" name="TextBox 64"/>
              <p:cNvSpPr txBox="1"/>
              <p:nvPr/>
            </p:nvSpPr>
            <p:spPr>
              <a:xfrm>
                <a:off x="6356937" y="3831355"/>
                <a:ext cx="1637308" cy="461665"/>
              </a:xfrm>
              <a:prstGeom prst="rect">
                <a:avLst/>
              </a:prstGeom>
              <a:noFill/>
            </p:spPr>
            <p:txBody>
              <a:bodyPr wrap="none" rtlCol="0">
                <a:spAutoFit/>
              </a:bodyPr>
              <a:lstStyle/>
              <a:p>
                <a:pPr algn="l"/>
                <a:r>
                  <a:rPr lang="en-US" dirty="0">
                    <a:latin typeface="+mj-lt"/>
                  </a:rPr>
                  <a:t>o</a:t>
                </a:r>
                <a:r>
                  <a:rPr lang="en-US" sz="2400" i="0" dirty="0">
                    <a:latin typeface="+mj-lt"/>
                  </a:rPr>
                  <a:t>utcome </a:t>
                </a:r>
                <a14:m>
                  <m:oMath xmlns:m="http://schemas.openxmlformats.org/officeDocument/2006/math">
                    <m:r>
                      <a:rPr lang="en-US" sz="2400" b="0" i="1" smtClean="0">
                        <a:latin typeface="Cambria Math" panose="02040503050406030204" pitchFamily="18" charset="0"/>
                      </a:rPr>
                      <m:t>1</m:t>
                    </m:r>
                  </m:oMath>
                </a14:m>
                <a:endParaRPr lang="en-US" sz="2400" i="0" dirty="0">
                  <a:latin typeface="+mj-lt"/>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6356937" y="3831355"/>
                <a:ext cx="1637308" cy="461665"/>
              </a:xfrm>
              <a:prstGeom prst="rect">
                <a:avLst/>
              </a:prstGeom>
              <a:blipFill>
                <a:blip r:embed="rId7"/>
                <a:stretch>
                  <a:fillRect l="-3358" t="-10667" b="-30667"/>
                </a:stretch>
              </a:blipFill>
            </p:spPr>
            <p:txBody>
              <a:bodyPr/>
              <a:lstStyle/>
              <a:p>
                <a:r>
                  <a:rPr lang="en-US">
                    <a:noFill/>
                  </a:rPr>
                  <a:t> </a:t>
                </a:r>
              </a:p>
            </p:txBody>
          </p:sp>
        </mc:Fallback>
      </mc:AlternateContent>
      <p:pic>
        <p:nvPicPr>
          <p:cNvPr id="66" name="Picture 2" descr="http://www.mywakulla.com/about/images/population_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6180" y="3561090"/>
            <a:ext cx="1008739" cy="1008739"/>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Elbow Connector 36"/>
          <p:cNvCxnSpPr>
            <a:endCxn id="40" idx="0"/>
          </p:cNvCxnSpPr>
          <p:nvPr/>
        </p:nvCxnSpPr>
        <p:spPr bwMode="auto">
          <a:xfrm rot="5400000">
            <a:off x="5348997" y="4284011"/>
            <a:ext cx="997839" cy="615068"/>
          </a:xfrm>
          <a:prstGeom prst="bentConnector3">
            <a:avLst/>
          </a:prstGeom>
          <a:solidFill>
            <a:schemeClr val="accent1"/>
          </a:solidFill>
          <a:ln w="38100" cap="flat" cmpd="sng" algn="ctr">
            <a:solidFill>
              <a:srgbClr val="C00000"/>
            </a:solidFill>
            <a:prstDash val="solid"/>
            <a:round/>
            <a:headEnd type="none" w="sm" len="sm"/>
            <a:tailEnd type="triangle"/>
          </a:ln>
          <a:effectLst/>
        </p:spPr>
      </p:cxnSp>
      <p:cxnSp>
        <p:nvCxnSpPr>
          <p:cNvPr id="39" name="Straight Arrow Connector 38"/>
          <p:cNvCxnSpPr/>
          <p:nvPr/>
        </p:nvCxnSpPr>
        <p:spPr bwMode="auto">
          <a:xfrm>
            <a:off x="4901162" y="5522250"/>
            <a:ext cx="402043"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40" name="Rectangle 39"/>
              <p:cNvSpPr/>
              <p:nvPr/>
            </p:nvSpPr>
            <p:spPr>
              <a:xfrm>
                <a:off x="5132334" y="5090465"/>
                <a:ext cx="816096" cy="772300"/>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sSub>
                        <m:sSubPr>
                          <m:ctrlPr>
                            <a:rPr lang="en-US" sz="3200" b="0" i="1" smtClean="0">
                              <a:uFill>
                                <a:solidFill/>
                              </a:uFill>
                              <a:latin typeface="Cambria Math" panose="02040503050406030204" pitchFamily="18" charset="0"/>
                            </a:rPr>
                          </m:ctrlPr>
                        </m:sSubPr>
                        <m:e>
                          <m:r>
                            <a:rPr lang="en-US" sz="3200" b="0" i="1" smtClean="0">
                              <a:uFill>
                                <a:solidFill/>
                              </a:uFill>
                              <a:latin typeface="Cambria Math" panose="02040503050406030204" pitchFamily="18" charset="0"/>
                            </a:rPr>
                            <m:t>𝐴</m:t>
                          </m:r>
                        </m:e>
                        <m:sub>
                          <m:r>
                            <a:rPr lang="en-US" sz="3200" b="0" i="1" smtClean="0">
                              <a:uFill>
                                <a:solidFill/>
                              </a:uFill>
                              <a:latin typeface="Cambria Math" panose="02040503050406030204" pitchFamily="18" charset="0"/>
                            </a:rPr>
                            <m:t>2</m:t>
                          </m:r>
                        </m:sub>
                      </m:sSub>
                    </m:oMath>
                  </m:oMathPara>
                </a14:m>
                <a:endParaRPr lang="en-US" sz="3200" i="0" dirty="0">
                  <a:uFill>
                    <a:solidFill/>
                  </a:uFill>
                  <a:latin typeface="+mj-lt"/>
                </a:endParaRPr>
              </a:p>
            </p:txBody>
          </p:sp>
        </mc:Choice>
        <mc:Fallback xmlns="">
          <p:sp>
            <p:nvSpPr>
              <p:cNvPr id="40" name="Rectangle 39"/>
              <p:cNvSpPr>
                <a:spLocks noRot="1" noChangeAspect="1" noMove="1" noResize="1" noEditPoints="1" noAdjustHandles="1" noChangeArrowheads="1" noChangeShapeType="1" noTextEdit="1"/>
              </p:cNvSpPr>
              <p:nvPr/>
            </p:nvSpPr>
            <p:spPr>
              <a:xfrm>
                <a:off x="5132334" y="5090465"/>
                <a:ext cx="816096" cy="772300"/>
              </a:xfrm>
              <a:prstGeom prst="rect">
                <a:avLst/>
              </a:prstGeom>
              <a:blipFill>
                <a:blip r:embed="rId8"/>
                <a:stretch>
                  <a:fillRect/>
                </a:stretch>
              </a:blipFill>
              <a:ln/>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41" name="Straight Arrow Connector 40"/>
          <p:cNvCxnSpPr/>
          <p:nvPr/>
        </p:nvCxnSpPr>
        <p:spPr bwMode="auto">
          <a:xfrm flipV="1">
            <a:off x="5948430" y="5506122"/>
            <a:ext cx="420301"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42" name="Elbow Connector 41"/>
          <p:cNvCxnSpPr/>
          <p:nvPr/>
        </p:nvCxnSpPr>
        <p:spPr bwMode="auto">
          <a:xfrm rot="5400000">
            <a:off x="5330818" y="5709928"/>
            <a:ext cx="997839" cy="615068"/>
          </a:xfrm>
          <a:prstGeom prst="bentConnector3">
            <a:avLst/>
          </a:prstGeom>
          <a:solidFill>
            <a:schemeClr val="accent1"/>
          </a:solidFill>
          <a:ln w="38100" cap="flat" cmpd="sng" algn="ctr">
            <a:solidFill>
              <a:srgbClr val="C00000"/>
            </a:solidFill>
            <a:prstDash val="solid"/>
            <a:round/>
            <a:headEnd type="none" w="sm" len="sm"/>
            <a:tailEnd type="triangle"/>
          </a:ln>
          <a:effectLst/>
        </p:spPr>
      </p:cxnSp>
      <p:cxnSp>
        <p:nvCxnSpPr>
          <p:cNvPr id="9" name="Straight Connector 8"/>
          <p:cNvCxnSpPr/>
          <p:nvPr/>
        </p:nvCxnSpPr>
        <p:spPr bwMode="auto">
          <a:xfrm flipH="1">
            <a:off x="4901202" y="4071423"/>
            <a:ext cx="1" cy="2444959"/>
          </a:xfrm>
          <a:prstGeom prst="line">
            <a:avLst/>
          </a:prstGeom>
          <a:ln w="38100">
            <a:headEnd type="none" w="sm" len="sm"/>
            <a:tailEnd type="none" w="sm" len="sm"/>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rot="5400000">
            <a:off x="5036691" y="6114121"/>
            <a:ext cx="728405" cy="646331"/>
          </a:xfrm>
          <a:prstGeom prst="rect">
            <a:avLst/>
          </a:prstGeom>
          <a:noFill/>
        </p:spPr>
        <p:txBody>
          <a:bodyPr wrap="none" rtlCol="0">
            <a:spAutoFit/>
          </a:bodyPr>
          <a:lstStyle/>
          <a:p>
            <a:pPr marL="40639" marR="40639" algn="l" rtl="0"/>
            <a:r>
              <a:rPr lang="is-IS" sz="3600" b="1" i="0" dirty="0">
                <a:latin typeface="+mj-lt"/>
              </a:rPr>
              <a:t>…</a:t>
            </a:r>
            <a:endParaRPr lang="en-US" sz="3600" b="1" i="0" dirty="0" err="1">
              <a:latin typeface="+mj-lt"/>
            </a:endParaRPr>
          </a:p>
        </p:txBody>
      </p:sp>
      <p:sp>
        <p:nvSpPr>
          <p:cNvPr id="45" name="TextBox 44"/>
          <p:cNvSpPr txBox="1"/>
          <p:nvPr/>
        </p:nvSpPr>
        <p:spPr>
          <a:xfrm>
            <a:off x="3997843" y="2033111"/>
            <a:ext cx="789319" cy="461665"/>
          </a:xfrm>
          <a:prstGeom prst="rect">
            <a:avLst/>
          </a:prstGeom>
          <a:noFill/>
        </p:spPr>
        <p:txBody>
          <a:bodyPr wrap="none" rtlCol="0">
            <a:spAutoFit/>
          </a:bodyPr>
          <a:lstStyle/>
          <a:p>
            <a:pPr algn="ctr"/>
            <a:r>
              <a:rPr lang="en-US" sz="2400" i="0" dirty="0">
                <a:latin typeface="+mj-lt"/>
              </a:rPr>
              <a:t>data</a:t>
            </a:r>
          </a:p>
        </p:txBody>
      </p:sp>
      <p:sp>
        <p:nvSpPr>
          <p:cNvPr id="46" name="TextBox 45"/>
          <p:cNvSpPr txBox="1"/>
          <p:nvPr/>
        </p:nvSpPr>
        <p:spPr>
          <a:xfrm>
            <a:off x="5036629" y="2031770"/>
            <a:ext cx="1234953" cy="461665"/>
          </a:xfrm>
          <a:prstGeom prst="rect">
            <a:avLst/>
          </a:prstGeom>
          <a:noFill/>
        </p:spPr>
        <p:txBody>
          <a:bodyPr wrap="none" rtlCol="0">
            <a:spAutoFit/>
          </a:bodyPr>
          <a:lstStyle/>
          <a:p>
            <a:pPr algn="ctr"/>
            <a:r>
              <a:rPr lang="en-US" sz="2400" i="0" dirty="0">
                <a:latin typeface="+mj-lt"/>
              </a:rPr>
              <a:t>method</a:t>
            </a:r>
          </a:p>
        </p:txBody>
      </p:sp>
      <mc:AlternateContent xmlns:mc="http://schemas.openxmlformats.org/markup-compatibility/2006" xmlns:a14="http://schemas.microsoft.com/office/drawing/2010/main">
        <mc:Choice Requires="a14">
          <p:sp>
            <p:nvSpPr>
              <p:cNvPr id="47" name="TextBox 46"/>
              <p:cNvSpPr txBox="1"/>
              <p:nvPr/>
            </p:nvSpPr>
            <p:spPr>
              <a:xfrm>
                <a:off x="6356937" y="5218302"/>
                <a:ext cx="1637308" cy="461665"/>
              </a:xfrm>
              <a:prstGeom prst="rect">
                <a:avLst/>
              </a:prstGeom>
              <a:noFill/>
            </p:spPr>
            <p:txBody>
              <a:bodyPr wrap="none" rtlCol="0">
                <a:spAutoFit/>
              </a:bodyPr>
              <a:lstStyle/>
              <a:p>
                <a:pPr algn="l"/>
                <a:r>
                  <a:rPr lang="en-US" dirty="0">
                    <a:latin typeface="+mj-lt"/>
                  </a:rPr>
                  <a:t>o</a:t>
                </a:r>
                <a:r>
                  <a:rPr lang="en-US" sz="2400" i="0" dirty="0">
                    <a:latin typeface="+mj-lt"/>
                  </a:rPr>
                  <a:t>utcome </a:t>
                </a:r>
                <a14:m>
                  <m:oMath xmlns:m="http://schemas.openxmlformats.org/officeDocument/2006/math">
                    <m:r>
                      <a:rPr lang="en-US" sz="2400" b="0" i="1" smtClean="0">
                        <a:latin typeface="Cambria Math" panose="02040503050406030204" pitchFamily="18" charset="0"/>
                      </a:rPr>
                      <m:t>2</m:t>
                    </m:r>
                  </m:oMath>
                </a14:m>
                <a:endParaRPr lang="en-US" sz="2400" i="0" dirty="0">
                  <a:latin typeface="+mj-lt"/>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356937" y="5218302"/>
                <a:ext cx="1637308" cy="461665"/>
              </a:xfrm>
              <a:prstGeom prst="rect">
                <a:avLst/>
              </a:prstGeom>
              <a:blipFill>
                <a:blip r:embed="rId9"/>
                <a:stretch>
                  <a:fillRect l="-3358"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895246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Getting a Baseline</a:t>
            </a:r>
          </a:p>
        </p:txBody>
      </p:sp>
      <p:sp>
        <p:nvSpPr>
          <p:cNvPr id="3" name="Content Placeholder 2"/>
          <p:cNvSpPr>
            <a:spLocks noGrp="1"/>
          </p:cNvSpPr>
          <p:nvPr>
            <p:ph idx="1"/>
          </p:nvPr>
        </p:nvSpPr>
        <p:spPr>
          <a:xfrm>
            <a:off x="284356" y="5301939"/>
            <a:ext cx="8575288" cy="1163925"/>
          </a:xfrm>
        </p:spPr>
        <p:txBody>
          <a:bodyPr>
            <a:normAutofit fontScale="92500" lnSpcReduction="10000"/>
          </a:bodyPr>
          <a:lstStyle/>
          <a:p>
            <a:r>
              <a:rPr lang="en-US" dirty="0"/>
              <a:t>Goal: Relate </a:t>
            </a:r>
            <a:r>
              <a:rPr lang="en-US" dirty="0">
                <a:solidFill>
                  <a:srgbClr val="FF0000"/>
                </a:solidFill>
              </a:rPr>
              <a:t>adaptive setting </a:t>
            </a:r>
            <a:r>
              <a:rPr lang="en-US" dirty="0"/>
              <a:t>to </a:t>
            </a:r>
            <a:r>
              <a:rPr lang="en-US" dirty="0">
                <a:solidFill>
                  <a:schemeClr val="accent2"/>
                </a:solidFill>
              </a:rPr>
              <a:t>statistical ideal</a:t>
            </a:r>
            <a:r>
              <a:rPr lang="en-US" dirty="0"/>
              <a:t> worlds</a:t>
            </a:r>
          </a:p>
          <a:p>
            <a:r>
              <a:rPr lang="en-US" dirty="0">
                <a:solidFill>
                  <a:srgbClr val="FF0000"/>
                </a:solidFill>
              </a:rPr>
              <a:t>DP prevents adaptive overfitting</a:t>
            </a:r>
            <a:br>
              <a:rPr lang="en-US" dirty="0"/>
            </a:br>
            <a:r>
              <a:rPr lang="en-US" sz="2000" dirty="0">
                <a:solidFill>
                  <a:schemeClr val="accent2"/>
                </a:solidFill>
              </a:rPr>
              <a:t>[</a:t>
            </a:r>
            <a:r>
              <a:rPr lang="en-US" sz="2000" dirty="0" err="1">
                <a:solidFill>
                  <a:schemeClr val="accent2"/>
                </a:solidFill>
              </a:rPr>
              <a:t>Dwork</a:t>
            </a:r>
            <a:r>
              <a:rPr lang="en-US" sz="2000" dirty="0">
                <a:solidFill>
                  <a:schemeClr val="accent2"/>
                </a:solidFill>
              </a:rPr>
              <a:t> Feldman Hardt </a:t>
            </a:r>
            <a:r>
              <a:rPr lang="en-US" sz="2000" dirty="0" err="1">
                <a:solidFill>
                  <a:schemeClr val="accent2"/>
                </a:solidFill>
              </a:rPr>
              <a:t>Pitassi</a:t>
            </a:r>
            <a:r>
              <a:rPr lang="en-US" sz="2000" dirty="0">
                <a:solidFill>
                  <a:schemeClr val="accent2"/>
                </a:solidFill>
              </a:rPr>
              <a:t> </a:t>
            </a:r>
            <a:r>
              <a:rPr lang="en-US" sz="2000" dirty="0" err="1">
                <a:solidFill>
                  <a:schemeClr val="accent2"/>
                </a:solidFill>
              </a:rPr>
              <a:t>Reingold</a:t>
            </a:r>
            <a:r>
              <a:rPr lang="en-US" sz="2000" dirty="0">
                <a:solidFill>
                  <a:schemeClr val="accent2"/>
                </a:solidFill>
              </a:rPr>
              <a:t> Roth ‘15]</a:t>
            </a:r>
            <a:endParaRPr lang="en-US" dirty="0"/>
          </a:p>
          <a:p>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FF308B7C-4F2A-4ED2-93F3-224C3EC9CBD5}" type="slidenum">
              <a:rPr lang="en-US" smtClean="0">
                <a:solidFill>
                  <a:srgbClr val="000000"/>
                </a:solidFill>
              </a:rPr>
              <a:pPr/>
              <a:t>32</a:t>
            </a:fld>
            <a:endParaRPr lang="en-US">
              <a:solidFill>
                <a:srgbClr val="000000"/>
              </a:solidFill>
            </a:endParaRPr>
          </a:p>
        </p:txBody>
      </p:sp>
      <mc:AlternateContent xmlns:mc="http://schemas.openxmlformats.org/markup-compatibility/2006" xmlns:a14="http://schemas.microsoft.com/office/drawing/2010/main">
        <mc:Choice Requires="a14">
          <p:sp>
            <p:nvSpPr>
              <p:cNvPr id="8" name="Oval 7"/>
              <p:cNvSpPr/>
              <p:nvPr/>
            </p:nvSpPr>
            <p:spPr bwMode="auto">
              <a:xfrm>
                <a:off x="6742789" y="1103837"/>
                <a:ext cx="706069" cy="700050"/>
              </a:xfrm>
              <a:prstGeom prst="ellipse">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sz="2000" b="0" i="1" u="none" strike="noStrike" cap="none" normalizeH="0" baseline="0" smtClean="0">
                              <a:ln>
                                <a:noFill/>
                              </a:ln>
                              <a:solidFill>
                                <a:schemeClr val="tx1"/>
                              </a:solidFill>
                              <a:effectLst/>
                              <a:latin typeface="Cambria Math" panose="02040503050406030204" pitchFamily="18" charset="0"/>
                            </a:rPr>
                          </m:ctrlPr>
                        </m:sSupPr>
                        <m:e>
                          <m:r>
                            <a:rPr kumimoji="0" lang="en-US" sz="2000" b="0" i="1" u="none" strike="noStrike" cap="none" normalizeH="0" baseline="0" smtClean="0">
                              <a:ln>
                                <a:noFill/>
                              </a:ln>
                              <a:solidFill>
                                <a:schemeClr val="tx1"/>
                              </a:solidFill>
                              <a:effectLst/>
                              <a:latin typeface="Cambria Math" charset="0"/>
                            </a:rPr>
                            <m:t>𝑋</m:t>
                          </m:r>
                        </m:e>
                        <m:sup>
                          <m:d>
                            <m:dPr>
                              <m:ctrlPr>
                                <a:rPr kumimoji="0" lang="en-US" sz="2000" b="0" i="1" u="none" strike="noStrike" cap="none" normalizeH="0" baseline="0" smtClean="0">
                                  <a:ln>
                                    <a:noFill/>
                                  </a:ln>
                                  <a:solidFill>
                                    <a:schemeClr val="tx1"/>
                                  </a:solidFill>
                                  <a:effectLst/>
                                  <a:latin typeface="Cambria Math" panose="02040503050406030204" pitchFamily="18" charset="0"/>
                                </a:rPr>
                              </m:ctrlPr>
                            </m:dPr>
                            <m:e>
                              <m:r>
                                <a:rPr kumimoji="0" lang="en-US" sz="2000" b="0" i="1" u="none" strike="noStrike" cap="none" normalizeH="0" baseline="0" smtClean="0">
                                  <a:ln>
                                    <a:noFill/>
                                  </a:ln>
                                  <a:solidFill>
                                    <a:schemeClr val="tx1"/>
                                  </a:solidFill>
                                  <a:effectLst/>
                                  <a:latin typeface="Cambria Math" charset="0"/>
                                </a:rPr>
                                <m:t>1</m:t>
                              </m:r>
                            </m:e>
                          </m:d>
                        </m:sup>
                      </m:sSup>
                    </m:oMath>
                  </m:oMathPara>
                </a14:m>
                <a:endParaRPr kumimoji="0" lang="en-US" sz="2000" b="0" i="1" u="none" strike="noStrike" cap="none" normalizeH="0" baseline="0" dirty="0">
                  <a:ln>
                    <a:noFill/>
                  </a:ln>
                  <a:solidFill>
                    <a:schemeClr val="tx1"/>
                  </a:solidFill>
                  <a:effectLst/>
                  <a:latin typeface="Times New Roman" pitchFamily="18" charset="0"/>
                </a:endParaRPr>
              </a:p>
            </p:txBody>
          </p:sp>
        </mc:Choice>
        <mc:Fallback xmlns="">
          <p:sp>
            <p:nvSpPr>
              <p:cNvPr id="8" name="Oval 7"/>
              <p:cNvSpPr>
                <a:spLocks noRot="1" noChangeAspect="1" noMove="1" noResize="1" noEditPoints="1" noAdjustHandles="1" noChangeArrowheads="1" noChangeShapeType="1" noTextEdit="1"/>
              </p:cNvSpPr>
              <p:nvPr/>
            </p:nvSpPr>
            <p:spPr bwMode="auto">
              <a:xfrm>
                <a:off x="6742789" y="1103837"/>
                <a:ext cx="706069" cy="700050"/>
              </a:xfrm>
              <a:prstGeom prst="ellipse">
                <a:avLst/>
              </a:prstGeom>
              <a:blipFill>
                <a:blip r:embed="rId4"/>
                <a:stretch>
                  <a:fillRect/>
                </a:stretch>
              </a:blipFill>
              <a:ln>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p:cNvSpPr/>
              <p:nvPr/>
            </p:nvSpPr>
            <p:spPr bwMode="auto">
              <a:xfrm>
                <a:off x="6742790" y="2284290"/>
                <a:ext cx="706069" cy="700050"/>
              </a:xfrm>
              <a:prstGeom prst="ellipse">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sz="2000" b="0" i="1" u="none" strike="noStrike" cap="none" normalizeH="0" baseline="0" smtClean="0">
                              <a:ln>
                                <a:noFill/>
                              </a:ln>
                              <a:solidFill>
                                <a:schemeClr val="tx1"/>
                              </a:solidFill>
                              <a:effectLst/>
                              <a:latin typeface="Cambria Math" panose="02040503050406030204" pitchFamily="18" charset="0"/>
                            </a:rPr>
                          </m:ctrlPr>
                        </m:sSupPr>
                        <m:e>
                          <m:r>
                            <a:rPr kumimoji="0" lang="en-US" sz="2000" b="0" i="1" u="none" strike="noStrike" cap="none" normalizeH="0" baseline="0" smtClean="0">
                              <a:ln>
                                <a:noFill/>
                              </a:ln>
                              <a:solidFill>
                                <a:schemeClr val="tx1"/>
                              </a:solidFill>
                              <a:effectLst/>
                              <a:latin typeface="Cambria Math" charset="0"/>
                            </a:rPr>
                            <m:t>𝑋</m:t>
                          </m:r>
                        </m:e>
                        <m:sup>
                          <m:d>
                            <m:dPr>
                              <m:ctrlPr>
                                <a:rPr kumimoji="0" lang="en-US" sz="2000" b="0" i="1" u="none" strike="noStrike" cap="none" normalizeH="0" baseline="0" smtClean="0">
                                  <a:ln>
                                    <a:noFill/>
                                  </a:ln>
                                  <a:solidFill>
                                    <a:schemeClr val="tx1"/>
                                  </a:solidFill>
                                  <a:effectLst/>
                                  <a:latin typeface="Cambria Math" panose="02040503050406030204" pitchFamily="18" charset="0"/>
                                </a:rPr>
                              </m:ctrlPr>
                            </m:dPr>
                            <m:e>
                              <m:r>
                                <a:rPr kumimoji="0" lang="en-US" sz="2000" b="0" i="1" u="none" strike="noStrike" cap="none" normalizeH="0" baseline="0" smtClean="0">
                                  <a:ln>
                                    <a:noFill/>
                                  </a:ln>
                                  <a:solidFill>
                                    <a:schemeClr val="tx1"/>
                                  </a:solidFill>
                                  <a:effectLst/>
                                  <a:latin typeface="Cambria Math" charset="0"/>
                                </a:rPr>
                                <m:t>2</m:t>
                              </m:r>
                            </m:e>
                          </m:d>
                        </m:sup>
                      </m:sSup>
                    </m:oMath>
                  </m:oMathPara>
                </a14:m>
                <a:endParaRPr kumimoji="0" lang="en-US" sz="2000" b="0" i="1" u="none" strike="noStrike" cap="none" normalizeH="0" baseline="0" dirty="0">
                  <a:ln>
                    <a:noFill/>
                  </a:ln>
                  <a:solidFill>
                    <a:schemeClr val="tx1"/>
                  </a:solidFill>
                  <a:effectLst/>
                  <a:latin typeface="Times New Roman" pitchFamily="18" charset="0"/>
                </a:endParaRPr>
              </a:p>
            </p:txBody>
          </p:sp>
        </mc:Choice>
        <mc:Fallback xmlns="">
          <p:sp>
            <p:nvSpPr>
              <p:cNvPr id="9" name="Oval 8"/>
              <p:cNvSpPr>
                <a:spLocks noRot="1" noChangeAspect="1" noMove="1" noResize="1" noEditPoints="1" noAdjustHandles="1" noChangeArrowheads="1" noChangeShapeType="1" noTextEdit="1"/>
              </p:cNvSpPr>
              <p:nvPr/>
            </p:nvSpPr>
            <p:spPr bwMode="auto">
              <a:xfrm>
                <a:off x="6742790" y="2284290"/>
                <a:ext cx="706069" cy="700050"/>
              </a:xfrm>
              <a:prstGeom prst="ellipse">
                <a:avLst/>
              </a:prstGeom>
              <a:blipFill>
                <a:blip r:embed="rId5"/>
                <a:stretch>
                  <a:fillRect/>
                </a:stretch>
              </a:blipFill>
              <a:ln>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bwMode="auto">
              <a:xfrm>
                <a:off x="6742789" y="4003881"/>
                <a:ext cx="706069" cy="700050"/>
              </a:xfrm>
              <a:prstGeom prst="ellipse">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kumimoji="0" lang="en-US" sz="2000" b="0" i="1" u="none" strike="noStrike" cap="none" normalizeH="0" baseline="0" smtClean="0">
                              <a:ln>
                                <a:noFill/>
                              </a:ln>
                              <a:solidFill>
                                <a:schemeClr val="tx1"/>
                              </a:solidFill>
                              <a:effectLst/>
                              <a:latin typeface="Cambria Math" panose="02040503050406030204" pitchFamily="18" charset="0"/>
                            </a:rPr>
                          </m:ctrlPr>
                        </m:sSupPr>
                        <m:e>
                          <m:r>
                            <a:rPr kumimoji="0" lang="en-US" sz="2000" b="0" i="1" u="none" strike="noStrike" cap="none" normalizeH="0" baseline="0" smtClean="0">
                              <a:ln>
                                <a:noFill/>
                              </a:ln>
                              <a:solidFill>
                                <a:schemeClr val="tx1"/>
                              </a:solidFill>
                              <a:effectLst/>
                              <a:latin typeface="Cambria Math" charset="0"/>
                            </a:rPr>
                            <m:t>𝑋</m:t>
                          </m:r>
                        </m:e>
                        <m:sup>
                          <m:d>
                            <m:dPr>
                              <m:ctrlPr>
                                <a:rPr kumimoji="0" lang="en-US" sz="2000" b="0" i="1" u="none" strike="noStrike" cap="none" normalizeH="0" baseline="0" smtClean="0">
                                  <a:ln>
                                    <a:noFill/>
                                  </a:ln>
                                  <a:solidFill>
                                    <a:schemeClr val="tx1"/>
                                  </a:solidFill>
                                  <a:effectLst/>
                                  <a:latin typeface="Cambria Math" panose="02040503050406030204" pitchFamily="18" charset="0"/>
                                </a:rPr>
                              </m:ctrlPr>
                            </m:dPr>
                            <m:e>
                              <m:r>
                                <a:rPr kumimoji="0" lang="en-US" sz="2000" b="0" i="1" u="none" strike="noStrike" cap="none" normalizeH="0" baseline="0" smtClean="0">
                                  <a:ln>
                                    <a:noFill/>
                                  </a:ln>
                                  <a:solidFill>
                                    <a:schemeClr val="tx1"/>
                                  </a:solidFill>
                                  <a:effectLst/>
                                  <a:latin typeface="Cambria Math" charset="0"/>
                                </a:rPr>
                                <m:t>𝑘</m:t>
                              </m:r>
                            </m:e>
                          </m:d>
                        </m:sup>
                      </m:sSup>
                    </m:oMath>
                  </m:oMathPara>
                </a14:m>
                <a:endParaRPr kumimoji="0" lang="en-US" sz="2000" b="0" i="1" u="none" strike="noStrike" cap="none" normalizeH="0" baseline="0" dirty="0">
                  <a:ln>
                    <a:noFill/>
                  </a:ln>
                  <a:solidFill>
                    <a:schemeClr val="tx1"/>
                  </a:solidFill>
                  <a:effectLst/>
                  <a:latin typeface="Times New Roman" pitchFamily="18" charset="0"/>
                </a:endParaRPr>
              </a:p>
            </p:txBody>
          </p:sp>
        </mc:Choice>
        <mc:Fallback xmlns="">
          <p:sp>
            <p:nvSpPr>
              <p:cNvPr id="10" name="Oval 9"/>
              <p:cNvSpPr>
                <a:spLocks noRot="1" noChangeAspect="1" noMove="1" noResize="1" noEditPoints="1" noAdjustHandles="1" noChangeArrowheads="1" noChangeShapeType="1" noTextEdit="1"/>
              </p:cNvSpPr>
              <p:nvPr/>
            </p:nvSpPr>
            <p:spPr bwMode="auto">
              <a:xfrm>
                <a:off x="6742789" y="4003881"/>
                <a:ext cx="706069" cy="700050"/>
              </a:xfrm>
              <a:prstGeom prst="ellipse">
                <a:avLst/>
              </a:prstGeom>
              <a:blipFill>
                <a:blip r:embed="rId6"/>
                <a:stretch>
                  <a:fillRect/>
                </a:stretch>
              </a:blipFill>
              <a:ln>
                <a:headEnd type="none" w="sm" len="sm"/>
                <a:tailEnd type="none" w="sm" len="sm"/>
              </a:ln>
            </p:spPr>
            <p:txBody>
              <a:bodyPr/>
              <a:lstStyle/>
              <a:p>
                <a:r>
                  <a:rPr lang="en-US">
                    <a:noFill/>
                  </a:rPr>
                  <a:t> </a:t>
                </a:r>
              </a:p>
            </p:txBody>
          </p:sp>
        </mc:Fallback>
      </mc:AlternateContent>
      <p:cxnSp>
        <p:nvCxnSpPr>
          <p:cNvPr id="12" name="Straight Arrow Connector 11"/>
          <p:cNvCxnSpPr>
            <a:endCxn id="8" idx="2"/>
          </p:cNvCxnSpPr>
          <p:nvPr/>
        </p:nvCxnSpPr>
        <p:spPr bwMode="auto">
          <a:xfrm>
            <a:off x="6076247" y="1453862"/>
            <a:ext cx="666542"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15" name="Straight Arrow Connector 14"/>
          <p:cNvCxnSpPr>
            <a:stCxn id="8" idx="6"/>
            <a:endCxn id="17" idx="1"/>
          </p:cNvCxnSpPr>
          <p:nvPr/>
        </p:nvCxnSpPr>
        <p:spPr bwMode="auto">
          <a:xfrm>
            <a:off x="7448858" y="1453862"/>
            <a:ext cx="324828"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17" name="Rectangle 16"/>
              <p:cNvSpPr/>
              <p:nvPr/>
            </p:nvSpPr>
            <p:spPr>
              <a:xfrm>
                <a:off x="7773686" y="1130486"/>
                <a:ext cx="683427" cy="646751"/>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sSub>
                        <m:sSubPr>
                          <m:ctrlPr>
                            <a:rPr lang="en-US" sz="2400" b="0" i="1" smtClean="0">
                              <a:uFill>
                                <a:solidFill/>
                              </a:uFill>
                              <a:latin typeface="Cambria Math" panose="02040503050406030204" pitchFamily="18" charset="0"/>
                            </a:rPr>
                          </m:ctrlPr>
                        </m:sSubPr>
                        <m:e>
                          <m:r>
                            <a:rPr lang="en-US" sz="2400" b="0" i="1" smtClean="0">
                              <a:uFill>
                                <a:solidFill/>
                              </a:uFill>
                              <a:latin typeface="Cambria Math" charset="0"/>
                            </a:rPr>
                            <m:t>𝐴</m:t>
                          </m:r>
                        </m:e>
                        <m:sub>
                          <m:r>
                            <a:rPr lang="en-US" sz="2400" b="0" i="1" smtClean="0">
                              <a:uFill>
                                <a:solidFill/>
                              </a:uFill>
                              <a:latin typeface="Cambria Math" charset="0"/>
                            </a:rPr>
                            <m:t>1</m:t>
                          </m:r>
                        </m:sub>
                      </m:sSub>
                    </m:oMath>
                  </m:oMathPara>
                </a14:m>
                <a:endParaRPr lang="en-US" sz="2400" i="0" dirty="0">
                  <a:uFill>
                    <a:solidFill/>
                  </a:uFill>
                  <a:latin typeface="+mj-lt"/>
                </a:endParaRPr>
              </a:p>
            </p:txBody>
          </p:sp>
        </mc:Choice>
        <mc:Fallback xmlns="">
          <p:sp>
            <p:nvSpPr>
              <p:cNvPr id="17" name="Rectangle 16"/>
              <p:cNvSpPr>
                <a:spLocks noRot="1" noChangeAspect="1" noMove="1" noResize="1" noEditPoints="1" noAdjustHandles="1" noChangeArrowheads="1" noChangeShapeType="1" noTextEdit="1"/>
              </p:cNvSpPr>
              <p:nvPr/>
            </p:nvSpPr>
            <p:spPr>
              <a:xfrm>
                <a:off x="7773686" y="1130486"/>
                <a:ext cx="683427" cy="646751"/>
              </a:xfrm>
              <a:prstGeom prst="rect">
                <a:avLst/>
              </a:prstGeom>
              <a:blipFill>
                <a:blip r:embed="rId7"/>
                <a:stretch>
                  <a:fillRect/>
                </a:stretch>
              </a:blipFill>
              <a:ln/>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20" name="Straight Arrow Connector 19"/>
          <p:cNvCxnSpPr>
            <a:stCxn id="17" idx="3"/>
          </p:cNvCxnSpPr>
          <p:nvPr/>
        </p:nvCxnSpPr>
        <p:spPr bwMode="auto">
          <a:xfrm flipV="1">
            <a:off x="8457113" y="1453861"/>
            <a:ext cx="351975"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23" name="Rectangle 22"/>
              <p:cNvSpPr/>
              <p:nvPr/>
            </p:nvSpPr>
            <p:spPr>
              <a:xfrm>
                <a:off x="7780696" y="2284290"/>
                <a:ext cx="683427" cy="646751"/>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sSub>
                        <m:sSubPr>
                          <m:ctrlPr>
                            <a:rPr lang="en-US" sz="2400" b="0" i="1" smtClean="0">
                              <a:uFill>
                                <a:solidFill/>
                              </a:uFill>
                              <a:latin typeface="Cambria Math" panose="02040503050406030204" pitchFamily="18" charset="0"/>
                            </a:rPr>
                          </m:ctrlPr>
                        </m:sSubPr>
                        <m:e>
                          <m:r>
                            <a:rPr lang="en-US" sz="2400" b="0" i="1" smtClean="0">
                              <a:uFill>
                                <a:solidFill/>
                              </a:uFill>
                              <a:latin typeface="Cambria Math" charset="0"/>
                            </a:rPr>
                            <m:t>𝐴</m:t>
                          </m:r>
                        </m:e>
                        <m:sub>
                          <m:r>
                            <a:rPr lang="en-US" sz="2400" b="0" i="1" smtClean="0">
                              <a:uFill>
                                <a:solidFill/>
                              </a:uFill>
                              <a:latin typeface="Cambria Math" charset="0"/>
                            </a:rPr>
                            <m:t>2</m:t>
                          </m:r>
                        </m:sub>
                      </m:sSub>
                    </m:oMath>
                  </m:oMathPara>
                </a14:m>
                <a:endParaRPr lang="en-US" sz="2400" i="0" dirty="0">
                  <a:uFill>
                    <a:solidFill/>
                  </a:uFill>
                  <a:latin typeface="+mj-lt"/>
                </a:endParaRPr>
              </a:p>
            </p:txBody>
          </p:sp>
        </mc:Choice>
        <mc:Fallback xmlns="">
          <p:sp>
            <p:nvSpPr>
              <p:cNvPr id="23" name="Rectangle 22"/>
              <p:cNvSpPr>
                <a:spLocks noRot="1" noChangeAspect="1" noMove="1" noResize="1" noEditPoints="1" noAdjustHandles="1" noChangeArrowheads="1" noChangeShapeType="1" noTextEdit="1"/>
              </p:cNvSpPr>
              <p:nvPr/>
            </p:nvSpPr>
            <p:spPr>
              <a:xfrm>
                <a:off x="7780696" y="2284290"/>
                <a:ext cx="683427" cy="646751"/>
              </a:xfrm>
              <a:prstGeom prst="rect">
                <a:avLst/>
              </a:prstGeom>
              <a:blipFill>
                <a:blip r:embed="rId8"/>
                <a:stretch>
                  <a:fillRect/>
                </a:stretch>
              </a:blipFill>
              <a:ln/>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7773685" y="4030530"/>
                <a:ext cx="683427" cy="646751"/>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sSub>
                        <m:sSubPr>
                          <m:ctrlPr>
                            <a:rPr lang="en-US" sz="2400" b="0" i="1" smtClean="0">
                              <a:uFill>
                                <a:solidFill/>
                              </a:uFill>
                              <a:latin typeface="Cambria Math" panose="02040503050406030204" pitchFamily="18" charset="0"/>
                            </a:rPr>
                          </m:ctrlPr>
                        </m:sSubPr>
                        <m:e>
                          <m:r>
                            <a:rPr lang="en-US" sz="2400" b="0" i="1" smtClean="0">
                              <a:uFill>
                                <a:solidFill/>
                              </a:uFill>
                              <a:latin typeface="Cambria Math" charset="0"/>
                            </a:rPr>
                            <m:t>𝐴</m:t>
                          </m:r>
                        </m:e>
                        <m:sub>
                          <m:r>
                            <a:rPr lang="en-US" sz="2400" b="0" i="1" smtClean="0">
                              <a:uFill>
                                <a:solidFill/>
                              </a:uFill>
                              <a:latin typeface="Cambria Math" charset="0"/>
                            </a:rPr>
                            <m:t>𝑘</m:t>
                          </m:r>
                        </m:sub>
                      </m:sSub>
                    </m:oMath>
                  </m:oMathPara>
                </a14:m>
                <a:endParaRPr lang="en-US" sz="2400" i="0" dirty="0">
                  <a:uFill>
                    <a:solidFill/>
                  </a:uFill>
                  <a:latin typeface="+mj-lt"/>
                </a:endParaRPr>
              </a:p>
            </p:txBody>
          </p:sp>
        </mc:Choice>
        <mc:Fallback xmlns="">
          <p:sp>
            <p:nvSpPr>
              <p:cNvPr id="24" name="Rectangle 23"/>
              <p:cNvSpPr>
                <a:spLocks noRot="1" noChangeAspect="1" noMove="1" noResize="1" noEditPoints="1" noAdjustHandles="1" noChangeArrowheads="1" noChangeShapeType="1" noTextEdit="1"/>
              </p:cNvSpPr>
              <p:nvPr/>
            </p:nvSpPr>
            <p:spPr>
              <a:xfrm>
                <a:off x="7773685" y="4030530"/>
                <a:ext cx="683427" cy="646751"/>
              </a:xfrm>
              <a:prstGeom prst="rect">
                <a:avLst/>
              </a:prstGeom>
              <a:blipFill>
                <a:blip r:embed="rId9"/>
                <a:stretch>
                  <a:fillRect/>
                </a:stretch>
              </a:blipFill>
              <a:ln/>
              <a:extLst>
                <a:ext uri="{C572A759-6A51-4108-AA02-DFA0A04FC94B}">
                  <ma14:wrappingTextBoxFlag xmlns="" xmlns:ma14="http://schemas.microsoft.com/office/mac/drawingml/2011/main" xmlns:a14="http://schemas.microsoft.com/office/drawing/2010/main" val="1"/>
                </a:ext>
              </a:extLst>
            </p:spPr>
            <p:txBody>
              <a:bodyPr/>
              <a:lstStyle/>
              <a:p>
                <a:r>
                  <a:rPr lang="en-US">
                    <a:noFill/>
                  </a:rPr>
                  <a:t> </a:t>
                </a:r>
              </a:p>
            </p:txBody>
          </p:sp>
        </mc:Fallback>
      </mc:AlternateContent>
      <p:cxnSp>
        <p:nvCxnSpPr>
          <p:cNvPr id="25" name="Straight Arrow Connector 24"/>
          <p:cNvCxnSpPr/>
          <p:nvPr/>
        </p:nvCxnSpPr>
        <p:spPr bwMode="auto">
          <a:xfrm flipV="1">
            <a:off x="8443985" y="2607665"/>
            <a:ext cx="351975"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6" name="Straight Arrow Connector 25"/>
          <p:cNvCxnSpPr/>
          <p:nvPr/>
        </p:nvCxnSpPr>
        <p:spPr bwMode="auto">
          <a:xfrm flipV="1">
            <a:off x="8468168" y="4366420"/>
            <a:ext cx="351975"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8" name="Elbow Connector 27"/>
          <p:cNvCxnSpPr>
            <a:endCxn id="23" idx="0"/>
          </p:cNvCxnSpPr>
          <p:nvPr/>
        </p:nvCxnSpPr>
        <p:spPr bwMode="auto">
          <a:xfrm rot="5400000">
            <a:off x="7955977" y="1620294"/>
            <a:ext cx="830429" cy="497562"/>
          </a:xfrm>
          <a:prstGeom prst="bentConnector3">
            <a:avLst/>
          </a:prstGeom>
          <a:solidFill>
            <a:schemeClr val="accent1"/>
          </a:solidFill>
          <a:ln w="38100" cap="flat" cmpd="sng" algn="ctr">
            <a:solidFill>
              <a:srgbClr val="C00000"/>
            </a:solidFill>
            <a:prstDash val="solid"/>
            <a:round/>
            <a:headEnd type="none" w="sm" len="sm"/>
            <a:tailEnd type="triangle"/>
          </a:ln>
          <a:effectLst/>
        </p:spPr>
      </p:cxnSp>
      <p:cxnSp>
        <p:nvCxnSpPr>
          <p:cNvPr id="29" name="Elbow Connector 28"/>
          <p:cNvCxnSpPr/>
          <p:nvPr/>
        </p:nvCxnSpPr>
        <p:spPr bwMode="auto">
          <a:xfrm rot="5400000">
            <a:off x="8065617" y="2667266"/>
            <a:ext cx="600886" cy="487301"/>
          </a:xfrm>
          <a:prstGeom prst="bentConnector3">
            <a:avLst>
              <a:gd name="adj1" fmla="val 67181"/>
            </a:avLst>
          </a:prstGeom>
          <a:solidFill>
            <a:schemeClr val="accent1"/>
          </a:solidFill>
          <a:ln w="38100" cap="flat" cmpd="sng" algn="ctr">
            <a:solidFill>
              <a:srgbClr val="C00000"/>
            </a:solidFill>
            <a:prstDash val="solid"/>
            <a:round/>
            <a:headEnd type="none" w="sm" len="sm"/>
            <a:tailEnd type="triangle"/>
          </a:ln>
          <a:effectLst/>
        </p:spPr>
      </p:cxnSp>
      <p:cxnSp>
        <p:nvCxnSpPr>
          <p:cNvPr id="30" name="Straight Arrow Connector 29"/>
          <p:cNvCxnSpPr/>
          <p:nvPr/>
        </p:nvCxnSpPr>
        <p:spPr bwMode="auto">
          <a:xfrm>
            <a:off x="7455868" y="2634315"/>
            <a:ext cx="324828"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31" name="Straight Arrow Connector 30"/>
          <p:cNvCxnSpPr/>
          <p:nvPr/>
        </p:nvCxnSpPr>
        <p:spPr bwMode="auto">
          <a:xfrm>
            <a:off x="7448857" y="4366420"/>
            <a:ext cx="324828"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32" name="TextBox 31"/>
          <p:cNvSpPr txBox="1"/>
          <p:nvPr/>
        </p:nvSpPr>
        <p:spPr>
          <a:xfrm rot="5400000">
            <a:off x="7917185" y="3261243"/>
            <a:ext cx="625812" cy="523220"/>
          </a:xfrm>
          <a:prstGeom prst="rect">
            <a:avLst/>
          </a:prstGeom>
          <a:noFill/>
        </p:spPr>
        <p:txBody>
          <a:bodyPr wrap="none" rtlCol="0">
            <a:spAutoFit/>
          </a:bodyPr>
          <a:lstStyle/>
          <a:p>
            <a:pPr marL="40639" marR="40639" algn="l" rtl="0"/>
            <a:r>
              <a:rPr lang="is-IS" sz="2800" b="1" i="0">
                <a:latin typeface="+mj-lt"/>
              </a:rPr>
              <a:t>…</a:t>
            </a:r>
            <a:endParaRPr lang="en-US" sz="2800" b="1" i="0" dirty="0" err="1">
              <a:latin typeface="+mj-lt"/>
            </a:endParaRPr>
          </a:p>
        </p:txBody>
      </p:sp>
      <p:cxnSp>
        <p:nvCxnSpPr>
          <p:cNvPr id="33" name="Straight Arrow Connector 32"/>
          <p:cNvCxnSpPr>
            <a:endCxn id="9" idx="1"/>
          </p:cNvCxnSpPr>
          <p:nvPr/>
        </p:nvCxnSpPr>
        <p:spPr bwMode="auto">
          <a:xfrm>
            <a:off x="6075260" y="1580599"/>
            <a:ext cx="770931" cy="80621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36" name="Straight Arrow Connector 35"/>
          <p:cNvCxnSpPr>
            <a:endCxn id="10" idx="1"/>
          </p:cNvCxnSpPr>
          <p:nvPr/>
        </p:nvCxnSpPr>
        <p:spPr bwMode="auto">
          <a:xfrm>
            <a:off x="5989338" y="1663679"/>
            <a:ext cx="856852" cy="2442722"/>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grpSp>
        <p:nvGrpSpPr>
          <p:cNvPr id="287" name="Group 286"/>
          <p:cNvGrpSpPr/>
          <p:nvPr/>
        </p:nvGrpSpPr>
        <p:grpSpPr>
          <a:xfrm>
            <a:off x="1154552" y="1072086"/>
            <a:ext cx="2743896" cy="3573444"/>
            <a:chOff x="5905541" y="1208747"/>
            <a:chExt cx="2743896" cy="3573444"/>
          </a:xfrm>
        </p:grpSpPr>
        <mc:AlternateContent xmlns:mc="http://schemas.openxmlformats.org/markup-compatibility/2006" xmlns:a14="http://schemas.microsoft.com/office/drawing/2010/main">
          <mc:Choice Requires="a14">
            <p:sp>
              <p:nvSpPr>
                <p:cNvPr id="46" name="Oval 45"/>
                <p:cNvSpPr/>
                <p:nvPr/>
              </p:nvSpPr>
              <p:spPr bwMode="auto">
                <a:xfrm>
                  <a:off x="6572083" y="1208747"/>
                  <a:ext cx="706069" cy="700050"/>
                </a:xfrm>
                <a:prstGeom prst="ellipse">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
                      </m:oMathParaPr>
                      <m:oMath xmlns:m="http://schemas.openxmlformats.org/officeDocument/2006/math">
                        <m:r>
                          <a:rPr kumimoji="0" lang="en-US" sz="2000" b="0" i="1" u="none" strike="noStrike" cap="none" normalizeH="0" baseline="0" smtClean="0">
                            <a:ln>
                              <a:noFill/>
                            </a:ln>
                            <a:solidFill>
                              <a:schemeClr val="tx1"/>
                            </a:solidFill>
                            <a:effectLst/>
                            <a:latin typeface="Cambria Math" panose="02040503050406030204" pitchFamily="18" charset="0"/>
                          </a:rPr>
                          <m:t>𝑋</m:t>
                        </m:r>
                      </m:oMath>
                    </m:oMathPara>
                  </a14:m>
                  <a:endParaRPr kumimoji="0" lang="en-US" sz="2000" b="0" i="1" u="none" strike="noStrike" cap="none" normalizeH="0" baseline="0" dirty="0">
                    <a:ln>
                      <a:noFill/>
                    </a:ln>
                    <a:solidFill>
                      <a:schemeClr val="tx1"/>
                    </a:solidFill>
                    <a:effectLst/>
                    <a:latin typeface="Times New Roman" pitchFamily="18" charset="0"/>
                  </a:endParaRPr>
                </a:p>
              </p:txBody>
            </p:sp>
          </mc:Choice>
          <mc:Fallback xmlns="">
            <p:sp>
              <p:nvSpPr>
                <p:cNvPr id="46" name="Oval 45"/>
                <p:cNvSpPr>
                  <a:spLocks noRot="1" noChangeAspect="1" noMove="1" noResize="1" noEditPoints="1" noAdjustHandles="1" noChangeArrowheads="1" noChangeShapeType="1" noTextEdit="1"/>
                </p:cNvSpPr>
                <p:nvPr/>
              </p:nvSpPr>
              <p:spPr bwMode="auto">
                <a:xfrm>
                  <a:off x="6572083" y="1208747"/>
                  <a:ext cx="706069" cy="700050"/>
                </a:xfrm>
                <a:prstGeom prst="ellipse">
                  <a:avLst/>
                </a:prstGeom>
                <a:blipFill>
                  <a:blip r:embed="rId10"/>
                  <a:stretch>
                    <a:fillRect/>
                  </a:stretch>
                </a:blipFill>
                <a:ln>
                  <a:headEnd type="none" w="sm" len="sm"/>
                  <a:tailEnd type="none" w="sm" len="sm"/>
                </a:ln>
              </p:spPr>
              <p:txBody>
                <a:bodyPr/>
                <a:lstStyle/>
                <a:p>
                  <a:r>
                    <a:rPr lang="en-US">
                      <a:noFill/>
                    </a:rPr>
                    <a:t> </a:t>
                  </a:r>
                </a:p>
              </p:txBody>
            </p:sp>
          </mc:Fallback>
        </mc:AlternateContent>
        <p:cxnSp>
          <p:nvCxnSpPr>
            <p:cNvPr id="50" name="Straight Arrow Connector 49"/>
            <p:cNvCxnSpPr>
              <a:endCxn id="58" idx="1"/>
            </p:cNvCxnSpPr>
            <p:nvPr/>
          </p:nvCxnSpPr>
          <p:spPr bwMode="auto">
            <a:xfrm>
              <a:off x="7278152" y="1558772"/>
              <a:ext cx="324828"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51" name="Rectangle 50"/>
                <p:cNvSpPr/>
                <p:nvPr/>
              </p:nvSpPr>
              <p:spPr>
                <a:xfrm>
                  <a:off x="7602980" y="1235396"/>
                  <a:ext cx="683427" cy="646751"/>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sSub>
                          <m:sSubPr>
                            <m:ctrlPr>
                              <a:rPr lang="en-US" sz="2400" b="0" i="1" smtClean="0">
                                <a:uFill>
                                  <a:solidFill/>
                                </a:uFill>
                                <a:latin typeface="Cambria Math" panose="02040503050406030204" pitchFamily="18" charset="0"/>
                              </a:rPr>
                            </m:ctrlPr>
                          </m:sSubPr>
                          <m:e>
                            <m:r>
                              <a:rPr lang="en-US" sz="2400" b="0" i="1" smtClean="0">
                                <a:uFill>
                                  <a:solidFill/>
                                </a:uFill>
                                <a:latin typeface="Cambria Math" charset="0"/>
                              </a:rPr>
                              <m:t>𝐴</m:t>
                            </m:r>
                          </m:e>
                          <m:sub>
                            <m:r>
                              <a:rPr lang="en-US" sz="2400" b="0" i="1" smtClean="0">
                                <a:uFill>
                                  <a:solidFill/>
                                </a:uFill>
                                <a:latin typeface="Cambria Math" charset="0"/>
                              </a:rPr>
                              <m:t>1</m:t>
                            </m:r>
                          </m:sub>
                        </m:sSub>
                      </m:oMath>
                    </m:oMathPara>
                  </a14:m>
                  <a:endParaRPr lang="en-US" sz="2400" i="0" dirty="0">
                    <a:uFill>
                      <a:solidFill/>
                    </a:uFill>
                    <a:latin typeface="+mj-lt"/>
                  </a:endParaRPr>
                </a:p>
              </p:txBody>
            </p:sp>
          </mc:Choice>
          <mc:Fallback xmlns="">
            <p:sp>
              <p:nvSpPr>
                <p:cNvPr id="51" name="Rectangle 50"/>
                <p:cNvSpPr>
                  <a:spLocks noRot="1" noChangeAspect="1" noMove="1" noResize="1" noEditPoints="1" noAdjustHandles="1" noChangeArrowheads="1" noChangeShapeType="1" noTextEdit="1"/>
                </p:cNvSpPr>
                <p:nvPr/>
              </p:nvSpPr>
              <p:spPr>
                <a:xfrm>
                  <a:off x="7602980" y="1235396"/>
                  <a:ext cx="683427" cy="646751"/>
                </a:xfrm>
                <a:prstGeom prst="rect">
                  <a:avLst/>
                </a:prstGeom>
                <a:blipFill rotWithShape="0">
                  <a:blip r:embed="rId11"/>
                  <a:stretch>
                    <a:fillRect/>
                  </a:stretch>
                </a:blipFill>
                <a:ln/>
                <a:extLst>
                  <a:ext uri="{C572A759-6A51-4108-AA02-DFA0A04FC94B}">
                    <ma14:wrappingTextBoxFlag xmlns:ma14="http://schemas.microsoft.com/office/mac/drawingml/2011/main" val="1"/>
                  </a:ext>
                </a:extLst>
              </p:spPr>
              <p:txBody>
                <a:bodyPr/>
                <a:lstStyle/>
                <a:p>
                  <a:r>
                    <a:rPr lang="en-US">
                      <a:noFill/>
                    </a:rPr>
                    <a:t> </a:t>
                  </a:r>
                </a:p>
              </p:txBody>
            </p:sp>
          </mc:Fallback>
        </mc:AlternateContent>
        <p:cxnSp>
          <p:nvCxnSpPr>
            <p:cNvPr id="52" name="Straight Arrow Connector 51"/>
            <p:cNvCxnSpPr>
              <a:stCxn id="58" idx="3"/>
            </p:cNvCxnSpPr>
            <p:nvPr/>
          </p:nvCxnSpPr>
          <p:spPr bwMode="auto">
            <a:xfrm flipV="1">
              <a:off x="8286407" y="1558771"/>
              <a:ext cx="351975"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53" name="Rectangle 52"/>
                <p:cNvSpPr/>
                <p:nvPr/>
              </p:nvSpPr>
              <p:spPr>
                <a:xfrm>
                  <a:off x="7609990" y="2389200"/>
                  <a:ext cx="683427" cy="646751"/>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sSub>
                          <m:sSubPr>
                            <m:ctrlPr>
                              <a:rPr lang="en-US" sz="2400" b="0" i="1" smtClean="0">
                                <a:uFill>
                                  <a:solidFill/>
                                </a:uFill>
                                <a:latin typeface="Cambria Math" panose="02040503050406030204" pitchFamily="18" charset="0"/>
                              </a:rPr>
                            </m:ctrlPr>
                          </m:sSubPr>
                          <m:e>
                            <m:r>
                              <a:rPr lang="en-US" sz="2400" b="0" i="1" smtClean="0">
                                <a:uFill>
                                  <a:solidFill/>
                                </a:uFill>
                                <a:latin typeface="Cambria Math" charset="0"/>
                              </a:rPr>
                              <m:t>𝐴</m:t>
                            </m:r>
                          </m:e>
                          <m:sub>
                            <m:r>
                              <a:rPr lang="en-US" sz="2400" b="0" i="1" smtClean="0">
                                <a:uFill>
                                  <a:solidFill/>
                                </a:uFill>
                                <a:latin typeface="Cambria Math" charset="0"/>
                              </a:rPr>
                              <m:t>2</m:t>
                            </m:r>
                          </m:sub>
                        </m:sSub>
                      </m:oMath>
                    </m:oMathPara>
                  </a14:m>
                  <a:endParaRPr lang="en-US" sz="2400" i="0" dirty="0">
                    <a:uFill>
                      <a:solidFill/>
                    </a:uFill>
                    <a:latin typeface="+mj-lt"/>
                  </a:endParaRPr>
                </a:p>
              </p:txBody>
            </p:sp>
          </mc:Choice>
          <mc:Fallback xmlns="">
            <p:sp>
              <p:nvSpPr>
                <p:cNvPr id="53" name="Rectangle 52"/>
                <p:cNvSpPr>
                  <a:spLocks noRot="1" noChangeAspect="1" noMove="1" noResize="1" noEditPoints="1" noAdjustHandles="1" noChangeArrowheads="1" noChangeShapeType="1" noTextEdit="1"/>
                </p:cNvSpPr>
                <p:nvPr/>
              </p:nvSpPr>
              <p:spPr>
                <a:xfrm>
                  <a:off x="7609990" y="2389200"/>
                  <a:ext cx="683427" cy="646751"/>
                </a:xfrm>
                <a:prstGeom prst="rect">
                  <a:avLst/>
                </a:prstGeom>
                <a:blipFill rotWithShape="0">
                  <a:blip r:embed="rId12"/>
                  <a:stretch>
                    <a:fillRect/>
                  </a:stretch>
                </a:blipFill>
                <a:ln/>
                <a:extLst>
                  <a:ext uri="{C572A759-6A51-4108-AA02-DFA0A04FC94B}">
                    <ma14:wrappingTextBoxFlag xmlns:ma14="http://schemas.microsoft.com/office/mac/drawingml/2011/main"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7602979" y="4135440"/>
                  <a:ext cx="683427" cy="646751"/>
                </a:xfrm>
                <a:prstGeom prst="rect">
                  <a:avLst/>
                </a:prstGeom>
                <a:ln/>
                <a:extLst>
                  <a:ext uri="{C572A759-6A51-4108-AA02-DFA0A04FC94B}">
                    <ma14:wrappingTextBoxFlag xmlns=""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wrap="none" lIns="0" tIns="0" rIns="0" bIns="0" rtlCol="0" anchor="ctr">
                  <a:noAutofit/>
                </a:bodyPr>
                <a:lstStyle/>
                <a:p>
                  <a:pPr marL="40639" marR="40639" algn="ctr" rtl="0"/>
                  <a14:m>
                    <m:oMathPara xmlns:m="http://schemas.openxmlformats.org/officeDocument/2006/math">
                      <m:oMathParaPr>
                        <m:jc m:val="centerGroup"/>
                      </m:oMathParaPr>
                      <m:oMath xmlns:m="http://schemas.openxmlformats.org/officeDocument/2006/math">
                        <m:sSub>
                          <m:sSubPr>
                            <m:ctrlPr>
                              <a:rPr lang="en-US" sz="2400" b="0" i="1" smtClean="0">
                                <a:uFill>
                                  <a:solidFill/>
                                </a:uFill>
                                <a:latin typeface="Cambria Math" panose="02040503050406030204" pitchFamily="18" charset="0"/>
                              </a:rPr>
                            </m:ctrlPr>
                          </m:sSubPr>
                          <m:e>
                            <m:r>
                              <a:rPr lang="en-US" sz="2400" b="0" i="1" smtClean="0">
                                <a:uFill>
                                  <a:solidFill/>
                                </a:uFill>
                                <a:latin typeface="Cambria Math" charset="0"/>
                              </a:rPr>
                              <m:t>𝐴</m:t>
                            </m:r>
                          </m:e>
                          <m:sub>
                            <m:r>
                              <a:rPr lang="en-US" sz="2400" b="0" i="1" smtClean="0">
                                <a:uFill>
                                  <a:solidFill/>
                                </a:uFill>
                                <a:latin typeface="Cambria Math" charset="0"/>
                              </a:rPr>
                              <m:t>𝑘</m:t>
                            </m:r>
                          </m:sub>
                        </m:sSub>
                      </m:oMath>
                    </m:oMathPara>
                  </a14:m>
                  <a:endParaRPr lang="en-US" sz="2400" i="0" dirty="0">
                    <a:uFill>
                      <a:solidFill/>
                    </a:uFill>
                    <a:latin typeface="+mj-lt"/>
                  </a:endParaRPr>
                </a:p>
              </p:txBody>
            </p:sp>
          </mc:Choice>
          <mc:Fallback xmlns="">
            <p:sp>
              <p:nvSpPr>
                <p:cNvPr id="54" name="Rectangle 53"/>
                <p:cNvSpPr>
                  <a:spLocks noRot="1" noChangeAspect="1" noMove="1" noResize="1" noEditPoints="1" noAdjustHandles="1" noChangeArrowheads="1" noChangeShapeType="1" noTextEdit="1"/>
                </p:cNvSpPr>
                <p:nvPr/>
              </p:nvSpPr>
              <p:spPr>
                <a:xfrm>
                  <a:off x="7602979" y="4135440"/>
                  <a:ext cx="683427" cy="646751"/>
                </a:xfrm>
                <a:prstGeom prst="rect">
                  <a:avLst/>
                </a:prstGeom>
                <a:blipFill rotWithShape="0">
                  <a:blip r:embed="rId13"/>
                  <a:stretch>
                    <a:fillRect/>
                  </a:stretch>
                </a:blipFill>
                <a:ln/>
                <a:extLst>
                  <a:ext uri="{C572A759-6A51-4108-AA02-DFA0A04FC94B}">
                    <ma14:wrappingTextBoxFlag xmlns:ma14="http://schemas.microsoft.com/office/mac/drawingml/2011/main" val="1"/>
                  </a:ext>
                </a:extLst>
              </p:spPr>
              <p:txBody>
                <a:bodyPr/>
                <a:lstStyle/>
                <a:p>
                  <a:r>
                    <a:rPr lang="en-US">
                      <a:noFill/>
                    </a:rPr>
                    <a:t> </a:t>
                  </a:r>
                </a:p>
              </p:txBody>
            </p:sp>
          </mc:Fallback>
        </mc:AlternateContent>
        <p:cxnSp>
          <p:nvCxnSpPr>
            <p:cNvPr id="55" name="Straight Arrow Connector 54"/>
            <p:cNvCxnSpPr/>
            <p:nvPr/>
          </p:nvCxnSpPr>
          <p:spPr bwMode="auto">
            <a:xfrm flipV="1">
              <a:off x="8273279" y="2712575"/>
              <a:ext cx="351975"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56" name="Straight Arrow Connector 55"/>
            <p:cNvCxnSpPr/>
            <p:nvPr/>
          </p:nvCxnSpPr>
          <p:spPr bwMode="auto">
            <a:xfrm flipV="1">
              <a:off x="8297462" y="4471330"/>
              <a:ext cx="351975" cy="1"/>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57" name="Elbow Connector 56"/>
            <p:cNvCxnSpPr/>
            <p:nvPr/>
          </p:nvCxnSpPr>
          <p:spPr bwMode="auto">
            <a:xfrm rot="5400000">
              <a:off x="7785271" y="1725204"/>
              <a:ext cx="830429" cy="497562"/>
            </a:xfrm>
            <a:prstGeom prst="bentConnector3">
              <a:avLst/>
            </a:prstGeom>
            <a:solidFill>
              <a:schemeClr val="accent1"/>
            </a:solidFill>
            <a:ln w="38100" cap="flat" cmpd="sng" algn="ctr">
              <a:solidFill>
                <a:srgbClr val="C00000"/>
              </a:solidFill>
              <a:prstDash val="solid"/>
              <a:round/>
              <a:headEnd type="none" w="sm" len="sm"/>
              <a:tailEnd type="triangle"/>
            </a:ln>
            <a:effectLst/>
          </p:spPr>
        </p:cxnSp>
        <p:cxnSp>
          <p:nvCxnSpPr>
            <p:cNvPr id="58" name="Elbow Connector 57"/>
            <p:cNvCxnSpPr/>
            <p:nvPr/>
          </p:nvCxnSpPr>
          <p:spPr bwMode="auto">
            <a:xfrm rot="5400000">
              <a:off x="7775008" y="2881817"/>
              <a:ext cx="830429" cy="497562"/>
            </a:xfrm>
            <a:prstGeom prst="bentConnector3">
              <a:avLst/>
            </a:prstGeom>
            <a:solidFill>
              <a:schemeClr val="accent1"/>
            </a:solidFill>
            <a:ln w="38100" cap="flat" cmpd="sng" algn="ctr">
              <a:solidFill>
                <a:srgbClr val="C00000"/>
              </a:solidFill>
              <a:prstDash val="solid"/>
              <a:round/>
              <a:headEnd type="none" w="sm" len="sm"/>
              <a:tailEnd type="triangle"/>
            </a:ln>
            <a:effectLst/>
          </p:spPr>
        </p:cxnSp>
        <p:cxnSp>
          <p:nvCxnSpPr>
            <p:cNvPr id="59" name="Straight Arrow Connector 58"/>
            <p:cNvCxnSpPr/>
            <p:nvPr/>
          </p:nvCxnSpPr>
          <p:spPr bwMode="auto">
            <a:xfrm>
              <a:off x="7367196" y="2739225"/>
              <a:ext cx="242794"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60" name="Straight Arrow Connector 59"/>
            <p:cNvCxnSpPr/>
            <p:nvPr/>
          </p:nvCxnSpPr>
          <p:spPr bwMode="auto">
            <a:xfrm>
              <a:off x="7367196" y="4471330"/>
              <a:ext cx="235783"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sp>
          <p:nvSpPr>
            <p:cNvPr id="61" name="TextBox 60"/>
            <p:cNvSpPr txBox="1"/>
            <p:nvPr/>
          </p:nvSpPr>
          <p:spPr>
            <a:xfrm rot="5400000">
              <a:off x="7736281" y="3476156"/>
              <a:ext cx="728405" cy="646331"/>
            </a:xfrm>
            <a:prstGeom prst="rect">
              <a:avLst/>
            </a:prstGeom>
            <a:noFill/>
          </p:spPr>
          <p:txBody>
            <a:bodyPr wrap="none" rtlCol="0">
              <a:spAutoFit/>
            </a:bodyPr>
            <a:lstStyle/>
            <a:p>
              <a:pPr marL="40639" marR="40639" algn="l" rtl="0"/>
              <a:r>
                <a:rPr lang="is-IS" sz="3600" b="1" i="0">
                  <a:latin typeface="+mj-lt"/>
                </a:rPr>
                <a:t>…</a:t>
              </a:r>
              <a:endParaRPr lang="en-US" sz="3600" b="1" i="0" dirty="0" err="1">
                <a:latin typeface="+mj-lt"/>
              </a:endParaRPr>
            </a:p>
          </p:txBody>
        </p:sp>
        <p:cxnSp>
          <p:nvCxnSpPr>
            <p:cNvPr id="265" name="Straight Arrow Connector 264"/>
            <p:cNvCxnSpPr>
              <a:endCxn id="46" idx="2"/>
            </p:cNvCxnSpPr>
            <p:nvPr/>
          </p:nvCxnSpPr>
          <p:spPr bwMode="auto">
            <a:xfrm>
              <a:off x="5905541" y="1558772"/>
              <a:ext cx="666542" cy="0"/>
            </a:xfrm>
            <a:prstGeom prst="straightConnector1">
              <a:avLst/>
            </a:prstGeom>
            <a:solidFill>
              <a:schemeClr val="accent1"/>
            </a:solidFill>
            <a:ln w="38100" cap="flat" cmpd="sng" algn="ctr">
              <a:solidFill>
                <a:schemeClr val="tx1"/>
              </a:solidFill>
              <a:prstDash val="solid"/>
              <a:round/>
              <a:headEnd type="none" w="sm" len="sm"/>
              <a:tailEnd type="triangle"/>
            </a:ln>
            <a:effectLst/>
          </p:spPr>
        </p:cxnSp>
        <p:cxnSp>
          <p:nvCxnSpPr>
            <p:cNvPr id="268" name="Straight Arrow Connector 267"/>
            <p:cNvCxnSpPr/>
            <p:nvPr/>
          </p:nvCxnSpPr>
          <p:spPr bwMode="auto">
            <a:xfrm>
              <a:off x="7367196" y="1573286"/>
              <a:ext cx="2901" cy="2898044"/>
            </a:xfrm>
            <a:prstGeom prst="straightConnector1">
              <a:avLst/>
            </a:prstGeom>
            <a:solidFill>
              <a:schemeClr val="accent1"/>
            </a:solidFill>
            <a:ln w="38100" cap="flat" cmpd="sng" algn="ctr">
              <a:solidFill>
                <a:schemeClr val="tx1"/>
              </a:solidFill>
              <a:prstDash val="solid"/>
              <a:round/>
              <a:headEnd type="none" w="sm" len="sm"/>
              <a:tailEnd type="none"/>
            </a:ln>
            <a:effectLst/>
          </p:spPr>
        </p:cxnSp>
      </p:grpSp>
      <p:cxnSp>
        <p:nvCxnSpPr>
          <p:cNvPr id="274" name="Elbow Connector 273"/>
          <p:cNvCxnSpPr/>
          <p:nvPr/>
        </p:nvCxnSpPr>
        <p:spPr bwMode="auto">
          <a:xfrm rot="5400000">
            <a:off x="8111601" y="3596574"/>
            <a:ext cx="457097" cy="448780"/>
          </a:xfrm>
          <a:prstGeom prst="bentConnector3">
            <a:avLst>
              <a:gd name="adj1" fmla="val 50000"/>
            </a:avLst>
          </a:prstGeom>
          <a:solidFill>
            <a:schemeClr val="accent1"/>
          </a:solidFill>
          <a:ln w="38100" cap="flat" cmpd="sng" algn="ctr">
            <a:solidFill>
              <a:srgbClr val="C00000"/>
            </a:solidFill>
            <a:prstDash val="solid"/>
            <a:round/>
            <a:headEnd type="none" w="sm" len="sm"/>
            <a:tailEnd type="triangle"/>
          </a:ln>
          <a:effectLst/>
        </p:spPr>
      </p:cxnSp>
      <p:cxnSp>
        <p:nvCxnSpPr>
          <p:cNvPr id="282" name="Straight Arrow Connector 281"/>
          <p:cNvCxnSpPr/>
          <p:nvPr/>
        </p:nvCxnSpPr>
        <p:spPr bwMode="auto">
          <a:xfrm>
            <a:off x="4572000" y="959017"/>
            <a:ext cx="0" cy="3842013"/>
          </a:xfrm>
          <a:prstGeom prst="straightConnector1">
            <a:avLst/>
          </a:prstGeom>
          <a:solidFill>
            <a:schemeClr val="accent1"/>
          </a:solidFill>
          <a:ln w="38100" cap="flat" cmpd="sng" algn="ctr">
            <a:solidFill>
              <a:schemeClr val="tx1"/>
            </a:solidFill>
            <a:prstDash val="sysDash"/>
            <a:round/>
            <a:headEnd type="none" w="sm" len="sm"/>
            <a:tailEnd type="none"/>
          </a:ln>
          <a:effectLst/>
        </p:spPr>
      </p:cxnSp>
      <p:sp>
        <p:nvSpPr>
          <p:cNvPr id="284" name="TextBox 283"/>
          <p:cNvSpPr txBox="1"/>
          <p:nvPr/>
        </p:nvSpPr>
        <p:spPr>
          <a:xfrm>
            <a:off x="4714503" y="3297773"/>
            <a:ext cx="1956305" cy="1446550"/>
          </a:xfrm>
          <a:prstGeom prst="rect">
            <a:avLst/>
          </a:prstGeom>
          <a:noFill/>
        </p:spPr>
        <p:txBody>
          <a:bodyPr wrap="none" rtlCol="0">
            <a:spAutoFit/>
          </a:bodyPr>
          <a:lstStyle/>
          <a:p>
            <a:pPr algn="ctr"/>
            <a:r>
              <a:rPr lang="en-US" dirty="0">
                <a:solidFill>
                  <a:schemeClr val="accent2"/>
                </a:solidFill>
              </a:rPr>
              <a:t>Statistical</a:t>
            </a:r>
            <a:br>
              <a:rPr lang="en-US" dirty="0">
                <a:solidFill>
                  <a:schemeClr val="accent2"/>
                </a:solidFill>
              </a:rPr>
            </a:br>
            <a:r>
              <a:rPr lang="en-US" dirty="0">
                <a:solidFill>
                  <a:schemeClr val="accent2"/>
                </a:solidFill>
              </a:rPr>
              <a:t>ideal:</a:t>
            </a:r>
            <a:br>
              <a:rPr lang="en-US" dirty="0">
                <a:solidFill>
                  <a:schemeClr val="accent2"/>
                </a:solidFill>
              </a:rPr>
            </a:br>
            <a:r>
              <a:rPr lang="en-US" sz="2000" dirty="0">
                <a:solidFill>
                  <a:schemeClr val="tx1"/>
                </a:solidFill>
              </a:rPr>
              <a:t>Fresh sample</a:t>
            </a:r>
            <a:br>
              <a:rPr lang="en-US" sz="2000" dirty="0">
                <a:solidFill>
                  <a:schemeClr val="tx1"/>
                </a:solidFill>
              </a:rPr>
            </a:br>
            <a:r>
              <a:rPr lang="en-US" sz="2000" dirty="0">
                <a:solidFill>
                  <a:schemeClr val="tx1"/>
                </a:solidFill>
              </a:rPr>
              <a:t>for each analysis</a:t>
            </a:r>
            <a:endParaRPr lang="en-US" dirty="0">
              <a:solidFill>
                <a:schemeClr val="tx1"/>
              </a:solidFill>
            </a:endParaRPr>
          </a:p>
        </p:txBody>
      </p:sp>
      <p:sp>
        <p:nvSpPr>
          <p:cNvPr id="286" name="TextBox 285"/>
          <p:cNvSpPr txBox="1"/>
          <p:nvPr/>
        </p:nvSpPr>
        <p:spPr>
          <a:xfrm>
            <a:off x="891741" y="3297774"/>
            <a:ext cx="1451358" cy="830997"/>
          </a:xfrm>
          <a:prstGeom prst="rect">
            <a:avLst/>
          </a:prstGeom>
          <a:noFill/>
        </p:spPr>
        <p:txBody>
          <a:bodyPr wrap="none" rtlCol="0">
            <a:spAutoFit/>
          </a:bodyPr>
          <a:lstStyle/>
          <a:p>
            <a:pPr algn="ctr"/>
            <a:r>
              <a:rPr lang="en-US" dirty="0">
                <a:solidFill>
                  <a:srgbClr val="FF0000"/>
                </a:solidFill>
              </a:rPr>
              <a:t>Adaptive </a:t>
            </a:r>
            <a:br>
              <a:rPr lang="en-US" dirty="0">
                <a:solidFill>
                  <a:srgbClr val="FF0000"/>
                </a:solidFill>
              </a:rPr>
            </a:br>
            <a:r>
              <a:rPr lang="en-US" dirty="0">
                <a:solidFill>
                  <a:srgbClr val="FF0000"/>
                </a:solidFill>
              </a:rPr>
              <a:t>setting</a:t>
            </a:r>
          </a:p>
        </p:txBody>
      </p:sp>
      <p:pic>
        <p:nvPicPr>
          <p:cNvPr id="63" name="Picture 2" descr="http://www.mywakulla.com/about/images/population_hi.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3236" y="1072087"/>
            <a:ext cx="675338" cy="6753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p:cNvSpPr txBox="1"/>
              <p:nvPr/>
            </p:nvSpPr>
            <p:spPr>
              <a:xfrm>
                <a:off x="506935" y="1725076"/>
                <a:ext cx="549958" cy="46166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oMath>
                  </m:oMathPara>
                </a14:m>
                <a:endParaRPr lang="en-US" sz="2400" i="0" dirty="0" err="1">
                  <a:latin typeface="+mj-l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06935" y="1725076"/>
                <a:ext cx="549958" cy="461665"/>
              </a:xfrm>
              <a:prstGeom prst="rect">
                <a:avLst/>
              </a:prstGeom>
              <a:blipFill>
                <a:blip r:embed="rId15"/>
                <a:stretch>
                  <a:fillRect/>
                </a:stretch>
              </a:blipFill>
            </p:spPr>
            <p:txBody>
              <a:bodyPr/>
              <a:lstStyle/>
              <a:p>
                <a:r>
                  <a:rPr lang="en-US">
                    <a:noFill/>
                  </a:rPr>
                  <a:t> </a:t>
                </a:r>
              </a:p>
            </p:txBody>
          </p:sp>
        </mc:Fallback>
      </mc:AlternateContent>
      <p:pic>
        <p:nvPicPr>
          <p:cNvPr id="64" name="Picture 2" descr="http://www.mywakulla.com/about/images/population_hi.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74079" y="1070148"/>
            <a:ext cx="675338" cy="67533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5" name="TextBox 64"/>
              <p:cNvSpPr txBox="1"/>
              <p:nvPr/>
            </p:nvSpPr>
            <p:spPr>
              <a:xfrm>
                <a:off x="5357778" y="1723137"/>
                <a:ext cx="549958" cy="461665"/>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oMath>
                  </m:oMathPara>
                </a14:m>
                <a:endParaRPr lang="en-US" sz="2400" i="0" dirty="0" err="1">
                  <a:latin typeface="+mj-lt"/>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5357778" y="1723137"/>
                <a:ext cx="549958" cy="461665"/>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457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P spid="17" grpId="0" animBg="1"/>
      <p:bldP spid="23" grpId="0" animBg="1"/>
      <p:bldP spid="24" grpId="0" animBg="1"/>
      <p:bldP spid="32" grpId="0"/>
      <p:bldP spid="284" grpId="0"/>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This talk</a:t>
            </a:r>
          </a:p>
        </p:txBody>
      </p:sp>
      <p:sp>
        <p:nvSpPr>
          <p:cNvPr id="3" name="Content Placeholder 2"/>
          <p:cNvSpPr>
            <a:spLocks noGrp="1"/>
          </p:cNvSpPr>
          <p:nvPr>
            <p:ph idx="1"/>
          </p:nvPr>
        </p:nvSpPr>
        <p:spPr/>
        <p:txBody>
          <a:bodyPr anchor="ctr"/>
          <a:lstStyle/>
          <a:p>
            <a:r>
              <a:rPr lang="en-US" dirty="0"/>
              <a:t>Why is privacy challenging?</a:t>
            </a:r>
          </a:p>
          <a:p>
            <a:pPr lvl="1"/>
            <a:r>
              <a:rPr lang="en-US" dirty="0"/>
              <a:t>Anonymization often fails</a:t>
            </a:r>
          </a:p>
          <a:p>
            <a:pPr lvl="1"/>
            <a:r>
              <a:rPr lang="en-US" dirty="0"/>
              <a:t>Example: membership attacks</a:t>
            </a:r>
          </a:p>
          <a:p>
            <a:pPr lvl="1"/>
            <a:endParaRPr lang="en-US" dirty="0"/>
          </a:p>
          <a:p>
            <a:r>
              <a:rPr lang="en-US" dirty="0"/>
              <a:t>Differential Privacy</a:t>
            </a:r>
          </a:p>
          <a:p>
            <a:pPr lvl="1"/>
            <a:r>
              <a:rPr lang="en-US" dirty="0"/>
              <a:t>“Privacy” as stability to small changes</a:t>
            </a:r>
          </a:p>
          <a:p>
            <a:pPr lvl="1"/>
            <a:r>
              <a:rPr lang="en-US" dirty="0"/>
              <a:t>Widely studied and deployed</a:t>
            </a:r>
          </a:p>
          <a:p>
            <a:pPr lvl="1"/>
            <a:endParaRPr lang="en-US" dirty="0"/>
          </a:p>
          <a:p>
            <a:r>
              <a:rPr lang="en-US" dirty="0"/>
              <a:t>Reports from the frontier</a:t>
            </a:r>
          </a:p>
          <a:p>
            <a:pPr lvl="1"/>
            <a:r>
              <a:rPr lang="en-US" dirty="0"/>
              <a:t>Three topics</a:t>
            </a:r>
          </a:p>
        </p:txBody>
      </p:sp>
      <p:sp>
        <p:nvSpPr>
          <p:cNvPr id="4" name="Slide Number Placeholder 3"/>
          <p:cNvSpPr>
            <a:spLocks noGrp="1"/>
          </p:cNvSpPr>
          <p:nvPr>
            <p:ph type="sldNum" sz="quarter" idx="11"/>
          </p:nvPr>
        </p:nvSpPr>
        <p:spPr/>
        <p:txBody>
          <a:bodyPr/>
          <a:lstStyle/>
          <a:p>
            <a:fld id="{FF308B7C-4F2A-4ED2-93F3-224C3EC9CBD5}" type="slidenum">
              <a:rPr lang="en-US" smtClean="0">
                <a:solidFill>
                  <a:srgbClr val="000000"/>
                </a:solidFill>
              </a:rPr>
              <a:pPr/>
              <a:t>33</a:t>
            </a:fld>
            <a:endParaRPr lang="en-US">
              <a:solidFill>
                <a:srgbClr val="000000"/>
              </a:solidFill>
            </a:endParaRPr>
          </a:p>
        </p:txBody>
      </p:sp>
    </p:spTree>
    <p:extLst>
      <p:ext uri="{BB962C8B-B14F-4D97-AF65-F5344CB8AC3E}">
        <p14:creationId xmlns:p14="http://schemas.microsoft.com/office/powerpoint/2010/main" val="3878562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Beyond privacy</a:t>
            </a:r>
          </a:p>
        </p:txBody>
      </p:sp>
      <p:sp>
        <p:nvSpPr>
          <p:cNvPr id="3" name="Content Placeholder 2"/>
          <p:cNvSpPr>
            <a:spLocks noGrp="1"/>
          </p:cNvSpPr>
          <p:nvPr>
            <p:ph idx="1"/>
          </p:nvPr>
        </p:nvSpPr>
        <p:spPr/>
        <p:txBody>
          <a:bodyPr anchor="ctr">
            <a:normAutofit/>
          </a:bodyPr>
          <a:lstStyle/>
          <a:p>
            <a:r>
              <a:rPr lang="en-US" dirty="0"/>
              <a:t>Data increasingly used to automate decisions</a:t>
            </a:r>
          </a:p>
          <a:p>
            <a:pPr lvl="1"/>
            <a:r>
              <a:rPr lang="en-US" dirty="0"/>
              <a:t>E.g.: Lending, health, education, policing</a:t>
            </a:r>
            <a:r>
              <a:rPr lang="en-US"/>
              <a:t>, sentencing</a:t>
            </a:r>
            <a:endParaRPr lang="en-US" dirty="0">
              <a:solidFill>
                <a:schemeClr val="accent2"/>
              </a:solidFill>
            </a:endParaRPr>
          </a:p>
          <a:p>
            <a:pPr lvl="1"/>
            <a:endParaRPr lang="en-US" dirty="0"/>
          </a:p>
          <a:p>
            <a:r>
              <a:rPr lang="en-US" dirty="0"/>
              <a:t>Modern security must include </a:t>
            </a:r>
            <a:br>
              <a:rPr lang="en-US" dirty="0"/>
            </a:br>
            <a:r>
              <a:rPr lang="en-US" dirty="0">
                <a:solidFill>
                  <a:srgbClr val="FF0000"/>
                </a:solidFill>
              </a:rPr>
              <a:t>trustworthiness of </a:t>
            </a:r>
            <a:br>
              <a:rPr lang="en-US" dirty="0">
                <a:solidFill>
                  <a:srgbClr val="FF0000"/>
                </a:solidFill>
              </a:rPr>
            </a:br>
            <a:r>
              <a:rPr lang="en-US" dirty="0">
                <a:solidFill>
                  <a:srgbClr val="FF0000"/>
                </a:solidFill>
              </a:rPr>
              <a:t>data-driven algorithmic systems</a:t>
            </a:r>
          </a:p>
          <a:p>
            <a:pPr lvl="1"/>
            <a:endParaRPr lang="en-US" dirty="0"/>
          </a:p>
          <a:p>
            <a:r>
              <a:rPr lang="en-US" dirty="0"/>
              <a:t>Differential privacy formalizes </a:t>
            </a:r>
            <a:br>
              <a:rPr lang="en-US" dirty="0"/>
            </a:br>
            <a:r>
              <a:rPr lang="en-US" dirty="0"/>
              <a:t>one piece of modern security</a:t>
            </a:r>
          </a:p>
          <a:p>
            <a:pPr lvl="1"/>
            <a:r>
              <a:rPr lang="en-US" dirty="0"/>
              <a:t>What other areas need such scrutiny?</a:t>
            </a:r>
          </a:p>
        </p:txBody>
      </p:sp>
      <p:sp>
        <p:nvSpPr>
          <p:cNvPr id="4" name="Slide Number Placeholder 3"/>
          <p:cNvSpPr>
            <a:spLocks noGrp="1"/>
          </p:cNvSpPr>
          <p:nvPr>
            <p:ph type="sldNum" sz="quarter" idx="11"/>
          </p:nvPr>
        </p:nvSpPr>
        <p:spPr/>
        <p:txBody>
          <a:bodyPr/>
          <a:lstStyle/>
          <a:p>
            <a:fld id="{FF308B7C-4F2A-4ED2-93F3-224C3EC9CBD5}" type="slidenum">
              <a:rPr lang="en-US" smtClean="0">
                <a:solidFill>
                  <a:srgbClr val="000000"/>
                </a:solidFill>
              </a:rPr>
              <a:pPr/>
              <a:t>34</a:t>
            </a:fld>
            <a:endParaRPr lang="en-US" dirty="0">
              <a:solidFill>
                <a:srgbClr val="000000"/>
              </a:solidFill>
            </a:endParaRPr>
          </a:p>
        </p:txBody>
      </p:sp>
      <p:sp>
        <p:nvSpPr>
          <p:cNvPr id="5" name="Rectangle 4"/>
          <p:cNvSpPr/>
          <p:nvPr/>
        </p:nvSpPr>
        <p:spPr>
          <a:xfrm rot="20889374">
            <a:off x="5940470" y="2905090"/>
            <a:ext cx="2888677" cy="1147979"/>
          </a:xfrm>
          <a:prstGeom prst="rect">
            <a:avLst/>
          </a:prstGeom>
          <a:ln/>
          <a:extLst>
            <a:ext uri="{C572A759-6A51-4108-AA02-DFA0A04FC94B}">
              <ma14:wrappingTextBoxFlag xmlns="" xmlns:ma14="http://schemas.microsoft.com/office/mac/drawingml/2011/main" val="1"/>
            </a:ext>
          </a:extLst>
        </p:spPr>
        <p:style>
          <a:lnRef idx="1">
            <a:schemeClr val="dk1"/>
          </a:lnRef>
          <a:fillRef idx="2">
            <a:schemeClr val="dk1"/>
          </a:fillRef>
          <a:effectRef idx="1">
            <a:schemeClr val="dk1"/>
          </a:effectRef>
          <a:fontRef idx="minor">
            <a:schemeClr val="dk1"/>
          </a:fontRef>
        </p:style>
        <p:txBody>
          <a:bodyPr wrap="square" lIns="0" tIns="0" rIns="0" bIns="0" rtlCol="0" anchor="ctr">
            <a:noAutofit/>
          </a:bodyPr>
          <a:lstStyle/>
          <a:p>
            <a:pPr algn="ctr"/>
            <a:r>
              <a:rPr lang="en-US" sz="2800" dirty="0">
                <a:latin typeface="+mj-lt"/>
              </a:rPr>
              <a:t>Privacy </a:t>
            </a:r>
            <a:endParaRPr lang="en-US" sz="2800" i="0" dirty="0">
              <a:uFill>
                <a:solidFill/>
              </a:uFill>
              <a:latin typeface="+mj-lt"/>
            </a:endParaRPr>
          </a:p>
        </p:txBody>
      </p:sp>
      <p:sp>
        <p:nvSpPr>
          <p:cNvPr id="7" name="Rectangle 6"/>
          <p:cNvSpPr/>
          <p:nvPr/>
        </p:nvSpPr>
        <p:spPr>
          <a:xfrm rot="21001318">
            <a:off x="6035133" y="4911955"/>
            <a:ext cx="2888677" cy="1147979"/>
          </a:xfrm>
          <a:prstGeom prst="rect">
            <a:avLst/>
          </a:prstGeom>
          <a:ln/>
          <a:extLst>
            <a:ext uri="{C572A759-6A51-4108-AA02-DFA0A04FC94B}">
              <ma14:wrappingTextBoxFlag xmlns="" xmlns:ma14="http://schemas.microsoft.com/office/mac/drawingml/2011/main" val="1"/>
            </a:ext>
          </a:extLst>
        </p:spPr>
        <p:style>
          <a:lnRef idx="1">
            <a:schemeClr val="dk1"/>
          </a:lnRef>
          <a:fillRef idx="2">
            <a:schemeClr val="dk1"/>
          </a:fillRef>
          <a:effectRef idx="1">
            <a:schemeClr val="dk1"/>
          </a:effectRef>
          <a:fontRef idx="minor">
            <a:schemeClr val="dk1"/>
          </a:fontRef>
        </p:style>
        <p:txBody>
          <a:bodyPr wrap="square" lIns="0" tIns="0" rIns="0" bIns="0" rtlCol="0" anchor="ctr">
            <a:noAutofit/>
          </a:bodyPr>
          <a:lstStyle/>
          <a:p>
            <a:pPr algn="ctr"/>
            <a:r>
              <a:rPr lang="en-US" sz="2800" dirty="0">
                <a:latin typeface="+mj-lt"/>
              </a:rPr>
              <a:t>Fairness </a:t>
            </a:r>
            <a:endParaRPr lang="en-US" sz="2800" i="0" dirty="0">
              <a:uFill>
                <a:solidFill/>
              </a:uFill>
              <a:latin typeface="+mj-lt"/>
            </a:endParaRPr>
          </a:p>
        </p:txBody>
      </p:sp>
      <p:sp>
        <p:nvSpPr>
          <p:cNvPr id="6" name="Rectangle 5"/>
          <p:cNvSpPr/>
          <p:nvPr/>
        </p:nvSpPr>
        <p:spPr>
          <a:xfrm rot="507215">
            <a:off x="6044053" y="3913600"/>
            <a:ext cx="2888677" cy="1147979"/>
          </a:xfrm>
          <a:prstGeom prst="rect">
            <a:avLst/>
          </a:prstGeom>
          <a:ln/>
          <a:extLst>
            <a:ext uri="{C572A759-6A51-4108-AA02-DFA0A04FC94B}">
              <ma14:wrappingTextBoxFlag xmlns="" xmlns:ma14="http://schemas.microsoft.com/office/mac/drawingml/2011/main" val="1"/>
            </a:ext>
          </a:extLst>
        </p:spPr>
        <p:style>
          <a:lnRef idx="1">
            <a:schemeClr val="dk1"/>
          </a:lnRef>
          <a:fillRef idx="2">
            <a:schemeClr val="dk1"/>
          </a:fillRef>
          <a:effectRef idx="1">
            <a:schemeClr val="dk1"/>
          </a:effectRef>
          <a:fontRef idx="minor">
            <a:schemeClr val="dk1"/>
          </a:fontRef>
        </p:style>
        <p:txBody>
          <a:bodyPr wrap="square" lIns="0" tIns="0" rIns="0" bIns="0" rtlCol="0" anchor="ctr">
            <a:noAutofit/>
          </a:bodyPr>
          <a:lstStyle/>
          <a:p>
            <a:pPr algn="ctr"/>
            <a:r>
              <a:rPr lang="en-US" sz="2800" dirty="0">
                <a:latin typeface="+mj-lt"/>
              </a:rPr>
              <a:t>Resistance to manipulation</a:t>
            </a:r>
            <a:endParaRPr lang="en-US" sz="2800" i="0" dirty="0">
              <a:uFill>
                <a:solidFill/>
              </a:uFill>
              <a:latin typeface="+mj-lt"/>
            </a:endParaRPr>
          </a:p>
        </p:txBody>
      </p:sp>
    </p:spTree>
    <p:extLst>
      <p:ext uri="{BB962C8B-B14F-4D97-AF65-F5344CB8AC3E}">
        <p14:creationId xmlns:p14="http://schemas.microsoft.com/office/powerpoint/2010/main" val="9490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images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229" y="1219200"/>
            <a:ext cx="6803571"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762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p:txBody>
          <a:bodyPr/>
          <a:lstStyle/>
          <a:p>
            <a:pPr lvl="0"/>
            <a:r>
              <a:rPr lang="en-US" i="0" dirty="0"/>
              <a:t>Statistical Data Privacy</a:t>
            </a:r>
          </a:p>
        </p:txBody>
      </p:sp>
      <p:sp>
        <p:nvSpPr>
          <p:cNvPr id="4" name="Text Placeholder 3"/>
          <p:cNvSpPr>
            <a:spLocks noGrp="1"/>
          </p:cNvSpPr>
          <p:nvPr>
            <p:ph type="body" idx="1"/>
          </p:nvPr>
        </p:nvSpPr>
        <p:spPr>
          <a:xfrm>
            <a:off x="342854" y="3876496"/>
            <a:ext cx="5688494" cy="3000680"/>
          </a:xfrm>
        </p:spPr>
        <p:txBody>
          <a:bodyPr>
            <a:normAutofit/>
          </a:bodyPr>
          <a:lstStyle/>
          <a:p>
            <a:pPr marL="0" indent="0">
              <a:buNone/>
            </a:pPr>
            <a:r>
              <a:rPr lang="en-US" sz="2400" dirty="0"/>
              <a:t>Large collections of personal information</a:t>
            </a:r>
          </a:p>
          <a:p>
            <a:r>
              <a:rPr lang="en-US" sz="2400" dirty="0"/>
              <a:t>census data</a:t>
            </a:r>
          </a:p>
          <a:p>
            <a:r>
              <a:rPr lang="en-US" sz="2400" dirty="0"/>
              <a:t>medical/public health</a:t>
            </a:r>
          </a:p>
          <a:p>
            <a:r>
              <a:rPr lang="en-US" sz="2400" dirty="0"/>
              <a:t>social networks</a:t>
            </a:r>
          </a:p>
          <a:p>
            <a:r>
              <a:rPr lang="en-US" sz="2400" dirty="0"/>
              <a:t>education</a:t>
            </a:r>
            <a:endParaRPr lang="en-US" dirty="0"/>
          </a:p>
        </p:txBody>
      </p:sp>
      <p:sp>
        <p:nvSpPr>
          <p:cNvPr id="44" name="Shape 44"/>
          <p:cNvSpPr>
            <a:spLocks noGrp="1"/>
          </p:cNvSpPr>
          <p:nvPr>
            <p:ph type="sldNum" sz="quarter" idx="2"/>
          </p:nvPr>
        </p:nvSpPr>
        <p:spPr/>
        <p:txBody>
          <a:bodyPr/>
          <a:lstStyle/>
          <a:p>
            <a:pPr lvl="0"/>
            <a:fld id="{86CB4B4D-7CA3-9044-876B-883B54F8677D}" type="slidenum">
              <a:rPr lang="en-US" smtClean="0"/>
              <a:pPr lvl="0"/>
              <a:t>4</a:t>
            </a:fld>
            <a:endParaRPr lang="en-US"/>
          </a:p>
        </p:txBody>
      </p:sp>
      <p:sp>
        <p:nvSpPr>
          <p:cNvPr id="50" name="Shape 50"/>
          <p:cNvSpPr/>
          <p:nvPr/>
        </p:nvSpPr>
        <p:spPr>
          <a:xfrm>
            <a:off x="284356" y="1007615"/>
            <a:ext cx="1587501" cy="495301"/>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57200">
              <a:defRPr sz="2700">
                <a:uFillTx/>
              </a:defRPr>
            </a:lvl1pPr>
          </a:lstStyle>
          <a:p>
            <a:pPr lvl="0">
              <a:defRPr sz="1800"/>
            </a:pPr>
            <a:r>
              <a:rPr sz="2700" dirty="0"/>
              <a:t>Individuals</a:t>
            </a:r>
          </a:p>
        </p:txBody>
      </p:sp>
      <p:pic>
        <p:nvPicPr>
          <p:cNvPr id="55" name="droppedImage.pdf"/>
          <p:cNvPicPr/>
          <p:nvPr/>
        </p:nvPicPr>
        <p:blipFill>
          <a:blip r:embed="rId3"/>
          <a:stretch>
            <a:fillRect/>
          </a:stretch>
        </p:blipFill>
        <p:spPr>
          <a:xfrm>
            <a:off x="1814090" y="2269347"/>
            <a:ext cx="77145" cy="439722"/>
          </a:xfrm>
          <a:prstGeom prst="rect">
            <a:avLst/>
          </a:prstGeom>
          <a:ln w="12700">
            <a:miter lim="400000"/>
          </a:ln>
        </p:spPr>
      </p:pic>
      <p:sp>
        <p:nvSpPr>
          <p:cNvPr id="56" name="Shape 56"/>
          <p:cNvSpPr/>
          <p:nvPr/>
        </p:nvSpPr>
        <p:spPr>
          <a:xfrm flipH="1" flipV="1">
            <a:off x="1202304" y="1717450"/>
            <a:ext cx="1411638" cy="191860"/>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57" name="Shape 57"/>
          <p:cNvSpPr/>
          <p:nvPr/>
        </p:nvSpPr>
        <p:spPr>
          <a:xfrm flipH="1" flipV="1">
            <a:off x="1058916" y="2195408"/>
            <a:ext cx="1548653" cy="81430"/>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58" name="Shape 58"/>
          <p:cNvSpPr/>
          <p:nvPr/>
        </p:nvSpPr>
        <p:spPr>
          <a:xfrm flipH="1">
            <a:off x="1326573" y="2626520"/>
            <a:ext cx="1271438" cy="524804"/>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grpSp>
        <p:nvGrpSpPr>
          <p:cNvPr id="65" name="Group 65"/>
          <p:cNvGrpSpPr/>
          <p:nvPr/>
        </p:nvGrpSpPr>
        <p:grpSpPr>
          <a:xfrm>
            <a:off x="992002" y="1574063"/>
            <a:ext cx="181625" cy="353689"/>
            <a:chOff x="0" y="0"/>
            <a:chExt cx="181623" cy="353688"/>
          </a:xfrm>
        </p:grpSpPr>
        <p:sp>
          <p:nvSpPr>
            <p:cNvPr id="59" name="Shape 59"/>
            <p:cNvSpPr/>
            <p:nvPr/>
          </p:nvSpPr>
          <p:spPr>
            <a:xfrm flipH="1">
              <a:off x="86032" y="76473"/>
              <a:ext cx="1" cy="181625"/>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0" name="Shape 60"/>
            <p:cNvSpPr/>
            <p:nvPr/>
          </p:nvSpPr>
          <p:spPr>
            <a:xfrm>
              <a:off x="82845" y="235792"/>
              <a:ext cx="98779" cy="1178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1" name="Shape 61"/>
            <p:cNvSpPr/>
            <p:nvPr/>
          </p:nvSpPr>
          <p:spPr>
            <a:xfrm flipH="1">
              <a:off x="0" y="242165"/>
              <a:ext cx="82846" cy="111524"/>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2" name="Shape 62"/>
            <p:cNvSpPr/>
            <p:nvPr/>
          </p:nvSpPr>
          <p:spPr>
            <a:xfrm>
              <a:off x="0" y="89218"/>
              <a:ext cx="79660" cy="38238"/>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3" name="Shape 63"/>
            <p:cNvSpPr/>
            <p:nvPr/>
          </p:nvSpPr>
          <p:spPr>
            <a:xfrm>
              <a:off x="47795" y="0"/>
              <a:ext cx="76475" cy="764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57200">
                <a:defRPr sz="3000">
                  <a:solidFill>
                    <a:srgbClr val="FFFFFF"/>
                  </a:solidFill>
                  <a:effectLst>
                    <a:outerShdw blurRad="38100" dist="12700" dir="5400000" rotWithShape="0">
                      <a:srgbClr val="000000">
                        <a:alpha val="50000"/>
                      </a:srgbClr>
                    </a:outerShdw>
                  </a:effectLst>
                  <a:uFillTx/>
                </a:defRPr>
              </a:pPr>
              <a:endParaRPr/>
            </a:p>
          </p:txBody>
        </p:sp>
        <p:sp>
          <p:nvSpPr>
            <p:cNvPr id="64" name="Shape 64"/>
            <p:cNvSpPr/>
            <p:nvPr/>
          </p:nvSpPr>
          <p:spPr>
            <a:xfrm flipV="1">
              <a:off x="89218" y="95591"/>
              <a:ext cx="79661" cy="31865"/>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grpSp>
        <p:nvGrpSpPr>
          <p:cNvPr id="72" name="Group 72"/>
          <p:cNvGrpSpPr/>
          <p:nvPr/>
        </p:nvGrpSpPr>
        <p:grpSpPr>
          <a:xfrm>
            <a:off x="829497" y="2080698"/>
            <a:ext cx="181625" cy="353690"/>
            <a:chOff x="0" y="0"/>
            <a:chExt cx="181623" cy="353688"/>
          </a:xfrm>
        </p:grpSpPr>
        <p:sp>
          <p:nvSpPr>
            <p:cNvPr id="66" name="Shape 66"/>
            <p:cNvSpPr/>
            <p:nvPr/>
          </p:nvSpPr>
          <p:spPr>
            <a:xfrm flipH="1">
              <a:off x="86032" y="76473"/>
              <a:ext cx="1" cy="181625"/>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7" name="Shape 67"/>
            <p:cNvSpPr/>
            <p:nvPr/>
          </p:nvSpPr>
          <p:spPr>
            <a:xfrm>
              <a:off x="82845" y="235792"/>
              <a:ext cx="98779" cy="1178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8" name="Shape 68"/>
            <p:cNvSpPr/>
            <p:nvPr/>
          </p:nvSpPr>
          <p:spPr>
            <a:xfrm flipH="1">
              <a:off x="0" y="242165"/>
              <a:ext cx="82846" cy="111524"/>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69" name="Shape 69"/>
            <p:cNvSpPr/>
            <p:nvPr/>
          </p:nvSpPr>
          <p:spPr>
            <a:xfrm>
              <a:off x="0" y="89218"/>
              <a:ext cx="79660" cy="38238"/>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70" name="Shape 70"/>
            <p:cNvSpPr/>
            <p:nvPr/>
          </p:nvSpPr>
          <p:spPr>
            <a:xfrm>
              <a:off x="47795" y="0"/>
              <a:ext cx="76475" cy="764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57200">
                <a:defRPr sz="3000">
                  <a:solidFill>
                    <a:srgbClr val="FFFFFF"/>
                  </a:solidFill>
                  <a:effectLst>
                    <a:outerShdw blurRad="38100" dist="12700" dir="5400000" rotWithShape="0">
                      <a:srgbClr val="000000">
                        <a:alpha val="50000"/>
                      </a:srgbClr>
                    </a:outerShdw>
                  </a:effectLst>
                  <a:uFillTx/>
                </a:defRPr>
              </a:pPr>
              <a:endParaRPr/>
            </a:p>
          </p:txBody>
        </p:sp>
        <p:sp>
          <p:nvSpPr>
            <p:cNvPr id="71" name="Shape 71"/>
            <p:cNvSpPr/>
            <p:nvPr/>
          </p:nvSpPr>
          <p:spPr>
            <a:xfrm flipV="1">
              <a:off x="89218" y="95591"/>
              <a:ext cx="79661" cy="31865"/>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grpSp>
        <p:nvGrpSpPr>
          <p:cNvPr id="79" name="Group 79"/>
          <p:cNvGrpSpPr/>
          <p:nvPr/>
        </p:nvGrpSpPr>
        <p:grpSpPr>
          <a:xfrm>
            <a:off x="1106712" y="2979259"/>
            <a:ext cx="181625" cy="353689"/>
            <a:chOff x="0" y="0"/>
            <a:chExt cx="181623" cy="353688"/>
          </a:xfrm>
        </p:grpSpPr>
        <p:sp>
          <p:nvSpPr>
            <p:cNvPr id="73" name="Shape 73"/>
            <p:cNvSpPr/>
            <p:nvPr/>
          </p:nvSpPr>
          <p:spPr>
            <a:xfrm flipH="1">
              <a:off x="86032" y="76473"/>
              <a:ext cx="1" cy="181625"/>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74" name="Shape 74"/>
            <p:cNvSpPr/>
            <p:nvPr/>
          </p:nvSpPr>
          <p:spPr>
            <a:xfrm>
              <a:off x="82845" y="235792"/>
              <a:ext cx="98779" cy="117897"/>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75" name="Shape 75"/>
            <p:cNvSpPr/>
            <p:nvPr/>
          </p:nvSpPr>
          <p:spPr>
            <a:xfrm flipH="1">
              <a:off x="0" y="242165"/>
              <a:ext cx="82846" cy="111524"/>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76" name="Shape 76"/>
            <p:cNvSpPr/>
            <p:nvPr/>
          </p:nvSpPr>
          <p:spPr>
            <a:xfrm>
              <a:off x="0" y="89218"/>
              <a:ext cx="79660" cy="38238"/>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sp>
          <p:nvSpPr>
            <p:cNvPr id="77" name="Shape 77"/>
            <p:cNvSpPr/>
            <p:nvPr/>
          </p:nvSpPr>
          <p:spPr>
            <a:xfrm>
              <a:off x="47795" y="0"/>
              <a:ext cx="76475" cy="764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00"/>
              </a:solidFill>
              <a:prstDash val="solid"/>
              <a:miter lim="400000"/>
            </a:ln>
            <a:effectLst/>
          </p:spPr>
          <p:txBody>
            <a:bodyPr wrap="square" lIns="38100" tIns="38100" rIns="38100" bIns="38100" numCol="1" anchor="ctr">
              <a:noAutofit/>
            </a:bodyPr>
            <a:lstStyle/>
            <a:p>
              <a:pPr marL="0" marR="0" lvl="0" algn="ctr" defTabSz="457200">
                <a:defRPr sz="3000">
                  <a:solidFill>
                    <a:srgbClr val="FFFFFF"/>
                  </a:solidFill>
                  <a:effectLst>
                    <a:outerShdw blurRad="38100" dist="12700" dir="5400000" rotWithShape="0">
                      <a:srgbClr val="000000">
                        <a:alpha val="50000"/>
                      </a:srgbClr>
                    </a:outerShdw>
                  </a:effectLst>
                  <a:uFillTx/>
                </a:defRPr>
              </a:pPr>
              <a:endParaRPr/>
            </a:p>
          </p:txBody>
        </p:sp>
        <p:sp>
          <p:nvSpPr>
            <p:cNvPr id="78" name="Shape 78"/>
            <p:cNvSpPr/>
            <p:nvPr/>
          </p:nvSpPr>
          <p:spPr>
            <a:xfrm flipV="1">
              <a:off x="89218" y="95591"/>
              <a:ext cx="79661" cy="31865"/>
            </a:xfrm>
            <a:prstGeom prst="line">
              <a:avLst/>
            </a:prstGeom>
            <a:noFill/>
            <a:ln w="38100" cap="flat">
              <a:solidFill>
                <a:srgbClr val="000000"/>
              </a:solidFill>
              <a:prstDash val="solid"/>
              <a:miter lim="400000"/>
            </a:ln>
            <a:effectLst/>
          </p:spPr>
          <p:txBody>
            <a:bodyPr wrap="square" lIns="0" tIns="0" rIns="0" bIns="0" numCol="1" anchor="t">
              <a:noAutofit/>
            </a:bodyPr>
            <a:lstStyle/>
            <a:p>
              <a:pPr marL="0" marR="0" lvl="0" defTabSz="457200">
                <a:defRPr sz="1200">
                  <a:uFillTx/>
                  <a:latin typeface="Helvetica"/>
                  <a:ea typeface="Helvetica"/>
                  <a:cs typeface="Helvetica"/>
                  <a:sym typeface="Helvetica"/>
                </a:defRPr>
              </a:pPr>
              <a:endParaRPr/>
            </a:p>
          </p:txBody>
        </p:sp>
      </p:grpSp>
      <p:sp>
        <p:nvSpPr>
          <p:cNvPr id="81" name="Shape 81"/>
          <p:cNvSpPr/>
          <p:nvPr/>
        </p:nvSpPr>
        <p:spPr>
          <a:xfrm flipH="1" flipV="1">
            <a:off x="4481758" y="2615737"/>
            <a:ext cx="1262135" cy="2"/>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2" name="Shape 82"/>
          <p:cNvSpPr/>
          <p:nvPr/>
        </p:nvSpPr>
        <p:spPr>
          <a:xfrm flipV="1">
            <a:off x="4481758" y="2090933"/>
            <a:ext cx="1262135" cy="0"/>
          </a:xfrm>
          <a:prstGeom prst="line">
            <a:avLst/>
          </a:prstGeom>
          <a:ln w="38100">
            <a:solidFill/>
            <a:miter lim="400000"/>
            <a:headEnd type="triangle"/>
          </a:ln>
        </p:spPr>
        <p:txBody>
          <a:bodyPr lIns="0" tIns="0" rIns="0" bIns="0"/>
          <a:lstStyle/>
          <a:p>
            <a:pPr marL="0" marR="0" lvl="0" defTabSz="457200">
              <a:defRPr sz="1200">
                <a:uFillTx/>
                <a:latin typeface="Helvetica"/>
                <a:ea typeface="Helvetica"/>
                <a:cs typeface="Helvetica"/>
                <a:sym typeface="Helvetica"/>
              </a:defRPr>
            </a:pPr>
            <a:endParaRPr/>
          </a:p>
        </p:txBody>
      </p:sp>
      <p:sp>
        <p:nvSpPr>
          <p:cNvPr id="83" name="Shape 83"/>
          <p:cNvSpPr/>
          <p:nvPr/>
        </p:nvSpPr>
        <p:spPr>
          <a:xfrm>
            <a:off x="4674403" y="1680033"/>
            <a:ext cx="889001" cy="330201"/>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57200">
              <a:defRPr sz="1900">
                <a:uFillTx/>
              </a:defRPr>
            </a:lvl1pPr>
          </a:lstStyle>
          <a:p>
            <a:pPr lvl="0">
              <a:defRPr sz="1800"/>
            </a:pPr>
            <a:r>
              <a:rPr sz="1900"/>
              <a:t>queries</a:t>
            </a:r>
          </a:p>
        </p:txBody>
      </p:sp>
      <p:sp>
        <p:nvSpPr>
          <p:cNvPr id="84" name="Shape 84"/>
          <p:cNvSpPr/>
          <p:nvPr/>
        </p:nvSpPr>
        <p:spPr>
          <a:xfrm>
            <a:off x="4665076" y="2262869"/>
            <a:ext cx="889001" cy="330201"/>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57200">
              <a:defRPr sz="1900">
                <a:uFillTx/>
              </a:defRPr>
            </a:lvl1pPr>
          </a:lstStyle>
          <a:p>
            <a:pPr lvl="0">
              <a:defRPr sz="1800"/>
            </a:pPr>
            <a:r>
              <a:rPr sz="1900"/>
              <a:t>answers</a:t>
            </a:r>
          </a:p>
        </p:txBody>
      </p:sp>
      <p:sp>
        <p:nvSpPr>
          <p:cNvPr id="40" name="Shape 50"/>
          <p:cNvSpPr/>
          <p:nvPr/>
        </p:nvSpPr>
        <p:spPr>
          <a:xfrm>
            <a:off x="5380142" y="1004206"/>
            <a:ext cx="2274433" cy="495301"/>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lvl1pPr marL="0" marR="0" algn="ctr" defTabSz="457200">
              <a:defRPr sz="2700">
                <a:uFillTx/>
              </a:defRPr>
            </a:lvl1pPr>
          </a:lstStyle>
          <a:p>
            <a:pPr lvl="0">
              <a:defRPr sz="1800"/>
            </a:pPr>
            <a:r>
              <a:rPr lang="en-US" sz="2700" dirty="0"/>
              <a:t>Researchers</a:t>
            </a:r>
            <a:endParaRPr sz="2700" dirty="0"/>
          </a:p>
        </p:txBody>
      </p:sp>
      <p:sp>
        <p:nvSpPr>
          <p:cNvPr id="48" name="Shape 48"/>
          <p:cNvSpPr/>
          <p:nvPr/>
        </p:nvSpPr>
        <p:spPr>
          <a:xfrm>
            <a:off x="2613942" y="1822601"/>
            <a:ext cx="1782255" cy="974292"/>
          </a:xfrm>
          <a:prstGeom prst="rect">
            <a:avLst/>
          </a:prstGeom>
          <a:solidFill>
            <a:schemeClr val="bg1"/>
          </a:solidFill>
          <a:ln w="25400">
            <a:solidFill/>
            <a:miter lim="400000"/>
          </a:ln>
          <a:effectLst>
            <a:outerShdw blurRad="38100" dist="38100" dir="2700000" rotWithShape="0">
              <a:srgbClr val="000000">
                <a:alpha val="75000"/>
              </a:srgbClr>
            </a:outerShdw>
          </a:effectLst>
        </p:spPr>
        <p:txBody>
          <a:bodyPr lIns="38100" tIns="38100" rIns="38100" bIns="38100" anchor="ctr"/>
          <a:lstStyle/>
          <a:p>
            <a:pPr marL="0" marR="0" lvl="0" algn="ctr" defTabSz="457200">
              <a:defRPr sz="3000">
                <a:uFillTx/>
              </a:defRPr>
            </a:pPr>
            <a:r>
              <a:rPr lang="en-US" sz="3200" dirty="0"/>
              <a:t>“Agency”</a:t>
            </a:r>
            <a:endParaRPr sz="4000" dirty="0"/>
          </a:p>
        </p:txBody>
      </p:sp>
      <p:sp>
        <p:nvSpPr>
          <p:cNvPr id="3" name="Left Brace 2">
            <a:extLst>
              <a:ext uri="{FF2B5EF4-FFF2-40B4-BE49-F238E27FC236}">
                <a16:creationId xmlns:a16="http://schemas.microsoft.com/office/drawing/2014/main" id="{FCA6EA27-6829-F041-9A7E-2C588AD613C2}"/>
              </a:ext>
            </a:extLst>
          </p:cNvPr>
          <p:cNvSpPr/>
          <p:nvPr/>
        </p:nvSpPr>
        <p:spPr bwMode="auto">
          <a:xfrm>
            <a:off x="5785901" y="1768589"/>
            <a:ext cx="355609" cy="3861345"/>
          </a:xfrm>
          <a:prstGeom prst="leftBrace">
            <a:avLst>
              <a:gd name="adj1" fmla="val 48118"/>
              <a:gd name="adj2" fmla="val 18158"/>
            </a:avLst>
          </a:pr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9B82A216-D890-134C-B8DC-1245154A8685}"/>
              </a:ext>
            </a:extLst>
          </p:cNvPr>
          <p:cNvSpPr txBox="1"/>
          <p:nvPr/>
        </p:nvSpPr>
        <p:spPr>
          <a:xfrm>
            <a:off x="6096890" y="1637865"/>
            <a:ext cx="1719060" cy="2246769"/>
          </a:xfrm>
          <a:prstGeom prst="rect">
            <a:avLst/>
          </a:prstGeom>
          <a:noFill/>
        </p:spPr>
        <p:txBody>
          <a:bodyPr wrap="none" rtlCol="0">
            <a:spAutoFit/>
          </a:bodyPr>
          <a:lstStyle/>
          <a:p>
            <a:r>
              <a:rPr lang="en-US" sz="2000" i="0" dirty="0">
                <a:latin typeface="+mj-lt"/>
              </a:rPr>
              <a:t>Summaries</a:t>
            </a:r>
          </a:p>
          <a:p>
            <a:endParaRPr lang="en-US" sz="2000" i="0" dirty="0">
              <a:latin typeface="+mj-lt"/>
            </a:endParaRPr>
          </a:p>
          <a:p>
            <a:endParaRPr lang="en-US" sz="2000" i="0" dirty="0">
              <a:latin typeface="+mj-lt"/>
            </a:endParaRPr>
          </a:p>
          <a:p>
            <a:endParaRPr lang="en-US" sz="2000" i="0" dirty="0">
              <a:latin typeface="+mj-lt"/>
            </a:endParaRPr>
          </a:p>
          <a:p>
            <a:endParaRPr lang="en-US" sz="2000" dirty="0">
              <a:latin typeface="+mj-lt"/>
            </a:endParaRPr>
          </a:p>
          <a:p>
            <a:endParaRPr lang="en-US" sz="2000" dirty="0">
              <a:latin typeface="+mj-lt"/>
            </a:endParaRPr>
          </a:p>
          <a:p>
            <a:r>
              <a:rPr lang="en-US" sz="2000" i="0" dirty="0">
                <a:latin typeface="+mj-lt"/>
              </a:rPr>
              <a:t>Synthetic data</a:t>
            </a:r>
          </a:p>
        </p:txBody>
      </p:sp>
      <p:pic>
        <p:nvPicPr>
          <p:cNvPr id="1026" name="Picture 2" descr="Afbeeldingsresultaat voor pie chart">
            <a:extLst>
              <a:ext uri="{FF2B5EF4-FFF2-40B4-BE49-F238E27FC236}">
                <a16:creationId xmlns:a16="http://schemas.microsoft.com/office/drawing/2014/main" id="{F4A60AB4-D8D6-3545-BA10-6591A1C20E5B}"/>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4636" r="6509" b="14352"/>
          <a:stretch/>
        </p:blipFill>
        <p:spPr bwMode="auto">
          <a:xfrm>
            <a:off x="6873962" y="2022034"/>
            <a:ext cx="1409330" cy="9197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data table">
            <a:extLst>
              <a:ext uri="{FF2B5EF4-FFF2-40B4-BE49-F238E27FC236}">
                <a16:creationId xmlns:a16="http://schemas.microsoft.com/office/drawing/2014/main" id="{5B37176B-34FF-234C-B8F2-5C8E5EDC9F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6482" y="3991045"/>
            <a:ext cx="1487374" cy="11255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86B74E0-A904-D54C-95F9-BB3CD6A0D252}"/>
              </a:ext>
            </a:extLst>
          </p:cNvPr>
          <p:cNvSpPr txBox="1"/>
          <p:nvPr/>
        </p:nvSpPr>
        <p:spPr>
          <a:xfrm>
            <a:off x="6134340" y="5076983"/>
            <a:ext cx="574516" cy="461665"/>
          </a:xfrm>
          <a:prstGeom prst="rect">
            <a:avLst/>
          </a:prstGeom>
          <a:noFill/>
        </p:spPr>
        <p:txBody>
          <a:bodyPr wrap="none" rtlCol="0">
            <a:spAutoFit/>
          </a:bodyPr>
          <a:lstStyle/>
          <a:p>
            <a:r>
              <a:rPr lang="en-US" sz="2400" i="0" dirty="0">
                <a:latin typeface="+mj-lt"/>
              </a:rPr>
              <a:t>…</a:t>
            </a:r>
          </a:p>
        </p:txBody>
      </p:sp>
      <p:pic>
        <p:nvPicPr>
          <p:cNvPr id="9" name="Picture 2" descr="https://1.bp.blogspot.com/-8R52shfTb8A/WOKFTy9JY_I/AAAAAAAAIgw/SGFovAx40a0F_tqt_LSpHGn_RcrueatuQCLcB/s400/census-logo-whiteBG-e1490050288897.png">
            <a:extLst>
              <a:ext uri="{FF2B5EF4-FFF2-40B4-BE49-F238E27FC236}">
                <a16:creationId xmlns:a16="http://schemas.microsoft.com/office/drawing/2014/main" id="{3D84DFF5-7AB7-8548-850A-814A2564ED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6929" y="1852210"/>
            <a:ext cx="1605424" cy="9070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0" grpId="0" animBg="1"/>
      <p:bldP spid="56" grpId="0" animBg="1"/>
      <p:bldP spid="57" grpId="0" animBg="1"/>
      <p:bldP spid="58" grpId="0" animBg="1"/>
      <p:bldP spid="81" grpId="0" animBg="1"/>
      <p:bldP spid="82" grpId="0" animBg="1"/>
      <p:bldP spid="83" grpId="0" animBg="1"/>
      <p:bldP spid="84" grpId="0" animBg="1"/>
      <p:bldP spid="40" grpId="0" animBg="1"/>
      <p:bldP spid="48" grpId="0" animBg="1"/>
      <p:bldP spid="3" grpId="0" animBg="1"/>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p:txBody>
          <a:bodyPr/>
          <a:lstStyle/>
          <a:p>
            <a:pPr lvl="0"/>
            <a:r>
              <a:rPr lang="en-US" i="0" dirty="0"/>
              <a:t>How do we Define “Privacy”?</a:t>
            </a:r>
          </a:p>
        </p:txBody>
      </p:sp>
      <p:sp>
        <p:nvSpPr>
          <p:cNvPr id="4" name="Text Placeholder 3"/>
          <p:cNvSpPr>
            <a:spLocks noGrp="1"/>
          </p:cNvSpPr>
          <p:nvPr>
            <p:ph type="body" idx="1"/>
          </p:nvPr>
        </p:nvSpPr>
        <p:spPr>
          <a:xfrm>
            <a:off x="284356" y="1069553"/>
            <a:ext cx="8575288" cy="5724939"/>
          </a:xfrm>
        </p:spPr>
        <p:txBody>
          <a:bodyPr>
            <a:normAutofit/>
          </a:bodyPr>
          <a:lstStyle/>
          <a:p>
            <a:pPr marL="0" indent="0">
              <a:buNone/>
            </a:pPr>
            <a:endParaRPr lang="en-US" dirty="0"/>
          </a:p>
          <a:p>
            <a:r>
              <a:rPr lang="en-US" dirty="0"/>
              <a:t>Studied since 1960’s in </a:t>
            </a:r>
          </a:p>
          <a:p>
            <a:pPr lvl="1"/>
            <a:r>
              <a:rPr lang="en-US" dirty="0"/>
              <a:t>Statistics</a:t>
            </a:r>
          </a:p>
          <a:p>
            <a:pPr lvl="1"/>
            <a:r>
              <a:rPr lang="en-US" dirty="0"/>
              <a:t>Databases &amp; data mining</a:t>
            </a:r>
          </a:p>
          <a:p>
            <a:pPr lvl="1"/>
            <a:r>
              <a:rPr lang="en-US" dirty="0"/>
              <a:t>Cryptography</a:t>
            </a:r>
          </a:p>
          <a:p>
            <a:pPr lvl="1"/>
            <a:endParaRPr lang="en-US" dirty="0"/>
          </a:p>
          <a:p>
            <a:pPr lvl="1"/>
            <a:endParaRPr lang="en-US" dirty="0"/>
          </a:p>
          <a:p>
            <a:r>
              <a:rPr lang="en-US" dirty="0"/>
              <a:t>This talk: </a:t>
            </a:r>
            <a:r>
              <a:rPr lang="en-US" dirty="0">
                <a:solidFill>
                  <a:srgbClr val="FF0000"/>
                </a:solidFill>
              </a:rPr>
              <a:t>Differential Privacy </a:t>
            </a:r>
            <a:r>
              <a:rPr lang="en-US" sz="1800" dirty="0">
                <a:solidFill>
                  <a:schemeClr val="accent2"/>
                </a:solidFill>
              </a:rPr>
              <a:t>[</a:t>
            </a:r>
            <a:r>
              <a:rPr lang="en-US" sz="1800" dirty="0" err="1">
                <a:solidFill>
                  <a:schemeClr val="accent2"/>
                </a:solidFill>
              </a:rPr>
              <a:t>Dwork</a:t>
            </a:r>
            <a:r>
              <a:rPr lang="en-US" sz="1800" dirty="0">
                <a:solidFill>
                  <a:schemeClr val="accent2"/>
                </a:solidFill>
              </a:rPr>
              <a:t>, McSherry, Nissim, Smith 2006]</a:t>
            </a:r>
            <a:endParaRPr lang="en-US" dirty="0">
              <a:solidFill>
                <a:schemeClr val="accent2"/>
              </a:solidFill>
            </a:endParaRPr>
          </a:p>
          <a:p>
            <a:endParaRPr lang="en-US" dirty="0">
              <a:solidFill>
                <a:srgbClr val="FF0000"/>
              </a:solidFill>
            </a:endParaRPr>
          </a:p>
        </p:txBody>
      </p:sp>
      <p:sp>
        <p:nvSpPr>
          <p:cNvPr id="44" name="Shape 44"/>
          <p:cNvSpPr>
            <a:spLocks noGrp="1"/>
          </p:cNvSpPr>
          <p:nvPr>
            <p:ph type="sldNum" sz="quarter" idx="2"/>
          </p:nvPr>
        </p:nvSpPr>
        <p:spPr/>
        <p:txBody>
          <a:bodyPr/>
          <a:lstStyle/>
          <a:p>
            <a:pPr lvl="0"/>
            <a:fld id="{86CB4B4D-7CA3-9044-876B-883B54F8677D}" type="slidenum">
              <a:rPr lang="en-US" smtClean="0"/>
              <a:pPr lvl="0"/>
              <a:t>5</a:t>
            </a:fld>
            <a:endParaRPr lang="en-US"/>
          </a:p>
        </p:txBody>
      </p:sp>
    </p:spTree>
    <p:extLst>
      <p:ext uri="{BB962C8B-B14F-4D97-AF65-F5344CB8AC3E}">
        <p14:creationId xmlns:p14="http://schemas.microsoft.com/office/powerpoint/2010/main" val="12386049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39"/>
          <p:cNvSpPr/>
          <p:nvPr/>
        </p:nvSpPr>
        <p:spPr>
          <a:xfrm rot="21540000">
            <a:off x="289612" y="1233656"/>
            <a:ext cx="4723361" cy="643434"/>
          </a:xfrm>
          <a:custGeom>
            <a:avLst/>
            <a:gdLst/>
            <a:ahLst/>
            <a:cxnLst>
              <a:cxn ang="0">
                <a:pos x="wd2" y="hd2"/>
              </a:cxn>
              <a:cxn ang="5400000">
                <a:pos x="wd2" y="hd2"/>
              </a:cxn>
              <a:cxn ang="10800000">
                <a:pos x="wd2" y="hd2"/>
              </a:cxn>
              <a:cxn ang="16200000">
                <a:pos x="wd2" y="hd2"/>
              </a:cxn>
            </a:cxnLst>
            <a:rect l="0" t="0" r="r" b="b"/>
            <a:pathLst>
              <a:path w="20653" h="21022" extrusionOk="0">
                <a:moveTo>
                  <a:pt x="167" y="10884"/>
                </a:moveTo>
                <a:cubicBezTo>
                  <a:pt x="535" y="14994"/>
                  <a:pt x="800" y="17441"/>
                  <a:pt x="2395" y="18531"/>
                </a:cubicBezTo>
                <a:cubicBezTo>
                  <a:pt x="3991" y="19622"/>
                  <a:pt x="7445" y="16988"/>
                  <a:pt x="9591" y="17324"/>
                </a:cubicBezTo>
                <a:cubicBezTo>
                  <a:pt x="11736" y="17660"/>
                  <a:pt x="13659" y="20074"/>
                  <a:pt x="15254" y="20544"/>
                </a:cubicBezTo>
                <a:cubicBezTo>
                  <a:pt x="16849" y="21014"/>
                  <a:pt x="18306" y="21483"/>
                  <a:pt x="19153" y="20141"/>
                </a:cubicBezTo>
                <a:cubicBezTo>
                  <a:pt x="20000" y="18800"/>
                  <a:pt x="19941" y="16013"/>
                  <a:pt x="20082" y="12897"/>
                </a:cubicBezTo>
                <a:cubicBezTo>
                  <a:pt x="20222" y="9780"/>
                  <a:pt x="21400" y="5418"/>
                  <a:pt x="19896" y="3640"/>
                </a:cubicBezTo>
                <a:cubicBezTo>
                  <a:pt x="18392" y="1861"/>
                  <a:pt x="14326" y="3841"/>
                  <a:pt x="11912" y="3237"/>
                </a:cubicBezTo>
                <a:cubicBezTo>
                  <a:pt x="9497" y="2633"/>
                  <a:pt x="7242" y="152"/>
                  <a:pt x="5413" y="17"/>
                </a:cubicBezTo>
                <a:cubicBezTo>
                  <a:pt x="3584" y="-117"/>
                  <a:pt x="1887" y="505"/>
                  <a:pt x="956" y="2432"/>
                </a:cubicBezTo>
                <a:cubicBezTo>
                  <a:pt x="26" y="4360"/>
                  <a:pt x="-200" y="6775"/>
                  <a:pt x="167" y="10884"/>
                </a:cubicBezTo>
                <a:close/>
              </a:path>
            </a:pathLst>
          </a:custGeom>
          <a:solidFill>
            <a:srgbClr val="D4FB79"/>
          </a:solidFill>
          <a:ln w="12700">
            <a:solidFill/>
            <a:round/>
          </a:ln>
          <a:effectLst>
            <a:outerShdw blurRad="38100" dist="63500" dir="1920000" rotWithShape="0">
              <a:srgbClr val="000000">
                <a:alpha val="75000"/>
              </a:srgbClr>
            </a:outerShdw>
          </a:effectLst>
        </p:spPr>
        <p:txBody>
          <a:bodyPr lIns="0" tIns="0" rIns="0" bIns="0" anchor="ctr"/>
          <a:lstStyle/>
          <a:p>
            <a:pPr marL="40640" marR="40640" lvl="0" algn="ctr"/>
            <a:endParaRPr dirty="0"/>
          </a:p>
        </p:txBody>
      </p:sp>
      <p:sp>
        <p:nvSpPr>
          <p:cNvPr id="2" name="Title 1"/>
          <p:cNvSpPr>
            <a:spLocks noGrp="1"/>
          </p:cNvSpPr>
          <p:nvPr>
            <p:ph type="title"/>
          </p:nvPr>
        </p:nvSpPr>
        <p:spPr/>
        <p:txBody>
          <a:bodyPr/>
          <a:lstStyle/>
          <a:p>
            <a:r>
              <a:rPr lang="en-US" i="0" dirty="0"/>
              <a:t>Today:</a:t>
            </a:r>
          </a:p>
        </p:txBody>
      </p:sp>
      <p:sp>
        <p:nvSpPr>
          <p:cNvPr id="3" name="Content Placeholder 2"/>
          <p:cNvSpPr>
            <a:spLocks noGrp="1"/>
          </p:cNvSpPr>
          <p:nvPr>
            <p:ph idx="1"/>
          </p:nvPr>
        </p:nvSpPr>
        <p:spPr/>
        <p:txBody>
          <a:bodyPr anchor="ctr"/>
          <a:lstStyle/>
          <a:p>
            <a:r>
              <a:rPr lang="en-US" dirty="0"/>
              <a:t>Why is privacy challenging?</a:t>
            </a:r>
          </a:p>
          <a:p>
            <a:pPr lvl="1"/>
            <a:r>
              <a:rPr lang="en-US" dirty="0"/>
              <a:t>Anonymization often fails</a:t>
            </a:r>
          </a:p>
          <a:p>
            <a:pPr lvl="1"/>
            <a:r>
              <a:rPr lang="en-US" dirty="0"/>
              <a:t>Example: membership attacks</a:t>
            </a:r>
          </a:p>
          <a:p>
            <a:pPr lvl="1"/>
            <a:endParaRPr lang="en-US" dirty="0"/>
          </a:p>
          <a:p>
            <a:r>
              <a:rPr lang="en-US" dirty="0"/>
              <a:t>Differential Privacy </a:t>
            </a:r>
            <a:r>
              <a:rPr lang="en-US" sz="2400" dirty="0">
                <a:solidFill>
                  <a:schemeClr val="accent2"/>
                </a:solidFill>
              </a:rPr>
              <a:t>[</a:t>
            </a:r>
            <a:r>
              <a:rPr lang="en-US" sz="2400" dirty="0" err="1">
                <a:solidFill>
                  <a:schemeClr val="accent2"/>
                </a:solidFill>
              </a:rPr>
              <a:t>Dwork</a:t>
            </a:r>
            <a:r>
              <a:rPr lang="en-US" sz="2400" dirty="0">
                <a:solidFill>
                  <a:schemeClr val="accent2"/>
                </a:solidFill>
              </a:rPr>
              <a:t>, McSherry, Nissim, Smith 2006]</a:t>
            </a:r>
            <a:endParaRPr lang="en-US" dirty="0">
              <a:solidFill>
                <a:schemeClr val="accent2"/>
              </a:solidFill>
            </a:endParaRPr>
          </a:p>
          <a:p>
            <a:endParaRPr lang="en-US" sz="1100" dirty="0"/>
          </a:p>
          <a:p>
            <a:pPr lvl="1"/>
            <a:r>
              <a:rPr lang="en-US" dirty="0"/>
              <a:t>“Privacy” as stability to small changes</a:t>
            </a:r>
          </a:p>
          <a:p>
            <a:pPr lvl="1"/>
            <a:r>
              <a:rPr lang="en-US" dirty="0"/>
              <a:t>Widely studied and deployed</a:t>
            </a:r>
          </a:p>
          <a:p>
            <a:pPr lvl="1"/>
            <a:endParaRPr lang="en-US" dirty="0"/>
          </a:p>
          <a:p>
            <a:r>
              <a:rPr lang="en-US" dirty="0"/>
              <a:t>Reports from the frontier</a:t>
            </a:r>
          </a:p>
          <a:p>
            <a:pPr lvl="1"/>
            <a:r>
              <a:rPr lang="en-US" dirty="0"/>
              <a:t>Three topics</a:t>
            </a:r>
          </a:p>
        </p:txBody>
      </p:sp>
      <p:sp>
        <p:nvSpPr>
          <p:cNvPr id="4" name="Slide Number Placeholder 3"/>
          <p:cNvSpPr>
            <a:spLocks noGrp="1"/>
          </p:cNvSpPr>
          <p:nvPr>
            <p:ph type="sldNum" sz="quarter" idx="11"/>
          </p:nvPr>
        </p:nvSpPr>
        <p:spPr/>
        <p:txBody>
          <a:bodyPr/>
          <a:lstStyle/>
          <a:p>
            <a:fld id="{FF308B7C-4F2A-4ED2-93F3-224C3EC9CBD5}"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136726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iterate>
                                    <p:tmAbs val="0"/>
                                  </p:iterate>
                                  <p:childTnLst>
                                    <p:set>
                                      <p:cBhvr>
                                        <p:cTn id="28" fill="hold"/>
                                        <p:tgtEl>
                                          <p:spTgt spid="5"/>
                                        </p:tgtEl>
                                        <p:attrNameLst>
                                          <p:attrName>style.visibility</p:attrName>
                                        </p:attrNameLst>
                                      </p:cBhvr>
                                      <p:to>
                                        <p:strVal val="visible"/>
                                      </p:to>
                                    </p:set>
                                    <p:animEffect transition="in" filter="dissolv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3879D66-DE54-4B22-A1CD-28398D3CFB74}"/>
              </a:ext>
            </a:extLst>
          </p:cNvPr>
          <p:cNvSpPr/>
          <p:nvPr/>
        </p:nvSpPr>
        <p:spPr>
          <a:xfrm>
            <a:off x="441960" y="3771900"/>
            <a:ext cx="2682240" cy="160020"/>
          </a:xfrm>
          <a:prstGeom prst="roundRect">
            <a:avLst/>
          </a:prstGeom>
          <a:solidFill>
            <a:srgbClr val="FFFF00"/>
          </a:solidFill>
          <a:ln>
            <a:noFill/>
          </a:ln>
          <a:extLst>
            <a:ext uri="{C572A759-6A51-4108-AA02-DFA0A04FC94B}">
              <ma14:wrappingTextBoxFlag xmlns="" xmlns:ma14="http://schemas.microsoft.com/office/mac/drawingml/2011/main" val="1"/>
            </a:ext>
          </a:extLst>
        </p:spPr>
        <p:style>
          <a:lnRef idx="1">
            <a:schemeClr val="dk1"/>
          </a:lnRef>
          <a:fillRef idx="2">
            <a:schemeClr val="dk1"/>
          </a:fillRef>
          <a:effectRef idx="1">
            <a:schemeClr val="dk1"/>
          </a:effectRef>
          <a:fontRef idx="minor">
            <a:schemeClr val="dk1"/>
          </a:fontRef>
        </p:style>
        <p:txBody>
          <a:bodyPr wrap="square" lIns="0" tIns="0" rIns="0" bIns="0" rtlCol="0" anchor="ctr">
            <a:spAutoFit/>
          </a:bodyPr>
          <a:lstStyle/>
          <a:p>
            <a:pPr algn="ctr"/>
            <a:endParaRPr lang="en-US" sz="2400" i="0" dirty="0">
              <a:uFill>
                <a:solidFill/>
              </a:uFill>
              <a:latin typeface="+mj-lt"/>
            </a:endParaRPr>
          </a:p>
        </p:txBody>
      </p:sp>
      <p:sp>
        <p:nvSpPr>
          <p:cNvPr id="5" name="Rectangle: Rounded Corners 4">
            <a:extLst>
              <a:ext uri="{FF2B5EF4-FFF2-40B4-BE49-F238E27FC236}">
                <a16:creationId xmlns:a16="http://schemas.microsoft.com/office/drawing/2014/main" id="{325FCD90-B710-41AB-B1EB-0248B07B6AAC}"/>
              </a:ext>
            </a:extLst>
          </p:cNvPr>
          <p:cNvSpPr/>
          <p:nvPr/>
        </p:nvSpPr>
        <p:spPr>
          <a:xfrm>
            <a:off x="381000" y="3573780"/>
            <a:ext cx="4282440" cy="160020"/>
          </a:xfrm>
          <a:prstGeom prst="roundRect">
            <a:avLst/>
          </a:prstGeom>
          <a:solidFill>
            <a:srgbClr val="FFFF00"/>
          </a:solidFill>
          <a:ln>
            <a:noFill/>
          </a:ln>
          <a:extLst>
            <a:ext uri="{C572A759-6A51-4108-AA02-DFA0A04FC94B}">
              <ma14:wrappingTextBoxFlag xmlns:ma14="http://schemas.microsoft.com/office/mac/drawingml/2011/main" xmlns="" val="1"/>
            </a:ext>
          </a:extLst>
        </p:spPr>
        <p:style>
          <a:lnRef idx="1">
            <a:schemeClr val="dk1"/>
          </a:lnRef>
          <a:fillRef idx="2">
            <a:schemeClr val="dk1"/>
          </a:fillRef>
          <a:effectRef idx="1">
            <a:schemeClr val="dk1"/>
          </a:effectRef>
          <a:fontRef idx="minor">
            <a:schemeClr val="dk1"/>
          </a:fontRef>
        </p:style>
        <p:txBody>
          <a:bodyPr wrap="none" lIns="0" tIns="0" rIns="0" bIns="0" rtlCol="0" anchor="ctr">
            <a:spAutoFit/>
          </a:bodyPr>
          <a:lstStyle/>
          <a:p>
            <a:pPr algn="ctr"/>
            <a:endParaRPr lang="en-US" sz="2400" i="0" dirty="0">
              <a:uFill>
                <a:solidFill/>
              </a:uFill>
              <a:latin typeface="+mj-lt"/>
            </a:endParaRPr>
          </a:p>
        </p:txBody>
      </p:sp>
      <p:sp>
        <p:nvSpPr>
          <p:cNvPr id="2" name="Title 1"/>
          <p:cNvSpPr>
            <a:spLocks noGrp="1"/>
          </p:cNvSpPr>
          <p:nvPr>
            <p:ph type="title"/>
          </p:nvPr>
        </p:nvSpPr>
        <p:spPr/>
        <p:txBody>
          <a:bodyPr/>
          <a:lstStyle/>
          <a:p>
            <a:r>
              <a:rPr lang="en-US" i="0" dirty="0"/>
              <a:t>First attempt: Remove obvious identifiers</a:t>
            </a:r>
          </a:p>
        </p:txBody>
      </p:sp>
      <p:sp>
        <p:nvSpPr>
          <p:cNvPr id="4" name="Slide Number Placeholder 3"/>
          <p:cNvSpPr>
            <a:spLocks noGrp="1"/>
          </p:cNvSpPr>
          <p:nvPr>
            <p:ph type="sldNum" sz="quarter" idx="11"/>
          </p:nvPr>
        </p:nvSpPr>
        <p:spPr/>
        <p:txBody>
          <a:bodyPr/>
          <a:lstStyle/>
          <a:p>
            <a:fld id="{FF308B7C-4F2A-4ED2-93F3-224C3EC9CBD5}" type="slidenum">
              <a:rPr lang="en-US" smtClean="0">
                <a:solidFill>
                  <a:srgbClr val="000000"/>
                </a:solidFill>
              </a:rPr>
              <a:pPr/>
              <a:t>7</a:t>
            </a:fld>
            <a:endParaRPr lang="en-US">
              <a:solidFill>
                <a:srgbClr val="000000"/>
              </a:solidFill>
            </a:endParaRPr>
          </a:p>
        </p:txBody>
      </p:sp>
      <p:sp>
        <p:nvSpPr>
          <p:cNvPr id="9" name="TextBox 8"/>
          <p:cNvSpPr txBox="1"/>
          <p:nvPr/>
        </p:nvSpPr>
        <p:spPr>
          <a:xfrm>
            <a:off x="5015367" y="4388863"/>
            <a:ext cx="1491434" cy="246221"/>
          </a:xfrm>
          <a:prstGeom prst="rect">
            <a:avLst/>
          </a:prstGeom>
          <a:noFill/>
        </p:spPr>
        <p:txBody>
          <a:bodyPr wrap="none" rtlCol="0">
            <a:spAutoFit/>
          </a:bodyPr>
          <a:lstStyle/>
          <a:p>
            <a:r>
              <a:rPr lang="en-US" sz="1000" dirty="0">
                <a:latin typeface="+mj-lt"/>
              </a:rPr>
              <a:t>Image: whitehouse.gov</a:t>
            </a:r>
            <a:endParaRPr lang="en-US" sz="1000" i="0" dirty="0">
              <a:latin typeface="+mj-lt"/>
            </a:endParaRPr>
          </a:p>
        </p:txBody>
      </p:sp>
      <p:sp>
        <p:nvSpPr>
          <p:cNvPr id="14" name="TextBox 13"/>
          <p:cNvSpPr txBox="1"/>
          <p:nvPr/>
        </p:nvSpPr>
        <p:spPr>
          <a:xfrm>
            <a:off x="4994589" y="4655740"/>
            <a:ext cx="3587293" cy="584775"/>
          </a:xfrm>
          <a:prstGeom prst="rect">
            <a:avLst/>
          </a:prstGeom>
          <a:noFill/>
        </p:spPr>
        <p:txBody>
          <a:bodyPr wrap="square" rtlCol="0">
            <a:spAutoFit/>
          </a:bodyPr>
          <a:lstStyle/>
          <a:p>
            <a:r>
              <a:rPr lang="en-US" sz="1600" dirty="0">
                <a:solidFill>
                  <a:schemeClr val="tx1"/>
                </a:solidFill>
                <a:latin typeface="+mj-lt"/>
              </a:rPr>
              <a:t>“</a:t>
            </a:r>
            <a:r>
              <a:rPr lang="en-US" sz="1600" b="1" dirty="0">
                <a:solidFill>
                  <a:srgbClr val="FF0000"/>
                </a:solidFill>
                <a:latin typeface="+mj-lt"/>
              </a:rPr>
              <a:t>AI recognizes blurred faces</a:t>
            </a:r>
            <a:r>
              <a:rPr lang="en-US" sz="1600" dirty="0">
                <a:solidFill>
                  <a:schemeClr val="tx1"/>
                </a:solidFill>
                <a:latin typeface="+mj-lt"/>
              </a:rPr>
              <a:t>”</a:t>
            </a:r>
          </a:p>
          <a:p>
            <a:r>
              <a:rPr lang="en-US" sz="1600" i="0" dirty="0">
                <a:solidFill>
                  <a:schemeClr val="accent2"/>
                </a:solidFill>
                <a:latin typeface="+mj-lt"/>
              </a:rPr>
              <a:t>[McPherson </a:t>
            </a:r>
            <a:r>
              <a:rPr lang="en-US" sz="1600" i="0" dirty="0" err="1">
                <a:solidFill>
                  <a:schemeClr val="accent2"/>
                </a:solidFill>
                <a:latin typeface="+mj-lt"/>
              </a:rPr>
              <a:t>Shokri</a:t>
            </a:r>
            <a:r>
              <a:rPr lang="en-US" sz="1600" i="0" dirty="0">
                <a:solidFill>
                  <a:schemeClr val="accent2"/>
                </a:solidFill>
                <a:latin typeface="+mj-lt"/>
              </a:rPr>
              <a:t> </a:t>
            </a:r>
            <a:r>
              <a:rPr lang="en-US" sz="1600" i="0" dirty="0" err="1">
                <a:solidFill>
                  <a:schemeClr val="accent2"/>
                </a:solidFill>
                <a:latin typeface="+mj-lt"/>
              </a:rPr>
              <a:t>Shmatikov</a:t>
            </a:r>
            <a:r>
              <a:rPr lang="en-US" sz="1600" i="0" dirty="0">
                <a:solidFill>
                  <a:schemeClr val="accent2"/>
                </a:solidFill>
                <a:latin typeface="+mj-lt"/>
              </a:rPr>
              <a:t> ’16]</a:t>
            </a:r>
          </a:p>
        </p:txBody>
      </p:sp>
      <p:grpSp>
        <p:nvGrpSpPr>
          <p:cNvPr id="70" name="Group 69"/>
          <p:cNvGrpSpPr/>
          <p:nvPr/>
        </p:nvGrpSpPr>
        <p:grpSpPr>
          <a:xfrm>
            <a:off x="5144995" y="1311317"/>
            <a:ext cx="2935960" cy="3088710"/>
            <a:chOff x="4284133" y="1034161"/>
            <a:chExt cx="3132667" cy="3295651"/>
          </a:xfrm>
        </p:grpSpPr>
        <p:pic>
          <p:nvPicPr>
            <p:cNvPr id="71" name="Picture 8" descr="https://www.whitehouse.gov/sites/default/files/imagecache/home_hero_rotator_main/hero_feature/hero_image/P120710CK-0227.jpg"/>
            <p:cNvPicPr>
              <a:picLocks noChangeAspect="1" noChangeArrowheads="1"/>
            </p:cNvPicPr>
            <p:nvPr/>
          </p:nvPicPr>
          <p:blipFill rotWithShape="1">
            <a:blip r:embed="rId3">
              <a:extLst>
                <a:ext uri="{28A0092B-C50C-407E-A947-70E740481C1C}">
                  <a14:useLocalDpi xmlns:a14="http://schemas.microsoft.com/office/drawing/2010/main" val="0"/>
                </a:ext>
              </a:extLst>
            </a:blip>
            <a:srcRect l="18735" r="27787"/>
            <a:stretch/>
          </p:blipFill>
          <p:spPr bwMode="auto">
            <a:xfrm>
              <a:off x="4284133" y="1034161"/>
              <a:ext cx="3132667" cy="3295651"/>
            </a:xfrm>
            <a:prstGeom prst="rect">
              <a:avLst/>
            </a:prstGeom>
            <a:noFill/>
            <a:extLst>
              <a:ext uri="{909E8E84-426E-40DD-AFC4-6F175D3DCCD1}">
                <a14:hiddenFill xmlns:a14="http://schemas.microsoft.com/office/drawing/2010/main">
                  <a:solidFill>
                    <a:srgbClr val="FFFFFF"/>
                  </a:solidFill>
                </a14:hiddenFill>
              </a:ext>
            </a:extLst>
          </p:spPr>
        </p:pic>
        <p:sp>
          <p:nvSpPr>
            <p:cNvPr id="72" name="Oval 71"/>
            <p:cNvSpPr/>
            <p:nvPr/>
          </p:nvSpPr>
          <p:spPr>
            <a:xfrm rot="21286439">
              <a:off x="5405695" y="1443171"/>
              <a:ext cx="422440" cy="669509"/>
            </a:xfrm>
            <a:prstGeom prst="ellipse">
              <a:avLst/>
            </a:prstGeom>
            <a:solidFill>
              <a:schemeClr val="bg1">
                <a:lumMod val="65000"/>
              </a:schemeClr>
            </a:solidFill>
            <a:ln>
              <a:solidFill>
                <a:schemeClr val="bg1">
                  <a:lumMod val="65000"/>
                </a:schemeClr>
              </a:solidFill>
            </a:ln>
            <a:extLst>
              <a:ext uri="{C572A759-6A51-4108-AA02-DFA0A04FC94B}">
                <ma14:wrappingTextBoxFlag xmlns="" xmlns:ma14="http://schemas.microsoft.com/office/mac/drawingml/2011/main" val="1"/>
              </a:ext>
            </a:extLst>
          </p:spPr>
          <p:style>
            <a:lnRef idx="1">
              <a:schemeClr val="dk1"/>
            </a:lnRef>
            <a:fillRef idx="2">
              <a:schemeClr val="dk1"/>
            </a:fillRef>
            <a:effectRef idx="1">
              <a:schemeClr val="dk1"/>
            </a:effectRef>
            <a:fontRef idx="minor">
              <a:schemeClr val="dk1"/>
            </a:fontRef>
          </p:style>
          <p:txBody>
            <a:bodyPr wrap="square" lIns="0" tIns="0" rIns="0" bIns="0" rtlCol="0" anchor="ctr">
              <a:spAutoFit/>
            </a:bodyPr>
            <a:lstStyle/>
            <a:p>
              <a:pPr algn="ctr"/>
              <a:endParaRPr lang="en-US" sz="2400" i="0" dirty="0">
                <a:uFill>
                  <a:solidFill/>
                </a:uFill>
                <a:latin typeface="+mj-lt"/>
              </a:endParaRPr>
            </a:p>
          </p:txBody>
        </p:sp>
      </p:grpSp>
      <p:sp>
        <p:nvSpPr>
          <p:cNvPr id="19" name="Rectangle 18">
            <a:extLst>
              <a:ext uri="{FF2B5EF4-FFF2-40B4-BE49-F238E27FC236}">
                <a16:creationId xmlns:a16="http://schemas.microsoft.com/office/drawing/2014/main" id="{1D827C01-24EE-4F9B-9FFB-22099636C22E}"/>
              </a:ext>
            </a:extLst>
          </p:cNvPr>
          <p:cNvSpPr/>
          <p:nvPr/>
        </p:nvSpPr>
        <p:spPr>
          <a:xfrm>
            <a:off x="314023" y="1328889"/>
            <a:ext cx="4491952" cy="3046988"/>
          </a:xfrm>
          <a:prstGeom prst="rect">
            <a:avLst/>
          </a:prstGeom>
          <a:ln w="28575">
            <a:solidFill>
              <a:srgbClr val="FF0000"/>
            </a:solidFill>
          </a:ln>
        </p:spPr>
        <p:txBody>
          <a:bodyPr wrap="square">
            <a:spAutoFit/>
          </a:bodyPr>
          <a:lstStyle/>
          <a:p>
            <a:r>
              <a:rPr lang="en-US" sz="1200" dirty="0"/>
              <a:t>June 18, 2012:</a:t>
            </a:r>
          </a:p>
          <a:p>
            <a:r>
              <a:rPr lang="en-US" sz="1200" dirty="0"/>
              <a:t>The </a:t>
            </a:r>
            <a:r>
              <a:rPr lang="en-US" sz="1200" b="1" dirty="0">
                <a:solidFill>
                  <a:srgbClr val="FF0000"/>
                </a:solidFill>
              </a:rPr>
              <a:t>"Re-identification" of Governor William Weld's Medical Information</a:t>
            </a:r>
            <a:r>
              <a:rPr lang="en-US" sz="1200" dirty="0"/>
              <a:t>: A Critical Re-examination of Health Data Identification Risks and Privacy Protections, Then and Now </a:t>
            </a:r>
          </a:p>
          <a:p>
            <a:endParaRPr lang="en-US" sz="1200" dirty="0"/>
          </a:p>
          <a:p>
            <a:r>
              <a:rPr lang="en-US" sz="1200" dirty="0"/>
              <a:t>Authors: Daniel C. Barth-Jones, Columbia University. </a:t>
            </a:r>
          </a:p>
          <a:p>
            <a:endParaRPr lang="en-US" sz="1200" dirty="0"/>
          </a:p>
          <a:p>
            <a:r>
              <a:rPr lang="en-US" sz="1200" dirty="0"/>
              <a:t>Abstract: The 1997 re-identification of Massachusetts Governor William Weld’s medical data within an insurance data set which had been stripped of direct identifiers has had a profound impact on the development of de-identification provisions within the 2003 Health Insurance Portability and Accountability Act (HIPAA) Privacy Rule. Weld’s re-identification, purportedly achieved through the use of a voter registration list from Cambridge, MA is frequently cited as an example that computer scientists can re-identify individuals within de-identified data with “astonishing ease”. </a:t>
            </a:r>
          </a:p>
        </p:txBody>
      </p:sp>
      <p:sp>
        <p:nvSpPr>
          <p:cNvPr id="3" name="Rectangle 2">
            <a:extLst>
              <a:ext uri="{FF2B5EF4-FFF2-40B4-BE49-F238E27FC236}">
                <a16:creationId xmlns:a16="http://schemas.microsoft.com/office/drawing/2014/main" id="{64C8F285-824D-46E0-9B63-87DA328A3965}"/>
              </a:ext>
            </a:extLst>
          </p:cNvPr>
          <p:cNvSpPr/>
          <p:nvPr/>
        </p:nvSpPr>
        <p:spPr>
          <a:xfrm>
            <a:off x="618834" y="5381281"/>
            <a:ext cx="6668659" cy="1200329"/>
          </a:xfrm>
          <a:prstGeom prst="rect">
            <a:avLst/>
          </a:prstGeom>
        </p:spPr>
        <p:txBody>
          <a:bodyPr wrap="square">
            <a:spAutoFit/>
          </a:bodyPr>
          <a:lstStyle/>
          <a:p>
            <a:pPr marL="383539" indent="-342900">
              <a:buFont typeface="Arial" panose="020B0604020202020204" pitchFamily="34" charset="0"/>
              <a:buChar char="•"/>
            </a:pPr>
            <a:r>
              <a:rPr lang="en-US" dirty="0"/>
              <a:t>Everything is an identifier</a:t>
            </a:r>
          </a:p>
          <a:p>
            <a:pPr marL="383539" indent="-342900">
              <a:buFont typeface="Arial" panose="020B0604020202020204" pitchFamily="34" charset="0"/>
              <a:buChar char="•"/>
            </a:pPr>
            <a:r>
              <a:rPr lang="en-US" dirty="0"/>
              <a:t>Attacker has external information</a:t>
            </a:r>
          </a:p>
          <a:p>
            <a:pPr marL="383539" indent="-342900">
              <a:buFont typeface="Arial" panose="020B0604020202020204" pitchFamily="34" charset="0"/>
              <a:buChar char="•"/>
            </a:pPr>
            <a:r>
              <a:rPr lang="en-US" dirty="0"/>
              <a:t>“Anonymization” schemes are regularly broken</a:t>
            </a:r>
          </a:p>
        </p:txBody>
      </p:sp>
    </p:spTree>
    <p:extLst>
      <p:ext uri="{BB962C8B-B14F-4D97-AF65-F5344CB8AC3E}">
        <p14:creationId xmlns:p14="http://schemas.microsoft.com/office/powerpoint/2010/main" val="10403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9" grpId="0"/>
      <p:bldP spid="14" grpId="0"/>
      <p:bldP spid="19"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title"/>
          </p:nvPr>
        </p:nvSpPr>
        <p:spPr/>
        <p:txBody>
          <a:bodyPr/>
          <a:lstStyle/>
          <a:p>
            <a:pPr lvl="0"/>
            <a:r>
              <a:rPr lang="en-US" i="0" dirty="0"/>
              <a:t>Second Attempt: Aggregate Information</a:t>
            </a:r>
          </a:p>
        </p:txBody>
      </p:sp>
      <p:sp>
        <p:nvSpPr>
          <p:cNvPr id="356" name="Shape 356"/>
          <p:cNvSpPr>
            <a:spLocks noGrp="1"/>
          </p:cNvSpPr>
          <p:nvPr>
            <p:ph idx="1"/>
          </p:nvPr>
        </p:nvSpPr>
        <p:spPr>
          <a:xfrm>
            <a:off x="259724" y="1359057"/>
            <a:ext cx="8884276" cy="4851243"/>
          </a:xfrm>
        </p:spPr>
        <p:txBody>
          <a:bodyPr>
            <a:normAutofit/>
          </a:bodyPr>
          <a:lstStyle/>
          <a:p>
            <a:pPr marL="0" indent="0">
              <a:buNone/>
            </a:pPr>
            <a:r>
              <a:rPr lang="en-US" dirty="0">
                <a:solidFill>
                  <a:srgbClr val="FF0000"/>
                </a:solidFill>
              </a:rPr>
              <a:t>Idea:</a:t>
            </a:r>
            <a:r>
              <a:rPr lang="en-US" dirty="0"/>
              <a:t>  Lets release only </a:t>
            </a:r>
            <a:r>
              <a:rPr lang="en-US" dirty="0">
                <a:solidFill>
                  <a:srgbClr val="FF0000"/>
                </a:solidFill>
              </a:rPr>
              <a:t>aggregate</a:t>
            </a:r>
            <a:r>
              <a:rPr lang="en-US" dirty="0"/>
              <a:t> information</a:t>
            </a:r>
          </a:p>
          <a:p>
            <a:pPr marL="0" indent="0">
              <a:buNone/>
            </a:pPr>
            <a:endParaRPr lang="en-US" dirty="0"/>
          </a:p>
          <a:p>
            <a:pPr marL="0" indent="0">
              <a:buNone/>
            </a:pPr>
            <a:r>
              <a:rPr lang="en-US" dirty="0">
                <a:solidFill>
                  <a:srgbClr val="FF0000"/>
                </a:solidFill>
              </a:rPr>
              <a:t>Problem:  </a:t>
            </a:r>
            <a:r>
              <a:rPr lang="en-US" b="1" dirty="0"/>
              <a:t>Statistics may encode secret data</a:t>
            </a:r>
          </a:p>
          <a:p>
            <a:endParaRPr lang="en-US" dirty="0"/>
          </a:p>
          <a:p>
            <a:r>
              <a:rPr lang="en-US" dirty="0">
                <a:solidFill>
                  <a:srgbClr val="FF0000"/>
                </a:solidFill>
              </a:rPr>
              <a:t>Example:</a:t>
            </a:r>
            <a:r>
              <a:rPr lang="en-US" dirty="0"/>
              <a:t> Average salary before/after resignation</a:t>
            </a:r>
          </a:p>
          <a:p>
            <a:endParaRPr lang="en-US" dirty="0"/>
          </a:p>
          <a:p>
            <a:r>
              <a:rPr lang="en-US" dirty="0"/>
              <a:t>More generally:   </a:t>
            </a:r>
            <a:r>
              <a:rPr lang="en-US" b="1" dirty="0">
                <a:solidFill>
                  <a:srgbClr val="FF0000"/>
                </a:solidFill>
              </a:rPr>
              <a:t>Too many, “too accurate” </a:t>
            </a:r>
          </a:p>
          <a:p>
            <a:pPr marL="0" indent="0">
              <a:buNone/>
            </a:pPr>
            <a:r>
              <a:rPr lang="en-US" b="1" dirty="0">
                <a:solidFill>
                  <a:srgbClr val="FF0000"/>
                </a:solidFill>
              </a:rPr>
              <a:t>                     statistics reveal individual information</a:t>
            </a:r>
          </a:p>
        </p:txBody>
      </p:sp>
      <p:sp>
        <p:nvSpPr>
          <p:cNvPr id="357" name="Shape 357"/>
          <p:cNvSpPr>
            <a:spLocks noGrp="1"/>
          </p:cNvSpPr>
          <p:nvPr>
            <p:ph type="sldNum" sz="quarter" idx="11"/>
          </p:nvPr>
        </p:nvSpPr>
        <p:spPr/>
        <p:txBody>
          <a:bodyPr/>
          <a:lstStyle/>
          <a:p>
            <a:pPr lvl="0"/>
            <a:fld id="{86CB4B4D-7CA3-9044-876B-883B54F8677D}" type="slidenum">
              <a:rPr lang="en-US" smtClean="0"/>
              <a:pPr lvl="0"/>
              <a:t>8</a:t>
            </a:fld>
            <a:endParaRPr lang="en-US"/>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6">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p:cNvSpPr txBox="1"/>
              <p:nvPr/>
            </p:nvSpPr>
            <p:spPr>
              <a:xfrm>
                <a:off x="880690" y="1618951"/>
                <a:ext cx="1692683" cy="369669"/>
              </a:xfrm>
              <a:prstGeom prst="rect">
                <a:avLst/>
              </a:prstGeom>
              <a:solidFill>
                <a:schemeClr val="bg1"/>
              </a:solidFill>
            </p:spPr>
            <p:txBody>
              <a:bodyPr wrap="square" rtlCol="0" anchor="ctr">
                <a:noAutofit/>
              </a:bodyPr>
              <a:lstStyle/>
              <a:p>
                <a:pPr algn="ctr"/>
                <a14:m>
                  <m:oMath xmlns:m="http://schemas.openxmlformats.org/officeDocument/2006/math">
                    <m:r>
                      <a:rPr lang="en-US" sz="2800" b="1" i="1" smtClean="0">
                        <a:latin typeface="Cambria Math" charset="0"/>
                      </a:rPr>
                      <m:t>𝒅</m:t>
                    </m:r>
                  </m:oMath>
                </a14:m>
                <a:r>
                  <a:rPr lang="en-US" sz="2000" i="0" dirty="0">
                    <a:latin typeface="+mj-lt"/>
                  </a:rPr>
                  <a:t> attributes</a:t>
                </a:r>
                <a:endParaRPr lang="en-US" sz="2000" i="0" dirty="0" err="1">
                  <a:latin typeface="+mj-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880690" y="1618951"/>
                <a:ext cx="1692683" cy="369669"/>
              </a:xfrm>
              <a:prstGeom prst="rect">
                <a:avLst/>
              </a:prstGeom>
              <a:blipFill>
                <a:blip r:embed="rId3"/>
                <a:stretch>
                  <a:fillRect t="-3333" b="-4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01831" y="2455743"/>
                <a:ext cx="982522" cy="550758"/>
              </a:xfrm>
              <a:prstGeom prst="rect">
                <a:avLst/>
              </a:prstGeom>
              <a:solidFill>
                <a:schemeClr val="bg1"/>
              </a:solidFill>
            </p:spPr>
            <p:txBody>
              <a:bodyPr wrap="square" rtlCol="0" anchor="ctr">
                <a:noAutofit/>
              </a:bodyPr>
              <a:lstStyle/>
              <a:p>
                <a:pPr algn="ctr"/>
                <a14:m>
                  <m:oMath xmlns:m="http://schemas.openxmlformats.org/officeDocument/2006/math">
                    <m:r>
                      <a:rPr lang="en-US" sz="2800" b="1" i="1" smtClean="0">
                        <a:latin typeface="Cambria Math" charset="0"/>
                      </a:rPr>
                      <m:t>𝒏</m:t>
                    </m:r>
                  </m:oMath>
                </a14:m>
                <a:r>
                  <a:rPr lang="en-US" sz="2000" i="0" dirty="0">
                    <a:latin typeface="+mj-lt"/>
                  </a:rPr>
                  <a:t> people</a:t>
                </a:r>
                <a:endParaRPr lang="en-US" sz="2000" i="0" dirty="0" err="1">
                  <a:latin typeface="+mj-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1831" y="2455743"/>
                <a:ext cx="982522" cy="550758"/>
              </a:xfrm>
              <a:prstGeom prst="rect">
                <a:avLst/>
              </a:prstGeom>
              <a:blipFill>
                <a:blip r:embed="rId4"/>
                <a:stretch>
                  <a:fillRect l="-1242" r="-1242" b="-4333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i="0" dirty="0"/>
              <a:t>Membership Attacks</a:t>
            </a:r>
          </a:p>
        </p:txBody>
      </p:sp>
      <p:sp>
        <p:nvSpPr>
          <p:cNvPr id="4" name="Slide Number Placeholder 3"/>
          <p:cNvSpPr>
            <a:spLocks noGrp="1"/>
          </p:cNvSpPr>
          <p:nvPr>
            <p:ph type="sldNum" sz="quarter" idx="11"/>
          </p:nvPr>
        </p:nvSpPr>
        <p:spPr/>
        <p:txBody>
          <a:bodyPr/>
          <a:lstStyle/>
          <a:p>
            <a:fld id="{FF308B7C-4F2A-4ED2-93F3-224C3EC9CBD5}" type="slidenum">
              <a:rPr lang="en-US" smtClean="0">
                <a:solidFill>
                  <a:srgbClr val="000000"/>
                </a:solidFill>
              </a:rPr>
              <a:pPr/>
              <a:t>9</a:t>
            </a:fld>
            <a:endParaRPr lang="en-US">
              <a:solidFill>
                <a:srgbClr val="000000"/>
              </a:solidFill>
            </a:endParaRPr>
          </a:p>
        </p:txBody>
      </p:sp>
      <p:graphicFrame>
        <p:nvGraphicFramePr>
          <p:cNvPr id="5" name="Table 4"/>
          <p:cNvGraphicFramePr>
            <a:graphicFrameLocks noGrp="1"/>
          </p:cNvGraphicFramePr>
          <p:nvPr/>
        </p:nvGraphicFramePr>
        <p:xfrm>
          <a:off x="909818" y="2136638"/>
          <a:ext cx="3765753" cy="1219200"/>
        </p:xfrm>
        <a:graphic>
          <a:graphicData uri="http://schemas.openxmlformats.org/drawingml/2006/table">
            <a:tbl>
              <a:tblPr firstRow="1" bandRow="1">
                <a:tableStyleId>{69CF1AB2-1976-4502-BF36-3FF5EA218861}</a:tableStyleId>
              </a:tblPr>
              <a:tblGrid>
                <a:gridCol w="418417">
                  <a:extLst>
                    <a:ext uri="{9D8B030D-6E8A-4147-A177-3AD203B41FA5}">
                      <a16:colId xmlns:a16="http://schemas.microsoft.com/office/drawing/2014/main" val="20000"/>
                    </a:ext>
                  </a:extLst>
                </a:gridCol>
                <a:gridCol w="418417">
                  <a:extLst>
                    <a:ext uri="{9D8B030D-6E8A-4147-A177-3AD203B41FA5}">
                      <a16:colId xmlns:a16="http://schemas.microsoft.com/office/drawing/2014/main" val="20001"/>
                    </a:ext>
                  </a:extLst>
                </a:gridCol>
                <a:gridCol w="418417">
                  <a:extLst>
                    <a:ext uri="{9D8B030D-6E8A-4147-A177-3AD203B41FA5}">
                      <a16:colId xmlns:a16="http://schemas.microsoft.com/office/drawing/2014/main" val="20002"/>
                    </a:ext>
                  </a:extLst>
                </a:gridCol>
                <a:gridCol w="418417">
                  <a:extLst>
                    <a:ext uri="{9D8B030D-6E8A-4147-A177-3AD203B41FA5}">
                      <a16:colId xmlns:a16="http://schemas.microsoft.com/office/drawing/2014/main" val="20003"/>
                    </a:ext>
                  </a:extLst>
                </a:gridCol>
                <a:gridCol w="418417">
                  <a:extLst>
                    <a:ext uri="{9D8B030D-6E8A-4147-A177-3AD203B41FA5}">
                      <a16:colId xmlns:a16="http://schemas.microsoft.com/office/drawing/2014/main" val="20004"/>
                    </a:ext>
                  </a:extLst>
                </a:gridCol>
                <a:gridCol w="418417">
                  <a:extLst>
                    <a:ext uri="{9D8B030D-6E8A-4147-A177-3AD203B41FA5}">
                      <a16:colId xmlns:a16="http://schemas.microsoft.com/office/drawing/2014/main" val="20005"/>
                    </a:ext>
                  </a:extLst>
                </a:gridCol>
                <a:gridCol w="418417">
                  <a:extLst>
                    <a:ext uri="{9D8B030D-6E8A-4147-A177-3AD203B41FA5}">
                      <a16:colId xmlns:a16="http://schemas.microsoft.com/office/drawing/2014/main" val="20006"/>
                    </a:ext>
                  </a:extLst>
                </a:gridCol>
                <a:gridCol w="418417">
                  <a:extLst>
                    <a:ext uri="{9D8B030D-6E8A-4147-A177-3AD203B41FA5}">
                      <a16:colId xmlns:a16="http://schemas.microsoft.com/office/drawing/2014/main" val="20007"/>
                    </a:ext>
                  </a:extLst>
                </a:gridCol>
                <a:gridCol w="418417">
                  <a:extLst>
                    <a:ext uri="{9D8B030D-6E8A-4147-A177-3AD203B41FA5}">
                      <a16:colId xmlns:a16="http://schemas.microsoft.com/office/drawing/2014/main" val="20008"/>
                    </a:ext>
                  </a:extLst>
                </a:gridCol>
              </a:tblGrid>
              <a:tr h="218563">
                <a:tc>
                  <a:txBody>
                    <a:bodyPr/>
                    <a:lstStyle/>
                    <a:p>
                      <a:r>
                        <a:rPr lang="en-US" sz="1400" b="0" dirty="0"/>
                        <a:t>0</a:t>
                      </a:r>
                    </a:p>
                  </a:txBody>
                  <a:tcPr/>
                </a:tc>
                <a:tc>
                  <a:txBody>
                    <a:bodyPr/>
                    <a:lstStyle/>
                    <a:p>
                      <a:r>
                        <a:rPr lang="en-US" sz="1400" b="0" dirty="0"/>
                        <a:t>1</a:t>
                      </a:r>
                    </a:p>
                  </a:txBody>
                  <a:tcPr/>
                </a:tc>
                <a:tc>
                  <a:txBody>
                    <a:bodyPr/>
                    <a:lstStyle/>
                    <a:p>
                      <a:r>
                        <a:rPr lang="en-US" sz="1400" b="0" dirty="0"/>
                        <a:t>1</a:t>
                      </a:r>
                    </a:p>
                  </a:txBody>
                  <a:tcPr/>
                </a:tc>
                <a:tc>
                  <a:txBody>
                    <a:bodyPr/>
                    <a:lstStyle/>
                    <a:p>
                      <a:r>
                        <a:rPr lang="en-US" sz="1400" b="0" dirty="0"/>
                        <a:t>0</a:t>
                      </a:r>
                    </a:p>
                  </a:txBody>
                  <a:tcPr/>
                </a:tc>
                <a:tc>
                  <a:txBody>
                    <a:bodyPr/>
                    <a:lstStyle/>
                    <a:p>
                      <a:r>
                        <a:rPr lang="en-US" sz="1400" b="0" dirty="0"/>
                        <a:t>1</a:t>
                      </a:r>
                    </a:p>
                  </a:txBody>
                  <a:tcPr/>
                </a:tc>
                <a:tc>
                  <a:txBody>
                    <a:bodyPr/>
                    <a:lstStyle/>
                    <a:p>
                      <a:r>
                        <a:rPr lang="en-US" sz="1400" b="0" dirty="0"/>
                        <a:t>0</a:t>
                      </a:r>
                    </a:p>
                  </a:txBody>
                  <a:tcPr/>
                </a:tc>
                <a:tc>
                  <a:txBody>
                    <a:bodyPr/>
                    <a:lstStyle/>
                    <a:p>
                      <a:r>
                        <a:rPr lang="en-US" sz="1400" b="0" dirty="0"/>
                        <a:t>0</a:t>
                      </a:r>
                    </a:p>
                  </a:txBody>
                  <a:tcPr/>
                </a:tc>
                <a:tc>
                  <a:txBody>
                    <a:bodyPr/>
                    <a:lstStyle/>
                    <a:p>
                      <a:r>
                        <a:rPr lang="en-US" sz="1400" b="0" dirty="0"/>
                        <a:t>0</a:t>
                      </a:r>
                    </a:p>
                  </a:txBody>
                  <a:tcPr/>
                </a:tc>
                <a:tc>
                  <a:txBody>
                    <a:bodyPr/>
                    <a:lstStyle/>
                    <a:p>
                      <a:r>
                        <a:rPr lang="en-US" sz="1400" b="0" dirty="0"/>
                        <a:t>1</a:t>
                      </a:r>
                    </a:p>
                  </a:txBody>
                  <a:tcPr/>
                </a:tc>
                <a:extLst>
                  <a:ext uri="{0D108BD9-81ED-4DB2-BD59-A6C34878D82A}">
                    <a16:rowId xmlns:a16="http://schemas.microsoft.com/office/drawing/2014/main" val="10000"/>
                  </a:ext>
                </a:extLst>
              </a:tr>
              <a:tr h="218563">
                <a:tc>
                  <a:txBody>
                    <a:bodyPr/>
                    <a:lstStyle/>
                    <a:p>
                      <a:r>
                        <a:rPr lang="en-US" sz="1400" dirty="0"/>
                        <a:t>0</a:t>
                      </a:r>
                    </a:p>
                  </a:txBody>
                  <a:tcPr/>
                </a:tc>
                <a:tc>
                  <a:txBody>
                    <a:bodyPr/>
                    <a:lstStyle/>
                    <a:p>
                      <a:r>
                        <a:rPr lang="en-US" sz="1400" dirty="0"/>
                        <a:t>1</a:t>
                      </a:r>
                    </a:p>
                  </a:txBody>
                  <a:tcPr/>
                </a:tc>
                <a:tc>
                  <a:txBody>
                    <a:bodyPr/>
                    <a:lstStyle/>
                    <a:p>
                      <a:r>
                        <a:rPr lang="en-US" sz="1400" dirty="0"/>
                        <a:t>0</a:t>
                      </a:r>
                    </a:p>
                  </a:txBody>
                  <a:tcPr/>
                </a:tc>
                <a:tc>
                  <a:txBody>
                    <a:bodyPr/>
                    <a:lstStyle/>
                    <a:p>
                      <a:r>
                        <a:rPr lang="en-US" sz="1400" dirty="0"/>
                        <a:t>1</a:t>
                      </a:r>
                    </a:p>
                  </a:txBody>
                  <a:tcPr/>
                </a:tc>
                <a:tc>
                  <a:txBody>
                    <a:bodyPr/>
                    <a:lstStyle/>
                    <a:p>
                      <a:r>
                        <a:rPr lang="en-US" sz="1400" dirty="0"/>
                        <a:t>0</a:t>
                      </a:r>
                    </a:p>
                  </a:txBody>
                  <a:tcPr/>
                </a:tc>
                <a:tc>
                  <a:txBody>
                    <a:bodyPr/>
                    <a:lstStyle/>
                    <a:p>
                      <a:r>
                        <a:rPr lang="en-US" sz="1400" dirty="0"/>
                        <a:t>1</a:t>
                      </a:r>
                    </a:p>
                  </a:txBody>
                  <a:tcPr/>
                </a:tc>
                <a:tc>
                  <a:txBody>
                    <a:bodyPr/>
                    <a:lstStyle/>
                    <a:p>
                      <a:r>
                        <a:rPr lang="en-US" sz="1400" dirty="0"/>
                        <a:t>0</a:t>
                      </a:r>
                    </a:p>
                  </a:txBody>
                  <a:tcPr/>
                </a:tc>
                <a:tc>
                  <a:txBody>
                    <a:bodyPr/>
                    <a:lstStyle/>
                    <a:p>
                      <a:r>
                        <a:rPr lang="en-US" sz="1400" dirty="0"/>
                        <a:t>0</a:t>
                      </a:r>
                    </a:p>
                  </a:txBody>
                  <a:tcPr/>
                </a:tc>
                <a:tc>
                  <a:txBody>
                    <a:bodyPr/>
                    <a:lstStyle/>
                    <a:p>
                      <a:r>
                        <a:rPr lang="en-US" sz="1400" dirty="0"/>
                        <a:t>1</a:t>
                      </a:r>
                    </a:p>
                  </a:txBody>
                  <a:tcPr/>
                </a:tc>
                <a:extLst>
                  <a:ext uri="{0D108BD9-81ED-4DB2-BD59-A6C34878D82A}">
                    <a16:rowId xmlns:a16="http://schemas.microsoft.com/office/drawing/2014/main" val="10001"/>
                  </a:ext>
                </a:extLst>
              </a:tr>
              <a:tr h="218563">
                <a:tc>
                  <a:txBody>
                    <a:bodyPr/>
                    <a:lstStyle/>
                    <a:p>
                      <a:r>
                        <a:rPr lang="en-US" sz="1400" dirty="0"/>
                        <a:t>1</a:t>
                      </a:r>
                    </a:p>
                  </a:txBody>
                  <a:tcPr/>
                </a:tc>
                <a:tc>
                  <a:txBody>
                    <a:bodyPr/>
                    <a:lstStyle/>
                    <a:p>
                      <a:r>
                        <a:rPr lang="en-US" sz="1400" dirty="0"/>
                        <a:t>0</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0</a:t>
                      </a:r>
                    </a:p>
                  </a:txBody>
                  <a:tcPr/>
                </a:tc>
                <a:tc>
                  <a:txBody>
                    <a:bodyPr/>
                    <a:lstStyle/>
                    <a:p>
                      <a:r>
                        <a:rPr lang="en-US" sz="1400" dirty="0"/>
                        <a:t>1</a:t>
                      </a:r>
                    </a:p>
                  </a:txBody>
                  <a:tcPr/>
                </a:tc>
                <a:tc>
                  <a:txBody>
                    <a:bodyPr/>
                    <a:lstStyle/>
                    <a:p>
                      <a:r>
                        <a:rPr lang="en-US" sz="1400" dirty="0"/>
                        <a:t>0</a:t>
                      </a:r>
                    </a:p>
                  </a:txBody>
                  <a:tcPr/>
                </a:tc>
                <a:extLst>
                  <a:ext uri="{0D108BD9-81ED-4DB2-BD59-A6C34878D82A}">
                    <a16:rowId xmlns:a16="http://schemas.microsoft.com/office/drawing/2014/main" val="10002"/>
                  </a:ext>
                </a:extLst>
              </a:tr>
              <a:tr h="218563">
                <a:tc>
                  <a:txBody>
                    <a:bodyPr/>
                    <a:lstStyle/>
                    <a:p>
                      <a:r>
                        <a:rPr lang="en-US" sz="1400" dirty="0"/>
                        <a:t>1</a:t>
                      </a:r>
                    </a:p>
                  </a:txBody>
                  <a:tcPr/>
                </a:tc>
                <a:tc>
                  <a:txBody>
                    <a:bodyPr/>
                    <a:lstStyle/>
                    <a:p>
                      <a:r>
                        <a:rPr lang="en-US" sz="1400" dirty="0"/>
                        <a:t>1</a:t>
                      </a:r>
                    </a:p>
                  </a:txBody>
                  <a:tcPr/>
                </a:tc>
                <a:tc>
                  <a:txBody>
                    <a:bodyPr/>
                    <a:lstStyle/>
                    <a:p>
                      <a:r>
                        <a:rPr lang="en-US" sz="1400" dirty="0"/>
                        <a:t>0</a:t>
                      </a:r>
                    </a:p>
                  </a:txBody>
                  <a:tcPr/>
                </a:tc>
                <a:tc>
                  <a:txBody>
                    <a:bodyPr/>
                    <a:lstStyle/>
                    <a:p>
                      <a:r>
                        <a:rPr lang="en-US" sz="1400" dirty="0"/>
                        <a:t>0</a:t>
                      </a:r>
                    </a:p>
                  </a:txBody>
                  <a:tcPr/>
                </a:tc>
                <a:tc>
                  <a:txBody>
                    <a:bodyPr/>
                    <a:lstStyle/>
                    <a:p>
                      <a:r>
                        <a:rPr lang="en-US" sz="1400" dirty="0"/>
                        <a:t>1</a:t>
                      </a:r>
                    </a:p>
                  </a:txBody>
                  <a:tcPr/>
                </a:tc>
                <a:tc>
                  <a:txBody>
                    <a:bodyPr/>
                    <a:lstStyle/>
                    <a:p>
                      <a:r>
                        <a:rPr lang="en-US" sz="1400" dirty="0"/>
                        <a:t>0</a:t>
                      </a:r>
                    </a:p>
                  </a:txBody>
                  <a:tcPr/>
                </a:tc>
                <a:tc>
                  <a:txBody>
                    <a:bodyPr/>
                    <a:lstStyle/>
                    <a:p>
                      <a:r>
                        <a:rPr lang="en-US" sz="1400" dirty="0"/>
                        <a:t>1</a:t>
                      </a:r>
                    </a:p>
                  </a:txBody>
                  <a:tcPr/>
                </a:tc>
                <a:tc>
                  <a:txBody>
                    <a:bodyPr/>
                    <a:lstStyle/>
                    <a:p>
                      <a:r>
                        <a:rPr lang="en-US" sz="1400" dirty="0"/>
                        <a:t>0</a:t>
                      </a:r>
                    </a:p>
                  </a:txBody>
                  <a:tcPr/>
                </a:tc>
                <a:tc>
                  <a:txBody>
                    <a:bodyPr/>
                    <a:lstStyle/>
                    <a:p>
                      <a:r>
                        <a:rPr lang="en-US" sz="1400" dirty="0"/>
                        <a:t>0</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5313211" y="2598085"/>
          <a:ext cx="3765753" cy="304800"/>
        </p:xfrm>
        <a:graphic>
          <a:graphicData uri="http://schemas.openxmlformats.org/drawingml/2006/table">
            <a:tbl>
              <a:tblPr firstRow="1" bandRow="1">
                <a:tableStyleId>{8A107856-5554-42FB-B03E-39F5DBC370BA}</a:tableStyleId>
              </a:tblPr>
              <a:tblGrid>
                <a:gridCol w="418417">
                  <a:extLst>
                    <a:ext uri="{9D8B030D-6E8A-4147-A177-3AD203B41FA5}">
                      <a16:colId xmlns:a16="http://schemas.microsoft.com/office/drawing/2014/main" val="20000"/>
                    </a:ext>
                  </a:extLst>
                </a:gridCol>
                <a:gridCol w="418417">
                  <a:extLst>
                    <a:ext uri="{9D8B030D-6E8A-4147-A177-3AD203B41FA5}">
                      <a16:colId xmlns:a16="http://schemas.microsoft.com/office/drawing/2014/main" val="20001"/>
                    </a:ext>
                  </a:extLst>
                </a:gridCol>
                <a:gridCol w="418417">
                  <a:extLst>
                    <a:ext uri="{9D8B030D-6E8A-4147-A177-3AD203B41FA5}">
                      <a16:colId xmlns:a16="http://schemas.microsoft.com/office/drawing/2014/main" val="20002"/>
                    </a:ext>
                  </a:extLst>
                </a:gridCol>
                <a:gridCol w="418417">
                  <a:extLst>
                    <a:ext uri="{9D8B030D-6E8A-4147-A177-3AD203B41FA5}">
                      <a16:colId xmlns:a16="http://schemas.microsoft.com/office/drawing/2014/main" val="20003"/>
                    </a:ext>
                  </a:extLst>
                </a:gridCol>
                <a:gridCol w="418417">
                  <a:extLst>
                    <a:ext uri="{9D8B030D-6E8A-4147-A177-3AD203B41FA5}">
                      <a16:colId xmlns:a16="http://schemas.microsoft.com/office/drawing/2014/main" val="20004"/>
                    </a:ext>
                  </a:extLst>
                </a:gridCol>
                <a:gridCol w="418417">
                  <a:extLst>
                    <a:ext uri="{9D8B030D-6E8A-4147-A177-3AD203B41FA5}">
                      <a16:colId xmlns:a16="http://schemas.microsoft.com/office/drawing/2014/main" val="20005"/>
                    </a:ext>
                  </a:extLst>
                </a:gridCol>
                <a:gridCol w="418417">
                  <a:extLst>
                    <a:ext uri="{9D8B030D-6E8A-4147-A177-3AD203B41FA5}">
                      <a16:colId xmlns:a16="http://schemas.microsoft.com/office/drawing/2014/main" val="20006"/>
                    </a:ext>
                  </a:extLst>
                </a:gridCol>
                <a:gridCol w="418417">
                  <a:extLst>
                    <a:ext uri="{9D8B030D-6E8A-4147-A177-3AD203B41FA5}">
                      <a16:colId xmlns:a16="http://schemas.microsoft.com/office/drawing/2014/main" val="20007"/>
                    </a:ext>
                  </a:extLst>
                </a:gridCol>
                <a:gridCol w="418417">
                  <a:extLst>
                    <a:ext uri="{9D8B030D-6E8A-4147-A177-3AD203B41FA5}">
                      <a16:colId xmlns:a16="http://schemas.microsoft.com/office/drawing/2014/main" val="20008"/>
                    </a:ext>
                  </a:extLst>
                </a:gridCol>
              </a:tblGrid>
              <a:tr h="154563">
                <a:tc>
                  <a:txBody>
                    <a:bodyPr/>
                    <a:lstStyle/>
                    <a:p>
                      <a:r>
                        <a:rPr lang="en-US" sz="1400" dirty="0"/>
                        <a:t>1</a:t>
                      </a:r>
                    </a:p>
                  </a:txBody>
                  <a:tcPr/>
                </a:tc>
                <a:tc>
                  <a:txBody>
                    <a:bodyPr/>
                    <a:lstStyle/>
                    <a:p>
                      <a:r>
                        <a:rPr lang="en-US" sz="1400" dirty="0"/>
                        <a:t>0</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0</a:t>
                      </a:r>
                    </a:p>
                  </a:txBody>
                  <a:tcPr/>
                </a:tc>
                <a:tc>
                  <a:txBody>
                    <a:bodyPr/>
                    <a:lstStyle/>
                    <a:p>
                      <a:r>
                        <a:rPr lang="en-US" sz="1400" dirty="0"/>
                        <a:t>1</a:t>
                      </a:r>
                    </a:p>
                  </a:txBody>
                  <a:tcPr/>
                </a:tc>
                <a:tc>
                  <a:txBody>
                    <a:bodyPr/>
                    <a:lstStyle/>
                    <a:p>
                      <a:r>
                        <a:rPr lang="en-US" sz="1400" dirty="0"/>
                        <a:t>0</a:t>
                      </a:r>
                    </a:p>
                  </a:txBody>
                  <a:tcPr/>
                </a:tc>
                <a:extLst>
                  <a:ext uri="{0D108BD9-81ED-4DB2-BD59-A6C34878D82A}">
                    <a16:rowId xmlns:a16="http://schemas.microsoft.com/office/drawing/2014/main" val="10000"/>
                  </a:ext>
                </a:extLst>
              </a:tr>
            </a:tbl>
          </a:graphicData>
        </a:graphic>
      </p:graphicFrame>
      <p:sp>
        <p:nvSpPr>
          <p:cNvPr id="7" name="TextBox 6"/>
          <p:cNvSpPr txBox="1"/>
          <p:nvPr/>
        </p:nvSpPr>
        <p:spPr>
          <a:xfrm>
            <a:off x="2286364" y="2321304"/>
            <a:ext cx="1121854" cy="640852"/>
          </a:xfrm>
          <a:prstGeom prst="rect">
            <a:avLst/>
          </a:prstGeom>
          <a:solidFill>
            <a:schemeClr val="bg1">
              <a:lumMod val="95000"/>
            </a:schemeClr>
          </a:solidFill>
        </p:spPr>
        <p:txBody>
          <a:bodyPr wrap="square" rtlCol="0" anchor="ctr">
            <a:noAutofit/>
          </a:bodyPr>
          <a:lstStyle/>
          <a:p>
            <a:pPr algn="ctr"/>
            <a:r>
              <a:rPr lang="en-US" dirty="0">
                <a:latin typeface="+mj-lt"/>
              </a:rPr>
              <a:t>data</a:t>
            </a:r>
            <a:endParaRPr lang="en-US" sz="2400" i="0" dirty="0">
              <a:latin typeface="+mj-lt"/>
            </a:endParaRPr>
          </a:p>
        </p:txBody>
      </p:sp>
      <p:sp>
        <p:nvSpPr>
          <p:cNvPr id="8" name="TextBox 7"/>
          <p:cNvSpPr txBox="1"/>
          <p:nvPr/>
        </p:nvSpPr>
        <p:spPr>
          <a:xfrm>
            <a:off x="6255647" y="1940828"/>
            <a:ext cx="1682192" cy="461665"/>
          </a:xfrm>
          <a:prstGeom prst="rect">
            <a:avLst/>
          </a:prstGeom>
          <a:noFill/>
        </p:spPr>
        <p:txBody>
          <a:bodyPr wrap="none" rtlCol="0">
            <a:spAutoFit/>
          </a:bodyPr>
          <a:lstStyle/>
          <a:p>
            <a:r>
              <a:rPr lang="en-US" sz="2400" i="0" dirty="0">
                <a:latin typeface="+mj-lt"/>
              </a:rPr>
              <a:t>Alice’s data</a:t>
            </a:r>
          </a:p>
        </p:txBody>
      </p:sp>
      <p:graphicFrame>
        <p:nvGraphicFramePr>
          <p:cNvPr id="9" name="Table 8"/>
          <p:cNvGraphicFramePr>
            <a:graphicFrameLocks noGrp="1"/>
          </p:cNvGraphicFramePr>
          <p:nvPr/>
        </p:nvGraphicFramePr>
        <p:xfrm>
          <a:off x="909817" y="3894261"/>
          <a:ext cx="3765753" cy="304800"/>
        </p:xfrm>
        <a:graphic>
          <a:graphicData uri="http://schemas.openxmlformats.org/drawingml/2006/table">
            <a:tbl>
              <a:tblPr firstRow="1" bandRow="1">
                <a:tableStyleId>{69CF1AB2-1976-4502-BF36-3FF5EA218861}</a:tableStyleId>
              </a:tblPr>
              <a:tblGrid>
                <a:gridCol w="418417">
                  <a:extLst>
                    <a:ext uri="{9D8B030D-6E8A-4147-A177-3AD203B41FA5}">
                      <a16:colId xmlns:a16="http://schemas.microsoft.com/office/drawing/2014/main" val="20000"/>
                    </a:ext>
                  </a:extLst>
                </a:gridCol>
                <a:gridCol w="418417">
                  <a:extLst>
                    <a:ext uri="{9D8B030D-6E8A-4147-A177-3AD203B41FA5}">
                      <a16:colId xmlns:a16="http://schemas.microsoft.com/office/drawing/2014/main" val="20001"/>
                    </a:ext>
                  </a:extLst>
                </a:gridCol>
                <a:gridCol w="418417">
                  <a:extLst>
                    <a:ext uri="{9D8B030D-6E8A-4147-A177-3AD203B41FA5}">
                      <a16:colId xmlns:a16="http://schemas.microsoft.com/office/drawing/2014/main" val="20002"/>
                    </a:ext>
                  </a:extLst>
                </a:gridCol>
                <a:gridCol w="418417">
                  <a:extLst>
                    <a:ext uri="{9D8B030D-6E8A-4147-A177-3AD203B41FA5}">
                      <a16:colId xmlns:a16="http://schemas.microsoft.com/office/drawing/2014/main" val="20003"/>
                    </a:ext>
                  </a:extLst>
                </a:gridCol>
                <a:gridCol w="418417">
                  <a:extLst>
                    <a:ext uri="{9D8B030D-6E8A-4147-A177-3AD203B41FA5}">
                      <a16:colId xmlns:a16="http://schemas.microsoft.com/office/drawing/2014/main" val="20004"/>
                    </a:ext>
                  </a:extLst>
                </a:gridCol>
                <a:gridCol w="418417">
                  <a:extLst>
                    <a:ext uri="{9D8B030D-6E8A-4147-A177-3AD203B41FA5}">
                      <a16:colId xmlns:a16="http://schemas.microsoft.com/office/drawing/2014/main" val="20005"/>
                    </a:ext>
                  </a:extLst>
                </a:gridCol>
                <a:gridCol w="418417">
                  <a:extLst>
                    <a:ext uri="{9D8B030D-6E8A-4147-A177-3AD203B41FA5}">
                      <a16:colId xmlns:a16="http://schemas.microsoft.com/office/drawing/2014/main" val="20006"/>
                    </a:ext>
                  </a:extLst>
                </a:gridCol>
                <a:gridCol w="418417">
                  <a:extLst>
                    <a:ext uri="{9D8B030D-6E8A-4147-A177-3AD203B41FA5}">
                      <a16:colId xmlns:a16="http://schemas.microsoft.com/office/drawing/2014/main" val="20007"/>
                    </a:ext>
                  </a:extLst>
                </a:gridCol>
                <a:gridCol w="418417">
                  <a:extLst>
                    <a:ext uri="{9D8B030D-6E8A-4147-A177-3AD203B41FA5}">
                      <a16:colId xmlns:a16="http://schemas.microsoft.com/office/drawing/2014/main" val="20008"/>
                    </a:ext>
                  </a:extLst>
                </a:gridCol>
              </a:tblGrid>
              <a:tr h="196020">
                <a:tc>
                  <a:txBody>
                    <a:bodyPr/>
                    <a:lstStyle/>
                    <a:p>
                      <a:r>
                        <a:rPr lang="en-US" sz="1400" b="0" dirty="0"/>
                        <a:t>.5</a:t>
                      </a:r>
                    </a:p>
                  </a:txBody>
                  <a:tcPr/>
                </a:tc>
                <a:tc>
                  <a:txBody>
                    <a:bodyPr/>
                    <a:lstStyle/>
                    <a:p>
                      <a:r>
                        <a:rPr lang="en-US" sz="1400" b="0" dirty="0"/>
                        <a:t>.75</a:t>
                      </a:r>
                    </a:p>
                  </a:txBody>
                  <a:tcPr/>
                </a:tc>
                <a:tc>
                  <a:txBody>
                    <a:bodyPr/>
                    <a:lstStyle/>
                    <a:p>
                      <a:r>
                        <a:rPr lang="en-US" sz="1400" b="0" dirty="0"/>
                        <a:t>.5</a:t>
                      </a:r>
                    </a:p>
                  </a:txBody>
                  <a:tcPr/>
                </a:tc>
                <a:tc>
                  <a:txBody>
                    <a:bodyPr/>
                    <a:lstStyle/>
                    <a:p>
                      <a:r>
                        <a:rPr lang="en-US" sz="1400" b="0" dirty="0"/>
                        <a:t>.5</a:t>
                      </a:r>
                    </a:p>
                  </a:txBody>
                  <a:tcPr/>
                </a:tc>
                <a:tc>
                  <a:txBody>
                    <a:bodyPr/>
                    <a:lstStyle/>
                    <a:p>
                      <a:r>
                        <a:rPr lang="en-US" sz="1400" b="0" dirty="0"/>
                        <a:t>.75</a:t>
                      </a:r>
                    </a:p>
                  </a:txBody>
                  <a:tcPr/>
                </a:tc>
                <a:tc>
                  <a:txBody>
                    <a:bodyPr/>
                    <a:lstStyle/>
                    <a:p>
                      <a:r>
                        <a:rPr lang="en-US" sz="1400" b="0" dirty="0"/>
                        <a:t>.5</a:t>
                      </a:r>
                    </a:p>
                  </a:txBody>
                  <a:tcPr/>
                </a:tc>
                <a:tc>
                  <a:txBody>
                    <a:bodyPr/>
                    <a:lstStyle/>
                    <a:p>
                      <a:r>
                        <a:rPr lang="en-US" sz="1400" b="0" dirty="0"/>
                        <a:t>.25</a:t>
                      </a:r>
                    </a:p>
                  </a:txBody>
                  <a:tcPr/>
                </a:tc>
                <a:tc>
                  <a:txBody>
                    <a:bodyPr/>
                    <a:lstStyle/>
                    <a:p>
                      <a:r>
                        <a:rPr lang="en-US" sz="1400" b="0" dirty="0"/>
                        <a:t>.25</a:t>
                      </a:r>
                    </a:p>
                  </a:txBody>
                  <a:tcPr/>
                </a:tc>
                <a:tc>
                  <a:txBody>
                    <a:bodyPr/>
                    <a:lstStyle/>
                    <a:p>
                      <a:r>
                        <a:rPr lang="en-US" sz="1400" b="0" dirty="0"/>
                        <a:t>.5</a:t>
                      </a:r>
                    </a:p>
                  </a:txBody>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10" name="TextBox 9"/>
              <p:cNvSpPr txBox="1"/>
              <p:nvPr/>
            </p:nvSpPr>
            <p:spPr>
              <a:xfrm>
                <a:off x="322718" y="3831068"/>
                <a:ext cx="55797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𝑋</m:t>
                          </m:r>
                        </m:e>
                      </m:acc>
                    </m:oMath>
                  </m:oMathPara>
                </a14:m>
                <a:endParaRPr lang="en-US" sz="2400" i="0" dirty="0" err="1">
                  <a:latin typeface="+mj-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22718" y="3831068"/>
                <a:ext cx="557973" cy="461665"/>
              </a:xfrm>
              <a:prstGeom prst="rect">
                <a:avLst/>
              </a:prstGeom>
              <a:blipFill>
                <a:blip r:embed="rId5"/>
                <a:stretch>
                  <a:fillRect r="-13187"/>
                </a:stretch>
              </a:blipFill>
            </p:spPr>
            <p:txBody>
              <a:bodyPr/>
              <a:lstStyle/>
              <a:p>
                <a:r>
                  <a:rPr lang="en-US">
                    <a:noFill/>
                  </a:rPr>
                  <a:t> </a:t>
                </a:r>
              </a:p>
            </p:txBody>
          </p:sp>
        </mc:Fallback>
      </mc:AlternateContent>
      <p:cxnSp>
        <p:nvCxnSpPr>
          <p:cNvPr id="11" name="Straight Arrow Connector 10"/>
          <p:cNvCxnSpPr/>
          <p:nvPr/>
        </p:nvCxnSpPr>
        <p:spPr bwMode="auto">
          <a:xfrm>
            <a:off x="909817" y="2008806"/>
            <a:ext cx="3765753" cy="0"/>
          </a:xfrm>
          <a:prstGeom prst="straightConnector1">
            <a:avLst/>
          </a:prstGeom>
          <a:solidFill>
            <a:schemeClr val="accent1"/>
          </a:solidFill>
          <a:ln w="25400" cap="flat" cmpd="sng" algn="ctr">
            <a:solidFill>
              <a:schemeClr val="tx1"/>
            </a:solidFill>
            <a:prstDash val="solid"/>
            <a:round/>
            <a:headEnd type="triangle" w="lg" len="med"/>
            <a:tailEnd type="triangle" w="lg" len="med"/>
          </a:ln>
          <a:effectLst/>
        </p:spPr>
      </p:cxnSp>
      <p:cxnSp>
        <p:nvCxnSpPr>
          <p:cNvPr id="12" name="Straight Arrow Connector 11"/>
          <p:cNvCxnSpPr/>
          <p:nvPr/>
        </p:nvCxnSpPr>
        <p:spPr bwMode="auto">
          <a:xfrm flipH="1">
            <a:off x="807027" y="2136638"/>
            <a:ext cx="6828" cy="1219200"/>
          </a:xfrm>
          <a:prstGeom prst="straightConnector1">
            <a:avLst/>
          </a:prstGeom>
          <a:solidFill>
            <a:schemeClr val="accent1"/>
          </a:solidFill>
          <a:ln w="25400" cap="flat" cmpd="sng" algn="ctr">
            <a:solidFill>
              <a:schemeClr val="tx1"/>
            </a:solidFill>
            <a:prstDash val="solid"/>
            <a:round/>
            <a:headEnd type="triangle" w="lg" len="med"/>
            <a:tailEnd type="triangle" w="lg" len="med"/>
          </a:ln>
          <a:effectLst/>
        </p:spPr>
      </p:cxnSp>
      <p:sp>
        <p:nvSpPr>
          <p:cNvPr id="15" name="Oval 14"/>
          <p:cNvSpPr/>
          <p:nvPr/>
        </p:nvSpPr>
        <p:spPr>
          <a:xfrm>
            <a:off x="5945861" y="3796548"/>
            <a:ext cx="1652727" cy="519351"/>
          </a:xfrm>
          <a:prstGeom prst="ellipse">
            <a:avLst/>
          </a:prstGeom>
          <a:ln/>
          <a:extLst>
            <a:ext uri="{C572A759-6A51-4108-AA02-DFA0A04FC94B}">
              <ma14:wrappingTextBoxFlag xmlns:ma14="http://schemas.microsoft.com/office/mac/drawingml/2011/main" xmlns="" val="1"/>
            </a:ext>
          </a:extLst>
        </p:spPr>
        <p:style>
          <a:lnRef idx="1">
            <a:schemeClr val="dk1"/>
          </a:lnRef>
          <a:fillRef idx="2">
            <a:schemeClr val="dk1"/>
          </a:fillRef>
          <a:effectRef idx="1">
            <a:schemeClr val="dk1"/>
          </a:effectRef>
          <a:fontRef idx="minor">
            <a:schemeClr val="dk1"/>
          </a:fontRef>
        </p:style>
        <p:txBody>
          <a:bodyPr wrap="none" lIns="0" tIns="0" rIns="0" bIns="0" rtlCol="0" anchor="ctr">
            <a:spAutoFit/>
          </a:bodyPr>
          <a:lstStyle/>
          <a:p>
            <a:pPr algn="ctr"/>
            <a:r>
              <a:rPr lang="en-US" sz="2400" i="0" dirty="0">
                <a:uFill>
                  <a:solidFill/>
                </a:uFill>
                <a:latin typeface="+mj-lt"/>
              </a:rPr>
              <a:t>Attacker</a:t>
            </a:r>
          </a:p>
        </p:txBody>
      </p:sp>
      <p:cxnSp>
        <p:nvCxnSpPr>
          <p:cNvPr id="17" name="Straight Arrow Connector 16"/>
          <p:cNvCxnSpPr>
            <a:stCxn id="9" idx="3"/>
            <a:endCxn id="15" idx="2"/>
          </p:cNvCxnSpPr>
          <p:nvPr/>
        </p:nvCxnSpPr>
        <p:spPr bwMode="auto">
          <a:xfrm>
            <a:off x="4675570" y="4046661"/>
            <a:ext cx="1270291" cy="9563"/>
          </a:xfrm>
          <a:prstGeom prst="straightConnector1">
            <a:avLst/>
          </a:prstGeom>
          <a:solidFill>
            <a:schemeClr val="accent1"/>
          </a:solidFill>
          <a:ln w="57150" cap="flat" cmpd="sng" algn="ctr">
            <a:solidFill>
              <a:schemeClr val="tx1"/>
            </a:solidFill>
            <a:prstDash val="solid"/>
            <a:round/>
            <a:headEnd type="none" w="sm" len="sm"/>
            <a:tailEnd type="triangle"/>
          </a:ln>
          <a:effectLst/>
        </p:spPr>
      </p:cxnSp>
      <p:cxnSp>
        <p:nvCxnSpPr>
          <p:cNvPr id="19" name="Straight Arrow Connector 18"/>
          <p:cNvCxnSpPr>
            <a:stCxn id="6" idx="2"/>
            <a:endCxn id="15" idx="0"/>
          </p:cNvCxnSpPr>
          <p:nvPr/>
        </p:nvCxnSpPr>
        <p:spPr bwMode="auto">
          <a:xfrm flipH="1">
            <a:off x="6772225" y="2902885"/>
            <a:ext cx="423862" cy="893663"/>
          </a:xfrm>
          <a:prstGeom prst="straightConnector1">
            <a:avLst/>
          </a:prstGeom>
          <a:solidFill>
            <a:schemeClr val="accent1"/>
          </a:solidFill>
          <a:ln w="57150" cap="flat" cmpd="sng" algn="ctr">
            <a:solidFill>
              <a:schemeClr val="tx1"/>
            </a:solidFill>
            <a:prstDash val="solid"/>
            <a:round/>
            <a:headEnd type="none" w="sm" len="sm"/>
            <a:tailEnd type="triangle"/>
          </a:ln>
          <a:effectLst/>
        </p:spPr>
      </p:cxnSp>
      <p:sp>
        <p:nvSpPr>
          <p:cNvPr id="27" name="Rectangle 26"/>
          <p:cNvSpPr/>
          <p:nvPr/>
        </p:nvSpPr>
        <p:spPr>
          <a:xfrm>
            <a:off x="4168494" y="1156214"/>
            <a:ext cx="1409360" cy="369332"/>
          </a:xfrm>
          <a:prstGeom prst="rect">
            <a:avLst/>
          </a:prstGeom>
          <a:ln/>
          <a:extLst>
            <a:ext uri="{C572A759-6A51-4108-AA02-DFA0A04FC94B}">
              <ma14:wrappingTextBoxFlag xmlns:ma14="http://schemas.microsoft.com/office/mac/drawingml/2011/main" xmlns="" val="1"/>
            </a:ext>
          </a:extLst>
        </p:spPr>
        <p:style>
          <a:lnRef idx="1">
            <a:schemeClr val="dk1"/>
          </a:lnRef>
          <a:fillRef idx="2">
            <a:schemeClr val="dk1"/>
          </a:fillRef>
          <a:effectRef idx="1">
            <a:schemeClr val="dk1"/>
          </a:effectRef>
          <a:fontRef idx="minor">
            <a:schemeClr val="dk1"/>
          </a:fontRef>
        </p:style>
        <p:txBody>
          <a:bodyPr wrap="none" lIns="0" tIns="0" rIns="0" bIns="0" rtlCol="0" anchor="ctr">
            <a:spAutoFit/>
          </a:bodyPr>
          <a:lstStyle/>
          <a:p>
            <a:pPr algn="ctr"/>
            <a:r>
              <a:rPr lang="en-US" sz="2400" i="0" dirty="0">
                <a:uFill>
                  <a:solidFill/>
                </a:uFill>
                <a:latin typeface="+mj-lt"/>
              </a:rPr>
              <a:t>Population</a:t>
            </a:r>
          </a:p>
        </p:txBody>
      </p:sp>
      <p:cxnSp>
        <p:nvCxnSpPr>
          <p:cNvPr id="33" name="Curved Connector 32"/>
          <p:cNvCxnSpPr>
            <a:stCxn id="27" idx="1"/>
            <a:endCxn id="5" idx="0"/>
          </p:cNvCxnSpPr>
          <p:nvPr/>
        </p:nvCxnSpPr>
        <p:spPr bwMode="auto">
          <a:xfrm rot="10800000" flipV="1">
            <a:off x="2792694" y="1340880"/>
            <a:ext cx="1375800" cy="795758"/>
          </a:xfrm>
          <a:prstGeom prst="curvedConnector2">
            <a:avLst/>
          </a:prstGeom>
          <a:ln w="57150">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15" idx="6"/>
          </p:cNvCxnSpPr>
          <p:nvPr/>
        </p:nvCxnSpPr>
        <p:spPr bwMode="auto">
          <a:xfrm flipV="1">
            <a:off x="7598588" y="4056223"/>
            <a:ext cx="339251" cy="1"/>
          </a:xfrm>
          <a:prstGeom prst="straightConnector1">
            <a:avLst/>
          </a:prstGeom>
          <a:solidFill>
            <a:schemeClr val="accent1"/>
          </a:solidFill>
          <a:ln w="57150" cap="flat" cmpd="sng" algn="ctr">
            <a:solidFill>
              <a:schemeClr val="tx1"/>
            </a:solidFill>
            <a:prstDash val="solid"/>
            <a:round/>
            <a:headEnd type="none" w="sm" len="sm"/>
            <a:tailEnd type="triangle"/>
          </a:ln>
          <a:effectLst/>
        </p:spPr>
      </p:cxnSp>
      <p:sp>
        <p:nvSpPr>
          <p:cNvPr id="46" name="TextBox 45"/>
          <p:cNvSpPr txBox="1"/>
          <p:nvPr/>
        </p:nvSpPr>
        <p:spPr>
          <a:xfrm>
            <a:off x="8016315" y="3640724"/>
            <a:ext cx="1053815" cy="830997"/>
          </a:xfrm>
          <a:prstGeom prst="rect">
            <a:avLst/>
          </a:prstGeom>
          <a:noFill/>
        </p:spPr>
        <p:txBody>
          <a:bodyPr wrap="none" rtlCol="0">
            <a:spAutoFit/>
          </a:bodyPr>
          <a:lstStyle/>
          <a:p>
            <a:r>
              <a:rPr lang="en-US" sz="2400" b="1" i="1" dirty="0">
                <a:solidFill>
                  <a:schemeClr val="accent2"/>
                </a:solidFill>
                <a:latin typeface="Times New Roman" panose="02020603050405020304" pitchFamily="18" charset="0"/>
                <a:cs typeface="Times New Roman" panose="02020603050405020304" pitchFamily="18" charset="0"/>
              </a:rPr>
              <a:t>“In”</a:t>
            </a:r>
            <a:r>
              <a:rPr lang="en-US" sz="2400" b="1" i="1" dirty="0">
                <a:latin typeface="Times New Roman" panose="02020603050405020304" pitchFamily="18" charset="0"/>
                <a:cs typeface="Times New Roman" panose="02020603050405020304" pitchFamily="18" charset="0"/>
              </a:rPr>
              <a:t>/</a:t>
            </a:r>
            <a:br>
              <a:rPr lang="en-US" sz="2400" b="1" i="1" dirty="0">
                <a:latin typeface="Times New Roman" panose="02020603050405020304" pitchFamily="18" charset="0"/>
                <a:cs typeface="Times New Roman" panose="02020603050405020304" pitchFamily="18" charset="0"/>
              </a:rPr>
            </a:br>
            <a:r>
              <a:rPr lang="en-US" sz="2400" b="1" i="1" dirty="0">
                <a:solidFill>
                  <a:srgbClr val="C00000"/>
                </a:solidFill>
                <a:latin typeface="Times New Roman" panose="02020603050405020304" pitchFamily="18" charset="0"/>
                <a:cs typeface="Times New Roman" panose="02020603050405020304" pitchFamily="18" charset="0"/>
              </a:rPr>
              <a:t>“Out”</a:t>
            </a:r>
          </a:p>
        </p:txBody>
      </p:sp>
      <p:cxnSp>
        <p:nvCxnSpPr>
          <p:cNvPr id="49" name="Straight Arrow Connector 48"/>
          <p:cNvCxnSpPr>
            <a:stCxn id="5" idx="2"/>
            <a:endCxn id="9" idx="0"/>
          </p:cNvCxnSpPr>
          <p:nvPr/>
        </p:nvCxnSpPr>
        <p:spPr bwMode="auto">
          <a:xfrm flipH="1">
            <a:off x="2792693" y="3355838"/>
            <a:ext cx="1" cy="538423"/>
          </a:xfrm>
          <a:prstGeom prst="straightConnector1">
            <a:avLst/>
          </a:prstGeom>
          <a:solidFill>
            <a:schemeClr val="accent1"/>
          </a:solidFill>
          <a:ln w="57150" cap="flat" cmpd="sng" algn="ctr">
            <a:solidFill>
              <a:schemeClr val="tx1"/>
            </a:solidFill>
            <a:prstDash val="solid"/>
            <a:round/>
            <a:headEnd type="none" w="sm" len="sm"/>
            <a:tailEnd type="triangle"/>
          </a:ln>
          <a:effectLst/>
        </p:spPr>
      </p:cxnSp>
      <mc:AlternateContent xmlns:mc="http://schemas.openxmlformats.org/markup-compatibility/2006" xmlns:a14="http://schemas.microsoft.com/office/drawing/2010/main">
        <mc:Choice Requires="a14">
          <p:sp>
            <p:nvSpPr>
              <p:cNvPr id="54" name="Content Placeholder 2"/>
              <p:cNvSpPr txBox="1">
                <a:spLocks/>
              </p:cNvSpPr>
              <p:nvPr/>
            </p:nvSpPr>
            <p:spPr bwMode="auto">
              <a:xfrm>
                <a:off x="609596" y="4958810"/>
                <a:ext cx="7652760" cy="143410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fontAlgn="base">
                  <a:spcBef>
                    <a:spcPct val="20000"/>
                  </a:spcBef>
                  <a:spcAft>
                    <a:spcPct val="0"/>
                  </a:spcAft>
                  <a:buClr>
                    <a:srgbClr val="C00000"/>
                  </a:buClr>
                  <a:buSzPct val="120000"/>
                  <a:buChar char="•"/>
                  <a:defRPr sz="2800">
                    <a:solidFill>
                      <a:schemeClr val="tx1"/>
                    </a:solidFill>
                    <a:latin typeface="Gill Sans MT" panose="020B0502020104020203" pitchFamily="34" charset="0"/>
                    <a:ea typeface="+mn-ea"/>
                    <a:cs typeface="+mn-cs"/>
                  </a:defRPr>
                </a:lvl1pPr>
                <a:lvl2pPr marL="742950" indent="-285750" algn="l" rtl="0" fontAlgn="base">
                  <a:spcBef>
                    <a:spcPct val="20000"/>
                  </a:spcBef>
                  <a:spcAft>
                    <a:spcPct val="0"/>
                  </a:spcAft>
                  <a:buFont typeface="Wingdings" panose="05000000000000000000" pitchFamily="2" charset="2"/>
                  <a:buChar char="Ø"/>
                  <a:defRPr sz="2400">
                    <a:solidFill>
                      <a:schemeClr val="bg2">
                        <a:lumMod val="50000"/>
                      </a:schemeClr>
                    </a:solidFill>
                    <a:latin typeface="Gill Sans MT" panose="020B0502020104020203" pitchFamily="34" charset="0"/>
                  </a:defRPr>
                </a:lvl2pPr>
                <a:lvl3pPr marL="1143000" indent="-228600" algn="l" rtl="0" fontAlgn="base">
                  <a:spcBef>
                    <a:spcPct val="20000"/>
                  </a:spcBef>
                  <a:spcAft>
                    <a:spcPct val="0"/>
                  </a:spcAft>
                  <a:buChar char="•"/>
                  <a:defRPr sz="2000">
                    <a:solidFill>
                      <a:schemeClr val="bg2">
                        <a:lumMod val="50000"/>
                      </a:schemeClr>
                    </a:solidFill>
                    <a:latin typeface="Gill Sans MT" panose="020B0502020104020203" pitchFamily="34" charset="0"/>
                  </a:defRPr>
                </a:lvl3pPr>
                <a:lvl4pPr marL="1600200" indent="-228600" algn="l" rtl="0" fontAlgn="base">
                  <a:spcBef>
                    <a:spcPct val="20000"/>
                  </a:spcBef>
                  <a:spcAft>
                    <a:spcPct val="0"/>
                  </a:spcAft>
                  <a:buChar char="–"/>
                  <a:defRPr sz="1800">
                    <a:solidFill>
                      <a:schemeClr val="bg2">
                        <a:lumMod val="50000"/>
                      </a:schemeClr>
                    </a:solidFill>
                    <a:latin typeface="Gill Sans MT" panose="020B0502020104020203" pitchFamily="34" charset="0"/>
                  </a:defRPr>
                </a:lvl4pPr>
                <a:lvl5pPr marL="2057400" indent="-228600" algn="l" rtl="0" fontAlgn="base">
                  <a:spcBef>
                    <a:spcPct val="20000"/>
                  </a:spcBef>
                  <a:spcAft>
                    <a:spcPct val="0"/>
                  </a:spcAft>
                  <a:buChar char="•"/>
                  <a:defRPr sz="1800">
                    <a:solidFill>
                      <a:schemeClr val="bg2">
                        <a:lumMod val="50000"/>
                      </a:schemeClr>
                    </a:solidFill>
                    <a:latin typeface="Gill Sans MT" panose="020B0502020104020203"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R="0"/>
                <a:r>
                  <a:rPr lang="en-US" dirty="0">
                    <a:uFillTx/>
                  </a:rPr>
                  <a:t>Release </a:t>
                </a:r>
                <a14:m>
                  <m:oMath xmlns:m="http://schemas.openxmlformats.org/officeDocument/2006/math">
                    <m:r>
                      <a:rPr lang="en-US" i="1" smtClean="0">
                        <a:uFillTx/>
                        <a:latin typeface="Cambria Math" panose="02040503050406030204" pitchFamily="18" charset="0"/>
                      </a:rPr>
                      <m:t>𝑑</m:t>
                    </m:r>
                  </m:oMath>
                </a14:m>
                <a:r>
                  <a:rPr lang="en-US" dirty="0">
                    <a:uFillTx/>
                  </a:rPr>
                  <a:t> </a:t>
                </a:r>
                <a:r>
                  <a:rPr lang="en-US" dirty="0">
                    <a:solidFill>
                      <a:srgbClr val="FF0000"/>
                    </a:solidFill>
                    <a:uFillTx/>
                  </a:rPr>
                  <a:t>exact </a:t>
                </a:r>
                <a:r>
                  <a:rPr lang="en-US" dirty="0">
                    <a:uFillTx/>
                  </a:rPr>
                  <a:t>column averages</a:t>
                </a:r>
              </a:p>
              <a:p>
                <a:pPr marR="0"/>
                <a:r>
                  <a:rPr lang="en-US" dirty="0">
                    <a:uFillTx/>
                  </a:rPr>
                  <a:t>Attacker succeeds with high probability when </a:t>
                </a:r>
                <a:br>
                  <a:rPr lang="en-US" dirty="0">
                    <a:uFillTx/>
                  </a:rPr>
                </a:br>
                <a:r>
                  <a:rPr lang="en-US" dirty="0">
                    <a:uFillTx/>
                  </a:rPr>
                  <a:t>there are </a:t>
                </a:r>
                <a:r>
                  <a:rPr lang="en-US" dirty="0">
                    <a:solidFill>
                      <a:srgbClr val="FF0000"/>
                    </a:solidFill>
                    <a:uFillTx/>
                  </a:rPr>
                  <a:t>more attributes than people</a:t>
                </a:r>
                <a:r>
                  <a:rPr lang="en-US" dirty="0">
                    <a:solidFill>
                      <a:srgbClr val="FF0000"/>
                    </a:solidFill>
                  </a:rPr>
                  <a:t> </a:t>
                </a:r>
                <a14:m>
                  <m:oMath xmlns:m="http://schemas.openxmlformats.org/officeDocument/2006/math">
                    <m:r>
                      <a:rPr lang="en-US" i="1">
                        <a:solidFill>
                          <a:schemeClr val="bg1"/>
                        </a:solidFill>
                        <a:latin typeface="Cambria Math" panose="02040503050406030204" pitchFamily="18" charset="0"/>
                      </a:rPr>
                      <m:t>≪</m:t>
                    </m:r>
                    <m:rad>
                      <m:radPr>
                        <m:degHide m:val="on"/>
                        <m:ctrlPr>
                          <a:rPr lang="en-US" i="1">
                            <a:solidFill>
                              <a:schemeClr val="bg1"/>
                            </a:solidFill>
                            <a:latin typeface="Cambria Math" panose="02040503050406030204" pitchFamily="18" charset="0"/>
                          </a:rPr>
                        </m:ctrlPr>
                      </m:radPr>
                      <m:deg/>
                      <m:e>
                        <m:r>
                          <a:rPr lang="en-US" i="1">
                            <a:solidFill>
                              <a:schemeClr val="bg1"/>
                            </a:solidFill>
                            <a:latin typeface="Cambria Math" panose="02040503050406030204" pitchFamily="18" charset="0"/>
                          </a:rPr>
                          <m:t>𝑑</m:t>
                        </m:r>
                      </m:e>
                    </m:rad>
                    <m:r>
                      <a:rPr lang="en-US" i="1">
                        <a:solidFill>
                          <a:schemeClr val="bg1"/>
                        </a:solidFill>
                        <a:latin typeface="Cambria Math" panose="02040503050406030204" pitchFamily="18" charset="0"/>
                      </a:rPr>
                      <m:t> </m:t>
                    </m:r>
                  </m:oMath>
                </a14:m>
                <a:r>
                  <a:rPr lang="en-US" dirty="0">
                    <a:solidFill>
                      <a:schemeClr val="bg1"/>
                    </a:solidFill>
                    <a:uFillTx/>
                  </a:rPr>
                  <a:t>and  </a:t>
                </a:r>
                <a14:m>
                  <m:oMath xmlns:m="http://schemas.openxmlformats.org/officeDocument/2006/math">
                    <m:r>
                      <a:rPr lang="en-US" i="1" dirty="0" smtClean="0">
                        <a:solidFill>
                          <a:schemeClr val="bg1"/>
                        </a:solidFill>
                        <a:uFillTx/>
                        <a:latin typeface="Cambria Math" panose="02040503050406030204" pitchFamily="18" charset="0"/>
                      </a:rPr>
                      <m:t>𝑒𝑟𝑟𝑜𝑟</m:t>
                    </m:r>
                    <m:r>
                      <a:rPr lang="en-US" i="1" dirty="0">
                        <a:solidFill>
                          <a:schemeClr val="bg1"/>
                        </a:solidFill>
                        <a:uFillTx/>
                        <a:latin typeface="Cambria Math" panose="02040503050406030204" pitchFamily="18" charset="0"/>
                      </a:rPr>
                      <m:t>≲</m:t>
                    </m:r>
                    <m:rad>
                      <m:radPr>
                        <m:degHide m:val="on"/>
                        <m:ctrlPr>
                          <a:rPr lang="en-US" i="1" dirty="0" smtClean="0">
                            <a:solidFill>
                              <a:schemeClr val="bg1"/>
                            </a:solidFill>
                            <a:uFillTx/>
                            <a:latin typeface="Cambria Math" panose="02040503050406030204" pitchFamily="18" charset="0"/>
                          </a:rPr>
                        </m:ctrlPr>
                      </m:radPr>
                      <m:deg/>
                      <m:e>
                        <m:r>
                          <a:rPr lang="en-US" i="1" dirty="0" smtClean="0">
                            <a:solidFill>
                              <a:schemeClr val="bg1"/>
                            </a:solidFill>
                            <a:uFillTx/>
                            <a:latin typeface="Cambria Math" panose="02040503050406030204" pitchFamily="18" charset="0"/>
                          </a:rPr>
                          <m:t>𝑑</m:t>
                        </m:r>
                      </m:e>
                    </m:rad>
                    <m:r>
                      <a:rPr lang="en-US" i="1" dirty="0" smtClean="0">
                        <a:solidFill>
                          <a:schemeClr val="bg1"/>
                        </a:solidFill>
                        <a:uFillTx/>
                        <a:latin typeface="Cambria Math" panose="02040503050406030204" pitchFamily="18" charset="0"/>
                      </a:rPr>
                      <m:t>/</m:t>
                    </m:r>
                    <m:r>
                      <a:rPr lang="en-US" i="1" dirty="0" smtClean="0">
                        <a:solidFill>
                          <a:schemeClr val="bg1"/>
                        </a:solidFill>
                        <a:uFillTx/>
                        <a:latin typeface="Cambria Math" panose="02040503050406030204" pitchFamily="18" charset="0"/>
                      </a:rPr>
                      <m:t>𝑛</m:t>
                    </m:r>
                  </m:oMath>
                </a14:m>
                <a:r>
                  <a:rPr lang="en-US" dirty="0">
                    <a:solidFill>
                      <a:schemeClr val="bg1"/>
                    </a:solidFill>
                    <a:uFillTx/>
                  </a:rPr>
                  <a:t> </a:t>
                </a:r>
              </a:p>
            </p:txBody>
          </p:sp>
        </mc:Choice>
        <mc:Fallback xmlns="">
          <p:sp>
            <p:nvSpPr>
              <p:cNvPr id="54" name="Content Placeholder 2"/>
              <p:cNvSpPr txBox="1">
                <a:spLocks noRot="1" noChangeAspect="1" noMove="1" noResize="1" noEditPoints="1" noAdjustHandles="1" noChangeArrowheads="1" noChangeShapeType="1" noTextEdit="1"/>
              </p:cNvSpPr>
              <p:nvPr/>
            </p:nvSpPr>
            <p:spPr bwMode="auto">
              <a:xfrm>
                <a:off x="609596" y="4958810"/>
                <a:ext cx="7652760" cy="1434107"/>
              </a:xfrm>
              <a:prstGeom prst="rect">
                <a:avLst/>
              </a:prstGeom>
              <a:blipFill>
                <a:blip r:embed="rId6"/>
                <a:stretch>
                  <a:fillRect l="-2072" t="-9322" r="-3347" b="-33898"/>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57642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P spid="8" grpId="0"/>
      <p:bldP spid="10" grpId="0"/>
      <p:bldP spid="15" grpId="0" animBg="1"/>
      <p:bldP spid="27" grpId="0" animBg="1"/>
      <p:bldP spid="46" grpId="0"/>
      <p:bldP spid="54"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extLst>
          <a:ext uri="{C572A759-6A51-4108-AA02-DFA0A04FC94B}">
            <ma14:wrappingTextBoxFlag xmlns="" xmlns:ma14="http://schemas.microsoft.com/office/mac/drawingml/2011/main" val="1"/>
          </a:ext>
        </a:extLst>
      </a:spPr>
      <a:bodyPr wrap="none" lIns="0" tIns="0" rIns="0" bIns="0" rtlCol="0" anchor="ctr">
        <a:spAutoFit/>
      </a:bodyPr>
      <a:lstStyle>
        <a:defPPr algn="ctr">
          <a:defRPr sz="2400" i="0" dirty="0">
            <a:uFill>
              <a:solidFill/>
            </a:uFill>
            <a:latin typeface="+mj-lt"/>
          </a:defRPr>
        </a:defPPr>
      </a:lstStyle>
      <a:style>
        <a:lnRef idx="1">
          <a:schemeClr val="dk1"/>
        </a:lnRef>
        <a:fillRef idx="2">
          <a:schemeClr val="dk1"/>
        </a:fillRef>
        <a:effectRef idx="1">
          <a:schemeClr val="dk1"/>
        </a:effectRef>
        <a:fontRef idx="minor">
          <a:schemeClr val="dk1"/>
        </a:fontRef>
      </a: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Times New Roman" pitchFamily="18" charset="0"/>
          </a:defRPr>
        </a:defPPr>
      </a:lstStyle>
    </a:lnDef>
    <a:txDef>
      <a:spPr>
        <a:noFill/>
      </a:spPr>
      <a:bodyPr wrap="none" rtlCol="0">
        <a:spAutoFit/>
      </a:bodyPr>
      <a:lstStyle>
        <a:defPPr>
          <a:defRPr sz="2400" i="0" dirty="0" err="1" smtClean="0">
            <a:latin typeface="+mj-lt"/>
          </a:defRPr>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4FB79"/>
        </a:solidFill>
        <a:ln w="12700"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40" marR="40640" indent="0" algn="ctr"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
              <a:solidFill>
                <a:srgbClr val="000000"/>
              </a:solidFill>
            </a:uFill>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27054</TotalTime>
  <Words>2133</Words>
  <Application>Microsoft Office PowerPoint</Application>
  <PresentationFormat>On-screen Show (4:3)</PresentationFormat>
  <Paragraphs>503</Paragraphs>
  <Slides>35</Slides>
  <Notes>24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Cambria Math</vt:lpstr>
      <vt:lpstr>Corbel</vt:lpstr>
      <vt:lpstr>Gill Sans</vt:lpstr>
      <vt:lpstr>Gill Sans MT</vt:lpstr>
      <vt:lpstr>Helvetica</vt:lpstr>
      <vt:lpstr>Lucida Grande</vt:lpstr>
      <vt:lpstr>Times New Roman</vt:lpstr>
      <vt:lpstr>Wingdings</vt:lpstr>
      <vt:lpstr>Office Theme</vt:lpstr>
      <vt:lpstr>Differential Privacy</vt:lpstr>
      <vt:lpstr>“Privacy” is changing</vt:lpstr>
      <vt:lpstr>Examples</vt:lpstr>
      <vt:lpstr>Statistical Data Privacy</vt:lpstr>
      <vt:lpstr>How do we Define “Privacy”?</vt:lpstr>
      <vt:lpstr>Today:</vt:lpstr>
      <vt:lpstr>First attempt: Remove obvious identifiers</vt:lpstr>
      <vt:lpstr>Second Attempt: Aggregate Information</vt:lpstr>
      <vt:lpstr>Membership Attacks</vt:lpstr>
      <vt:lpstr>Lessons</vt:lpstr>
      <vt:lpstr>This talk</vt:lpstr>
      <vt:lpstr>Differential Privacy</vt:lpstr>
      <vt:lpstr>Differential Privacy</vt:lpstr>
      <vt:lpstr>Differential Privacy</vt:lpstr>
      <vt:lpstr>Differential Privacy</vt:lpstr>
      <vt:lpstr>Randomized Response [Warner 1965]</vt:lpstr>
      <vt:lpstr>Randomized Response [Warner 1965]</vt:lpstr>
      <vt:lpstr>Laplace Mechanism</vt:lpstr>
      <vt:lpstr>Laplace Mechanism</vt:lpstr>
      <vt:lpstr>Laplace Mechanism</vt:lpstr>
      <vt:lpstr>Laplace Mechanism</vt:lpstr>
      <vt:lpstr>Attacks “match” differential privacy</vt:lpstr>
      <vt:lpstr>Interpreting Differential Privacy</vt:lpstr>
      <vt:lpstr>A Broad, Active Field of Science</vt:lpstr>
      <vt:lpstr>This talk</vt:lpstr>
      <vt:lpstr>Frontier 1: Learning with DP </vt:lpstr>
      <vt:lpstr>Frontier 2: From Law to Technical Definitions</vt:lpstr>
      <vt:lpstr>Frontier 3: Privacy and overfitting</vt:lpstr>
      <vt:lpstr>Overfitting</vt:lpstr>
      <vt:lpstr>Overfitting</vt:lpstr>
      <vt:lpstr>Overfitting</vt:lpstr>
      <vt:lpstr>Getting a Baseline</vt:lpstr>
      <vt:lpstr>This talk</vt:lpstr>
      <vt:lpstr>Beyond privacy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of Secured Computations</dc:title>
  <dc:creator>asmith</dc:creator>
  <cp:lastModifiedBy>Avner Sonnino</cp:lastModifiedBy>
  <cp:revision>1073</cp:revision>
  <cp:lastPrinted>2018-05-09T13:47:13Z</cp:lastPrinted>
  <dcterms:modified xsi:type="dcterms:W3CDTF">2021-05-03T12:27:19Z</dcterms:modified>
</cp:coreProperties>
</file>