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7" r:id="rId1"/>
  </p:sldMasterIdLst>
  <p:notesMasterIdLst>
    <p:notesMasterId r:id="rId68"/>
  </p:notesMasterIdLst>
  <p:handoutMasterIdLst>
    <p:handoutMasterId r:id="rId69"/>
  </p:handoutMasterIdLst>
  <p:sldIdLst>
    <p:sldId id="408" r:id="rId2"/>
    <p:sldId id="525" r:id="rId3"/>
    <p:sldId id="523" r:id="rId4"/>
    <p:sldId id="522" r:id="rId5"/>
    <p:sldId id="603" r:id="rId6"/>
    <p:sldId id="531" r:id="rId7"/>
    <p:sldId id="532" r:id="rId8"/>
    <p:sldId id="607" r:id="rId9"/>
    <p:sldId id="608" r:id="rId10"/>
    <p:sldId id="582" r:id="rId11"/>
    <p:sldId id="589" r:id="rId12"/>
    <p:sldId id="584" r:id="rId13"/>
    <p:sldId id="585" r:id="rId14"/>
    <p:sldId id="604" r:id="rId15"/>
    <p:sldId id="527" r:id="rId16"/>
    <p:sldId id="528" r:id="rId17"/>
    <p:sldId id="622" r:id="rId18"/>
    <p:sldId id="529" r:id="rId19"/>
    <p:sldId id="617" r:id="rId20"/>
    <p:sldId id="530" r:id="rId21"/>
    <p:sldId id="605" r:id="rId22"/>
    <p:sldId id="609" r:id="rId23"/>
    <p:sldId id="611" r:id="rId24"/>
    <p:sldId id="612" r:id="rId25"/>
    <p:sldId id="647" r:id="rId26"/>
    <p:sldId id="630" r:id="rId27"/>
    <p:sldId id="536" r:id="rId28"/>
    <p:sldId id="409" r:id="rId29"/>
    <p:sldId id="600" r:id="rId30"/>
    <p:sldId id="539" r:id="rId31"/>
    <p:sldId id="581" r:id="rId32"/>
    <p:sldId id="632" r:id="rId33"/>
    <p:sldId id="540" r:id="rId34"/>
    <p:sldId id="411" r:id="rId35"/>
    <p:sldId id="414" r:id="rId36"/>
    <p:sldId id="413" r:id="rId37"/>
    <p:sldId id="415" r:id="rId38"/>
    <p:sldId id="416" r:id="rId39"/>
    <p:sldId id="418" r:id="rId40"/>
    <p:sldId id="635" r:id="rId41"/>
    <p:sldId id="544" r:id="rId42"/>
    <p:sldId id="537" r:id="rId43"/>
    <p:sldId id="412" r:id="rId44"/>
    <p:sldId id="419" r:id="rId45"/>
    <p:sldId id="420" r:id="rId46"/>
    <p:sldId id="421" r:id="rId47"/>
    <p:sldId id="424" r:id="rId48"/>
    <p:sldId id="425" r:id="rId49"/>
    <p:sldId id="426" r:id="rId50"/>
    <p:sldId id="427" r:id="rId51"/>
    <p:sldId id="428" r:id="rId52"/>
    <p:sldId id="422" r:id="rId53"/>
    <p:sldId id="423" r:id="rId54"/>
    <p:sldId id="547" r:id="rId55"/>
    <p:sldId id="546" r:id="rId56"/>
    <p:sldId id="640" r:id="rId57"/>
    <p:sldId id="641" r:id="rId58"/>
    <p:sldId id="564" r:id="rId59"/>
    <p:sldId id="643" r:id="rId60"/>
    <p:sldId id="552" r:id="rId61"/>
    <p:sldId id="645" r:id="rId62"/>
    <p:sldId id="610" r:id="rId63"/>
    <p:sldId id="553" r:id="rId64"/>
    <p:sldId id="554" r:id="rId65"/>
    <p:sldId id="646" r:id="rId66"/>
    <p:sldId id="407" r:id="rId67"/>
  </p:sldIdLst>
  <p:sldSz cx="9144000" cy="6858000" type="screen4x3"/>
  <p:notesSz cx="7102475" cy="89916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5400" kern="1200">
        <a:solidFill>
          <a:schemeClr val="tx1"/>
        </a:solidFill>
        <a:latin typeface="Lucida Calligraphy" panose="03010101010101010101" pitchFamily="66" charset="77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32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1345"/>
  </p:normalViewPr>
  <p:slideViewPr>
    <p:cSldViewPr snapToObjects="1">
      <p:cViewPr varScale="1">
        <p:scale>
          <a:sx n="119" d="100"/>
          <a:sy n="119" d="100"/>
        </p:scale>
        <p:origin x="97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Objects="1">
      <p:cViewPr varScale="1">
        <p:scale>
          <a:sx n="59" d="100"/>
          <a:sy n="59" d="100"/>
        </p:scale>
        <p:origin x="-1704" y="-78"/>
      </p:cViewPr>
      <p:guideLst>
        <p:guide orient="horz" pos="2832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CF3E65F-F2B7-CA4B-AFA9-A0FE4190794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28575" y="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01" tIns="0" rIns="19301" bIns="0" numCol="1" anchor="t" anchorCtr="0" compatLnSpc="1">
            <a:prstTxWarp prst="textNoShape">
              <a:avLst/>
            </a:prstTxWarp>
          </a:bodyPr>
          <a:lstStyle>
            <a:lvl1pPr defTabSz="925513">
              <a:defRPr sz="1000" i="1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5902FA34-875C-2C42-B7A6-64BC922182C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06850" y="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01" tIns="0" rIns="19301" bIns="0" numCol="1" anchor="t" anchorCtr="0" compatLnSpc="1">
            <a:prstTxWarp prst="textNoShape">
              <a:avLst/>
            </a:prstTxWarp>
          </a:bodyPr>
          <a:lstStyle>
            <a:lvl1pPr algn="r" defTabSz="925513">
              <a:defRPr sz="1000" i="1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EDE56C7A-8D39-9743-B166-B076586483F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25563" y="692150"/>
            <a:ext cx="4454525" cy="33401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47B844AE-847D-6441-B2B6-86EB7F68A5B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0438" y="4267200"/>
            <a:ext cx="5181600" cy="404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90" tIns="46645" rIns="93290" bIns="466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46311927-8F6E-6D40-B7E7-EB2EBEC1C71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28575" y="85344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01" tIns="0" rIns="19301" bIns="0" numCol="1" anchor="b" anchorCtr="0" compatLnSpc="1">
            <a:prstTxWarp prst="textNoShape">
              <a:avLst/>
            </a:prstTxWarp>
          </a:bodyPr>
          <a:lstStyle>
            <a:lvl1pPr defTabSz="925513">
              <a:defRPr sz="1000" i="1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D3B75C2B-D1D5-9045-BC9B-7FB0786C9E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6850" y="8534400"/>
            <a:ext cx="3124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01" tIns="0" rIns="19301" bIns="0" numCol="1" anchor="b" anchorCtr="0" compatLnSpc="1">
            <a:prstTxWarp prst="textNoShape">
              <a:avLst/>
            </a:prstTxWarp>
          </a:bodyPr>
          <a:lstStyle>
            <a:lvl1pPr algn="r" defTabSz="925513">
              <a:defRPr sz="1000" i="1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BF882A54-D026-9347-862F-B12E3FCFA8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969641E0-FE8F-0C4E-AFAD-5CD7E35A12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1pPr>
            <a:lvl2pPr marL="742950" indent="-285750" defTabSz="925513"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2pPr>
            <a:lvl3pPr marL="1143000" indent="-228600" defTabSz="925513"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3pPr>
            <a:lvl4pPr marL="1600200" indent="-228600" defTabSz="925513"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4pPr>
            <a:lvl5pPr marL="2057400" indent="-228600" defTabSz="925513"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panose="03010101010101010101" pitchFamily="66" charset="77"/>
                <a:ea typeface="ＭＳ Ｐゴシック" panose="020B0600070205080204" pitchFamily="34" charset="-128"/>
              </a:defRPr>
            </a:lvl9pPr>
          </a:lstStyle>
          <a:p>
            <a:fld id="{B473120E-3AA9-8647-9ADA-212C848538F4}" type="slidenum">
              <a:rPr lang="en-US" altLang="en-US" sz="1000" smtClean="0">
                <a:latin typeface="Times New Roman" panose="02020603050405020304" pitchFamily="18" charset="0"/>
              </a:rPr>
              <a:pPr/>
              <a:t>1</a:t>
            </a:fld>
            <a:endParaRPr lang="en-US" altLang="en-US" sz="1000">
              <a:latin typeface="Times New Roman" panose="02020603050405020304" pitchFamily="18" charset="0"/>
            </a:endParaRPr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ACED69FA-359A-AC4B-ADE0-F31FB28472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CF22F7E4-B6C3-9C40-8209-B75F2AAD78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8EA87-10D2-C74C-AA46-C7092F610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E2169-19CC-0A42-8AC9-993F75EC0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5F306-D997-F044-B01E-C4235F4EA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A1253-E6C9-9743-8847-63C8AACCEF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0292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1839F6-8671-F14D-8FDF-63DACB6D3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8C40C-7D0B-4545-B38A-C18C4B1A3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8C368-085D-CE43-973E-64C9A6D82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48140-2718-3A4A-88AD-4C408DC7AB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3301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820AC-5A17-6B44-94C2-3DE817332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3A87A-F19A-A741-B684-530C273CB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6B6D1-E562-9E49-87C1-456A9C7D1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DFC7C-CD6A-AF46-8501-CB5D43CD83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5314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23B6D-C517-9545-BA88-B87C5849A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721CF-2303-4145-9FF9-F7DC63A79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08D42-63BC-2443-8B65-00D6D26DE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CA004-BA33-2047-BC15-AED9565F54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330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33957-533C-414A-8ABF-954BE4A10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5A8FB-009E-8C48-B9BC-153D8B680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67FF9-3419-C04C-8B5F-F2CFC2955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7F508-EB58-5A43-A193-8964A1566D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4377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DC0F7CE-454D-DA43-890F-3953E1970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B151141-2F4C-2A41-A10A-C2E31BF94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6B1F78B-1030-2544-8018-36DC79933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0DFAF-84D4-6F4F-AC06-38891DF3E0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7525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8A05529-5E9C-9F45-8140-3A0257857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723F553-BCD5-2D42-B992-269D28656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043F000-5A80-9A45-AB6B-A21BB32F3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FB1C4-30C7-5548-99D0-84BD4E8716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0721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68D925F-D841-1142-83DA-AC532905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219E98A-F099-8D49-8AA7-045F301A7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AFBA60-5D94-8C42-8D01-F737A3B4F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EEAEA-9031-9E49-9564-8261F18F91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647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C29FEE1-56CC-5B4F-AE68-159950073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3346660-06A0-9D44-B8D3-C5B58A3D5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A7BC14A-9034-8C43-BA55-32B079336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7FBCF0-CEE2-7740-B452-B9C237E314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582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A5BEB5E-191B-4342-ABB7-62BF8C247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4440976-3E17-6A4B-B95D-E19D91D0A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8E87AD8-08FF-EC4F-B21E-1D68F951E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AC7C0-FD0E-DB4B-A021-E90E0E0CB7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868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9060AF5-0D28-C640-A40A-65EE155B9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46FE422-1578-5D4E-A9E0-D6832B30E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F70F43-F590-AF4E-AE96-4DC89E99E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ECA41-83F7-1647-9088-7E2B634D60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4073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266ADBF-8BBE-D644-9045-506D66753C9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AAA3A6F-1163-B742-BC09-0461BE4A2E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EE5D3C-29C8-524C-8798-F88E7B375B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ucida Calligraphy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9FB1D-C77A-6F4C-921A-6837A4260F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Lucida Calligraphy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7A559-BDE3-E247-B46D-115F14CDF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Lucida Calligraphy" charset="0"/>
                <a:ea typeface="ＭＳ Ｐゴシック" charset="-128"/>
              </a:defRPr>
            </a:lvl1pPr>
          </a:lstStyle>
          <a:p>
            <a:pPr>
              <a:defRPr/>
            </a:pPr>
            <a:fld id="{F5033079-4EC3-1746-8AE1-AF87F99111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p.edu/futureofvoting" TargetMode="External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1811.08811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1801.00528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02F9ABFE-8FB2-274E-A1BB-D34D6DAC26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2209800"/>
            <a:ext cx="8077200" cy="1143000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ea typeface="ＭＳ Ｐゴシック" panose="020B0600070205080204" pitchFamily="34" charset="-128"/>
              </a:rPr>
              <a:t>Election Security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FEFD07EB-609F-8D42-8993-257B764E9B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87388" y="3619500"/>
            <a:ext cx="7770812" cy="28067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r>
              <a:rPr lang="en-US" sz="4000" dirty="0"/>
              <a:t>Ronald L. Rivest</a:t>
            </a:r>
          </a:p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r>
              <a:rPr lang="en-US" dirty="0"/>
              <a:t>MIT</a:t>
            </a:r>
          </a:p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r>
              <a:rPr lang="en-US" sz="2800" dirty="0"/>
              <a:t>MIT 6.857</a:t>
            </a:r>
          </a:p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r>
              <a:rPr lang="en-US" sz="2800" dirty="0"/>
              <a:t>April 21, 2021</a:t>
            </a:r>
          </a:p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endParaRPr lang="en-US" sz="2800" dirty="0">
              <a:latin typeface="Comic Sans MS" charset="0"/>
            </a:endParaRPr>
          </a:p>
        </p:txBody>
      </p:sp>
      <p:pic>
        <p:nvPicPr>
          <p:cNvPr id="15363" name="Picture 9" descr="csail">
            <a:extLst>
              <a:ext uri="{FF2B5EF4-FFF2-40B4-BE49-F238E27FC236}">
                <a16:creationId xmlns:a16="http://schemas.microsoft.com/office/drawing/2014/main" id="{9F51F0E3-94AE-8443-B7F0-500DB3D19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3660775"/>
            <a:ext cx="21463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3">
            <a:extLst>
              <a:ext uri="{FF2B5EF4-FFF2-40B4-BE49-F238E27FC236}">
                <a16:creationId xmlns:a16="http://schemas.microsoft.com/office/drawing/2014/main" id="{A948BB48-173E-8942-AB84-CC0EF1BE20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  <a:t>Optical scanners are used</a:t>
            </a:r>
            <a:b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</a:br>
            <a: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  <a:t> for efficient tabulation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2512D15-9E40-5345-AC8A-B708A35ED7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>
            <a:extLst>
              <a:ext uri="{FF2B5EF4-FFF2-40B4-BE49-F238E27FC236}">
                <a16:creationId xmlns:a16="http://schemas.microsoft.com/office/drawing/2014/main" id="{8FED9D21-5D7F-6142-A82B-EE6256054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4800"/>
            <a:ext cx="74676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3">
            <a:extLst>
              <a:ext uri="{FF2B5EF4-FFF2-40B4-BE49-F238E27FC236}">
                <a16:creationId xmlns:a16="http://schemas.microsoft.com/office/drawing/2014/main" id="{029CEE05-B8A3-3745-AEC6-9A76666848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(Concern:) Scanners may introduce systematic errors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44C4D60-C989-2F47-977D-A3AF26B2DB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5F4C787D-6AB9-A846-BD36-D3384AAD8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Causes of scanner errors</a:t>
            </a:r>
          </a:p>
        </p:txBody>
      </p:sp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867F0F29-12C6-F648-A84C-1F6F0166B8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Differences in </a:t>
            </a:r>
            <a:r>
              <a:rPr lang="en-US" altLang="en-US" b="1" dirty="0">
                <a:ea typeface="ＭＳ Ｐゴシック" panose="020B0600070205080204" pitchFamily="34" charset="-128"/>
              </a:rPr>
              <a:t>interpretation </a:t>
            </a:r>
            <a:r>
              <a:rPr lang="en-US" altLang="en-US" dirty="0">
                <a:ea typeface="ＭＳ Ｐゴシック" panose="020B0600070205080204" pitchFamily="34" charset="-128"/>
              </a:rPr>
              <a:t>between machine interpretation, and hand interpretation based on “voter intent” rules.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Stray marks </a:t>
            </a:r>
            <a:r>
              <a:rPr lang="en-US" altLang="en-US" dirty="0">
                <a:ea typeface="ＭＳ Ｐゴシック" panose="020B0600070205080204" pitchFamily="34" charset="-128"/>
              </a:rPr>
              <a:t>(e.g. caused by folds)</a:t>
            </a:r>
            <a:endParaRPr lang="en-US" altLang="en-US" b="1" dirty="0">
              <a:ea typeface="ＭＳ Ｐゴシック" panose="020B0600070205080204" pitchFamily="34" charset="-128"/>
            </a:endParaRP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Configuration errors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Programming errors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Hacking (</a:t>
            </a:r>
            <a:r>
              <a:rPr lang="en-US" altLang="en-US" b="1" dirty="0">
                <a:ea typeface="ＭＳ Ｐゴシック" panose="020B0600070205080204" pitchFamily="34" charset="-128"/>
              </a:rPr>
              <a:t>adversarial</a:t>
            </a: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  <a:r>
              <a:rPr lang="en-US" altLang="en-US" b="1" dirty="0">
                <a:ea typeface="ＭＳ Ｐゴシック" panose="020B0600070205080204" pitchFamily="34" charset="-128"/>
              </a:rPr>
              <a:t>attack</a:t>
            </a:r>
            <a:r>
              <a:rPr lang="en-US" altLang="en-US" dirty="0">
                <a:ea typeface="ＭＳ Ｐゴシック" panose="020B0600070205080204" pitchFamily="34" charset="-128"/>
              </a:rPr>
              <a:t>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3">
            <a:extLst>
              <a:ext uri="{FF2B5EF4-FFF2-40B4-BE49-F238E27FC236}">
                <a16:creationId xmlns:a16="http://schemas.microsoft.com/office/drawing/2014/main" id="{A3E7AB38-03D1-DA4F-9EAA-0BE806D35D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How </a:t>
            </a:r>
            <a:r>
              <a:rPr lang="en-US" altLang="en-US" i="1">
                <a:solidFill>
                  <a:srgbClr val="FF0000"/>
                </a:solidFill>
                <a:ea typeface="ＭＳ Ｐゴシック" panose="020B0600070205080204" pitchFamily="34" charset="-128"/>
              </a:rPr>
              <a:t>should</a:t>
            </a:r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 we vote?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5EC5CD2-2C6F-D640-8C09-1E81FD83BE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4">
            <a:extLst>
              <a:ext uri="{FF2B5EF4-FFF2-40B4-BE49-F238E27FC236}">
                <a16:creationId xmlns:a16="http://schemas.microsoft.com/office/drawing/2014/main" id="{7B08E8AA-A426-FD45-B2AA-4C8590666E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278063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Security Requirements</a:t>
            </a:r>
          </a:p>
        </p:txBody>
      </p:sp>
      <p:sp>
        <p:nvSpPr>
          <p:cNvPr id="41987" name="Rectangle 5">
            <a:extLst>
              <a:ext uri="{FF2B5EF4-FFF2-40B4-BE49-F238E27FC236}">
                <a16:creationId xmlns:a16="http://schemas.microsoft.com/office/drawing/2014/main" id="{F237BD60-A30F-4F41-A285-052EEBD3D54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endParaRPr lang="en-US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791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14257811-35EC-8F4D-9DBB-0AFCEC502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Security Requirements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4A251356-A9B0-DC4D-976D-AF120528D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76400"/>
            <a:ext cx="79248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Only eligible voters may vote, and</a:t>
            </a:r>
            <a:br>
              <a:rPr lang="en-US" altLang="en-US" sz="3000">
                <a:ea typeface="ＭＳ Ｐゴシック" panose="020B0600070205080204" pitchFamily="34" charset="-128"/>
              </a:rPr>
            </a:br>
            <a:r>
              <a:rPr lang="en-US" altLang="en-US" sz="3000">
                <a:ea typeface="ＭＳ Ｐゴシック" panose="020B0600070205080204" pitchFamily="34" charset="-128"/>
              </a:rPr>
              <a:t>each eligible voter votes at most once.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Each cast vote is </a:t>
            </a:r>
            <a:r>
              <a:rPr lang="en-US" altLang="en-US" sz="3000" b="1">
                <a:ea typeface="ＭＳ Ｐゴシック" panose="020B0600070205080204" pitchFamily="34" charset="-128"/>
              </a:rPr>
              <a:t>secret</a:t>
            </a:r>
            <a:r>
              <a:rPr lang="en-US" altLang="en-US" sz="3000">
                <a:ea typeface="ＭＳ Ｐゴシック" panose="020B0600070205080204" pitchFamily="34" charset="-128"/>
              </a:rPr>
              <a:t>, </a:t>
            </a:r>
            <a:br>
              <a:rPr lang="en-US" altLang="en-US" sz="3000">
                <a:ea typeface="ＭＳ Ｐゴシック" panose="020B0600070205080204" pitchFamily="34" charset="-128"/>
              </a:rPr>
            </a:br>
            <a:r>
              <a:rPr lang="en-US" altLang="en-US" sz="3000">
                <a:ea typeface="ＭＳ Ｐゴシック" panose="020B0600070205080204" pitchFamily="34" charset="-128"/>
              </a:rPr>
              <a:t>even if voter wishes otherwise!  </a:t>
            </a:r>
            <a:br>
              <a:rPr lang="en-US" altLang="en-US" sz="3000">
                <a:ea typeface="ＭＳ Ｐゴシック" panose="020B0600070205080204" pitchFamily="34" charset="-128"/>
              </a:rPr>
            </a:br>
            <a:r>
              <a:rPr lang="en-US" altLang="en-US" sz="3000">
                <a:ea typeface="ＭＳ Ｐゴシック" panose="020B0600070205080204" pitchFamily="34" charset="-128"/>
              </a:rPr>
              <a:t>   -- No vote-selling!</a:t>
            </a:r>
            <a:br>
              <a:rPr lang="en-US" altLang="en-US" sz="3000">
                <a:ea typeface="ＭＳ Ｐゴシック" panose="020B0600070205080204" pitchFamily="34" charset="-128"/>
              </a:rPr>
            </a:br>
            <a:r>
              <a:rPr lang="en-US" altLang="en-US" sz="3000">
                <a:ea typeface="ＭＳ Ｐゴシック" panose="020B0600070205080204" pitchFamily="34" charset="-128"/>
              </a:rPr>
              <a:t>   -- No receipt showing how you voted!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Final outcome is </a:t>
            </a:r>
            <a:r>
              <a:rPr lang="en-US" altLang="en-US" sz="3000" b="1">
                <a:ea typeface="ＭＳ Ｐゴシック" panose="020B0600070205080204" pitchFamily="34" charset="-128"/>
              </a:rPr>
              <a:t>verifiably correct</a:t>
            </a:r>
            <a:r>
              <a:rPr lang="en-US" altLang="en-US" sz="3000">
                <a:ea typeface="ＭＳ Ｐゴシック" panose="020B0600070205080204" pitchFamily="34" charset="-128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000">
                <a:ea typeface="ＭＳ Ｐゴシック" panose="020B0600070205080204" pitchFamily="34" charset="-128"/>
              </a:rPr>
              <a:t>No ``trusted parties’’ – </a:t>
            </a:r>
            <a:r>
              <a:rPr lang="en-US" altLang="en-US" sz="3000" b="1">
                <a:ea typeface="ＭＳ Ｐゴシック" panose="020B0600070205080204" pitchFamily="34" charset="-128"/>
              </a:rPr>
              <a:t>all are suspect</a:t>
            </a:r>
            <a:r>
              <a:rPr lang="en-US" altLang="en-US" sz="3000">
                <a:ea typeface="ＭＳ Ｐゴシック" panose="020B0600070205080204" pitchFamily="34" charset="-128"/>
              </a:rPr>
              <a:t>!</a:t>
            </a:r>
            <a:br>
              <a:rPr lang="en-US" altLang="en-US" sz="3000">
                <a:ea typeface="ＭＳ Ｐゴシック" panose="020B0600070205080204" pitchFamily="34" charset="-128"/>
              </a:rPr>
            </a:br>
            <a:r>
              <a:rPr lang="en-US" altLang="en-US" sz="3000">
                <a:ea typeface="ＭＳ Ｐゴシック" panose="020B0600070205080204" pitchFamily="34" charset="-128"/>
              </a:rPr>
              <a:t>   Vendors, voters, election officials, candidates,</a:t>
            </a:r>
            <a:br>
              <a:rPr lang="en-US" altLang="en-US" sz="3000">
                <a:ea typeface="ＭＳ Ｐゴシック" panose="020B0600070205080204" pitchFamily="34" charset="-128"/>
              </a:rPr>
            </a:br>
            <a:r>
              <a:rPr lang="en-US" altLang="en-US" sz="3000">
                <a:ea typeface="ＭＳ Ｐゴシック" panose="020B0600070205080204" pitchFamily="34" charset="-128"/>
              </a:rPr>
              <a:t>    spouses, other nation-states, …</a:t>
            </a:r>
          </a:p>
        </p:txBody>
      </p:sp>
    </p:spTree>
    <p:extLst>
      <p:ext uri="{BB962C8B-B14F-4D97-AF65-F5344CB8AC3E}">
        <p14:creationId xmlns:p14="http://schemas.microsoft.com/office/powerpoint/2010/main" val="1708088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76C6AA89-E910-304C-822C-3941CF865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Evidence-Based</a:t>
            </a:r>
            <a:r>
              <a:rPr lang="en-US" altLang="en-US">
                <a:ea typeface="ＭＳ Ｐゴシック" panose="020B0600070205080204" pitchFamily="34" charset="-128"/>
              </a:rPr>
              <a:t> Elections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8D866-A04E-EB4A-8DCB-AD46B97C1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1752600"/>
            <a:ext cx="8229600" cy="4038600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altLang="en-US" sz="3000" dirty="0">
                <a:ea typeface="ＭＳ Ｐゴシック" charset="-128"/>
              </a:rPr>
              <a:t>An election system should not only</a:t>
            </a:r>
            <a:br>
              <a:rPr lang="en-US" altLang="en-US" sz="3000" dirty="0">
                <a:ea typeface="ＭＳ Ｐゴシック" charset="-128"/>
              </a:rPr>
            </a:br>
            <a:endParaRPr lang="en-US" altLang="en-US" sz="3000" dirty="0">
              <a:ea typeface="ＭＳ Ｐゴシック" charset="-128"/>
            </a:endParaRP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altLang="en-US" sz="3000" i="1" dirty="0">
                <a:ea typeface="ＭＳ Ｐゴシック" charset="-128"/>
              </a:rPr>
              <a:t>        accurately figure out </a:t>
            </a:r>
            <a:r>
              <a:rPr lang="en-US" altLang="en-US" sz="3000" i="1" u="sng" dirty="0">
                <a:ea typeface="ＭＳ Ｐゴシック" charset="-128"/>
              </a:rPr>
              <a:t>who won</a:t>
            </a:r>
            <a:r>
              <a:rPr lang="en-US" altLang="en-US" sz="3000" dirty="0">
                <a:ea typeface="ＭＳ Ｐゴシック" charset="-128"/>
              </a:rPr>
              <a:t>, </a:t>
            </a:r>
            <a:br>
              <a:rPr lang="en-US" altLang="en-US" sz="3000" dirty="0">
                <a:ea typeface="ＭＳ Ｐゴシック" charset="-128"/>
              </a:rPr>
            </a:br>
            <a:endParaRPr lang="en-US" altLang="en-US" sz="3000" dirty="0">
              <a:ea typeface="ＭＳ Ｐゴシック" charset="-128"/>
            </a:endParaRP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altLang="en-US" sz="3000" dirty="0">
                <a:ea typeface="ＭＳ Ｐゴシック" charset="-128"/>
              </a:rPr>
              <a:t>but should also </a:t>
            </a:r>
            <a:br>
              <a:rPr lang="en-US" altLang="en-US" sz="3000" dirty="0">
                <a:ea typeface="ＭＳ Ｐゴシック" charset="-128"/>
              </a:rPr>
            </a:br>
            <a:endParaRPr lang="en-US" altLang="en-US" sz="3000" dirty="0">
              <a:ea typeface="ＭＳ Ｐゴシック" charset="-128"/>
            </a:endParaRP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altLang="en-US" sz="3000" i="1" dirty="0">
                <a:ea typeface="ＭＳ Ｐゴシック" charset="-128"/>
              </a:rPr>
              <a:t>        provide </a:t>
            </a:r>
            <a:r>
              <a:rPr lang="en-US" altLang="en-US" sz="3000" i="1" u="sng" dirty="0">
                <a:ea typeface="ＭＳ Ｐゴシック" charset="-128"/>
              </a:rPr>
              <a:t>convincing evidence</a:t>
            </a:r>
            <a:r>
              <a:rPr lang="en-US" altLang="en-US" sz="3000" i="1" dirty="0">
                <a:ea typeface="ＭＳ Ｐゴシック" charset="-128"/>
              </a:rPr>
              <a:t> 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altLang="en-US" sz="3000" i="1" dirty="0">
                <a:ea typeface="ＭＳ Ｐゴシック" charset="-128"/>
              </a:rPr>
              <a:t>        that the winner really won.</a:t>
            </a:r>
            <a:br>
              <a:rPr lang="en-US" altLang="en-US" sz="3000" i="1" dirty="0">
                <a:ea typeface="ＭＳ Ｐゴシック" charset="-128"/>
              </a:rPr>
            </a:br>
            <a:endParaRPr lang="en-US" altLang="en-US" sz="3000" i="1" dirty="0">
              <a:ea typeface="ＭＳ Ｐゴシック" charset="-128"/>
            </a:endParaRP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altLang="en-US" sz="3000" i="1" dirty="0">
                <a:ea typeface="ＭＳ Ｐゴシック" charset="-128"/>
              </a:rPr>
              <a:t>                         (Stark &amp; Wagner 2012)</a:t>
            </a:r>
          </a:p>
        </p:txBody>
      </p:sp>
    </p:spTree>
    <p:extLst>
      <p:ext uri="{BB962C8B-B14F-4D97-AF65-F5344CB8AC3E}">
        <p14:creationId xmlns:p14="http://schemas.microsoft.com/office/powerpoint/2010/main" val="419669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4">
            <a:extLst>
              <a:ext uri="{FF2B5EF4-FFF2-40B4-BE49-F238E27FC236}">
                <a16:creationId xmlns:a16="http://schemas.microsoft.com/office/drawing/2014/main" id="{495FD926-D238-F749-BC2F-0E222C435A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Software Independence</a:t>
            </a:r>
          </a:p>
        </p:txBody>
      </p:sp>
      <p:sp>
        <p:nvSpPr>
          <p:cNvPr id="41987" name="Rectangle 5">
            <a:extLst>
              <a:ext uri="{FF2B5EF4-FFF2-40B4-BE49-F238E27FC236}">
                <a16:creationId xmlns:a16="http://schemas.microsoft.com/office/drawing/2014/main" id="{49BC8E13-A835-4248-B5FF-90053FF942E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438400" y="38862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r>
              <a:rPr lang="en-US" dirty="0"/>
              <a:t>(Rivest &amp; </a:t>
            </a:r>
            <a:r>
              <a:rPr lang="en-US" dirty="0" err="1"/>
              <a:t>Wack</a:t>
            </a:r>
            <a:r>
              <a:rPr lang="en-US" dirty="0"/>
              <a:t>, 2006)</a:t>
            </a:r>
          </a:p>
        </p:txBody>
      </p:sp>
    </p:spTree>
    <p:extLst>
      <p:ext uri="{BB962C8B-B14F-4D97-AF65-F5344CB8AC3E}">
        <p14:creationId xmlns:p14="http://schemas.microsoft.com/office/powerpoint/2010/main" val="250546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Content Placeholder 7" descr="John_Cole_Exit_Poll_Cartoon.jpg">
            <a:extLst>
              <a:ext uri="{FF2B5EF4-FFF2-40B4-BE49-F238E27FC236}">
                <a16:creationId xmlns:a16="http://schemas.microsoft.com/office/drawing/2014/main" id="{A2F4A9BC-E792-A14E-93E8-3C57A200B2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18" r="-14218"/>
          <a:stretch>
            <a:fillRect/>
          </a:stretch>
        </p:blipFill>
        <p:spPr>
          <a:xfrm>
            <a:off x="-381000" y="533400"/>
            <a:ext cx="9539288" cy="524668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CB551E-F693-EB47-B6C3-FC2022A07AE9}"/>
              </a:ext>
            </a:extLst>
          </p:cNvPr>
          <p:cNvSpPr txBox="1"/>
          <p:nvPr/>
        </p:nvSpPr>
        <p:spPr>
          <a:xfrm>
            <a:off x="1730375" y="5867400"/>
            <a:ext cx="585787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latin typeface="+mn-lt"/>
                <a:ea typeface="ＭＳ Ｐゴシック" charset="0"/>
                <a:cs typeface="ＭＳ Ｐゴシック" charset="0"/>
              </a:rPr>
              <a:t>And Who Do You Hope You Voted For?</a:t>
            </a:r>
          </a:p>
        </p:txBody>
      </p:sp>
    </p:spTree>
    <p:extLst>
      <p:ext uri="{BB962C8B-B14F-4D97-AF65-F5344CB8AC3E}">
        <p14:creationId xmlns:p14="http://schemas.microsoft.com/office/powerpoint/2010/main" val="4042285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A313AA65-821C-3449-92F6-775417A71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Outline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F8E342CB-BAB6-B848-A79C-E8F1B32B9E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Security Requirements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Evidence-based Elections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Software Independence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Auditing of Paper Ballots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k-cut for sampling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Bayesian audits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Cryptographic Voting Schemes (E2E-V)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Remote (Internet) Voting ???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570FAB1-B0B5-3F44-BF81-1FEB26E16F22}"/>
              </a:ext>
            </a:extLst>
          </p:cNvPr>
          <p:cNvSpPr txBox="1">
            <a:spLocks/>
          </p:cNvSpPr>
          <p:nvPr/>
        </p:nvSpPr>
        <p:spPr bwMode="auto">
          <a:xfrm>
            <a:off x="5486400" y="1600200"/>
            <a:ext cx="3810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Not: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Russians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Fake news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Gerrymandering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Voter ID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Best Voting Rule</a:t>
            </a:r>
          </a:p>
        </p:txBody>
      </p:sp>
    </p:spTree>
    <p:extLst>
      <p:ext uri="{BB962C8B-B14F-4D97-AF65-F5344CB8AC3E}">
        <p14:creationId xmlns:p14="http://schemas.microsoft.com/office/powerpoint/2010/main" val="241782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93A77DA6-8E73-8145-B7A2-614D8F7DB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Software Independence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4AF18CC5-CAAE-1645-8DEF-5892EF38DD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Software is </a:t>
            </a:r>
            <a:r>
              <a:rPr lang="en-US" altLang="en-US" i="1" dirty="0">
                <a:ea typeface="ＭＳ Ｐゴシック" panose="020B0600070205080204" pitchFamily="34" charset="-128"/>
              </a:rPr>
              <a:t>not </a:t>
            </a:r>
            <a:r>
              <a:rPr lang="en-US" altLang="en-US" dirty="0">
                <a:ea typeface="ＭＳ Ｐゴシック" panose="020B0600070205080204" pitchFamily="34" charset="-128"/>
              </a:rPr>
              <a:t>to be trusted!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 voting system is </a:t>
            </a:r>
            <a:r>
              <a:rPr lang="en-US" altLang="en-US" i="1" dirty="0">
                <a:ea typeface="ＭＳ Ｐゴシック" panose="020B0600070205080204" pitchFamily="34" charset="-128"/>
              </a:rPr>
              <a:t>software independent </a:t>
            </a:r>
            <a:r>
              <a:rPr lang="en-US" altLang="en-US" dirty="0">
                <a:ea typeface="ＭＳ Ｐゴシック" panose="020B0600070205080204" pitchFamily="34" charset="-128"/>
              </a:rPr>
              <a:t>if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  </a:t>
            </a:r>
            <a:r>
              <a:rPr lang="en-US" altLang="en-US" b="1" dirty="0">
                <a:ea typeface="ＭＳ Ｐゴシック" panose="020B0600070205080204" pitchFamily="34" charset="-128"/>
              </a:rPr>
              <a:t>an undetected error in the software can 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    </a:t>
            </a:r>
            <a:r>
              <a:rPr lang="en-US" altLang="en-US" b="1" u="sng" dirty="0">
                <a:ea typeface="ＭＳ Ｐゴシック" panose="020B0600070205080204" pitchFamily="34" charset="-128"/>
              </a:rPr>
              <a:t>not </a:t>
            </a:r>
            <a:r>
              <a:rPr lang="en-US" altLang="en-US" b="1" dirty="0">
                <a:ea typeface="ＭＳ Ｐゴシック" panose="020B0600070205080204" pitchFamily="34" charset="-128"/>
              </a:rPr>
              <a:t>cause an undetectable change in the 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    election outcome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pPr eaLnBrk="1" hangingPunct="1"/>
            <a:r>
              <a:rPr lang="en-US" altLang="en-US" i="1" dirty="0">
                <a:ea typeface="ＭＳ Ｐゴシック" panose="020B0600070205080204" pitchFamily="34" charset="-128"/>
              </a:rPr>
              <a:t>Strongly software-independent </a:t>
            </a:r>
            <a:r>
              <a:rPr lang="en-US" altLang="en-US" dirty="0">
                <a:ea typeface="ＭＳ Ｐゴシック" panose="020B0600070205080204" pitchFamily="34" charset="-128"/>
              </a:rPr>
              <a:t>if it is possible to correct any such outcome error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Example: Paper ballots (with hand recount)</a:t>
            </a:r>
          </a:p>
        </p:txBody>
      </p:sp>
    </p:spTree>
    <p:extLst>
      <p:ext uri="{BB962C8B-B14F-4D97-AF65-F5344CB8AC3E}">
        <p14:creationId xmlns:p14="http://schemas.microsoft.com/office/powerpoint/2010/main" val="35174059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43CC7EE5-C33D-C348-AAF9-1CA85ACF0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NASEM Report (9/6/18)</a:t>
            </a:r>
          </a:p>
        </p:txBody>
      </p:sp>
      <p:pic>
        <p:nvPicPr>
          <p:cNvPr id="28674" name="Content Placeholder 3">
            <a:extLst>
              <a:ext uri="{FF2B5EF4-FFF2-40B4-BE49-F238E27FC236}">
                <a16:creationId xmlns:a16="http://schemas.microsoft.com/office/drawing/2014/main" id="{61DA43A5-7AEF-D84A-8EAE-95E94FE6FE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676400"/>
            <a:ext cx="3017838" cy="452596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61C9F4-7A0B-0744-8DA7-1144099CEB67}"/>
              </a:ext>
            </a:extLst>
          </p:cNvPr>
          <p:cNvSpPr txBox="1"/>
          <p:nvPr/>
        </p:nvSpPr>
        <p:spPr>
          <a:xfrm>
            <a:off x="4343400" y="1698625"/>
            <a:ext cx="4648200" cy="4216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+mn-lt"/>
              </a:rPr>
              <a:t>National Academies 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issued report on 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     ”</a:t>
            </a:r>
            <a:r>
              <a:rPr lang="en-US" sz="3200" b="1" dirty="0">
                <a:latin typeface="+mn-lt"/>
              </a:rPr>
              <a:t>Securing the Vote</a:t>
            </a:r>
            <a:r>
              <a:rPr lang="en-US" sz="3200" dirty="0">
                <a:latin typeface="+mn-lt"/>
              </a:rPr>
              <a:t>”</a:t>
            </a:r>
          </a:p>
          <a:p>
            <a:pPr>
              <a:defRPr/>
            </a:pPr>
            <a:endParaRPr lang="en-US" sz="3200" dirty="0">
              <a:latin typeface="+mn-lt"/>
            </a:endParaRPr>
          </a:p>
          <a:p>
            <a:pPr>
              <a:defRPr/>
            </a:pPr>
            <a:r>
              <a:rPr lang="en-US" sz="2800" dirty="0">
                <a:latin typeface="+mn-lt"/>
                <a:hlinkClick r:id="rId3"/>
              </a:rPr>
              <a:t>www.nap.edu/futureofvoting</a:t>
            </a:r>
            <a:endParaRPr lang="en-US" sz="2800" dirty="0">
              <a:latin typeface="+mn-lt"/>
            </a:endParaRPr>
          </a:p>
          <a:p>
            <a:pPr>
              <a:defRPr/>
            </a:pPr>
            <a:endParaRPr lang="en-US" sz="2800" dirty="0">
              <a:latin typeface="+mn-lt"/>
            </a:endParaRPr>
          </a:p>
          <a:p>
            <a:pPr>
              <a:defRPr/>
            </a:pPr>
            <a:r>
              <a:rPr lang="en-US" sz="2800" dirty="0">
                <a:latin typeface="+mn-lt"/>
              </a:rPr>
              <a:t>(159 pages; free pdf)</a:t>
            </a:r>
          </a:p>
          <a:p>
            <a:pPr>
              <a:defRPr/>
            </a:pPr>
            <a:endParaRPr lang="en-US" sz="2800" dirty="0">
              <a:latin typeface="+mn-lt"/>
            </a:endParaRPr>
          </a:p>
          <a:p>
            <a:pPr>
              <a:defRPr/>
            </a:pPr>
            <a:r>
              <a:rPr lang="en-US" sz="2800" b="1" dirty="0">
                <a:latin typeface="+mn-lt"/>
              </a:rPr>
              <a:t>41 recommendations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E1EA8C23-513F-F346-AF85-864877D02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0574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Recommendation 4.12</a:t>
            </a: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b="1">
                <a:ea typeface="ＭＳ Ｐゴシック" panose="020B0600070205080204" pitchFamily="34" charset="-128"/>
              </a:rPr>
              <a:t>Use </a:t>
            </a:r>
            <a:r>
              <a:rPr lang="en-US" altLang="en-US" b="1" i="1">
                <a:ea typeface="ＭＳ Ｐゴシック" panose="020B0600070205080204" pitchFamily="34" charset="-128"/>
              </a:rPr>
              <a:t>voter verifiable paper ballots</a:t>
            </a:r>
            <a:br>
              <a:rPr lang="en-US" altLang="en-US" b="1" i="1">
                <a:ea typeface="ＭＳ Ｐゴシック" panose="020B0600070205080204" pitchFamily="34" charset="-128"/>
              </a:rPr>
            </a:br>
            <a:r>
              <a:rPr lang="en-US" altLang="en-US" b="1" i="1">
                <a:ea typeface="ＭＳ Ｐゴシック" panose="020B0600070205080204" pitchFamily="34" charset="-128"/>
              </a:rPr>
              <a:t> </a:t>
            </a:r>
            <a:r>
              <a:rPr lang="en-US" altLang="en-US" b="1">
                <a:ea typeface="ＭＳ Ｐゴシック" panose="020B0600070205080204" pitchFamily="34" charset="-128"/>
              </a:rPr>
              <a:t>everywhere by 2020</a:t>
            </a:r>
            <a:br>
              <a:rPr lang="en-US" altLang="en-US" b="1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	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F579D941-F4DE-C744-ADB4-2C54FD410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Recommendations 5.7—5.9</a:t>
            </a: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 i="1">
                <a:ea typeface="ＭＳ Ｐゴシック" panose="020B0600070205080204" pitchFamily="34" charset="-128"/>
              </a:rPr>
            </a:br>
            <a:r>
              <a:rPr lang="en-US" altLang="en-US" b="1" i="1">
                <a:ea typeface="ＭＳ Ｐゴシック" panose="020B0600070205080204" pitchFamily="34" charset="-128"/>
              </a:rPr>
              <a:t>Audit election outcomes!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74C90021-F6F1-C94B-A020-16BA554CF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Recommendations 5.7—5.9</a:t>
            </a: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 i="1">
                <a:ea typeface="ＭＳ Ｐゴシック" panose="020B0600070205080204" pitchFamily="34" charset="-128"/>
              </a:rPr>
            </a:br>
            <a:r>
              <a:rPr lang="en-US" altLang="en-US" b="1" i="1">
                <a:ea typeface="ＭＳ Ｐゴシック" panose="020B0600070205080204" pitchFamily="34" charset="-128"/>
              </a:rPr>
              <a:t>Audit election outcomes!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5457AC-DA95-8E41-BCA8-95122A2C1042}"/>
              </a:ext>
            </a:extLst>
          </p:cNvPr>
          <p:cNvSpPr txBox="1"/>
          <p:nvPr/>
        </p:nvSpPr>
        <p:spPr>
          <a:xfrm>
            <a:off x="1143000" y="3505200"/>
            <a:ext cx="7086600" cy="2554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latin typeface="+mn-lt"/>
              </a:rPr>
              <a:t>A </a:t>
            </a:r>
            <a:r>
              <a:rPr lang="en-US" sz="3200" b="1" i="1" dirty="0">
                <a:latin typeface="+mn-lt"/>
              </a:rPr>
              <a:t>risk-limiting audit (RLA) </a:t>
            </a:r>
            <a:r>
              <a:rPr lang="en-US" sz="3200" i="1" dirty="0">
                <a:latin typeface="+mn-lt"/>
              </a:rPr>
              <a:t>uses manual interpretation of randomly chosen cast paper ballots to verify with high probability the reported election outcome (or correct it, if wrong).</a:t>
            </a:r>
            <a:endParaRPr lang="en-US" sz="3200" dirty="0">
              <a:latin typeface="+mn-l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4DB71-7BD6-FC49-9EB9-9ACB09241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B5DD74-E6D6-0849-AFA8-6AE3C02557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213097"/>
            <a:ext cx="8089829" cy="6325441"/>
          </a:xfrm>
        </p:spPr>
      </p:pic>
    </p:spTree>
    <p:extLst>
      <p:ext uri="{BB962C8B-B14F-4D97-AF65-F5344CB8AC3E}">
        <p14:creationId xmlns:p14="http://schemas.microsoft.com/office/powerpoint/2010/main" val="583227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FA37FFD6-C013-8047-8120-4B8139255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66700"/>
            <a:ext cx="8686800" cy="11049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Election Process (paper ballots)</a:t>
            </a: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9B892273-60B8-F84F-80DF-6C7AEDA71B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altLang="en-US" dirty="0">
                <a:ea typeface="ＭＳ Ｐゴシック" charset="-128"/>
              </a:rPr>
              <a:t>Print ballots; setup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en-US" dirty="0">
                <a:ea typeface="ＭＳ Ｐゴシック" charset="-128"/>
              </a:rPr>
              <a:t>Mark Choices; </a:t>
            </a:r>
            <a:r>
              <a:rPr lang="en-US" altLang="en-US" b="1" dirty="0">
                <a:ea typeface="ＭＳ Ｐゴシック" charset="-128"/>
              </a:rPr>
              <a:t>Verify Vote</a:t>
            </a:r>
            <a:r>
              <a:rPr lang="en-US" altLang="en-US" dirty="0">
                <a:ea typeface="ＭＳ Ｐゴシック" charset="-128"/>
              </a:rPr>
              <a:t>; Cast Vote!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en-US" dirty="0">
                <a:ea typeface="ＭＳ Ｐゴシック" charset="-128"/>
              </a:rPr>
              <a:t>Optical scanners give initial (“reported”) outcome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altLang="en-US" b="1" dirty="0">
                <a:ea typeface="ＭＳ Ｐゴシック" charset="-128"/>
              </a:rPr>
              <a:t>Statistical audit of cast paper ballots </a:t>
            </a:r>
            <a:br>
              <a:rPr lang="en-US" altLang="en-US" b="1" dirty="0">
                <a:ea typeface="ＭＳ Ｐゴシック" charset="-128"/>
              </a:rPr>
            </a:br>
            <a:r>
              <a:rPr lang="en-US" altLang="en-US" dirty="0">
                <a:ea typeface="ＭＳ Ｐゴシック" charset="-128"/>
              </a:rPr>
              <a:t>by hand to confirm/disprove reported outcome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altLang="en-US" dirty="0">
                <a:ea typeface="ＭＳ Ｐゴシック" charset="-128"/>
              </a:rPr>
              <a:t>“Brush your teeth; eat your spinach; </a:t>
            </a:r>
            <a:br>
              <a:rPr lang="en-US" altLang="en-US" dirty="0">
                <a:ea typeface="ＭＳ Ｐゴシック" charset="-128"/>
              </a:rPr>
            </a:br>
            <a:r>
              <a:rPr lang="en-US" altLang="en-US" dirty="0">
                <a:ea typeface="ＭＳ Ｐゴシック" charset="-128"/>
              </a:rPr>
              <a:t>    </a:t>
            </a:r>
            <a:r>
              <a:rPr lang="en-US" altLang="en-US" b="1" dirty="0">
                <a:ea typeface="ＭＳ Ｐゴシック" charset="-128"/>
              </a:rPr>
              <a:t>audit your elections!”   </a:t>
            </a:r>
            <a:r>
              <a:rPr lang="en-US" altLang="en-US" dirty="0">
                <a:ea typeface="ＭＳ Ｐゴシック" charset="-128"/>
              </a:rPr>
              <a:t>--   </a:t>
            </a:r>
            <a:r>
              <a:rPr lang="en-US" altLang="en-US" dirty="0" err="1">
                <a:ea typeface="ＭＳ Ｐゴシック" charset="-128"/>
              </a:rPr>
              <a:t>Poorvi</a:t>
            </a:r>
            <a:r>
              <a:rPr lang="en-US" altLang="en-US" dirty="0">
                <a:ea typeface="ＭＳ Ｐゴシック" charset="-128"/>
              </a:rPr>
              <a:t> Vora</a:t>
            </a:r>
            <a:endParaRPr lang="en-US" altLang="en-US" b="1" dirty="0">
              <a:ea typeface="ＭＳ Ｐゴシック" charset="-128"/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en-US" alt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249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4">
            <a:extLst>
              <a:ext uri="{FF2B5EF4-FFF2-40B4-BE49-F238E27FC236}">
                <a16:creationId xmlns:a16="http://schemas.microsoft.com/office/drawing/2014/main" id="{AF9BC58C-01BA-BA4B-A9B5-096843A796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5663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Auditing of Paper Ballots</a:t>
            </a:r>
          </a:p>
        </p:txBody>
      </p:sp>
      <p:sp>
        <p:nvSpPr>
          <p:cNvPr id="41987" name="Rectangle 5">
            <a:extLst>
              <a:ext uri="{FF2B5EF4-FFF2-40B4-BE49-F238E27FC236}">
                <a16:creationId xmlns:a16="http://schemas.microsoft.com/office/drawing/2014/main" id="{8ABB123D-7C18-904E-B731-BD62D2BE36C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endParaRPr lang="en-US" dirty="0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4467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7260A-AFD0-3B47-8DC2-6A8E63D0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Audits are about: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197DE-F024-8746-94BE-C26421BCC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Sampling cast paper ballots at random</a:t>
            </a:r>
          </a:p>
          <a:p>
            <a:pPr lvl="1"/>
            <a:r>
              <a:rPr lang="en-US" i="1" dirty="0"/>
              <a:t>Counting, or Sampling with k-cut</a:t>
            </a:r>
          </a:p>
          <a:p>
            <a:pPr lvl="1"/>
            <a:endParaRPr lang="en-US" i="1" dirty="0"/>
          </a:p>
          <a:p>
            <a:r>
              <a:rPr lang="en-US" dirty="0"/>
              <a:t>Figuring out what the sampled ballots tell you about the reported election results</a:t>
            </a:r>
          </a:p>
          <a:p>
            <a:pPr lvl="1"/>
            <a:r>
              <a:rPr lang="en-US" i="1" dirty="0"/>
              <a:t>Risk-Limiting audits, or Bayesian audits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32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042689A5-567D-4849-8134-C71184335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Who is audit for?</a:t>
            </a:r>
          </a:p>
        </p:txBody>
      </p:sp>
      <p:sp>
        <p:nvSpPr>
          <p:cNvPr id="34818" name="Content Placeholder 2">
            <a:extLst>
              <a:ext uri="{FF2B5EF4-FFF2-40B4-BE49-F238E27FC236}">
                <a16:creationId xmlns:a16="http://schemas.microsoft.com/office/drawing/2014/main" id="{256E7B41-8F58-D24E-AA7B-3B36D60A2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Losing candidates </a:t>
            </a:r>
            <a:r>
              <a:rPr lang="mr-IN" altLang="en-US">
                <a:ea typeface="ＭＳ Ｐゴシック" panose="020B0600070205080204" pitchFamily="34" charset="-128"/>
              </a:rPr>
              <a:t>–</a:t>
            </a:r>
            <a:r>
              <a:rPr lang="en-US" altLang="en-US">
                <a:ea typeface="ＭＳ Ｐゴシック" panose="020B0600070205080204" pitchFamily="34" charset="-128"/>
              </a:rPr>
              <a:t> to convince them that “they lost fair and square”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The winner </a:t>
            </a:r>
            <a:r>
              <a:rPr lang="mr-IN" altLang="en-US" b="1">
                <a:ea typeface="ＭＳ Ｐゴシック" panose="020B0600070205080204" pitchFamily="34" charset="-128"/>
              </a:rPr>
              <a:t>–</a:t>
            </a:r>
            <a:r>
              <a:rPr lang="en-US" altLang="en-US" b="1">
                <a:ea typeface="ＭＳ Ｐゴシック" panose="020B0600070205080204" pitchFamily="34" charset="-128"/>
              </a:rPr>
              <a:t> </a:t>
            </a:r>
            <a:r>
              <a:rPr lang="en-US" altLang="en-US">
                <a:ea typeface="ＭＳ Ｐゴシック" panose="020B0600070205080204" pitchFamily="34" charset="-128"/>
              </a:rPr>
              <a:t>to provide a mandate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The public </a:t>
            </a:r>
            <a:r>
              <a:rPr lang="mr-IN" altLang="en-US">
                <a:ea typeface="ＭＳ Ｐゴシック" panose="020B0600070205080204" pitchFamily="34" charset="-128"/>
              </a:rPr>
              <a:t>–</a:t>
            </a:r>
            <a:r>
              <a:rPr lang="en-US" altLang="en-US">
                <a:ea typeface="ＭＳ Ｐゴシック" panose="020B0600070205080204" pitchFamily="34" charset="-128"/>
              </a:rPr>
              <a:t> to assuage doubts about “rigged elections” </a:t>
            </a:r>
          </a:p>
          <a:p>
            <a:r>
              <a:rPr lang="en-US" altLang="en-US" b="1">
                <a:ea typeface="ＭＳ Ｐゴシック" panose="020B0600070205080204" pitchFamily="34" charset="-128"/>
              </a:rPr>
              <a:t>Election officials – </a:t>
            </a:r>
            <a:r>
              <a:rPr lang="en-US" altLang="en-US">
                <a:ea typeface="ＭＳ Ｐゴシック" panose="020B0600070205080204" pitchFamily="34" charset="-128"/>
              </a:rPr>
              <a:t>to help them provide accurate and efficiently-verified results</a:t>
            </a:r>
            <a:br>
              <a:rPr lang="en-US" altLang="en-US">
                <a:ea typeface="ＭＳ Ｐゴシック" panose="020B0600070205080204" pitchFamily="34" charset="-128"/>
              </a:rPr>
            </a:b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4C289909-534E-2842-9AFC-68FCE0223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66700"/>
            <a:ext cx="9067800" cy="1104900"/>
          </a:xfrm>
        </p:spPr>
        <p:txBody>
          <a:bodyPr/>
          <a:lstStyle/>
          <a:p>
            <a:pPr eaLnBrk="1" hangingPunct="1"/>
            <a:r>
              <a:rPr lang="en-US" altLang="en-US" sz="4000">
                <a:ea typeface="ＭＳ Ｐゴシック" panose="020B0600070205080204" pitchFamily="34" charset="-128"/>
              </a:rPr>
              <a:t>Have we made progress since 2000?</a:t>
            </a:r>
          </a:p>
        </p:txBody>
      </p:sp>
      <p:pic>
        <p:nvPicPr>
          <p:cNvPr id="17410" name="Content Placeholder 7" descr="Screen Shot 2015-10-16 at 10.12.28 AM.png">
            <a:extLst>
              <a:ext uri="{FF2B5EF4-FFF2-40B4-BE49-F238E27FC236}">
                <a16:creationId xmlns:a16="http://schemas.microsoft.com/office/drawing/2014/main" id="{908843CC-6DD5-B14F-93E3-9A01120DED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088" r="-71088"/>
          <a:stretch>
            <a:fillRect/>
          </a:stretch>
        </p:blipFill>
        <p:spPr>
          <a:xfrm>
            <a:off x="3352800" y="1663700"/>
            <a:ext cx="6961188" cy="3706532"/>
          </a:xfrm>
        </p:spPr>
      </p:pic>
      <p:pic>
        <p:nvPicPr>
          <p:cNvPr id="17411" name="Picture 3" descr="rosenberg-voting-2">
            <a:extLst>
              <a:ext uri="{FF2B5EF4-FFF2-40B4-BE49-F238E27FC236}">
                <a16:creationId xmlns:a16="http://schemas.microsoft.com/office/drawing/2014/main" id="{458B5A78-C9D4-974D-8672-F49C4A72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63700"/>
            <a:ext cx="324485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8">
            <a:extLst>
              <a:ext uri="{FF2B5EF4-FFF2-40B4-BE49-F238E27FC236}">
                <a16:creationId xmlns:a16="http://schemas.microsoft.com/office/drawing/2014/main" id="{CBEBC2E4-CBE4-6A4E-9FEC-87AC36375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338" y="4114800"/>
            <a:ext cx="274466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dirty="0">
                <a:latin typeface="Arial" panose="020B0604020202020204" pitchFamily="34" charset="0"/>
              </a:rPr>
              <a:t>Hanging chads</a:t>
            </a:r>
            <a:br>
              <a:rPr lang="en-US" altLang="en-US" sz="3000" dirty="0">
                <a:latin typeface="Arial" panose="020B0604020202020204" pitchFamily="34" charset="0"/>
              </a:rPr>
            </a:br>
            <a:r>
              <a:rPr lang="en-US" altLang="en-US" sz="3000" dirty="0">
                <a:latin typeface="Arial" panose="020B0604020202020204" pitchFamily="34" charset="0"/>
              </a:rPr>
              <a:t>      (2000)</a:t>
            </a:r>
          </a:p>
        </p:txBody>
      </p:sp>
      <p:sp>
        <p:nvSpPr>
          <p:cNvPr id="17413" name="TextBox 9">
            <a:extLst>
              <a:ext uri="{FF2B5EF4-FFF2-40B4-BE49-F238E27FC236}">
                <a16:creationId xmlns:a16="http://schemas.microsoft.com/office/drawing/2014/main" id="{B5E88084-1DFD-7047-BC0B-220D2638C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975" y="5257800"/>
            <a:ext cx="87344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 dirty="0">
                <a:latin typeface="Arial" panose="020B0604020202020204" pitchFamily="34" charset="0"/>
                <a:sym typeface="Wingdings" pitchFamily="2" charset="2"/>
              </a:rPr>
              <a:t>               </a:t>
            </a:r>
            <a:r>
              <a:rPr lang="en-US" altLang="en-US" sz="3000" dirty="0">
                <a:latin typeface="Arial" panose="020B0604020202020204" pitchFamily="34" charset="0"/>
                <a:sym typeface="Wingdings" pitchFamily="2" charset="2"/>
              </a:rPr>
              <a:t>Voting Machines at Risk (2015)</a:t>
            </a:r>
            <a:endParaRPr lang="en-US" altLang="en-US" sz="3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9713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BA04CB3E-EC21-9348-8339-6DFC61892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General audit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9290B-D9E4-DB45-B730-351116CEF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13038"/>
            <a:ext cx="8229600" cy="4525962"/>
          </a:xfrm>
        </p:spPr>
        <p:txBody>
          <a:bodyPr rtlCol="0">
            <a:normAutofit/>
          </a:bodyPr>
          <a:lstStyle/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>
                <a:ea typeface="+mn-ea"/>
                <a:cs typeface="+mn-cs"/>
              </a:rPr>
              <a:t>Draw an initial random sample of ballots.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>
                <a:ea typeface="+mn-ea"/>
                <a:cs typeface="+mn-cs"/>
              </a:rPr>
              <a:t>Interpret them by hand.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>
                <a:ea typeface="+mn-ea"/>
                <a:cs typeface="+mn-cs"/>
              </a:rPr>
              <a:t>Stop if reported outcome is now confirmed to desired confidence level.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>
                <a:ea typeface="+mn-ea"/>
                <a:cs typeface="+mn-cs"/>
              </a:rPr>
              <a:t>If all ballots have now been examined, you have done a full recount, and are done. Otherwise increase sample size; return to 2.</a:t>
            </a:r>
            <a:br>
              <a:rPr lang="en-US" dirty="0">
                <a:ea typeface="+mn-ea"/>
                <a:cs typeface="+mn-cs"/>
              </a:rPr>
            </a:br>
            <a:endParaRPr lang="en-US" dirty="0"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7241D3-C906-5E46-84FA-5221F936F8E7}"/>
              </a:ext>
            </a:extLst>
          </p:cNvPr>
          <p:cNvSpPr txBox="1"/>
          <p:nvPr/>
        </p:nvSpPr>
        <p:spPr>
          <a:xfrm>
            <a:off x="2101850" y="1295400"/>
            <a:ext cx="5257800" cy="3381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  <a:ea typeface="ＭＳ Ｐゴシック" charset="0"/>
                <a:cs typeface="ＭＳ Ｐゴシック" charset="0"/>
              </a:rPr>
              <a:t>                                           Cast Votes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4D24C0-3884-6C4E-B6E1-955364D01B12}"/>
              </a:ext>
            </a:extLst>
          </p:cNvPr>
          <p:cNvSpPr txBox="1"/>
          <p:nvPr/>
        </p:nvSpPr>
        <p:spPr>
          <a:xfrm>
            <a:off x="2895600" y="2133600"/>
            <a:ext cx="1066800" cy="3381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  <a:ea typeface="ＭＳ Ｐゴシック" charset="0"/>
                <a:cs typeface="ＭＳ Ｐゴシック" charset="0"/>
              </a:rPr>
              <a:t>   Sample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AE1EE27-88F6-1244-B2E9-2B60C6B7A875}"/>
              </a:ext>
            </a:extLst>
          </p:cNvPr>
          <p:cNvCxnSpPr>
            <a:cxnSpLocks noChangeShapeType="1"/>
            <a:endCxn id="5" idx="0"/>
          </p:cNvCxnSpPr>
          <p:nvPr/>
        </p:nvCxnSpPr>
        <p:spPr bwMode="auto">
          <a:xfrm>
            <a:off x="3429000" y="1633538"/>
            <a:ext cx="0" cy="500062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283EAF2-C17F-824D-8BA1-E5CAE927E3DF}"/>
              </a:ext>
            </a:extLst>
          </p:cNvPr>
          <p:cNvSpPr txBox="1"/>
          <p:nvPr/>
        </p:nvSpPr>
        <p:spPr>
          <a:xfrm>
            <a:off x="3962400" y="2133600"/>
            <a:ext cx="457200" cy="338138"/>
          </a:xfrm>
          <a:prstGeom prst="rect">
            <a:avLst/>
          </a:prstGeom>
          <a:solidFill>
            <a:schemeClr val="accent5">
              <a:lumMod val="60000"/>
              <a:lumOff val="40000"/>
              <a:alpha val="63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  <a:ea typeface="ＭＳ Ｐゴシック" charset="0"/>
                <a:cs typeface="ＭＳ Ｐゴシック" charset="0"/>
              </a:rPr>
              <a:t>  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0542E72-0135-AF4C-8435-FA40CBE4092D}"/>
              </a:ext>
            </a:extLst>
          </p:cNvPr>
          <p:cNvCxnSpPr>
            <a:cxnSpLocks noChangeShapeType="1"/>
            <a:stCxn id="14" idx="1"/>
            <a:endCxn id="14" idx="3"/>
          </p:cNvCxnSpPr>
          <p:nvPr/>
        </p:nvCxnSpPr>
        <p:spPr bwMode="auto">
          <a:xfrm>
            <a:off x="3962400" y="2303463"/>
            <a:ext cx="45720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0885401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C27F9447-3F05-5545-B115-35C4E27E4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a RLA does </a:t>
            </a:r>
            <a:r>
              <a:rPr lang="en-US" altLang="en-US" b="1">
                <a:ea typeface="ＭＳ Ｐゴシック" panose="020B0600070205080204" pitchFamily="34" charset="-128"/>
              </a:rPr>
              <a:t>not </a:t>
            </a:r>
            <a:r>
              <a:rPr lang="en-US" altLang="en-US">
                <a:ea typeface="ＭＳ Ｐゴシック" panose="020B0600070205080204" pitchFamily="34" charset="-128"/>
              </a:rPr>
              <a:t>do</a:t>
            </a: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58DC78E7-FA88-3C4C-8FD7-1D04DB685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 RLA does not address:</a:t>
            </a:r>
          </a:p>
          <a:p>
            <a:pPr lvl="1"/>
            <a:r>
              <a:rPr lang="en-US" altLang="en-US" b="1">
                <a:ea typeface="ＭＳ Ｐゴシック" panose="020B0600070205080204" pitchFamily="34" charset="-128"/>
              </a:rPr>
              <a:t>correctness of the </a:t>
            </a:r>
            <a:r>
              <a:rPr lang="en-US" altLang="en-US" b="1" i="1">
                <a:ea typeface="ＭＳ Ｐゴシック" panose="020B0600070205080204" pitchFamily="34" charset="-128"/>
              </a:rPr>
              <a:t>tally </a:t>
            </a:r>
            <a:r>
              <a:rPr lang="en-US" altLang="en-US" b="1">
                <a:ea typeface="ＭＳ Ｐゴシック" panose="020B0600070205080204" pitchFamily="34" charset="-128"/>
              </a:rPr>
              <a:t>(as opposed to the outcome)</a:t>
            </a:r>
            <a:endParaRPr lang="en-US" altLang="en-US" b="1" i="1">
              <a:ea typeface="ＭＳ Ｐゴシック" panose="020B0600070205080204" pitchFamily="34" charset="-128"/>
            </a:endParaRPr>
          </a:p>
          <a:p>
            <a:pPr lvl="1"/>
            <a:r>
              <a:rPr lang="en-US" altLang="en-US" b="1">
                <a:ea typeface="ＭＳ Ｐゴシック" panose="020B0600070205080204" pitchFamily="34" charset="-128"/>
              </a:rPr>
              <a:t>voter eligibility</a:t>
            </a:r>
          </a:p>
          <a:p>
            <a:pPr lvl="1"/>
            <a:r>
              <a:rPr lang="en-US" altLang="en-US" b="1">
                <a:ea typeface="ＭＳ Ｐゴシック" panose="020B0600070205080204" pitchFamily="34" charset="-128"/>
              </a:rPr>
              <a:t>voter authentication</a:t>
            </a:r>
          </a:p>
          <a:p>
            <a:pPr lvl="1"/>
            <a:r>
              <a:rPr lang="en-US" altLang="en-US" b="1">
                <a:ea typeface="ＭＳ Ｐゴシック" panose="020B0600070205080204" pitchFamily="34" charset="-128"/>
              </a:rPr>
              <a:t>usability</a:t>
            </a:r>
            <a:endParaRPr lang="en-US" altLang="en-US">
              <a:ea typeface="ＭＳ Ｐゴシック" panose="020B0600070205080204" pitchFamily="34" charset="-128"/>
            </a:endParaRPr>
          </a:p>
          <a:p>
            <a:pPr lvl="1"/>
            <a:r>
              <a:rPr lang="en-US" altLang="en-US" b="1">
                <a:ea typeface="ＭＳ Ｐゴシック" panose="020B0600070205080204" pitchFamily="34" charset="-128"/>
              </a:rPr>
              <a:t>privacy</a:t>
            </a:r>
          </a:p>
          <a:p>
            <a:pPr lvl="1"/>
            <a:r>
              <a:rPr lang="en-US" altLang="en-US" b="1">
                <a:ea typeface="ＭＳ Ｐゴシック" panose="020B0600070205080204" pitchFamily="34" charset="-128"/>
              </a:rPr>
              <a:t>chain of custody of paper ballots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FE3676DB-0BF3-064E-A745-EEB2C244F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Two auditing paradigms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C15B8-FEC8-4A48-8C94-33E65BDC0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050" y="1676400"/>
            <a:ext cx="795655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Ballot-polling audits</a:t>
            </a:r>
            <a:r>
              <a:rPr lang="en-US" altLang="en-US" dirty="0">
                <a:ea typeface="ＭＳ Ｐゴシック" panose="020B0600070205080204" pitchFamily="34" charset="-128"/>
              </a:rPr>
              <a:t>: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 Uses the cast paper ballots only.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 Like ``exit poll’’ of ballots…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ea typeface="ＭＳ Ｐゴシック" panose="020B0600070205080204" pitchFamily="34" charset="-128"/>
              </a:rPr>
              <a:t>Ballot-comparison audits</a:t>
            </a:r>
            <a:r>
              <a:rPr lang="en-US" altLang="en-US" dirty="0">
                <a:ea typeface="ＭＳ Ｐゴシック" panose="020B0600070205080204" pitchFamily="34" charset="-128"/>
              </a:rPr>
              <a:t>: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 Compares paper ballot with corresponding 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 electronic records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     (``cast vote records’’ – CVRs)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Comparison audit more efficient by a factor of roughly  (1 / margin-of-victory).</a:t>
            </a:r>
          </a:p>
        </p:txBody>
      </p:sp>
    </p:spTree>
    <p:extLst>
      <p:ext uri="{BB962C8B-B14F-4D97-AF65-F5344CB8AC3E}">
        <p14:creationId xmlns:p14="http://schemas.microsoft.com/office/powerpoint/2010/main" val="232041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80BF3AEE-5CC8-5D44-AA55-F27E1D299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Bravo audit [LSY12]</a:t>
            </a: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CEE0A97E-AD72-0F46-84ED-D8843B724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600200"/>
            <a:ext cx="8305800" cy="45259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Ballot-polling audit</a:t>
            </a:r>
          </a:p>
          <a:p>
            <a:pPr eaLnBrk="1" hangingPunct="1"/>
            <a:r>
              <a:rPr lang="en-US" altLang="en-US" b="1" i="1" dirty="0">
                <a:ea typeface="ＭＳ Ｐゴシック" panose="020B0600070205080204" pitchFamily="34" charset="-128"/>
              </a:rPr>
              <a:t>Risk-limiting audit</a:t>
            </a:r>
            <a:r>
              <a:rPr lang="en-US" altLang="en-US" i="1" dirty="0">
                <a:ea typeface="ＭＳ Ｐゴシック" panose="020B0600070205080204" pitchFamily="34" charset="-128"/>
              </a:rPr>
              <a:t>: provides guarantee that chance of accepting incorrect outcome</a:t>
            </a:r>
            <a:br>
              <a:rPr lang="en-US" altLang="en-US" i="1" dirty="0">
                <a:ea typeface="ＭＳ Ｐゴシック" panose="020B0600070205080204" pitchFamily="34" charset="-128"/>
              </a:rPr>
            </a:br>
            <a:r>
              <a:rPr lang="en-US" altLang="en-US" i="1" dirty="0">
                <a:ea typeface="ＭＳ Ｐゴシック" panose="020B0600070205080204" pitchFamily="34" charset="-128"/>
              </a:rPr>
              <a:t>is at most given risk limit (e.g. α = 0.05).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Uses reported margin-of-victory as input.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Accumulates product over sampled votes for Alice or Bob </a:t>
            </a:r>
            <a:r>
              <a:rPr lang="en-US" altLang="en-US">
                <a:ea typeface="ＭＳ Ｐゴシック" panose="020B0600070205080204" pitchFamily="34" charset="-128"/>
              </a:rPr>
              <a:t>of  2A  or  2B  </a:t>
            </a:r>
            <a:r>
              <a:rPr lang="en-US" altLang="en-US" dirty="0">
                <a:ea typeface="ＭＳ Ｐゴシック" panose="020B0600070205080204" pitchFamily="34" charset="-128"/>
              </a:rPr>
              <a:t>where A, B are </a:t>
            </a:r>
            <a:r>
              <a:rPr lang="en-US" altLang="en-US" i="1" dirty="0">
                <a:ea typeface="ＭＳ Ｐゴシック" panose="020B0600070205080204" pitchFamily="34" charset="-128"/>
              </a:rPr>
              <a:t>reported </a:t>
            </a:r>
            <a:r>
              <a:rPr lang="en-US" altLang="en-US" dirty="0">
                <a:ea typeface="ＭＳ Ｐゴシック" panose="020B0600070205080204" pitchFamily="34" charset="-128"/>
              </a:rPr>
              <a:t>fractions of votes for Alice, Bob, stopping when product exceeds 1 / </a:t>
            </a:r>
            <a:r>
              <a:rPr lang="en-US" altLang="en-US" i="1" dirty="0">
                <a:ea typeface="ＭＳ Ｐゴシック" panose="020B0600070205080204" pitchFamily="34" charset="-128"/>
              </a:rPr>
              <a:t>α .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86211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30F15-8ADA-A049-BDDA-A714EA1BEC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/>
              <a:t>Sampling with k-cut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4DF25F-904C-4A4C-8AF1-4841F9BC71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1487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05DAD-FC28-104F-9B06-6E6662059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a random ballot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F5E35-87F1-5941-98DF-DD8637098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Counting </a:t>
            </a:r>
            <a:r>
              <a:rPr lang="en-US" dirty="0"/>
              <a:t>is standard method: </a:t>
            </a:r>
            <a:br>
              <a:rPr lang="en-US" dirty="0"/>
            </a:br>
            <a:r>
              <a:rPr lang="en-US" dirty="0"/>
              <a:t>    count down to desired ballot</a:t>
            </a:r>
          </a:p>
          <a:p>
            <a:r>
              <a:rPr lang="en-US" b="1" i="1" dirty="0"/>
              <a:t>k</a:t>
            </a:r>
            <a:r>
              <a:rPr lang="en-US" b="1" dirty="0"/>
              <a:t>-cut </a:t>
            </a:r>
            <a:r>
              <a:rPr lang="en-US" dirty="0"/>
              <a:t>is new method </a:t>
            </a:r>
            <a:br>
              <a:rPr lang="en-US" dirty="0"/>
            </a:br>
            <a:r>
              <a:rPr lang="en-US" dirty="0"/>
              <a:t>    (Mayuri Sridhar &amp; Rivest ‘18)</a:t>
            </a:r>
            <a:endParaRPr lang="en-US" b="1" dirty="0"/>
          </a:p>
          <a:p>
            <a:pPr lvl="1"/>
            <a:r>
              <a:rPr lang="en-US" dirty="0"/>
              <a:t>Perform k = 6 “cuts” </a:t>
            </a:r>
            <a:br>
              <a:rPr lang="en-US" dirty="0"/>
            </a:br>
            <a:r>
              <a:rPr lang="en-US" dirty="0"/>
              <a:t>(each moving some top portion to bottom)</a:t>
            </a:r>
          </a:p>
        </p:txBody>
      </p:sp>
    </p:spTree>
    <p:extLst>
      <p:ext uri="{BB962C8B-B14F-4D97-AF65-F5344CB8AC3E}">
        <p14:creationId xmlns:p14="http://schemas.microsoft.com/office/powerpoint/2010/main" val="72259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823CE-AB82-8841-89F0-3C5D149F2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Counting</a:t>
            </a:r>
          </a:p>
        </p:txBody>
      </p:sp>
      <p:pic>
        <p:nvPicPr>
          <p:cNvPr id="3" name="IMG_9094_k7W52f.mp4">
            <a:hlinkClick r:id="" action="ppaction://media"/>
            <a:extLst>
              <a:ext uri="{FF2B5EF4-FFF2-40B4-BE49-F238E27FC236}">
                <a16:creationId xmlns:a16="http://schemas.microsoft.com/office/drawing/2014/main" id="{332F485E-08BD-7E40-A32C-F3AAAF24B2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101" y="2362200"/>
            <a:ext cx="7986299" cy="44922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517822-0340-E743-B599-73520CA493D1}"/>
              </a:ext>
            </a:extLst>
          </p:cNvPr>
          <p:cNvSpPr txBox="1"/>
          <p:nvPr/>
        </p:nvSpPr>
        <p:spPr>
          <a:xfrm>
            <a:off x="1143000" y="175260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CE500A-E9AE-C24B-9C5F-1D9D49B54D7A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Please count to ballot 572 out of these 901 !</a:t>
            </a:r>
          </a:p>
        </p:txBody>
      </p:sp>
    </p:spTree>
    <p:extLst>
      <p:ext uri="{BB962C8B-B14F-4D97-AF65-F5344CB8AC3E}">
        <p14:creationId xmlns:p14="http://schemas.microsoft.com/office/powerpoint/2010/main" val="356439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0F81F-AD6A-8E41-89BA-505C669A2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k-cut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0D719-46B2-084C-99CE-0EDA524A7B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Get random number hint H between 1 and 99</a:t>
            </a:r>
            <a:br>
              <a:rPr lang="en-US" dirty="0"/>
            </a:br>
            <a:r>
              <a:rPr lang="en-US" dirty="0"/>
              <a:t>(google “random number generator” for app)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Cut (take) approximately  H %  of ballots off top and move to bottom.  OK to “eye-ball” it.</a:t>
            </a:r>
          </a:p>
          <a:p>
            <a:r>
              <a:rPr lang="en-US" dirty="0"/>
              <a:t>Repeat above  k = 6 times.</a:t>
            </a:r>
          </a:p>
          <a:p>
            <a:r>
              <a:rPr lang="en-US" dirty="0"/>
              <a:t>Take top ballot as randomly selected ballot.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FEE827-A975-6547-BF16-EE41552AC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424" y="2667000"/>
            <a:ext cx="4164376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F18E3-ECB1-8C40-A552-DFFD08C72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k-cut video</a:t>
            </a:r>
          </a:p>
        </p:txBody>
      </p:sp>
      <p:pic>
        <p:nvPicPr>
          <p:cNvPr id="3" name="IMG_9092_hXyJJW.mp4">
            <a:hlinkClick r:id="" action="ppaction://media"/>
            <a:extLst>
              <a:ext uri="{FF2B5EF4-FFF2-40B4-BE49-F238E27FC236}">
                <a16:creationId xmlns:a16="http://schemas.microsoft.com/office/drawing/2014/main" id="{FAFC9639-3BDE-EB41-B847-61B221F167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1905000"/>
            <a:ext cx="82296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3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CCC7A-D2F9-C649-AF6F-891AEBB24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Remarks on </a:t>
            </a:r>
            <a:r>
              <a:rPr lang="en-US" i="1" dirty="0"/>
              <a:t>k-</a:t>
            </a:r>
            <a:r>
              <a:rPr lang="en-US" dirty="0"/>
              <a:t>cut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73CB4-C6DD-D544-8729-803CDEC20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about  5X  faster (depending…)</a:t>
            </a:r>
          </a:p>
          <a:p>
            <a:r>
              <a:rPr lang="en-US" dirty="0"/>
              <a:t>May decrease risk limit a tad to account for residual non-uniformity of sampling</a:t>
            </a:r>
          </a:p>
          <a:p>
            <a:r>
              <a:rPr lang="en-US" dirty="0"/>
              <a:t>Analysis: Markov chain convergence</a:t>
            </a:r>
          </a:p>
          <a:p>
            <a:r>
              <a:rPr lang="en-US" i="1" dirty="0"/>
              <a:t>k-cut </a:t>
            </a:r>
            <a:r>
              <a:rPr lang="en-US" dirty="0"/>
              <a:t>does not work for </a:t>
            </a:r>
            <a:r>
              <a:rPr lang="en-US" i="1" dirty="0"/>
              <a:t>ballot-comparison audits </a:t>
            </a:r>
            <a:r>
              <a:rPr lang="en-US" dirty="0"/>
              <a:t>where you are looking for ballot with specific ID.</a:t>
            </a:r>
          </a:p>
          <a:p>
            <a:r>
              <a:rPr lang="en-US" dirty="0"/>
              <a:t>For details, see:</a:t>
            </a:r>
            <a:br>
              <a:rPr lang="en-US" dirty="0"/>
            </a:br>
            <a:r>
              <a:rPr lang="en-US" dirty="0"/>
              <a:t>    </a:t>
            </a:r>
            <a:r>
              <a:rPr lang="en-US" dirty="0">
                <a:hlinkClick r:id="rId2"/>
              </a:rPr>
              <a:t>https://arxiv.org/abs/1811.08811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5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F2FD00E2-8A60-1048-9D9A-001837FDA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66700"/>
            <a:ext cx="8153400" cy="11049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Nov. 2016 – Who Really Won?</a:t>
            </a:r>
          </a:p>
        </p:txBody>
      </p:sp>
      <p:pic>
        <p:nvPicPr>
          <p:cNvPr id="18434" name="Picture 4" descr="trump.jpg">
            <a:extLst>
              <a:ext uri="{FF2B5EF4-FFF2-40B4-BE49-F238E27FC236}">
                <a16:creationId xmlns:a16="http://schemas.microsoft.com/office/drawing/2014/main" id="{E9F4D1E7-8DBF-E444-BBB6-A09FA5396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3" r="-16023"/>
          <a:stretch>
            <a:fillRect/>
          </a:stretch>
        </p:blipFill>
        <p:spPr bwMode="auto">
          <a:xfrm>
            <a:off x="4548188" y="1909763"/>
            <a:ext cx="5486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1" descr="clinton.jpg">
            <a:extLst>
              <a:ext uri="{FF2B5EF4-FFF2-40B4-BE49-F238E27FC236}">
                <a16:creationId xmlns:a16="http://schemas.microsoft.com/office/drawing/2014/main" id="{E835FEDF-EFE8-B142-8105-D20A63E1B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612900"/>
            <a:ext cx="3954463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8004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3">
            <a:extLst>
              <a:ext uri="{FF2B5EF4-FFF2-40B4-BE49-F238E27FC236}">
                <a16:creationId xmlns:a16="http://schemas.microsoft.com/office/drawing/2014/main" id="{BF634416-49BF-3E40-94F5-22F61EC9CE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Auditing other outcome rules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BE3E7A4-D208-EE44-B496-A583F35F3F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3943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15A1EDB0-1829-9440-BD14-F325EB920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Social choice functions</a:t>
            </a: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5213745F-B31F-F94D-B9A8-AE65A7834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Not all elections are </a:t>
            </a:r>
            <a:r>
              <a:rPr lang="en-US" altLang="en-US" i="1" dirty="0">
                <a:ea typeface="ＭＳ Ｐゴシック" panose="020B0600070205080204" pitchFamily="34" charset="-128"/>
              </a:rPr>
              <a:t>plurality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Some elections are </a:t>
            </a:r>
            <a:r>
              <a:rPr lang="en-US" altLang="en-US" i="1" dirty="0">
                <a:ea typeface="ＭＳ Ｐゴシック" panose="020B0600070205080204" pitchFamily="34" charset="-128"/>
              </a:rPr>
              <a:t>ranked-choice:</a:t>
            </a:r>
            <a:br>
              <a:rPr lang="en-US" altLang="en-US" i="1" dirty="0">
                <a:ea typeface="ＭＳ Ｐゴシック" panose="020B0600070205080204" pitchFamily="34" charset="-128"/>
              </a:rPr>
            </a:br>
            <a:r>
              <a:rPr lang="en-US" altLang="en-US" i="1" dirty="0">
                <a:ea typeface="ＭＳ Ｐゴシック" panose="020B0600070205080204" pitchFamily="34" charset="-128"/>
              </a:rPr>
              <a:t>    </a:t>
            </a:r>
            <a:r>
              <a:rPr lang="en-US" altLang="en-US" dirty="0">
                <a:ea typeface="ＭＳ Ｐゴシック" panose="020B0600070205080204" pitchFamily="34" charset="-128"/>
              </a:rPr>
              <a:t>ballot gives voter’s preferences: 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                       A &gt; C &gt; D &gt; B              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A specified ``social choice function’’ maps collections of ballots to outcomes.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Example: IRV (Instant Runoff Voting) – Keep eliminating candidate with fewest first-choice votes until some candidate has a majority of first-choice votes.  (ME, San Francisco use IRV.)</a:t>
            </a:r>
          </a:p>
        </p:txBody>
      </p:sp>
    </p:spTree>
    <p:extLst>
      <p:ext uri="{BB962C8B-B14F-4D97-AF65-F5344CB8AC3E}">
        <p14:creationId xmlns:p14="http://schemas.microsoft.com/office/powerpoint/2010/main" val="13901647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84A23AAC-700C-9C4C-BE64-A58F0BE2E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Black-box audits</a:t>
            </a:r>
          </a:p>
        </p:txBody>
      </p:sp>
      <p:sp>
        <p:nvSpPr>
          <p:cNvPr id="37890" name="Content Placeholder 2">
            <a:extLst>
              <a:ext uri="{FF2B5EF4-FFF2-40B4-BE49-F238E27FC236}">
                <a16:creationId xmlns:a16="http://schemas.microsoft.com/office/drawing/2014/main" id="{C944F3FD-C7A8-EE4F-A6B1-C90E32D93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“Black-box audits” only need to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draw random samples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derive many variant collections from a random sample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apply the social choice function in a “black-box” manner to those variant collections, to determine the winners of those collections.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i="1" dirty="0">
                <a:ea typeface="ＭＳ Ｐゴシック" panose="020B0600070205080204" pitchFamily="34" charset="-128"/>
              </a:rPr>
              <a:t>Black-box audits thus apply to any voting system (any social choice function) !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ea typeface="ＭＳ Ｐゴシック" panose="020B0600070205080204" pitchFamily="34" charset="-128"/>
              </a:rPr>
              <a:t>Example: Bayesian audits.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00607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A1ADF-206E-3E45-8853-C1A8C94C69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/>
              <a:t>Bayesian audits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FE5C35-7B08-1542-9551-9FCFB6DB62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022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77C1B-4424-BF46-853E-B98B65884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Audit Rochester Hills MI </a:t>
            </a:r>
            <a:r>
              <a:rPr lang="en-US" sz="3000" dirty="0"/>
              <a:t>(12/3/2018)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440FD-3B12-2447-9B04-0123230860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Reported results for Proposition:</a:t>
            </a:r>
            <a:br>
              <a:rPr lang="en-US" dirty="0"/>
            </a:br>
            <a:r>
              <a:rPr lang="en-US" dirty="0"/>
              <a:t>            22,999 </a:t>
            </a:r>
            <a:r>
              <a:rPr lang="en-US" b="1" dirty="0"/>
              <a:t>Yes</a:t>
            </a:r>
            <a:br>
              <a:rPr lang="en-US" b="1" dirty="0"/>
            </a:br>
            <a:r>
              <a:rPr lang="en-US" b="1" dirty="0"/>
              <a:t>            </a:t>
            </a:r>
            <a:r>
              <a:rPr lang="en-US" dirty="0"/>
              <a:t>12,343 </a:t>
            </a:r>
            <a:r>
              <a:rPr lang="en-US" b="1" dirty="0"/>
              <a:t>No</a:t>
            </a:r>
            <a:br>
              <a:rPr lang="en-US" b="1" dirty="0"/>
            </a:br>
            <a:r>
              <a:rPr lang="en-US" b="1" dirty="0"/>
              <a:t>              </a:t>
            </a:r>
            <a:r>
              <a:rPr lang="en-US" dirty="0"/>
              <a:t>1,324 </a:t>
            </a:r>
            <a:r>
              <a:rPr lang="en-US" b="1" dirty="0"/>
              <a:t>Other</a:t>
            </a:r>
          </a:p>
          <a:p>
            <a:r>
              <a:rPr lang="en-US" dirty="0"/>
              <a:t>Sample results for Proposition:</a:t>
            </a:r>
            <a:br>
              <a:rPr lang="en-US" dirty="0"/>
            </a:br>
            <a:r>
              <a:rPr lang="en-US" dirty="0"/>
              <a:t>                    50 </a:t>
            </a:r>
            <a:r>
              <a:rPr lang="en-US" b="1" dirty="0"/>
              <a:t>Yes</a:t>
            </a:r>
            <a:br>
              <a:rPr lang="en-US" b="1" dirty="0"/>
            </a:br>
            <a:r>
              <a:rPr lang="en-US" b="1" dirty="0"/>
              <a:t>                    </a:t>
            </a:r>
            <a:r>
              <a:rPr lang="en-US" dirty="0"/>
              <a:t>26 </a:t>
            </a:r>
            <a:r>
              <a:rPr lang="en-US" b="1" dirty="0"/>
              <a:t>No</a:t>
            </a:r>
            <a:br>
              <a:rPr lang="en-US" b="1" dirty="0"/>
            </a:br>
            <a:r>
              <a:rPr lang="en-US" b="1" dirty="0"/>
              <a:t>                      </a:t>
            </a:r>
            <a:r>
              <a:rPr lang="en-US" dirty="0"/>
              <a:t>0 </a:t>
            </a:r>
            <a:r>
              <a:rPr lang="en-US" b="1" dirty="0"/>
              <a:t>Other</a:t>
            </a:r>
          </a:p>
          <a:p>
            <a:r>
              <a:rPr lang="en-US" i="1" dirty="0"/>
              <a:t>So… ???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6871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C6948-8B8F-5D4C-ADAC-C5730AC04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Compare RLA with Bayesian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F7A31-7F4B-4943-9091-D5ACAE49E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RLA Question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What is current ``risk’’? (Probability that if reported winner is incorrect, audit would nonetheless accept it if audit stopped now.)</a:t>
            </a:r>
          </a:p>
          <a:p>
            <a:r>
              <a:rPr lang="en-US" b="1" dirty="0"/>
              <a:t>Bayesian Question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What is probability that reported winner would lose </a:t>
            </a:r>
            <a:r>
              <a:rPr lang="en-US" i="1" dirty="0"/>
              <a:t>if all ballots were examined</a:t>
            </a:r>
            <a:r>
              <a:rPr lang="en-US" dirty="0"/>
              <a:t>?</a:t>
            </a:r>
            <a:br>
              <a:rPr lang="en-US" dirty="0"/>
            </a:br>
            <a:r>
              <a:rPr lang="en-US" dirty="0"/>
              <a:t>(“upset probability”)</a:t>
            </a:r>
          </a:p>
        </p:txBody>
      </p:sp>
    </p:spTree>
    <p:extLst>
      <p:ext uri="{BB962C8B-B14F-4D97-AF65-F5344CB8AC3E}">
        <p14:creationId xmlns:p14="http://schemas.microsoft.com/office/powerpoint/2010/main" val="199260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A615F-981E-B645-AD52-B5533601E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Method (ballot polling)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5A057-C225-F543-A4B8-69B6D8309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5344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Start by drawing sample of paper ballots from population of cast paper ballots.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Extend for remaining ballots, but </a:t>
            </a:r>
            <a:r>
              <a:rPr lang="en-US" i="1" dirty="0"/>
              <a:t>simulating</a:t>
            </a:r>
            <a:r>
              <a:rPr lang="en-US" dirty="0"/>
              <a:t> what you might see: replace each draw of a paper ballot with copy of random earlier ballot.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Find winner for all (drawn and simulated) ballots.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Repeat steps 2—3 many times, measuring fraction of time reported winner loses.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Repeat with larger sample if fraction &gt; 5%.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92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F5E85-AFDE-8843-972F-AC1B63F96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86F769-71A7-6645-B3B3-B6E2F4E63674}"/>
              </a:ext>
            </a:extLst>
          </p:cNvPr>
          <p:cNvSpPr txBox="1"/>
          <p:nvPr/>
        </p:nvSpPr>
        <p:spPr>
          <a:xfrm>
            <a:off x="879894" y="2232930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Y Y N Y Y Y … Y N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EF0680C-AB1C-B040-A2A2-3DC2AE5A8A75}"/>
              </a:ext>
            </a:extLst>
          </p:cNvPr>
          <p:cNvCxnSpPr/>
          <p:nvPr/>
        </p:nvCxnSpPr>
        <p:spPr>
          <a:xfrm>
            <a:off x="914400" y="1981200"/>
            <a:ext cx="3505200" cy="0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F53BC9F-1153-2546-87D0-D4A621510C03}"/>
              </a:ext>
            </a:extLst>
          </p:cNvPr>
          <p:cNvSpPr txBox="1"/>
          <p:nvPr/>
        </p:nvSpPr>
        <p:spPr>
          <a:xfrm>
            <a:off x="914400" y="1315425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Sample (76)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F47D05-5093-4D4A-A856-4375C6757044}"/>
              </a:ext>
            </a:extLst>
          </p:cNvPr>
          <p:cNvSpPr txBox="1"/>
          <p:nvPr/>
        </p:nvSpPr>
        <p:spPr>
          <a:xfrm>
            <a:off x="4419600" y="1349514"/>
            <a:ext cx="4689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Extension (36590)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2F1D29B-AE78-C548-B66E-5F492849E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192545"/>
            <a:ext cx="8382000" cy="11508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Each new element of extension is copy of random ballot to its left.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C8D5EE7-ECE8-DB41-9A10-274A23719F79}"/>
              </a:ext>
            </a:extLst>
          </p:cNvPr>
          <p:cNvCxnSpPr>
            <a:cxnSpLocks/>
          </p:cNvCxnSpPr>
          <p:nvPr/>
        </p:nvCxnSpPr>
        <p:spPr>
          <a:xfrm>
            <a:off x="4724400" y="1981200"/>
            <a:ext cx="4114800" cy="42111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2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F5E85-AFDE-8843-972F-AC1B63F96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86F769-71A7-6645-B3B3-B6E2F4E63674}"/>
              </a:ext>
            </a:extLst>
          </p:cNvPr>
          <p:cNvSpPr txBox="1"/>
          <p:nvPr/>
        </p:nvSpPr>
        <p:spPr>
          <a:xfrm>
            <a:off x="879894" y="2232930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Y Y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Y Y Y … Y N    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EF0680C-AB1C-B040-A2A2-3DC2AE5A8A75}"/>
              </a:ext>
            </a:extLst>
          </p:cNvPr>
          <p:cNvCxnSpPr/>
          <p:nvPr/>
        </p:nvCxnSpPr>
        <p:spPr>
          <a:xfrm>
            <a:off x="914400" y="1981200"/>
            <a:ext cx="3505200" cy="0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F53BC9F-1153-2546-87D0-D4A621510C03}"/>
              </a:ext>
            </a:extLst>
          </p:cNvPr>
          <p:cNvSpPr txBox="1"/>
          <p:nvPr/>
        </p:nvSpPr>
        <p:spPr>
          <a:xfrm>
            <a:off x="914400" y="1315425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Sample (76)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5B61BC-6789-8C4B-8C9D-7BB4F48D6FEB}"/>
              </a:ext>
            </a:extLst>
          </p:cNvPr>
          <p:cNvSpPr txBox="1"/>
          <p:nvPr/>
        </p:nvSpPr>
        <p:spPr>
          <a:xfrm>
            <a:off x="4419600" y="1349514"/>
            <a:ext cx="4689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Extension (36590)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229BC45-61E9-F640-B09D-829351117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192545"/>
            <a:ext cx="8382000" cy="11508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Each new element of extension is copy of random ballot to its left.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6B9CDC4-341E-6A4F-AC3B-47506EFBB38B}"/>
              </a:ext>
            </a:extLst>
          </p:cNvPr>
          <p:cNvCxnSpPr>
            <a:cxnSpLocks/>
          </p:cNvCxnSpPr>
          <p:nvPr/>
        </p:nvCxnSpPr>
        <p:spPr>
          <a:xfrm>
            <a:off x="4724400" y="1981200"/>
            <a:ext cx="4114800" cy="42111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75359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F5E85-AFDE-8843-972F-AC1B63F96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86F769-71A7-6645-B3B3-B6E2F4E63674}"/>
              </a:ext>
            </a:extLst>
          </p:cNvPr>
          <p:cNvSpPr txBox="1"/>
          <p:nvPr/>
        </p:nvSpPr>
        <p:spPr>
          <a:xfrm>
            <a:off x="897467" y="2232930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Y Y N Y Y Y …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N     N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EF0680C-AB1C-B040-A2A2-3DC2AE5A8A75}"/>
              </a:ext>
            </a:extLst>
          </p:cNvPr>
          <p:cNvCxnSpPr/>
          <p:nvPr/>
        </p:nvCxnSpPr>
        <p:spPr>
          <a:xfrm>
            <a:off x="914400" y="1981200"/>
            <a:ext cx="3505200" cy="0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F53BC9F-1153-2546-87D0-D4A621510C03}"/>
              </a:ext>
            </a:extLst>
          </p:cNvPr>
          <p:cNvSpPr txBox="1"/>
          <p:nvPr/>
        </p:nvSpPr>
        <p:spPr>
          <a:xfrm>
            <a:off x="914400" y="1315425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Sample (76)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35296D-B6A8-AB48-9E5F-C5C32F4F41F6}"/>
              </a:ext>
            </a:extLst>
          </p:cNvPr>
          <p:cNvSpPr txBox="1"/>
          <p:nvPr/>
        </p:nvSpPr>
        <p:spPr>
          <a:xfrm>
            <a:off x="4419600" y="1349514"/>
            <a:ext cx="4689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Extension (36590)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761A8A9-4AB3-B841-90BB-64D7D574F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192545"/>
            <a:ext cx="8382000" cy="11508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Each new element of extension is copy of random ballot to its left.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B73A992-9BE1-D54D-804D-3B67FC2D7A5A}"/>
              </a:ext>
            </a:extLst>
          </p:cNvPr>
          <p:cNvCxnSpPr>
            <a:cxnSpLocks/>
          </p:cNvCxnSpPr>
          <p:nvPr/>
        </p:nvCxnSpPr>
        <p:spPr>
          <a:xfrm>
            <a:off x="4724400" y="1981200"/>
            <a:ext cx="4114800" cy="42111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888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5">
            <a:extLst>
              <a:ext uri="{FF2B5EF4-FFF2-40B4-BE49-F238E27FC236}">
                <a16:creationId xmlns:a16="http://schemas.microsoft.com/office/drawing/2014/main" id="{F0ED3BB2-7CC2-F24E-9114-DED85259D9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How do we vote?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92F08156-B784-C940-ADC9-AFFC5D8C0B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F5E85-AFDE-8843-972F-AC1B63F96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86F769-71A7-6645-B3B3-B6E2F4E63674}"/>
              </a:ext>
            </a:extLst>
          </p:cNvPr>
          <p:cNvSpPr txBox="1"/>
          <p:nvPr/>
        </p:nvSpPr>
        <p:spPr>
          <a:xfrm>
            <a:off x="879894" y="2232930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Y Y N Y Y Y … Y N    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EF0680C-AB1C-B040-A2A2-3DC2AE5A8A75}"/>
              </a:ext>
            </a:extLst>
          </p:cNvPr>
          <p:cNvCxnSpPr/>
          <p:nvPr/>
        </p:nvCxnSpPr>
        <p:spPr>
          <a:xfrm>
            <a:off x="914400" y="1981200"/>
            <a:ext cx="3505200" cy="0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F53BC9F-1153-2546-87D0-D4A621510C03}"/>
              </a:ext>
            </a:extLst>
          </p:cNvPr>
          <p:cNvSpPr txBox="1"/>
          <p:nvPr/>
        </p:nvSpPr>
        <p:spPr>
          <a:xfrm>
            <a:off x="914400" y="1315425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Sample (76)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6D1A4C-11DB-A344-B1EC-8F0B32945035}"/>
              </a:ext>
            </a:extLst>
          </p:cNvPr>
          <p:cNvSpPr txBox="1"/>
          <p:nvPr/>
        </p:nvSpPr>
        <p:spPr>
          <a:xfrm>
            <a:off x="4419600" y="1349514"/>
            <a:ext cx="4689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Extension (36590)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BC85A67-B893-CB40-B504-85BC9B266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192545"/>
            <a:ext cx="8382000" cy="11508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Each new element of extension is copy of random ballot to its left.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EDD4C5D-3A1C-534C-87A9-682FACECF1D9}"/>
              </a:ext>
            </a:extLst>
          </p:cNvPr>
          <p:cNvCxnSpPr>
            <a:cxnSpLocks/>
          </p:cNvCxnSpPr>
          <p:nvPr/>
        </p:nvCxnSpPr>
        <p:spPr>
          <a:xfrm>
            <a:off x="4724400" y="1981200"/>
            <a:ext cx="4114800" cy="42111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13533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F5E85-AFDE-8843-972F-AC1B63F96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86F769-71A7-6645-B3B3-B6E2F4E63674}"/>
              </a:ext>
            </a:extLst>
          </p:cNvPr>
          <p:cNvSpPr txBox="1"/>
          <p:nvPr/>
        </p:nvSpPr>
        <p:spPr>
          <a:xfrm>
            <a:off x="879894" y="2232930"/>
            <a:ext cx="8111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Y Y N Y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Y … Y N     N Y N … … … … N 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EF0680C-AB1C-B040-A2A2-3DC2AE5A8A75}"/>
              </a:ext>
            </a:extLst>
          </p:cNvPr>
          <p:cNvCxnSpPr/>
          <p:nvPr/>
        </p:nvCxnSpPr>
        <p:spPr>
          <a:xfrm>
            <a:off x="914400" y="1981200"/>
            <a:ext cx="3505200" cy="0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F53BC9F-1153-2546-87D0-D4A621510C03}"/>
              </a:ext>
            </a:extLst>
          </p:cNvPr>
          <p:cNvSpPr txBox="1"/>
          <p:nvPr/>
        </p:nvSpPr>
        <p:spPr>
          <a:xfrm>
            <a:off x="914400" y="1315425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Sample (76)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FF3771-2DE4-0B4C-A3A2-7E7FA02797A4}"/>
              </a:ext>
            </a:extLst>
          </p:cNvPr>
          <p:cNvSpPr txBox="1"/>
          <p:nvPr/>
        </p:nvSpPr>
        <p:spPr>
          <a:xfrm>
            <a:off x="4419600" y="1349514"/>
            <a:ext cx="4689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    Extension (36590)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8F48796-33EC-A041-AC62-A4534E1308E8}"/>
              </a:ext>
            </a:extLst>
          </p:cNvPr>
          <p:cNvCxnSpPr>
            <a:cxnSpLocks/>
          </p:cNvCxnSpPr>
          <p:nvPr/>
        </p:nvCxnSpPr>
        <p:spPr>
          <a:xfrm>
            <a:off x="4724400" y="1981200"/>
            <a:ext cx="4114800" cy="42111"/>
          </a:xfrm>
          <a:prstGeom prst="straightConnector1">
            <a:avLst/>
          </a:prstGeom>
          <a:ln>
            <a:headEnd type="triangl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089AD5-3654-E04A-951E-DB9633DBE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192545"/>
            <a:ext cx="8382000" cy="11508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Each new element of extension is copy of random ballot to its left.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0061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8B516-05B3-D948-BBDE-49579EDC5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E761F-A6D4-EB42-A66C-572537DD7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b="1" dirty="0"/>
              <a:t>RLA results:</a:t>
            </a:r>
          </a:p>
          <a:p>
            <a:pPr marL="457200" lvl="1" indent="0">
              <a:buNone/>
            </a:pPr>
            <a:r>
              <a:rPr lang="en-US" sz="3200" dirty="0"/>
              <a:t>     Risk measured at 2.1 %</a:t>
            </a:r>
          </a:p>
          <a:p>
            <a:pPr marL="0" indent="0">
              <a:buNone/>
            </a:pPr>
            <a:r>
              <a:rPr lang="en-US" dirty="0"/>
              <a:t>	             (Kellie </a:t>
            </a:r>
            <a:r>
              <a:rPr lang="en-US" dirty="0" err="1"/>
              <a:t>Ottoboni</a:t>
            </a:r>
            <a:r>
              <a:rPr lang="en-US" dirty="0"/>
              <a:t> using SUITE tool)</a:t>
            </a:r>
          </a:p>
          <a:p>
            <a:r>
              <a:rPr lang="en-US" b="1" dirty="0"/>
              <a:t>Bayesian results:</a:t>
            </a:r>
            <a:br>
              <a:rPr lang="en-US" b="1" dirty="0"/>
            </a:br>
            <a:r>
              <a:rPr lang="en-US" dirty="0"/>
              <a:t>      99.7 % of time </a:t>
            </a:r>
            <a:r>
              <a:rPr lang="en-US" b="1" dirty="0"/>
              <a:t>Yes </a:t>
            </a:r>
            <a:r>
              <a:rPr lang="en-US" dirty="0"/>
              <a:t>wins</a:t>
            </a:r>
            <a:br>
              <a:rPr lang="en-US" dirty="0"/>
            </a:br>
            <a:r>
              <a:rPr lang="en-US" dirty="0"/>
              <a:t>        0.3 % of time </a:t>
            </a:r>
            <a:r>
              <a:rPr lang="en-US" b="1" dirty="0"/>
              <a:t>No </a:t>
            </a:r>
            <a:r>
              <a:rPr lang="en-US" dirty="0"/>
              <a:t>wins</a:t>
            </a:r>
            <a:br>
              <a:rPr lang="en-US" dirty="0"/>
            </a:br>
            <a:r>
              <a:rPr lang="en-US" dirty="0"/>
              <a:t>                  (</a:t>
            </a:r>
            <a:r>
              <a:rPr lang="en-US" dirty="0" err="1"/>
              <a:t>Mayuri</a:t>
            </a:r>
            <a:r>
              <a:rPr lang="en-US" dirty="0"/>
              <a:t> Sridhar using BPTOOL)</a:t>
            </a:r>
          </a:p>
          <a:p>
            <a:r>
              <a:rPr lang="en-US" b="1" dirty="0"/>
              <a:t>Both methods confirm reported outcome.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87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64610-9506-0843-9C43-C8E96E8B9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EFFA8-8E80-FA4C-AE6C-C91B32B3D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Bayesian methods extend to:</a:t>
            </a:r>
          </a:p>
          <a:p>
            <a:pPr lvl="1"/>
            <a:r>
              <a:rPr lang="en-US" dirty="0"/>
              <a:t>Ballot-comparison audits</a:t>
            </a:r>
          </a:p>
          <a:p>
            <a:pPr lvl="1"/>
            <a:r>
              <a:rPr lang="en-US" dirty="0"/>
              <a:t>Hybrid audits (CVR and no-CVR strata)</a:t>
            </a:r>
          </a:p>
          <a:p>
            <a:pPr lvl="1"/>
            <a:r>
              <a:rPr lang="en-US" dirty="0"/>
              <a:t>IRV or other complex voting schemes</a:t>
            </a:r>
          </a:p>
          <a:p>
            <a:pPr lvl="1"/>
            <a:r>
              <a:rPr lang="en-US" dirty="0"/>
              <a:t>For more details see</a:t>
            </a:r>
            <a:br>
              <a:rPr lang="en-US" dirty="0"/>
            </a:br>
            <a:r>
              <a:rPr lang="en-US" dirty="0"/>
              <a:t>    </a:t>
            </a:r>
            <a:r>
              <a:rPr lang="en-US" dirty="0">
                <a:hlinkClick r:id="rId2"/>
              </a:rPr>
              <a:t>https://arxiv.org/abs/1801.00528</a:t>
            </a:r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06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3">
            <a:extLst>
              <a:ext uri="{FF2B5EF4-FFF2-40B4-BE49-F238E27FC236}">
                <a16:creationId xmlns:a16="http://schemas.microsoft.com/office/drawing/2014/main" id="{D44A470D-C67A-F54A-8E70-9FDB876DAD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End-to-end Verifiable Voting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70F6C8B-863E-0A44-BE91-650AA105A0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2157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5B613491-F11F-4944-AD2F-FF3994CE6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End-to-End Verifiable Voting</a:t>
            </a:r>
          </a:p>
        </p:txBody>
      </p:sp>
      <p:sp>
        <p:nvSpPr>
          <p:cNvPr id="45058" name="Rectangle 3">
            <a:extLst>
              <a:ext uri="{FF2B5EF4-FFF2-40B4-BE49-F238E27FC236}">
                <a16:creationId xmlns:a16="http://schemas.microsoft.com/office/drawing/2014/main" id="{17CB1C62-3FB2-8345-B262-6EB706D49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406525"/>
            <a:ext cx="8001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/>
              <a:t>Provides </a:t>
            </a:r>
            <a:r>
              <a:rPr lang="ja-JP" altLang="en-US"/>
              <a:t>“</a:t>
            </a:r>
            <a:r>
              <a:rPr lang="en-US" altLang="ja-JP"/>
              <a:t>end-to-end</a:t>
            </a:r>
            <a:r>
              <a:rPr lang="ja-JP" altLang="en-US"/>
              <a:t>”</a:t>
            </a:r>
            <a:r>
              <a:rPr lang="en-US" altLang="ja-JP"/>
              <a:t> integrity; votes are</a:t>
            </a:r>
          </a:p>
          <a:p>
            <a:pPr lvl="1" eaLnBrk="1" hangingPunct="1">
              <a:lnSpc>
                <a:spcPct val="90000"/>
              </a:lnSpc>
            </a:pPr>
            <a:r>
              <a:rPr lang="ja-JP" altLang="en-US" i="1"/>
              <a:t>“</a:t>
            </a:r>
            <a:r>
              <a:rPr lang="en-US" altLang="ja-JP" b="1"/>
              <a:t>cast as intended</a:t>
            </a:r>
            <a:r>
              <a:rPr lang="ja-JP" altLang="en-US"/>
              <a:t>”</a:t>
            </a:r>
            <a:r>
              <a:rPr lang="en-US" altLang="ja-JP"/>
              <a:t> (</a:t>
            </a:r>
            <a:r>
              <a:rPr lang="en-US" altLang="ja-JP" i="1"/>
              <a:t>verified by voter)</a:t>
            </a:r>
            <a:endParaRPr lang="en-US" altLang="ja-JP"/>
          </a:p>
          <a:p>
            <a:pPr lvl="1" eaLnBrk="1" hangingPunct="1">
              <a:lnSpc>
                <a:spcPct val="90000"/>
              </a:lnSpc>
            </a:pPr>
            <a:r>
              <a:rPr lang="ja-JP" altLang="en-US" i="1"/>
              <a:t>“</a:t>
            </a:r>
            <a:r>
              <a:rPr lang="en-US" altLang="ja-JP" b="1"/>
              <a:t>collected as cast</a:t>
            </a:r>
            <a:r>
              <a:rPr lang="ja-JP" altLang="en-US"/>
              <a:t>”</a:t>
            </a:r>
            <a:r>
              <a:rPr lang="en-US" altLang="ja-JP"/>
              <a:t> (</a:t>
            </a:r>
            <a:r>
              <a:rPr lang="en-US" altLang="ja-JP" i="1"/>
              <a:t>verified by voter or proxy)</a:t>
            </a:r>
            <a:endParaRPr lang="en-US" altLang="ja-JP"/>
          </a:p>
          <a:p>
            <a:pPr lvl="1" eaLnBrk="1" hangingPunct="1">
              <a:lnSpc>
                <a:spcPct val="90000"/>
              </a:lnSpc>
            </a:pPr>
            <a:r>
              <a:rPr lang="ja-JP" altLang="en-US" i="1"/>
              <a:t>“</a:t>
            </a:r>
            <a:r>
              <a:rPr lang="en-US" altLang="ja-JP" b="1"/>
              <a:t>counted as collected</a:t>
            </a:r>
            <a:r>
              <a:rPr lang="ja-JP" altLang="en-US"/>
              <a:t>”</a:t>
            </a:r>
            <a:r>
              <a:rPr lang="en-US" altLang="ja-JP"/>
              <a:t> (</a:t>
            </a:r>
            <a:r>
              <a:rPr lang="en-US" altLang="ja-JP" i="1"/>
              <a:t>verified by anyone)</a:t>
            </a:r>
            <a:endParaRPr lang="en-US" altLang="ja-JP"/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Paper ballots have only </a:t>
            </a:r>
            <a:r>
              <a:rPr lang="en-US" altLang="en-US" i="1"/>
              <a:t>first</a:t>
            </a:r>
            <a:r>
              <a:rPr lang="en-US" altLang="en-US"/>
              <a:t> property; once ballot is cast, integrity depends on </a:t>
            </a:r>
            <a:r>
              <a:rPr lang="ja-JP" altLang="en-US"/>
              <a:t>“</a:t>
            </a:r>
            <a:r>
              <a:rPr lang="en-US" altLang="ja-JP"/>
              <a:t>chain of custody</a:t>
            </a:r>
            <a:r>
              <a:rPr lang="ja-JP" altLang="en-US"/>
              <a:t>”</a:t>
            </a:r>
            <a:r>
              <a:rPr lang="en-US" altLang="ja-JP"/>
              <a:t> of ballots.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End-to-end systems provide software independence, verifiable chain of custody, and verifiable tally.</a:t>
            </a:r>
          </a:p>
        </p:txBody>
      </p:sp>
    </p:spTree>
    <p:extLst>
      <p:ext uri="{BB962C8B-B14F-4D97-AF65-F5344CB8AC3E}">
        <p14:creationId xmlns:p14="http://schemas.microsoft.com/office/powerpoint/2010/main" val="9265682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3">
            <a:extLst>
              <a:ext uri="{FF2B5EF4-FFF2-40B4-BE49-F238E27FC236}">
                <a16:creationId xmlns:a16="http://schemas.microsoft.com/office/drawing/2014/main" id="{E9FB0AC3-4B33-5445-B044-022DAC823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Public Bulletin Board (PBB)</a:t>
            </a:r>
          </a:p>
        </p:txBody>
      </p:sp>
      <p:sp>
        <p:nvSpPr>
          <p:cNvPr id="47106" name="Content Placeholder 5">
            <a:extLst>
              <a:ext uri="{FF2B5EF4-FFF2-40B4-BE49-F238E27FC236}">
                <a16:creationId xmlns:a16="http://schemas.microsoft.com/office/drawing/2014/main" id="{83058149-463B-F348-843C-80A811A0D8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768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E2E systems have append-only  “</a:t>
            </a:r>
            <a:r>
              <a:rPr lang="en-US" altLang="ja-JP" i="1">
                <a:ea typeface="ＭＳ Ｐゴシック" panose="020B0600070205080204" pitchFamily="34" charset="-128"/>
              </a:rPr>
              <a:t>public bulletin board</a:t>
            </a:r>
            <a:r>
              <a:rPr lang="en-US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 posting election information, including encryptions of votes.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PBB posts “evidence” (proof) that reported winner is correct.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Use blockchain ??</a:t>
            </a: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8B6AA8-C5A1-194B-AD47-0536DC324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717675"/>
            <a:ext cx="3962400" cy="4710113"/>
          </a:xfrm>
          <a:prstGeom prst="rect">
            <a:avLst/>
          </a:prstGeom>
          <a:solidFill>
            <a:srgbClr val="A1F9A9">
              <a:alpha val="83920"/>
            </a:srgbClr>
          </a:solidFill>
          <a:ln w="9525">
            <a:solidFill>
              <a:srgbClr val="FDF9AD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42999"/>
              </a:srgbClr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800" b="1" i="1"/>
              <a:t>Public Bulletin Board</a:t>
            </a:r>
            <a:r>
              <a:rPr lang="en-US" altLang="en-US" sz="2800"/>
              <a:t>:</a:t>
            </a:r>
            <a:br>
              <a:rPr lang="en-US" altLang="en-US" sz="2800"/>
            </a:br>
            <a:endParaRPr lang="en-US" altLang="en-US" sz="2800"/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800"/>
              <a:t>    Election parameters</a:t>
            </a:r>
            <a:br>
              <a:rPr lang="en-US" altLang="en-US" sz="2800"/>
            </a:br>
            <a:r>
              <a:rPr lang="en-US" altLang="en-US" sz="2800"/>
              <a:t>    Voter, E(Vote) pairs: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800"/>
              <a:t>       </a:t>
            </a:r>
            <a:r>
              <a:rPr lang="en-US" altLang="en-US" sz="2000"/>
              <a:t>“</a:t>
            </a:r>
            <a:r>
              <a:rPr lang="en-US" altLang="ja-JP" sz="2000"/>
              <a:t>Abe</a:t>
            </a:r>
            <a:r>
              <a:rPr lang="en-US" altLang="en-US" sz="2000"/>
              <a:t>”</a:t>
            </a:r>
            <a:r>
              <a:rPr lang="en-US" altLang="ja-JP" sz="2000"/>
              <a:t>,  E(vote</a:t>
            </a:r>
            <a:r>
              <a:rPr lang="en-US" altLang="ja-JP" sz="2000" baseline="-25000"/>
              <a:t>Abe</a:t>
            </a:r>
            <a:r>
              <a:rPr lang="en-US" altLang="ja-JP" sz="2000"/>
              <a:t>)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000"/>
              <a:t>          “</a:t>
            </a:r>
            <a:r>
              <a:rPr lang="en-US" altLang="ja-JP" sz="2000"/>
              <a:t>Ben</a:t>
            </a:r>
            <a:r>
              <a:rPr lang="en-US" altLang="en-US" sz="2000"/>
              <a:t>”</a:t>
            </a:r>
            <a:r>
              <a:rPr lang="en-US" altLang="ja-JP" sz="2000"/>
              <a:t>,  E(vote</a:t>
            </a:r>
            <a:r>
              <a:rPr lang="en-US" altLang="ja-JP" sz="2000" baseline="-25000"/>
              <a:t>Ben</a:t>
            </a:r>
            <a:r>
              <a:rPr lang="en-US" altLang="ja-JP" sz="2000"/>
              <a:t>)</a:t>
            </a:r>
            <a:endParaRPr lang="en-US" altLang="ja-JP" sz="2800"/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800"/>
              <a:t>        …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800"/>
              <a:t>     Reported winner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800"/>
              <a:t>     Proof of correctness</a:t>
            </a:r>
            <a:br>
              <a:rPr lang="en-US" altLang="en-US" sz="2800"/>
            </a:br>
            <a:endParaRPr lang="en-US" altLang="en-US" sz="2800"/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2800"/>
          </a:p>
        </p:txBody>
      </p:sp>
    </p:spTree>
    <p:extLst>
      <p:ext uri="{BB962C8B-B14F-4D97-AF65-F5344CB8AC3E}">
        <p14:creationId xmlns:p14="http://schemas.microsoft.com/office/powerpoint/2010/main" val="282951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92054C75-6E12-C84F-9AB4-BB152D15F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Votes are encrypted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16B57E7-B682-584F-A329-256531D22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50292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She can verify that encryption was done correctly using cute “cast or challenge” protocol due to Josh Benaloh</a:t>
            </a:r>
            <a:r>
              <a:rPr lang="mr-IN" altLang="en-US">
                <a:ea typeface="ＭＳ Ｐゴシック" panose="020B0600070205080204" pitchFamily="34" charset="-128"/>
              </a:rPr>
              <a:t>…</a:t>
            </a:r>
            <a:r>
              <a:rPr lang="en-US" altLang="en-US">
                <a:ea typeface="ＭＳ Ｐゴシック" panose="020B0600070205080204" pitchFamily="34" charset="-128"/>
              </a:rPr>
              <a:t> 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Voter gets “receipt”: copy of her encrypted vote (same as what is posted on PBB)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Voter can’t use receipt to sell her vote!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386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601A69D6-DE84-9D48-8D62-54157D826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Voter can confirm chain of custody</a:t>
            </a:r>
          </a:p>
        </p:txBody>
      </p:sp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C422C286-B383-7F4C-B535-DEDCA6D5C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Voter names and receipts posted on PBB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Voter checks “collected as cast” by verifying that her name/receipt is posted on PBB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If it is missing, she can credibly complain if her receipt is ``authentic’’ (e.g. hard to forge).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Enough credible complaints </a:t>
            </a:r>
            <a:r>
              <a:rPr lang="en-US" altLang="en-US" dirty="0">
                <a:latin typeface="Wingdings" pitchFamily="2" charset="2"/>
                <a:ea typeface="Wingdings" pitchFamily="2" charset="2"/>
                <a:cs typeface="Wingdings" pitchFamily="2" charset="2"/>
                <a:sym typeface="Wingdings" pitchFamily="2" charset="2"/>
              </a:rPr>
              <a:t></a:t>
            </a:r>
            <a:r>
              <a:rPr lang="en-US" altLang="en-US" dirty="0">
                <a:ea typeface="ＭＳ Ｐゴシック" panose="020B0600070205080204" pitchFamily="34" charset="-128"/>
                <a:sym typeface="Wingdings" pitchFamily="2" charset="2"/>
              </a:rPr>
              <a:t> Re-run election!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53742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0FF0087E-6E41-F04A-ADB9-DF143D2EC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 Anyone can verify tally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4AB4D-D6DC-6B46-9954-91A129B6A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  <a:cs typeface="+mn-cs"/>
              </a:rPr>
              <a:t>PBB posts final tally (reported outcome) and crypto proof that reported outcome is correct.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  <a:cs typeface="+mn-cs"/>
              </a:rPr>
              <a:t>Use </a:t>
            </a:r>
            <a:r>
              <a:rPr lang="en-US" i="1" dirty="0" err="1">
                <a:ea typeface="+mn-ea"/>
                <a:cs typeface="+mn-cs"/>
              </a:rPr>
              <a:t>homomorphic</a:t>
            </a:r>
            <a:r>
              <a:rPr lang="en-US" i="1" dirty="0">
                <a:ea typeface="+mn-ea"/>
                <a:cs typeface="+mn-cs"/>
              </a:rPr>
              <a:t> tallying</a:t>
            </a:r>
            <a:r>
              <a:rPr lang="en-US" dirty="0">
                <a:ea typeface="+mn-ea"/>
                <a:cs typeface="+mn-cs"/>
              </a:rPr>
              <a:t>:</a:t>
            </a:r>
            <a:br>
              <a:rPr lang="en-US" dirty="0">
                <a:ea typeface="+mn-ea"/>
                <a:cs typeface="+mn-cs"/>
              </a:rPr>
            </a:br>
            <a:r>
              <a:rPr lang="en-US" dirty="0">
                <a:ea typeface="+mn-ea"/>
                <a:cs typeface="+mn-cs"/>
              </a:rPr>
              <a:t>                  </a:t>
            </a:r>
            <a:r>
              <a:rPr lang="en-US" i="1" dirty="0">
                <a:ea typeface="+mn-ea"/>
                <a:cs typeface="+mn-cs"/>
              </a:rPr>
              <a:t>E(v1) E(v2) = E(v1+v2)</a:t>
            </a:r>
            <a:br>
              <a:rPr lang="en-US" i="1" dirty="0">
                <a:ea typeface="+mn-ea"/>
                <a:cs typeface="+mn-cs"/>
              </a:rPr>
            </a:br>
            <a:r>
              <a:rPr lang="en-US" dirty="0">
                <a:ea typeface="+mn-ea"/>
                <a:cs typeface="+mn-cs"/>
              </a:rPr>
              <a:t>Product of </a:t>
            </a:r>
            <a:r>
              <a:rPr lang="en-US" dirty="0" err="1">
                <a:ea typeface="+mn-ea"/>
                <a:cs typeface="+mn-cs"/>
              </a:rPr>
              <a:t>ciphertexts</a:t>
            </a:r>
            <a:r>
              <a:rPr lang="en-US" dirty="0">
                <a:ea typeface="+mn-ea"/>
                <a:cs typeface="+mn-cs"/>
              </a:rPr>
              <a:t> is </a:t>
            </a:r>
            <a:r>
              <a:rPr lang="en-US" dirty="0" err="1">
                <a:ea typeface="+mn-ea"/>
                <a:cs typeface="+mn-cs"/>
              </a:rPr>
              <a:t>ciphertext</a:t>
            </a:r>
            <a:r>
              <a:rPr lang="en-US" dirty="0">
                <a:ea typeface="+mn-ea"/>
                <a:cs typeface="+mn-cs"/>
              </a:rPr>
              <a:t> of sum.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/>
              <a:t>Decrypting individual ballots not necessary; </a:t>
            </a:r>
            <a:r>
              <a:rPr lang="en-US" dirty="0">
                <a:ea typeface="+mn-ea"/>
                <a:cs typeface="+mn-cs"/>
              </a:rPr>
              <a:t>only product of all votes gets decrypted.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  <a:cs typeface="+mn-cs"/>
              </a:rPr>
              <a:t>Election authorities post proof that decryption of product is correct.</a:t>
            </a:r>
          </a:p>
        </p:txBody>
      </p:sp>
    </p:spTree>
    <p:extLst>
      <p:ext uri="{BB962C8B-B14F-4D97-AF65-F5344CB8AC3E}">
        <p14:creationId xmlns:p14="http://schemas.microsoft.com/office/powerpoint/2010/main" val="177433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>
            <a:extLst>
              <a:ext uri="{FF2B5EF4-FFF2-40B4-BE49-F238E27FC236}">
                <a16:creationId xmlns:a16="http://schemas.microsoft.com/office/drawing/2014/main" id="{3742AF27-8162-EF45-BC6C-06F61F68A0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5663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Paper Ballots, mostly</a:t>
            </a:r>
          </a:p>
        </p:txBody>
      </p:sp>
      <p:sp>
        <p:nvSpPr>
          <p:cNvPr id="41987" name="Rectangle 5">
            <a:extLst>
              <a:ext uri="{FF2B5EF4-FFF2-40B4-BE49-F238E27FC236}">
                <a16:creationId xmlns:a16="http://schemas.microsoft.com/office/drawing/2014/main" id="{DC4E8D55-F77D-9742-AFAA-2F68701ABBD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endParaRPr lang="en-US" dirty="0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0300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ADB9432C-133F-9F45-83D2-011928033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E2E deployments in real elections</a:t>
            </a:r>
          </a:p>
        </p:txBody>
      </p:sp>
      <p:sp>
        <p:nvSpPr>
          <p:cNvPr id="50178" name="Content Placeholder 2">
            <a:extLst>
              <a:ext uri="{FF2B5EF4-FFF2-40B4-BE49-F238E27FC236}">
                <a16:creationId xmlns:a16="http://schemas.microsoft.com/office/drawing/2014/main" id="{3C8F04FD-3B9C-2645-A3E6-627838DCC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889" y="1417638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Scantegrity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 (</a:t>
            </a:r>
            <a:r>
              <a:rPr lang="en-US" altLang="en-US" dirty="0" err="1">
                <a:ea typeface="ＭＳ Ｐゴシック" panose="020B0600070205080204" pitchFamily="34" charset="-128"/>
              </a:rPr>
              <a:t>Chaum</a:t>
            </a:r>
            <a:r>
              <a:rPr lang="en-US" altLang="en-US" dirty="0">
                <a:ea typeface="ＭＳ Ｐゴシック" panose="020B0600070205080204" pitchFamily="34" charset="-128"/>
              </a:rPr>
              <a:t>; Takoma Park, MD; 2009 &amp; 2011)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Wombat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 (Rosen; 3 elections in Israel; 2011 &amp; 2012)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Prêt </a:t>
            </a:r>
            <a:r>
              <a:rPr lang="en-US" altLang="en-US" dirty="0" err="1">
                <a:ea typeface="ＭＳ Ｐゴシック" panose="020B0600070205080204" pitchFamily="34" charset="-128"/>
              </a:rPr>
              <a:t>à</a:t>
            </a:r>
            <a:r>
              <a:rPr lang="en-US" altLang="en-US" dirty="0">
                <a:ea typeface="ＭＳ Ｐゴシック" panose="020B0600070205080204" pitchFamily="34" charset="-128"/>
              </a:rPr>
              <a:t> Voter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 (Ryan; New South Wales, Australia; 2014)</a:t>
            </a:r>
          </a:p>
          <a:p>
            <a:pPr eaLnBrk="1" hangingPunct="1"/>
            <a:r>
              <a:rPr lang="en-US" altLang="en-US" dirty="0" err="1">
                <a:ea typeface="ＭＳ Ｐゴシック" panose="020B0600070205080204" pitchFamily="34" charset="-128"/>
              </a:rPr>
              <a:t>StarVote</a:t>
            </a:r>
            <a:r>
              <a:rPr lang="en-US" altLang="en-US" dirty="0">
                <a:ea typeface="ＭＳ Ｐゴシック" panose="020B0600070205080204" pitchFamily="34" charset="-128"/>
              </a:rPr>
              <a:t> (Austin, Texas)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   (</a:t>
            </a:r>
            <a:r>
              <a:rPr lang="en-US" altLang="en-US" dirty="0" err="1">
                <a:ea typeface="ＭＳ Ｐゴシック" panose="020B0600070205080204" pitchFamily="34" charset="-128"/>
              </a:rPr>
              <a:t>DeBeauvoir</a:t>
            </a:r>
            <a:r>
              <a:rPr lang="en-US" altLang="en-US" dirty="0">
                <a:ea typeface="ＭＳ Ｐゴシック" panose="020B0600070205080204" pitchFamily="34" charset="-128"/>
              </a:rPr>
              <a:t>; (was) in progress…)</a:t>
            </a:r>
          </a:p>
          <a:p>
            <a:pPr eaLnBrk="1" hangingPunct="1"/>
            <a:r>
              <a:rPr lang="en-US" altLang="en-US" dirty="0" err="1">
                <a:ea typeface="ＭＳ Ｐゴシック" panose="020B0600070205080204" pitchFamily="34" charset="-128"/>
              </a:rPr>
              <a:t>ElectionGuard</a:t>
            </a:r>
            <a:r>
              <a:rPr lang="en-US" altLang="en-US" dirty="0">
                <a:ea typeface="ＭＳ Ｐゴシック" panose="020B0600070205080204" pitchFamily="34" charset="-128"/>
              </a:rPr>
              <a:t> (Microsoft)</a:t>
            </a:r>
          </a:p>
          <a:p>
            <a:pPr marL="457200" lvl="1" indent="0" eaLnBrk="1" hangingPunct="1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  (</a:t>
            </a:r>
            <a:r>
              <a:rPr lang="en-US" altLang="en-US" dirty="0" err="1">
                <a:ea typeface="ＭＳ Ｐゴシック" panose="020B0600070205080204" pitchFamily="34" charset="-128"/>
              </a:rPr>
              <a:t>Benaloh</a:t>
            </a:r>
            <a:r>
              <a:rPr lang="en-US" altLang="en-US" dirty="0">
                <a:ea typeface="ＭＳ Ｐゴシック" panose="020B0600070205080204" pitchFamily="34" charset="-128"/>
              </a:rPr>
              <a:t> &amp;c; coming…)</a:t>
            </a:r>
          </a:p>
        </p:txBody>
      </p:sp>
    </p:spTree>
    <p:extLst>
      <p:ext uri="{BB962C8B-B14F-4D97-AF65-F5344CB8AC3E}">
        <p14:creationId xmlns:p14="http://schemas.microsoft.com/office/powerpoint/2010/main" val="32677318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A34EAD1F-2A9E-B247-A49B-86591D630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Best of both worlds: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paper + electronic	 E2E</a:t>
            </a:r>
          </a:p>
        </p:txBody>
      </p:sp>
      <p:sp>
        <p:nvSpPr>
          <p:cNvPr id="52226" name="Content Placeholder 2">
            <a:extLst>
              <a:ext uri="{FF2B5EF4-FFF2-40B4-BE49-F238E27FC236}">
                <a16:creationId xmlns:a16="http://schemas.microsoft.com/office/drawing/2014/main" id="{A19C2357-4CA7-6044-8C8D-C48E61A5D8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Some hybrid systems, like Scantegrity, Wombat, and StarVote, have </a:t>
            </a:r>
            <a:r>
              <a:rPr lang="en-US" altLang="en-US" i="1">
                <a:ea typeface="ＭＳ Ｐゴシック" panose="020B0600070205080204" pitchFamily="34" charset="-128"/>
              </a:rPr>
              <a:t>both:</a:t>
            </a:r>
            <a:br>
              <a:rPr lang="en-US" altLang="en-US" i="1">
                <a:ea typeface="ＭＳ Ｐゴシック" panose="020B0600070205080204" pitchFamily="34" charset="-128"/>
              </a:rPr>
            </a:br>
            <a:r>
              <a:rPr lang="en-US" altLang="en-US" i="1">
                <a:ea typeface="ＭＳ Ｐゴシック" panose="020B0600070205080204" pitchFamily="34" charset="-128"/>
              </a:rPr>
              <a:t>        </a:t>
            </a:r>
            <a:r>
              <a:rPr lang="en-US" altLang="en-US">
                <a:ea typeface="ＭＳ Ｐゴシック" panose="020B0600070205080204" pitchFamily="34" charset="-128"/>
              </a:rPr>
              <a:t> a paper ballot </a:t>
            </a:r>
            <a:r>
              <a:rPr lang="en-US" altLang="en-US" b="1">
                <a:ea typeface="ＭＳ Ｐゴシック" panose="020B0600070205080204" pitchFamily="34" charset="-128"/>
              </a:rPr>
              <a:t>and</a:t>
            </a:r>
            <a:r>
              <a:rPr lang="en-US" altLang="en-US">
                <a:ea typeface="ＭＳ Ｐゴシック" panose="020B0600070205080204" pitchFamily="34" charset="-128"/>
              </a:rPr>
              <a:t>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         an electronic E2E subsystem.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Can statistically audit paper ballots as usual, </a:t>
            </a:r>
            <a:r>
              <a:rPr lang="en-US" altLang="en-US" b="1">
                <a:ea typeface="ＭＳ Ｐゴシック" panose="020B0600070205080204" pitchFamily="34" charset="-128"/>
              </a:rPr>
              <a:t>and</a:t>
            </a:r>
            <a:r>
              <a:rPr lang="en-US" altLang="en-US">
                <a:ea typeface="ＭＳ Ｐゴシック" panose="020B0600070205080204" pitchFamily="34" charset="-128"/>
              </a:rPr>
              <a:t>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can audit electronic records on PBB as usual for E2E system.  </a:t>
            </a:r>
          </a:p>
        </p:txBody>
      </p:sp>
    </p:spTree>
    <p:extLst>
      <p:ext uri="{BB962C8B-B14F-4D97-AF65-F5344CB8AC3E}">
        <p14:creationId xmlns:p14="http://schemas.microsoft.com/office/powerpoint/2010/main" val="108742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7429E623-890E-5744-A897-E52AAB7B4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Recommendation 5.11</a:t>
            </a: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b="1">
                <a:ea typeface="ＭＳ Ｐゴシック" panose="020B0600070205080204" pitchFamily="34" charset="-128"/>
              </a:rPr>
              <a:t>No </a:t>
            </a:r>
            <a:r>
              <a:rPr lang="en-US" altLang="en-US" b="1" i="1">
                <a:ea typeface="ＭＳ Ｐゴシック" panose="020B0600070205080204" pitchFamily="34" charset="-128"/>
              </a:rPr>
              <a:t>Internet voting</a:t>
            </a:r>
            <a:r>
              <a:rPr lang="en-US" altLang="en-US" b="1">
                <a:ea typeface="ＭＳ Ｐゴシック" panose="020B0600070205080204" pitchFamily="34" charset="-128"/>
              </a:rPr>
              <a:t>!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3">
            <a:extLst>
              <a:ext uri="{FF2B5EF4-FFF2-40B4-BE49-F238E27FC236}">
                <a16:creationId xmlns:a16="http://schemas.microsoft.com/office/drawing/2014/main" id="{8649DFED-173D-8449-A5CC-8CF77FF67E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827213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When can I vote on the Internet?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(or on my phone?)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294D69C-4C98-7A4D-83CA-7AE69AD9C5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54275" name="Picture 5" descr="vote-in-your-pjs.png">
            <a:extLst>
              <a:ext uri="{FF2B5EF4-FFF2-40B4-BE49-F238E27FC236}">
                <a16:creationId xmlns:a16="http://schemas.microsoft.com/office/drawing/2014/main" id="{F5F0B382-98E0-5342-B46E-29FF5275F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3" y="3276600"/>
            <a:ext cx="4297362" cy="286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6D80AD-837F-BB4D-9DA4-A76E6A2ABFD5}"/>
              </a:ext>
            </a:extLst>
          </p:cNvPr>
          <p:cNvSpPr txBox="1"/>
          <p:nvPr/>
        </p:nvSpPr>
        <p:spPr>
          <a:xfrm>
            <a:off x="4160838" y="5992813"/>
            <a:ext cx="468630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latin typeface="+mn-lt"/>
                <a:ea typeface="ＭＳ Ｐゴシック" charset="0"/>
                <a:cs typeface="ＭＳ Ｐゴシック" charset="0"/>
              </a:rPr>
              <a:t>http://</a:t>
            </a:r>
            <a:r>
              <a:rPr lang="en-US" sz="2800" dirty="0" err="1">
                <a:latin typeface="+mn-lt"/>
                <a:ea typeface="ＭＳ Ｐゴシック" charset="0"/>
                <a:cs typeface="ＭＳ Ｐゴシック" charset="0"/>
              </a:rPr>
              <a:t>voteinyourpajamas.org</a:t>
            </a:r>
            <a:r>
              <a:rPr lang="en-US" sz="2800" dirty="0">
                <a:latin typeface="+mn-lt"/>
                <a:ea typeface="ＭＳ Ｐゴシック" charset="0"/>
                <a:cs typeface="ＭＳ Ｐゴシック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3505002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3" descr="FutureOfVoting.png">
            <a:extLst>
              <a:ext uri="{FF2B5EF4-FFF2-40B4-BE49-F238E27FC236}">
                <a16:creationId xmlns:a16="http://schemas.microsoft.com/office/drawing/2014/main" id="{6661749B-E410-B946-878D-C7A8AB6A2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11113"/>
            <a:ext cx="40894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Content Placeholder 6">
            <a:extLst>
              <a:ext uri="{FF2B5EF4-FFF2-40B4-BE49-F238E27FC236}">
                <a16:creationId xmlns:a16="http://schemas.microsoft.com/office/drawing/2014/main" id="{A52C528E-906B-A441-9623-1A3A74A37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4038600" cy="5943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600">
                <a:ea typeface="ＭＳ Ｐゴシック" panose="020B0600070205080204" pitchFamily="34" charset="-128"/>
              </a:rPr>
              <a:t>U.S. Vote Foundation 2015 Report on Internet Voting: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>
                <a:ea typeface="ＭＳ Ｐゴシック" panose="020B0600070205080204" pitchFamily="34" charset="-128"/>
              </a:rPr>
              <a:t>E2E </a:t>
            </a:r>
            <a:r>
              <a:rPr lang="en-US" altLang="en-US" sz="2200" i="1">
                <a:ea typeface="ＭＳ Ｐゴシック" panose="020B0600070205080204" pitchFamily="34" charset="-128"/>
              </a:rPr>
              <a:t>necessary</a:t>
            </a:r>
            <a:r>
              <a:rPr lang="en-US" altLang="en-US" sz="2200">
                <a:ea typeface="ＭＳ Ｐゴシック" panose="020B0600070205080204" pitchFamily="34" charset="-128"/>
              </a:rPr>
              <a:t> for IV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>
                <a:ea typeface="ＭＳ Ｐゴシック" panose="020B0600070205080204" pitchFamily="34" charset="-128"/>
              </a:rPr>
              <a:t>But: E2E should first be well-established and understood for in-person voting, and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200">
                <a:ea typeface="ＭＳ Ｐゴシック" panose="020B0600070205080204" pitchFamily="34" charset="-128"/>
              </a:rPr>
              <a:t>E2E </a:t>
            </a:r>
            <a:r>
              <a:rPr lang="en-US" altLang="en-US" sz="2200" i="1">
                <a:ea typeface="ＭＳ Ｐゴシック" panose="020B0600070205080204" pitchFamily="34" charset="-128"/>
              </a:rPr>
              <a:t>not sufficient </a:t>
            </a:r>
            <a:r>
              <a:rPr lang="en-US" altLang="en-US" sz="2200">
                <a:ea typeface="ＭＳ Ｐゴシック" panose="020B0600070205080204" pitchFamily="34" charset="-128"/>
              </a:rPr>
              <a:t>for IV: many problems remain: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900">
                <a:ea typeface="ＭＳ Ｐゴシック" panose="020B0600070205080204" pitchFamily="34" charset="-128"/>
              </a:rPr>
              <a:t>Malware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900">
                <a:ea typeface="ＭＳ Ｐゴシック" panose="020B0600070205080204" pitchFamily="34" charset="-128"/>
              </a:rPr>
              <a:t>DDOS attacks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900">
                <a:ea typeface="ＭＳ Ｐゴシック" panose="020B0600070205080204" pitchFamily="34" charset="-128"/>
              </a:rPr>
              <a:t>Authentication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900">
                <a:ea typeface="ＭＳ Ｐゴシック" panose="020B0600070205080204" pitchFamily="34" charset="-128"/>
              </a:rPr>
              <a:t>MITM attacks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900">
                <a:ea typeface="ＭＳ Ｐゴシック" panose="020B0600070205080204" pitchFamily="34" charset="-128"/>
              </a:rPr>
              <a:t>Zero-day attacks on servers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900">
                <a:ea typeface="ＭＳ Ｐゴシック" panose="020B0600070205080204" pitchFamily="34" charset="-128"/>
              </a:rPr>
              <a:t>Coercion &amp; vote-selling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1900">
                <a:ea typeface="ＭＳ Ｐゴシック" panose="020B0600070205080204" pitchFamily="34" charset="-128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2986036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AE5567C2-F2C0-EB4F-B8DC-F01925CAB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Conclusions	</a:t>
            </a:r>
          </a:p>
        </p:txBody>
      </p:sp>
      <p:sp>
        <p:nvSpPr>
          <p:cNvPr id="59394" name="Content Placeholder 2">
            <a:extLst>
              <a:ext uri="{FF2B5EF4-FFF2-40B4-BE49-F238E27FC236}">
                <a16:creationId xmlns:a16="http://schemas.microsoft.com/office/drawing/2014/main" id="{72C6F55F-3546-334F-9A20-5BEC6F5C0A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We can make elections much more secure with post-election audits and cryptography.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End-to-end verifiable voting methods are the way to go, long-term. 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Especially hybrid methods with paper+E2E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We’re not yet ready for ``internet voting,’’ and may not be for 20 years</a:t>
            </a:r>
            <a:r>
              <a:rPr lang="mr-IN" altLang="en-US">
                <a:ea typeface="ＭＳ Ｐゴシック" panose="020B0600070205080204" pitchFamily="34" charset="-128"/>
              </a:rPr>
              <a:t>…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558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>
            <a:extLst>
              <a:ext uri="{FF2B5EF4-FFF2-40B4-BE49-F238E27FC236}">
                <a16:creationId xmlns:a16="http://schemas.microsoft.com/office/drawing/2014/main" id="{6D54E4C7-4D33-BD44-93C9-E96E271DA73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Monotype Sorts" charset="0"/>
              <a:buNone/>
              <a:defRPr/>
            </a:pPr>
            <a:r>
              <a:rPr lang="en-US">
                <a:latin typeface="Comic Sans MS" charset="0"/>
              </a:rPr>
              <a:t> </a:t>
            </a:r>
          </a:p>
        </p:txBody>
      </p:sp>
      <p:sp>
        <p:nvSpPr>
          <p:cNvPr id="71684" name="TextBox 6">
            <a:extLst>
              <a:ext uri="{FF2B5EF4-FFF2-40B4-BE49-F238E27FC236}">
                <a16:creationId xmlns:a16="http://schemas.microsoft.com/office/drawing/2014/main" id="{B06BC787-D6DD-374B-8F5A-D278FB0F9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886200"/>
            <a:ext cx="675665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>
            <a:spAutoFit/>
          </a:bodyPr>
          <a:lstStyle>
            <a:lvl1pPr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2pPr>
            <a:lvl3pPr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3pPr>
            <a:lvl4pPr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4pPr>
            <a:lvl5pPr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Lucida Calligraphy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4000" dirty="0">
                <a:latin typeface="+mn-lt"/>
              </a:rPr>
              <a:t>Thanks for your attention!</a:t>
            </a:r>
            <a:br>
              <a:rPr lang="en-US" sz="4000" dirty="0">
                <a:latin typeface="+mn-lt"/>
              </a:rPr>
            </a:br>
            <a:endParaRPr lang="en-US" sz="4000" dirty="0">
              <a:latin typeface="+mn-lt"/>
            </a:endParaRPr>
          </a:p>
          <a:p>
            <a:pPr>
              <a:defRPr/>
            </a:pPr>
            <a:r>
              <a:rPr lang="en-US" sz="4000" dirty="0">
                <a:latin typeface="+mn-lt"/>
              </a:rPr>
              <a:t>(and thanks to NSF CSOI and to </a:t>
            </a:r>
            <a:br>
              <a:rPr lang="en-US" sz="4000" dirty="0">
                <a:latin typeface="+mn-lt"/>
              </a:rPr>
            </a:br>
            <a:r>
              <a:rPr lang="en-US" sz="4000" dirty="0">
                <a:latin typeface="+mn-lt"/>
              </a:rPr>
              <a:t>Verified Voting!)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177EF8-76FF-4A4E-B426-2ECDB12DC4AB}"/>
              </a:ext>
            </a:extLst>
          </p:cNvPr>
          <p:cNvSpPr txBox="1"/>
          <p:nvPr/>
        </p:nvSpPr>
        <p:spPr>
          <a:xfrm>
            <a:off x="3316288" y="2667000"/>
            <a:ext cx="2452687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4126906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5CB08263-9A4F-B941-BA91-68AE69AF1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66700"/>
            <a:ext cx="8458200" cy="11049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1893 – “Australian” Paper Ballot</a:t>
            </a:r>
          </a:p>
        </p:txBody>
      </p:sp>
      <p:pic>
        <p:nvPicPr>
          <p:cNvPr id="27650" name="Content Placeholder 5" descr="ballot1893b.jpg">
            <a:extLst>
              <a:ext uri="{FF2B5EF4-FFF2-40B4-BE49-F238E27FC236}">
                <a16:creationId xmlns:a16="http://schemas.microsoft.com/office/drawing/2014/main" id="{8B0ED508-8D3E-D14B-BADA-4C6511C5F5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395" r="-23395"/>
          <a:stretch>
            <a:fillRect/>
          </a:stretch>
        </p:blipFill>
        <p:spPr>
          <a:xfrm>
            <a:off x="381000" y="1676400"/>
            <a:ext cx="8955088" cy="4767263"/>
          </a:xfrm>
        </p:spPr>
      </p:pic>
    </p:spTree>
    <p:extLst>
      <p:ext uri="{BB962C8B-B14F-4D97-AF65-F5344CB8AC3E}">
        <p14:creationId xmlns:p14="http://schemas.microsoft.com/office/powerpoint/2010/main" val="3956014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81CFC5F7-9F64-9247-A512-6D5664CE3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0482" name="Content Placeholder 3">
            <a:extLst>
              <a:ext uri="{FF2B5EF4-FFF2-40B4-BE49-F238E27FC236}">
                <a16:creationId xmlns:a16="http://schemas.microsoft.com/office/drawing/2014/main" id="{1026E965-4E9A-0A4A-982F-56B5C6F82A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338" y="533400"/>
            <a:ext cx="8551862" cy="5592763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ECA30242-2D71-CB4F-9D48-C453ECB13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Stats by number of voters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A43805F9-C33A-0F43-A34C-3A18DD4547E7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1">
              <a:alpha val="7059"/>
            </a:schemeClr>
          </a:solidFill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55%   Voter marked paper ballots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13%   mixed: paper ballots + DRE w/ VVPAT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   5%  mixed: paper ballots + DRE w/o VVPAT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   6%  DRE w/ VVPAT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 21%  DRE w/o VVPAT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Roughly: 79% use voter-verifiable paper!</a:t>
            </a:r>
            <a:br>
              <a:rPr lang="en-US" altLang="en-US">
                <a:ea typeface="ＭＳ Ｐゴシック" panose="020B0600070205080204" pitchFamily="34" charset="-128"/>
              </a:rPr>
            </a:b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sz="1800">
                <a:ea typeface="ＭＳ Ｐゴシック" panose="020B0600070205080204" pitchFamily="34" charset="-128"/>
              </a:rPr>
              <a:t>(stats from Verified Voting)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D8A496-1E6E-2C4A-A379-B7480E8E8AF5}"/>
              </a:ext>
            </a:extLst>
          </p:cNvPr>
          <p:cNvSpPr/>
          <p:nvPr/>
        </p:nvSpPr>
        <p:spPr>
          <a:xfrm>
            <a:off x="838200" y="1600200"/>
            <a:ext cx="7696200" cy="2362200"/>
          </a:xfrm>
          <a:prstGeom prst="rect">
            <a:avLst/>
          </a:prstGeom>
          <a:solidFill>
            <a:srgbClr val="92D050">
              <a:alpha val="1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B6191A-5814-164B-8F9E-54A1A62B41C7}"/>
              </a:ext>
            </a:extLst>
          </p:cNvPr>
          <p:cNvSpPr/>
          <p:nvPr/>
        </p:nvSpPr>
        <p:spPr>
          <a:xfrm>
            <a:off x="2438400" y="5105400"/>
            <a:ext cx="5029200" cy="609600"/>
          </a:xfrm>
          <a:prstGeom prst="rect">
            <a:avLst/>
          </a:prstGeom>
          <a:solidFill>
            <a:srgbClr val="92D050">
              <a:alpha val="1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25941</TotalTime>
  <Words>2366</Words>
  <Application>Microsoft Macintosh PowerPoint</Application>
  <PresentationFormat>On-screen Show (4:3)</PresentationFormat>
  <Paragraphs>272</Paragraphs>
  <Slides>66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4" baseType="lpstr">
      <vt:lpstr>Arial</vt:lpstr>
      <vt:lpstr>Calibri</vt:lpstr>
      <vt:lpstr>Comic Sans MS</vt:lpstr>
      <vt:lpstr>Lucida Calligraphy</vt:lpstr>
      <vt:lpstr>Monotype Sorts</vt:lpstr>
      <vt:lpstr>Times New Roman</vt:lpstr>
      <vt:lpstr>Wingdings</vt:lpstr>
      <vt:lpstr>Office Theme</vt:lpstr>
      <vt:lpstr>Election Security</vt:lpstr>
      <vt:lpstr>Outline</vt:lpstr>
      <vt:lpstr>Have we made progress since 2000?</vt:lpstr>
      <vt:lpstr>Nov. 2016 – Who Really Won?</vt:lpstr>
      <vt:lpstr>How do we vote?</vt:lpstr>
      <vt:lpstr>Paper Ballots, mostly</vt:lpstr>
      <vt:lpstr>1893 – “Australian” Paper Ballot</vt:lpstr>
      <vt:lpstr>PowerPoint Presentation</vt:lpstr>
      <vt:lpstr>Stats by number of voters</vt:lpstr>
      <vt:lpstr>Optical scanners are used  for efficient tabulation</vt:lpstr>
      <vt:lpstr>PowerPoint Presentation</vt:lpstr>
      <vt:lpstr>(Concern:) Scanners may introduce systematic errors</vt:lpstr>
      <vt:lpstr>Causes of scanner errors</vt:lpstr>
      <vt:lpstr>How should we vote?</vt:lpstr>
      <vt:lpstr>Security Requirements</vt:lpstr>
      <vt:lpstr>Security Requirements</vt:lpstr>
      <vt:lpstr>Evidence-Based Elections </vt:lpstr>
      <vt:lpstr>Software Independence</vt:lpstr>
      <vt:lpstr>PowerPoint Presentation</vt:lpstr>
      <vt:lpstr>Software Independence</vt:lpstr>
      <vt:lpstr>NASEM Report (9/6/18)</vt:lpstr>
      <vt:lpstr>Recommendation 4.12   Use voter verifiable paper ballots  everywhere by 2020  </vt:lpstr>
      <vt:lpstr>Recommendations 5.7—5.9   Audit election outcomes!</vt:lpstr>
      <vt:lpstr>Recommendations 5.7—5.9   Audit election outcomes!</vt:lpstr>
      <vt:lpstr>PowerPoint Presentation</vt:lpstr>
      <vt:lpstr>Election Process (paper ballots)</vt:lpstr>
      <vt:lpstr>Auditing of Paper Ballots</vt:lpstr>
      <vt:lpstr>Audits are about:</vt:lpstr>
      <vt:lpstr>Who is audit for?</vt:lpstr>
      <vt:lpstr>General audit structure</vt:lpstr>
      <vt:lpstr>What a RLA does not do</vt:lpstr>
      <vt:lpstr>Two auditing paradigms</vt:lpstr>
      <vt:lpstr>Bravo audit [LSY12]</vt:lpstr>
      <vt:lpstr>Sampling with k-cut</vt:lpstr>
      <vt:lpstr>Finding a random ballot </vt:lpstr>
      <vt:lpstr>Counting</vt:lpstr>
      <vt:lpstr>k-cut</vt:lpstr>
      <vt:lpstr>k-cut video</vt:lpstr>
      <vt:lpstr>Remarks on k-cut</vt:lpstr>
      <vt:lpstr>Auditing other outcome rules</vt:lpstr>
      <vt:lpstr>Social choice functions</vt:lpstr>
      <vt:lpstr>Black-box audits</vt:lpstr>
      <vt:lpstr>Bayesian audits</vt:lpstr>
      <vt:lpstr>Audit Rochester Hills MI (12/3/2018)</vt:lpstr>
      <vt:lpstr>Compare RLA with Bayesian</vt:lpstr>
      <vt:lpstr>Bayesian Method (ballot polling)</vt:lpstr>
      <vt:lpstr>Figure</vt:lpstr>
      <vt:lpstr>Figure</vt:lpstr>
      <vt:lpstr>Figure</vt:lpstr>
      <vt:lpstr>Figure</vt:lpstr>
      <vt:lpstr>Figure</vt:lpstr>
      <vt:lpstr>Results</vt:lpstr>
      <vt:lpstr>Remarks</vt:lpstr>
      <vt:lpstr>End-to-end Verifiable Voting</vt:lpstr>
      <vt:lpstr>End-to-End Verifiable Voting</vt:lpstr>
      <vt:lpstr>Public Bulletin Board (PBB)</vt:lpstr>
      <vt:lpstr>Votes are encrypted</vt:lpstr>
      <vt:lpstr>Voter can confirm chain of custody</vt:lpstr>
      <vt:lpstr> Anyone can verify tally</vt:lpstr>
      <vt:lpstr>E2E deployments in real elections</vt:lpstr>
      <vt:lpstr>Best of both worlds: paper + electronic  E2E</vt:lpstr>
      <vt:lpstr>Recommendation 5.11   No Internet voting!</vt:lpstr>
      <vt:lpstr>When can I vote on the Internet? (or on my phone?)</vt:lpstr>
      <vt:lpstr>PowerPoint Presentation</vt:lpstr>
      <vt:lpstr>Conclusions 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Election Integrity</dc:title>
  <dc:subject/>
  <dc:creator>Microsoft Office User</dc:creator>
  <cp:keywords/>
  <dc:description/>
  <cp:lastModifiedBy>Ronald L Rivest</cp:lastModifiedBy>
  <cp:revision>81</cp:revision>
  <cp:lastPrinted>2018-09-13T01:42:30Z</cp:lastPrinted>
  <dcterms:created xsi:type="dcterms:W3CDTF">2017-10-13T15:03:00Z</dcterms:created>
  <dcterms:modified xsi:type="dcterms:W3CDTF">2021-04-21T14:03:12Z</dcterms:modified>
  <cp:category/>
</cp:coreProperties>
</file>