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526" r:id="rId2"/>
    <p:sldId id="778" r:id="rId3"/>
    <p:sldId id="766" r:id="rId4"/>
    <p:sldId id="779" r:id="rId5"/>
    <p:sldId id="747" r:id="rId6"/>
    <p:sldId id="812" r:id="rId7"/>
    <p:sldId id="748" r:id="rId8"/>
    <p:sldId id="813" r:id="rId9"/>
    <p:sldId id="792" r:id="rId10"/>
    <p:sldId id="793" r:id="rId11"/>
    <p:sldId id="817" r:id="rId12"/>
    <p:sldId id="820" r:id="rId13"/>
    <p:sldId id="821" r:id="rId14"/>
    <p:sldId id="823" r:id="rId15"/>
    <p:sldId id="824" r:id="rId16"/>
    <p:sldId id="65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9079F"/>
    <a:srgbClr val="1C05C5"/>
    <a:srgbClr val="6B6B6B"/>
    <a:srgbClr val="5826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83" autoAdjust="0"/>
    <p:restoredTop sz="86414" autoAdjust="0"/>
  </p:normalViewPr>
  <p:slideViewPr>
    <p:cSldViewPr>
      <p:cViewPr>
        <p:scale>
          <a:sx n="90" d="100"/>
          <a:sy n="90" d="100"/>
        </p:scale>
        <p:origin x="10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50795-25BF-4097-9FB2-B6765BCFC9A7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4B1DC-E237-4686-AB39-682BEEBFC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44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4B1DC-E237-4686-AB39-682BEEBFC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012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4B1DC-E237-4686-AB39-682BEEBFCB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96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4B1DC-E237-4686-AB39-682BEEBFCB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968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4B1DC-E237-4686-AB39-682BEEBFCB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968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4B1DC-E237-4686-AB39-682BEEBFCBB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968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4B1DC-E237-4686-AB39-682BEEBFCBB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96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4B1DC-E237-4686-AB39-682BEEBFCB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73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4B1DC-E237-4686-AB39-682BEEBFCB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73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4B1DC-E237-4686-AB39-682BEEBFCB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45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4B1DC-E237-4686-AB39-682BEEBFCB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45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4B1DC-E237-4686-AB39-682BEEBFCB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45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4B1DC-E237-4686-AB39-682BEEBFCB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1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4B1DC-E237-4686-AB39-682BEEBFCB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1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B4B1DC-E237-4686-AB39-682BEEBFCB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1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19-2F60-4027-8E11-AD1500E505D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A6CE-D2D2-448A-A9FF-7E9B49EC8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6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19-2F60-4027-8E11-AD1500E505D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A6CE-D2D2-448A-A9FF-7E9B49EC8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7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19-2F60-4027-8E11-AD1500E505D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A6CE-D2D2-448A-A9FF-7E9B49EC8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19-2F60-4027-8E11-AD1500E505D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A6CE-D2D2-448A-A9FF-7E9B49EC8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05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19-2F60-4027-8E11-AD1500E505D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A6CE-D2D2-448A-A9FF-7E9B49EC8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6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19-2F60-4027-8E11-AD1500E505D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A6CE-D2D2-448A-A9FF-7E9B49EC8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19-2F60-4027-8E11-AD1500E505D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A6CE-D2D2-448A-A9FF-7E9B49EC8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9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19-2F60-4027-8E11-AD1500E505D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A6CE-D2D2-448A-A9FF-7E9B49EC8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3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19-2F60-4027-8E11-AD1500E505D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A6CE-D2D2-448A-A9FF-7E9B49EC8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5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19-2F60-4027-8E11-AD1500E505D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A6CE-D2D2-448A-A9FF-7E9B49EC8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2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B619-2F60-4027-8E11-AD1500E505D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A6CE-D2D2-448A-A9FF-7E9B49EC8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40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9B619-2F60-4027-8E11-AD1500E505D8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3A6CE-D2D2-448A-A9FF-7E9B49EC8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61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7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5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9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5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8.png"/><Relationship Id="rId4" Type="http://schemas.openxmlformats.org/officeDocument/2006/relationships/image" Target="../media/image10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4640" y="4114800"/>
            <a:ext cx="4021707" cy="13716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6.857</a:t>
            </a:r>
          </a:p>
          <a:p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Lecture 14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286000"/>
          </a:xfrm>
        </p:spPr>
        <p:txBody>
          <a:bodyPr>
            <a:noAutofit/>
          </a:bodyPr>
          <a:lstStyle/>
          <a:p>
            <a:r>
              <a:rPr lang="en-US" b="1" dirty="0"/>
              <a:t>Fully Homomorphic Encryption and </a:t>
            </a:r>
            <a:br>
              <a:rPr lang="en-US" b="1" dirty="0"/>
            </a:br>
            <a:r>
              <a:rPr lang="en-US" b="1" dirty="0"/>
              <a:t>Post Quantum Cryptography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845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9B6A2-1169-4119-83F3-53A3A42C3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Applications of FHE:</a:t>
            </a:r>
            <a:br>
              <a:rPr lang="en-US" dirty="0"/>
            </a:br>
            <a:r>
              <a:rPr lang="en-US" dirty="0"/>
              <a:t>Private Delegation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9C7A09-C816-4F1C-B3C7-B7111EDC93AD}"/>
              </a:ext>
            </a:extLst>
          </p:cNvPr>
          <p:cNvSpPr txBox="1"/>
          <p:nvPr/>
        </p:nvSpPr>
        <p:spPr>
          <a:xfrm>
            <a:off x="533400" y="19812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Suppose we want to delegate our computation (say to the cloud)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Suppose we don’t want the cloud to know what the computation is.</a:t>
            </a:r>
          </a:p>
          <a:p>
            <a:endParaRPr lang="en-US" dirty="0"/>
          </a:p>
        </p:txBody>
      </p:sp>
      <p:sp>
        <p:nvSpPr>
          <p:cNvPr id="9" name="Explosion: 14 Points 8">
            <a:extLst>
              <a:ext uri="{FF2B5EF4-FFF2-40B4-BE49-F238E27FC236}">
                <a16:creationId xmlns:a16="http://schemas.microsoft.com/office/drawing/2014/main" id="{08F065BF-E426-4998-8A4F-72447767D6BA}"/>
              </a:ext>
            </a:extLst>
          </p:cNvPr>
          <p:cNvSpPr/>
          <p:nvPr/>
        </p:nvSpPr>
        <p:spPr>
          <a:xfrm>
            <a:off x="2819400" y="3276600"/>
            <a:ext cx="3352800" cy="1600200"/>
          </a:xfrm>
          <a:prstGeom prst="irregularSeal2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Paradox?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8600227A-6D77-4817-B150-5246C994CFDB}"/>
              </a:ext>
            </a:extLst>
          </p:cNvPr>
          <p:cNvSpPr/>
          <p:nvPr/>
        </p:nvSpPr>
        <p:spPr>
          <a:xfrm>
            <a:off x="1676400" y="5410200"/>
            <a:ext cx="5638800" cy="685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Can do private delegation using FHE!</a:t>
            </a:r>
          </a:p>
        </p:txBody>
      </p:sp>
    </p:spTree>
    <p:extLst>
      <p:ext uri="{BB962C8B-B14F-4D97-AF65-F5344CB8AC3E}">
        <p14:creationId xmlns:p14="http://schemas.microsoft.com/office/powerpoint/2010/main" val="108988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1">
            <a:extLst>
              <a:ext uri="{FF2B5EF4-FFF2-40B4-BE49-F238E27FC236}">
                <a16:creationId xmlns:a16="http://schemas.microsoft.com/office/drawing/2014/main" id="{5FC7D508-5B0B-4580-92D7-858CE9341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09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Construction</a:t>
            </a:r>
            <a:br>
              <a:rPr lang="en-US" dirty="0"/>
            </a:br>
            <a:r>
              <a:rPr lang="en-US" sz="3100" dirty="0"/>
              <a:t>[Gentry-Sahai-Waters13]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75960A-1A84-4341-A1F1-B75B2A88EEAC}"/>
                  </a:ext>
                </a:extLst>
              </p:cNvPr>
              <p:cNvSpPr txBox="1"/>
              <p:nvPr/>
            </p:nvSpPr>
            <p:spPr>
              <a:xfrm>
                <a:off x="0" y="1905000"/>
                <a:ext cx="4648200" cy="1417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𝑮𝒆𝒏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e>
                      </m:d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←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m:oMathPara>
                </a14:m>
                <a:endParaRPr lang="en-US" sz="2000" b="0" dirty="0"/>
              </a:p>
              <a:p>
                <a:r>
                  <a:rPr lang="en-US" sz="2000" dirty="0"/>
                  <a:t>                     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</m:oMath>
                </a14:m>
                <a:endParaRPr lang="en-US" sz="2000" dirty="0"/>
              </a:p>
              <a:p>
                <a:r>
                  <a:rPr lang="en-US" sz="2000" dirty="0"/>
                  <a:t>            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75960A-1A84-4341-A1F1-B75B2A88EE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905000"/>
                <a:ext cx="4648200" cy="14176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F31D039-3DE8-4749-B227-497305D37BC7}"/>
                  </a:ext>
                </a:extLst>
              </p:cNvPr>
              <p:cNvSpPr txBox="1"/>
              <p:nvPr/>
            </p:nvSpPr>
            <p:spPr>
              <a:xfrm>
                <a:off x="6248400" y="1798896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F31D039-3DE8-4749-B227-497305D37B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798896"/>
                <a:ext cx="5334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91F71C0-DD44-4D84-AE98-235C140C4D15}"/>
                  </a:ext>
                </a:extLst>
              </p:cNvPr>
              <p:cNvSpPr txBox="1"/>
              <p:nvPr/>
            </p:nvSpPr>
            <p:spPr>
              <a:xfrm>
                <a:off x="6056375" y="2204875"/>
                <a:ext cx="914400" cy="305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91F71C0-DD44-4D84-AE98-235C140C4D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6375" y="2204875"/>
                <a:ext cx="914400" cy="305233"/>
              </a:xfrm>
              <a:prstGeom prst="rect">
                <a:avLst/>
              </a:prstGeom>
              <a:blipFill>
                <a:blip r:embed="rId5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4EB7E93-2AAA-4115-B31F-39DD3D2E71A5}"/>
                  </a:ext>
                </a:extLst>
              </p:cNvPr>
              <p:cNvSpPr txBox="1"/>
              <p:nvPr/>
            </p:nvSpPr>
            <p:spPr>
              <a:xfrm>
                <a:off x="4379975" y="1987871"/>
                <a:ext cx="163982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𝑃𝐾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4EB7E93-2AAA-4115-B31F-39DD3D2E71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975" y="1987871"/>
                <a:ext cx="163982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Double Bracket 24">
            <a:extLst>
              <a:ext uri="{FF2B5EF4-FFF2-40B4-BE49-F238E27FC236}">
                <a16:creationId xmlns:a16="http://schemas.microsoft.com/office/drawing/2014/main" id="{1D24DDD1-37BA-4F4C-A952-757DE1197445}"/>
              </a:ext>
            </a:extLst>
          </p:cNvPr>
          <p:cNvSpPr/>
          <p:nvPr/>
        </p:nvSpPr>
        <p:spPr>
          <a:xfrm>
            <a:off x="5943600" y="1798896"/>
            <a:ext cx="1143000" cy="762000"/>
          </a:xfrm>
          <a:prstGeom prst="bracketPair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01BF64A-3C80-4617-A588-75E649F8AE95}"/>
                  </a:ext>
                </a:extLst>
              </p:cNvPr>
              <p:cNvSpPr txBox="1"/>
              <p:nvPr/>
            </p:nvSpPr>
            <p:spPr>
              <a:xfrm>
                <a:off x="7239000" y="1918297"/>
                <a:ext cx="1676400" cy="490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01BF64A-3C80-4617-A588-75E649F8A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1918297"/>
                <a:ext cx="1676400" cy="490199"/>
              </a:xfrm>
              <a:prstGeom prst="rect">
                <a:avLst/>
              </a:prstGeom>
              <a:blipFill>
                <a:blip r:embed="rId7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4D02A95-42BA-4302-872F-280BBBD78711}"/>
                  </a:ext>
                </a:extLst>
              </p:cNvPr>
              <p:cNvSpPr txBox="1"/>
              <p:nvPr/>
            </p:nvSpPr>
            <p:spPr>
              <a:xfrm>
                <a:off x="4267200" y="2819400"/>
                <a:ext cx="3200400" cy="423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𝑆𝐾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,1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4D02A95-42BA-4302-872F-280BBBD787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819400"/>
                <a:ext cx="3200400" cy="423770"/>
              </a:xfrm>
              <a:prstGeom prst="rect">
                <a:avLst/>
              </a:prstGeom>
              <a:blipFill>
                <a:blip r:embed="rId8"/>
                <a:stretch>
                  <a:fillRect b="-5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D2CFDA3-6153-4496-9543-1A63077C355D}"/>
                  </a:ext>
                </a:extLst>
              </p:cNvPr>
              <p:cNvSpPr txBox="1"/>
              <p:nvPr/>
            </p:nvSpPr>
            <p:spPr>
              <a:xfrm>
                <a:off x="833323" y="3558476"/>
                <a:ext cx="8082077" cy="15168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𝑬𝒏𝒄</m:t>
                    </m:r>
                    <m:d>
                      <m:d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𝑷𝑲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  </m:t>
                    </m:r>
                  </m:oMath>
                </a14:m>
                <a:r>
                  <a:rPr lang="en-US" sz="2000" b="0" i="0" dirty="0">
                    <a:latin typeface="+mj-lt"/>
                  </a:rPr>
                  <a:t>Choose </a:t>
                </a:r>
                <a:r>
                  <a:rPr lang="en-US" sz="2000" dirty="0"/>
                  <a:t>at random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R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000" b="0" i="0" dirty="0">
                    <a:latin typeface="+mj-lt"/>
                  </a:rPr>
                  <a:t>output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b="0" i="0" dirty="0">
                  <a:latin typeface="Cambria Math" panose="02040503050406030204" pitchFamily="18" charset="0"/>
                </a:endParaRPr>
              </a:p>
              <a:p>
                <a:endParaRPr lang="en-US" sz="1400" b="0" i="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𝐂𝐓</m:t>
                      </m:r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𝑩𝑹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𝒃𝑮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sub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en-US" sz="2000" b="0" i="0" dirty="0">
                  <a:latin typeface="+mj-lt"/>
                </a:endParaRPr>
              </a:p>
              <a:p>
                <a:endParaRPr lang="en-US" sz="1400" dirty="0">
                  <a:latin typeface="+mj-lt"/>
                </a:endParaRPr>
              </a:p>
              <a:p>
                <a:r>
                  <a:rPr lang="en-US" sz="2000" b="0" i="0" dirty="0">
                    <a:latin typeface="+mj-lt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is a fixed matrix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D2CFDA3-6153-4496-9543-1A63077C35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323" y="3558476"/>
                <a:ext cx="8082077" cy="1516890"/>
              </a:xfrm>
              <a:prstGeom prst="rect">
                <a:avLst/>
              </a:prstGeom>
              <a:blipFill>
                <a:blip r:embed="rId9"/>
                <a:stretch>
                  <a:fillRect l="-830" t="-2410" b="-48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Speech Bubble: Oval 32">
                <a:extLst>
                  <a:ext uri="{FF2B5EF4-FFF2-40B4-BE49-F238E27FC236}">
                    <a16:creationId xmlns:a16="http://schemas.microsoft.com/office/drawing/2014/main" id="{4FF7CD5E-E517-4DD9-9391-76397B9F95F7}"/>
                  </a:ext>
                </a:extLst>
              </p:cNvPr>
              <p:cNvSpPr/>
              <p:nvPr/>
            </p:nvSpPr>
            <p:spPr>
              <a:xfrm>
                <a:off x="3733800" y="1444785"/>
                <a:ext cx="1828800" cy="460215"/>
              </a:xfrm>
              <a:prstGeom prst="wedgeEllipseCallout">
                <a:avLst>
                  <a:gd name="adj1" fmla="val -52041"/>
                  <a:gd name="adj2" fmla="val 730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3" name="Speech Bubble: Oval 32">
                <a:extLst>
                  <a:ext uri="{FF2B5EF4-FFF2-40B4-BE49-F238E27FC236}">
                    <a16:creationId xmlns:a16="http://schemas.microsoft.com/office/drawing/2014/main" id="{4FF7CD5E-E517-4DD9-9391-76397B9F95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1444785"/>
                <a:ext cx="1828800" cy="460215"/>
              </a:xfrm>
              <a:prstGeom prst="wedgeEllipseCallout">
                <a:avLst>
                  <a:gd name="adj1" fmla="val -52041"/>
                  <a:gd name="adj2" fmla="val 73099"/>
                </a:avLst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D22080-AD94-4243-AC31-6D6542B0EF0F}"/>
              </a:ext>
            </a:extLst>
          </p:cNvPr>
          <p:cNvSpPr/>
          <p:nvPr/>
        </p:nvSpPr>
        <p:spPr>
          <a:xfrm>
            <a:off x="609600" y="3505201"/>
            <a:ext cx="8229600" cy="15701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0A45305C-E30B-43CB-808D-167BFC003501}"/>
              </a:ext>
            </a:extLst>
          </p:cNvPr>
          <p:cNvSpPr/>
          <p:nvPr/>
        </p:nvSpPr>
        <p:spPr>
          <a:xfrm>
            <a:off x="609600" y="1395943"/>
            <a:ext cx="8229600" cy="188065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88F1247-90EB-4D2B-9A19-98166FA59201}"/>
                  </a:ext>
                </a:extLst>
              </p:cNvPr>
              <p:cNvSpPr txBox="1"/>
              <p:nvPr/>
            </p:nvSpPr>
            <p:spPr>
              <a:xfrm>
                <a:off x="4343400" y="5414170"/>
                <a:ext cx="4495800" cy="11390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𝑡𝐺</m:t>
                    </m:r>
                    <m:r>
                      <a:rPr lang="en-US" sz="18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dirty="0"/>
                  <a:t>is large.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05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∃ </m:t>
                    </m:r>
                  </m:oMath>
                </a14:m>
                <a:r>
                  <a:rPr lang="en-US" sz="1800" dirty="0"/>
                  <a:t>function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:</m:t>
                    </m:r>
                    <m:sSubSup>
                      <m:sSub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b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 b="0" i="0" dirty="0" err="1">
                    <a:latin typeface="+mj-lt"/>
                  </a:rPr>
                  <a:t>s.t.</a:t>
                </a:r>
                <a:r>
                  <a:rPr lang="en-US" sz="1800" b="0" i="0" dirty="0">
                    <a:latin typeface="+mj-lt"/>
                  </a:rPr>
                  <a:t>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b="0" i="0" dirty="0">
                    <a:latin typeface="+mj-lt"/>
                  </a:rPr>
                  <a:t>for every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M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b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88F1247-90EB-4D2B-9A19-98166FA59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5414170"/>
                <a:ext cx="4495800" cy="1139030"/>
              </a:xfrm>
              <a:prstGeom prst="rect">
                <a:avLst/>
              </a:prstGeom>
              <a:blipFill>
                <a:blip r:embed="rId11"/>
                <a:stretch>
                  <a:fillRect l="-950" t="-2674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ouble Bracket 7">
            <a:extLst>
              <a:ext uri="{FF2B5EF4-FFF2-40B4-BE49-F238E27FC236}">
                <a16:creationId xmlns:a16="http://schemas.microsoft.com/office/drawing/2014/main" id="{BB554C4F-74DC-433C-ADB4-454FC6B94302}"/>
              </a:ext>
            </a:extLst>
          </p:cNvPr>
          <p:cNvSpPr/>
          <p:nvPr/>
        </p:nvSpPr>
        <p:spPr>
          <a:xfrm>
            <a:off x="1447800" y="5334000"/>
            <a:ext cx="2438400" cy="1368585"/>
          </a:xfrm>
          <a:prstGeom prst="bracketPair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F227A53-9A1C-4574-9705-F0F3852C88C0}"/>
                  </a:ext>
                </a:extLst>
              </p:cNvPr>
              <p:cNvSpPr txBox="1"/>
              <p:nvPr/>
            </p:nvSpPr>
            <p:spPr>
              <a:xfrm>
                <a:off x="1524000" y="5334000"/>
                <a:ext cx="1371600" cy="349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1 2 4 … </m:t>
                      </m:r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func>
                            <m:funcPr>
                              <m:ctrlP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600" b="0" i="0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func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F227A53-9A1C-4574-9705-F0F3852C88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334000"/>
                <a:ext cx="1371600" cy="34958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1D3B90A-746C-4824-AA11-C95185A55C5F}"/>
                  </a:ext>
                </a:extLst>
              </p:cNvPr>
              <p:cNvSpPr txBox="1"/>
              <p:nvPr/>
            </p:nvSpPr>
            <p:spPr>
              <a:xfrm>
                <a:off x="2514600" y="6321585"/>
                <a:ext cx="1371600" cy="349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1 2 4 … </m:t>
                      </m:r>
                      <m:sSup>
                        <m:sSup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func>
                            <m:funcPr>
                              <m:ctrlP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600" b="0" i="0" dirty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1600" b="0" i="1" dirty="0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func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1D3B90A-746C-4824-AA11-C95185A55C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6321585"/>
                <a:ext cx="1371600" cy="34958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2AC67C5-0A9C-42C2-A5AB-5F8412D26D54}"/>
                  </a:ext>
                </a:extLst>
              </p:cNvPr>
              <p:cNvSpPr txBox="1"/>
              <p:nvPr/>
            </p:nvSpPr>
            <p:spPr>
              <a:xfrm>
                <a:off x="533400" y="5683583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2AC67C5-0A9C-42C2-A5AB-5F8412D26D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683583"/>
                <a:ext cx="838200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peech Bubble: Oval 11">
                <a:extLst>
                  <a:ext uri="{FF2B5EF4-FFF2-40B4-BE49-F238E27FC236}">
                    <a16:creationId xmlns:a16="http://schemas.microsoft.com/office/drawing/2014/main" id="{206749E7-AEB1-4FA3-8F6F-3B50675F08E0}"/>
                  </a:ext>
                </a:extLst>
              </p:cNvPr>
              <p:cNvSpPr/>
              <p:nvPr/>
            </p:nvSpPr>
            <p:spPr>
              <a:xfrm>
                <a:off x="6248400" y="4426581"/>
                <a:ext cx="2133600" cy="450220"/>
              </a:xfrm>
              <a:prstGeom prst="wedgeEllipseCallout">
                <a:avLst>
                  <a:gd name="adj1" fmla="val -56511"/>
                  <a:gd name="adj2" fmla="val -8878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Speech Bubble: Oval 11">
                <a:extLst>
                  <a:ext uri="{FF2B5EF4-FFF2-40B4-BE49-F238E27FC236}">
                    <a16:creationId xmlns:a16="http://schemas.microsoft.com/office/drawing/2014/main" id="{206749E7-AEB1-4FA3-8F6F-3B50675F08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4426581"/>
                <a:ext cx="2133600" cy="450220"/>
              </a:xfrm>
              <a:prstGeom prst="wedgeEllipseCallout">
                <a:avLst>
                  <a:gd name="adj1" fmla="val -56511"/>
                  <a:gd name="adj2" fmla="val -88788"/>
                </a:avLst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Speech Bubble: Oval 12">
            <a:extLst>
              <a:ext uri="{FF2B5EF4-FFF2-40B4-BE49-F238E27FC236}">
                <a16:creationId xmlns:a16="http://schemas.microsoft.com/office/drawing/2014/main" id="{56D14DA4-3BDF-42FD-9A98-8C345903FA71}"/>
              </a:ext>
            </a:extLst>
          </p:cNvPr>
          <p:cNvSpPr/>
          <p:nvPr/>
        </p:nvSpPr>
        <p:spPr>
          <a:xfrm>
            <a:off x="5791199" y="5215604"/>
            <a:ext cx="2519477" cy="575596"/>
          </a:xfrm>
          <a:prstGeom prst="wedgeEllipseCallout">
            <a:avLst>
              <a:gd name="adj1" fmla="val -46812"/>
              <a:gd name="adj2" fmla="val 6972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bit decomposition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D0A1AD09-2C5C-4452-8FCB-BC68AA5C8A96}"/>
                  </a:ext>
                </a:extLst>
              </p:cNvPr>
              <p:cNvSpPr/>
              <p:nvPr/>
            </p:nvSpPr>
            <p:spPr>
              <a:xfrm>
                <a:off x="7467600" y="2738210"/>
                <a:ext cx="971077" cy="42377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𝑡𝐵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≈0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D0A1AD09-2C5C-4452-8FCB-BC68AA5C8A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738210"/>
                <a:ext cx="971077" cy="423770"/>
              </a:xfrm>
              <a:prstGeom prst="round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219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/>
      <p:bldP spid="23" grpId="0"/>
      <p:bldP spid="45" grpId="0"/>
      <p:bldP spid="25" grpId="0" animBg="1"/>
      <p:bldP spid="26" grpId="0"/>
      <p:bldP spid="28" grpId="0"/>
      <p:bldP spid="33" grpId="0" animBg="1"/>
      <p:bldP spid="39" grpId="0" animBg="1"/>
      <p:bldP spid="58" grpId="0" animBg="1"/>
      <p:bldP spid="18" grpId="0"/>
      <p:bldP spid="8" grpId="0" animBg="1"/>
      <p:bldP spid="9" grpId="0"/>
      <p:bldP spid="10" grpId="0"/>
      <p:bldP spid="11" grpId="0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1">
            <a:extLst>
              <a:ext uri="{FF2B5EF4-FFF2-40B4-BE49-F238E27FC236}">
                <a16:creationId xmlns:a16="http://schemas.microsoft.com/office/drawing/2014/main" id="{5FC7D508-5B0B-4580-92D7-858CE9341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09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Construction</a:t>
            </a:r>
            <a:br>
              <a:rPr lang="en-US" dirty="0"/>
            </a:br>
            <a:r>
              <a:rPr lang="en-US" sz="3100" dirty="0"/>
              <a:t>[Gentry-Sahai-Waters13]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75960A-1A84-4341-A1F1-B75B2A88EEAC}"/>
                  </a:ext>
                </a:extLst>
              </p:cNvPr>
              <p:cNvSpPr txBox="1"/>
              <p:nvPr/>
            </p:nvSpPr>
            <p:spPr>
              <a:xfrm>
                <a:off x="0" y="1905000"/>
                <a:ext cx="4648200" cy="1417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𝑮𝒆𝒏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e>
                      </m:d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←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m:oMathPara>
                </a14:m>
                <a:endParaRPr lang="en-US" sz="2000" b="0" dirty="0"/>
              </a:p>
              <a:p>
                <a:r>
                  <a:rPr lang="en-US" sz="2000" dirty="0"/>
                  <a:t>                     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</m:oMath>
                </a14:m>
                <a:endParaRPr lang="en-US" sz="2000" dirty="0"/>
              </a:p>
              <a:p>
                <a:r>
                  <a:rPr lang="en-US" sz="2000" dirty="0"/>
                  <a:t>            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75960A-1A84-4341-A1F1-B75B2A88EE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905000"/>
                <a:ext cx="4648200" cy="14176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F31D039-3DE8-4749-B227-497305D37BC7}"/>
                  </a:ext>
                </a:extLst>
              </p:cNvPr>
              <p:cNvSpPr txBox="1"/>
              <p:nvPr/>
            </p:nvSpPr>
            <p:spPr>
              <a:xfrm>
                <a:off x="6248400" y="1798896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F31D039-3DE8-4749-B227-497305D37B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798896"/>
                <a:ext cx="5334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91F71C0-DD44-4D84-AE98-235C140C4D15}"/>
                  </a:ext>
                </a:extLst>
              </p:cNvPr>
              <p:cNvSpPr txBox="1"/>
              <p:nvPr/>
            </p:nvSpPr>
            <p:spPr>
              <a:xfrm>
                <a:off x="6056375" y="2204875"/>
                <a:ext cx="914400" cy="305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91F71C0-DD44-4D84-AE98-235C140C4D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6375" y="2204875"/>
                <a:ext cx="914400" cy="305233"/>
              </a:xfrm>
              <a:prstGeom prst="rect">
                <a:avLst/>
              </a:prstGeom>
              <a:blipFill>
                <a:blip r:embed="rId5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4EB7E93-2AAA-4115-B31F-39DD3D2E71A5}"/>
                  </a:ext>
                </a:extLst>
              </p:cNvPr>
              <p:cNvSpPr txBox="1"/>
              <p:nvPr/>
            </p:nvSpPr>
            <p:spPr>
              <a:xfrm>
                <a:off x="4379975" y="1987871"/>
                <a:ext cx="163982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𝑃𝐾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4EB7E93-2AAA-4115-B31F-39DD3D2E71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975" y="1987871"/>
                <a:ext cx="163982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Double Bracket 24">
            <a:extLst>
              <a:ext uri="{FF2B5EF4-FFF2-40B4-BE49-F238E27FC236}">
                <a16:creationId xmlns:a16="http://schemas.microsoft.com/office/drawing/2014/main" id="{1D24DDD1-37BA-4F4C-A952-757DE1197445}"/>
              </a:ext>
            </a:extLst>
          </p:cNvPr>
          <p:cNvSpPr/>
          <p:nvPr/>
        </p:nvSpPr>
        <p:spPr>
          <a:xfrm>
            <a:off x="5943600" y="1798896"/>
            <a:ext cx="1143000" cy="762000"/>
          </a:xfrm>
          <a:prstGeom prst="bracketPair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01BF64A-3C80-4617-A588-75E649F8AE95}"/>
                  </a:ext>
                </a:extLst>
              </p:cNvPr>
              <p:cNvSpPr txBox="1"/>
              <p:nvPr/>
            </p:nvSpPr>
            <p:spPr>
              <a:xfrm>
                <a:off x="7239000" y="1918297"/>
                <a:ext cx="1676400" cy="490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01BF64A-3C80-4617-A588-75E649F8A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1918297"/>
                <a:ext cx="1676400" cy="490199"/>
              </a:xfrm>
              <a:prstGeom prst="rect">
                <a:avLst/>
              </a:prstGeom>
              <a:blipFill>
                <a:blip r:embed="rId7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4D02A95-42BA-4302-872F-280BBBD78711}"/>
                  </a:ext>
                </a:extLst>
              </p:cNvPr>
              <p:cNvSpPr txBox="1"/>
              <p:nvPr/>
            </p:nvSpPr>
            <p:spPr>
              <a:xfrm>
                <a:off x="4267200" y="2819400"/>
                <a:ext cx="3200400" cy="423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𝑆𝐾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,1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4D02A95-42BA-4302-872F-280BBBD787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819400"/>
                <a:ext cx="3200400" cy="423770"/>
              </a:xfrm>
              <a:prstGeom prst="rect">
                <a:avLst/>
              </a:prstGeom>
              <a:blipFill>
                <a:blip r:embed="rId8"/>
                <a:stretch>
                  <a:fillRect b="-5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D2CFDA3-6153-4496-9543-1A63077C355D}"/>
                  </a:ext>
                </a:extLst>
              </p:cNvPr>
              <p:cNvSpPr txBox="1"/>
              <p:nvPr/>
            </p:nvSpPr>
            <p:spPr>
              <a:xfrm>
                <a:off x="833323" y="3558476"/>
                <a:ext cx="8082077" cy="15168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𝑬𝒏𝒄</m:t>
                    </m:r>
                    <m:d>
                      <m:d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𝑷𝑲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  </m:t>
                    </m:r>
                  </m:oMath>
                </a14:m>
                <a:r>
                  <a:rPr lang="en-US" sz="2000" b="0" i="0" dirty="0">
                    <a:latin typeface="+mj-lt"/>
                  </a:rPr>
                  <a:t>Choose </a:t>
                </a:r>
                <a:r>
                  <a:rPr lang="en-US" sz="2000" dirty="0"/>
                  <a:t>at random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R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000" b="0" i="0" dirty="0">
                    <a:latin typeface="+mj-lt"/>
                  </a:rPr>
                  <a:t>output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b="0" i="0" dirty="0">
                  <a:latin typeface="Cambria Math" panose="02040503050406030204" pitchFamily="18" charset="0"/>
                </a:endParaRPr>
              </a:p>
              <a:p>
                <a:endParaRPr lang="en-US" sz="1400" b="0" i="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𝐂𝐓</m:t>
                      </m:r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𝑩𝑹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𝒃𝑮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sub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en-US" sz="2000" b="0" i="0" dirty="0">
                  <a:latin typeface="+mj-lt"/>
                </a:endParaRPr>
              </a:p>
              <a:p>
                <a:endParaRPr lang="en-US" sz="1400" dirty="0">
                  <a:latin typeface="+mj-lt"/>
                </a:endParaRPr>
              </a:p>
              <a:p>
                <a:r>
                  <a:rPr lang="en-US" sz="2000" b="0" i="0" dirty="0">
                    <a:latin typeface="+mj-lt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is a fixed matrix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D2CFDA3-6153-4496-9543-1A63077C35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323" y="3558476"/>
                <a:ext cx="8082077" cy="1516890"/>
              </a:xfrm>
              <a:prstGeom prst="rect">
                <a:avLst/>
              </a:prstGeom>
              <a:blipFill>
                <a:blip r:embed="rId9"/>
                <a:stretch>
                  <a:fillRect l="-830" t="-2410" b="-48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Speech Bubble: Oval 32">
                <a:extLst>
                  <a:ext uri="{FF2B5EF4-FFF2-40B4-BE49-F238E27FC236}">
                    <a16:creationId xmlns:a16="http://schemas.microsoft.com/office/drawing/2014/main" id="{4FF7CD5E-E517-4DD9-9391-76397B9F95F7}"/>
                  </a:ext>
                </a:extLst>
              </p:cNvPr>
              <p:cNvSpPr/>
              <p:nvPr/>
            </p:nvSpPr>
            <p:spPr>
              <a:xfrm>
                <a:off x="3733800" y="1444785"/>
                <a:ext cx="1828800" cy="460215"/>
              </a:xfrm>
              <a:prstGeom prst="wedgeEllipseCallout">
                <a:avLst>
                  <a:gd name="adj1" fmla="val -52041"/>
                  <a:gd name="adj2" fmla="val 730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3" name="Speech Bubble: Oval 32">
                <a:extLst>
                  <a:ext uri="{FF2B5EF4-FFF2-40B4-BE49-F238E27FC236}">
                    <a16:creationId xmlns:a16="http://schemas.microsoft.com/office/drawing/2014/main" id="{4FF7CD5E-E517-4DD9-9391-76397B9F95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1444785"/>
                <a:ext cx="1828800" cy="460215"/>
              </a:xfrm>
              <a:prstGeom prst="wedgeEllipseCallout">
                <a:avLst>
                  <a:gd name="adj1" fmla="val -52041"/>
                  <a:gd name="adj2" fmla="val 73099"/>
                </a:avLst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D22080-AD94-4243-AC31-6D6542B0EF0F}"/>
              </a:ext>
            </a:extLst>
          </p:cNvPr>
          <p:cNvSpPr/>
          <p:nvPr/>
        </p:nvSpPr>
        <p:spPr>
          <a:xfrm>
            <a:off x="609600" y="3505201"/>
            <a:ext cx="8229600" cy="15701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0A45305C-E30B-43CB-808D-167BFC003501}"/>
              </a:ext>
            </a:extLst>
          </p:cNvPr>
          <p:cNvSpPr/>
          <p:nvPr/>
        </p:nvSpPr>
        <p:spPr>
          <a:xfrm>
            <a:off x="609600" y="1395943"/>
            <a:ext cx="8229600" cy="188065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peech Bubble: Oval 11">
                <a:extLst>
                  <a:ext uri="{FF2B5EF4-FFF2-40B4-BE49-F238E27FC236}">
                    <a16:creationId xmlns:a16="http://schemas.microsoft.com/office/drawing/2014/main" id="{206749E7-AEB1-4FA3-8F6F-3B50675F08E0}"/>
                  </a:ext>
                </a:extLst>
              </p:cNvPr>
              <p:cNvSpPr/>
              <p:nvPr/>
            </p:nvSpPr>
            <p:spPr>
              <a:xfrm>
                <a:off x="6248400" y="4426581"/>
                <a:ext cx="2133600" cy="450220"/>
              </a:xfrm>
              <a:prstGeom prst="wedgeEllipseCallout">
                <a:avLst>
                  <a:gd name="adj1" fmla="val -56511"/>
                  <a:gd name="adj2" fmla="val -8878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Speech Bubble: Oval 11">
                <a:extLst>
                  <a:ext uri="{FF2B5EF4-FFF2-40B4-BE49-F238E27FC236}">
                    <a16:creationId xmlns:a16="http://schemas.microsoft.com/office/drawing/2014/main" id="{206749E7-AEB1-4FA3-8F6F-3B50675F08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4426581"/>
                <a:ext cx="2133600" cy="450220"/>
              </a:xfrm>
              <a:prstGeom prst="wedgeEllipseCallout">
                <a:avLst>
                  <a:gd name="adj1" fmla="val -56511"/>
                  <a:gd name="adj2" fmla="val -88788"/>
                </a:avLst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D0A1AD09-2C5C-4452-8FCB-BC68AA5C8A96}"/>
                  </a:ext>
                </a:extLst>
              </p:cNvPr>
              <p:cNvSpPr/>
              <p:nvPr/>
            </p:nvSpPr>
            <p:spPr>
              <a:xfrm>
                <a:off x="7467600" y="2738210"/>
                <a:ext cx="971077" cy="42377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𝑡𝐵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≈0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D0A1AD09-2C5C-4452-8FCB-BC68AA5C8A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738210"/>
                <a:ext cx="971077" cy="423770"/>
              </a:xfrm>
              <a:prstGeom prst="round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04031BF-E300-4B5D-8D1D-C1ACA45DA7E4}"/>
              </a:ext>
            </a:extLst>
          </p:cNvPr>
          <p:cNvSpPr/>
          <p:nvPr/>
        </p:nvSpPr>
        <p:spPr>
          <a:xfrm>
            <a:off x="762000" y="5334000"/>
            <a:ext cx="6801323" cy="47868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2D1ED3D-C469-4EDD-A340-5D3B8EAFD9F1}"/>
                  </a:ext>
                </a:extLst>
              </p:cNvPr>
              <p:cNvSpPr txBox="1"/>
              <p:nvPr/>
            </p:nvSpPr>
            <p:spPr>
              <a:xfrm>
                <a:off x="762000" y="6041285"/>
                <a:ext cx="723900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+mj-lt"/>
                  </a:rPr>
                  <a:t>Correctness relies on the fact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i="0" dirty="0">
                    <a:latin typeface="+mj-lt"/>
                  </a:rPr>
                  <a:t>is small, and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i="0" dirty="0">
                    <a:latin typeface="+mj-lt"/>
                  </a:rPr>
                  <a:t>is large:  </a:t>
                </a:r>
              </a:p>
              <a:p>
                <a:r>
                  <a:rPr lang="en-US" sz="2000" b="0" dirty="0"/>
                  <a:t>      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𝐶𝑇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𝐵𝑅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𝑏𝑡𝐺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≈0+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𝑏𝑡𝐺</m:t>
                    </m:r>
                  </m:oMath>
                </a14:m>
                <a:r>
                  <a:rPr lang="en-US" sz="2000" b="0" i="0" dirty="0">
                    <a:latin typeface="+mj-lt"/>
                  </a:rPr>
                  <a:t>.</a:t>
                </a: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E2D1ED3D-C469-4EDD-A340-5D3B8EAFD9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6041285"/>
                <a:ext cx="7239000" cy="707886"/>
              </a:xfrm>
              <a:prstGeom prst="rect">
                <a:avLst/>
              </a:prstGeom>
              <a:blipFill>
                <a:blip r:embed="rId13"/>
                <a:stretch>
                  <a:fillRect l="-842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63D8CE7-4003-4DC9-92E1-7045F7AA3FE1}"/>
                  </a:ext>
                </a:extLst>
              </p:cNvPr>
              <p:cNvSpPr txBox="1"/>
              <p:nvPr/>
            </p:nvSpPr>
            <p:spPr>
              <a:xfrm>
                <a:off x="838200" y="5355485"/>
                <a:ext cx="6801323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𝑫𝒆𝒄</m:t>
                    </m:r>
                    <m:d>
                      <m:d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𝑺𝑲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𝑪𝑻</m:t>
                        </m:r>
                      </m:e>
                    </m:d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  </m:t>
                    </m:r>
                  </m:oMath>
                </a14:m>
                <a:r>
                  <a:rPr lang="en-US" sz="2000" b="0" i="0" dirty="0">
                    <a:latin typeface="+mj-lt"/>
                  </a:rPr>
                  <a:t>Compute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𝐶𝑇</m:t>
                    </m:r>
                  </m:oMath>
                </a14:m>
                <a:r>
                  <a:rPr lang="en-US" sz="2000" b="0" i="0" dirty="0">
                    <a:latin typeface="+mj-lt"/>
                  </a:rPr>
                  <a:t>, and output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0 </m:t>
                    </m:r>
                  </m:oMath>
                </a14:m>
                <a:r>
                  <a:rPr lang="en-US" sz="2000" b="0" i="0" dirty="0" err="1">
                    <a:latin typeface="+mj-lt"/>
                  </a:rPr>
                  <a:t>iff</a:t>
                </a:r>
                <a:r>
                  <a:rPr lang="en-US" sz="2000" b="0" i="0" dirty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𝐶𝑇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≈0.</m:t>
                    </m:r>
                  </m:oMath>
                </a14:m>
                <a:endParaRPr lang="en-US" sz="2000" b="0" i="0" dirty="0">
                  <a:latin typeface="+mj-lt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63D8CE7-4003-4DC9-92E1-7045F7AA3F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5355485"/>
                <a:ext cx="6801323" cy="400110"/>
              </a:xfrm>
              <a:prstGeom prst="rect">
                <a:avLst/>
              </a:prstGeom>
              <a:blipFill>
                <a:blip r:embed="rId14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9343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1">
            <a:extLst>
              <a:ext uri="{FF2B5EF4-FFF2-40B4-BE49-F238E27FC236}">
                <a16:creationId xmlns:a16="http://schemas.microsoft.com/office/drawing/2014/main" id="{5FC7D508-5B0B-4580-92D7-858CE9341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09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Construction</a:t>
            </a:r>
            <a:br>
              <a:rPr lang="en-US" dirty="0"/>
            </a:br>
            <a:r>
              <a:rPr lang="en-US" sz="3100" dirty="0"/>
              <a:t>[Gentry-Sahai-Waters13]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75960A-1A84-4341-A1F1-B75B2A88EEAC}"/>
                  </a:ext>
                </a:extLst>
              </p:cNvPr>
              <p:cNvSpPr txBox="1"/>
              <p:nvPr/>
            </p:nvSpPr>
            <p:spPr>
              <a:xfrm>
                <a:off x="0" y="1905000"/>
                <a:ext cx="4648200" cy="1417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𝑮𝒆𝒏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  <m:sup>
                              <m:r>
                                <a:rPr lang="en-US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e>
                      </m:d>
                      <m:r>
                        <a:rPr lang="en-US" sz="20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: 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←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bSup>
                    </m:oMath>
                  </m:oMathPara>
                </a14:m>
                <a:endParaRPr lang="en-US" sz="2000" b="0" dirty="0"/>
              </a:p>
              <a:p>
                <a:r>
                  <a:rPr lang="en-US" sz="2000" dirty="0"/>
                  <a:t>                     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</m:oMath>
                </a14:m>
                <a:endParaRPr lang="en-US" sz="2000" dirty="0"/>
              </a:p>
              <a:p>
                <a:r>
                  <a:rPr lang="en-US" sz="2000" dirty="0"/>
                  <a:t>            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en-US" sz="20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975960A-1A84-4341-A1F1-B75B2A88EE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905000"/>
                <a:ext cx="4648200" cy="14176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F31D039-3DE8-4749-B227-497305D37BC7}"/>
                  </a:ext>
                </a:extLst>
              </p:cNvPr>
              <p:cNvSpPr txBox="1"/>
              <p:nvPr/>
            </p:nvSpPr>
            <p:spPr>
              <a:xfrm>
                <a:off x="6248400" y="1798896"/>
                <a:ext cx="533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F31D039-3DE8-4749-B227-497305D37B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798896"/>
                <a:ext cx="53340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91F71C0-DD44-4D84-AE98-235C140C4D15}"/>
                  </a:ext>
                </a:extLst>
              </p:cNvPr>
              <p:cNvSpPr txBox="1"/>
              <p:nvPr/>
            </p:nvSpPr>
            <p:spPr>
              <a:xfrm>
                <a:off x="6056375" y="2204875"/>
                <a:ext cx="914400" cy="305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91F71C0-DD44-4D84-AE98-235C140C4D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6375" y="2204875"/>
                <a:ext cx="914400" cy="305233"/>
              </a:xfrm>
              <a:prstGeom prst="rect">
                <a:avLst/>
              </a:prstGeom>
              <a:blipFill>
                <a:blip r:embed="rId5"/>
                <a:stretch>
                  <a:fillRect b="-1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4EB7E93-2AAA-4115-B31F-39DD3D2E71A5}"/>
                  </a:ext>
                </a:extLst>
              </p:cNvPr>
              <p:cNvSpPr txBox="1"/>
              <p:nvPr/>
            </p:nvSpPr>
            <p:spPr>
              <a:xfrm>
                <a:off x="4379975" y="1987871"/>
                <a:ext cx="163982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𝑃𝐾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4EB7E93-2AAA-4115-B31F-39DD3D2E71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9975" y="1987871"/>
                <a:ext cx="1639825" cy="4001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Double Bracket 24">
            <a:extLst>
              <a:ext uri="{FF2B5EF4-FFF2-40B4-BE49-F238E27FC236}">
                <a16:creationId xmlns:a16="http://schemas.microsoft.com/office/drawing/2014/main" id="{1D24DDD1-37BA-4F4C-A952-757DE1197445}"/>
              </a:ext>
            </a:extLst>
          </p:cNvPr>
          <p:cNvSpPr/>
          <p:nvPr/>
        </p:nvSpPr>
        <p:spPr>
          <a:xfrm>
            <a:off x="5943600" y="1798896"/>
            <a:ext cx="1143000" cy="762000"/>
          </a:xfrm>
          <a:prstGeom prst="bracketPair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01BF64A-3C80-4617-A588-75E649F8AE95}"/>
                  </a:ext>
                </a:extLst>
              </p:cNvPr>
              <p:cNvSpPr txBox="1"/>
              <p:nvPr/>
            </p:nvSpPr>
            <p:spPr>
              <a:xfrm>
                <a:off x="7239000" y="1918297"/>
                <a:ext cx="1676400" cy="490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01BF64A-3C80-4617-A588-75E649F8AE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1918297"/>
                <a:ext cx="1676400" cy="490199"/>
              </a:xfrm>
              <a:prstGeom prst="rect">
                <a:avLst/>
              </a:prstGeom>
              <a:blipFill>
                <a:blip r:embed="rId7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4D02A95-42BA-4302-872F-280BBBD78711}"/>
                  </a:ext>
                </a:extLst>
              </p:cNvPr>
              <p:cNvSpPr txBox="1"/>
              <p:nvPr/>
            </p:nvSpPr>
            <p:spPr>
              <a:xfrm>
                <a:off x="4267200" y="2819400"/>
                <a:ext cx="3200400" cy="4237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𝑆𝐾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,1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bSup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A4D02A95-42BA-4302-872F-280BBBD787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819400"/>
                <a:ext cx="3200400" cy="423770"/>
              </a:xfrm>
              <a:prstGeom prst="rect">
                <a:avLst/>
              </a:prstGeom>
              <a:blipFill>
                <a:blip r:embed="rId8"/>
                <a:stretch>
                  <a:fillRect b="-5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D2CFDA3-6153-4496-9543-1A63077C355D}"/>
                  </a:ext>
                </a:extLst>
              </p:cNvPr>
              <p:cNvSpPr txBox="1"/>
              <p:nvPr/>
            </p:nvSpPr>
            <p:spPr>
              <a:xfrm>
                <a:off x="833323" y="3558476"/>
                <a:ext cx="8082077" cy="15168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𝑬𝒏𝒄</m:t>
                    </m:r>
                    <m:d>
                      <m:d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𝑷𝑲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  </m:t>
                    </m:r>
                  </m:oMath>
                </a14:m>
                <a:r>
                  <a:rPr lang="en-US" sz="2000" b="0" i="0" dirty="0">
                    <a:latin typeface="+mj-lt"/>
                  </a:rPr>
                  <a:t>Choose </a:t>
                </a:r>
                <a:r>
                  <a:rPr lang="en-US" sz="2000" dirty="0"/>
                  <a:t>at random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R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000" b="0" i="0" dirty="0">
                    <a:latin typeface="+mj-lt"/>
                  </a:rPr>
                  <a:t>output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b="0" i="0" dirty="0">
                  <a:latin typeface="Cambria Math" panose="02040503050406030204" pitchFamily="18" charset="0"/>
                </a:endParaRPr>
              </a:p>
              <a:p>
                <a:endParaRPr lang="en-US" sz="1400" b="0" i="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𝐂𝐓</m:t>
                      </m:r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𝑩𝑹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𝒃𝑮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sub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en-US" sz="2000" b="0" i="0" dirty="0">
                  <a:latin typeface="+mj-lt"/>
                </a:endParaRPr>
              </a:p>
              <a:p>
                <a:endParaRPr lang="en-US" sz="1400" dirty="0">
                  <a:latin typeface="+mj-lt"/>
                </a:endParaRPr>
              </a:p>
              <a:p>
                <a:r>
                  <a:rPr lang="en-US" sz="2000" b="0" i="0" dirty="0">
                    <a:latin typeface="+mj-lt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is a fixed matrix</a:t>
                </a: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D2CFDA3-6153-4496-9543-1A63077C35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323" y="3558476"/>
                <a:ext cx="8082077" cy="1516890"/>
              </a:xfrm>
              <a:prstGeom prst="rect">
                <a:avLst/>
              </a:prstGeom>
              <a:blipFill>
                <a:blip r:embed="rId9"/>
                <a:stretch>
                  <a:fillRect l="-830" t="-2410" b="-48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Speech Bubble: Oval 32">
                <a:extLst>
                  <a:ext uri="{FF2B5EF4-FFF2-40B4-BE49-F238E27FC236}">
                    <a16:creationId xmlns:a16="http://schemas.microsoft.com/office/drawing/2014/main" id="{4FF7CD5E-E517-4DD9-9391-76397B9F95F7}"/>
                  </a:ext>
                </a:extLst>
              </p:cNvPr>
              <p:cNvSpPr/>
              <p:nvPr/>
            </p:nvSpPr>
            <p:spPr>
              <a:xfrm>
                <a:off x="3733800" y="1444785"/>
                <a:ext cx="1828800" cy="460215"/>
              </a:xfrm>
              <a:prstGeom prst="wedgeEllipseCallout">
                <a:avLst>
                  <a:gd name="adj1" fmla="val -52041"/>
                  <a:gd name="adj2" fmla="val 73099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33" name="Speech Bubble: Oval 32">
                <a:extLst>
                  <a:ext uri="{FF2B5EF4-FFF2-40B4-BE49-F238E27FC236}">
                    <a16:creationId xmlns:a16="http://schemas.microsoft.com/office/drawing/2014/main" id="{4FF7CD5E-E517-4DD9-9391-76397B9F95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1444785"/>
                <a:ext cx="1828800" cy="460215"/>
              </a:xfrm>
              <a:prstGeom prst="wedgeEllipseCallout">
                <a:avLst>
                  <a:gd name="adj1" fmla="val -52041"/>
                  <a:gd name="adj2" fmla="val 73099"/>
                </a:avLst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D22080-AD94-4243-AC31-6D6542B0EF0F}"/>
              </a:ext>
            </a:extLst>
          </p:cNvPr>
          <p:cNvSpPr/>
          <p:nvPr/>
        </p:nvSpPr>
        <p:spPr>
          <a:xfrm>
            <a:off x="609600" y="3505201"/>
            <a:ext cx="8229600" cy="15701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0A45305C-E30B-43CB-808D-167BFC003501}"/>
              </a:ext>
            </a:extLst>
          </p:cNvPr>
          <p:cNvSpPr/>
          <p:nvPr/>
        </p:nvSpPr>
        <p:spPr>
          <a:xfrm>
            <a:off x="609600" y="1395943"/>
            <a:ext cx="8229600" cy="188065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Speech Bubble: Oval 11">
                <a:extLst>
                  <a:ext uri="{FF2B5EF4-FFF2-40B4-BE49-F238E27FC236}">
                    <a16:creationId xmlns:a16="http://schemas.microsoft.com/office/drawing/2014/main" id="{206749E7-AEB1-4FA3-8F6F-3B50675F08E0}"/>
                  </a:ext>
                </a:extLst>
              </p:cNvPr>
              <p:cNvSpPr/>
              <p:nvPr/>
            </p:nvSpPr>
            <p:spPr>
              <a:xfrm>
                <a:off x="6248400" y="4426581"/>
                <a:ext cx="2133600" cy="450220"/>
              </a:xfrm>
              <a:prstGeom prst="wedgeEllipseCallout">
                <a:avLst>
                  <a:gd name="adj1" fmla="val -56511"/>
                  <a:gd name="adj2" fmla="val -8878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Speech Bubble: Oval 11">
                <a:extLst>
                  <a:ext uri="{FF2B5EF4-FFF2-40B4-BE49-F238E27FC236}">
                    <a16:creationId xmlns:a16="http://schemas.microsoft.com/office/drawing/2014/main" id="{206749E7-AEB1-4FA3-8F6F-3B50675F08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4426581"/>
                <a:ext cx="2133600" cy="450220"/>
              </a:xfrm>
              <a:prstGeom prst="wedgeEllipseCallout">
                <a:avLst>
                  <a:gd name="adj1" fmla="val -56511"/>
                  <a:gd name="adj2" fmla="val -88788"/>
                </a:avLst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D0A1AD09-2C5C-4452-8FCB-BC68AA5C8A96}"/>
                  </a:ext>
                </a:extLst>
              </p:cNvPr>
              <p:cNvSpPr/>
              <p:nvPr/>
            </p:nvSpPr>
            <p:spPr>
              <a:xfrm>
                <a:off x="7467600" y="2738210"/>
                <a:ext cx="971077" cy="423770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𝑡𝐵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≈0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D0A1AD09-2C5C-4452-8FCB-BC68AA5C8A9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2738210"/>
                <a:ext cx="971077" cy="423770"/>
              </a:xfrm>
              <a:prstGeom prst="round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93CEDE82-8D17-4129-B2BF-B61852CC65AF}"/>
                  </a:ext>
                </a:extLst>
              </p:cNvPr>
              <p:cNvSpPr/>
              <p:nvPr/>
            </p:nvSpPr>
            <p:spPr>
              <a:xfrm>
                <a:off x="526356" y="5387027"/>
                <a:ext cx="8153400" cy="1230061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</a:rPr>
                  <a:t>Security:</a:t>
                </a:r>
                <a:r>
                  <a:rPr lang="en-US" sz="2000" dirty="0"/>
                  <a:t>  </a:t>
                </a:r>
                <a:r>
                  <a:rPr lang="en-US" sz="2000" dirty="0">
                    <a:solidFill>
                      <a:schemeClr val="bg1"/>
                    </a:solidFill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</a:rPr>
                  <a:t> was random </a:t>
                </a:r>
                <a:r>
                  <a:rPr lang="en-US" sz="2000" dirty="0"/>
                  <a:t>in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then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B</m:t>
                        </m:r>
                        <m:r>
                          <a:rPr lang="en-US" sz="20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𝐵𝑅</m:t>
                        </m:r>
                      </m:e>
                    </m:d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≡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</m:d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  <a:p>
                <a:pPr algn="ctr"/>
                <a:r>
                  <a:rPr lang="en-US" sz="2000" dirty="0"/>
                  <a:t>(by the </a:t>
                </a:r>
                <a:r>
                  <a:rPr lang="en-US" sz="2000" dirty="0">
                    <a:solidFill>
                      <a:srgbClr val="FFFF00"/>
                    </a:solidFill>
                  </a:rPr>
                  <a:t>Leftover Hash Lemma</a:t>
                </a:r>
                <a:r>
                  <a:rPr lang="en-US" sz="2000" dirty="0">
                    <a:solidFill>
                      <a:schemeClr val="bg1"/>
                    </a:solidFill>
                  </a:rPr>
                  <a:t>, follows from the fact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log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000" dirty="0">
                    <a:solidFill>
                      <a:schemeClr val="bg1"/>
                    </a:solidFill>
                  </a:rPr>
                  <a:t>)</a:t>
                </a:r>
                <a:r>
                  <a:rPr lang="en-US" sz="2000" dirty="0"/>
                  <a:t>.</a:t>
                </a:r>
              </a:p>
              <a:p>
                <a:pPr algn="ctr"/>
                <a:r>
                  <a:rPr lang="en-US" sz="2000" b="1" dirty="0">
                    <a:solidFill>
                      <a:srgbClr val="FFFF00"/>
                    </a:solidFill>
                  </a:rPr>
                  <a:t>By LWE,</a:t>
                </a:r>
                <a:r>
                  <a:rPr lang="en-US" sz="2000" b="1" dirty="0">
                    <a:solidFill>
                      <a:srgbClr val="FFFF99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𝐵𝑅</m:t>
                        </m:r>
                      </m:e>
                    </m:d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≈(</m:t>
                    </m:r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93CEDE82-8D17-4129-B2BF-B61852CC65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356" y="5387027"/>
                <a:ext cx="8153400" cy="1230061"/>
              </a:xfrm>
              <a:prstGeom prst="round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row: Right 3">
            <a:extLst>
              <a:ext uri="{FF2B5EF4-FFF2-40B4-BE49-F238E27FC236}">
                <a16:creationId xmlns:a16="http://schemas.microsoft.com/office/drawing/2014/main" id="{4D330874-9177-40F8-B4DE-6471B212385B}"/>
              </a:ext>
            </a:extLst>
          </p:cNvPr>
          <p:cNvSpPr/>
          <p:nvPr/>
        </p:nvSpPr>
        <p:spPr>
          <a:xfrm>
            <a:off x="2667000" y="6261187"/>
            <a:ext cx="457200" cy="152400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48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1">
            <a:extLst>
              <a:ext uri="{FF2B5EF4-FFF2-40B4-BE49-F238E27FC236}">
                <a16:creationId xmlns:a16="http://schemas.microsoft.com/office/drawing/2014/main" id="{5FC7D508-5B0B-4580-92D7-858CE9341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09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Construction</a:t>
            </a:r>
            <a:br>
              <a:rPr lang="en-US" dirty="0"/>
            </a:br>
            <a:r>
              <a:rPr lang="en-US" sz="3100" dirty="0"/>
              <a:t>[Gentry-Sahai-Waters13]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D2CFDA3-6153-4496-9543-1A63077C355D}"/>
                  </a:ext>
                </a:extLst>
              </p:cNvPr>
              <p:cNvSpPr txBox="1"/>
              <p:nvPr/>
            </p:nvSpPr>
            <p:spPr>
              <a:xfrm>
                <a:off x="833323" y="1805875"/>
                <a:ext cx="8082077" cy="15168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𝑬𝒏𝒄</m:t>
                    </m:r>
                    <m:d>
                      <m:dPr>
                        <m:ctrlP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𝑷𝑲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  <m:r>
                      <a:rPr lang="en-US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:  </m:t>
                    </m:r>
                  </m:oMath>
                </a14:m>
                <a:r>
                  <a:rPr lang="en-US" sz="2000" b="0" i="0" dirty="0">
                    <a:latin typeface="+mj-lt"/>
                  </a:rPr>
                  <a:t>Choose </a:t>
                </a:r>
                <a:r>
                  <a:rPr lang="en-US" sz="2000" dirty="0"/>
                  <a:t>at random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R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000" b="0" i="0" dirty="0">
                    <a:latin typeface="+mj-lt"/>
                  </a:rPr>
                  <a:t>output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b="0" i="0" dirty="0">
                  <a:latin typeface="Cambria Math" panose="02040503050406030204" pitchFamily="18" charset="0"/>
                </a:endParaRPr>
              </a:p>
              <a:p>
                <a:endParaRPr lang="en-US" sz="1400" b="0" i="0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𝐂𝐓</m:t>
                      </m:r>
                      <m:r>
                        <a:rPr lang="en-US" sz="2000" b="1" i="0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𝑩𝑹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𝒃𝑮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∈</m:t>
                      </m:r>
                      <m:sSubSup>
                        <m:sSubSup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𝒁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𝒒</m:t>
                          </m:r>
                        </m:sub>
                        <m:sup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𝑵</m:t>
                          </m:r>
                        </m:sup>
                      </m:sSub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m:oMathPara>
                </a14:m>
                <a:endParaRPr lang="en-US" sz="2000" b="0" i="0" dirty="0">
                  <a:latin typeface="+mj-lt"/>
                </a:endParaRPr>
              </a:p>
              <a:p>
                <a:endParaRPr lang="en-US" sz="1400" dirty="0">
                  <a:latin typeface="+mj-lt"/>
                </a:endParaRPr>
              </a:p>
              <a:p>
                <a:r>
                  <a:rPr lang="en-US" sz="2000" b="0" i="0" dirty="0">
                    <a:latin typeface="+mj-lt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b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is a fixed matrix</a:t>
                </a: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4D2CFDA3-6153-4496-9543-1A63077C35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323" y="1805875"/>
                <a:ext cx="8082077" cy="1516890"/>
              </a:xfrm>
              <a:prstGeom prst="rect">
                <a:avLst/>
              </a:prstGeom>
              <a:blipFill>
                <a:blip r:embed="rId3"/>
                <a:stretch>
                  <a:fillRect l="-830" t="-2008" b="-48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D22080-AD94-4243-AC31-6D6542B0EF0F}"/>
              </a:ext>
            </a:extLst>
          </p:cNvPr>
          <p:cNvSpPr/>
          <p:nvPr/>
        </p:nvSpPr>
        <p:spPr>
          <a:xfrm>
            <a:off x="609600" y="1752600"/>
            <a:ext cx="8229600" cy="157016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Speech Bubble: Oval 11">
                <a:extLst>
                  <a:ext uri="{FF2B5EF4-FFF2-40B4-BE49-F238E27FC236}">
                    <a16:creationId xmlns:a16="http://schemas.microsoft.com/office/drawing/2014/main" id="{206749E7-AEB1-4FA3-8F6F-3B50675F08E0}"/>
                  </a:ext>
                </a:extLst>
              </p:cNvPr>
              <p:cNvSpPr/>
              <p:nvPr/>
            </p:nvSpPr>
            <p:spPr>
              <a:xfrm>
                <a:off x="6248400" y="2673980"/>
                <a:ext cx="2133600" cy="450220"/>
              </a:xfrm>
              <a:prstGeom prst="wedgeEllipseCallout">
                <a:avLst>
                  <a:gd name="adj1" fmla="val -56511"/>
                  <a:gd name="adj2" fmla="val -8878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Speech Bubble: Oval 11">
                <a:extLst>
                  <a:ext uri="{FF2B5EF4-FFF2-40B4-BE49-F238E27FC236}">
                    <a16:creationId xmlns:a16="http://schemas.microsoft.com/office/drawing/2014/main" id="{206749E7-AEB1-4FA3-8F6F-3B50675F08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2673980"/>
                <a:ext cx="2133600" cy="450220"/>
              </a:xfrm>
              <a:prstGeom prst="wedgeEllipseCallout">
                <a:avLst>
                  <a:gd name="adj1" fmla="val -56511"/>
                  <a:gd name="adj2" fmla="val -88788"/>
                </a:avLst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2D7D7AD-E367-4E35-A7C6-3B0FBD9A4C91}"/>
                  </a:ext>
                </a:extLst>
              </p:cNvPr>
              <p:cNvSpPr txBox="1"/>
              <p:nvPr/>
            </p:nvSpPr>
            <p:spPr>
              <a:xfrm>
                <a:off x="609600" y="3886200"/>
                <a:ext cx="25542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2D7D7AD-E367-4E35-A7C6-3B0FBD9A4C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886200"/>
                <a:ext cx="255422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Right 4">
            <a:extLst>
              <a:ext uri="{FF2B5EF4-FFF2-40B4-BE49-F238E27FC236}">
                <a16:creationId xmlns:a16="http://schemas.microsoft.com/office/drawing/2014/main" id="{8B24494D-7D53-4B42-B2BE-B2639EF9E87D}"/>
              </a:ext>
            </a:extLst>
          </p:cNvPr>
          <p:cNvSpPr/>
          <p:nvPr/>
        </p:nvSpPr>
        <p:spPr>
          <a:xfrm>
            <a:off x="3209214" y="4020920"/>
            <a:ext cx="831273" cy="15058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F7D801-E70E-4604-B891-4D75AF9DF115}"/>
              </a:ext>
            </a:extLst>
          </p:cNvPr>
          <p:cNvSpPr txBox="1"/>
          <p:nvPr/>
        </p:nvSpPr>
        <p:spPr>
          <a:xfrm>
            <a:off x="3214255" y="3669268"/>
            <a:ext cx="900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easy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D4BAE93-DD19-4C06-AE2E-A6BC423F053A}"/>
                  </a:ext>
                </a:extLst>
              </p:cNvPr>
              <p:cNvSpPr txBox="1"/>
              <p:nvPr/>
            </p:nvSpPr>
            <p:spPr>
              <a:xfrm>
                <a:off x="990600" y="5361984"/>
                <a:ext cx="11232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D4BAE93-DD19-4C06-AE2E-A6BC423F05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361984"/>
                <a:ext cx="112328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row: Right 7">
            <a:extLst>
              <a:ext uri="{FF2B5EF4-FFF2-40B4-BE49-F238E27FC236}">
                <a16:creationId xmlns:a16="http://schemas.microsoft.com/office/drawing/2014/main" id="{BC722621-8B81-43CC-AD5C-AA9D33090AA7}"/>
              </a:ext>
            </a:extLst>
          </p:cNvPr>
          <p:cNvSpPr/>
          <p:nvPr/>
        </p:nvSpPr>
        <p:spPr>
          <a:xfrm>
            <a:off x="2235470" y="5496704"/>
            <a:ext cx="831273" cy="15058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8915E0-7CE5-4458-82E8-A7698AB16717}"/>
              </a:ext>
            </a:extLst>
          </p:cNvPr>
          <p:cNvSpPr txBox="1"/>
          <p:nvPr/>
        </p:nvSpPr>
        <p:spPr>
          <a:xfrm>
            <a:off x="2203936" y="5203797"/>
            <a:ext cx="900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easy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1038A40-8E53-4548-BEAE-AAF3E799914A}"/>
                  </a:ext>
                </a:extLst>
              </p:cNvPr>
              <p:cNvSpPr txBox="1"/>
              <p:nvPr/>
            </p:nvSpPr>
            <p:spPr>
              <a:xfrm>
                <a:off x="3148747" y="5361984"/>
                <a:ext cx="546567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endParaRPr lang="en-US" sz="800" b="0" i="1" dirty="0">
                  <a:latin typeface="Cambria Math" panose="02040503050406030204" pitchFamily="18" charset="0"/>
                </a:endParaRPr>
              </a:p>
              <a:p>
                <a:r>
                  <a:rPr lang="en-US" b="0" dirty="0"/>
                  <a:t>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1038A40-8E53-4548-BEAE-AAF3E79991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8747" y="5361984"/>
                <a:ext cx="5465677" cy="76944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Brace 10">
            <a:extLst>
              <a:ext uri="{FF2B5EF4-FFF2-40B4-BE49-F238E27FC236}">
                <a16:creationId xmlns:a16="http://schemas.microsoft.com/office/drawing/2014/main" id="{F801C333-B86B-412B-99D2-A9717B3CF682}"/>
              </a:ext>
            </a:extLst>
          </p:cNvPr>
          <p:cNvSpPr/>
          <p:nvPr/>
        </p:nvSpPr>
        <p:spPr>
          <a:xfrm rot="5400000">
            <a:off x="1086888" y="3792906"/>
            <a:ext cx="282508" cy="112328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E01BF7F-2BB3-43ED-B718-7D3C4CC07CBB}"/>
                  </a:ext>
                </a:extLst>
              </p:cNvPr>
              <p:cNvSpPr txBox="1"/>
              <p:nvPr/>
            </p:nvSpPr>
            <p:spPr>
              <a:xfrm>
                <a:off x="857120" y="4495800"/>
                <a:ext cx="8357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E01BF7F-2BB3-43ED-B718-7D3C4CC07C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120" y="4495800"/>
                <a:ext cx="83575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ight Brace 14">
            <a:extLst>
              <a:ext uri="{FF2B5EF4-FFF2-40B4-BE49-F238E27FC236}">
                <a16:creationId xmlns:a16="http://schemas.microsoft.com/office/drawing/2014/main" id="{EA39D836-559C-46C9-94C0-A1DF033A47B1}"/>
              </a:ext>
            </a:extLst>
          </p:cNvPr>
          <p:cNvSpPr/>
          <p:nvPr/>
        </p:nvSpPr>
        <p:spPr>
          <a:xfrm rot="5400000">
            <a:off x="2308531" y="3770614"/>
            <a:ext cx="282508" cy="112328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E418C43-6C18-4836-A0AB-46E35A7AF919}"/>
                  </a:ext>
                </a:extLst>
              </p:cNvPr>
              <p:cNvSpPr txBox="1"/>
              <p:nvPr/>
            </p:nvSpPr>
            <p:spPr>
              <a:xfrm>
                <a:off x="2078763" y="4473508"/>
                <a:ext cx="8357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E418C43-6C18-4836-A0AB-46E35A7AF9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763" y="4473508"/>
                <a:ext cx="835757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D210EB6-6652-4811-A141-997AD58711F6}"/>
                  </a:ext>
                </a:extLst>
              </p:cNvPr>
              <p:cNvSpPr txBox="1"/>
              <p:nvPr/>
            </p:nvSpPr>
            <p:spPr>
              <a:xfrm>
                <a:off x="4191000" y="3886200"/>
                <a:ext cx="4606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 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D210EB6-6652-4811-A141-997AD58711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886200"/>
                <a:ext cx="4606200" cy="369332"/>
              </a:xfrm>
              <a:prstGeom prst="rect">
                <a:avLst/>
              </a:prstGeom>
              <a:blipFill>
                <a:blip r:embed="rId10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Speech Bubble: Oval 19">
            <a:extLst>
              <a:ext uri="{FF2B5EF4-FFF2-40B4-BE49-F238E27FC236}">
                <a16:creationId xmlns:a16="http://schemas.microsoft.com/office/drawing/2014/main" id="{96D74C34-EA38-4F0C-85CD-BE4375BC749B}"/>
              </a:ext>
            </a:extLst>
          </p:cNvPr>
          <p:cNvSpPr/>
          <p:nvPr/>
        </p:nvSpPr>
        <p:spPr>
          <a:xfrm>
            <a:off x="6193632" y="4441893"/>
            <a:ext cx="1985025" cy="663508"/>
          </a:xfrm>
          <a:prstGeom prst="wedgeEllipseCallout">
            <a:avLst>
              <a:gd name="adj1" fmla="val 43403"/>
              <a:gd name="adj2" fmla="val -81913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 q, we want mod 2</a:t>
            </a:r>
          </a:p>
        </p:txBody>
      </p:sp>
      <p:sp>
        <p:nvSpPr>
          <p:cNvPr id="36" name="Right Brace 35">
            <a:extLst>
              <a:ext uri="{FF2B5EF4-FFF2-40B4-BE49-F238E27FC236}">
                <a16:creationId xmlns:a16="http://schemas.microsoft.com/office/drawing/2014/main" id="{F938568A-0324-4361-9566-59956C3335B5}"/>
              </a:ext>
            </a:extLst>
          </p:cNvPr>
          <p:cNvSpPr/>
          <p:nvPr/>
        </p:nvSpPr>
        <p:spPr>
          <a:xfrm rot="16200000">
            <a:off x="4986210" y="4813669"/>
            <a:ext cx="338664" cy="966518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F675C41-AC09-4798-9E46-E6D2D0BA1B89}"/>
                  </a:ext>
                </a:extLst>
              </p:cNvPr>
              <p:cNvSpPr txBox="1"/>
              <p:nvPr/>
            </p:nvSpPr>
            <p:spPr>
              <a:xfrm>
                <a:off x="4600789" y="4800600"/>
                <a:ext cx="1447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accent1"/>
                    </a:solidFill>
                  </a:rPr>
                  <a:t>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endParaRPr lang="en-US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F675C41-AC09-4798-9E46-E6D2D0BA1B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789" y="4800600"/>
                <a:ext cx="1447800" cy="369332"/>
              </a:xfrm>
              <a:prstGeom prst="rect">
                <a:avLst/>
              </a:prstGeom>
              <a:blipFill>
                <a:blip r:embed="rId11"/>
                <a:stretch>
                  <a:fillRect l="-3797"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tangle: Rounded Corners 42">
                <a:extLst>
                  <a:ext uri="{FF2B5EF4-FFF2-40B4-BE49-F238E27FC236}">
                    <a16:creationId xmlns:a16="http://schemas.microsoft.com/office/drawing/2014/main" id="{C2353EC1-8CC9-4418-8073-FCD92F0FC23D}"/>
                  </a:ext>
                </a:extLst>
              </p:cNvPr>
              <p:cNvSpPr/>
              <p:nvPr/>
            </p:nvSpPr>
            <p:spPr>
              <a:xfrm>
                <a:off x="1524000" y="6209825"/>
                <a:ext cx="6096000" cy="495775"/>
              </a:xfrm>
              <a:prstGeom prst="round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800" dirty="0"/>
                  <a:t>Can get addition mod 2 by computing</a:t>
                </a:r>
                <a:r>
                  <a:rPr lang="en-US" i="1" dirty="0">
                    <a:latin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3" name="Rectangle: Rounded Corners 42">
                <a:extLst>
                  <a:ext uri="{FF2B5EF4-FFF2-40B4-BE49-F238E27FC236}">
                    <a16:creationId xmlns:a16="http://schemas.microsoft.com/office/drawing/2014/main" id="{C2353EC1-8CC9-4418-8073-FCD92F0FC2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6209825"/>
                <a:ext cx="6096000" cy="495775"/>
              </a:xfrm>
              <a:prstGeom prst="roundRect">
                <a:avLst/>
              </a:prstGeom>
              <a:blipFill>
                <a:blip r:embed="rId12"/>
                <a:stretch>
                  <a:fillRect b="-3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381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 animBg="1"/>
      <p:bldP spid="9" grpId="0"/>
      <p:bldP spid="10" grpId="0"/>
      <p:bldP spid="11" grpId="0" animBg="1"/>
      <p:bldP spid="13" grpId="0"/>
      <p:bldP spid="15" grpId="0" animBg="1"/>
      <p:bldP spid="16" grpId="0"/>
      <p:bldP spid="18" grpId="0"/>
      <p:bldP spid="20" grpId="0" animBg="1"/>
      <p:bldP spid="36" grpId="0" animBg="1"/>
      <p:bldP spid="38" grpId="0"/>
      <p:bldP spid="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E7FFD-13CE-4563-BD9D-AB4B7B61F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Error Grows!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104974-4E3C-46F9-A858-D42CB6B542C9}"/>
                  </a:ext>
                </a:extLst>
              </p:cNvPr>
              <p:cNvSpPr txBox="1"/>
              <p:nvPr/>
            </p:nvSpPr>
            <p:spPr>
              <a:xfrm>
                <a:off x="609600" y="1793375"/>
                <a:ext cx="255422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3104974-4E3C-46F9-A858-D42CB6B542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793375"/>
                <a:ext cx="2554225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row: Right 4">
            <a:extLst>
              <a:ext uri="{FF2B5EF4-FFF2-40B4-BE49-F238E27FC236}">
                <a16:creationId xmlns:a16="http://schemas.microsoft.com/office/drawing/2014/main" id="{732083B4-4F09-4ED9-B94E-AEAC764FF102}"/>
              </a:ext>
            </a:extLst>
          </p:cNvPr>
          <p:cNvSpPr/>
          <p:nvPr/>
        </p:nvSpPr>
        <p:spPr>
          <a:xfrm>
            <a:off x="3209214" y="1928095"/>
            <a:ext cx="831273" cy="15058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02ED5D-A924-4E19-AB27-C308AF7D82D7}"/>
              </a:ext>
            </a:extLst>
          </p:cNvPr>
          <p:cNvSpPr txBox="1"/>
          <p:nvPr/>
        </p:nvSpPr>
        <p:spPr>
          <a:xfrm>
            <a:off x="3214255" y="1576443"/>
            <a:ext cx="900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easy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78CC47D-A003-4C3E-A558-6B9009D5BA4A}"/>
                  </a:ext>
                </a:extLst>
              </p:cNvPr>
              <p:cNvSpPr txBox="1"/>
              <p:nvPr/>
            </p:nvSpPr>
            <p:spPr>
              <a:xfrm>
                <a:off x="990600" y="3269159"/>
                <a:ext cx="112328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78CC47D-A003-4C3E-A558-6B9009D5BA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269159"/>
                <a:ext cx="112328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row: Right 7">
            <a:extLst>
              <a:ext uri="{FF2B5EF4-FFF2-40B4-BE49-F238E27FC236}">
                <a16:creationId xmlns:a16="http://schemas.microsoft.com/office/drawing/2014/main" id="{504A0DD0-B6CB-4385-A23D-7001EAFB59B6}"/>
              </a:ext>
            </a:extLst>
          </p:cNvPr>
          <p:cNvSpPr/>
          <p:nvPr/>
        </p:nvSpPr>
        <p:spPr>
          <a:xfrm>
            <a:off x="2235470" y="3403879"/>
            <a:ext cx="831273" cy="15058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FCDBB8-6C5D-496C-B4FC-A47BCACD9E17}"/>
              </a:ext>
            </a:extLst>
          </p:cNvPr>
          <p:cNvSpPr txBox="1"/>
          <p:nvPr/>
        </p:nvSpPr>
        <p:spPr>
          <a:xfrm>
            <a:off x="2203936" y="3110972"/>
            <a:ext cx="900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easy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7117F3C-BAB6-4AFD-8953-E66C872B08BB}"/>
                  </a:ext>
                </a:extLst>
              </p:cNvPr>
              <p:cNvSpPr txBox="1"/>
              <p:nvPr/>
            </p:nvSpPr>
            <p:spPr>
              <a:xfrm>
                <a:off x="3148747" y="3269159"/>
                <a:ext cx="5465677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endParaRPr lang="en-US" sz="800" b="0" i="1" dirty="0">
                  <a:latin typeface="Cambria Math" panose="02040503050406030204" pitchFamily="18" charset="0"/>
                </a:endParaRPr>
              </a:p>
              <a:p>
                <a:r>
                  <a:rPr lang="en-US" b="0" dirty="0"/>
                  <a:t>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7117F3C-BAB6-4AFD-8953-E66C872B08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8747" y="3269159"/>
                <a:ext cx="5465677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ight Brace 10">
            <a:extLst>
              <a:ext uri="{FF2B5EF4-FFF2-40B4-BE49-F238E27FC236}">
                <a16:creationId xmlns:a16="http://schemas.microsoft.com/office/drawing/2014/main" id="{F7B3D59E-6948-4636-8A1A-D1DECFB5D81F}"/>
              </a:ext>
            </a:extLst>
          </p:cNvPr>
          <p:cNvSpPr/>
          <p:nvPr/>
        </p:nvSpPr>
        <p:spPr>
          <a:xfrm rot="5400000">
            <a:off x="1086888" y="1700081"/>
            <a:ext cx="282508" cy="112328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8179CB8-8F2B-4F76-84A8-319522E80AD7}"/>
                  </a:ext>
                </a:extLst>
              </p:cNvPr>
              <p:cNvSpPr txBox="1"/>
              <p:nvPr/>
            </p:nvSpPr>
            <p:spPr>
              <a:xfrm>
                <a:off x="857120" y="2402975"/>
                <a:ext cx="8357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8179CB8-8F2B-4F76-84A8-319522E80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120" y="2402975"/>
                <a:ext cx="83575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ight Brace 12">
            <a:extLst>
              <a:ext uri="{FF2B5EF4-FFF2-40B4-BE49-F238E27FC236}">
                <a16:creationId xmlns:a16="http://schemas.microsoft.com/office/drawing/2014/main" id="{F2AD6AB2-A70D-4CC6-9959-1AB074876E67}"/>
              </a:ext>
            </a:extLst>
          </p:cNvPr>
          <p:cNvSpPr/>
          <p:nvPr/>
        </p:nvSpPr>
        <p:spPr>
          <a:xfrm rot="5400000">
            <a:off x="2308531" y="1677789"/>
            <a:ext cx="282508" cy="112328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9E945FE-49DC-46D1-9E3F-0123AD3C3E3A}"/>
                  </a:ext>
                </a:extLst>
              </p:cNvPr>
              <p:cNvSpPr txBox="1"/>
              <p:nvPr/>
            </p:nvSpPr>
            <p:spPr>
              <a:xfrm>
                <a:off x="2078763" y="2380683"/>
                <a:ext cx="8357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A9E945FE-49DC-46D1-9E3F-0123AD3C3E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8763" y="2380683"/>
                <a:ext cx="83575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3BA81D1-AFA1-463E-A409-D28CC89548AE}"/>
                  </a:ext>
                </a:extLst>
              </p:cNvPr>
              <p:cNvSpPr txBox="1"/>
              <p:nvPr/>
            </p:nvSpPr>
            <p:spPr>
              <a:xfrm>
                <a:off x="4191000" y="1793375"/>
                <a:ext cx="4606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 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3BA81D1-AFA1-463E-A409-D28CC89548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1793375"/>
                <a:ext cx="4606200" cy="369332"/>
              </a:xfrm>
              <a:prstGeom prst="rect">
                <a:avLst/>
              </a:prstGeom>
              <a:blipFill>
                <a:blip r:embed="rId7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ight Brace 16">
            <a:extLst>
              <a:ext uri="{FF2B5EF4-FFF2-40B4-BE49-F238E27FC236}">
                <a16:creationId xmlns:a16="http://schemas.microsoft.com/office/drawing/2014/main" id="{BB7EFF7A-46D8-448E-B37B-E98FC4BA4696}"/>
              </a:ext>
            </a:extLst>
          </p:cNvPr>
          <p:cNvSpPr/>
          <p:nvPr/>
        </p:nvSpPr>
        <p:spPr>
          <a:xfrm rot="16200000">
            <a:off x="4986210" y="2720844"/>
            <a:ext cx="338664" cy="966518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6C58832-D244-4DB4-98B8-05C8738987F7}"/>
                  </a:ext>
                </a:extLst>
              </p:cNvPr>
              <p:cNvSpPr txBox="1"/>
              <p:nvPr/>
            </p:nvSpPr>
            <p:spPr>
              <a:xfrm>
                <a:off x="4600789" y="2707775"/>
                <a:ext cx="1447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accent1"/>
                    </a:solidFill>
                  </a:rPr>
                  <a:t>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endParaRPr lang="en-US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76C58832-D244-4DB4-98B8-05C8738987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789" y="2707775"/>
                <a:ext cx="1447800" cy="369332"/>
              </a:xfrm>
              <a:prstGeom prst="rect">
                <a:avLst/>
              </a:prstGeom>
              <a:blipFill>
                <a:blip r:embed="rId8"/>
                <a:stretch>
                  <a:fillRect l="-3797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Explosion: 14 Points 18">
            <a:extLst>
              <a:ext uri="{FF2B5EF4-FFF2-40B4-BE49-F238E27FC236}">
                <a16:creationId xmlns:a16="http://schemas.microsoft.com/office/drawing/2014/main" id="{594E3530-1EF5-4803-B96F-BBF7D62B7315}"/>
              </a:ext>
            </a:extLst>
          </p:cNvPr>
          <p:cNvSpPr/>
          <p:nvPr/>
        </p:nvSpPr>
        <p:spPr>
          <a:xfrm>
            <a:off x="1752600" y="4572000"/>
            <a:ext cx="5638800" cy="1600200"/>
          </a:xfrm>
          <a:prstGeom prst="irregularSeal2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Bootstrap to reduce the noise!</a:t>
            </a:r>
          </a:p>
        </p:txBody>
      </p:sp>
    </p:spTree>
    <p:extLst>
      <p:ext uri="{BB962C8B-B14F-4D97-AF65-F5344CB8AC3E}">
        <p14:creationId xmlns:p14="http://schemas.microsoft.com/office/powerpoint/2010/main" val="165673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 animBg="1"/>
      <p:bldP spid="9" grpId="0"/>
      <p:bldP spid="10" grpId="0"/>
      <p:bldP spid="11" grpId="0" animBg="1"/>
      <p:bldP spid="12" grpId="0"/>
      <p:bldP spid="13" grpId="0" animBg="1"/>
      <p:bldP spid="14" grpId="0"/>
      <p:bldP spid="15" grpId="0"/>
      <p:bldP spid="17" grpId="0" animBg="1"/>
      <p:bldP spid="18" grpId="0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images thank y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229" y="1219200"/>
            <a:ext cx="6803571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762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Quantum Cryptography</a:t>
            </a:r>
          </a:p>
        </p:txBody>
      </p:sp>
      <p:sp>
        <p:nvSpPr>
          <p:cNvPr id="3" name="Explosion: 14 Points 2">
            <a:extLst>
              <a:ext uri="{FF2B5EF4-FFF2-40B4-BE49-F238E27FC236}">
                <a16:creationId xmlns:a16="http://schemas.microsoft.com/office/drawing/2014/main" id="{6B7AEDD5-7FA5-4642-AA2A-4FD0D9BE33F2}"/>
              </a:ext>
            </a:extLst>
          </p:cNvPr>
          <p:cNvSpPr/>
          <p:nvPr/>
        </p:nvSpPr>
        <p:spPr>
          <a:xfrm>
            <a:off x="228600" y="1295400"/>
            <a:ext cx="8686800" cy="4267200"/>
          </a:xfrm>
          <a:prstGeom prst="irregularSeal2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All the </a:t>
            </a:r>
            <a:r>
              <a:rPr lang="en-US" sz="2400" b="1" dirty="0">
                <a:solidFill>
                  <a:srgbClr val="FFFF00"/>
                </a:solidFill>
              </a:rPr>
              <a:t>assumptions </a:t>
            </a:r>
            <a:r>
              <a:rPr lang="en-US" sz="2400" b="1" dirty="0"/>
              <a:t>that we have seen so far for public key cryptography are </a:t>
            </a:r>
            <a:r>
              <a:rPr lang="en-US" sz="2400" b="1" dirty="0">
                <a:solidFill>
                  <a:srgbClr val="FFFF00"/>
                </a:solidFill>
              </a:rPr>
              <a:t>broken</a:t>
            </a:r>
            <a:r>
              <a:rPr lang="en-US" sz="2400" b="1" dirty="0"/>
              <a:t> using </a:t>
            </a:r>
            <a:r>
              <a:rPr lang="en-US" sz="2400" b="1" dirty="0">
                <a:solidFill>
                  <a:srgbClr val="FFFF00"/>
                </a:solidFill>
              </a:rPr>
              <a:t>quantum computers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60D65F-FE56-452C-ADD4-20665D694629}"/>
              </a:ext>
            </a:extLst>
          </p:cNvPr>
          <p:cNvSpPr txBox="1"/>
          <p:nvPr/>
        </p:nvSpPr>
        <p:spPr>
          <a:xfrm>
            <a:off x="4953000" y="5181600"/>
            <a:ext cx="45719" cy="45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F93D307-620F-499D-9989-DE6F7907E163}"/>
              </a:ext>
            </a:extLst>
          </p:cNvPr>
          <p:cNvSpPr txBox="1"/>
          <p:nvPr/>
        </p:nvSpPr>
        <p:spPr>
          <a:xfrm>
            <a:off x="1447800" y="5710535"/>
            <a:ext cx="586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Factoring, RSA, Discrete Log, Elliptic Curves…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64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 Crypto Going to Die??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5B0141-EE61-4448-BFA6-17BFAC36FB9B}"/>
              </a:ext>
            </a:extLst>
          </p:cNvPr>
          <p:cNvSpPr txBox="1"/>
          <p:nvPr/>
        </p:nvSpPr>
        <p:spPr>
          <a:xfrm>
            <a:off x="685800" y="1828800"/>
            <a:ext cx="693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There is a family of assumptions that are believed to </a:t>
            </a:r>
            <a:r>
              <a:rPr lang="en-US" sz="2400" b="1" dirty="0">
                <a:solidFill>
                  <a:srgbClr val="FF0000"/>
                </a:solidFill>
              </a:rPr>
              <a:t>resist quantum attacks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We know how to </a:t>
            </a:r>
            <a:r>
              <a:rPr lang="en-US" sz="2400" b="1" dirty="0">
                <a:solidFill>
                  <a:srgbClr val="FF0000"/>
                </a:solidFill>
              </a:rPr>
              <a:t>build crypto-systems </a:t>
            </a:r>
            <a:r>
              <a:rPr lang="en-US" sz="2400" dirty="0"/>
              <a:t>from these assumptions.</a:t>
            </a:r>
          </a:p>
        </p:txBody>
      </p:sp>
      <p:sp>
        <p:nvSpPr>
          <p:cNvPr id="6" name="Left Brace 5">
            <a:extLst>
              <a:ext uri="{FF2B5EF4-FFF2-40B4-BE49-F238E27FC236}">
                <a16:creationId xmlns:a16="http://schemas.microsoft.com/office/drawing/2014/main" id="{2A0B5DF7-4BAC-438D-AE25-3D39242A7266}"/>
              </a:ext>
            </a:extLst>
          </p:cNvPr>
          <p:cNvSpPr/>
          <p:nvPr/>
        </p:nvSpPr>
        <p:spPr>
          <a:xfrm rot="5400000">
            <a:off x="3695700" y="2674089"/>
            <a:ext cx="381000" cy="1676400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9DA59B-2286-40C3-9980-3537F1FFE49C}"/>
              </a:ext>
            </a:extLst>
          </p:cNvPr>
          <p:cNvSpPr txBox="1"/>
          <p:nvPr/>
        </p:nvSpPr>
        <p:spPr>
          <a:xfrm>
            <a:off x="3084575" y="35814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more advanced</a:t>
            </a:r>
          </a:p>
        </p:txBody>
      </p:sp>
    </p:spTree>
    <p:extLst>
      <p:ext uri="{BB962C8B-B14F-4D97-AF65-F5344CB8AC3E}">
        <p14:creationId xmlns:p14="http://schemas.microsoft.com/office/powerpoint/2010/main" val="332726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581D701F-5027-413F-B7D8-6C44C04C2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4900" dirty="0"/>
              <a:t>Today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C2CCA1-5C82-4CA7-8B81-2ED052B5CFD8}"/>
              </a:ext>
            </a:extLst>
          </p:cNvPr>
          <p:cNvSpPr txBox="1"/>
          <p:nvPr/>
        </p:nvSpPr>
        <p:spPr>
          <a:xfrm>
            <a:off x="990600" y="1905000"/>
            <a:ext cx="7696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 Define </a:t>
            </a:r>
            <a:r>
              <a:rPr lang="en-US" sz="2400" b="1" dirty="0">
                <a:solidFill>
                  <a:srgbClr val="FF0000"/>
                </a:solidFill>
              </a:rPr>
              <a:t>Learning with Error </a:t>
            </a:r>
            <a:r>
              <a:rPr lang="en-US" sz="2400" dirty="0"/>
              <a:t>(LWE) assumption, which is believed to be post-quantum secure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Fully Homomorphic Encryption</a:t>
            </a:r>
            <a:r>
              <a:rPr lang="en-US" sz="2400" b="1" dirty="0"/>
              <a:t> </a:t>
            </a:r>
            <a:r>
              <a:rPr lang="en-US" sz="2400" dirty="0"/>
              <a:t>(FHE)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Definition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Application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Construction from LWE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4174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581D701F-5027-413F-B7D8-6C44C04C2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Learning with Error (LWE)</a:t>
            </a:r>
            <a:br>
              <a:rPr lang="en-US" sz="4900" dirty="0">
                <a:solidFill>
                  <a:srgbClr val="FF0000"/>
                </a:solidFill>
              </a:rPr>
            </a:br>
            <a:r>
              <a:rPr lang="en-US" sz="4000" dirty="0">
                <a:solidFill>
                  <a:srgbClr val="7030A0"/>
                </a:solidFill>
              </a:rPr>
              <a:t>[Regev 2004]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E44CFB4-88C7-4EAE-A83E-A4DFD351952F}"/>
              </a:ext>
            </a:extLst>
          </p:cNvPr>
          <p:cNvSpPr/>
          <p:nvPr/>
        </p:nvSpPr>
        <p:spPr>
          <a:xfrm>
            <a:off x="838200" y="2126673"/>
            <a:ext cx="7391400" cy="1454727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LWE assumption:  </a:t>
            </a:r>
            <a:r>
              <a:rPr lang="en-US" sz="2800" dirty="0"/>
              <a:t>It is </a:t>
            </a:r>
            <a:r>
              <a:rPr lang="en-US" sz="2800" b="1" dirty="0">
                <a:solidFill>
                  <a:srgbClr val="FFFF00"/>
                </a:solidFill>
              </a:rPr>
              <a:t>hard</a:t>
            </a:r>
            <a:r>
              <a:rPr lang="en-US" sz="2800" dirty="0"/>
              <a:t> to solve </a:t>
            </a:r>
          </a:p>
          <a:p>
            <a:pPr algn="ctr"/>
            <a:r>
              <a:rPr lang="en-US" sz="2800" b="1" dirty="0">
                <a:solidFill>
                  <a:srgbClr val="FFFF00"/>
                </a:solidFill>
              </a:rPr>
              <a:t>random noisy linear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76FD4A-1B6D-4889-8315-340A0713E42A}"/>
              </a:ext>
            </a:extLst>
          </p:cNvPr>
          <p:cNvSpPr txBox="1"/>
          <p:nvPr/>
        </p:nvSpPr>
        <p:spPr>
          <a:xfrm>
            <a:off x="762000" y="3974068"/>
            <a:ext cx="7718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Note:  It is easy to solve linear equations without noise (Gaussian Elimination)</a:t>
            </a:r>
          </a:p>
        </p:txBody>
      </p:sp>
    </p:spTree>
    <p:extLst>
      <p:ext uri="{BB962C8B-B14F-4D97-AF65-F5344CB8AC3E}">
        <p14:creationId xmlns:p14="http://schemas.microsoft.com/office/powerpoint/2010/main" val="1642313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581D701F-5027-413F-B7D8-6C44C04C2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Learning with Error (LWE)</a:t>
            </a:r>
            <a:br>
              <a:rPr lang="en-US" sz="4900" dirty="0">
                <a:solidFill>
                  <a:srgbClr val="FF0000"/>
                </a:solidFill>
              </a:rPr>
            </a:br>
            <a:r>
              <a:rPr lang="en-US" sz="4000" dirty="0">
                <a:solidFill>
                  <a:srgbClr val="7030A0"/>
                </a:solidFill>
              </a:rPr>
              <a:t>[Regev 2004]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B5E7605A-44DF-483C-9400-839FB6BE053C}"/>
                  </a:ext>
                </a:extLst>
              </p:cNvPr>
              <p:cNvSpPr/>
              <p:nvPr/>
            </p:nvSpPr>
            <p:spPr>
              <a:xfrm>
                <a:off x="1088746" y="1981200"/>
                <a:ext cx="6988454" cy="1246909"/>
              </a:xfrm>
              <a:prstGeom prst="round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>
                    <a:solidFill>
                      <a:srgbClr val="FFFF00"/>
                    </a:solidFill>
                  </a:rPr>
                  <a:t>Formally: </a:t>
                </a:r>
                <a:r>
                  <a:rPr lang="en-US" sz="2800" dirty="0"/>
                  <a:t> LWE is associated with parameters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𝜒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B5E7605A-44DF-483C-9400-839FB6BE05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746" y="1981200"/>
                <a:ext cx="6988454" cy="1246909"/>
              </a:xfrm>
              <a:prstGeom prst="roundRect">
                <a:avLst/>
              </a:prstGeom>
              <a:blipFill>
                <a:blip r:embed="rId3"/>
                <a:stretch>
                  <a:fillRect r="-69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509FB62-0D24-4D0C-BA0A-4B09CE25DE00}"/>
                  </a:ext>
                </a:extLst>
              </p:cNvPr>
              <p:cNvSpPr txBox="1"/>
              <p:nvPr/>
            </p:nvSpPr>
            <p:spPr>
              <a:xfrm>
                <a:off x="1752600" y="3459540"/>
                <a:ext cx="624444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400" dirty="0"/>
                  <a:t>field size (prime)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400" dirty="0"/>
                  <a:t># variables</a:t>
                </a:r>
              </a:p>
              <a:p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# </m:t>
                    </m:r>
                  </m:oMath>
                </a14:m>
                <a:r>
                  <a:rPr lang="en-US" sz="2400" dirty="0"/>
                  <a:t>equations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≫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2400" dirty="0"/>
                  <a:t>error distribution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509FB62-0D24-4D0C-BA0A-4B09CE25DE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3459540"/>
                <a:ext cx="6244440" cy="1569660"/>
              </a:xfrm>
              <a:prstGeom prst="rect">
                <a:avLst/>
              </a:prstGeom>
              <a:blipFill>
                <a:blip r:embed="rId4"/>
                <a:stretch>
                  <a:fillRect l="-293" t="-3113" b="-8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F51019E-FD3E-4708-8929-0F15986E0651}"/>
                  </a:ext>
                </a:extLst>
              </p:cNvPr>
              <p:cNvSpPr txBox="1"/>
              <p:nvPr/>
            </p:nvSpPr>
            <p:spPr>
              <a:xfrm>
                <a:off x="234086" y="5359238"/>
                <a:ext cx="8681314" cy="10415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𝑳𝑾</m:t>
                    </m:r>
                    <m:sSub>
                      <m:sSub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𝝌</m:t>
                        </m:r>
                      </m:sub>
                    </m:sSub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:  </m:t>
                    </m:r>
                  </m:oMath>
                </a14:m>
                <a:r>
                  <a:rPr lang="en-US" sz="2400" dirty="0"/>
                  <a:t>For random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400" b="0" dirty="0"/>
                  <a:t> random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2400" b="0" dirty="0"/>
                  <a:t>,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←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400" b="0" dirty="0"/>
                  <a:t>,</a:t>
                </a:r>
              </a:p>
              <a:p>
                <a:endParaRPr lang="en-US" sz="11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𝑨𝒔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≈(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𝑼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F51019E-FD3E-4708-8929-0F15986E06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086" y="5359238"/>
                <a:ext cx="8681314" cy="1041562"/>
              </a:xfrm>
              <a:prstGeom prst="rect">
                <a:avLst/>
              </a:prstGeom>
              <a:blipFill>
                <a:blip r:embed="rId5"/>
                <a:stretch>
                  <a:fillRect l="-140" t="-4094" b="-6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358C37D-34F8-49A8-A636-BC651B80E874}"/>
              </a:ext>
            </a:extLst>
          </p:cNvPr>
          <p:cNvSpPr/>
          <p:nvPr/>
        </p:nvSpPr>
        <p:spPr>
          <a:xfrm>
            <a:off x="152400" y="5257800"/>
            <a:ext cx="8681314" cy="124690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0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44140B4-7DFE-4AAF-AAB8-0C7EBA5DFD14}"/>
                  </a:ext>
                </a:extLst>
              </p:cNvPr>
              <p:cNvSpPr txBox="1"/>
              <p:nvPr/>
            </p:nvSpPr>
            <p:spPr>
              <a:xfrm>
                <a:off x="270661" y="482438"/>
                <a:ext cx="8681314" cy="10415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𝑳𝑾</m:t>
                    </m:r>
                    <m:sSub>
                      <m:sSub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𝑬</m:t>
                        </m:r>
                      </m:e>
                      <m:sub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</a:rPr>
                          <m:t>𝝌</m:t>
                        </m:r>
                      </m:sub>
                    </m:sSub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:  </m:t>
                    </m:r>
                  </m:oMath>
                </a14:m>
                <a:r>
                  <a:rPr lang="en-US" sz="2400" dirty="0"/>
                  <a:t>For random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400" b="0" dirty="0"/>
                  <a:t> random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←</m:t>
                    </m:r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bSup>
                  </m:oMath>
                </a14:m>
                <a:r>
                  <a:rPr lang="en-US" sz="2400" b="0" dirty="0"/>
                  <a:t>,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←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400" b="0" dirty="0"/>
                  <a:t>,</a:t>
                </a:r>
              </a:p>
              <a:p>
                <a:endParaRPr lang="en-US" sz="11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𝑨𝒔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</m:d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≈(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𝑼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44140B4-7DFE-4AAF-AAB8-0C7EBA5DFD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661" y="482438"/>
                <a:ext cx="8681314" cy="1041562"/>
              </a:xfrm>
              <a:prstGeom prst="rect">
                <a:avLst/>
              </a:prstGeom>
              <a:blipFill>
                <a:blip r:embed="rId3"/>
                <a:stretch>
                  <a:fillRect l="-140" t="-4094" b="-6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C14D44F-37EF-46A0-9D5D-1978237EB478}"/>
              </a:ext>
            </a:extLst>
          </p:cNvPr>
          <p:cNvSpPr/>
          <p:nvPr/>
        </p:nvSpPr>
        <p:spPr>
          <a:xfrm>
            <a:off x="188975" y="381000"/>
            <a:ext cx="8681314" cy="124690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0FF784-DD42-4F38-947A-1C96B5F12D14}"/>
              </a:ext>
            </a:extLst>
          </p:cNvPr>
          <p:cNvSpPr txBox="1"/>
          <p:nvPr/>
        </p:nvSpPr>
        <p:spPr>
          <a:xfrm>
            <a:off x="381000" y="2362200"/>
            <a:ext cx="8458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Believed to resist quantum attacks.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No known sub-exponential algorithms.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Reduces to worst-case lattice assumptions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Resilient to leakage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We can construct amazing cryptographic primitives from it, </a:t>
            </a:r>
          </a:p>
          <a:p>
            <a:r>
              <a:rPr lang="en-US" sz="1200" dirty="0"/>
              <a:t>     </a:t>
            </a:r>
          </a:p>
          <a:p>
            <a:r>
              <a:rPr lang="en-US" sz="2400" dirty="0"/>
              <a:t>     such as </a:t>
            </a:r>
            <a:r>
              <a:rPr lang="en-US" sz="2400" b="1" dirty="0">
                <a:solidFill>
                  <a:srgbClr val="FF0000"/>
                </a:solidFill>
              </a:rPr>
              <a:t>fully homomorphic encryption</a:t>
            </a:r>
            <a:r>
              <a:rPr lang="en-US" sz="24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174105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dirty="0"/>
              <a:t>Fully Homomorphic Encryption</a:t>
            </a: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CF4DB5-36C1-4790-99A8-7DDB8F2B879C}"/>
              </a:ext>
            </a:extLst>
          </p:cNvPr>
          <p:cNvSpPr txBox="1"/>
          <p:nvPr/>
        </p:nvSpPr>
        <p:spPr>
          <a:xfrm>
            <a:off x="152400" y="1752600"/>
            <a:ext cx="8763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Notion suggested by Rivest-Adleman-</a:t>
            </a:r>
            <a:r>
              <a:rPr lang="en-US" sz="2400" dirty="0" err="1"/>
              <a:t>Dertouzos</a:t>
            </a:r>
            <a:r>
              <a:rPr lang="en-US" sz="2400" dirty="0"/>
              <a:t> in 1978: </a:t>
            </a:r>
          </a:p>
          <a:p>
            <a:endParaRPr lang="en-US" sz="800" dirty="0"/>
          </a:p>
          <a:p>
            <a:r>
              <a:rPr lang="en-US" sz="2000" dirty="0"/>
              <a:t>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C19E432-546B-4C8A-825A-22C2AE68390E}"/>
              </a:ext>
            </a:extLst>
          </p:cNvPr>
          <p:cNvSpPr txBox="1"/>
          <p:nvPr/>
        </p:nvSpPr>
        <p:spPr>
          <a:xfrm>
            <a:off x="152400" y="4495800"/>
            <a:ext cx="89916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First construction </a:t>
            </a:r>
            <a:r>
              <a:rPr lang="en-US" sz="2400" dirty="0"/>
              <a:t>by Gentry 2007 (lattice based).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First construction under LWE </a:t>
            </a:r>
            <a:r>
              <a:rPr lang="en-US" sz="2400" dirty="0"/>
              <a:t>by </a:t>
            </a:r>
            <a:r>
              <a:rPr lang="en-US" sz="2400" dirty="0" err="1"/>
              <a:t>Brakerski</a:t>
            </a:r>
            <a:r>
              <a:rPr lang="en-US" sz="2400" dirty="0"/>
              <a:t> and Vaikuntanathan 2011.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Today:</a:t>
            </a:r>
            <a:r>
              <a:rPr lang="en-US" sz="2400" dirty="0"/>
              <a:t>  We will see construction by Gentry-Sahai-Waters 2013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F54EE94-871B-4848-A557-B249B5DDDBEF}"/>
                  </a:ext>
                </a:extLst>
              </p:cNvPr>
              <p:cNvSpPr txBox="1"/>
              <p:nvPr/>
            </p:nvSpPr>
            <p:spPr>
              <a:xfrm>
                <a:off x="163205" y="2514600"/>
                <a:ext cx="42563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𝐸𝑛𝑐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𝐸𝑛𝑐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F54EE94-871B-4848-A557-B249B5DDDB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205" y="2514600"/>
                <a:ext cx="4256395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row: Right 8">
            <a:extLst>
              <a:ext uri="{FF2B5EF4-FFF2-40B4-BE49-F238E27FC236}">
                <a16:creationId xmlns:a16="http://schemas.microsoft.com/office/drawing/2014/main" id="{A25ABE0F-5B12-40F0-8C1C-BC7C1A65B7D3}"/>
              </a:ext>
            </a:extLst>
          </p:cNvPr>
          <p:cNvSpPr/>
          <p:nvPr/>
        </p:nvSpPr>
        <p:spPr>
          <a:xfrm>
            <a:off x="4292970" y="2671084"/>
            <a:ext cx="914400" cy="24251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3786C26-48C7-44DD-A164-ED23F1BF4013}"/>
                  </a:ext>
                </a:extLst>
              </p:cNvPr>
              <p:cNvSpPr txBox="1"/>
              <p:nvPr/>
            </p:nvSpPr>
            <p:spPr>
              <a:xfrm>
                <a:off x="5257800" y="2514600"/>
                <a:ext cx="2819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𝐸𝑛𝑐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3786C26-48C7-44DD-A164-ED23F1BF40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514600"/>
                <a:ext cx="281940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ABBE7CFC-B41B-44D7-90A9-B8DFC2C2C65E}"/>
              </a:ext>
            </a:extLst>
          </p:cNvPr>
          <p:cNvSpPr txBox="1"/>
          <p:nvPr/>
        </p:nvSpPr>
        <p:spPr>
          <a:xfrm>
            <a:off x="4267200" y="2362200"/>
            <a:ext cx="900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easy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A8F0978-E7A3-448B-A694-52F99EF5360F}"/>
                  </a:ext>
                </a:extLst>
              </p:cNvPr>
              <p:cNvSpPr txBox="1"/>
              <p:nvPr/>
            </p:nvSpPr>
            <p:spPr>
              <a:xfrm>
                <a:off x="152400" y="3352800"/>
                <a:ext cx="42563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𝐸𝑛𝑐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𝐸𝑛𝑐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A8F0978-E7A3-448B-A694-52F99EF536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352800"/>
                <a:ext cx="4256395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row: Right 16">
            <a:extLst>
              <a:ext uri="{FF2B5EF4-FFF2-40B4-BE49-F238E27FC236}">
                <a16:creationId xmlns:a16="http://schemas.microsoft.com/office/drawing/2014/main" id="{4773C7B0-0BD6-4189-B17B-D7EE51B6EFB2}"/>
              </a:ext>
            </a:extLst>
          </p:cNvPr>
          <p:cNvSpPr/>
          <p:nvPr/>
        </p:nvSpPr>
        <p:spPr>
          <a:xfrm>
            <a:off x="4282165" y="3509284"/>
            <a:ext cx="914400" cy="24251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0F767A6-B676-4641-B744-BA0772EF2862}"/>
                  </a:ext>
                </a:extLst>
              </p:cNvPr>
              <p:cNvSpPr txBox="1"/>
              <p:nvPr/>
            </p:nvSpPr>
            <p:spPr>
              <a:xfrm>
                <a:off x="5246995" y="3352800"/>
                <a:ext cx="2819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𝐸𝑛𝑐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0F767A6-B676-4641-B744-BA0772EF28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995" y="3352800"/>
                <a:ext cx="281940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CB866B55-5F7E-4C7A-A779-97E772E616FD}"/>
              </a:ext>
            </a:extLst>
          </p:cNvPr>
          <p:cNvSpPr txBox="1"/>
          <p:nvPr/>
        </p:nvSpPr>
        <p:spPr>
          <a:xfrm>
            <a:off x="4256395" y="3200400"/>
            <a:ext cx="900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easy</a:t>
            </a:r>
          </a:p>
        </p:txBody>
      </p:sp>
    </p:spTree>
    <p:extLst>
      <p:ext uri="{BB962C8B-B14F-4D97-AF65-F5344CB8AC3E}">
        <p14:creationId xmlns:p14="http://schemas.microsoft.com/office/powerpoint/2010/main" val="206462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8" grpId="0"/>
      <p:bldP spid="9" grpId="0" animBg="1"/>
      <p:bldP spid="10" grpId="0"/>
      <p:bldP spid="14" grpId="0"/>
      <p:bldP spid="15" grpId="0"/>
      <p:bldP spid="17" grpId="0" animBg="1"/>
      <p:bldP spid="25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dirty="0"/>
              <a:t>Fully Homomorphic Encryption</a:t>
            </a:r>
            <a:endParaRPr lang="en-US" sz="4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AC5A96B-CEC7-44C1-9B2A-0B6DA655A320}"/>
              </a:ext>
            </a:extLst>
          </p:cNvPr>
          <p:cNvSpPr txBox="1"/>
          <p:nvPr/>
        </p:nvSpPr>
        <p:spPr>
          <a:xfrm>
            <a:off x="152400" y="4267200"/>
            <a:ext cx="8305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Note:  RSA and El-Gamal are homomorphic </a:t>
            </a:r>
            <a:r>
              <a:rPr lang="en-US" sz="2400" dirty="0" err="1"/>
              <a:t>w.r.t.</a:t>
            </a:r>
            <a:r>
              <a:rPr lang="en-US" sz="2400" dirty="0"/>
              <a:t> multiplication, but not addition:</a:t>
            </a:r>
          </a:p>
          <a:p>
            <a:endParaRPr lang="en-US" dirty="0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7F7D8D5E-5B07-4A02-AFCF-2AEE6007CC72}"/>
              </a:ext>
            </a:extLst>
          </p:cNvPr>
          <p:cNvSpPr/>
          <p:nvPr/>
        </p:nvSpPr>
        <p:spPr>
          <a:xfrm>
            <a:off x="3976689" y="5456671"/>
            <a:ext cx="755703" cy="165638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9510D5E-E935-48FA-B80E-AEF158DD5E4D}"/>
              </a:ext>
            </a:extLst>
          </p:cNvPr>
          <p:cNvSpPr txBox="1"/>
          <p:nvPr/>
        </p:nvSpPr>
        <p:spPr>
          <a:xfrm>
            <a:off x="3886200" y="5182501"/>
            <a:ext cx="900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easy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B1DBAB4-462D-4E84-A0A8-01E8F090EC42}"/>
                  </a:ext>
                </a:extLst>
              </p:cNvPr>
              <p:cNvSpPr txBox="1"/>
              <p:nvPr/>
            </p:nvSpPr>
            <p:spPr>
              <a:xfrm>
                <a:off x="1447800" y="5320673"/>
                <a:ext cx="296099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000" b="0" i="0" dirty="0">
                    <a:latin typeface="+mj-lt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DB1DBAB4-462D-4E84-A0A8-01E8F090EC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5320673"/>
                <a:ext cx="2960995" cy="400110"/>
              </a:xfrm>
              <a:prstGeom prst="rect">
                <a:avLst/>
              </a:prstGeom>
              <a:blipFill>
                <a:blip r:embed="rId3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258F67E-2593-443C-8F02-0052C7DA262D}"/>
                  </a:ext>
                </a:extLst>
              </p:cNvPr>
              <p:cNvSpPr txBox="1"/>
              <p:nvPr/>
            </p:nvSpPr>
            <p:spPr>
              <a:xfrm>
                <a:off x="4648200" y="5329535"/>
                <a:ext cx="2046595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𝑥𝑦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𝑚𝑜𝑑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7258F67E-2593-443C-8F02-0052C7DA26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329535"/>
                <a:ext cx="2046595" cy="40011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7726CABF-3172-452A-A1EA-77D0D98E651F}"/>
                  </a:ext>
                </a:extLst>
              </p:cNvPr>
              <p:cNvSpPr txBox="1"/>
              <p:nvPr/>
            </p:nvSpPr>
            <p:spPr>
              <a:xfrm>
                <a:off x="1345830" y="6096000"/>
                <a:ext cx="337857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),</m:t>
                    </m:r>
                  </m:oMath>
                </a14:m>
                <a:r>
                  <a:rPr lang="en-US" sz="2000" b="0" i="0" dirty="0">
                    <a:latin typeface="+mj-lt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 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7726CABF-3172-452A-A1EA-77D0D98E65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5830" y="6096000"/>
                <a:ext cx="3378570" cy="400110"/>
              </a:xfrm>
              <a:prstGeom prst="rect">
                <a:avLst/>
              </a:prstGeom>
              <a:blipFill>
                <a:blip r:embed="rId5"/>
                <a:stretch>
                  <a:fillRect l="-903"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row: Right 39">
            <a:extLst>
              <a:ext uri="{FF2B5EF4-FFF2-40B4-BE49-F238E27FC236}">
                <a16:creationId xmlns:a16="http://schemas.microsoft.com/office/drawing/2014/main" id="{2E76DDDD-F007-4D6E-A545-6CA96E22E0CC}"/>
              </a:ext>
            </a:extLst>
          </p:cNvPr>
          <p:cNvSpPr/>
          <p:nvPr/>
        </p:nvSpPr>
        <p:spPr>
          <a:xfrm>
            <a:off x="4613564" y="6235384"/>
            <a:ext cx="831273" cy="18220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3BB1601-38B2-4F75-BE7E-4025573B1763}"/>
              </a:ext>
            </a:extLst>
          </p:cNvPr>
          <p:cNvSpPr txBox="1"/>
          <p:nvPr/>
        </p:nvSpPr>
        <p:spPr>
          <a:xfrm>
            <a:off x="4546230" y="5947551"/>
            <a:ext cx="900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easy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FD427DC-1DB3-4041-B83A-8D1264868387}"/>
                  </a:ext>
                </a:extLst>
              </p:cNvPr>
              <p:cNvSpPr txBox="1"/>
              <p:nvPr/>
            </p:nvSpPr>
            <p:spPr>
              <a:xfrm>
                <a:off x="5486400" y="6096000"/>
                <a:ext cx="2749600" cy="41293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𝑥𝑦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8FD427DC-1DB3-4041-B83A-8D12648683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6096000"/>
                <a:ext cx="2749600" cy="412934"/>
              </a:xfrm>
              <a:prstGeom prst="rect">
                <a:avLst/>
              </a:prstGeom>
              <a:blipFill>
                <a:blip r:embed="rId6"/>
                <a:stretch>
                  <a:fillRect b="-13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FDBE7F8E-8481-47BE-9DB1-A9307DA43802}"/>
              </a:ext>
            </a:extLst>
          </p:cNvPr>
          <p:cNvSpPr txBox="1"/>
          <p:nvPr/>
        </p:nvSpPr>
        <p:spPr>
          <a:xfrm>
            <a:off x="544205" y="5316320"/>
            <a:ext cx="827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RSA: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AE0643E-A297-4B69-8EE5-7B219E3C0194}"/>
              </a:ext>
            </a:extLst>
          </p:cNvPr>
          <p:cNvSpPr txBox="1"/>
          <p:nvPr/>
        </p:nvSpPr>
        <p:spPr>
          <a:xfrm>
            <a:off x="62010" y="6096000"/>
            <a:ext cx="1513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El-Gamal: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433E18D-5E4F-4030-88F5-EF943AE16E09}"/>
              </a:ext>
            </a:extLst>
          </p:cNvPr>
          <p:cNvSpPr txBox="1"/>
          <p:nvPr/>
        </p:nvSpPr>
        <p:spPr>
          <a:xfrm>
            <a:off x="152400" y="1752600"/>
            <a:ext cx="8763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Notion suggested by Rivest-Adleman-</a:t>
            </a:r>
            <a:r>
              <a:rPr lang="en-US" sz="2400" dirty="0" err="1"/>
              <a:t>Dertouzos</a:t>
            </a:r>
            <a:r>
              <a:rPr lang="en-US" sz="2400" dirty="0"/>
              <a:t> in 1978: </a:t>
            </a:r>
          </a:p>
          <a:p>
            <a:endParaRPr lang="en-US" sz="800" dirty="0"/>
          </a:p>
          <a:p>
            <a:r>
              <a:rPr lang="en-US" sz="2000" dirty="0"/>
              <a:t>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223D1B2-3A44-4EC0-890A-957D2CA647EE}"/>
                  </a:ext>
                </a:extLst>
              </p:cNvPr>
              <p:cNvSpPr txBox="1"/>
              <p:nvPr/>
            </p:nvSpPr>
            <p:spPr>
              <a:xfrm>
                <a:off x="163205" y="2514600"/>
                <a:ext cx="42563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𝐸𝑛𝑐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𝐸𝑛𝑐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223D1B2-3A44-4EC0-890A-957D2CA647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205" y="2514600"/>
                <a:ext cx="4256395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row: Right 51">
            <a:extLst>
              <a:ext uri="{FF2B5EF4-FFF2-40B4-BE49-F238E27FC236}">
                <a16:creationId xmlns:a16="http://schemas.microsoft.com/office/drawing/2014/main" id="{1E49C9F8-F858-4A82-92F9-6A53F0B60FAD}"/>
              </a:ext>
            </a:extLst>
          </p:cNvPr>
          <p:cNvSpPr/>
          <p:nvPr/>
        </p:nvSpPr>
        <p:spPr>
          <a:xfrm>
            <a:off x="4292970" y="2671084"/>
            <a:ext cx="914400" cy="24251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31E226FC-8BC7-4247-A5DB-28866A323E56}"/>
                  </a:ext>
                </a:extLst>
              </p:cNvPr>
              <p:cNvSpPr txBox="1"/>
              <p:nvPr/>
            </p:nvSpPr>
            <p:spPr>
              <a:xfrm>
                <a:off x="5257800" y="2514600"/>
                <a:ext cx="2819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𝐸𝑛𝑐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31E226FC-8BC7-4247-A5DB-28866A323E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514600"/>
                <a:ext cx="2819400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id="{933B04C0-D170-4AA1-9B62-03DAFCE7E9EC}"/>
              </a:ext>
            </a:extLst>
          </p:cNvPr>
          <p:cNvSpPr txBox="1"/>
          <p:nvPr/>
        </p:nvSpPr>
        <p:spPr>
          <a:xfrm>
            <a:off x="4267200" y="2362200"/>
            <a:ext cx="900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easy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7FD5DF09-752A-462A-BFDA-1A752C8CF824}"/>
                  </a:ext>
                </a:extLst>
              </p:cNvPr>
              <p:cNvSpPr txBox="1"/>
              <p:nvPr/>
            </p:nvSpPr>
            <p:spPr>
              <a:xfrm>
                <a:off x="152400" y="3352800"/>
                <a:ext cx="425639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𝐸𝑛𝑐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𝐸𝑛𝑐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7FD5DF09-752A-462A-BFDA-1A752C8CF8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352800"/>
                <a:ext cx="4256395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Arrow: Right 55">
            <a:extLst>
              <a:ext uri="{FF2B5EF4-FFF2-40B4-BE49-F238E27FC236}">
                <a16:creationId xmlns:a16="http://schemas.microsoft.com/office/drawing/2014/main" id="{CF3BA93E-25A2-4CEE-93B3-1879DC1A75F0}"/>
              </a:ext>
            </a:extLst>
          </p:cNvPr>
          <p:cNvSpPr/>
          <p:nvPr/>
        </p:nvSpPr>
        <p:spPr>
          <a:xfrm>
            <a:off x="4282165" y="3509284"/>
            <a:ext cx="914400" cy="24251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45C1EBA2-34B5-43E5-AA08-0DC9B07350AE}"/>
                  </a:ext>
                </a:extLst>
              </p:cNvPr>
              <p:cNvSpPr txBox="1"/>
              <p:nvPr/>
            </p:nvSpPr>
            <p:spPr>
              <a:xfrm>
                <a:off x="5246995" y="3352800"/>
                <a:ext cx="2819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𝐸𝑛𝑐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𝑝𝑘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45C1EBA2-34B5-43E5-AA08-0DC9B07350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995" y="3352800"/>
                <a:ext cx="2819400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>
            <a:extLst>
              <a:ext uri="{FF2B5EF4-FFF2-40B4-BE49-F238E27FC236}">
                <a16:creationId xmlns:a16="http://schemas.microsoft.com/office/drawing/2014/main" id="{3B4A195D-D5D3-453D-A4C1-949963978196}"/>
              </a:ext>
            </a:extLst>
          </p:cNvPr>
          <p:cNvSpPr txBox="1"/>
          <p:nvPr/>
        </p:nvSpPr>
        <p:spPr>
          <a:xfrm>
            <a:off x="4256395" y="3200400"/>
            <a:ext cx="900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easy</a:t>
            </a:r>
          </a:p>
        </p:txBody>
      </p:sp>
    </p:spTree>
    <p:extLst>
      <p:ext uri="{BB962C8B-B14F-4D97-AF65-F5344CB8AC3E}">
        <p14:creationId xmlns:p14="http://schemas.microsoft.com/office/powerpoint/2010/main" val="84859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/>
      <p:bldP spid="36" grpId="0"/>
      <p:bldP spid="35" grpId="0"/>
      <p:bldP spid="38" grpId="0"/>
      <p:bldP spid="40" grpId="0" animBg="1"/>
      <p:bldP spid="42" grpId="0"/>
      <p:bldP spid="44" grpId="0"/>
      <p:bldP spid="46" grpId="0"/>
      <p:bldP spid="4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5236</TotalTime>
  <Words>1054</Words>
  <Application>Microsoft Office PowerPoint</Application>
  <PresentationFormat>On-screen Show (4:3)</PresentationFormat>
  <Paragraphs>199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 Math</vt:lpstr>
      <vt:lpstr>Office Theme</vt:lpstr>
      <vt:lpstr>Fully Homomorphic Encryption and  Post Quantum Cryptography</vt:lpstr>
      <vt:lpstr>Post Quantum Cryptography</vt:lpstr>
      <vt:lpstr>Is Crypto Going to Die??</vt:lpstr>
      <vt:lpstr>Today</vt:lpstr>
      <vt:lpstr>Learning with Error (LWE) [Regev 2004]</vt:lpstr>
      <vt:lpstr>Learning with Error (LWE) [Regev 2004]</vt:lpstr>
      <vt:lpstr>PowerPoint Presentation</vt:lpstr>
      <vt:lpstr>Fully Homomorphic Encryption</vt:lpstr>
      <vt:lpstr>Fully Homomorphic Encryption</vt:lpstr>
      <vt:lpstr>Applications of FHE: Private Delegation</vt:lpstr>
      <vt:lpstr>Construction [Gentry-Sahai-Waters13]</vt:lpstr>
      <vt:lpstr>Construction [Gentry-Sahai-Waters13]</vt:lpstr>
      <vt:lpstr>Construction [Gentry-Sahai-Waters13]</vt:lpstr>
      <vt:lpstr>Construction [Gentry-Sahai-Waters13]</vt:lpstr>
      <vt:lpstr>The Error Grows!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Succinct and efficiently verifiable proofs</dc:title>
  <dc:creator>Yael Kalai</dc:creator>
  <cp:lastModifiedBy>Yael Kalai</cp:lastModifiedBy>
  <cp:revision>43</cp:revision>
  <dcterms:created xsi:type="dcterms:W3CDTF">2020-03-07T18:25:17Z</dcterms:created>
  <dcterms:modified xsi:type="dcterms:W3CDTF">2021-04-06T20:56:36Z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SetDate">
    <vt:lpwstr>2020-03-07T19:06:34.7055483Z</vt:lpwstr>
  </property>
  <property fmtid="{D5CDD505-2E9C-101B-9397-08002B2CF9AE}" pid="5" name="MSIP_Label_f42aa342-8706-4288-bd11-ebb85995028c_Name">
    <vt:lpwstr>General</vt:lpwstr>
  </property>
  <property fmtid="{D5CDD505-2E9C-101B-9397-08002B2CF9AE}" pid="6" name="MSIP_Label_f42aa342-8706-4288-bd11-ebb85995028c_ActionId">
    <vt:lpwstr>1bc1de53-85f0-4222-97bc-0ac34a287cd2</vt:lpwstr>
  </property>
  <property fmtid="{D5CDD505-2E9C-101B-9397-08002B2CF9AE}" pid="7" name="MSIP_Label_f42aa342-8706-4288-bd11-ebb85995028c_Extended_MSFT_Method">
    <vt:lpwstr>Automatic</vt:lpwstr>
  </property>
  <property fmtid="{D5CDD505-2E9C-101B-9397-08002B2CF9AE}" pid="8" name="Sensitivity">
    <vt:lpwstr>General</vt:lpwstr>
  </property>
</Properties>
</file>