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26" r:id="rId2"/>
    <p:sldId id="778" r:id="rId3"/>
    <p:sldId id="766" r:id="rId4"/>
    <p:sldId id="779" r:id="rId5"/>
    <p:sldId id="747" r:id="rId6"/>
    <p:sldId id="748" r:id="rId7"/>
    <p:sldId id="792" r:id="rId8"/>
    <p:sldId id="791" r:id="rId9"/>
    <p:sldId id="793" r:id="rId10"/>
    <p:sldId id="794" r:id="rId11"/>
    <p:sldId id="795" r:id="rId12"/>
    <p:sldId id="796" r:id="rId13"/>
    <p:sldId id="797" r:id="rId14"/>
    <p:sldId id="799" r:id="rId15"/>
    <p:sldId id="800" r:id="rId16"/>
    <p:sldId id="801" r:id="rId17"/>
    <p:sldId id="802" r:id="rId18"/>
    <p:sldId id="749" r:id="rId19"/>
    <p:sldId id="750" r:id="rId20"/>
    <p:sldId id="788" r:id="rId21"/>
    <p:sldId id="469" r:id="rId22"/>
    <p:sldId id="811" r:id="rId23"/>
    <p:sldId id="303" r:id="rId24"/>
    <p:sldId id="803" r:id="rId25"/>
    <p:sldId id="65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9079F"/>
    <a:srgbClr val="1C05C5"/>
    <a:srgbClr val="6B6B6B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83061" autoAdjust="0"/>
  </p:normalViewPr>
  <p:slideViewPr>
    <p:cSldViewPr>
      <p:cViewPr varScale="1">
        <p:scale>
          <a:sx n="105" d="100"/>
          <a:sy n="105" d="100"/>
        </p:scale>
        <p:origin x="2640" y="19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50795-25BF-4097-9FB2-B6765BCFC9A7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4B1DC-E237-4686-AB39-682BEEBFC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01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ZK proof for any NP complete language implies ZK proof for all of NP, via NP reduction.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96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mentioned this notion early on when we talked about one-way functions and collision resistant hash functions, and their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1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96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3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3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96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95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05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3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73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3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defining IPs</a:t>
            </a:r>
            <a:r>
              <a:rPr lang="en-US" baseline="0" dirty="0"/>
              <a:t> and obtaining ZKPs, BGKW asked whether one can get information theoretical ZKPs.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led them to consider the model of multi-</a:t>
            </a:r>
            <a:r>
              <a:rPr lang="en-US" baseline="0" dirty="0" err="1"/>
              <a:t>prover</a:t>
            </a:r>
            <a:r>
              <a:rPr lang="en-US" baseline="0" dirty="0"/>
              <a:t> interactive proofs.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is a very interesting proof model, where a verifier is interacting with 2 </a:t>
            </a:r>
            <a:r>
              <a:rPr lang="en-US" baseline="0" dirty="0" err="1"/>
              <a:t>provers</a:t>
            </a:r>
            <a:r>
              <a:rPr lang="en-US" baseline="0" dirty="0"/>
              <a:t>, and the assumption is that these </a:t>
            </a:r>
            <a:r>
              <a:rPr lang="en-US" baseline="0" dirty="0" err="1"/>
              <a:t>provers</a:t>
            </a:r>
            <a:r>
              <a:rPr lang="en-US" baseline="0" dirty="0"/>
              <a:t> are not allowed to interact once the protocol begins.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before,</a:t>
            </a:r>
            <a:r>
              <a:rPr lang="en-US" baseline="0" dirty="0"/>
              <a:t> the MIP model was motivated by </a:t>
            </a:r>
            <a:r>
              <a:rPr lang="en-US" dirty="0"/>
              <a:t>cryptography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Shortly after they were introduced, </a:t>
            </a:r>
            <a:r>
              <a:rPr lang="en-US" baseline="0" dirty="0" err="1"/>
              <a:t>Babai</a:t>
            </a:r>
            <a:r>
              <a:rPr lang="en-US" baseline="0" dirty="0"/>
              <a:t>-</a:t>
            </a:r>
            <a:r>
              <a:rPr lang="en-US" baseline="0" dirty="0" err="1"/>
              <a:t>Fortnow</a:t>
            </a:r>
            <a:r>
              <a:rPr lang="en-US" baseline="0" dirty="0"/>
              <a:t>-Lund show that such MIPs are extremely powerful.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Intuitively, the reason that MIP is so powerful, is that it is hard to cheat in a consistent manner.  Think of two suspects that committed a crime. It seems very hard for them to cheat consistently,  whereas it seems much easier for a single suspect to cheat.  Indeed, a multi-prover interactive proof consists of a bunch of consistency checks.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5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defining IPs</a:t>
            </a:r>
            <a:r>
              <a:rPr lang="en-US" baseline="0" dirty="0"/>
              <a:t> and obtaining ZKPs, BGKW asked whether one can get information theoretical ZKPs.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led them to consider the model of multi-</a:t>
            </a:r>
            <a:r>
              <a:rPr lang="en-US" baseline="0" dirty="0" err="1"/>
              <a:t>prover</a:t>
            </a:r>
            <a:r>
              <a:rPr lang="en-US" baseline="0" dirty="0"/>
              <a:t> interactive proofs.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is a very interesting proof model, where a verifier is interacting with 2 </a:t>
            </a:r>
            <a:r>
              <a:rPr lang="en-US" baseline="0" dirty="0" err="1"/>
              <a:t>provers</a:t>
            </a:r>
            <a:r>
              <a:rPr lang="en-US" baseline="0" dirty="0"/>
              <a:t>, and the assumption is that these </a:t>
            </a:r>
            <a:r>
              <a:rPr lang="en-US" baseline="0" dirty="0" err="1"/>
              <a:t>provers</a:t>
            </a:r>
            <a:r>
              <a:rPr lang="en-US" baseline="0" dirty="0"/>
              <a:t> are not allowed to interact once the protocol begins.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before,</a:t>
            </a:r>
            <a:r>
              <a:rPr lang="en-US" baseline="0" dirty="0"/>
              <a:t> the MIP model was motivated by </a:t>
            </a:r>
            <a:r>
              <a:rPr lang="en-US" dirty="0"/>
              <a:t>cryptography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Shortly after they were introduced, </a:t>
            </a:r>
            <a:r>
              <a:rPr lang="en-US" baseline="0" dirty="0" err="1"/>
              <a:t>Babai</a:t>
            </a:r>
            <a:r>
              <a:rPr lang="en-US" baseline="0" dirty="0"/>
              <a:t>-</a:t>
            </a:r>
            <a:r>
              <a:rPr lang="en-US" baseline="0" dirty="0" err="1"/>
              <a:t>Fortnow</a:t>
            </a:r>
            <a:r>
              <a:rPr lang="en-US" baseline="0" dirty="0"/>
              <a:t>-Lund show that such MIPs are extremely powerful.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Intuitively, the reason that MIP is so powerful, is that it is hard to cheat in a consistent manner.  Think of two suspects that committed a crime. It seems very hard for them to cheat consistently,  whereas it seems much easier for a single suspect to cheat.  Indeed, a multi-prover interactive proof consists of a bunch of consistency checks.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5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other words, one can replace</a:t>
            </a:r>
            <a:r>
              <a:rPr lang="en-US" baseline="0" dirty="0"/>
              <a:t> the </a:t>
            </a:r>
            <a:r>
              <a:rPr lang="en-US" baseline="0" dirty="0" err="1"/>
              <a:t>provers</a:t>
            </a:r>
            <a:r>
              <a:rPr lang="en-US" baseline="0" dirty="0"/>
              <a:t> with the list of all possible answers (of the two </a:t>
            </a:r>
            <a:r>
              <a:rPr lang="en-US" baseline="0" dirty="0" err="1"/>
              <a:t>provers</a:t>
            </a:r>
            <a:r>
              <a:rPr lang="en-US" baseline="0" dirty="0"/>
              <a:t>), and the verifier can verify correctness by reading only two cells in this proof.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led to a beautiful line of work, aiming to improve the parameters of such proofs.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0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7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5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1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obtain ZK the prover needs to be randomized too.  Randomness is used to hide secret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6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graph is 3-colorable if there is a coloring of al the nodes using only three colors such that no two adjacent nodes are colored using the same color.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9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7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0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6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0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4/5/21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9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4/5/21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9B619-2F60-4027-8E11-AD1500E505D8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6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3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2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6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20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2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1.png"/><Relationship Id="rId7" Type="http://schemas.openxmlformats.org/officeDocument/2006/relationships/image" Target="../media/image6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5.tif"/><Relationship Id="rId4" Type="http://schemas.openxmlformats.org/officeDocument/2006/relationships/image" Target="../media/image58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4.png"/><Relationship Id="rId18" Type="http://schemas.openxmlformats.org/officeDocument/2006/relationships/image" Target="../media/image58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2.png"/><Relationship Id="rId5" Type="http://schemas.openxmlformats.org/officeDocument/2006/relationships/image" Target="../media/image64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3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source=images&amp;cd=&amp;cad=rja&amp;uact=8&amp;docid=tHx7_yZZ-VgRgM&amp;tbnid=6YJRP8suDqF8MM:&amp;ved=0CAgQjRw&amp;url=http://metamodern.com/2008/11/10/26/&amp;ei=xR-hU7WIBfGv7AbOqoCgAQ&amp;psig=AFQjCNGQ-6i3OdS691ySg96cUZj-2idDFQ&amp;ust=1403154757184727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4640" y="4114800"/>
            <a:ext cx="4021707" cy="1371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6.857</a:t>
            </a: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Lecture 13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286000"/>
          </a:xfrm>
        </p:spPr>
        <p:txBody>
          <a:bodyPr>
            <a:noAutofit/>
          </a:bodyPr>
          <a:lstStyle/>
          <a:p>
            <a:r>
              <a:rPr lang="en-US" b="1" dirty="0"/>
              <a:t>The Evolution of Proofs in Computer Science: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Zero-Knowledge Proofs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4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>
            <a:extLst>
              <a:ext uri="{FF2B5EF4-FFF2-40B4-BE49-F238E27FC236}">
                <a16:creationId xmlns:a16="http://schemas.microsoft.com/office/drawing/2014/main" id="{62978B51-DF35-499D-8BD5-B284510970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48880" y="502615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91D95F61-68FA-4657-BC1A-67CDC664BE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28894" y="5820460"/>
            <a:ext cx="210118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DAEB64-E6AE-4224-8A6D-71F8C568AFCF}"/>
                  </a:ext>
                </a:extLst>
              </p:cNvPr>
              <p:cNvSpPr txBox="1"/>
              <p:nvPr/>
            </p:nvSpPr>
            <p:spPr>
              <a:xfrm>
                <a:off x="1371600" y="2373868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DAEB64-E6AE-4224-8A6D-71F8C568A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373868"/>
                <a:ext cx="16764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21AF54-34F1-4D1C-9EF6-6F0CFE486539}"/>
                  </a:ext>
                </a:extLst>
              </p:cNvPr>
              <p:cNvSpPr txBox="1"/>
              <p:nvPr/>
            </p:nvSpPr>
            <p:spPr>
              <a:xfrm>
                <a:off x="381000" y="1581090"/>
                <a:ext cx="815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000" dirty="0"/>
                  <a:t>-complete language of all 3-colorable graphs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21AF54-34F1-4D1C-9EF6-6F0CFE486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81090"/>
                <a:ext cx="8153400" cy="400110"/>
              </a:xfrm>
              <a:prstGeom prst="rect">
                <a:avLst/>
              </a:prstGeom>
              <a:blipFill>
                <a:blip r:embed="rId4"/>
                <a:stretch>
                  <a:fillRect l="-82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672F776A-9A7F-4E3F-BE6C-F5FB5CCD0165}"/>
              </a:ext>
            </a:extLst>
          </p:cNvPr>
          <p:cNvSpPr/>
          <p:nvPr/>
        </p:nvSpPr>
        <p:spPr>
          <a:xfrm>
            <a:off x="2028606" y="41440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3D9D539-8CE3-468E-AA6F-7FAE88AF63A4}"/>
              </a:ext>
            </a:extLst>
          </p:cNvPr>
          <p:cNvSpPr/>
          <p:nvPr/>
        </p:nvSpPr>
        <p:spPr>
          <a:xfrm>
            <a:off x="2181006" y="41440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CD3BFD-0279-44E0-AD81-95AE2C4BB9D3}"/>
                  </a:ext>
                </a:extLst>
              </p:cNvPr>
              <p:cNvSpPr txBox="1"/>
              <p:nvPr/>
            </p:nvSpPr>
            <p:spPr>
              <a:xfrm>
                <a:off x="1421377" y="4601260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CD3BFD-0279-44E0-AD81-95AE2C4BB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377" y="4601260"/>
                <a:ext cx="1524000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4FA1C6-A6C7-426B-82FC-A4B5396BFDF5}"/>
                  </a:ext>
                </a:extLst>
              </p:cNvPr>
              <p:cNvSpPr txBox="1"/>
              <p:nvPr/>
            </p:nvSpPr>
            <p:spPr>
              <a:xfrm>
                <a:off x="1240370" y="5405735"/>
                <a:ext cx="23975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Open safes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4FA1C6-A6C7-426B-82FC-A4B5396BF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70" y="5405735"/>
                <a:ext cx="2397543" cy="461665"/>
              </a:xfrm>
              <a:prstGeom prst="rect">
                <a:avLst/>
              </a:prstGeom>
              <a:blipFill>
                <a:blip r:embed="rId6"/>
                <a:stretch>
                  <a:fillRect l="-380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5E6A1CA-8640-43B2-A0B9-D0105BA86251}"/>
              </a:ext>
            </a:extLst>
          </p:cNvPr>
          <p:cNvGrpSpPr/>
          <p:nvPr/>
        </p:nvGrpSpPr>
        <p:grpSpPr>
          <a:xfrm>
            <a:off x="815480" y="3230980"/>
            <a:ext cx="1112420" cy="1112420"/>
            <a:chOff x="3200400" y="5745580"/>
            <a:chExt cx="1112420" cy="1112420"/>
          </a:xfrm>
        </p:grpSpPr>
        <p:pic>
          <p:nvPicPr>
            <p:cNvPr id="1028" name="Picture 4" descr="Image result for safe images">
              <a:extLst>
                <a:ext uri="{FF2B5EF4-FFF2-40B4-BE49-F238E27FC236}">
                  <a16:creationId xmlns:a16="http://schemas.microsoft.com/office/drawing/2014/main" id="{6B327592-701C-4FB7-AF86-DA6CE78EF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745580"/>
              <a:ext cx="1112420" cy="111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3069CE3-5DFE-4627-8CA8-15C3B56BC25C}"/>
                    </a:ext>
                  </a:extLst>
                </p:cNvPr>
                <p:cNvSpPr txBox="1"/>
                <p:nvPr/>
              </p:nvSpPr>
              <p:spPr>
                <a:xfrm>
                  <a:off x="3657600" y="6013649"/>
                  <a:ext cx="4048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3069CE3-5DFE-4627-8CA8-15C3B56BC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6013649"/>
                  <a:ext cx="404876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72880-8E21-4A51-BCB9-F4164EEFD35E}"/>
                  </a:ext>
                </a:extLst>
              </p:cNvPr>
              <p:cNvSpPr txBox="1"/>
              <p:nvPr/>
            </p:nvSpPr>
            <p:spPr>
              <a:xfrm>
                <a:off x="152400" y="2743200"/>
                <a:ext cx="99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72880-8E21-4A51-BCB9-F4164EEFD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99229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BCA478D3-1F00-483B-B49B-033AAA362AA1}"/>
              </a:ext>
            </a:extLst>
          </p:cNvPr>
          <p:cNvSpPr/>
          <p:nvPr/>
        </p:nvSpPr>
        <p:spPr>
          <a:xfrm>
            <a:off x="1876206" y="41440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431D006-B453-4ED8-82CE-92FE343CE817}"/>
              </a:ext>
            </a:extLst>
          </p:cNvPr>
          <p:cNvGrpSpPr/>
          <p:nvPr/>
        </p:nvGrpSpPr>
        <p:grpSpPr>
          <a:xfrm>
            <a:off x="2339480" y="3229660"/>
            <a:ext cx="1112420" cy="1112420"/>
            <a:chOff x="3200400" y="5745580"/>
            <a:chExt cx="1112420" cy="1112420"/>
          </a:xfrm>
        </p:grpSpPr>
        <p:pic>
          <p:nvPicPr>
            <p:cNvPr id="64" name="Picture 4" descr="Image result for safe images">
              <a:extLst>
                <a:ext uri="{FF2B5EF4-FFF2-40B4-BE49-F238E27FC236}">
                  <a16:creationId xmlns:a16="http://schemas.microsoft.com/office/drawing/2014/main" id="{F64A4891-E1B0-456D-A197-0A8C74892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745580"/>
              <a:ext cx="1112420" cy="111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F3CB135-7481-4F53-ABA8-DC29603F2744}"/>
                    </a:ext>
                  </a:extLst>
                </p:cNvPr>
                <p:cNvSpPr txBox="1"/>
                <p:nvPr/>
              </p:nvSpPr>
              <p:spPr>
                <a:xfrm>
                  <a:off x="3657600" y="6013649"/>
                  <a:ext cx="4048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F3CB135-7481-4F53-ABA8-DC29603F2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6013649"/>
                  <a:ext cx="404876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7E402-BD68-4FCD-8BB5-3781CD30DDF1}"/>
                  </a:ext>
                </a:extLst>
              </p:cNvPr>
              <p:cNvSpPr txBox="1"/>
              <p:nvPr/>
            </p:nvSpPr>
            <p:spPr>
              <a:xfrm>
                <a:off x="3332108" y="2743200"/>
                <a:ext cx="7216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7E402-BD68-4FCD-8BB5-3781CD30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108" y="2743200"/>
                <a:ext cx="72166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12">
            <a:extLst>
              <a:ext uri="{FF2B5EF4-FFF2-40B4-BE49-F238E27FC236}">
                <a16:creationId xmlns:a16="http://schemas.microsoft.com/office/drawing/2014/main" id="{B9F4E54F-1A09-4F5F-8C55-8E4C034E7C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4323892"/>
            <a:ext cx="279668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76D703-461D-4FB3-B3B8-7B1D01D99E49}"/>
                  </a:ext>
                </a:extLst>
              </p:cNvPr>
              <p:cNvSpPr txBox="1"/>
              <p:nvPr/>
            </p:nvSpPr>
            <p:spPr>
              <a:xfrm>
                <a:off x="4953000" y="2209800"/>
                <a:ext cx="3276600" cy="2946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Choose random distinct colors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The simulated transcript is: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76D703-461D-4FB3-B3B8-7B1D01D99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209800"/>
                <a:ext cx="3276600" cy="2946191"/>
              </a:xfrm>
              <a:prstGeom prst="rect">
                <a:avLst/>
              </a:prstGeom>
              <a:blipFill>
                <a:blip r:embed="rId12"/>
                <a:stretch>
                  <a:fillRect l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11">
            <a:extLst>
              <a:ext uri="{FF2B5EF4-FFF2-40B4-BE49-F238E27FC236}">
                <a16:creationId xmlns:a16="http://schemas.microsoft.com/office/drawing/2014/main" id="{54514EF8-545D-466F-B59F-FD3F0107BD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1967" y="563575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14E8E81E-A9AA-42B5-A3F9-94E0E78B3E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1981" y="6430060"/>
            <a:ext cx="210118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66FEE7-096E-4D75-8648-E1609934B065}"/>
              </a:ext>
            </a:extLst>
          </p:cNvPr>
          <p:cNvSpPr/>
          <p:nvPr/>
        </p:nvSpPr>
        <p:spPr>
          <a:xfrm>
            <a:off x="6391693" y="47536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BE92B9-BA82-4908-8DFC-769746280EBD}"/>
              </a:ext>
            </a:extLst>
          </p:cNvPr>
          <p:cNvSpPr/>
          <p:nvPr/>
        </p:nvSpPr>
        <p:spPr>
          <a:xfrm>
            <a:off x="6544093" y="47536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D5A844-CF18-4CA9-B091-054C9968A09D}"/>
                  </a:ext>
                </a:extLst>
              </p:cNvPr>
              <p:cNvSpPr txBox="1"/>
              <p:nvPr/>
            </p:nvSpPr>
            <p:spPr>
              <a:xfrm>
                <a:off x="5784464" y="5210860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D5A844-CF18-4CA9-B091-054C9968A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464" y="5210860"/>
                <a:ext cx="1524000" cy="461665"/>
              </a:xfrm>
              <a:prstGeom prst="rect">
                <a:avLst/>
              </a:prstGeom>
              <a:blipFill>
                <a:blip r:embed="rId1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B4D686-3E9B-404E-9041-1CA99367E664}"/>
                  </a:ext>
                </a:extLst>
              </p:cNvPr>
              <p:cNvSpPr txBox="1"/>
              <p:nvPr/>
            </p:nvSpPr>
            <p:spPr>
              <a:xfrm>
                <a:off x="5603457" y="6015335"/>
                <a:ext cx="23975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Open safes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B4D686-3E9B-404E-9041-1CA99367E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457" y="6015335"/>
                <a:ext cx="2397543" cy="461665"/>
              </a:xfrm>
              <a:prstGeom prst="rect">
                <a:avLst/>
              </a:prstGeom>
              <a:blipFill>
                <a:blip r:embed="rId14"/>
                <a:stretch>
                  <a:fillRect l="-380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972F0B2-7789-43C6-9BE0-AF1C2F99E6B1}"/>
              </a:ext>
            </a:extLst>
          </p:cNvPr>
          <p:cNvGrpSpPr/>
          <p:nvPr/>
        </p:nvGrpSpPr>
        <p:grpSpPr>
          <a:xfrm>
            <a:off x="5275100" y="4033645"/>
            <a:ext cx="919355" cy="919355"/>
            <a:chOff x="3200400" y="5745580"/>
            <a:chExt cx="1112420" cy="1112420"/>
          </a:xfrm>
        </p:grpSpPr>
        <p:pic>
          <p:nvPicPr>
            <p:cNvPr id="37" name="Picture 4" descr="Image result for safe images">
              <a:extLst>
                <a:ext uri="{FF2B5EF4-FFF2-40B4-BE49-F238E27FC236}">
                  <a16:creationId xmlns:a16="http://schemas.microsoft.com/office/drawing/2014/main" id="{A94A8141-4D30-4856-9257-3FE81F36F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745580"/>
              <a:ext cx="1112420" cy="111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979B79-6FC0-450B-97C1-5A23C08FD966}"/>
                </a:ext>
              </a:extLst>
            </p:cNvPr>
            <p:cNvSpPr txBox="1"/>
            <p:nvPr/>
          </p:nvSpPr>
          <p:spPr>
            <a:xfrm>
              <a:off x="3657600" y="6013649"/>
              <a:ext cx="404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endParaRPr lang="en-US" b="1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E8478785-AB4A-43C8-B53D-2CBA3BD89C3F}"/>
              </a:ext>
            </a:extLst>
          </p:cNvPr>
          <p:cNvSpPr/>
          <p:nvPr/>
        </p:nvSpPr>
        <p:spPr>
          <a:xfrm>
            <a:off x="6239293" y="47536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9C47C5-177A-4059-9B6E-FCE9C32C73A5}"/>
              </a:ext>
            </a:extLst>
          </p:cNvPr>
          <p:cNvGrpSpPr/>
          <p:nvPr/>
        </p:nvGrpSpPr>
        <p:grpSpPr>
          <a:xfrm>
            <a:off x="6799100" y="4025010"/>
            <a:ext cx="919355" cy="919355"/>
            <a:chOff x="3200400" y="5745580"/>
            <a:chExt cx="1112420" cy="1112420"/>
          </a:xfrm>
        </p:grpSpPr>
        <p:pic>
          <p:nvPicPr>
            <p:cNvPr id="43" name="Picture 4" descr="Image result for safe images">
              <a:extLst>
                <a:ext uri="{FF2B5EF4-FFF2-40B4-BE49-F238E27FC236}">
                  <a16:creationId xmlns:a16="http://schemas.microsoft.com/office/drawing/2014/main" id="{56CEE90B-0CD3-43F0-8A0A-577ECE9CD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745580"/>
              <a:ext cx="1112420" cy="111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653975-EE7F-453A-B975-EE2BC48F2338}"/>
                </a:ext>
              </a:extLst>
            </p:cNvPr>
            <p:cNvSpPr txBox="1"/>
            <p:nvPr/>
          </p:nvSpPr>
          <p:spPr>
            <a:xfrm>
              <a:off x="3657600" y="6013649"/>
              <a:ext cx="404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endParaRPr lang="en-US" b="1" dirty="0"/>
            </a:p>
          </p:txBody>
        </p:sp>
      </p:grpSp>
      <p:sp>
        <p:nvSpPr>
          <p:cNvPr id="20" name="Line 12">
            <a:extLst>
              <a:ext uri="{FF2B5EF4-FFF2-40B4-BE49-F238E27FC236}">
                <a16:creationId xmlns:a16="http://schemas.microsoft.com/office/drawing/2014/main" id="{8C95A707-9B4A-4824-8886-006150D60E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25087" y="4933492"/>
            <a:ext cx="279668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Oval 26">
                <a:extLst>
                  <a:ext uri="{FF2B5EF4-FFF2-40B4-BE49-F238E27FC236}">
                    <a16:creationId xmlns:a16="http://schemas.microsoft.com/office/drawing/2014/main" id="{84E8862C-D1F7-489C-9FDF-5D7456F503A4}"/>
                  </a:ext>
                </a:extLst>
              </p:cNvPr>
              <p:cNvSpPr/>
              <p:nvPr/>
            </p:nvSpPr>
            <p:spPr>
              <a:xfrm>
                <a:off x="7210434" y="3086723"/>
                <a:ext cx="1781166" cy="951877"/>
              </a:xfrm>
              <a:prstGeom prst="wedgeEllipseCallout">
                <a:avLst>
                  <a:gd name="adj1" fmla="val -51327"/>
                  <a:gd name="adj2" fmla="val 5441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safes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Speech Bubble: Oval 26">
                <a:extLst>
                  <a:ext uri="{FF2B5EF4-FFF2-40B4-BE49-F238E27FC236}">
                    <a16:creationId xmlns:a16="http://schemas.microsoft.com/office/drawing/2014/main" id="{84E8862C-D1F7-489C-9FDF-5D7456F50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434" y="3086723"/>
                <a:ext cx="1781166" cy="951877"/>
              </a:xfrm>
              <a:prstGeom prst="wedgeEllipseCallout">
                <a:avLst>
                  <a:gd name="adj1" fmla="val -51327"/>
                  <a:gd name="adj2" fmla="val 54410"/>
                </a:avLst>
              </a:prstGeom>
              <a:blipFill>
                <a:blip r:embed="rId15"/>
                <a:stretch>
                  <a:fillRect t="-592" b="-1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57149C-8D68-43D3-86FB-9AEC44502C61}"/>
              </a:ext>
            </a:extLst>
          </p:cNvPr>
          <p:cNvCxnSpPr>
            <a:cxnSpLocks/>
          </p:cNvCxnSpPr>
          <p:nvPr/>
        </p:nvCxnSpPr>
        <p:spPr>
          <a:xfrm>
            <a:off x="4267200" y="2269163"/>
            <a:ext cx="0" cy="4360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5FC7D508-5B0B-4580-92D7-858CE934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ZK Proofs for NP</a:t>
            </a:r>
          </a:p>
        </p:txBody>
      </p:sp>
    </p:spTree>
    <p:extLst>
      <p:ext uri="{BB962C8B-B14F-4D97-AF65-F5344CB8AC3E}">
        <p14:creationId xmlns:p14="http://schemas.microsoft.com/office/powerpoint/2010/main" val="16212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5" grpId="0"/>
      <p:bldP spid="16" grpId="0"/>
      <p:bldP spid="18" grpId="0" animBg="1"/>
      <p:bldP spid="20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9501-6EC5-4628-B034-A044BC0B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Digital Safes:</a:t>
            </a:r>
            <a:br>
              <a:rPr lang="en-US" dirty="0"/>
            </a:br>
            <a:r>
              <a:rPr lang="en-US" dirty="0"/>
              <a:t>Commitment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A467F-DCA9-447A-ADA6-83357A42BC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74837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>
                    <a:solidFill>
                      <a:srgbClr val="FF0000"/>
                    </a:solidFill>
                  </a:rPr>
                  <a:t>commitment scheme</a:t>
                </a:r>
                <a:r>
                  <a:rPr lang="en-US" dirty="0"/>
                  <a:t> is a randomized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Hiding: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Binding: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A467F-DCA9-447A-ADA6-83357A42B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74837"/>
                <a:ext cx="8229600" cy="4525963"/>
              </a:xfrm>
              <a:blipFill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5A4D70-5D5A-4A2F-B166-A4A49598F8C0}"/>
              </a:ext>
            </a:extLst>
          </p:cNvPr>
          <p:cNvCxnSpPr>
            <a:cxnSpLocks/>
          </p:cNvCxnSpPr>
          <p:nvPr/>
        </p:nvCxnSpPr>
        <p:spPr>
          <a:xfrm flipH="1">
            <a:off x="2494483" y="4495800"/>
            <a:ext cx="155292" cy="412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11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B6A2-1169-4119-83F3-53A3A42C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Commitments to Construct ZK Proofs </a:t>
            </a: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62978B51-DF35-499D-8BD5-B284510970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6280" y="502615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91D95F61-68FA-4657-BC1A-67CDC664BE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98713" y="5820460"/>
            <a:ext cx="307634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DAEB64-E6AE-4224-8A6D-71F8C568AFCF}"/>
                  </a:ext>
                </a:extLst>
              </p:cNvPr>
              <p:cNvSpPr txBox="1"/>
              <p:nvPr/>
            </p:nvSpPr>
            <p:spPr>
              <a:xfrm>
                <a:off x="3377795" y="2373868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DAEB64-E6AE-4224-8A6D-71F8C568A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95" y="2373868"/>
                <a:ext cx="16764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21AF54-34F1-4D1C-9EF6-6F0CFE486539}"/>
                  </a:ext>
                </a:extLst>
              </p:cNvPr>
              <p:cNvSpPr txBox="1"/>
              <p:nvPr/>
            </p:nvSpPr>
            <p:spPr>
              <a:xfrm>
                <a:off x="381000" y="1581090"/>
                <a:ext cx="815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000" dirty="0"/>
                  <a:t>-complete language of all 3-colorable graphs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21AF54-34F1-4D1C-9EF6-6F0CFE486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81090"/>
                <a:ext cx="8153400" cy="400110"/>
              </a:xfrm>
              <a:prstGeom prst="rect">
                <a:avLst/>
              </a:prstGeom>
              <a:blipFill>
                <a:blip r:embed="rId4"/>
                <a:stretch>
                  <a:fillRect l="-82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CD3BFD-0279-44E0-AD81-95AE2C4BB9D3}"/>
                  </a:ext>
                </a:extLst>
              </p:cNvPr>
              <p:cNvSpPr txBox="1"/>
              <p:nvPr/>
            </p:nvSpPr>
            <p:spPr>
              <a:xfrm>
                <a:off x="3478777" y="4601260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CD3BFD-0279-44E0-AD81-95AE2C4BB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777" y="4601260"/>
                <a:ext cx="1524000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4FA1C6-A6C7-426B-82FC-A4B5396BFDF5}"/>
                  </a:ext>
                </a:extLst>
              </p:cNvPr>
              <p:cNvSpPr txBox="1"/>
              <p:nvPr/>
            </p:nvSpPr>
            <p:spPr>
              <a:xfrm>
                <a:off x="2362200" y="5387652"/>
                <a:ext cx="3886200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Reveal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with corresponding randomness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4FA1C6-A6C7-426B-82FC-A4B5396BF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387652"/>
                <a:ext cx="3886200" cy="860748"/>
              </a:xfrm>
              <a:prstGeom prst="rect">
                <a:avLst/>
              </a:prstGeom>
              <a:blipFill>
                <a:blip r:embed="rId6"/>
                <a:stretch>
                  <a:fillRect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72880-8E21-4A51-BCB9-F4164EEFD35E}"/>
                  </a:ext>
                </a:extLst>
              </p:cNvPr>
              <p:cNvSpPr txBox="1"/>
              <p:nvPr/>
            </p:nvSpPr>
            <p:spPr>
              <a:xfrm>
                <a:off x="2209800" y="2743200"/>
                <a:ext cx="99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72880-8E21-4A51-BCB9-F4164EEFD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43200"/>
                <a:ext cx="99229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7E402-BD68-4FCD-8BB5-3781CD30DDF1}"/>
                  </a:ext>
                </a:extLst>
              </p:cNvPr>
              <p:cNvSpPr txBox="1"/>
              <p:nvPr/>
            </p:nvSpPr>
            <p:spPr>
              <a:xfrm>
                <a:off x="5389508" y="2743200"/>
                <a:ext cx="7216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7E402-BD68-4FCD-8BB5-3781CD30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508" y="2743200"/>
                <a:ext cx="72166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12">
            <a:extLst>
              <a:ext uri="{FF2B5EF4-FFF2-40B4-BE49-F238E27FC236}">
                <a16:creationId xmlns:a16="http://schemas.microsoft.com/office/drawing/2014/main" id="{B9F4E54F-1A09-4F5F-8C55-8E4C034E7C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9566" y="4323892"/>
            <a:ext cx="307634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72DD1B-5E0B-4ECF-A1BD-E3C56EC4DA1B}"/>
                  </a:ext>
                </a:extLst>
              </p:cNvPr>
              <p:cNvSpPr txBox="1"/>
              <p:nvPr/>
            </p:nvSpPr>
            <p:spPr>
              <a:xfrm>
                <a:off x="381000" y="3648670"/>
                <a:ext cx="20590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Randomly permute the coloring, to obtain valid 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72DD1B-5E0B-4ECF-A1BD-E3C56EC4D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48670"/>
                <a:ext cx="2059095" cy="1200329"/>
              </a:xfrm>
              <a:prstGeom prst="rect">
                <a:avLst/>
              </a:prstGeom>
              <a:blipFill>
                <a:blip r:embed="rId9"/>
                <a:stretch>
                  <a:fillRect l="-890" t="-3061" r="-267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AAE80C-3103-4B4C-833C-6FD49A18A7FF}"/>
                  </a:ext>
                </a:extLst>
              </p:cNvPr>
              <p:cNvSpPr txBox="1"/>
              <p:nvPr/>
            </p:nvSpPr>
            <p:spPr>
              <a:xfrm>
                <a:off x="5768480" y="4343400"/>
                <a:ext cx="16991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Choose a random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AAE80C-3103-4B4C-833C-6FD49A18A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80" y="4343400"/>
                <a:ext cx="1699120" cy="923330"/>
              </a:xfrm>
              <a:prstGeom prst="rect">
                <a:avLst/>
              </a:prstGeom>
              <a:blipFill>
                <a:blip r:embed="rId10"/>
                <a:stretch>
                  <a:fillRect l="-2867" t="-397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092FCA-F30C-4026-A34D-F7DA06BAC893}"/>
                  </a:ext>
                </a:extLst>
              </p:cNvPr>
              <p:cNvSpPr txBox="1"/>
              <p:nvPr/>
            </p:nvSpPr>
            <p:spPr>
              <a:xfrm>
                <a:off x="2743200" y="3881735"/>
                <a:ext cx="2491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092FCA-F30C-4026-A34D-F7DA06BAC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881735"/>
                <a:ext cx="2491880" cy="461665"/>
              </a:xfrm>
              <a:prstGeom prst="rect">
                <a:avLst/>
              </a:prstGeom>
              <a:blipFill>
                <a:blip r:embed="rId11"/>
                <a:stretch>
                  <a:fillRect l="-489" r="-2102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9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547C-ACA0-4A26-ABD3-E91BD36A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a Commitment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15CC9-FB50-49A9-879E-31F26CB94F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001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Construction 1: 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be an injective OWF.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𝑪𝒐𝒎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15CC9-FB50-49A9-879E-31F26CB94F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00199"/>
              </a:xfrm>
              <a:blipFill>
                <a:blip r:embed="rId3"/>
                <a:stretch>
                  <a:fillRect l="-1111" t="-3053" b="-4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49F4FB-CC55-4A94-9751-A8845E868AA6}"/>
                  </a:ext>
                </a:extLst>
              </p:cNvPr>
              <p:cNvSpPr txBox="1"/>
              <p:nvPr/>
            </p:nvSpPr>
            <p:spPr>
              <a:xfrm>
                <a:off x="457200" y="4267200"/>
                <a:ext cx="822960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Hiding:</a:t>
                </a:r>
                <a:r>
                  <a:rPr lang="en-US" sz="2400" dirty="0"/>
                  <a:t>  Relies on the fact that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is one-way </a:t>
                </a:r>
                <a:r>
                  <a:rPr lang="en-US" sz="2400" dirty="0"/>
                  <a:t>then:</a:t>
                </a:r>
              </a:p>
              <a:p>
                <a:r>
                  <a:rPr lang="en-US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⊕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49F4FB-CC55-4A94-9751-A8845E868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7200"/>
                <a:ext cx="8229600" cy="1138773"/>
              </a:xfrm>
              <a:prstGeom prst="rect">
                <a:avLst/>
              </a:prstGeom>
              <a:blipFill>
                <a:blip r:embed="rId4"/>
                <a:stretch>
                  <a:fillRect l="-1111" t="-4278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4030371-6ADA-4D9C-AA5E-E69E9C9C490F}"/>
              </a:ext>
            </a:extLst>
          </p:cNvPr>
          <p:cNvSpPr/>
          <p:nvPr/>
        </p:nvSpPr>
        <p:spPr>
          <a:xfrm>
            <a:off x="152400" y="5410200"/>
            <a:ext cx="3352800" cy="1138773"/>
          </a:xfrm>
          <a:prstGeom prst="wedgeEllipseCallout">
            <a:avLst>
              <a:gd name="adj1" fmla="val 58149"/>
              <a:gd name="adj2" fmla="val -549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Known as </a:t>
            </a:r>
            <a:r>
              <a:rPr lang="en-US" b="1" dirty="0"/>
              <a:t>a </a:t>
            </a:r>
            <a:r>
              <a:rPr lang="en-US" b="1" dirty="0">
                <a:solidFill>
                  <a:srgbClr val="FFFF00"/>
                </a:solidFill>
              </a:rPr>
              <a:t>hard-core predicate</a:t>
            </a:r>
          </a:p>
          <a:p>
            <a:pPr algn="ctr"/>
            <a:r>
              <a:rPr lang="en-US" b="1" dirty="0"/>
              <a:t>[Goldreich-Levin89]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AD6747-A765-4A07-A3EF-E1AC2EA70226}"/>
                  </a:ext>
                </a:extLst>
              </p:cNvPr>
              <p:cNvSpPr txBox="1"/>
              <p:nvPr/>
            </p:nvSpPr>
            <p:spPr>
              <a:xfrm>
                <a:off x="457200" y="3579985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Binding:</a:t>
                </a:r>
                <a:r>
                  <a:rPr lang="en-US" sz="2400" dirty="0"/>
                  <a:t>  Follows from the fact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injective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AD6747-A765-4A07-A3EF-E1AC2EA70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79985"/>
                <a:ext cx="7010400" cy="461665"/>
              </a:xfrm>
              <a:prstGeom prst="rect">
                <a:avLst/>
              </a:prstGeom>
              <a:blipFill>
                <a:blip r:embed="rId5"/>
                <a:stretch>
                  <a:fillRect l="-130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0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547C-ACA0-4A26-ABD3-E91BD36A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a Commitment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15CC9-FB50-49A9-879E-31F26CB94F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0019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Construction 2: 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be </a:t>
                </a:r>
                <a:r>
                  <a:rPr lang="en-US" sz="2400" dirty="0"/>
                  <a:t>a group of </a:t>
                </a:r>
                <a:r>
                  <a:rPr lang="en-US" sz="2400" b="0" dirty="0"/>
                  <a:t>prime order </a:t>
                </a:r>
                <a:r>
                  <a:rPr lang="en-US" sz="2400" dirty="0"/>
                  <a:t>p</a:t>
                </a:r>
                <a:r>
                  <a:rPr lang="en-US" sz="2400" b="0" dirty="0"/>
                  <a:t>,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0" dirty="0"/>
                  <a:t> be any generator,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be a random group element.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𝑪𝒐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15CC9-FB50-49A9-879E-31F26CB94F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00199"/>
              </a:xfrm>
              <a:blipFill>
                <a:blip r:embed="rId3"/>
                <a:stretch>
                  <a:fillRect l="-963" t="-6489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649F4FB-CC55-4A94-9751-A8845E868AA6}"/>
              </a:ext>
            </a:extLst>
          </p:cNvPr>
          <p:cNvSpPr txBox="1"/>
          <p:nvPr/>
        </p:nvSpPr>
        <p:spPr>
          <a:xfrm>
            <a:off x="457200" y="3429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Hiding:</a:t>
            </a:r>
            <a:r>
              <a:rPr lang="en-US" sz="2400" dirty="0"/>
              <a:t>  Information theoretically!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AD6747-A765-4A07-A3EF-E1AC2EA70226}"/>
                  </a:ext>
                </a:extLst>
              </p:cNvPr>
              <p:cNvSpPr txBox="1"/>
              <p:nvPr/>
            </p:nvSpPr>
            <p:spPr>
              <a:xfrm>
                <a:off x="457200" y="4297918"/>
                <a:ext cx="7924800" cy="2107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Binding:</a:t>
                </a:r>
                <a:r>
                  <a:rPr lang="en-US" sz="2400" dirty="0"/>
                  <a:t>  Follows from the Discrete Log assumption.</a:t>
                </a:r>
              </a:p>
              <a:p>
                <a:r>
                  <a:rPr lang="en-US" sz="2400" dirty="0"/>
                  <a:t>If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𝑃𝑃𝑇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alg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then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mod p,</a:t>
                </a:r>
              </a:p>
              <a:p>
                <a:r>
                  <a:rPr lang="en-US" sz="2400" dirty="0"/>
                  <a:t>which implies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mod p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AD6747-A765-4A07-A3EF-E1AC2EA70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97918"/>
                <a:ext cx="7924800" cy="2107693"/>
              </a:xfrm>
              <a:prstGeom prst="rect">
                <a:avLst/>
              </a:prstGeom>
              <a:blipFill>
                <a:blip r:embed="rId4"/>
                <a:stretch>
                  <a:fillRect l="-1154" t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8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B6A2-1169-4119-83F3-53A3A42C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Zero-Knowledge Proofs</a:t>
            </a: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62978B51-DF35-499D-8BD5-B284510970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6280" y="502615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91D95F61-68FA-4657-BC1A-67CDC664BE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98713" y="5820460"/>
            <a:ext cx="307634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CD3BFD-0279-44E0-AD81-95AE2C4BB9D3}"/>
                  </a:ext>
                </a:extLst>
              </p:cNvPr>
              <p:cNvSpPr txBox="1"/>
              <p:nvPr/>
            </p:nvSpPr>
            <p:spPr>
              <a:xfrm>
                <a:off x="3478777" y="4601260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CD3BFD-0279-44E0-AD81-95AE2C4BB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777" y="4601260"/>
                <a:ext cx="1524000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4FA1C6-A6C7-426B-82FC-A4B5396BFDF5}"/>
                  </a:ext>
                </a:extLst>
              </p:cNvPr>
              <p:cNvSpPr txBox="1"/>
              <p:nvPr/>
            </p:nvSpPr>
            <p:spPr>
              <a:xfrm>
                <a:off x="2362200" y="5387652"/>
                <a:ext cx="3886200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Reveal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with corresponding randomness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4FA1C6-A6C7-426B-82FC-A4B5396BF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387652"/>
                <a:ext cx="3886200" cy="860748"/>
              </a:xfrm>
              <a:prstGeom prst="rect">
                <a:avLst/>
              </a:prstGeom>
              <a:blipFill>
                <a:blip r:embed="rId4"/>
                <a:stretch>
                  <a:fillRect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72880-8E21-4A51-BCB9-F4164EEFD35E}"/>
                  </a:ext>
                </a:extLst>
              </p:cNvPr>
              <p:cNvSpPr txBox="1"/>
              <p:nvPr/>
            </p:nvSpPr>
            <p:spPr>
              <a:xfrm>
                <a:off x="2209800" y="2743200"/>
                <a:ext cx="99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72880-8E21-4A51-BCB9-F4164EEFD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43200"/>
                <a:ext cx="99229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7E402-BD68-4FCD-8BB5-3781CD30DDF1}"/>
                  </a:ext>
                </a:extLst>
              </p:cNvPr>
              <p:cNvSpPr txBox="1"/>
              <p:nvPr/>
            </p:nvSpPr>
            <p:spPr>
              <a:xfrm>
                <a:off x="5389508" y="2743200"/>
                <a:ext cx="7216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7E402-BD68-4FCD-8BB5-3781CD30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508" y="2743200"/>
                <a:ext cx="72166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12">
            <a:extLst>
              <a:ext uri="{FF2B5EF4-FFF2-40B4-BE49-F238E27FC236}">
                <a16:creationId xmlns:a16="http://schemas.microsoft.com/office/drawing/2014/main" id="{B9F4E54F-1A09-4F5F-8C55-8E4C034E7C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28480" y="4323892"/>
            <a:ext cx="3919919" cy="1206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72DD1B-5E0B-4ECF-A1BD-E3C56EC4DA1B}"/>
                  </a:ext>
                </a:extLst>
              </p:cNvPr>
              <p:cNvSpPr txBox="1"/>
              <p:nvPr/>
            </p:nvSpPr>
            <p:spPr>
              <a:xfrm>
                <a:off x="381000" y="3648670"/>
                <a:ext cx="20590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Randomly permute the coloring, to obtain valid 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72DD1B-5E0B-4ECF-A1BD-E3C56EC4D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48670"/>
                <a:ext cx="2059095" cy="1200329"/>
              </a:xfrm>
              <a:prstGeom prst="rect">
                <a:avLst/>
              </a:prstGeom>
              <a:blipFill>
                <a:blip r:embed="rId7"/>
                <a:stretch>
                  <a:fillRect l="-890" t="-3061" r="-267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AAE80C-3103-4B4C-833C-6FD49A18A7FF}"/>
                  </a:ext>
                </a:extLst>
              </p:cNvPr>
              <p:cNvSpPr txBox="1"/>
              <p:nvPr/>
            </p:nvSpPr>
            <p:spPr>
              <a:xfrm>
                <a:off x="5768480" y="4343400"/>
                <a:ext cx="16991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Choose a random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AAE80C-3103-4B4C-833C-6FD49A18A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80" y="4343400"/>
                <a:ext cx="1699120" cy="923330"/>
              </a:xfrm>
              <a:prstGeom prst="rect">
                <a:avLst/>
              </a:prstGeom>
              <a:blipFill>
                <a:blip r:embed="rId8"/>
                <a:stretch>
                  <a:fillRect l="-2867" t="-397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092FCA-F30C-4026-A34D-F7DA06BAC893}"/>
                  </a:ext>
                </a:extLst>
              </p:cNvPr>
              <p:cNvSpPr txBox="1"/>
              <p:nvPr/>
            </p:nvSpPr>
            <p:spPr>
              <a:xfrm>
                <a:off x="2537320" y="3881735"/>
                <a:ext cx="2491880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092FCA-F30C-4026-A34D-F7DA06BAC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320" y="3881735"/>
                <a:ext cx="2491880" cy="491738"/>
              </a:xfrm>
              <a:prstGeom prst="rect">
                <a:avLst/>
              </a:prstGeom>
              <a:blipFill>
                <a:blip r:embed="rId9"/>
                <a:stretch>
                  <a:fillRect l="-489" r="-489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11">
            <a:extLst>
              <a:ext uri="{FF2B5EF4-FFF2-40B4-BE49-F238E27FC236}">
                <a16:creationId xmlns:a16="http://schemas.microsoft.com/office/drawing/2014/main" id="{986C97EB-3A50-4966-938D-E63CFA8488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35052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F0BEA0-DCD9-49E5-BD27-028F49274A6E}"/>
                  </a:ext>
                </a:extLst>
              </p:cNvPr>
              <p:cNvSpPr txBox="1"/>
              <p:nvPr/>
            </p:nvSpPr>
            <p:spPr>
              <a:xfrm>
                <a:off x="3352800" y="3076715"/>
                <a:ext cx="1805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F0BEA0-DCD9-49E5-BD27-028F49274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076715"/>
                <a:ext cx="1805557" cy="461665"/>
              </a:xfrm>
              <a:prstGeom prst="rect">
                <a:avLst/>
              </a:prstGeom>
              <a:blipFill>
                <a:blip r:embed="rId10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479C2A03-F205-4D46-8E16-11EA3D6368A7}"/>
              </a:ext>
            </a:extLst>
          </p:cNvPr>
          <p:cNvSpPr/>
          <p:nvPr/>
        </p:nvSpPr>
        <p:spPr>
          <a:xfrm>
            <a:off x="1828800" y="76210"/>
            <a:ext cx="5693341" cy="2514590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is </a:t>
            </a:r>
            <a:r>
              <a:rPr lang="en-US" sz="2000" b="1" dirty="0">
                <a:solidFill>
                  <a:srgbClr val="FFFF00"/>
                </a:solidFill>
              </a:rPr>
              <a:t>perfect ZK!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But only </a:t>
            </a:r>
            <a:r>
              <a:rPr lang="en-US" sz="2000" b="1" dirty="0">
                <a:solidFill>
                  <a:srgbClr val="FFFF00"/>
                </a:solidFill>
              </a:rPr>
              <a:t>computationally sound 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ADF65E-CAC8-4648-8E6D-70861FAF4209}"/>
              </a:ext>
            </a:extLst>
          </p:cNvPr>
          <p:cNvSpPr/>
          <p:nvPr/>
        </p:nvSpPr>
        <p:spPr>
          <a:xfrm>
            <a:off x="6111177" y="2915527"/>
            <a:ext cx="1966023" cy="818273"/>
          </a:xfrm>
          <a:prstGeom prst="wedgeEllipseCallout">
            <a:avLst>
              <a:gd name="adj1" fmla="val -52692"/>
              <a:gd name="adj2" fmla="val 739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Perfectly hiding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87E547A5-BD05-424F-A0BA-6FBCC4D9DC64}"/>
              </a:ext>
            </a:extLst>
          </p:cNvPr>
          <p:cNvSpPr/>
          <p:nvPr/>
        </p:nvSpPr>
        <p:spPr>
          <a:xfrm>
            <a:off x="403720" y="4516584"/>
            <a:ext cx="2491880" cy="969816"/>
          </a:xfrm>
          <a:prstGeom prst="wedgeEllipseCallout">
            <a:avLst>
              <a:gd name="adj1" fmla="val 62091"/>
              <a:gd name="adj2" fmla="val 712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All </a:t>
            </a:r>
            <a:r>
              <a:rPr lang="en-US" sz="2000" b="1"/>
              <a:t>powerful prover </a:t>
            </a:r>
            <a:r>
              <a:rPr lang="en-US" sz="2000" b="1" dirty="0"/>
              <a:t>can break binding </a:t>
            </a:r>
          </a:p>
        </p:txBody>
      </p:sp>
    </p:spTree>
    <p:extLst>
      <p:ext uri="{BB962C8B-B14F-4D97-AF65-F5344CB8AC3E}">
        <p14:creationId xmlns:p14="http://schemas.microsoft.com/office/powerpoint/2010/main" val="9211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5" y="245377"/>
            <a:ext cx="8915400" cy="16162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Interactive Computationally Sound Proofs (a.k.a. Arguments)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7030A0"/>
                </a:solidFill>
              </a:rPr>
              <a:t>[Brassard-Chaum-Creapeau88]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3617349" y="3491069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43526" y="2549237"/>
                <a:ext cx="99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526" y="2549237"/>
                <a:ext cx="99229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88951" y="2549237"/>
                <a:ext cx="7216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51" y="2549237"/>
                <a:ext cx="72166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3590286" y="3829397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3590286" y="4149437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3590286" y="4469477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3590286" y="4835237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C:\Users\yael\AppData\Local\Microsoft\Windows\Temporary Internet Files\Content.IE5\VDR4OSMJ\MC9004403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86" y="2969861"/>
            <a:ext cx="802857" cy="8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CFFC2-9D60-4E13-9419-515906AC3995}"/>
                  </a:ext>
                </a:extLst>
              </p:cNvPr>
              <p:cNvSpPr txBox="1"/>
              <p:nvPr/>
            </p:nvSpPr>
            <p:spPr>
              <a:xfrm>
                <a:off x="3657600" y="2281535"/>
                <a:ext cx="14295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CFFC2-9D60-4E13-9419-515906AC3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281535"/>
                <a:ext cx="142959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D39BAB-E3B0-4A60-BCA4-DCCD41E79A53}"/>
                  </a:ext>
                </a:extLst>
              </p:cNvPr>
              <p:cNvSpPr txBox="1"/>
              <p:nvPr/>
            </p:nvSpPr>
            <p:spPr>
              <a:xfrm>
                <a:off x="609600" y="5334000"/>
                <a:ext cx="815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Completeness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D39BAB-E3B0-4A60-BCA4-DCCD41E79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34000"/>
                <a:ext cx="8153400" cy="461665"/>
              </a:xfrm>
              <a:prstGeom prst="rect">
                <a:avLst/>
              </a:prstGeom>
              <a:blipFill>
                <a:blip r:embed="rId7"/>
                <a:stretch>
                  <a:fillRect l="-112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3444E9-B1CA-41AC-A4BE-2035E88070B3}"/>
                  </a:ext>
                </a:extLst>
              </p:cNvPr>
              <p:cNvSpPr txBox="1"/>
              <p:nvPr/>
            </p:nvSpPr>
            <p:spPr>
              <a:xfrm>
                <a:off x="609600" y="6107668"/>
                <a:ext cx="815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Soundness: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𝑷𝑷𝑻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3444E9-B1CA-41AC-A4BE-2035E8807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107668"/>
                <a:ext cx="8153400" cy="461665"/>
              </a:xfrm>
              <a:prstGeom prst="rect">
                <a:avLst/>
              </a:prstGeom>
              <a:blipFill>
                <a:blip r:embed="rId8"/>
                <a:stretch>
                  <a:fillRect l="-112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AF2C-47B4-40AE-9C00-5236A11C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DF9E-439D-4DC3-8671-4F944CF65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Constructed ZK proofs for all of NP </a:t>
            </a:r>
          </a:p>
          <a:p>
            <a:pPr lvl="1"/>
            <a:r>
              <a:rPr lang="en-US" dirty="0"/>
              <a:t>using commitment schemes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Constructed commitment schemes</a:t>
            </a:r>
          </a:p>
          <a:p>
            <a:pPr lvl="1"/>
            <a:r>
              <a:rPr lang="en-US" dirty="0"/>
              <a:t>Based on injective OWF:  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computationally hiding, perfectly binding</a:t>
            </a:r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Based on Discrete Log: 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perfectly hiding, computationally binding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ABDDBF3-18C0-4CCA-A8EA-45BADC39571D}"/>
              </a:ext>
            </a:extLst>
          </p:cNvPr>
          <p:cNvSpPr/>
          <p:nvPr/>
        </p:nvSpPr>
        <p:spPr>
          <a:xfrm>
            <a:off x="6477000" y="3200400"/>
            <a:ext cx="2514600" cy="1030504"/>
          </a:xfrm>
          <a:prstGeom prst="wedgeEllipseCallout">
            <a:avLst>
              <a:gd name="adj1" fmla="val -64731"/>
              <a:gd name="adj2" fmla="val 673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Computational ZK proofs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B296FA2-5F63-4A2D-AA2E-C5702D67270E}"/>
              </a:ext>
            </a:extLst>
          </p:cNvPr>
          <p:cNvSpPr/>
          <p:nvPr/>
        </p:nvSpPr>
        <p:spPr>
          <a:xfrm>
            <a:off x="6400800" y="4701978"/>
            <a:ext cx="2514600" cy="936822"/>
          </a:xfrm>
          <a:prstGeom prst="wedgeEllipseCallout">
            <a:avLst>
              <a:gd name="adj1" fmla="val -62113"/>
              <a:gd name="adj2" fmla="val 559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Perfect ZK arguments</a:t>
            </a:r>
          </a:p>
        </p:txBody>
      </p:sp>
    </p:spTree>
    <p:extLst>
      <p:ext uri="{BB962C8B-B14F-4D97-AF65-F5344CB8AC3E}">
        <p14:creationId xmlns:p14="http://schemas.microsoft.com/office/powerpoint/2010/main" val="12761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79438"/>
            <a:ext cx="8839200" cy="147796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Interactive Proofs are More Efficient!</a:t>
            </a:r>
            <a:br>
              <a:rPr lang="en-US" sz="4900" dirty="0"/>
            </a:br>
            <a:r>
              <a:rPr lang="en-US" sz="3600" dirty="0">
                <a:solidFill>
                  <a:srgbClr val="7030A0"/>
                </a:solidFill>
              </a:rPr>
              <a:t>[Lund-Fortnow-Karloff-Nissan90, Shamir90]</a:t>
            </a:r>
            <a:br>
              <a:rPr lang="en-US" sz="3600" dirty="0">
                <a:solidFill>
                  <a:srgbClr val="7030A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86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Example:  </a:t>
            </a:r>
            <a:r>
              <a:rPr lang="en-US" sz="3600" dirty="0"/>
              <a:t>Chess</a:t>
            </a:r>
          </a:p>
        </p:txBody>
      </p:sp>
      <p:pic>
        <p:nvPicPr>
          <p:cNvPr id="6" name="Picture 2" descr="http://garabedyan.files.wordpress.com/2011/04/chess-shannon-type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0" y="3068567"/>
            <a:ext cx="7729020" cy="31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1000" y="2286000"/>
            <a:ext cx="8153400" cy="2982218"/>
            <a:chOff x="609600" y="1853625"/>
            <a:chExt cx="8153400" cy="2982218"/>
          </a:xfrm>
        </p:grpSpPr>
        <p:sp>
          <p:nvSpPr>
            <p:cNvPr id="11" name="TextBox 10"/>
            <p:cNvSpPr txBox="1"/>
            <p:nvPr/>
          </p:nvSpPr>
          <p:spPr>
            <a:xfrm>
              <a:off x="609600" y="1853625"/>
              <a:ext cx="81534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correctness of any computation can be proved:</a:t>
              </a:r>
            </a:p>
            <a:p>
              <a:pPr algn="ctr"/>
              <a:endParaRPr lang="en-US" dirty="0"/>
            </a:p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Time to verify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3758625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US" sz="3200" dirty="0">
                  <a:solidFill>
                    <a:srgbClr val="FF0000"/>
                  </a:solidFill>
                </a:rPr>
                <a:t>Space required to do the computation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342610" y="3225225"/>
                  <a:ext cx="668773" cy="6432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1C05C5"/>
                            </a:solidFill>
                            <a:latin typeface="Cambria Math"/>
                          </a:rPr>
                          <m:t>≈ </m:t>
                        </m:r>
                      </m:oMath>
                    </m:oMathPara>
                  </a14:m>
                  <a:endParaRPr lang="en-US" sz="2000" dirty="0">
                    <a:solidFill>
                      <a:srgbClr val="1C05C5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2610" y="3225225"/>
                  <a:ext cx="668773" cy="6432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200" y="579438"/>
            <a:ext cx="8839200" cy="147796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Interactive Proofs are More Efficient!</a:t>
            </a:r>
            <a:br>
              <a:rPr lang="en-US" sz="4900" dirty="0"/>
            </a:br>
            <a:r>
              <a:rPr lang="en-US" sz="3600" dirty="0">
                <a:solidFill>
                  <a:srgbClr val="7030A0"/>
                </a:solidFill>
              </a:rPr>
              <a:t>[Lund-Fortnow-Karloff-Nissan90, Shamir90]</a:t>
            </a:r>
            <a:br>
              <a:rPr lang="en-US" sz="3600" dirty="0">
                <a:solidFill>
                  <a:srgbClr val="7030A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AD4F3FA-0A63-46B0-BF62-B5C53A9BFA9D}"/>
                  </a:ext>
                </a:extLst>
              </p:cNvPr>
              <p:cNvSpPr/>
              <p:nvPr/>
            </p:nvSpPr>
            <p:spPr>
              <a:xfrm>
                <a:off x="2286000" y="5638800"/>
                <a:ext cx="4572000" cy="83820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𝑰𝑷</m:t>
                      </m:r>
                      <m:r>
                        <a:rPr lang="en-US" sz="3200" b="1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𝑷𝑺𝑷𝑨𝑪𝑬</m:t>
                      </m:r>
                    </m:oMath>
                  </m:oMathPara>
                </a14:m>
                <a:endParaRPr lang="en-US" sz="3200" b="1" dirty="0">
                  <a:solidFill>
                    <a:srgbClr val="FFFF99"/>
                  </a:solidFill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AD4F3FA-0A63-46B0-BF62-B5C53A9BF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638800"/>
                <a:ext cx="4572000" cy="838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C15E36-10CB-4C23-8397-4F14CD57140A}"/>
              </a:ext>
            </a:extLst>
          </p:cNvPr>
          <p:cNvCxnSpPr>
            <a:cxnSpLocks/>
          </p:cNvCxnSpPr>
          <p:nvPr/>
        </p:nvCxnSpPr>
        <p:spPr>
          <a:xfrm>
            <a:off x="2438400" y="5383887"/>
            <a:ext cx="762000" cy="48351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9F1BF0-0C90-4277-BCB8-5958C58D9A53}"/>
              </a:ext>
            </a:extLst>
          </p:cNvPr>
          <p:cNvSpPr txBox="1"/>
          <p:nvPr/>
        </p:nvSpPr>
        <p:spPr>
          <a:xfrm>
            <a:off x="1219200" y="49309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Interactive</a:t>
            </a:r>
          </a:p>
          <a:p>
            <a:pPr algn="ctr"/>
            <a:r>
              <a:rPr lang="en-US" sz="2000" dirty="0"/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18779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Proofs 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2819400" y="3627120"/>
            <a:ext cx="3276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981200"/>
                <a:ext cx="1676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81200"/>
                <a:ext cx="16764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5000" y="1981200"/>
                <a:ext cx="1219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981200"/>
                <a:ext cx="12192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825240" y="2468880"/>
            <a:ext cx="1143000" cy="990600"/>
            <a:chOff x="3825240" y="2956560"/>
            <a:chExt cx="1143000" cy="990600"/>
          </a:xfrm>
        </p:grpSpPr>
        <p:sp>
          <p:nvSpPr>
            <p:cNvPr id="8" name="Rectangle 7"/>
            <p:cNvSpPr/>
            <p:nvPr/>
          </p:nvSpPr>
          <p:spPr>
            <a:xfrm>
              <a:off x="3825240" y="2956560"/>
              <a:ext cx="1143000" cy="99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84320" y="3063240"/>
              <a:ext cx="6400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114800" y="327660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14800" y="342900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160520" y="362712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264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1000" y="2286000"/>
            <a:ext cx="8153400" cy="2982218"/>
            <a:chOff x="609600" y="1853625"/>
            <a:chExt cx="8153400" cy="2982218"/>
          </a:xfrm>
        </p:grpSpPr>
        <p:sp>
          <p:nvSpPr>
            <p:cNvPr id="11" name="TextBox 10"/>
            <p:cNvSpPr txBox="1"/>
            <p:nvPr/>
          </p:nvSpPr>
          <p:spPr>
            <a:xfrm>
              <a:off x="609600" y="1853625"/>
              <a:ext cx="81534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correctness of any computation can be proved:</a:t>
              </a:r>
            </a:p>
            <a:p>
              <a:pPr algn="ctr"/>
              <a:endParaRPr lang="en-US" dirty="0"/>
            </a:p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Time to verify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3758625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US" sz="3200" dirty="0">
                  <a:solidFill>
                    <a:srgbClr val="FF0000"/>
                  </a:solidFill>
                </a:rPr>
                <a:t>Space required to do the computation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342610" y="3225225"/>
                  <a:ext cx="668773" cy="6432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1C05C5"/>
                            </a:solidFill>
                            <a:latin typeface="Cambria Math"/>
                          </a:rPr>
                          <m:t>≈ </m:t>
                        </m:r>
                      </m:oMath>
                    </m:oMathPara>
                  </a14:m>
                  <a:endParaRPr lang="en-US" sz="2000" dirty="0">
                    <a:solidFill>
                      <a:srgbClr val="1C05C5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2610" y="3225225"/>
                  <a:ext cx="668773" cy="6432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200" y="579438"/>
            <a:ext cx="8839200" cy="147796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Interactive Proofs are More Efficient!</a:t>
            </a:r>
            <a:br>
              <a:rPr lang="en-US" sz="4900" dirty="0"/>
            </a:br>
            <a:r>
              <a:rPr lang="en-US" sz="3600" dirty="0">
                <a:solidFill>
                  <a:srgbClr val="7030A0"/>
                </a:solidFill>
              </a:rPr>
              <a:t>[Lund-Fortnow-Karloff-Nissan90, Shamir90]</a:t>
            </a:r>
            <a:br>
              <a:rPr lang="en-US" sz="3600" dirty="0">
                <a:solidFill>
                  <a:srgbClr val="7030A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AD4F3FA-0A63-46B0-BF62-B5C53A9BFA9D}"/>
                  </a:ext>
                </a:extLst>
              </p:cNvPr>
              <p:cNvSpPr/>
              <p:nvPr/>
            </p:nvSpPr>
            <p:spPr>
              <a:xfrm>
                <a:off x="457200" y="5638800"/>
                <a:ext cx="8153400" cy="83820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Succinct space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3200" dirty="0"/>
                  <a:t>      succinct interactive proof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AD4F3FA-0A63-46B0-BF62-B5C53A9BF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38800"/>
                <a:ext cx="8153400" cy="838200"/>
              </a:xfrm>
              <a:prstGeom prst="round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9FDE27FC-A8B6-4CD4-9B50-93318A946D1E}"/>
              </a:ext>
            </a:extLst>
          </p:cNvPr>
          <p:cNvSpPr/>
          <p:nvPr/>
        </p:nvSpPr>
        <p:spPr>
          <a:xfrm>
            <a:off x="3298545" y="5967377"/>
            <a:ext cx="610390" cy="2465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0332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isplaying 20140513_202615.jpg"/>
          <p:cNvSpPr>
            <a:spLocks noChangeAspect="1" noChangeArrowheads="1"/>
          </p:cNvSpPr>
          <p:nvPr/>
        </p:nvSpPr>
        <p:spPr bwMode="auto">
          <a:xfrm>
            <a:off x="215900" y="-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01762"/>
          </a:xfrm>
        </p:spPr>
        <p:txBody>
          <a:bodyPr>
            <a:normAutofit/>
          </a:bodyPr>
          <a:lstStyle/>
          <a:p>
            <a:r>
              <a:rPr lang="en-US" sz="4900" dirty="0"/>
              <a:t>Multi-</a:t>
            </a:r>
            <a:r>
              <a:rPr lang="en-US" sz="4900" dirty="0" err="1"/>
              <a:t>Prover</a:t>
            </a:r>
            <a:r>
              <a:rPr lang="en-US" sz="4900" dirty="0"/>
              <a:t> Interactive Proofs </a:t>
            </a:r>
            <a:r>
              <a:rPr lang="en-US" sz="2800" dirty="0">
                <a:solidFill>
                  <a:srgbClr val="7030A0"/>
                </a:solidFill>
              </a:rPr>
              <a:t>[BenOr-Goldwasser-Kilian-Wigderson88]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00400" y="167640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F01A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F01A8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F01A8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F01A8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CF01A8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676400"/>
                <a:ext cx="10785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27077" y="167640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F01A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F01A8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F01A8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F01A8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CF01A8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77" y="1676400"/>
                <a:ext cx="107852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360143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F01A8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CF01A8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601430"/>
                <a:ext cx="10785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3904957" y="2372650"/>
            <a:ext cx="539262" cy="116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69321" y="2362200"/>
            <a:ext cx="750277" cy="116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3752557" y="2514600"/>
            <a:ext cx="539262" cy="116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5221721" y="2491740"/>
            <a:ext cx="750277" cy="116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26877" y="2506861"/>
                <a:ext cx="67603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1C05C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1C05C5"/>
                  </a:solidFill>
                </a:endParaRPr>
              </a:p>
              <a:p>
                <a:endParaRPr lang="en-US" dirty="0">
                  <a:solidFill>
                    <a:srgbClr val="1C05C5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877" y="2506861"/>
                <a:ext cx="676037" cy="800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951687" y="2514600"/>
                <a:ext cx="6205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1C05C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687" y="2514600"/>
                <a:ext cx="6205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614444" y="2713028"/>
                <a:ext cx="6339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1C05C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1C05C5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444" y="2713028"/>
                <a:ext cx="63395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429000" y="2713028"/>
                <a:ext cx="625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1C05C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1C05C5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713028"/>
                <a:ext cx="6256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457200" y="4693384"/>
            <a:ext cx="8077200" cy="163121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Theorem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[Babai-Fortnow-Lund90]</a:t>
            </a:r>
            <a:r>
              <a:rPr lang="en-US" sz="3200" b="1" dirty="0">
                <a:solidFill>
                  <a:schemeClr val="bg1"/>
                </a:solidFill>
              </a:rPr>
              <a:t>: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Any proof can be made </a:t>
            </a:r>
            <a:r>
              <a:rPr lang="en-US" sz="3200" b="1" dirty="0">
                <a:solidFill>
                  <a:srgbClr val="FFFF00"/>
                </a:solidFill>
              </a:rPr>
              <a:t>exponentially shorter </a:t>
            </a:r>
            <a:r>
              <a:rPr lang="en-US" sz="3200" dirty="0">
                <a:solidFill>
                  <a:schemeClr val="bg1"/>
                </a:solidFill>
              </a:rPr>
              <a:t>with a 2-prover interactive proof!</a:t>
            </a:r>
          </a:p>
        </p:txBody>
      </p:sp>
      <p:sp>
        <p:nvSpPr>
          <p:cNvPr id="17" name="Oval 16"/>
          <p:cNvSpPr/>
          <p:nvPr/>
        </p:nvSpPr>
        <p:spPr>
          <a:xfrm rot="20337154">
            <a:off x="152400" y="2057400"/>
            <a:ext cx="2697246" cy="1108364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motivated by constructing </a:t>
            </a:r>
            <a:r>
              <a:rPr lang="en-US" b="1" dirty="0">
                <a:solidFill>
                  <a:schemeClr val="bg1"/>
                </a:solidFill>
              </a:rPr>
              <a:t>perfect ZK proofs</a:t>
            </a:r>
          </a:p>
        </p:txBody>
      </p:sp>
      <p:pic>
        <p:nvPicPr>
          <p:cNvPr id="18" name="Image" descr="Image"/>
          <p:cNvPicPr>
            <a:picLocks noChangeAspect="1"/>
          </p:cNvPicPr>
          <p:nvPr/>
        </p:nvPicPr>
        <p:blipFill>
          <a:blip r:embed="rId10"/>
          <a:srcRect l="38068" t="19518" r="38326" b="16706"/>
          <a:stretch>
            <a:fillRect/>
          </a:stretch>
        </p:blipFill>
        <p:spPr>
          <a:xfrm>
            <a:off x="4549888" y="1600200"/>
            <a:ext cx="515132" cy="117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extrusionOk="0">
                <a:moveTo>
                  <a:pt x="10498" y="0"/>
                </a:moveTo>
                <a:lnTo>
                  <a:pt x="6125" y="1555"/>
                </a:lnTo>
                <a:cubicBezTo>
                  <a:pt x="3717" y="2410"/>
                  <a:pt x="1351" y="3239"/>
                  <a:pt x="872" y="3397"/>
                </a:cubicBezTo>
                <a:lnTo>
                  <a:pt x="0" y="3684"/>
                </a:lnTo>
                <a:lnTo>
                  <a:pt x="0" y="12619"/>
                </a:lnTo>
                <a:lnTo>
                  <a:pt x="0" y="21554"/>
                </a:lnTo>
                <a:lnTo>
                  <a:pt x="4010" y="21583"/>
                </a:lnTo>
                <a:cubicBezTo>
                  <a:pt x="6214" y="21598"/>
                  <a:pt x="9049" y="21600"/>
                  <a:pt x="10310" y="21589"/>
                </a:cubicBezTo>
                <a:lnTo>
                  <a:pt x="12598" y="21570"/>
                </a:lnTo>
                <a:lnTo>
                  <a:pt x="17095" y="19352"/>
                </a:lnTo>
                <a:lnTo>
                  <a:pt x="21593" y="17134"/>
                </a:lnTo>
                <a:lnTo>
                  <a:pt x="21600" y="8569"/>
                </a:lnTo>
                <a:lnTo>
                  <a:pt x="21600" y="0"/>
                </a:lnTo>
                <a:lnTo>
                  <a:pt x="16049" y="0"/>
                </a:lnTo>
                <a:lnTo>
                  <a:pt x="10498" y="0"/>
                </a:ln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363244" y="4495800"/>
                <a:ext cx="8305800" cy="187036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b="1" dirty="0">
                    <a:solidFill>
                      <a:srgbClr val="FFFF00"/>
                    </a:solidFill>
                  </a:rPr>
                  <a:t>computable in time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600" b="1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600" b="1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sz="2600" dirty="0"/>
                  <a:t>2-provers can convince verifier that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600" dirty="0"/>
                  <a:t>,</a:t>
                </a:r>
              </a:p>
              <a:p>
                <a:pPr algn="ctr"/>
                <a:r>
                  <a:rPr lang="en-US" sz="2600" dirty="0"/>
                  <a:t>where the </a:t>
                </a:r>
                <a:r>
                  <a:rPr lang="en-US" sz="2600" b="1" dirty="0">
                    <a:solidFill>
                      <a:srgbClr val="FFFF00"/>
                    </a:solidFill>
                  </a:rPr>
                  <a:t>runtime</a:t>
                </a:r>
                <a:r>
                  <a:rPr lang="en-US" sz="2600" b="1" dirty="0"/>
                  <a:t> </a:t>
                </a:r>
                <a:r>
                  <a:rPr lang="en-US" sz="2600" dirty="0"/>
                  <a:t>of the  </a:t>
                </a:r>
                <a:r>
                  <a:rPr lang="en-US" sz="2600" b="1" dirty="0">
                    <a:solidFill>
                      <a:srgbClr val="FFFF00"/>
                    </a:solidFill>
                  </a:rPr>
                  <a:t>verifier</a:t>
                </a:r>
                <a:r>
                  <a:rPr lang="en-US" sz="2600" dirty="0">
                    <a:solidFill>
                      <a:srgbClr val="FFFF00"/>
                    </a:solidFill>
                  </a:rPr>
                  <a:t> </a:t>
                </a:r>
                <a:r>
                  <a:rPr lang="en-US" sz="2600" dirty="0"/>
                  <a:t>is only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2600" b="1" dirty="0"/>
              </a:p>
              <a:p>
                <a:pPr algn="ctr"/>
                <a:r>
                  <a:rPr lang="en-US" sz="2600" dirty="0"/>
                  <a:t>and the </a:t>
                </a:r>
                <a:r>
                  <a:rPr lang="en-US" sz="2600" b="1" dirty="0">
                    <a:solidFill>
                      <a:srgbClr val="FFFF00"/>
                    </a:solidFill>
                  </a:rPr>
                  <a:t>communication</a:t>
                </a:r>
                <a:r>
                  <a:rPr lang="en-US" sz="2600" b="1" dirty="0"/>
                  <a:t> </a:t>
                </a:r>
                <a:r>
                  <a:rPr lang="en-US" sz="2600" dirty="0"/>
                  <a:t>is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44" y="4495800"/>
                <a:ext cx="8305800" cy="1870364"/>
              </a:xfrm>
              <a:prstGeom prst="roundRect">
                <a:avLst/>
              </a:prstGeom>
              <a:blipFill>
                <a:blip r:embed="rId11"/>
                <a:stretch>
                  <a:fillRect l="-147" b="-3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" descr="C:\Users\yael\AppData\Local\Microsoft\Windows\Temporary Internet Files\Content.IE5\VDR4OSMJ\MC900440395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66" y="3848761"/>
            <a:ext cx="498511" cy="50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0" grpId="0"/>
      <p:bldP spid="31" grpId="0"/>
      <p:bldP spid="37" grpId="0"/>
      <p:bldP spid="38" grpId="0"/>
      <p:bldP spid="67" grpId="0" animBg="1"/>
      <p:bldP spid="18" grpId="0" animBg="1" advAuto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isplaying 20140513_202615.jpg"/>
          <p:cNvSpPr>
            <a:spLocks noChangeAspect="1" noChangeArrowheads="1"/>
          </p:cNvSpPr>
          <p:nvPr/>
        </p:nvSpPr>
        <p:spPr bwMode="auto">
          <a:xfrm>
            <a:off x="215900" y="-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[Fortnow-Rompel-Sipser88]: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360143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F01A8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CF01A8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601430"/>
                <a:ext cx="10785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3904957" y="2372650"/>
            <a:ext cx="539262" cy="116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69321" y="2362200"/>
            <a:ext cx="750277" cy="116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3752557" y="2514600"/>
            <a:ext cx="539262" cy="116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5221721" y="2491740"/>
            <a:ext cx="750277" cy="116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26877" y="2506861"/>
                <a:ext cx="67603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1C05C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1C05C5"/>
                  </a:solidFill>
                </a:endParaRPr>
              </a:p>
              <a:p>
                <a:endParaRPr lang="en-US" dirty="0">
                  <a:solidFill>
                    <a:srgbClr val="1C05C5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877" y="2506861"/>
                <a:ext cx="676037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951687" y="2514600"/>
                <a:ext cx="6205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1C05C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687" y="2514600"/>
                <a:ext cx="6205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614444" y="2713028"/>
                <a:ext cx="6339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1C05C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1C05C5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444" y="2713028"/>
                <a:ext cx="63395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429000" y="2713028"/>
                <a:ext cx="625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1C05C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1C05C5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1C05C5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713028"/>
                <a:ext cx="62568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" descr="C:\Users\yael\AppData\Local\Microsoft\Windows\Temporary Internet Files\Content.IE5\VDR4OSMJ\MC90044039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66" y="3848761"/>
            <a:ext cx="498511" cy="50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DA3BE5C-8EDA-4B2F-AAD6-98AA6D9F03A1}"/>
              </a:ext>
            </a:extLst>
          </p:cNvPr>
          <p:cNvGrpSpPr/>
          <p:nvPr/>
        </p:nvGrpSpPr>
        <p:grpSpPr>
          <a:xfrm>
            <a:off x="2016812" y="1981204"/>
            <a:ext cx="2726638" cy="372681"/>
            <a:chOff x="381000" y="3429000"/>
            <a:chExt cx="3635517" cy="49690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BE6BDA-538A-4E76-8777-3286919B0A98}"/>
                </a:ext>
              </a:extLst>
            </p:cNvPr>
            <p:cNvGrpSpPr/>
            <p:nvPr/>
          </p:nvGrpSpPr>
          <p:grpSpPr>
            <a:xfrm>
              <a:off x="381000" y="3429000"/>
              <a:ext cx="3635517" cy="496907"/>
              <a:chOff x="289560" y="1717655"/>
              <a:chExt cx="3635517" cy="496907"/>
            </a:xfrm>
          </p:grpSpPr>
          <p:sp>
            <p:nvSpPr>
              <p:cNvPr id="32" name="Rectangle 3">
                <a:extLst>
                  <a:ext uri="{FF2B5EF4-FFF2-40B4-BE49-F238E27FC236}">
                    <a16:creationId xmlns:a16="http://schemas.microsoft.com/office/drawing/2014/main" id="{F38206D0-D6A2-46A0-9E7C-DFCC2FAFD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" y="1798320"/>
                <a:ext cx="3544077" cy="381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350">
                  <a:solidFill>
                    <a:srgbClr val="FFFF00"/>
                  </a:solidFill>
                </a:endParaRPr>
              </a:p>
            </p:txBody>
          </p:sp>
          <p:sp>
            <p:nvSpPr>
              <p:cNvPr id="33" name="Line 4">
                <a:extLst>
                  <a:ext uri="{FF2B5EF4-FFF2-40B4-BE49-F238E27FC236}">
                    <a16:creationId xmlns:a16="http://schemas.microsoft.com/office/drawing/2014/main" id="{68DB8056-75AE-4E44-A850-EF5C31B39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2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:a16="http://schemas.microsoft.com/office/drawing/2014/main" id="{E1FBFA86-4107-40F1-ADC3-B59264662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54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:a16="http://schemas.microsoft.com/office/drawing/2014/main" id="{44A35725-B7DA-40BE-9DCB-4872E8DAB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26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6" name="Line 7">
                <a:extLst>
                  <a:ext uri="{FF2B5EF4-FFF2-40B4-BE49-F238E27FC236}">
                    <a16:creationId xmlns:a16="http://schemas.microsoft.com/office/drawing/2014/main" id="{A3916685-4372-407B-BEE3-8785A106B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" name="Line 8">
                <a:extLst>
                  <a:ext uri="{FF2B5EF4-FFF2-40B4-BE49-F238E27FC236}">
                    <a16:creationId xmlns:a16="http://schemas.microsoft.com/office/drawing/2014/main" id="{33B0D095-D3F5-47DD-9BBA-A8CDC93B1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2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" name="Line 9">
                <a:extLst>
                  <a:ext uri="{FF2B5EF4-FFF2-40B4-BE49-F238E27FC236}">
                    <a16:creationId xmlns:a16="http://schemas.microsoft.com/office/drawing/2014/main" id="{B6F4EE57-F445-47ED-BE97-32A7C2ED7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70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AD62CBC-3D93-4BBB-AD67-9AF537E3B2A1}"/>
                      </a:ext>
                    </a:extLst>
                  </p:cNvPr>
                  <p:cNvSpPr txBox="1"/>
                  <p:nvPr/>
                </p:nvSpPr>
                <p:spPr>
                  <a:xfrm>
                    <a:off x="289560" y="1717655"/>
                    <a:ext cx="685800" cy="4924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AD62CBC-3D93-4BBB-AD67-9AF537E3B2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" y="1717655"/>
                    <a:ext cx="685800" cy="49244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F38E17C-A625-43CB-8FFE-36BA7926B74C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0" y="1722120"/>
                    <a:ext cx="685800" cy="4924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F38E17C-A625-43CB-8FFE-36BA7926B7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1722120"/>
                    <a:ext cx="685800" cy="49244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0350AA7-323A-4F89-AC17-D671CCEEAC3A}"/>
                      </a:ext>
                    </a:extLst>
                  </p:cNvPr>
                  <p:cNvSpPr txBox="1"/>
                  <p:nvPr/>
                </p:nvSpPr>
                <p:spPr>
                  <a:xfrm>
                    <a:off x="1203960" y="1722120"/>
                    <a:ext cx="685800" cy="4924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0350AA7-323A-4F89-AC17-D671CCEEAC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960" y="1722120"/>
                    <a:ext cx="685800" cy="49244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D9C4D79-C3F1-4392-A97B-482EFB0E5305}"/>
                      </a:ext>
                    </a:extLst>
                  </p:cNvPr>
                  <p:cNvSpPr txBox="1"/>
                  <p:nvPr/>
                </p:nvSpPr>
                <p:spPr>
                  <a:xfrm>
                    <a:off x="1676400" y="1722120"/>
                    <a:ext cx="685800" cy="4924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D9C4D79-C3F1-4392-A97B-482EFB0E53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6400" y="1722120"/>
                    <a:ext cx="685800" cy="49244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E893161F-7931-45EF-93EB-6220049C0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1400" y="3505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68F5C1-30B3-4E45-8B3E-870545B8885B}"/>
              </a:ext>
            </a:extLst>
          </p:cNvPr>
          <p:cNvGrpSpPr/>
          <p:nvPr/>
        </p:nvGrpSpPr>
        <p:grpSpPr>
          <a:xfrm>
            <a:off x="4817162" y="1981200"/>
            <a:ext cx="2726638" cy="372681"/>
            <a:chOff x="4343400" y="3429000"/>
            <a:chExt cx="3635517" cy="49690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2AE3ECE-8D70-43E4-9AE0-B03C2DB1AECC}"/>
                </a:ext>
              </a:extLst>
            </p:cNvPr>
            <p:cNvGrpSpPr/>
            <p:nvPr/>
          </p:nvGrpSpPr>
          <p:grpSpPr>
            <a:xfrm>
              <a:off x="4343400" y="3429000"/>
              <a:ext cx="3635517" cy="496906"/>
              <a:chOff x="289560" y="1717655"/>
              <a:chExt cx="3635517" cy="496906"/>
            </a:xfrm>
          </p:grpSpPr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F1086286-8675-445A-BC91-C15486195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" y="1798320"/>
                <a:ext cx="3544077" cy="381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350">
                  <a:solidFill>
                    <a:srgbClr val="FFFF00"/>
                  </a:solidFill>
                </a:endParaRPr>
              </a:p>
            </p:txBody>
          </p:sp>
          <p:sp>
            <p:nvSpPr>
              <p:cNvPr id="49" name="Line 4">
                <a:extLst>
                  <a:ext uri="{FF2B5EF4-FFF2-40B4-BE49-F238E27FC236}">
                    <a16:creationId xmlns:a16="http://schemas.microsoft.com/office/drawing/2014/main" id="{7EC9FBEC-B37C-4FB7-9237-8D21CB8F2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2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" name="Line 5">
                <a:extLst>
                  <a:ext uri="{FF2B5EF4-FFF2-40B4-BE49-F238E27FC236}">
                    <a16:creationId xmlns:a16="http://schemas.microsoft.com/office/drawing/2014/main" id="{BACC6BB5-F130-42B3-AAAF-9B287B9BC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54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" name="Line 6">
                <a:extLst>
                  <a:ext uri="{FF2B5EF4-FFF2-40B4-BE49-F238E27FC236}">
                    <a16:creationId xmlns:a16="http://schemas.microsoft.com/office/drawing/2014/main" id="{5E96C29B-EEEB-4D6A-BD82-03CA81902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26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" name="Line 7">
                <a:extLst>
                  <a:ext uri="{FF2B5EF4-FFF2-40B4-BE49-F238E27FC236}">
                    <a16:creationId xmlns:a16="http://schemas.microsoft.com/office/drawing/2014/main" id="{012470AF-824C-46B8-9A23-AFFBC3E21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" name="Line 8">
                <a:extLst>
                  <a:ext uri="{FF2B5EF4-FFF2-40B4-BE49-F238E27FC236}">
                    <a16:creationId xmlns:a16="http://schemas.microsoft.com/office/drawing/2014/main" id="{0FBD7072-F44B-44D6-AFCE-A25AA7772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2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" name="Line 9">
                <a:extLst>
                  <a:ext uri="{FF2B5EF4-FFF2-40B4-BE49-F238E27FC236}">
                    <a16:creationId xmlns:a16="http://schemas.microsoft.com/office/drawing/2014/main" id="{543C413C-5151-4D42-A168-9CF2D1402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70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E4938FCD-372F-4918-B1B1-C7E487FEF118}"/>
                      </a:ext>
                    </a:extLst>
                  </p:cNvPr>
                  <p:cNvSpPr txBox="1"/>
                  <p:nvPr/>
                </p:nvSpPr>
                <p:spPr>
                  <a:xfrm>
                    <a:off x="289560" y="1717655"/>
                    <a:ext cx="685800" cy="4924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E4938FCD-372F-4918-B1B1-C7E487FEF1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" y="1717655"/>
                    <a:ext cx="685800" cy="49244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91B0260D-822A-4A19-A491-D52B8BF9479D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0" y="1722120"/>
                    <a:ext cx="685800" cy="4924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91B0260D-822A-4A19-A491-D52B8BF947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1722120"/>
                    <a:ext cx="685800" cy="49244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6671229-C4FF-4DCA-AF97-C1EBB863EFC0}"/>
                      </a:ext>
                    </a:extLst>
                  </p:cNvPr>
                  <p:cNvSpPr txBox="1"/>
                  <p:nvPr/>
                </p:nvSpPr>
                <p:spPr>
                  <a:xfrm>
                    <a:off x="1203960" y="1722120"/>
                    <a:ext cx="685800" cy="4924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6671229-C4FF-4DCA-AF97-C1EBB863EF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960" y="1722120"/>
                    <a:ext cx="685800" cy="49244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07B5FDE-BA5F-4DEF-875C-07FACE9B67EB}"/>
                      </a:ext>
                    </a:extLst>
                  </p:cNvPr>
                  <p:cNvSpPr txBox="1"/>
                  <p:nvPr/>
                </p:nvSpPr>
                <p:spPr>
                  <a:xfrm>
                    <a:off x="1676400" y="1722120"/>
                    <a:ext cx="685800" cy="4924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07B5FDE-BA5F-4DEF-875C-07FACE9B67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6400" y="1722120"/>
                    <a:ext cx="685800" cy="49244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Line 8">
              <a:extLst>
                <a:ext uri="{FF2B5EF4-FFF2-40B4-BE49-F238E27FC236}">
                  <a16:creationId xmlns:a16="http://schemas.microsoft.com/office/drawing/2014/main" id="{D60F26C9-AEBD-4474-9558-64847124B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505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226510A-7FF1-4B06-B8D9-B34404CD5483}"/>
                  </a:ext>
                </a:extLst>
              </p:cNvPr>
              <p:cNvSpPr txBox="1"/>
              <p:nvPr/>
            </p:nvSpPr>
            <p:spPr>
              <a:xfrm>
                <a:off x="3200400" y="167640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F01A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F01A8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F01A8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F01A8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CF01A8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226510A-7FF1-4B06-B8D9-B34404CD5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676400"/>
                <a:ext cx="1078523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36B2CF3-6C9D-48D1-A18E-804B8A1CAEC3}"/>
                  </a:ext>
                </a:extLst>
              </p:cNvPr>
              <p:cNvSpPr txBox="1"/>
              <p:nvPr/>
            </p:nvSpPr>
            <p:spPr>
              <a:xfrm>
                <a:off x="5627077" y="167640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F01A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F01A8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F01A8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F01A8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CF01A8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36B2CF3-6C9D-48D1-A18E-804B8A1CA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77" y="1676400"/>
                <a:ext cx="1078523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3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isplaying 20140513_202615.jpg"/>
          <p:cNvSpPr>
            <a:spLocks noChangeAspect="1" noChangeArrowheads="1"/>
          </p:cNvSpPr>
          <p:nvPr/>
        </p:nvSpPr>
        <p:spPr bwMode="auto">
          <a:xfrm>
            <a:off x="1304925" y="685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57651" y="3429000"/>
                <a:ext cx="80889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1" y="3429000"/>
                <a:ext cx="80889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3909060" y="2636738"/>
            <a:ext cx="404447" cy="8701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572001" y="2628900"/>
            <a:ext cx="562708" cy="8701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2314575" y="2286000"/>
            <a:ext cx="4829175" cy="285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50">
              <a:solidFill>
                <a:srgbClr val="FFFF00"/>
              </a:solidFill>
            </a:endParaRPr>
          </a:p>
        </p:txBody>
      </p:sp>
      <p:sp>
        <p:nvSpPr>
          <p:cNvPr id="59" name="Line 4"/>
          <p:cNvSpPr>
            <a:spLocks noChangeShapeType="1"/>
          </p:cNvSpPr>
          <p:nvPr/>
        </p:nvSpPr>
        <p:spPr bwMode="auto">
          <a:xfrm>
            <a:off x="2657475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3000375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" name="Line 6"/>
          <p:cNvSpPr>
            <a:spLocks noChangeShapeType="1"/>
          </p:cNvSpPr>
          <p:nvPr/>
        </p:nvSpPr>
        <p:spPr bwMode="auto">
          <a:xfrm>
            <a:off x="3343275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3686175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4371975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>
            <a:off x="4029075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>
            <a:off x="4714875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57775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" name="Line 13"/>
          <p:cNvSpPr>
            <a:spLocks noChangeShapeType="1"/>
          </p:cNvSpPr>
          <p:nvPr/>
        </p:nvSpPr>
        <p:spPr bwMode="auto">
          <a:xfrm>
            <a:off x="5400675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>
            <a:off x="5743575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0" name="Line 18"/>
          <p:cNvSpPr>
            <a:spLocks noChangeShapeType="1"/>
          </p:cNvSpPr>
          <p:nvPr/>
        </p:nvSpPr>
        <p:spPr bwMode="auto">
          <a:xfrm>
            <a:off x="6429375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1" name="Line 19"/>
          <p:cNvSpPr>
            <a:spLocks noChangeShapeType="1"/>
          </p:cNvSpPr>
          <p:nvPr/>
        </p:nvSpPr>
        <p:spPr bwMode="auto">
          <a:xfrm>
            <a:off x="6086475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2" name="Line 18"/>
          <p:cNvSpPr>
            <a:spLocks noChangeShapeType="1"/>
          </p:cNvSpPr>
          <p:nvPr/>
        </p:nvSpPr>
        <p:spPr bwMode="auto">
          <a:xfrm>
            <a:off x="6772275" y="2286239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1085850" y="4114800"/>
            <a:ext cx="6743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spcBef>
                <a:spcPct val="20000"/>
              </a:spcBef>
            </a:pPr>
            <a:r>
              <a:rPr lang="en-US" sz="1600" dirty="0">
                <a:solidFill>
                  <a:srgbClr val="7030A0"/>
                </a:solidFill>
              </a:rPr>
              <a:t>[Feige-Goldwasser-Lovasz-Safra-Szegedy91, </a:t>
            </a:r>
            <a:r>
              <a:rPr lang="en-US" sz="1600" dirty="0" err="1">
                <a:solidFill>
                  <a:srgbClr val="7030A0"/>
                </a:solidFill>
              </a:rPr>
              <a:t>Babai</a:t>
            </a:r>
            <a:r>
              <a:rPr lang="en-US" sz="1600" dirty="0">
                <a:solidFill>
                  <a:srgbClr val="7030A0"/>
                </a:solidFill>
              </a:rPr>
              <a:t>-</a:t>
            </a:r>
            <a:r>
              <a:rPr lang="en-US" sz="1600" dirty="0" err="1">
                <a:solidFill>
                  <a:srgbClr val="7030A0"/>
                </a:solidFill>
              </a:rPr>
              <a:t>Fortnow</a:t>
            </a:r>
            <a:r>
              <a:rPr lang="en-US" sz="1600" dirty="0">
                <a:solidFill>
                  <a:srgbClr val="7030A0"/>
                </a:solidFill>
              </a:rPr>
              <a:t>-Levin-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085850" y="4392472"/>
            <a:ext cx="6915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spcBef>
                <a:spcPct val="20000"/>
              </a:spcBef>
            </a:pPr>
            <a:r>
              <a:rPr lang="en-US" sz="1600" dirty="0">
                <a:solidFill>
                  <a:srgbClr val="7030A0"/>
                </a:solidFill>
              </a:rPr>
              <a:t>Szegedy91, Arora-Safra92, Arora-Lund-Mutwani-Sudan-Szegedy92]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85900" y="97155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Probabilistically Checkable Proofs</a:t>
            </a:r>
          </a:p>
        </p:txBody>
      </p:sp>
      <p:pic>
        <p:nvPicPr>
          <p:cNvPr id="24" name="Picture 3" descr="C:\Users\yael\AppData\Local\Microsoft\Windows\Temporary Internet Files\Content.IE5\VDR4OSMJ\MC9004403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08" y="3626581"/>
            <a:ext cx="370349" cy="37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E6912B6B-D8A1-4AAD-999F-16DB3D634A5E}"/>
              </a:ext>
            </a:extLst>
          </p:cNvPr>
          <p:cNvSpPr/>
          <p:nvPr/>
        </p:nvSpPr>
        <p:spPr>
          <a:xfrm>
            <a:off x="1524000" y="4876800"/>
            <a:ext cx="6324600" cy="1875661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only </a:t>
            </a:r>
            <a:r>
              <a:rPr lang="en-US" b="1" dirty="0">
                <a:solidFill>
                  <a:srgbClr val="FFFF00"/>
                </a:solidFill>
              </a:rPr>
              <a:t>3 bits </a:t>
            </a:r>
            <a:r>
              <a:rPr lang="en-US" dirty="0"/>
              <a:t>of the proof, and obtain soundness 1/8</a:t>
            </a:r>
          </a:p>
        </p:txBody>
      </p:sp>
    </p:spTree>
    <p:extLst>
      <p:ext uri="{BB962C8B-B14F-4D97-AF65-F5344CB8AC3E}">
        <p14:creationId xmlns:p14="http://schemas.microsoft.com/office/powerpoint/2010/main" val="28163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0152" y="447811"/>
            <a:ext cx="2008909" cy="4621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99"/>
                </a:solidFill>
              </a:rPr>
              <a:t>Classical proofs</a:t>
            </a:r>
          </a:p>
        </p:txBody>
      </p:sp>
      <p:sp>
        <p:nvSpPr>
          <p:cNvPr id="5" name="Down Arrow 4"/>
          <p:cNvSpPr/>
          <p:nvPr/>
        </p:nvSpPr>
        <p:spPr>
          <a:xfrm>
            <a:off x="4266072" y="1003852"/>
            <a:ext cx="182160" cy="331199"/>
          </a:xfrm>
          <a:prstGeom prst="downArrow">
            <a:avLst/>
          </a:prstGeom>
          <a:solidFill>
            <a:srgbClr val="C9079F"/>
          </a:solidFill>
          <a:ln>
            <a:solidFill>
              <a:srgbClr val="C90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61127" y="1447800"/>
            <a:ext cx="3091510" cy="5687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99"/>
                </a:solidFill>
              </a:rPr>
              <a:t>(Zero-knowledge)  </a:t>
            </a:r>
          </a:p>
          <a:p>
            <a:pPr algn="ctr"/>
            <a:r>
              <a:rPr lang="en-US" sz="1600" b="1" dirty="0">
                <a:solidFill>
                  <a:srgbClr val="FFFF99"/>
                </a:solidFill>
              </a:rPr>
              <a:t>Interactive proofs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60654" y="2107201"/>
            <a:ext cx="200376" cy="331199"/>
          </a:xfrm>
          <a:prstGeom prst="downArrow">
            <a:avLst/>
          </a:prstGeom>
          <a:solidFill>
            <a:srgbClr val="C9079F"/>
          </a:solidFill>
          <a:ln>
            <a:solidFill>
              <a:srgbClr val="C90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16697" y="2514600"/>
            <a:ext cx="3255818" cy="4583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99"/>
                </a:solidFill>
              </a:rPr>
              <a:t>Multi-prover </a:t>
            </a:r>
          </a:p>
          <a:p>
            <a:pPr algn="ctr"/>
            <a:r>
              <a:rPr lang="en-US" sz="1600" b="1" dirty="0">
                <a:solidFill>
                  <a:srgbClr val="FFFF99"/>
                </a:solidFill>
              </a:rPr>
              <a:t>interactive proofs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262214" y="3048000"/>
            <a:ext cx="200376" cy="331199"/>
          </a:xfrm>
          <a:prstGeom prst="downArrow">
            <a:avLst/>
          </a:prstGeom>
          <a:solidFill>
            <a:srgbClr val="C9079F"/>
          </a:solidFill>
          <a:ln>
            <a:solidFill>
              <a:srgbClr val="C90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40496" y="3521539"/>
            <a:ext cx="3400661" cy="5170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99"/>
                </a:solidFill>
              </a:rPr>
              <a:t>Probabilistically </a:t>
            </a:r>
          </a:p>
          <a:p>
            <a:pPr algn="ctr"/>
            <a:r>
              <a:rPr lang="en-US" sz="1600" b="1" dirty="0">
                <a:solidFill>
                  <a:srgbClr val="FFFF99"/>
                </a:solidFill>
              </a:rPr>
              <a:t>checkable proofs (PCPs)</a:t>
            </a:r>
          </a:p>
        </p:txBody>
      </p:sp>
      <p:sp>
        <p:nvSpPr>
          <p:cNvPr id="11" name="Down Arrow 8">
            <a:extLst>
              <a:ext uri="{FF2B5EF4-FFF2-40B4-BE49-F238E27FC236}">
                <a16:creationId xmlns:a16="http://schemas.microsoft.com/office/drawing/2014/main" id="{178168EE-A638-444F-A1B3-C2B4883F4021}"/>
              </a:ext>
            </a:extLst>
          </p:cNvPr>
          <p:cNvSpPr/>
          <p:nvPr/>
        </p:nvSpPr>
        <p:spPr>
          <a:xfrm>
            <a:off x="4268840" y="4179180"/>
            <a:ext cx="200376" cy="331199"/>
          </a:xfrm>
          <a:prstGeom prst="downArrow">
            <a:avLst/>
          </a:prstGeom>
          <a:solidFill>
            <a:srgbClr val="C9079F"/>
          </a:solidFill>
          <a:ln>
            <a:solidFill>
              <a:srgbClr val="C90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B9CA7-EA44-4726-91BC-EAB66803F57C}"/>
              </a:ext>
            </a:extLst>
          </p:cNvPr>
          <p:cNvSpPr/>
          <p:nvPr/>
        </p:nvSpPr>
        <p:spPr>
          <a:xfrm>
            <a:off x="2640496" y="4635345"/>
            <a:ext cx="3400661" cy="4700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99"/>
                </a:solidFill>
              </a:rPr>
              <a:t>Interactive PCP/</a:t>
            </a:r>
          </a:p>
          <a:p>
            <a:pPr algn="ctr"/>
            <a:r>
              <a:rPr lang="en-US" sz="1600" b="1" dirty="0">
                <a:solidFill>
                  <a:srgbClr val="FFFF99"/>
                </a:solidFill>
              </a:rPr>
              <a:t>Interactive oracle proofs</a:t>
            </a:r>
          </a:p>
        </p:txBody>
      </p:sp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7794AD38-E26D-4EE5-B8F1-09ECD3AC9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9091" r="40643"/>
          <a:stretch/>
        </p:blipFill>
        <p:spPr bwMode="auto">
          <a:xfrm>
            <a:off x="7400536" y="2667000"/>
            <a:ext cx="1286264" cy="13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92850142-458C-4C63-AA58-047E4EC646F0}"/>
              </a:ext>
            </a:extLst>
          </p:cNvPr>
          <p:cNvSpPr/>
          <p:nvPr/>
        </p:nvSpPr>
        <p:spPr>
          <a:xfrm>
            <a:off x="6400800" y="1351608"/>
            <a:ext cx="685800" cy="3863123"/>
          </a:xfrm>
          <a:prstGeom prst="rightBrace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8A10CA44-3EE7-4946-8762-CB2F33F8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96" y="5334000"/>
            <a:ext cx="3455504" cy="13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B4B75E-87A5-4F6E-8D45-51E880047D5F}"/>
              </a:ext>
            </a:extLst>
          </p:cNvPr>
          <p:cNvSpPr txBox="1"/>
          <p:nvPr/>
        </p:nvSpPr>
        <p:spPr>
          <a:xfrm>
            <a:off x="7545378" y="4030390"/>
            <a:ext cx="1217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Fiat-Shamir paradigm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97EA296-841D-4E79-A00A-AF926EDA8AE7}"/>
              </a:ext>
            </a:extLst>
          </p:cNvPr>
          <p:cNvSpPr/>
          <p:nvPr/>
        </p:nvSpPr>
        <p:spPr>
          <a:xfrm>
            <a:off x="8004381" y="5006009"/>
            <a:ext cx="229001" cy="457200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72E01A-8C96-4F3D-9829-904AE754E039}"/>
              </a:ext>
            </a:extLst>
          </p:cNvPr>
          <p:cNvSpPr txBox="1"/>
          <p:nvPr/>
        </p:nvSpPr>
        <p:spPr>
          <a:xfrm>
            <a:off x="7620000" y="5486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SNARGs</a:t>
            </a:r>
          </a:p>
        </p:txBody>
      </p:sp>
      <p:pic>
        <p:nvPicPr>
          <p:cNvPr id="17" name="Picture 2" descr="Innovation Lab: The Role of Blockchain in Information Governance">
            <a:extLst>
              <a:ext uri="{FF2B5EF4-FFF2-40B4-BE49-F238E27FC236}">
                <a16:creationId xmlns:a16="http://schemas.microsoft.com/office/drawing/2014/main" id="{D9C49A23-1C72-4A53-8382-F4FBD922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23825"/>
            <a:ext cx="2015119" cy="6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3" grpId="0"/>
      <p:bldP spid="15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images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29" y="1219200"/>
            <a:ext cx="680357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6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Proofs </a:t>
            </a:r>
          </a:p>
        </p:txBody>
      </p:sp>
      <p:pic>
        <p:nvPicPr>
          <p:cNvPr id="2050" name="Picture 2" descr="http://t1.gstatic.com/images?q=tbn:ANd9GcRgVZaiUJw6jETLHjTP2kLvHubHBHBEgPR_7e5AejdA009zk8XWQ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40" y="2056299"/>
            <a:ext cx="3286125" cy="48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A7C481-E2D0-45EB-9651-C773CBE5A72E}"/>
                  </a:ext>
                </a:extLst>
              </p:cNvPr>
              <p:cNvSpPr txBox="1"/>
              <p:nvPr/>
            </p:nvSpPr>
            <p:spPr>
              <a:xfrm>
                <a:off x="1752600" y="1981200"/>
                <a:ext cx="1676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A7C481-E2D0-45EB-9651-C773CBE5A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81200"/>
                <a:ext cx="167640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5A80B9-CE7F-4EBD-96B0-7078B5D20C96}"/>
                  </a:ext>
                </a:extLst>
              </p:cNvPr>
              <p:cNvSpPr txBox="1"/>
              <p:nvPr/>
            </p:nvSpPr>
            <p:spPr>
              <a:xfrm>
                <a:off x="5715000" y="1981200"/>
                <a:ext cx="1219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5A80B9-CE7F-4EBD-96B0-7078B5D20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981200"/>
                <a:ext cx="121920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E641996-AEC7-4A61-97D7-31BFE2C52584}"/>
              </a:ext>
            </a:extLst>
          </p:cNvPr>
          <p:cNvGrpSpPr/>
          <p:nvPr/>
        </p:nvGrpSpPr>
        <p:grpSpPr>
          <a:xfrm rot="20733388">
            <a:off x="128887" y="3738058"/>
            <a:ext cx="8704052" cy="914400"/>
            <a:chOff x="76200" y="5486400"/>
            <a:chExt cx="8704052" cy="9144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2109B33-FC9F-4653-AA86-91B35D6E329E}"/>
                </a:ext>
              </a:extLst>
            </p:cNvPr>
            <p:cNvSpPr/>
            <p:nvPr/>
          </p:nvSpPr>
          <p:spPr>
            <a:xfrm>
              <a:off x="322052" y="5486400"/>
              <a:ext cx="8458200" cy="9144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96AF66B-80F7-4AC4-B6ED-EF55C8798DBA}"/>
                    </a:ext>
                  </a:extLst>
                </p:cNvPr>
                <p:cNvSpPr txBox="1"/>
                <p:nvPr/>
              </p:nvSpPr>
              <p:spPr>
                <a:xfrm>
                  <a:off x="76200" y="5486400"/>
                  <a:ext cx="8610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FF00"/>
                      </a:solidFill>
                    </a:rPr>
                    <a:t>Conjecture:</a:t>
                  </a:r>
                  <a:r>
                    <a:rPr lang="en-US" sz="2400" dirty="0">
                      <a:solidFill>
                        <a:schemeClr val="bg1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∃ </m:t>
                      </m:r>
                    </m:oMath>
                  </a14:m>
                  <a:r>
                    <a:rPr lang="en-US" sz="2400" b="1" dirty="0">
                      <a:solidFill>
                        <a:srgbClr val="FFFF00"/>
                      </a:solidFill>
                    </a:rPr>
                    <a:t>succinct classical proof </a:t>
                  </a:r>
                  <a:r>
                    <a:rPr lang="en-US" sz="2400" dirty="0">
                      <a:solidFill>
                        <a:schemeClr val="bg1"/>
                      </a:solidFill>
                    </a:rPr>
                    <a:t>for correctness of any computation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within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steps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96AF66B-80F7-4AC4-B6ED-EF55C8798D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486400"/>
                  <a:ext cx="8610600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034840-01AF-4A9C-82BF-5FB866FA0F7C}"/>
                </a:ext>
              </a:extLst>
            </p:cNvPr>
            <p:cNvCxnSpPr/>
            <p:nvPr/>
          </p:nvCxnSpPr>
          <p:spPr>
            <a:xfrm flipH="1">
              <a:off x="2288891" y="5613489"/>
              <a:ext cx="111564" cy="2078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72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81D701F-5027-413F-B7D8-6C44C04C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Zero-Knowledge Proofs</a:t>
            </a:r>
            <a:br>
              <a:rPr lang="en-US" sz="49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[Goldwasser-Micali-Rackoff85]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2CF94002-47D2-427B-BC5A-2B3F82D16326}"/>
              </a:ext>
            </a:extLst>
          </p:cNvPr>
          <p:cNvSpPr/>
          <p:nvPr/>
        </p:nvSpPr>
        <p:spPr>
          <a:xfrm>
            <a:off x="685800" y="1981200"/>
            <a:ext cx="8001000" cy="3810000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Proofs </a:t>
            </a:r>
            <a:r>
              <a:rPr lang="en-US" sz="2800" dirty="0">
                <a:solidFill>
                  <a:schemeClr val="bg1"/>
                </a:solidFill>
              </a:rPr>
              <a:t>that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reveal no information </a:t>
            </a:r>
            <a:r>
              <a:rPr lang="en-US" sz="2800" dirty="0">
                <a:solidFill>
                  <a:schemeClr val="bg1"/>
                </a:solidFill>
              </a:rPr>
              <a:t>beyond the validity of the statement </a:t>
            </a:r>
          </a:p>
        </p:txBody>
      </p:sp>
    </p:spTree>
    <p:extLst>
      <p:ext uri="{BB962C8B-B14F-4D97-AF65-F5344CB8AC3E}">
        <p14:creationId xmlns:p14="http://schemas.microsoft.com/office/powerpoint/2010/main" val="32041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81D701F-5027-413F-B7D8-6C44C04C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Zero-Knowledge Proofs</a:t>
            </a:r>
            <a:br>
              <a:rPr lang="en-US" sz="49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[Goldwasser-Micali-Rackoff85]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FAB39A-A709-4470-9BAF-BCE8D76E63E9}"/>
              </a:ext>
            </a:extLst>
          </p:cNvPr>
          <p:cNvGrpSpPr/>
          <p:nvPr/>
        </p:nvGrpSpPr>
        <p:grpSpPr>
          <a:xfrm>
            <a:off x="3749040" y="3718560"/>
            <a:ext cx="1143000" cy="990600"/>
            <a:chOff x="3825240" y="2956560"/>
            <a:chExt cx="1143000" cy="990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D6D4BD-EC3D-4AFF-8DD0-09D92B4ECB5F}"/>
                </a:ext>
              </a:extLst>
            </p:cNvPr>
            <p:cNvSpPr/>
            <p:nvPr/>
          </p:nvSpPr>
          <p:spPr>
            <a:xfrm>
              <a:off x="3825240" y="2956560"/>
              <a:ext cx="1143000" cy="99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02CBF36-E36A-405C-9270-21BB71D8E435}"/>
                </a:ext>
              </a:extLst>
            </p:cNvPr>
            <p:cNvSpPr/>
            <p:nvPr/>
          </p:nvSpPr>
          <p:spPr>
            <a:xfrm>
              <a:off x="4084320" y="3063240"/>
              <a:ext cx="6400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38EF448-6D24-4145-8301-BB5A403181B7}"/>
                </a:ext>
              </a:extLst>
            </p:cNvPr>
            <p:cNvSpPr/>
            <p:nvPr/>
          </p:nvSpPr>
          <p:spPr>
            <a:xfrm>
              <a:off x="4114800" y="327660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08C8BC45-0D3C-4288-8145-0C68275DD010}"/>
                </a:ext>
              </a:extLst>
            </p:cNvPr>
            <p:cNvSpPr/>
            <p:nvPr/>
          </p:nvSpPr>
          <p:spPr>
            <a:xfrm>
              <a:off x="4114800" y="342900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020129E-7FEE-4961-B65E-3BED2EB15048}"/>
                </a:ext>
              </a:extLst>
            </p:cNvPr>
            <p:cNvSpPr/>
            <p:nvPr/>
          </p:nvSpPr>
          <p:spPr>
            <a:xfrm>
              <a:off x="4160520" y="362712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712CAF-D1AC-459C-8BB7-AFA8358D876B}"/>
              </a:ext>
            </a:extLst>
          </p:cNvPr>
          <p:cNvSpPr/>
          <p:nvPr/>
        </p:nvSpPr>
        <p:spPr>
          <a:xfrm>
            <a:off x="2157214" y="2279080"/>
            <a:ext cx="4319786" cy="69272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Impossible!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EDEA8D-A874-42AF-9009-7E26A4DC5BCB}"/>
              </a:ext>
            </a:extLst>
          </p:cNvPr>
          <p:cNvCxnSpPr/>
          <p:nvPr/>
        </p:nvCxnSpPr>
        <p:spPr>
          <a:xfrm flipV="1">
            <a:off x="3018663" y="4312920"/>
            <a:ext cx="645414" cy="198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A868955-6783-4BFC-8AF1-1300932283D8}"/>
              </a:ext>
            </a:extLst>
          </p:cNvPr>
          <p:cNvSpPr txBox="1"/>
          <p:nvPr/>
        </p:nvSpPr>
        <p:spPr>
          <a:xfrm>
            <a:off x="1905000" y="438912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information!</a:t>
            </a:r>
          </a:p>
        </p:txBody>
      </p:sp>
    </p:spTree>
    <p:extLst>
      <p:ext uri="{BB962C8B-B14F-4D97-AF65-F5344CB8AC3E}">
        <p14:creationId xmlns:p14="http://schemas.microsoft.com/office/powerpoint/2010/main" val="164231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Interactive Proofs</a:t>
            </a:r>
            <a:br>
              <a:rPr lang="en-US" sz="49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[Goldwasser-Micali-Rackoff85]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3535966" y="2618232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2143" y="1676400"/>
                <a:ext cx="99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43" y="1676400"/>
                <a:ext cx="99229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7568" y="1676400"/>
                <a:ext cx="7216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68" y="1676400"/>
                <a:ext cx="72166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3508903" y="295656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3508903" y="32766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3508903" y="359664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3508903" y="39624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C:\Users\yael\AppData\Local\Microsoft\Windows\Temporary Internet Files\Content.IE5\VDR4OSMJ\MC9004403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03" y="2097024"/>
            <a:ext cx="802857" cy="8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31B2AE-0BFA-431B-A4C6-8483ED8140E1}"/>
                  </a:ext>
                </a:extLst>
              </p:cNvPr>
              <p:cNvSpPr txBox="1"/>
              <p:nvPr/>
            </p:nvSpPr>
            <p:spPr>
              <a:xfrm>
                <a:off x="762000" y="4572000"/>
                <a:ext cx="815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Completeness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31B2AE-0BFA-431B-A4C6-8483ED814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72000"/>
                <a:ext cx="8153400" cy="461665"/>
              </a:xfrm>
              <a:prstGeom prst="rect">
                <a:avLst/>
              </a:prstGeom>
              <a:blipFill>
                <a:blip r:embed="rId6"/>
                <a:stretch>
                  <a:fillRect l="-112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0DD3D2-8EA8-4934-9567-61FEC043A05E}"/>
                  </a:ext>
                </a:extLst>
              </p:cNvPr>
              <p:cNvSpPr txBox="1"/>
              <p:nvPr/>
            </p:nvSpPr>
            <p:spPr>
              <a:xfrm>
                <a:off x="762000" y="5345668"/>
                <a:ext cx="815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Soundness: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∀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0DD3D2-8EA8-4934-9567-61FEC043A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45668"/>
                <a:ext cx="8153400" cy="461665"/>
              </a:xfrm>
              <a:prstGeom prst="rect">
                <a:avLst/>
              </a:prstGeom>
              <a:blipFill>
                <a:blip r:embed="rId7"/>
                <a:stretch>
                  <a:fillRect l="-112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25CC67-8893-444A-A877-E0FCC6902C7D}"/>
                  </a:ext>
                </a:extLst>
              </p:cNvPr>
              <p:cNvSpPr txBox="1"/>
              <p:nvPr/>
            </p:nvSpPr>
            <p:spPr>
              <a:xfrm>
                <a:off x="152400" y="6096000"/>
                <a:ext cx="9067800" cy="436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F0000"/>
                    </a:solidFill>
                  </a:rPr>
                  <a:t>Note:</a:t>
                </a:r>
                <a:r>
                  <a:rPr lang="en-US" sz="2200" dirty="0"/>
                  <a:t>  By repetition, we can get completeness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200" dirty="0"/>
                  <a:t>and soundness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25CC67-8893-444A-A877-E0FCC690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96000"/>
                <a:ext cx="9067800" cy="436979"/>
              </a:xfrm>
              <a:prstGeom prst="rect">
                <a:avLst/>
              </a:prstGeom>
              <a:blipFill>
                <a:blip r:embed="rId8"/>
                <a:stretch>
                  <a:fillRect l="-874" t="-8333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1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Interactive Proofs</a:t>
            </a:r>
            <a:br>
              <a:rPr lang="en-US" sz="49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[Goldwasser-Micali-Rackoff85]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3535966" y="2618232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2143" y="1676400"/>
                <a:ext cx="99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43" y="1676400"/>
                <a:ext cx="99229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7568" y="1676400"/>
                <a:ext cx="7216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68" y="1676400"/>
                <a:ext cx="72166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3508903" y="295656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3508903" y="32766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3508903" y="359664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3508903" y="39624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C:\Users\yael\AppData\Local\Microsoft\Windows\Temporary Internet Files\Content.IE5\VDR4OSMJ\MC9004403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03" y="2097024"/>
            <a:ext cx="802857" cy="8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EF3F72D4-2584-45C6-9B77-7ACFCCA69031}"/>
                  </a:ext>
                </a:extLst>
              </p:cNvPr>
              <p:cNvSpPr/>
              <p:nvPr/>
            </p:nvSpPr>
            <p:spPr>
              <a:xfrm>
                <a:off x="381000" y="4572000"/>
                <a:ext cx="8243455" cy="1729694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</a:rPr>
                  <a:t>[Goldreich-Micali-Wigderson87]: </a:t>
                </a:r>
                <a:r>
                  <a:rPr lang="en-US" sz="2800" dirty="0">
                    <a:solidFill>
                      <a:srgbClr val="FFFF00"/>
                    </a:solidFill>
                  </a:rPr>
                  <a:t>Every statement </a:t>
                </a:r>
                <a:r>
                  <a:rPr lang="en-US" sz="2800" dirty="0">
                    <a:solidFill>
                      <a:schemeClr val="bg1"/>
                    </a:solidFill>
                  </a:rPr>
                  <a:t>that has a classical proof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has  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zero-knowledge (ZK) </a:t>
                </a:r>
                <a:r>
                  <a:rPr lang="en-US" sz="2800" dirty="0">
                    <a:solidFill>
                      <a:schemeClr val="bg1"/>
                    </a:solidFill>
                  </a:rPr>
                  <a:t>interactive proof, assuming one-way functions exist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EF3F72D4-2584-45C6-9B77-7ACFCCA69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72000"/>
                <a:ext cx="8243455" cy="172969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 descr="C:\Users\yael\AppData\Local\Microsoft\Windows\Temporary Internet Files\Content.IE5\VDR4OSMJ\MC900440395[1].png">
            <a:extLst>
              <a:ext uri="{FF2B5EF4-FFF2-40B4-BE49-F238E27FC236}">
                <a16:creationId xmlns:a16="http://schemas.microsoft.com/office/drawing/2014/main" id="{1E63178B-BB9C-4424-9CAE-EC2973986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43" y="2081784"/>
            <a:ext cx="802857" cy="8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5FC93BE-3463-41B0-8AFB-6A3E0D303742}"/>
              </a:ext>
            </a:extLst>
          </p:cNvPr>
          <p:cNvSpPr/>
          <p:nvPr/>
        </p:nvSpPr>
        <p:spPr>
          <a:xfrm>
            <a:off x="185575" y="1143000"/>
            <a:ext cx="2710025" cy="1066794"/>
          </a:xfrm>
          <a:prstGeom prst="wedgeEllipseCallout">
            <a:avLst>
              <a:gd name="adj1" fmla="val 28622"/>
              <a:gd name="adj2" fmla="val 6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 ZK the prover needs to be randomized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EBD4-B8EA-4FCF-AC73-88942E2C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Zero-Knowledge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D952D0-DB41-4A38-AB71-18FF17030FC8}"/>
              </a:ext>
            </a:extLst>
          </p:cNvPr>
          <p:cNvGrpSpPr/>
          <p:nvPr/>
        </p:nvGrpSpPr>
        <p:grpSpPr>
          <a:xfrm>
            <a:off x="666706" y="2057400"/>
            <a:ext cx="3067094" cy="2286000"/>
            <a:chOff x="228600" y="2057400"/>
            <a:chExt cx="3067094" cy="2286000"/>
          </a:xfrm>
        </p:grpSpPr>
        <p:sp>
          <p:nvSpPr>
            <p:cNvPr id="4" name="Line 12">
              <a:extLst>
                <a:ext uri="{FF2B5EF4-FFF2-40B4-BE49-F238E27FC236}">
                  <a16:creationId xmlns:a16="http://schemas.microsoft.com/office/drawing/2014/main" id="{C35DEE0B-C75E-4E7D-96FE-53B7DA6BC0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2423" y="2999232"/>
              <a:ext cx="157865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FDB7AD-F03F-43EF-9BD0-381225B024E7}"/>
                    </a:ext>
                  </a:extLst>
                </p:cNvPr>
                <p:cNvSpPr txBox="1"/>
                <p:nvPr/>
              </p:nvSpPr>
              <p:spPr>
                <a:xfrm>
                  <a:off x="228600" y="2057400"/>
                  <a:ext cx="9922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4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FDB7AD-F03F-43EF-9BD0-381225B02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2057400"/>
                  <a:ext cx="992295" cy="7694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0AF5703-DFCA-4B85-AB68-E3845E40413B}"/>
                    </a:ext>
                  </a:extLst>
                </p:cNvPr>
                <p:cNvSpPr txBox="1"/>
                <p:nvPr/>
              </p:nvSpPr>
              <p:spPr>
                <a:xfrm>
                  <a:off x="2574025" y="2057400"/>
                  <a:ext cx="72166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4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0AF5703-DFCA-4B85-AB68-E3845E404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4025" y="2057400"/>
                  <a:ext cx="721669" cy="769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C0D5B449-E1A7-40C0-B220-4B38B88F1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5360" y="3337560"/>
              <a:ext cx="157865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2">
              <a:extLst>
                <a:ext uri="{FF2B5EF4-FFF2-40B4-BE49-F238E27FC236}">
                  <a16:creationId xmlns:a16="http://schemas.microsoft.com/office/drawing/2014/main" id="{B2E5A5C2-334D-427D-9518-9837A42119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5360" y="3657600"/>
              <a:ext cx="157865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0CC1F00C-AB30-4F19-8260-DBD04A7EE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5360" y="3977640"/>
              <a:ext cx="157865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51BDEC5F-CD66-406B-B7E3-35BF09245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5360" y="4343400"/>
              <a:ext cx="157865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3F1E9E8F-A7D6-4D9C-9899-0492375B5DF0}"/>
              </a:ext>
            </a:extLst>
          </p:cNvPr>
          <p:cNvSpPr/>
          <p:nvPr/>
        </p:nvSpPr>
        <p:spPr>
          <a:xfrm>
            <a:off x="3962400" y="1676400"/>
            <a:ext cx="4137987" cy="1447800"/>
          </a:xfrm>
          <a:prstGeom prst="wedgeEllipseCallout">
            <a:avLst>
              <a:gd name="adj1" fmla="val -56813"/>
              <a:gd name="adj2" fmla="val 702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transcript reveals </a:t>
            </a:r>
            <a:r>
              <a:rPr lang="en-US" sz="2400" b="1" dirty="0">
                <a:solidFill>
                  <a:srgbClr val="FFFF00"/>
                </a:solidFill>
              </a:rPr>
              <a:t>no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3E3843-D589-447D-AFB4-9DB6F56C3D6D}"/>
                  </a:ext>
                </a:extLst>
              </p:cNvPr>
              <p:cNvSpPr txBox="1"/>
              <p:nvPr/>
            </p:nvSpPr>
            <p:spPr>
              <a:xfrm>
                <a:off x="1659001" y="1905000"/>
                <a:ext cx="1160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3E3843-D589-447D-AFB4-9DB6F56C3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01" y="1905000"/>
                <a:ext cx="116039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AD07BC-1827-4A2E-B647-8926636AF476}"/>
                  </a:ext>
                </a:extLst>
              </p:cNvPr>
              <p:cNvSpPr txBox="1"/>
              <p:nvPr/>
            </p:nvSpPr>
            <p:spPr>
              <a:xfrm>
                <a:off x="381000" y="4953000"/>
                <a:ext cx="8610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Formally:  </a:t>
                </a:r>
                <a:r>
                  <a:rPr lang="en-US" sz="2400" dirty="0"/>
                  <a:t>There exists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𝑃𝑃𝑇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(called a simulator), such that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AD07BC-1827-4A2E-B647-8926636AF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53000"/>
                <a:ext cx="8610600" cy="1200329"/>
              </a:xfrm>
              <a:prstGeom prst="rect">
                <a:avLst/>
              </a:prstGeom>
              <a:blipFill>
                <a:blip r:embed="rId6"/>
                <a:stretch>
                  <a:fillRect l="-1133" t="-4082" r="-283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556FAE-CA7B-4C1E-AD85-EBF2A7A9F4B5}"/>
              </a:ext>
            </a:extLst>
          </p:cNvPr>
          <p:cNvCxnSpPr/>
          <p:nvPr/>
        </p:nvCxnSpPr>
        <p:spPr>
          <a:xfrm flipH="1" flipV="1">
            <a:off x="5551007" y="6172200"/>
            <a:ext cx="544993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726C59-6FCE-43BB-BC8C-3DFE32DF7DB4}"/>
              </a:ext>
            </a:extLst>
          </p:cNvPr>
          <p:cNvSpPr txBox="1"/>
          <p:nvPr/>
        </p:nvSpPr>
        <p:spPr>
          <a:xfrm>
            <a:off x="6172200" y="615332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Denotes the transcript</a:t>
            </a:r>
          </a:p>
        </p:txBody>
      </p:sp>
    </p:spTree>
    <p:extLst>
      <p:ext uri="{BB962C8B-B14F-4D97-AF65-F5344CB8AC3E}">
        <p14:creationId xmlns:p14="http://schemas.microsoft.com/office/powerpoint/2010/main" val="32702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B6A2-1169-4119-83F3-53A3A42C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ZK Proofs for NP</a:t>
            </a: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62978B51-DF35-499D-8BD5-B284510970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6280" y="502615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91D95F61-68FA-4657-BC1A-67CDC664BE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6294" y="5820460"/>
            <a:ext cx="210118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DAEB64-E6AE-4224-8A6D-71F8C568AFCF}"/>
                  </a:ext>
                </a:extLst>
              </p:cNvPr>
              <p:cNvSpPr txBox="1"/>
              <p:nvPr/>
            </p:nvSpPr>
            <p:spPr>
              <a:xfrm>
                <a:off x="3377795" y="2373868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DAEB64-E6AE-4224-8A6D-71F8C568A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95" y="2373868"/>
                <a:ext cx="16764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21AF54-34F1-4D1C-9EF6-6F0CFE486539}"/>
                  </a:ext>
                </a:extLst>
              </p:cNvPr>
              <p:cNvSpPr txBox="1"/>
              <p:nvPr/>
            </p:nvSpPr>
            <p:spPr>
              <a:xfrm>
                <a:off x="381000" y="1581090"/>
                <a:ext cx="815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000" dirty="0"/>
                  <a:t>-complete language of all 3-colorable graphs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21AF54-34F1-4D1C-9EF6-6F0CFE486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81090"/>
                <a:ext cx="8153400" cy="400110"/>
              </a:xfrm>
              <a:prstGeom prst="rect">
                <a:avLst/>
              </a:prstGeom>
              <a:blipFill>
                <a:blip r:embed="rId4"/>
                <a:stretch>
                  <a:fillRect l="-82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672F776A-9A7F-4E3F-BE6C-F5FB5CCD0165}"/>
              </a:ext>
            </a:extLst>
          </p:cNvPr>
          <p:cNvSpPr/>
          <p:nvPr/>
        </p:nvSpPr>
        <p:spPr>
          <a:xfrm>
            <a:off x="4086006" y="41440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3D9D539-8CE3-468E-AA6F-7FAE88AF63A4}"/>
              </a:ext>
            </a:extLst>
          </p:cNvPr>
          <p:cNvSpPr/>
          <p:nvPr/>
        </p:nvSpPr>
        <p:spPr>
          <a:xfrm>
            <a:off x="4238406" y="41440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CD3BFD-0279-44E0-AD81-95AE2C4BB9D3}"/>
                  </a:ext>
                </a:extLst>
              </p:cNvPr>
              <p:cNvSpPr txBox="1"/>
              <p:nvPr/>
            </p:nvSpPr>
            <p:spPr>
              <a:xfrm>
                <a:off x="3478777" y="4601260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CD3BFD-0279-44E0-AD81-95AE2C4BB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777" y="4601260"/>
                <a:ext cx="1524000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4FA1C6-A6C7-426B-82FC-A4B5396BFDF5}"/>
                  </a:ext>
                </a:extLst>
              </p:cNvPr>
              <p:cNvSpPr txBox="1"/>
              <p:nvPr/>
            </p:nvSpPr>
            <p:spPr>
              <a:xfrm>
                <a:off x="3297770" y="5405735"/>
                <a:ext cx="23975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Open safes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4FA1C6-A6C7-426B-82FC-A4B5396BF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770" y="5405735"/>
                <a:ext cx="2397543" cy="461665"/>
              </a:xfrm>
              <a:prstGeom prst="rect">
                <a:avLst/>
              </a:prstGeom>
              <a:blipFill>
                <a:blip r:embed="rId6"/>
                <a:stretch>
                  <a:fillRect l="-407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5E6A1CA-8640-43B2-A0B9-D0105BA86251}"/>
              </a:ext>
            </a:extLst>
          </p:cNvPr>
          <p:cNvGrpSpPr/>
          <p:nvPr/>
        </p:nvGrpSpPr>
        <p:grpSpPr>
          <a:xfrm>
            <a:off x="2872880" y="3245610"/>
            <a:ext cx="1112420" cy="1112420"/>
            <a:chOff x="3200400" y="5745580"/>
            <a:chExt cx="1112420" cy="1112420"/>
          </a:xfrm>
        </p:grpSpPr>
        <p:pic>
          <p:nvPicPr>
            <p:cNvPr id="1028" name="Picture 4" descr="Image result for safe images">
              <a:extLst>
                <a:ext uri="{FF2B5EF4-FFF2-40B4-BE49-F238E27FC236}">
                  <a16:creationId xmlns:a16="http://schemas.microsoft.com/office/drawing/2014/main" id="{6B327592-701C-4FB7-AF86-DA6CE78EF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745580"/>
              <a:ext cx="1112420" cy="111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3069CE3-5DFE-4627-8CA8-15C3B56BC25C}"/>
                    </a:ext>
                  </a:extLst>
                </p:cNvPr>
                <p:cNvSpPr txBox="1"/>
                <p:nvPr/>
              </p:nvSpPr>
              <p:spPr>
                <a:xfrm>
                  <a:off x="3657600" y="6013649"/>
                  <a:ext cx="4048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3069CE3-5DFE-4627-8CA8-15C3B56BC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6013649"/>
                  <a:ext cx="404876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72880-8E21-4A51-BCB9-F4164EEFD35E}"/>
                  </a:ext>
                </a:extLst>
              </p:cNvPr>
              <p:cNvSpPr txBox="1"/>
              <p:nvPr/>
            </p:nvSpPr>
            <p:spPr>
              <a:xfrm>
                <a:off x="2209800" y="2743200"/>
                <a:ext cx="99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72880-8E21-4A51-BCB9-F4164EEFD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43200"/>
                <a:ext cx="99229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BCA478D3-1F00-483B-B49B-033AAA362AA1}"/>
              </a:ext>
            </a:extLst>
          </p:cNvPr>
          <p:cNvSpPr/>
          <p:nvPr/>
        </p:nvSpPr>
        <p:spPr>
          <a:xfrm>
            <a:off x="3933606" y="41440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431D006-B453-4ED8-82CE-92FE343CE817}"/>
              </a:ext>
            </a:extLst>
          </p:cNvPr>
          <p:cNvGrpSpPr/>
          <p:nvPr/>
        </p:nvGrpSpPr>
        <p:grpSpPr>
          <a:xfrm>
            <a:off x="4396880" y="3229660"/>
            <a:ext cx="1112420" cy="1112420"/>
            <a:chOff x="3200400" y="5745580"/>
            <a:chExt cx="1112420" cy="1112420"/>
          </a:xfrm>
        </p:grpSpPr>
        <p:pic>
          <p:nvPicPr>
            <p:cNvPr id="64" name="Picture 4" descr="Image result for safe images">
              <a:extLst>
                <a:ext uri="{FF2B5EF4-FFF2-40B4-BE49-F238E27FC236}">
                  <a16:creationId xmlns:a16="http://schemas.microsoft.com/office/drawing/2014/main" id="{F64A4891-E1B0-456D-A197-0A8C74892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745580"/>
              <a:ext cx="1112420" cy="111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F3CB135-7481-4F53-ABA8-DC29603F2744}"/>
                    </a:ext>
                  </a:extLst>
                </p:cNvPr>
                <p:cNvSpPr txBox="1"/>
                <p:nvPr/>
              </p:nvSpPr>
              <p:spPr>
                <a:xfrm>
                  <a:off x="3657600" y="6013649"/>
                  <a:ext cx="4048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F3CB135-7481-4F53-ABA8-DC29603F2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6013649"/>
                  <a:ext cx="404876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7E402-BD68-4FCD-8BB5-3781CD30DDF1}"/>
                  </a:ext>
                </a:extLst>
              </p:cNvPr>
              <p:cNvSpPr txBox="1"/>
              <p:nvPr/>
            </p:nvSpPr>
            <p:spPr>
              <a:xfrm>
                <a:off x="5389508" y="2743200"/>
                <a:ext cx="7216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7E402-BD68-4FCD-8BB5-3781CD30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508" y="2743200"/>
                <a:ext cx="72166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12">
            <a:extLst>
              <a:ext uri="{FF2B5EF4-FFF2-40B4-BE49-F238E27FC236}">
                <a16:creationId xmlns:a16="http://schemas.microsoft.com/office/drawing/2014/main" id="{B9F4E54F-1A09-4F5F-8C55-8E4C034E7C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323892"/>
            <a:ext cx="279668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72DD1B-5E0B-4ECF-A1BD-E3C56EC4DA1B}"/>
                  </a:ext>
                </a:extLst>
              </p:cNvPr>
              <p:cNvSpPr txBox="1"/>
              <p:nvPr/>
            </p:nvSpPr>
            <p:spPr>
              <a:xfrm>
                <a:off x="381000" y="3648670"/>
                <a:ext cx="20590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Randomly permute the coloring, to obtain valid 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72DD1B-5E0B-4ECF-A1BD-E3C56EC4D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48670"/>
                <a:ext cx="2059095" cy="1200329"/>
              </a:xfrm>
              <a:prstGeom prst="rect">
                <a:avLst/>
              </a:prstGeom>
              <a:blipFill>
                <a:blip r:embed="rId12"/>
                <a:stretch>
                  <a:fillRect l="-890" t="-3061" r="-267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AAE80C-3103-4B4C-833C-6FD49A18A7FF}"/>
                  </a:ext>
                </a:extLst>
              </p:cNvPr>
              <p:cNvSpPr txBox="1"/>
              <p:nvPr/>
            </p:nvSpPr>
            <p:spPr>
              <a:xfrm>
                <a:off x="5768480" y="4343400"/>
                <a:ext cx="16991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Choose a random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AAE80C-3103-4B4C-833C-6FD49A18A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80" y="4343400"/>
                <a:ext cx="1699120" cy="923330"/>
              </a:xfrm>
              <a:prstGeom prst="rect">
                <a:avLst/>
              </a:prstGeom>
              <a:blipFill>
                <a:blip r:embed="rId13"/>
                <a:stretch>
                  <a:fillRect l="-2867" t="-397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peech Bubble: Oval 66">
            <a:extLst>
              <a:ext uri="{FF2B5EF4-FFF2-40B4-BE49-F238E27FC236}">
                <a16:creationId xmlns:a16="http://schemas.microsoft.com/office/drawing/2014/main" id="{B2076123-EB43-442B-89ED-D81D9C1B6E6F}"/>
              </a:ext>
            </a:extLst>
          </p:cNvPr>
          <p:cNvSpPr/>
          <p:nvPr/>
        </p:nvSpPr>
        <p:spPr>
          <a:xfrm>
            <a:off x="5943600" y="2514600"/>
            <a:ext cx="2895600" cy="1075730"/>
          </a:xfrm>
          <a:prstGeom prst="wedgeEllipseCallout">
            <a:avLst>
              <a:gd name="adj1" fmla="val -68630"/>
              <a:gd name="adj2" fmla="val 5378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Locked safe, reveals no information about its content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923DDD8-9E42-486A-9DA5-C2B67ED838F6}"/>
                  </a:ext>
                </a:extLst>
              </p:cNvPr>
              <p:cNvSpPr txBox="1"/>
              <p:nvPr/>
            </p:nvSpPr>
            <p:spPr>
              <a:xfrm>
                <a:off x="609600" y="6193537"/>
                <a:ext cx="7924800" cy="558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Soundness:</a:t>
                </a:r>
                <a:r>
                  <a:rPr lang="en-US" sz="2000" dirty="0"/>
                  <a:t>  Only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but can be amplified via repetition.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923DDD8-9E42-486A-9DA5-C2B67ED8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193537"/>
                <a:ext cx="7924800" cy="558551"/>
              </a:xfrm>
              <a:prstGeom prst="rect">
                <a:avLst/>
              </a:prstGeom>
              <a:blipFill>
                <a:blip r:embed="rId14"/>
                <a:stretch>
                  <a:fillRect l="-769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9F3B5F7-E73B-4715-9162-042A06159784}"/>
              </a:ext>
            </a:extLst>
          </p:cNvPr>
          <p:cNvSpPr/>
          <p:nvPr/>
        </p:nvSpPr>
        <p:spPr>
          <a:xfrm>
            <a:off x="6477000" y="228600"/>
            <a:ext cx="2590800" cy="1276290"/>
          </a:xfrm>
          <a:prstGeom prst="wedgeEllipseCallout">
            <a:avLst>
              <a:gd name="adj1" fmla="val -57567"/>
              <a:gd name="adj2" fmla="val 656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Graphs for which vertices can be colored by {1,2,3} </a:t>
            </a:r>
            <a:r>
              <a:rPr lang="en-US" sz="1400" dirty="0" err="1"/>
              <a:t>s.t.</a:t>
            </a:r>
            <a:r>
              <a:rPr lang="en-US" sz="1400" dirty="0"/>
              <a:t> no two adjacent vertices are colored by the same color</a:t>
            </a:r>
          </a:p>
        </p:txBody>
      </p:sp>
    </p:spTree>
    <p:extLst>
      <p:ext uri="{BB962C8B-B14F-4D97-AF65-F5344CB8AC3E}">
        <p14:creationId xmlns:p14="http://schemas.microsoft.com/office/powerpoint/2010/main" val="10898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1" grpId="0" animBg="1"/>
      <p:bldP spid="53" grpId="0" animBg="1"/>
      <p:bldP spid="55" grpId="0"/>
      <p:bldP spid="56" grpId="0"/>
      <p:bldP spid="50" grpId="0" animBg="1"/>
      <p:bldP spid="4" grpId="0" animBg="1"/>
      <p:bldP spid="62" grpId="0"/>
      <p:bldP spid="66" grpId="0"/>
      <p:bldP spid="67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4194</TotalTime>
  <Words>1519</Words>
  <Application>Microsoft Macintosh PowerPoint</Application>
  <PresentationFormat>On-screen Show (4:3)</PresentationFormat>
  <Paragraphs>246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The Evolution of Proofs in Computer Science:  Zero-Knowledge Proofs</vt:lpstr>
      <vt:lpstr>Classical Proofs </vt:lpstr>
      <vt:lpstr>Classical Proofs </vt:lpstr>
      <vt:lpstr>Zero-Knowledge Proofs [Goldwasser-Micali-Rackoff85]</vt:lpstr>
      <vt:lpstr>Zero-Knowledge Proofs [Goldwasser-Micali-Rackoff85]</vt:lpstr>
      <vt:lpstr>Interactive Proofs [Goldwasser-Micali-Rackoff85]</vt:lpstr>
      <vt:lpstr>Interactive Proofs [Goldwasser-Micali-Rackoff85]</vt:lpstr>
      <vt:lpstr>Defining Zero-Knowledge</vt:lpstr>
      <vt:lpstr>ZK Proofs for NP</vt:lpstr>
      <vt:lpstr>ZK Proofs for NP</vt:lpstr>
      <vt:lpstr>Implementing Digital Safes: Commitment Scheme</vt:lpstr>
      <vt:lpstr>Using Commitments to Construct ZK Proofs </vt:lpstr>
      <vt:lpstr>Constructing a Commitment Scheme</vt:lpstr>
      <vt:lpstr>Constructing a Commitment Scheme</vt:lpstr>
      <vt:lpstr>Constructing Zero-Knowledge Proofs</vt:lpstr>
      <vt:lpstr>Interactive Computationally Sound Proofs (a.k.a. Arguments) [Brassard-Chaum-Creapeau88]</vt:lpstr>
      <vt:lpstr>So Far…</vt:lpstr>
      <vt:lpstr>Interactive Proofs are More Efficient! [Lund-Fortnow-Karloff-Nissan90, Shamir90] </vt:lpstr>
      <vt:lpstr>Interactive Proofs are More Efficient! [Lund-Fortnow-Karloff-Nissan90, Shamir90] </vt:lpstr>
      <vt:lpstr>Interactive Proofs are More Efficient! [Lund-Fortnow-Karloff-Nissan90, Shamir90] </vt:lpstr>
      <vt:lpstr>Multi-Prover Interactive Proofs [BenOr-Goldwasser-Kilian-Wigderson88] </vt:lpstr>
      <vt:lpstr>[Fortnow-Rompel-Sipser88]:  </vt:lpstr>
      <vt:lpstr>Probabilistically Checkable Proofs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and efficiently verifiable proofs</dc:title>
  <dc:creator>Yael Kalai</dc:creator>
  <cp:lastModifiedBy>Vilhelm L Andersen Woltz</cp:lastModifiedBy>
  <cp:revision>26</cp:revision>
  <dcterms:created xsi:type="dcterms:W3CDTF">2020-03-07T18:25:17Z</dcterms:created>
  <dcterms:modified xsi:type="dcterms:W3CDTF">2021-04-04T23:18:33Z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SetDate">
    <vt:lpwstr>2020-03-07T19:06:34.7055483Z</vt:lpwstr>
  </property>
  <property fmtid="{D5CDD505-2E9C-101B-9397-08002B2CF9AE}" pid="5" name="MSIP_Label_f42aa342-8706-4288-bd11-ebb85995028c_Name">
    <vt:lpwstr>General</vt:lpwstr>
  </property>
  <property fmtid="{D5CDD505-2E9C-101B-9397-08002B2CF9AE}" pid="6" name="MSIP_Label_f42aa342-8706-4288-bd11-ebb85995028c_ActionId">
    <vt:lpwstr>1bc1de53-85f0-4222-97bc-0ac34a287cd2</vt:lpwstr>
  </property>
  <property fmtid="{D5CDD505-2E9C-101B-9397-08002B2CF9AE}" pid="7" name="MSIP_Label_f42aa342-8706-4288-bd11-ebb85995028c_Extended_MSFT_Method">
    <vt:lpwstr>Automatic</vt:lpwstr>
  </property>
  <property fmtid="{D5CDD505-2E9C-101B-9397-08002B2CF9AE}" pid="8" name="Sensitivity">
    <vt:lpwstr>General</vt:lpwstr>
  </property>
</Properties>
</file>