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7" r:id="rId1"/>
  </p:sldMasterIdLst>
  <p:notesMasterIdLst>
    <p:notesMasterId r:id="rId34"/>
  </p:notesMasterIdLst>
  <p:handoutMasterIdLst>
    <p:handoutMasterId r:id="rId35"/>
  </p:handoutMasterIdLst>
  <p:sldIdLst>
    <p:sldId id="408" r:id="rId2"/>
    <p:sldId id="576" r:id="rId3"/>
    <p:sldId id="560" r:id="rId4"/>
    <p:sldId id="561" r:id="rId5"/>
    <p:sldId id="567" r:id="rId6"/>
    <p:sldId id="562" r:id="rId7"/>
    <p:sldId id="563" r:id="rId8"/>
    <p:sldId id="565" r:id="rId9"/>
    <p:sldId id="588" r:id="rId10"/>
    <p:sldId id="589" r:id="rId11"/>
    <p:sldId id="590" r:id="rId12"/>
    <p:sldId id="568" r:id="rId13"/>
    <p:sldId id="569" r:id="rId14"/>
    <p:sldId id="592" r:id="rId15"/>
    <p:sldId id="591" r:id="rId16"/>
    <p:sldId id="596" r:id="rId17"/>
    <p:sldId id="573" r:id="rId18"/>
    <p:sldId id="574" r:id="rId19"/>
    <p:sldId id="575" r:id="rId20"/>
    <p:sldId id="577" r:id="rId21"/>
    <p:sldId id="578" r:id="rId22"/>
    <p:sldId id="579" r:id="rId23"/>
    <p:sldId id="580" r:id="rId24"/>
    <p:sldId id="581" r:id="rId25"/>
    <p:sldId id="595" r:id="rId26"/>
    <p:sldId id="594" r:id="rId27"/>
    <p:sldId id="582" r:id="rId28"/>
    <p:sldId id="583" r:id="rId29"/>
    <p:sldId id="584" r:id="rId30"/>
    <p:sldId id="585" r:id="rId31"/>
    <p:sldId id="587" r:id="rId32"/>
    <p:sldId id="407" r:id="rId33"/>
  </p:sldIdLst>
  <p:sldSz cx="9144000" cy="6858000" type="screen4x3"/>
  <p:notesSz cx="7102475" cy="8991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400" kern="1200">
        <a:solidFill>
          <a:schemeClr val="tx1"/>
        </a:solidFill>
        <a:latin typeface="Lucida Calligraphy" panose="03010101010101010101" pitchFamily="66" charset="77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5400" kern="1200">
        <a:solidFill>
          <a:schemeClr val="tx1"/>
        </a:solidFill>
        <a:latin typeface="Lucida Calligraphy" panose="03010101010101010101" pitchFamily="66" charset="77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5400" kern="1200">
        <a:solidFill>
          <a:schemeClr val="tx1"/>
        </a:solidFill>
        <a:latin typeface="Lucida Calligraphy" panose="03010101010101010101" pitchFamily="66" charset="77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5400" kern="1200">
        <a:solidFill>
          <a:schemeClr val="tx1"/>
        </a:solidFill>
        <a:latin typeface="Lucida Calligraphy" panose="03010101010101010101" pitchFamily="66" charset="77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5400" kern="1200">
        <a:solidFill>
          <a:schemeClr val="tx1"/>
        </a:solidFill>
        <a:latin typeface="Lucida Calligraphy" panose="03010101010101010101" pitchFamily="66" charset="77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Lucida Calligraphy" panose="03010101010101010101" pitchFamily="66" charset="77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Lucida Calligraphy" panose="03010101010101010101" pitchFamily="66" charset="77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Lucida Calligraphy" panose="03010101010101010101" pitchFamily="66" charset="77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Lucida Calligraphy" panose="03010101010101010101" pitchFamily="66" charset="77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E125E3B-3697-5E4E-9191-8553CA87EBA0}">
          <p14:sldIdLst>
            <p14:sldId id="408"/>
            <p14:sldId id="576"/>
            <p14:sldId id="560"/>
            <p14:sldId id="561"/>
            <p14:sldId id="567"/>
            <p14:sldId id="562"/>
            <p14:sldId id="563"/>
            <p14:sldId id="565"/>
            <p14:sldId id="588"/>
            <p14:sldId id="589"/>
            <p14:sldId id="590"/>
            <p14:sldId id="568"/>
            <p14:sldId id="569"/>
            <p14:sldId id="592"/>
            <p14:sldId id="591"/>
            <p14:sldId id="596"/>
            <p14:sldId id="573"/>
            <p14:sldId id="574"/>
            <p14:sldId id="575"/>
            <p14:sldId id="577"/>
            <p14:sldId id="578"/>
            <p14:sldId id="579"/>
            <p14:sldId id="580"/>
            <p14:sldId id="581"/>
            <p14:sldId id="595"/>
            <p14:sldId id="594"/>
            <p14:sldId id="582"/>
            <p14:sldId id="583"/>
            <p14:sldId id="584"/>
            <p14:sldId id="585"/>
            <p14:sldId id="587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32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0D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1" autoAdjust="0"/>
    <p:restoredTop sz="86414" autoAdjust="0"/>
  </p:normalViewPr>
  <p:slideViewPr>
    <p:cSldViewPr snapToObjects="1">
      <p:cViewPr varScale="1">
        <p:scale>
          <a:sx n="90" d="100"/>
          <a:sy n="90" d="100"/>
        </p:scale>
        <p:origin x="3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1704" y="-78"/>
      </p:cViewPr>
      <p:guideLst>
        <p:guide orient="horz" pos="2832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CF3E65F-F2B7-CA4B-AFA9-A0FE4190794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8575" y="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01" tIns="0" rIns="19301" bIns="0" numCol="1" anchor="t" anchorCtr="0" compatLnSpc="1">
            <a:prstTxWarp prst="textNoShape">
              <a:avLst/>
            </a:prstTxWarp>
          </a:bodyPr>
          <a:lstStyle>
            <a:lvl1pPr defTabSz="925513">
              <a:defRPr sz="1000" i="1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902FA34-875C-2C42-B7A6-64BC922182C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06850" y="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01" tIns="0" rIns="19301" bIns="0" numCol="1" anchor="t" anchorCtr="0" compatLnSpc="1">
            <a:prstTxWarp prst="textNoShape">
              <a:avLst/>
            </a:prstTxWarp>
          </a:bodyPr>
          <a:lstStyle>
            <a:lvl1pPr algn="r" defTabSz="925513">
              <a:defRPr sz="1000" i="1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DE56C7A-8D39-9743-B166-B076586483F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25563" y="692150"/>
            <a:ext cx="4454525" cy="3340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47B844AE-847D-6441-B2B6-86EB7F68A5B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4267200"/>
            <a:ext cx="5181600" cy="40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0" tIns="46645" rIns="93290" bIns="46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46311927-8F6E-6D40-B7E7-EB2EBEC1C71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8575" y="85344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01" tIns="0" rIns="19301" bIns="0" numCol="1" anchor="b" anchorCtr="0" compatLnSpc="1">
            <a:prstTxWarp prst="textNoShape">
              <a:avLst/>
            </a:prstTxWarp>
          </a:bodyPr>
          <a:lstStyle>
            <a:lvl1pPr defTabSz="925513">
              <a:defRPr sz="1000" i="1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D3B75C2B-D1D5-9045-BC9B-7FB0786C9E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6850" y="85344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01" tIns="0" rIns="19301" bIns="0" numCol="1" anchor="b" anchorCtr="0" compatLnSpc="1">
            <a:prstTxWarp prst="textNoShape">
              <a:avLst/>
            </a:prstTxWarp>
          </a:bodyPr>
          <a:lstStyle>
            <a:lvl1pPr algn="r" defTabSz="925513">
              <a:defRPr sz="1000" i="1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BF882A54-D026-9347-862F-B12E3FCFA8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69641E0-FE8F-0C4E-AFAD-5CD7E35A12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5400">
                <a:solidFill>
                  <a:schemeClr val="tx1"/>
                </a:solidFill>
                <a:latin typeface="Lucida Calligraphy" panose="03010101010101010101" pitchFamily="66" charset="77"/>
                <a:ea typeface="ＭＳ Ｐゴシック" panose="020B0600070205080204" pitchFamily="34" charset="-128"/>
              </a:defRPr>
            </a:lvl1pPr>
            <a:lvl2pPr marL="742950" indent="-285750" defTabSz="925513">
              <a:defRPr sz="5400">
                <a:solidFill>
                  <a:schemeClr val="tx1"/>
                </a:solidFill>
                <a:latin typeface="Lucida Calligraphy" panose="03010101010101010101" pitchFamily="66" charset="77"/>
                <a:ea typeface="ＭＳ Ｐゴシック" panose="020B0600070205080204" pitchFamily="34" charset="-128"/>
              </a:defRPr>
            </a:lvl2pPr>
            <a:lvl3pPr marL="1143000" indent="-228600" defTabSz="925513">
              <a:defRPr sz="5400">
                <a:solidFill>
                  <a:schemeClr val="tx1"/>
                </a:solidFill>
                <a:latin typeface="Lucida Calligraphy" panose="03010101010101010101" pitchFamily="66" charset="77"/>
                <a:ea typeface="ＭＳ Ｐゴシック" panose="020B0600070205080204" pitchFamily="34" charset="-128"/>
              </a:defRPr>
            </a:lvl3pPr>
            <a:lvl4pPr marL="1600200" indent="-228600" defTabSz="925513">
              <a:defRPr sz="5400">
                <a:solidFill>
                  <a:schemeClr val="tx1"/>
                </a:solidFill>
                <a:latin typeface="Lucida Calligraphy" panose="03010101010101010101" pitchFamily="66" charset="77"/>
                <a:ea typeface="ＭＳ Ｐゴシック" panose="020B0600070205080204" pitchFamily="34" charset="-128"/>
              </a:defRPr>
            </a:lvl4pPr>
            <a:lvl5pPr marL="2057400" indent="-228600" defTabSz="925513">
              <a:defRPr sz="5400">
                <a:solidFill>
                  <a:schemeClr val="tx1"/>
                </a:solidFill>
                <a:latin typeface="Lucida Calligraphy" panose="03010101010101010101" pitchFamily="66" charset="77"/>
                <a:ea typeface="ＭＳ Ｐゴシック" panose="020B0600070205080204" pitchFamily="34" charset="-128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Lucida Calligraphy" panose="03010101010101010101" pitchFamily="66" charset="77"/>
                <a:ea typeface="ＭＳ Ｐゴシック" panose="020B0600070205080204" pitchFamily="34" charset="-128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Lucida Calligraphy" panose="03010101010101010101" pitchFamily="66" charset="77"/>
                <a:ea typeface="ＭＳ Ｐゴシック" panose="020B0600070205080204" pitchFamily="34" charset="-128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Lucida Calligraphy" panose="03010101010101010101" pitchFamily="66" charset="77"/>
                <a:ea typeface="ＭＳ Ｐゴシック" panose="020B0600070205080204" pitchFamily="34" charset="-128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Lucida Calligraphy" panose="03010101010101010101" pitchFamily="66" charset="77"/>
                <a:ea typeface="ＭＳ Ｐゴシック" panose="020B0600070205080204" pitchFamily="34" charset="-128"/>
              </a:defRPr>
            </a:lvl9pPr>
          </a:lstStyle>
          <a:p>
            <a:fld id="{B473120E-3AA9-8647-9ADA-212C848538F4}" type="slidenum">
              <a:rPr lang="en-US" altLang="en-US" sz="1000" smtClean="0">
                <a:latin typeface="Times New Roman" panose="02020603050405020304" pitchFamily="18" charset="0"/>
              </a:rPr>
              <a:pPr/>
              <a:t>1</a:t>
            </a:fld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ACED69FA-359A-AC4B-ADE0-F31FB2847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F22F7E4-B6C3-9C40-8209-B75F2AAD78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SHA 256 is NOT a random oracle, but hopefully it is “pseudo-random enough” that an adversary cannot exploit any flaws in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882A54-D026-9347-862F-B12E3FCFA84A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156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882A54-D026-9347-862F-B12E3FCFA84A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077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882A54-D026-9347-862F-B12E3FCFA84A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514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882A54-D026-9347-862F-B12E3FCFA84A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485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882A54-D026-9347-862F-B12E3FCFA84A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229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882A54-D026-9347-862F-B12E3FCFA84A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910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882A54-D026-9347-862F-B12E3FCFA84A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994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882A54-D026-9347-862F-B12E3FCFA84A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162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882A54-D026-9347-862F-B12E3FCFA84A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903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882A54-D026-9347-862F-B12E3FCFA84A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37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882A54-D026-9347-862F-B12E3FCFA84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5149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882A54-D026-9347-862F-B12E3FCFA84A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584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882A54-D026-9347-862F-B12E3FCFA84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612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882A54-D026-9347-862F-B12E3FCFA84A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412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882A54-D026-9347-862F-B12E3FCFA84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401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882A54-D026-9347-862F-B12E3FCFA84A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883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882A54-D026-9347-862F-B12E3FCFA84A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259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882A54-D026-9347-862F-B12E3FCFA84A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774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The ROM is a theoretical model that is  not achievable in practice.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It models the hash function as an oracle (i.e., black box) that on any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outputs a truly random value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denoted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unless</a:t>
                </a:r>
                <a:r>
                  <a:rPr lang="en-US" baseline="0" dirty="0"/>
                  <a:t> the query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was already sent, in which case the oracle replies</a:t>
                </a:r>
                <a:r>
                  <a:rPr lang="en-US" baseline="0" dirty="0"/>
                  <a:t> consistently.  (The oracle stores all its queries.)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The ROM is a theoretical model that is  not achievable in practice.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It models the hash function as an oracle (i.e., black box) that on any input </a:t>
                </a:r>
                <a:r>
                  <a:rPr lang="en-US" b="0" i="0">
                    <a:latin typeface="Cambria Math" panose="02040503050406030204" pitchFamily="18" charset="0"/>
                  </a:rPr>
                  <a:t>𝑥 </a:t>
                </a:r>
                <a:r>
                  <a:rPr lang="en-US" dirty="0"/>
                  <a:t>outputs a truly random value in </a:t>
                </a:r>
                <a:r>
                  <a:rPr lang="en-US" b="0" i="0">
                    <a:latin typeface="Cambria Math" panose="02040503050406030204" pitchFamily="18" charset="0"/>
                  </a:rPr>
                  <a:t>{0,1}^𝑑, </a:t>
                </a:r>
                <a:r>
                  <a:rPr lang="en-US" dirty="0"/>
                  <a:t>denoted by </a:t>
                </a:r>
                <a:r>
                  <a:rPr lang="en-US" b="0" i="0">
                    <a:latin typeface="Cambria Math" panose="02040503050406030204" pitchFamily="18" charset="0"/>
                  </a:rPr>
                  <a:t>𝐻(𝑥), </a:t>
                </a:r>
                <a:r>
                  <a:rPr lang="en-US" dirty="0"/>
                  <a:t>unless</a:t>
                </a:r>
                <a:r>
                  <a:rPr lang="en-US" baseline="0" dirty="0"/>
                  <a:t> the query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𝑥 </a:t>
                </a:r>
                <a:r>
                  <a:rPr lang="en-US" dirty="0"/>
                  <a:t>was already sent, in which case the oracle replies</a:t>
                </a:r>
                <a:r>
                  <a:rPr lang="en-US" baseline="0" dirty="0"/>
                  <a:t> consistently.  (The oracle stores all its queries.)</a:t>
                </a:r>
                <a:r>
                  <a:rPr lang="en-US" dirty="0"/>
                  <a:t> 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882A54-D026-9347-862F-B12E3FCFA84A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43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8EA87-10D2-C74C-AA46-C7092F610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D0DF78-8514-0345-A180-CDD1254D6B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6188075"/>
            <a:ext cx="3644900" cy="5334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E2169-19CC-0A42-8AC9-993F75EC0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5F306-D997-F044-B01E-C4235F4E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119029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839F6-8671-F14D-8FDF-63DACB6D3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8C40C-7D0B-4545-B38A-C18C4B1A3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8C368-085D-CE43-973E-64C9A6D82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48140-2718-3A4A-88AD-4C408DC7AB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30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820AC-5A17-6B44-94C2-3DE817332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3A87A-F19A-A741-B684-530C273CB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6B6D1-E562-9E49-87C1-456A9C7D1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DFC7C-CD6A-AF46-8501-CB5D43CD83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31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23B6D-C517-9545-BA88-B87C5849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721CF-2303-4145-9FF9-F7DC63A79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08D42-63BC-2443-8B65-00D6D26D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A004-BA33-2047-BC15-AED9565F54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33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33957-533C-414A-8ABF-954BE4A1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5A8FB-009E-8C48-B9BC-153D8B680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67FF9-3419-C04C-8B5F-F2CFC2955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7F508-EB58-5A43-A193-8964A1566D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377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C0F7CE-454D-DA43-890F-3953E1970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151141-2F4C-2A41-A10A-C2E31BF94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B1F78B-1030-2544-8018-36DC79933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0DFAF-84D4-6F4F-AC06-38891DF3E0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52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8A05529-5E9C-9F45-8140-3A0257857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723F553-BCD5-2D42-B992-269D28656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043F000-5A80-9A45-AB6B-A21BB32F3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FB1C4-30C7-5548-99D0-84BD4E8716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721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68D925F-D841-1142-83DA-AC532905C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219E98A-F099-8D49-8AA7-045F301A7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AFBA60-5D94-8C42-8D01-F737A3B4F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EEAEA-9031-9E49-9564-8261F18F9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647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C29FEE1-56CC-5B4F-AE68-159950073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3346660-06A0-9D44-B8D3-C5B58A3D5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A7BC14A-9034-8C43-BA55-32B079336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FBCF0-CEE2-7740-B452-B9C237E314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8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5BEB5E-191B-4342-ABB7-62BF8C247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440976-3E17-6A4B-B95D-E19D91D0A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E87AD8-08FF-EC4F-B21E-1D68F951E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AC7C0-FD0E-DB4B-A021-E90E0E0CB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6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060AF5-0D28-C640-A40A-65EE155B9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6FE422-1578-5D4E-A9E0-D6832B30E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F70F43-F590-AF4E-AE96-4DC89E99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ECA41-83F7-1647-9088-7E2B634D60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073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266ADBF-8BBE-D644-9045-506D66753C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AAA3A6F-1163-B742-BC09-0461BE4A2E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E5D3C-29C8-524C-8798-F88E7B375B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ucida Calligraphy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9FB1D-C77A-6F4C-921A-6837A4260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ucida Calligraphy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7A559-BDE3-E247-B46D-115F14CDF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Lucida Calligraphy" charset="0"/>
                <a:ea typeface="ＭＳ Ｐゴシック" charset="-128"/>
              </a:defRPr>
            </a:lvl1pPr>
          </a:lstStyle>
          <a:p>
            <a:pPr>
              <a:defRPr/>
            </a:pPr>
            <a:fld id="{F5033079-4EC3-1746-8AE1-AF87F99111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02F9ABFE-8FB2-274E-A1BB-D34D6DAC2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077200" cy="3429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6.857-Computer &amp; Network Security</a:t>
            </a:r>
            <a:br>
              <a:rPr lang="en-US" altLang="en-US" sz="4000" dirty="0">
                <a:ea typeface="ＭＳ Ｐゴシック" panose="020B0600070205080204" pitchFamily="34" charset="-128"/>
              </a:rPr>
            </a:br>
            <a:r>
              <a:rPr lang="en-US" altLang="en-US" sz="4000" dirty="0">
                <a:ea typeface="ＭＳ Ｐゴシック" panose="020B0600070205080204" pitchFamily="34" charset="-128"/>
              </a:rPr>
              <a:t>Lecture 3  </a:t>
            </a:r>
            <a:br>
              <a:rPr lang="en-US" altLang="en-US" sz="4000" dirty="0">
                <a:ea typeface="ＭＳ Ｐゴシック" panose="020B0600070205080204" pitchFamily="34" charset="-128"/>
              </a:rPr>
            </a:br>
            <a:br>
              <a:rPr lang="en-US" altLang="en-US" sz="4000" dirty="0">
                <a:ea typeface="ＭＳ Ｐゴシック" panose="020B0600070205080204" pitchFamily="34" charset="-128"/>
              </a:rPr>
            </a:br>
            <a:r>
              <a:rPr lang="en-US" altLang="en-US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One-Time Pad </a:t>
            </a:r>
            <a:br>
              <a:rPr lang="en-US" altLang="en-US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en-US" altLang="en-US" sz="4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and </a:t>
            </a:r>
            <a:br>
              <a:rPr lang="en-US" altLang="en-US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en-US" altLang="en-US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Hash Functions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EFD07EB-609F-8D42-8993-257B764E9BD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4572000"/>
            <a:ext cx="7770812" cy="144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Monotype Sorts" charset="0"/>
              <a:buNone/>
              <a:defRPr/>
            </a:pPr>
            <a:r>
              <a:rPr lang="en-US" sz="4000" dirty="0"/>
              <a:t>Ronald L. Rivest &amp; Yael Kalai</a:t>
            </a:r>
          </a:p>
          <a:p>
            <a:pPr eaLnBrk="1" fontAlgn="auto" hangingPunct="1">
              <a:spcAft>
                <a:spcPts val="0"/>
              </a:spcAft>
              <a:buFont typeface="Monotype Sorts" charset="0"/>
              <a:buNone/>
              <a:defRPr/>
            </a:pPr>
            <a:endParaRPr lang="en-US" sz="1200" dirty="0"/>
          </a:p>
          <a:p>
            <a:pPr eaLnBrk="1" fontAlgn="auto" hangingPunct="1">
              <a:spcAft>
                <a:spcPts val="0"/>
              </a:spcAft>
              <a:buFont typeface="Monotype Sorts" charset="0"/>
              <a:buNone/>
              <a:defRPr/>
            </a:pPr>
            <a:r>
              <a:rPr lang="en-US" sz="2800" dirty="0"/>
              <a:t>February 10, 2020</a:t>
            </a:r>
          </a:p>
          <a:p>
            <a:pPr eaLnBrk="1" fontAlgn="auto" hangingPunct="1">
              <a:spcAft>
                <a:spcPts val="0"/>
              </a:spcAft>
              <a:buFont typeface="Monotype Sorts" charset="0"/>
              <a:buNone/>
              <a:defRPr/>
            </a:pPr>
            <a:endParaRPr lang="en-US" sz="2800" dirty="0">
              <a:latin typeface="Comic Sans MS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94BDD-FEEB-4702-B24D-EF17B147D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97907B-D816-409C-B1DE-AF6CC8C37E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78341"/>
                <a:ext cx="8229600" cy="1828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i="1" dirty="0">
                    <a:solidFill>
                      <a:srgbClr val="FF0000"/>
                    </a:solidFill>
                    <a:latin typeface="+mj-lt"/>
                  </a:rPr>
                  <a:t>Unconditionally secure:</a:t>
                </a:r>
              </a:p>
              <a:p>
                <a:pPr marL="0" indent="0">
                  <a:buNone/>
                </a:pPr>
                <a:endParaRPr lang="en-US" sz="800" dirty="0">
                  <a:latin typeface="+mj-lt"/>
                </a:endParaRPr>
              </a:p>
              <a:p>
                <a:r>
                  <a:rPr lang="en-US" dirty="0">
                    <a:latin typeface="+mj-lt"/>
                  </a:rPr>
                  <a:t>Eve cannot learn anything about msg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+mj-lt"/>
                  </a:rPr>
                  <a:t>, except its length.</a:t>
                </a:r>
                <a:br>
                  <a:rPr lang="en-US" dirty="0">
                    <a:latin typeface="+mj-lt"/>
                  </a:rPr>
                </a:br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97907B-D816-409C-B1DE-AF6CC8C37E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78341"/>
                <a:ext cx="8229600" cy="1828800"/>
              </a:xfrm>
              <a:blipFill>
                <a:blip r:embed="rId3"/>
                <a:stretch>
                  <a:fillRect l="-1926" t="-4333"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D4D21-E129-4D09-84AC-EE3FC92E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CA004-BA33-2047-BC15-AED9565F54B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564D72D-4312-4745-9A8E-D9F3F9D4AD8A}"/>
              </a:ext>
            </a:extLst>
          </p:cNvPr>
          <p:cNvSpPr/>
          <p:nvPr/>
        </p:nvSpPr>
        <p:spPr>
          <a:xfrm>
            <a:off x="765464" y="3744589"/>
            <a:ext cx="7689273" cy="80150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Eve can’t predict any msg bit </a:t>
            </a:r>
            <a:r>
              <a:rPr lang="en-US" sz="3600" dirty="0" err="1"/>
              <a:t>w.p.</a:t>
            </a:r>
            <a:r>
              <a:rPr lang="en-US" sz="3600" dirty="0"/>
              <a:t> &gt; ½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DD1EF9-1E27-4CDD-8985-AE29AEED3221}"/>
              </a:ext>
            </a:extLst>
          </p:cNvPr>
          <p:cNvSpPr/>
          <p:nvPr/>
        </p:nvSpPr>
        <p:spPr>
          <a:xfrm>
            <a:off x="381000" y="498354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  <a:cs typeface="Arial" panose="020B0604020202020204" pitchFamily="34" charset="0"/>
              </a:rPr>
              <a:t>Eve may know </a:t>
            </a:r>
            <a:r>
              <a:rPr lang="en-US" sz="3200" b="1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beforehand</a:t>
            </a:r>
            <a:r>
              <a:rPr lang="en-US" sz="3200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that a msg bit is more likely to be 0 (e.g. with binary-coded ASCII text high-order bit is 0).</a:t>
            </a:r>
            <a:endParaRPr lang="en-US" sz="66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Picture 2" descr="See the source image">
            <a:extLst>
              <a:ext uri="{FF2B5EF4-FFF2-40B4-BE49-F238E27FC236}">
                <a16:creationId xmlns:a16="http://schemas.microsoft.com/office/drawing/2014/main" id="{5580A595-8EE1-4EA8-A9EB-5528C553D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437" y="1916267"/>
            <a:ext cx="982563" cy="143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70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94BDD-FEEB-4702-B24D-EF17B147D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7907B-D816-409C-B1DE-AF6CC8C37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78341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  <a:latin typeface="+mj-lt"/>
              </a:rPr>
              <a:t>Unconditionally secure:</a:t>
            </a:r>
          </a:p>
          <a:p>
            <a:pPr marL="0" indent="0">
              <a:buNone/>
            </a:pPr>
            <a:endParaRPr lang="en-US" sz="800" dirty="0">
              <a:latin typeface="+mj-lt"/>
            </a:endParaRPr>
          </a:p>
          <a:p>
            <a:pPr marL="0" indent="0">
              <a:buNone/>
            </a:pP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D4D21-E129-4D09-84AC-EE3FC92E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CA004-BA33-2047-BC15-AED9565F54B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564D72D-4312-4745-9A8E-D9F3F9D4AD8A}"/>
                  </a:ext>
                </a:extLst>
              </p:cNvPr>
              <p:cNvSpPr/>
              <p:nvPr/>
            </p:nvSpPr>
            <p:spPr>
              <a:xfrm>
                <a:off x="304800" y="2590800"/>
                <a:ext cx="8378536" cy="162595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i="1" dirty="0"/>
                  <a:t>Eve learns nothing more about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3600" b="1" i="1" dirty="0"/>
                  <a:t> </a:t>
                </a:r>
              </a:p>
              <a:p>
                <a:pPr algn="ctr"/>
                <a:r>
                  <a:rPr lang="en-US" sz="3600" b="1" i="1" dirty="0"/>
                  <a:t>by seeing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564D72D-4312-4745-9A8E-D9F3F9D4AD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590800"/>
                <a:ext cx="8378536" cy="162595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076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69CB5-A5BD-A74B-9B98-2B034F774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Security </a:t>
            </a:r>
            <a:br>
              <a:rPr lang="en-US" dirty="0"/>
            </a:br>
            <a:r>
              <a:rPr lang="en-US" dirty="0"/>
              <a:t>Via Conditional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9E12F9-A7E8-9742-9A14-37777A899F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2057400"/>
                <a:ext cx="8229600" cy="36877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    Eve’s </a:t>
                </a:r>
                <a:r>
                  <a:rPr lang="en-US" i="1" dirty="0">
                    <a:solidFill>
                      <a:srgbClr val="FF0000"/>
                    </a:solidFill>
                  </a:rPr>
                  <a:t>prior</a:t>
                </a:r>
                <a:r>
                  <a:rPr lang="en-US" dirty="0"/>
                  <a:t> probability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i="1" dirty="0"/>
              </a:p>
              <a:p>
                <a:endParaRPr lang="en-US" sz="20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lang="en-US" b="0" i="1" dirty="0" err="1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    Eve’s </a:t>
                </a:r>
                <a:r>
                  <a:rPr lang="en-US" i="1" dirty="0">
                    <a:solidFill>
                      <a:srgbClr val="FF0000"/>
                    </a:solidFill>
                  </a:rPr>
                  <a:t>posterior</a:t>
                </a:r>
                <a:r>
                  <a:rPr lang="en-US" i="1" dirty="0"/>
                  <a:t> </a:t>
                </a:r>
                <a:r>
                  <a:rPr lang="en-US" dirty="0"/>
                  <a:t>probability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i="1" dirty="0"/>
                  <a:t>, </a:t>
                </a:r>
                <a:br>
                  <a:rPr lang="en-US" i="1" dirty="0"/>
                </a:br>
                <a:r>
                  <a:rPr lang="en-US" i="1" dirty="0"/>
                  <a:t>    after</a:t>
                </a:r>
                <a:r>
                  <a:rPr lang="en-US" dirty="0"/>
                  <a:t> she sees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i="1" dirty="0"/>
              </a:p>
              <a:p>
                <a:endParaRPr lang="en-US" sz="2000" b="1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9E12F9-A7E8-9742-9A14-37777A899F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057400"/>
                <a:ext cx="8229600" cy="36877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B4BE7-F218-E944-8E8E-2A6363326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CA004-BA33-2047-BC15-AED9565F54B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97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67AF6D-C09E-BD47-88C7-FC2732AC16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33600"/>
                <a:ext cx="87630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600" b="1" dirty="0">
                    <a:solidFill>
                      <a:srgbClr val="FF0000"/>
                    </a:solidFill>
                  </a:rPr>
                  <a:t>Proof:  </a:t>
                </a:r>
              </a:p>
              <a:p>
                <a:r>
                  <a:rPr lang="en-US" sz="2800" dirty="0"/>
                  <a:t>Assume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| = |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| = |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| =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800" dirty="0"/>
                  <a:t>(bits)</a:t>
                </a:r>
              </a:p>
              <a:p>
                <a:endParaRPr lang="en-US" sz="105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 = 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func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endParaRPr lang="en-US" sz="2800" i="1" dirty="0"/>
              </a:p>
              <a:p>
                <a:endParaRPr lang="en-US" i="1" dirty="0"/>
              </a:p>
              <a:p>
                <a:pPr marL="0" indent="0">
                  <a:buNone/>
                </a:pPr>
                <a:endParaRPr lang="en-US" b="1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67AF6D-C09E-BD47-88C7-FC2732AC16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33600"/>
                <a:ext cx="8763000" cy="4525963"/>
              </a:xfrm>
              <a:blipFill>
                <a:blip r:embed="rId3"/>
                <a:stretch>
                  <a:fillRect l="-2086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23DE5-6337-124C-9190-7A4C769A7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CA004-BA33-2047-BC15-AED9565F54B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4896F9B-199E-475E-A9B4-14D891D35FE7}"/>
                  </a:ext>
                </a:extLst>
              </p:cNvPr>
              <p:cNvSpPr/>
              <p:nvPr/>
            </p:nvSpPr>
            <p:spPr>
              <a:xfrm>
                <a:off x="152400" y="335340"/>
                <a:ext cx="8763000" cy="2000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+mj-lt"/>
                  </a:rPr>
                  <a:t>Theorem: </a:t>
                </a:r>
                <a:r>
                  <a:rPr lang="en-US" sz="3600" dirty="0">
                    <a:latin typeface="+mj-lt"/>
                  </a:rPr>
                  <a:t>For OTP, for all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+mj-lt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3600" b="1" i="1" dirty="0">
                  <a:latin typeface="+mj-lt"/>
                </a:endParaRPr>
              </a:p>
              <a:p>
                <a:endParaRPr lang="en-US" sz="1600" b="1" i="1" dirty="0">
                  <a:latin typeface="+mj-lt"/>
                </a:endParaRPr>
              </a:p>
              <a:p>
                <a:r>
                  <a:rPr lang="en-US" sz="3600" b="1" i="1" dirty="0">
                    <a:latin typeface="+mj-lt"/>
                  </a:rPr>
                  <a:t>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1" dirty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lang="en-US" sz="3600" i="1" dirty="0" err="1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3600" i="1" dirty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3600" i="1" dirty="0">
                    <a:latin typeface="+mj-lt"/>
                  </a:rPr>
                </a:br>
                <a:endParaRPr lang="en-US" sz="36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4896F9B-199E-475E-A9B4-14D891D35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35340"/>
                <a:ext cx="8763000" cy="2000548"/>
              </a:xfrm>
              <a:prstGeom prst="rect">
                <a:avLst/>
              </a:prstGeom>
              <a:blipFill>
                <a:blip r:embed="rId4"/>
                <a:stretch>
                  <a:fillRect l="-2086" t="-4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5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67AF6D-C09E-BD47-88C7-FC2732AC16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33600"/>
                <a:ext cx="87630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600" b="1" dirty="0">
                    <a:solidFill>
                      <a:srgbClr val="FF0000"/>
                    </a:solidFill>
                  </a:rPr>
                  <a:t>Proof:  </a:t>
                </a:r>
              </a:p>
              <a:p>
                <a:r>
                  <a:rPr lang="en-US" sz="2800" b="1" dirty="0">
                    <a:solidFill>
                      <a:srgbClr val="FF0000"/>
                    </a:solidFill>
                  </a:rPr>
                  <a:t>Lemma:</a:t>
                </a:r>
                <a:r>
                  <a:rPr lang="en-US" sz="2800" b="1" dirty="0"/>
                  <a:t>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dirty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endChr m:val="|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 = 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sz="28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i="1" dirty="0"/>
              </a:p>
              <a:p>
                <a:endParaRPr lang="en-US" sz="1000" b="1" dirty="0">
                  <a:solidFill>
                    <a:srgbClr val="FF0000"/>
                  </a:solidFill>
                </a:endParaRPr>
              </a:p>
              <a:p>
                <a:r>
                  <a:rPr lang="en-US" sz="2800" b="1" dirty="0">
                    <a:solidFill>
                      <a:srgbClr val="FF0000"/>
                    </a:solidFill>
                  </a:rPr>
                  <a:t>Proof: </a:t>
                </a:r>
                <a:br>
                  <a:rPr lang="en-US" sz="2800" b="1" dirty="0"/>
                </a:br>
                <a:r>
                  <a:rPr lang="en-US" sz="2800" b="1" dirty="0"/>
                  <a:t>           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br>
                  <a:rPr lang="en-US" sz="2800" b="1" i="1" dirty="0"/>
                </a:b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</a:rPr>
                      <m:t>            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 = </m:t>
                    </m:r>
                  </m:oMath>
                </a14:m>
                <a:r>
                  <a:rPr lang="en-US" sz="2800" i="1" dirty="0"/>
                  <a:t>  </a:t>
                </a:r>
              </a:p>
              <a:p>
                <a:pPr marL="0" indent="0">
                  <a:buNone/>
                </a:pPr>
                <a:r>
                  <a:rPr lang="en-US" sz="2800" i="1" dirty="0"/>
                  <a:t>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800" b="0" i="1" dirty="0"/>
              </a:p>
              <a:p>
                <a:pPr marL="0" indent="0">
                  <a:buNone/>
                </a:pP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                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endParaRPr lang="en-US" sz="2800" i="1" dirty="0"/>
              </a:p>
              <a:p>
                <a:pPr marL="0" indent="0">
                  <a:buNone/>
                </a:pPr>
                <a:br>
                  <a:rPr lang="en-US" sz="2800" i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           </m:t>
                      </m:r>
                    </m:oMath>
                  </m:oMathPara>
                </a14:m>
                <a:endParaRPr lang="en-US" sz="2800" dirty="0"/>
              </a:p>
              <a:p>
                <a:endParaRPr lang="en-US" i="1" dirty="0"/>
              </a:p>
              <a:p>
                <a:pPr marL="0" indent="0">
                  <a:buNone/>
                </a:pPr>
                <a:endParaRPr lang="en-US" b="1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67AF6D-C09E-BD47-88C7-FC2732AC16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33600"/>
                <a:ext cx="8763000" cy="4525963"/>
              </a:xfrm>
              <a:blipFill>
                <a:blip r:embed="rId2"/>
                <a:stretch>
                  <a:fillRect l="-2086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23DE5-6337-124C-9190-7A4C769A7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CA004-BA33-2047-BC15-AED9565F54B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4896F9B-199E-475E-A9B4-14D891D35FE7}"/>
                  </a:ext>
                </a:extLst>
              </p:cNvPr>
              <p:cNvSpPr/>
              <p:nvPr/>
            </p:nvSpPr>
            <p:spPr>
              <a:xfrm>
                <a:off x="152400" y="335340"/>
                <a:ext cx="8763000" cy="2000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+mj-lt"/>
                  </a:rPr>
                  <a:t>Theorem: </a:t>
                </a:r>
                <a:r>
                  <a:rPr lang="en-US" sz="3600" dirty="0">
                    <a:latin typeface="+mj-lt"/>
                  </a:rPr>
                  <a:t>For OTP, for all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+mj-lt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3600" b="1" i="1" dirty="0">
                  <a:latin typeface="+mj-lt"/>
                </a:endParaRPr>
              </a:p>
              <a:p>
                <a:endParaRPr lang="en-US" sz="1600" b="1" i="1" dirty="0">
                  <a:latin typeface="+mj-lt"/>
                </a:endParaRPr>
              </a:p>
              <a:p>
                <a:r>
                  <a:rPr lang="en-US" sz="3600" b="1" i="1" dirty="0">
                    <a:latin typeface="+mj-lt"/>
                  </a:rPr>
                  <a:t>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1" dirty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lang="en-US" sz="3600" i="1" dirty="0" err="1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3600" i="1" dirty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3600" i="1" dirty="0">
                    <a:latin typeface="+mj-lt"/>
                  </a:rPr>
                </a:br>
                <a:endParaRPr lang="en-US" sz="36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4896F9B-199E-475E-A9B4-14D891D35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35340"/>
                <a:ext cx="8763000" cy="2000548"/>
              </a:xfrm>
              <a:prstGeom prst="rect">
                <a:avLst/>
              </a:prstGeom>
              <a:blipFill>
                <a:blip r:embed="rId3"/>
                <a:stretch>
                  <a:fillRect l="-2086" t="-4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582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67AF6D-C09E-BD47-88C7-FC2732AC16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33600"/>
                <a:ext cx="8763000" cy="45878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600" b="1" dirty="0">
                    <a:solidFill>
                      <a:srgbClr val="FF0000"/>
                    </a:solidFill>
                  </a:rPr>
                  <a:t>Proof:  </a:t>
                </a:r>
              </a:p>
              <a:p>
                <a:r>
                  <a:rPr lang="en-US" sz="2800" b="1" dirty="0">
                    <a:solidFill>
                      <a:srgbClr val="FF0000"/>
                    </a:solidFill>
                  </a:rPr>
                  <a:t>Lemma:</a:t>
                </a:r>
                <a:r>
                  <a:rPr lang="en-US" sz="2800" b="1" dirty="0"/>
                  <a:t>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dirty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endChr m:val="|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 = 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sz="28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endParaRPr lang="en-US" sz="2800" dirty="0"/>
              </a:p>
              <a:p>
                <a:endParaRPr lang="en-US" sz="900" b="1" dirty="0">
                  <a:solidFill>
                    <a:srgbClr val="FF0000"/>
                  </a:solidFill>
                </a:endParaRPr>
              </a:p>
              <a:p>
                <a:r>
                  <a:rPr lang="en-US" sz="2800" b="1" dirty="0">
                    <a:solidFill>
                      <a:srgbClr val="FF0000"/>
                    </a:solidFill>
                  </a:rPr>
                  <a:t>Lemma:</a:t>
                </a:r>
                <a:r>
                  <a:rPr lang="en-US" sz="2800" b="1" dirty="0"/>
                  <a:t>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i="1" dirty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 =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endParaRPr lang="en-US" sz="1050" b="1" dirty="0">
                  <a:solidFill>
                    <a:srgbClr val="FF0000"/>
                  </a:solidFill>
                </a:endParaRPr>
              </a:p>
              <a:p>
                <a:endParaRPr lang="en-US" sz="1000" b="1" dirty="0">
                  <a:solidFill>
                    <a:srgbClr val="FF0000"/>
                  </a:solidFill>
                </a:endParaRPr>
              </a:p>
              <a:p>
                <a:r>
                  <a:rPr lang="en-US" sz="2800" b="1" dirty="0">
                    <a:solidFill>
                      <a:srgbClr val="FF0000"/>
                    </a:solidFill>
                  </a:rPr>
                  <a:t>Proof:  </a:t>
                </a:r>
                <a:br>
                  <a:rPr lang="en-US" sz="2800" b="1" dirty="0"/>
                </a:br>
                <a:r>
                  <a:rPr lang="en-US" sz="2800" b="1" dirty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dirty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 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2800" i="1" dirty="0"/>
                </a:b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   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e>
                    </m:nary>
                    <m:r>
                      <m:rPr>
                        <m:sty m:val="p"/>
                      </m:rPr>
                      <a:rPr lang="en-US" sz="2800" i="1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lang="en-US" sz="2800" b="0" i="1" dirty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2800" i="1" dirty="0"/>
                </a:b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    =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br>
                  <a:rPr lang="en-US" sz="2800" i="1" dirty="0"/>
                </a:br>
                <a:endParaRPr lang="en-US" sz="2800" i="1" baseline="30000" dirty="0"/>
              </a:p>
              <a:p>
                <a:endParaRPr lang="en-US" sz="2800" i="1" dirty="0"/>
              </a:p>
              <a:p>
                <a:endParaRPr lang="en-US" i="1" dirty="0"/>
              </a:p>
              <a:p>
                <a:pPr marL="0" indent="0">
                  <a:buNone/>
                </a:pPr>
                <a:endParaRPr lang="en-US" b="1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67AF6D-C09E-BD47-88C7-FC2732AC16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33600"/>
                <a:ext cx="8763000" cy="4587875"/>
              </a:xfrm>
              <a:blipFill>
                <a:blip r:embed="rId3"/>
                <a:stretch>
                  <a:fillRect l="-2086" t="-1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23DE5-6337-124C-9190-7A4C769A7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CA004-BA33-2047-BC15-AED9565F54B1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4896F9B-199E-475E-A9B4-14D891D35FE7}"/>
                  </a:ext>
                </a:extLst>
              </p:cNvPr>
              <p:cNvSpPr/>
              <p:nvPr/>
            </p:nvSpPr>
            <p:spPr>
              <a:xfrm>
                <a:off x="152400" y="335340"/>
                <a:ext cx="8763000" cy="2000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+mj-lt"/>
                  </a:rPr>
                  <a:t>Theorem: </a:t>
                </a:r>
                <a:r>
                  <a:rPr lang="en-US" sz="3600" dirty="0">
                    <a:latin typeface="+mj-lt"/>
                  </a:rPr>
                  <a:t>For OTP, for all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+mj-lt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3600" b="1" i="1" dirty="0">
                  <a:latin typeface="+mj-lt"/>
                </a:endParaRPr>
              </a:p>
              <a:p>
                <a:endParaRPr lang="en-US" sz="1600" b="1" i="1" dirty="0">
                  <a:latin typeface="+mj-lt"/>
                </a:endParaRPr>
              </a:p>
              <a:p>
                <a:r>
                  <a:rPr lang="en-US" sz="3600" b="1" i="1" dirty="0">
                    <a:latin typeface="+mj-lt"/>
                  </a:rPr>
                  <a:t>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1" dirty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lang="en-US" sz="3600" i="1" dirty="0" err="1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3600" i="1" dirty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3600" i="1" dirty="0">
                    <a:latin typeface="+mj-lt"/>
                  </a:rPr>
                </a:br>
                <a:endParaRPr lang="en-US" sz="36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4896F9B-199E-475E-A9B4-14D891D35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35340"/>
                <a:ext cx="8763000" cy="2000548"/>
              </a:xfrm>
              <a:prstGeom prst="rect">
                <a:avLst/>
              </a:prstGeom>
              <a:blipFill>
                <a:blip r:embed="rId4"/>
                <a:stretch>
                  <a:fillRect l="-2086" t="-4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413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67AF6D-C09E-BD47-88C7-FC2732AC16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33600"/>
                <a:ext cx="8763000" cy="45878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600" b="1" dirty="0">
                    <a:solidFill>
                      <a:srgbClr val="FF0000"/>
                    </a:solidFill>
                  </a:rPr>
                  <a:t>Proof:  </a:t>
                </a:r>
              </a:p>
              <a:p>
                <a:r>
                  <a:rPr lang="en-US" sz="2800" b="1" dirty="0">
                    <a:solidFill>
                      <a:srgbClr val="FF0000"/>
                    </a:solidFill>
                  </a:rPr>
                  <a:t>Lemma:</a:t>
                </a:r>
                <a:r>
                  <a:rPr lang="en-US" sz="2800" b="1" dirty="0"/>
                  <a:t>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dirty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endChr m:val="|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 = 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sz="28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endParaRPr lang="en-US" sz="2800" dirty="0"/>
              </a:p>
              <a:p>
                <a:endParaRPr lang="en-US" sz="900" b="1" dirty="0">
                  <a:solidFill>
                    <a:srgbClr val="FF0000"/>
                  </a:solidFill>
                </a:endParaRPr>
              </a:p>
              <a:p>
                <a:r>
                  <a:rPr lang="en-US" sz="2800" b="1" dirty="0">
                    <a:solidFill>
                      <a:srgbClr val="FF0000"/>
                    </a:solidFill>
                  </a:rPr>
                  <a:t>Lemma:</a:t>
                </a:r>
                <a:r>
                  <a:rPr lang="en-US" sz="2800" b="1" dirty="0"/>
                  <a:t>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i="1" dirty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 =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endParaRPr lang="en-US" sz="1050" b="1" dirty="0">
                  <a:solidFill>
                    <a:srgbClr val="FF0000"/>
                  </a:solidFill>
                </a:endParaRPr>
              </a:p>
              <a:p>
                <a:endParaRPr lang="en-US" sz="10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br>
                  <a:rPr lang="en-US" sz="2800" i="1" dirty="0"/>
                </a:br>
                <a:endParaRPr lang="en-US" sz="2800" i="1" baseline="30000" dirty="0"/>
              </a:p>
              <a:p>
                <a:endParaRPr lang="en-US" sz="2800" i="1" dirty="0"/>
              </a:p>
              <a:p>
                <a:endParaRPr lang="en-US" i="1" dirty="0"/>
              </a:p>
              <a:p>
                <a:pPr marL="0" indent="0">
                  <a:buNone/>
                </a:pPr>
                <a:endParaRPr lang="en-US" b="1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67AF6D-C09E-BD47-88C7-FC2732AC16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33600"/>
                <a:ext cx="8763000" cy="4587875"/>
              </a:xfrm>
              <a:blipFill>
                <a:blip r:embed="rId3"/>
                <a:stretch>
                  <a:fillRect l="-2086" t="-1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23DE5-6337-124C-9190-7A4C769A7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CA004-BA33-2047-BC15-AED9565F54B1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4896F9B-199E-475E-A9B4-14D891D35FE7}"/>
                  </a:ext>
                </a:extLst>
              </p:cNvPr>
              <p:cNvSpPr/>
              <p:nvPr/>
            </p:nvSpPr>
            <p:spPr>
              <a:xfrm>
                <a:off x="152400" y="335340"/>
                <a:ext cx="8763000" cy="2000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+mj-lt"/>
                  </a:rPr>
                  <a:t>Theorem: </a:t>
                </a:r>
                <a:r>
                  <a:rPr lang="en-US" sz="3600" dirty="0">
                    <a:latin typeface="+mj-lt"/>
                  </a:rPr>
                  <a:t>For OTP, for all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+mj-lt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3600" b="1" i="1" dirty="0">
                  <a:latin typeface="+mj-lt"/>
                </a:endParaRPr>
              </a:p>
              <a:p>
                <a:endParaRPr lang="en-US" sz="1600" b="1" i="1" dirty="0">
                  <a:latin typeface="+mj-lt"/>
                </a:endParaRPr>
              </a:p>
              <a:p>
                <a:r>
                  <a:rPr lang="en-US" sz="3600" b="1" i="1" dirty="0">
                    <a:latin typeface="+mj-lt"/>
                  </a:rPr>
                  <a:t>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i="1" dirty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lang="en-US" sz="3600" i="1" dirty="0" err="1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3600" i="1" dirty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3600" i="1" dirty="0">
                    <a:latin typeface="+mj-lt"/>
                  </a:rPr>
                </a:br>
                <a:endParaRPr lang="en-US" sz="36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4896F9B-199E-475E-A9B4-14D891D35F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35340"/>
                <a:ext cx="8763000" cy="2000548"/>
              </a:xfrm>
              <a:prstGeom prst="rect">
                <a:avLst/>
              </a:prstGeom>
              <a:blipFill>
                <a:blip r:embed="rId4"/>
                <a:stretch>
                  <a:fillRect l="-2086" t="-4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891FA90-235F-43AB-8C8D-9068C8F6634B}"/>
                  </a:ext>
                </a:extLst>
              </p:cNvPr>
              <p:cNvSpPr/>
              <p:nvPr/>
            </p:nvSpPr>
            <p:spPr>
              <a:xfrm>
                <a:off x="914400" y="4114800"/>
                <a:ext cx="7848600" cy="2538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= </m:t>
                        </m:r>
                      </m:fName>
                      <m:e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func>
                          </m:den>
                        </m:f>
                      </m:e>
                    </m:func>
                  </m:oMath>
                </a14:m>
                <a:r>
                  <a:rPr lang="en-US" sz="2400" dirty="0">
                    <a:latin typeface="+mj-lt"/>
                  </a:rPr>
                  <a:t>     </a:t>
                </a:r>
                <a:r>
                  <a:rPr lang="en-US" sz="2400" b="1" dirty="0">
                    <a:latin typeface="+mj-lt"/>
                  </a:rPr>
                  <a:t>[Bayes’ Rule]</a:t>
                </a:r>
                <a:br>
                  <a:rPr lang="en-US" sz="2400" b="1" dirty="0">
                    <a:latin typeface="+mj-lt"/>
                  </a:rPr>
                </a:br>
                <a:r>
                  <a:rPr lang="en-US" sz="2400" dirty="0">
                    <a:latin typeface="+mj-lt"/>
                  </a:rPr>
                  <a:t>     </a:t>
                </a:r>
                <a:r>
                  <a:rPr lang="en-US" sz="1000" dirty="0">
                    <a:latin typeface="+mj-lt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1000" b="0" i="0" smtClean="0">
                        <a:latin typeface="Cambria Math" panose="02040503050406030204" pitchFamily="18" charset="0"/>
                      </a:rPr>
                      <m:t>              </m:t>
                    </m:r>
                  </m:oMath>
                </a14:m>
                <a:endParaRPr lang="en-US" sz="1000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br>
                  <a:rPr lang="en-US" sz="2400" i="1" baseline="30000" dirty="0">
                    <a:latin typeface="+mj-lt"/>
                  </a:rPr>
                </a:br>
                <a:r>
                  <a:rPr lang="en-US" sz="2400" i="1" baseline="30000" dirty="0">
                    <a:latin typeface="+mj-lt"/>
                  </a:rPr>
                  <a:t>                                        </a:t>
                </a:r>
                <a:br>
                  <a:rPr lang="en-US" sz="24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                                     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2400" i="1" dirty="0" err="1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                      </m:t>
                    </m:r>
                  </m:oMath>
                </a14:m>
                <a:r>
                  <a:rPr lang="en-US" sz="2400" b="1" i="1" dirty="0">
                    <a:latin typeface="+mj-lt"/>
                  </a:rPr>
                  <a:t>QED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891FA90-235F-43AB-8C8D-9068C8F663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114800"/>
                <a:ext cx="7848600" cy="2538452"/>
              </a:xfrm>
              <a:prstGeom prst="rect">
                <a:avLst/>
              </a:prstGeom>
              <a:blipFill>
                <a:blip r:embed="rId5"/>
                <a:stretch>
                  <a:fillRect b="-4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942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CF296-C2E4-8646-A3A3-FF72A783A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“Two-time pad” </a:t>
            </a:r>
            <a:r>
              <a:rPr lang="en-US" dirty="0"/>
              <a:t>is insecure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A32B45-D0DD-F240-9125-7526C3F856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</p:spPr>
            <p:txBody>
              <a:bodyPr/>
              <a:lstStyle/>
              <a:p>
                <a:r>
                  <a:rPr lang="en-US" dirty="0"/>
                  <a:t>What if same key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used for two different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’s?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⊕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⊕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baseline="-25000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⊕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⊕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⊕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⊕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          =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⊕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⊕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⊕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         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⊕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baseline="-25000" dirty="0"/>
              </a:p>
              <a:p>
                <a:r>
                  <a:rPr lang="en-US" dirty="0"/>
                  <a:t>From this, you can often figure out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 Reference: Project </a:t>
                </a:r>
                <a:r>
                  <a:rPr lang="en-US" dirty="0" err="1"/>
                  <a:t>Venona</a:t>
                </a:r>
                <a:r>
                  <a:rPr lang="en-US" dirty="0"/>
                  <a:t> (it happened!)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A32B45-D0DD-F240-9125-7526C3F856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  <a:blipFill>
                <a:blip r:embed="rId2"/>
                <a:stretch>
                  <a:fillRect l="-1673" t="-1617" r="-1018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93A39-A238-D846-9941-DB92503CE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CA004-BA33-2047-BC15-AED9565F54B1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98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831BE-2D9B-544B-92ED-16AE00232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OTP is </a:t>
            </a:r>
            <a:r>
              <a:rPr lang="en-US" i="1" dirty="0"/>
              <a:t>malleable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1242-A230-F14E-BF56-EEC459922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“malleable” from “to maul”</a:t>
            </a:r>
          </a:p>
          <a:p>
            <a:endParaRPr lang="en-US" sz="1800" dirty="0"/>
          </a:p>
          <a:p>
            <a:r>
              <a:rPr lang="en-US" dirty="0"/>
              <a:t>If eavesdropper is </a:t>
            </a:r>
            <a:r>
              <a:rPr lang="en-US" i="1" dirty="0"/>
              <a:t>active </a:t>
            </a:r>
            <a:r>
              <a:rPr lang="en-US" dirty="0"/>
              <a:t>(can </a:t>
            </a:r>
            <a:r>
              <a:rPr lang="en-US" i="1" dirty="0"/>
              <a:t>change ciphertext bits on wire), </a:t>
            </a:r>
            <a:r>
              <a:rPr lang="en-US" dirty="0"/>
              <a:t>then eavesdropper can change corresponding message bits.</a:t>
            </a:r>
          </a:p>
          <a:p>
            <a:endParaRPr lang="en-US" sz="1800" dirty="0"/>
          </a:p>
          <a:p>
            <a:r>
              <a:rPr lang="en-US" dirty="0"/>
              <a:t>OTP provides </a:t>
            </a:r>
            <a:r>
              <a:rPr lang="en-US" i="1" dirty="0"/>
              <a:t>perfect confidentiality, </a:t>
            </a:r>
            <a:r>
              <a:rPr lang="en-US" dirty="0"/>
              <a:t>but not </a:t>
            </a:r>
            <a:r>
              <a:rPr lang="en-US" i="1" dirty="0"/>
              <a:t>authentication of message contents </a:t>
            </a:r>
            <a:r>
              <a:rPr lang="en-US" dirty="0"/>
              <a:t>or </a:t>
            </a:r>
            <a:r>
              <a:rPr lang="en-US" i="1" dirty="0"/>
              <a:t>protection again message modification.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ADCC0-F367-EC49-A541-C4E37D12A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CA004-BA33-2047-BC15-AED9565F54B1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74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5E1E7-41E8-1047-8B6E-F45E96603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generate random secret bits</a:t>
            </a:r>
            <a:r>
              <a:rPr lang="en-US" i="1" dirty="0"/>
              <a:t>!?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24F8A-7741-DA4C-9F24-C1DEF5411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419600"/>
          </a:xfrm>
        </p:spPr>
        <p:txBody>
          <a:bodyPr/>
          <a:lstStyle/>
          <a:p>
            <a:r>
              <a:rPr lang="en-US" dirty="0"/>
              <a:t>Radioactive sources</a:t>
            </a:r>
          </a:p>
          <a:p>
            <a:r>
              <a:rPr lang="en-US" dirty="0"/>
              <a:t>Microphone, camera</a:t>
            </a:r>
          </a:p>
          <a:p>
            <a:r>
              <a:rPr lang="en-US" dirty="0"/>
              <a:t>Disk rotation speed variations</a:t>
            </a:r>
          </a:p>
          <a:p>
            <a:r>
              <a:rPr lang="en-US" dirty="0"/>
              <a:t>“Lava lamps” (check out “</a:t>
            </a:r>
            <a:r>
              <a:rPr lang="en-US" dirty="0" err="1"/>
              <a:t>lavarand</a:t>
            </a:r>
            <a:r>
              <a:rPr lang="en-US" dirty="0"/>
              <a:t>”)</a:t>
            </a:r>
          </a:p>
          <a:p>
            <a:r>
              <a:rPr lang="en-US" dirty="0"/>
              <a:t>Noise diodes</a:t>
            </a:r>
          </a:p>
          <a:p>
            <a:r>
              <a:rPr lang="en-US" dirty="0"/>
              <a:t>Quantum phenomena</a:t>
            </a:r>
          </a:p>
          <a:p>
            <a:r>
              <a:rPr lang="en-US" dirty="0"/>
              <a:t>Can be hard for IoT devices !!!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FE288-2A42-1343-A8CB-FDB97335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CA004-BA33-2047-BC15-AED9565F54B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3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E2373-1749-401B-B298-F5E2BA083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Today: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FD404-09D9-4A69-9871-648C94079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65467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One-Time Pad </a:t>
            </a:r>
          </a:p>
          <a:p>
            <a:pPr marL="857250" lvl="1" indent="-457200"/>
            <a:r>
              <a:rPr lang="en-US" dirty="0"/>
              <a:t>Security objective</a:t>
            </a:r>
          </a:p>
          <a:p>
            <a:pPr marL="857250" lvl="1" indent="-457200"/>
            <a:r>
              <a:rPr lang="en-US" dirty="0"/>
              <a:t>Method</a:t>
            </a:r>
          </a:p>
          <a:p>
            <a:pPr marL="857250" lvl="1" indent="-457200"/>
            <a:r>
              <a:rPr lang="en-US" dirty="0"/>
              <a:t>Proof of “perfect secrecy”</a:t>
            </a:r>
          </a:p>
          <a:p>
            <a:pPr marL="857250" lvl="1" indent="-457200"/>
            <a:endParaRPr lang="en-US" sz="1800" dirty="0"/>
          </a:p>
          <a:p>
            <a:pPr marL="457200" indent="-457200"/>
            <a:r>
              <a:rPr lang="en-US" b="1" dirty="0">
                <a:solidFill>
                  <a:srgbClr val="FF0000"/>
                </a:solidFill>
              </a:rPr>
              <a:t>Hash Functions</a:t>
            </a:r>
          </a:p>
          <a:p>
            <a:pPr marL="857250" lvl="1" indent="-457200"/>
            <a:r>
              <a:rPr lang="en-US" dirty="0"/>
              <a:t>Definition</a:t>
            </a:r>
          </a:p>
          <a:p>
            <a:pPr marL="857250" lvl="1" indent="-457200"/>
            <a:r>
              <a:rPr lang="en-US" dirty="0"/>
              <a:t>Ideal security:  Random Oracle Model</a:t>
            </a:r>
          </a:p>
          <a:p>
            <a:pPr marL="857250" lvl="1" indent="-457200"/>
            <a:r>
              <a:rPr lang="en-US" dirty="0"/>
              <a:t>Properties (collision resistance, one-way, target collision resistance, pseudo-randomness)</a:t>
            </a:r>
          </a:p>
          <a:p>
            <a:pPr marL="857250" lvl="1" indent="-457200"/>
            <a:r>
              <a:rPr lang="en-US" dirty="0"/>
              <a:t>Applications</a:t>
            </a:r>
          </a:p>
          <a:p>
            <a:pPr marL="457200" indent="-4572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55E1C-2330-4A4D-A62A-AEBAF6C6A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CA004-BA33-2047-BC15-AED9565F54B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676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51E14-7380-4B07-9EF9-D8162CA4D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Hash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6539E2-57EF-4D63-83C2-1DC5D1D505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570037"/>
                <a:ext cx="88392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Def</a:t>
                </a:r>
                <a:r>
                  <a:rPr lang="en-US" dirty="0"/>
                  <a:t>:  A </a:t>
                </a:r>
                <a:r>
                  <a:rPr lang="en-US" b="1" dirty="0">
                    <a:solidFill>
                      <a:srgbClr val="FF0000"/>
                    </a:solidFill>
                  </a:rPr>
                  <a:t>hash family </a:t>
                </a:r>
                <a:r>
                  <a:rPr lang="en-US" dirty="0"/>
                  <a:t>is a family of functions </a:t>
                </a:r>
              </a:p>
              <a:p>
                <a:pPr marL="0" indent="0">
                  <a:buNone/>
                </a:pPr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r>
                  <a:rPr lang="en-US" dirty="0"/>
                  <a:t>where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one can efficiently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called the </a:t>
                </a:r>
                <a:r>
                  <a:rPr lang="en-US" dirty="0">
                    <a:solidFill>
                      <a:srgbClr val="FF0000"/>
                    </a:solidFill>
                  </a:rPr>
                  <a:t>seed</a:t>
                </a:r>
                <a:r>
                  <a:rPr lang="en-US" dirty="0"/>
                  <a:t>, and is public.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called the </a:t>
                </a:r>
                <a:r>
                  <a:rPr lang="en-US" dirty="0">
                    <a:solidFill>
                      <a:srgbClr val="FF0000"/>
                    </a:solidFill>
                  </a:rPr>
                  <a:t>hash value </a:t>
                </a:r>
                <a:r>
                  <a:rPr lang="en-US" dirty="0"/>
                  <a:t>(or message digest)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6539E2-57EF-4D63-83C2-1DC5D1D505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570037"/>
                <a:ext cx="8839200" cy="4525963"/>
              </a:xfrm>
              <a:blipFill>
                <a:blip r:embed="rId3"/>
                <a:stretch>
                  <a:fillRect l="-1793" t="-1752" b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22321-8B6C-4235-866F-BCECB2D4D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CA004-BA33-2047-BC15-AED9565F54B1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716C0D2A-5610-44F4-8501-CFEF870E9060}"/>
              </a:ext>
            </a:extLst>
          </p:cNvPr>
          <p:cNvSpPr/>
          <p:nvPr/>
        </p:nvSpPr>
        <p:spPr>
          <a:xfrm>
            <a:off x="5791200" y="3170237"/>
            <a:ext cx="1752600" cy="914400"/>
          </a:xfrm>
          <a:prstGeom prst="wedgeEllipseCallout">
            <a:avLst>
              <a:gd name="adj1" fmla="val -54070"/>
              <a:gd name="adj2" fmla="val -7009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arbitrary length</a:t>
            </a:r>
          </a:p>
        </p:txBody>
      </p:sp>
    </p:spTree>
    <p:extLst>
      <p:ext uri="{BB962C8B-B14F-4D97-AF65-F5344CB8AC3E}">
        <p14:creationId xmlns:p14="http://schemas.microsoft.com/office/powerpoint/2010/main" val="340291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A1A0B-D9A6-4D5A-A46E-C5AB7A95D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Hash Function: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732D1D-54EB-4AC9-A031-4C5C7D2506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458200" cy="5410200"/>
              </a:xfrm>
            </p:spPr>
            <p:txBody>
              <a:bodyPr/>
              <a:lstStyle/>
              <a:p>
                <a:r>
                  <a:rPr lang="en-US" dirty="0"/>
                  <a:t>Truly random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12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(idealized, theoretical model) is called the </a:t>
                </a:r>
                <a:r>
                  <a:rPr lang="en-US" b="1" dirty="0">
                    <a:solidFill>
                      <a:srgbClr val="FF0000"/>
                    </a:solidFill>
                  </a:rPr>
                  <a:t>Random Oracle Model (ROM)</a:t>
                </a:r>
                <a:r>
                  <a:rPr lang="en-US" dirty="0"/>
                  <a:t> </a:t>
                </a:r>
              </a:p>
              <a:p>
                <a:endParaRPr lang="en-US" sz="1200" dirty="0"/>
              </a:p>
              <a:p>
                <a:r>
                  <a:rPr lang="en-US" sz="2800" dirty="0"/>
                  <a:t>Many cryptographic primitives use hash functions, and often security is proved in the ROM.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732D1D-54EB-4AC9-A031-4C5C7D2506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458200" cy="5410200"/>
              </a:xfrm>
              <a:blipFill>
                <a:blip r:embed="rId3"/>
                <a:stretch>
                  <a:fillRect l="-1657" t="-1239" r="-1801" b="-2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BF8A8-D474-4646-A136-5BF41DCAB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CA004-BA33-2047-BC15-AED9565F54B1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FA4D794-28F8-43FC-B8EC-9384A8D7746C}"/>
                  </a:ext>
                </a:extLst>
              </p:cNvPr>
              <p:cNvSpPr/>
              <p:nvPr/>
            </p:nvSpPr>
            <p:spPr>
              <a:xfrm>
                <a:off x="5715000" y="2666999"/>
                <a:ext cx="914400" cy="914391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FA4D794-28F8-43FC-B8EC-9384A8D774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2666999"/>
                <a:ext cx="914400" cy="9143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C8532C-C69B-43A8-9C50-36407B47AFDC}"/>
              </a:ext>
            </a:extLst>
          </p:cNvPr>
          <p:cNvCxnSpPr/>
          <p:nvPr/>
        </p:nvCxnSpPr>
        <p:spPr>
          <a:xfrm>
            <a:off x="4495800" y="2895600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C41034D-AB5E-4491-BFB0-B7ED5C5F0115}"/>
              </a:ext>
            </a:extLst>
          </p:cNvPr>
          <p:cNvSpPr txBox="1"/>
          <p:nvPr/>
        </p:nvSpPr>
        <p:spPr>
          <a:xfrm>
            <a:off x="4724400" y="2438400"/>
            <a:ext cx="484909" cy="43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ED9ED12-AF7E-43A9-AB9D-156619C572CF}"/>
              </a:ext>
            </a:extLst>
          </p:cNvPr>
          <p:cNvCxnSpPr>
            <a:cxnSpLocks/>
          </p:cNvCxnSpPr>
          <p:nvPr/>
        </p:nvCxnSpPr>
        <p:spPr>
          <a:xfrm rot="10800000">
            <a:off x="4495800" y="3505199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7F7F81-90DD-44A1-9CA2-4C978FD276B6}"/>
                  </a:ext>
                </a:extLst>
              </p:cNvPr>
              <p:cNvSpPr txBox="1"/>
              <p:nvPr/>
            </p:nvSpPr>
            <p:spPr>
              <a:xfrm>
                <a:off x="4495800" y="3036858"/>
                <a:ext cx="765070" cy="393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Calibra math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7F7F81-90DD-44A1-9CA2-4C978FD27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036858"/>
                <a:ext cx="765070" cy="393104"/>
              </a:xfrm>
              <a:prstGeom prst="rect">
                <a:avLst/>
              </a:prstGeom>
              <a:blipFill>
                <a:blip r:embed="rId5"/>
                <a:stretch>
                  <a:fillRect r="-8000"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190E9D1F-016B-4735-BAAF-D8BA2BDB0191}"/>
              </a:ext>
            </a:extLst>
          </p:cNvPr>
          <p:cNvSpPr/>
          <p:nvPr/>
        </p:nvSpPr>
        <p:spPr>
          <a:xfrm>
            <a:off x="228600" y="2149349"/>
            <a:ext cx="3429000" cy="2041650"/>
          </a:xfrm>
          <a:prstGeom prst="wedgeEllipseCallout">
            <a:avLst>
              <a:gd name="adj1" fmla="val 75019"/>
              <a:gd name="adj2" fmla="val 559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Truly</a:t>
            </a:r>
          </a:p>
          <a:p>
            <a:pPr algn="ctr"/>
            <a:r>
              <a:rPr lang="en-US" sz="2400" b="1" dirty="0"/>
              <a:t>Random</a:t>
            </a:r>
          </a:p>
          <a:p>
            <a:pPr algn="ctr"/>
            <a:r>
              <a:rPr lang="en-US" sz="1800" dirty="0"/>
              <a:t>unless previously queried, in which case consistent with previous answer </a:t>
            </a:r>
          </a:p>
        </p:txBody>
      </p:sp>
    </p:spTree>
    <p:extLst>
      <p:ext uri="{BB962C8B-B14F-4D97-AF65-F5344CB8AC3E}">
        <p14:creationId xmlns:p14="http://schemas.microsoft.com/office/powerpoint/2010/main" val="189367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A1A0B-D9A6-4D5A-A46E-C5AB7A95D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Hash Function: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732D1D-54EB-4AC9-A031-4C5C7D2506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458200" cy="5410200"/>
              </a:xfrm>
            </p:spPr>
            <p:txBody>
              <a:bodyPr/>
              <a:lstStyle/>
              <a:p>
                <a:r>
                  <a:rPr lang="en-US" dirty="0"/>
                  <a:t>Truly random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12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732D1D-54EB-4AC9-A031-4C5C7D2506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458200" cy="5410200"/>
              </a:xfrm>
              <a:blipFill>
                <a:blip r:embed="rId3"/>
                <a:stretch>
                  <a:fillRect l="-1657" t="-1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BF8A8-D474-4646-A136-5BF41DCAB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CA004-BA33-2047-BC15-AED9565F54B1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FA4D794-28F8-43FC-B8EC-9384A8D7746C}"/>
                  </a:ext>
                </a:extLst>
              </p:cNvPr>
              <p:cNvSpPr/>
              <p:nvPr/>
            </p:nvSpPr>
            <p:spPr>
              <a:xfrm>
                <a:off x="5715000" y="2666999"/>
                <a:ext cx="914400" cy="914391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FA4D794-28F8-43FC-B8EC-9384A8D774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2666999"/>
                <a:ext cx="914400" cy="9143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C8532C-C69B-43A8-9C50-36407B47AFDC}"/>
              </a:ext>
            </a:extLst>
          </p:cNvPr>
          <p:cNvCxnSpPr/>
          <p:nvPr/>
        </p:nvCxnSpPr>
        <p:spPr>
          <a:xfrm>
            <a:off x="4495800" y="2895600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C41034D-AB5E-4491-BFB0-B7ED5C5F0115}"/>
              </a:ext>
            </a:extLst>
          </p:cNvPr>
          <p:cNvSpPr txBox="1"/>
          <p:nvPr/>
        </p:nvSpPr>
        <p:spPr>
          <a:xfrm>
            <a:off x="4724400" y="2438400"/>
            <a:ext cx="484909" cy="43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ED9ED12-AF7E-43A9-AB9D-156619C572CF}"/>
              </a:ext>
            </a:extLst>
          </p:cNvPr>
          <p:cNvCxnSpPr>
            <a:cxnSpLocks/>
          </p:cNvCxnSpPr>
          <p:nvPr/>
        </p:nvCxnSpPr>
        <p:spPr>
          <a:xfrm rot="10800000">
            <a:off x="4495800" y="3505199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7F7F81-90DD-44A1-9CA2-4C978FD276B6}"/>
                  </a:ext>
                </a:extLst>
              </p:cNvPr>
              <p:cNvSpPr txBox="1"/>
              <p:nvPr/>
            </p:nvSpPr>
            <p:spPr>
              <a:xfrm>
                <a:off x="4495800" y="3036858"/>
                <a:ext cx="765070" cy="393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Calibra math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7F7F81-90DD-44A1-9CA2-4C978FD27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036858"/>
                <a:ext cx="765070" cy="393104"/>
              </a:xfrm>
              <a:prstGeom prst="rect">
                <a:avLst/>
              </a:prstGeom>
              <a:blipFill>
                <a:blip r:embed="rId5"/>
                <a:stretch>
                  <a:fillRect r="-8000"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190E9D1F-016B-4735-BAAF-D8BA2BDB0191}"/>
              </a:ext>
            </a:extLst>
          </p:cNvPr>
          <p:cNvSpPr/>
          <p:nvPr/>
        </p:nvSpPr>
        <p:spPr>
          <a:xfrm>
            <a:off x="228600" y="2149349"/>
            <a:ext cx="3429000" cy="2041650"/>
          </a:xfrm>
          <a:prstGeom prst="wedgeEllipseCallout">
            <a:avLst>
              <a:gd name="adj1" fmla="val 75019"/>
              <a:gd name="adj2" fmla="val 559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Truly</a:t>
            </a:r>
          </a:p>
          <a:p>
            <a:pPr algn="ctr"/>
            <a:r>
              <a:rPr lang="en-US" sz="2400" b="1" dirty="0"/>
              <a:t>Random</a:t>
            </a:r>
          </a:p>
          <a:p>
            <a:pPr algn="ctr"/>
            <a:r>
              <a:rPr lang="en-US" sz="1800" dirty="0"/>
              <a:t>unless previously queried, in which case consistent with previous answer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A7B8A82-D9D5-47C0-844E-E4D0F96B45A7}"/>
              </a:ext>
            </a:extLst>
          </p:cNvPr>
          <p:cNvSpPr/>
          <p:nvPr/>
        </p:nvSpPr>
        <p:spPr>
          <a:xfrm>
            <a:off x="609600" y="4648200"/>
            <a:ext cx="7848600" cy="11732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In practice, often implemented using SHA-256 (stay tuned…)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D2460C98-3B77-4623-AD08-5ADCA2F44AE2}"/>
              </a:ext>
            </a:extLst>
          </p:cNvPr>
          <p:cNvSpPr/>
          <p:nvPr/>
        </p:nvSpPr>
        <p:spPr>
          <a:xfrm>
            <a:off x="228600" y="5867400"/>
            <a:ext cx="2590800" cy="838200"/>
          </a:xfrm>
          <a:prstGeom prst="wedgeEllipseCallout">
            <a:avLst>
              <a:gd name="adj1" fmla="val 49058"/>
              <a:gd name="adj2" fmla="val -70025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Secure Hash Algorithm </a:t>
            </a:r>
          </a:p>
        </p:txBody>
      </p:sp>
    </p:spTree>
    <p:extLst>
      <p:ext uri="{BB962C8B-B14F-4D97-AF65-F5344CB8AC3E}">
        <p14:creationId xmlns:p14="http://schemas.microsoft.com/office/powerpoint/2010/main" val="951888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E42DB-A2DF-4442-910A-29C4DC8B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Properties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21C106-96CC-4278-BD55-89D11FEB87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" y="1524000"/>
                <a:ext cx="9220200" cy="4876800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One-Way:  </a:t>
                </a:r>
                <a:r>
                  <a:rPr lang="en-US" sz="2800" dirty="0"/>
                  <a:t>For any PPT algorithm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b="0" dirty="0"/>
                  <a:t> and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 b="0" dirty="0"/>
              </a:p>
              <a:p>
                <a:pPr marL="0" indent="0">
                  <a:buNone/>
                </a:pPr>
                <a:r>
                  <a:rPr lang="en-US" sz="2800" b="0" dirty="0"/>
                  <a:t>     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lim>
                    </m:limLow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))]=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𝑛𝑒𝑔𝑙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endParaRPr lang="en-US" b="1" dirty="0">
                  <a:solidFill>
                    <a:srgbClr val="FF0000"/>
                  </a:solidFill>
                </a:endParaRPr>
              </a:p>
              <a:p>
                <a:endParaRPr lang="en-US" b="1" dirty="0">
                  <a:solidFill>
                    <a:srgbClr val="FF0000"/>
                  </a:solidFill>
                </a:endParaRP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Collision Resistant    </a:t>
                </a:r>
                <a:r>
                  <a:rPr lang="en-US" sz="2800" dirty="0"/>
                  <a:t>For any PPT algorithm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8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lim>
                    </m:limLow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)]=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𝑛𝑒𝑔𝑙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21C106-96CC-4278-BD55-89D11FEB87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524000"/>
                <a:ext cx="9220200" cy="4876800"/>
              </a:xfrm>
              <a:blipFill>
                <a:blip r:embed="rId3"/>
                <a:stretch>
                  <a:fillRect l="-1521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3065F00A-6474-43A7-A1FD-C6F5FAA115D0}"/>
              </a:ext>
            </a:extLst>
          </p:cNvPr>
          <p:cNvSpPr/>
          <p:nvPr/>
        </p:nvSpPr>
        <p:spPr>
          <a:xfrm>
            <a:off x="3124200" y="2895600"/>
            <a:ext cx="5562600" cy="1261532"/>
          </a:xfrm>
          <a:prstGeom prst="wedgeEllipseCallout">
            <a:avLst>
              <a:gd name="adj1" fmla="val -55881"/>
              <a:gd name="adj2" fmla="val 6716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This property requires the hash function to be seeded (i.e., a family)</a:t>
            </a:r>
          </a:p>
        </p:txBody>
      </p:sp>
      <p:pic>
        <p:nvPicPr>
          <p:cNvPr id="1026" name="Picture 2" descr="Image result for Green Check">
            <a:extLst>
              <a:ext uri="{FF2B5EF4-FFF2-40B4-BE49-F238E27FC236}">
                <a16:creationId xmlns:a16="http://schemas.microsoft.com/office/drawing/2014/main" id="{5FA44E21-E8D9-40BF-BC3E-34541308F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983" y="2813760"/>
            <a:ext cx="589839" cy="58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49A223-D6B0-4D65-B812-4E2FD171FCFC}"/>
                  </a:ext>
                </a:extLst>
              </p:cNvPr>
              <p:cNvSpPr txBox="1"/>
              <p:nvPr/>
            </p:nvSpPr>
            <p:spPr>
              <a:xfrm>
                <a:off x="533400" y="2932823"/>
                <a:ext cx="2076022" cy="1029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0" dirty="0" smtClean="0">
                          <a:solidFill>
                            <a:srgbClr val="50DF4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𝐑𝐎𝐌</m:t>
                      </m:r>
                    </m:oMath>
                  </m:oMathPara>
                </a14:m>
                <a:endParaRPr lang="en-US" sz="3600" b="1" dirty="0">
                  <a:solidFill>
                    <a:srgbClr val="50DF4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b="1" dirty="0">
                    <a:solidFill>
                      <a:srgbClr val="50DF4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50DF4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50DF4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50DF4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𝜽</m:t>
                        </m:r>
                        <m:r>
                          <a:rPr lang="en-US" sz="2400" b="1" i="1" smtClean="0">
                            <a:solidFill>
                              <a:srgbClr val="50DF4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50DF4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50DF4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𝒅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50DF4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50DF4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49A223-D6B0-4D65-B812-4E2FD171F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932823"/>
                <a:ext cx="2076022" cy="1029577"/>
              </a:xfrm>
              <a:prstGeom prst="rect">
                <a:avLst/>
              </a:prstGeom>
              <a:blipFill>
                <a:blip r:embed="rId5"/>
                <a:stretch>
                  <a:fillRect l="-4706" b="-13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Image result for Green Check">
            <a:extLst>
              <a:ext uri="{FF2B5EF4-FFF2-40B4-BE49-F238E27FC236}">
                <a16:creationId xmlns:a16="http://schemas.microsoft.com/office/drawing/2014/main" id="{648023EA-72F1-44B1-917C-9E0F0FC94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763" y="5562601"/>
            <a:ext cx="713705" cy="68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A7BC8F2-B3CB-4749-95D9-ED29B38A93D3}"/>
                  </a:ext>
                </a:extLst>
              </p:cNvPr>
              <p:cNvSpPr txBox="1"/>
              <p:nvPr/>
            </p:nvSpPr>
            <p:spPr>
              <a:xfrm>
                <a:off x="609600" y="5713261"/>
                <a:ext cx="1981200" cy="1525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0" dirty="0" smtClean="0">
                        <a:solidFill>
                          <a:srgbClr val="50DF4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𝐑𝐎𝐌</m:t>
                    </m:r>
                  </m:oMath>
                </a14:m>
                <a:r>
                  <a:rPr lang="en-US" sz="2800" b="1" dirty="0">
                    <a:solidFill>
                      <a:srgbClr val="50DF4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50DF4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50DF4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50DF4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50DF4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  <m:sup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50DF4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50DF4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𝒅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50DF4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endParaRPr lang="en-US" sz="2800" b="1" dirty="0">
                  <a:solidFill>
                    <a:srgbClr val="50DF4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b="1" dirty="0">
                  <a:solidFill>
                    <a:srgbClr val="50DF4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A7BC8F2-B3CB-4749-95D9-ED29B38A9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713261"/>
                <a:ext cx="1981200" cy="1525739"/>
              </a:xfrm>
              <a:prstGeom prst="rect">
                <a:avLst/>
              </a:prstGeom>
              <a:blipFill>
                <a:blip r:embed="rId6"/>
                <a:stretch>
                  <a:fillRect l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Oval 6">
                <a:extLst>
                  <a:ext uri="{FF2B5EF4-FFF2-40B4-BE49-F238E27FC236}">
                    <a16:creationId xmlns:a16="http://schemas.microsoft.com/office/drawing/2014/main" id="{D740A8AE-B113-4DA1-9EC3-C2F073466899}"/>
                  </a:ext>
                </a:extLst>
              </p:cNvPr>
              <p:cNvSpPr/>
              <p:nvPr/>
            </p:nvSpPr>
            <p:spPr>
              <a:xfrm>
                <a:off x="3124200" y="5486400"/>
                <a:ext cx="4495800" cy="1143000"/>
              </a:xfrm>
              <a:prstGeom prst="wedgeEllipseCallout">
                <a:avLst>
                  <a:gd name="adj1" fmla="val -68102"/>
                  <a:gd name="adj2" fmla="val 37103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birthday paradox:  </a:t>
                </a:r>
                <a:r>
                  <a:rPr 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choose randomly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until a collision is found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Speech Bubble: Oval 6">
                <a:extLst>
                  <a:ext uri="{FF2B5EF4-FFF2-40B4-BE49-F238E27FC236}">
                    <a16:creationId xmlns:a16="http://schemas.microsoft.com/office/drawing/2014/main" id="{D740A8AE-B113-4DA1-9EC3-C2F0734668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486400"/>
                <a:ext cx="4495800" cy="1143000"/>
              </a:xfrm>
              <a:prstGeom prst="wedgeEllipseCallout">
                <a:avLst>
                  <a:gd name="adj1" fmla="val -68102"/>
                  <a:gd name="adj2" fmla="val 37103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794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E42DB-A2DF-4442-910A-29C4DC8B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21C106-96CC-4278-BD55-89D11FEB87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" y="1524000"/>
                <a:ext cx="8991600" cy="4876800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Target Collision Resistant    </a:t>
                </a:r>
                <a:r>
                  <a:rPr lang="en-US" sz="2800" dirty="0"/>
                  <a:t>For any PPT algorithm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for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8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)]=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𝑛𝑒𝑔𝑙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Pseudo-randomness:  </a:t>
                </a:r>
                <a:r>
                  <a:rPr lang="en-US" dirty="0"/>
                  <a:t>A PPT algorithm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cannot distinguish between oracle access to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and oracle access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21C106-96CC-4278-BD55-89D11FEB87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524000"/>
                <a:ext cx="8991600" cy="4876800"/>
              </a:xfrm>
              <a:blipFill>
                <a:blip r:embed="rId3"/>
                <a:stretch>
                  <a:fillRect l="-1559" t="-1625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5A07C-6CFE-48F9-9A5F-A942F17D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CA004-BA33-2047-BC15-AED9565F54B1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8" name="Picture 2" descr="Image result for Green Check">
            <a:extLst>
              <a:ext uri="{FF2B5EF4-FFF2-40B4-BE49-F238E27FC236}">
                <a16:creationId xmlns:a16="http://schemas.microsoft.com/office/drawing/2014/main" id="{648023EA-72F1-44B1-917C-9E0F0FC94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163" y="3276600"/>
            <a:ext cx="713705" cy="71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A7BC8F2-B3CB-4749-95D9-ED29B38A93D3}"/>
                  </a:ext>
                </a:extLst>
              </p:cNvPr>
              <p:cNvSpPr txBox="1"/>
              <p:nvPr/>
            </p:nvSpPr>
            <p:spPr>
              <a:xfrm>
                <a:off x="533400" y="3478287"/>
                <a:ext cx="2209800" cy="1386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0" dirty="0" smtClean="0">
                        <a:solidFill>
                          <a:srgbClr val="50DF4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𝐑𝐎𝐌</m:t>
                    </m:r>
                  </m:oMath>
                </a14:m>
                <a:r>
                  <a:rPr lang="en-US" sz="2800" b="1" dirty="0">
                    <a:solidFill>
                      <a:srgbClr val="50DF4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50DF4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50DF4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50DF4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50DF4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𝜽</m:t>
                        </m:r>
                        <m:r>
                          <a:rPr lang="en-US" sz="2400" b="1" i="1" smtClean="0">
                            <a:solidFill>
                              <a:srgbClr val="50DF4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50DF4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50DF4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𝒅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50DF4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50DF4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b="1" dirty="0">
                  <a:solidFill>
                    <a:srgbClr val="50DF4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A7BC8F2-B3CB-4749-95D9-ED29B38A9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478287"/>
                <a:ext cx="2209800" cy="1386149"/>
              </a:xfrm>
              <a:prstGeom prst="rect">
                <a:avLst/>
              </a:prstGeom>
              <a:blipFill>
                <a:blip r:embed="rId5"/>
                <a:stretch>
                  <a:fillRect l="-4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669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E42DB-A2DF-4442-910A-29C4DC8B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Properties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21C106-96CC-4278-BD55-89D11FEB87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" y="1524000"/>
                <a:ext cx="8991600" cy="4876800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Non-Malleability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    </a:t>
                </a:r>
                <a:r>
                  <a:rPr lang="en-US" dirty="0">
                    <a:solidFill>
                      <a:schemeClr val="tx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for randomly chosen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:r>
                  <a:rPr lang="en-US" dirty="0"/>
                  <a:t>    it is hard to produce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a related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  (such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21C106-96CC-4278-BD55-89D11FEB87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524000"/>
                <a:ext cx="8991600" cy="4876800"/>
              </a:xfrm>
              <a:blipFill>
                <a:blip r:embed="rId3"/>
                <a:stretch>
                  <a:fillRect l="-1559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5A07C-6CFE-48F9-9A5F-A942F17D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CA004-BA33-2047-BC15-AED9565F54B1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7" name="Picture 2" descr="Image result for Green Check">
            <a:extLst>
              <a:ext uri="{FF2B5EF4-FFF2-40B4-BE49-F238E27FC236}">
                <a16:creationId xmlns:a16="http://schemas.microsoft.com/office/drawing/2014/main" id="{3D0A14F8-9F1B-4431-8F62-5E8FB6997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963" y="4203364"/>
            <a:ext cx="713705" cy="71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EA8970-F73F-47D7-AB22-4513F4725FCF}"/>
                  </a:ext>
                </a:extLst>
              </p:cNvPr>
              <p:cNvSpPr txBox="1"/>
              <p:nvPr/>
            </p:nvSpPr>
            <p:spPr>
              <a:xfrm>
                <a:off x="838200" y="4405051"/>
                <a:ext cx="2209800" cy="1386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0" dirty="0" smtClean="0">
                        <a:solidFill>
                          <a:srgbClr val="50DF4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𝐑𝐎𝐌</m:t>
                    </m:r>
                  </m:oMath>
                </a14:m>
                <a:r>
                  <a:rPr lang="en-US" sz="2800" b="1" dirty="0">
                    <a:solidFill>
                      <a:srgbClr val="50DF4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rgbClr val="50DF4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50DF4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50DF4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50DF4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𝜽</m:t>
                        </m:r>
                        <m:r>
                          <a:rPr lang="en-US" sz="2400" b="1" i="1" smtClean="0">
                            <a:solidFill>
                              <a:srgbClr val="50DF4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50DF4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50DF4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𝒅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50DF4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50DF4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b="1" dirty="0">
                  <a:solidFill>
                    <a:srgbClr val="50DF4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EA8970-F73F-47D7-AB22-4513F4725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05051"/>
                <a:ext cx="2209800" cy="1386149"/>
              </a:xfrm>
              <a:prstGeom prst="rect">
                <a:avLst/>
              </a:prstGeom>
              <a:blipFill>
                <a:blip r:embed="rId5"/>
                <a:stretch>
                  <a:fillRect l="-4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47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F55AE-8322-45C2-91B2-3084333CE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E1090E-45F1-4ED4-953C-0036C69C92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Thm 1: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         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OW </a:t>
                </a:r>
              </a:p>
              <a:p>
                <a:pPr marL="0" indent="0">
                  <a:buNone/>
                </a:pPr>
                <a:r>
                  <a:rPr lang="en-US" dirty="0"/>
                  <a:t>    (converse is not necessarily true)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Proof: 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is not OW,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s.t.</a:t>
                </a:r>
                <a:endParaRPr lang="en-US" dirty="0"/>
              </a:p>
              <a:p>
                <a:endParaRPr lang="en-US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←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))]=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𝑛𝑒𝑔𝑙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dirty="0"/>
                  <a:t>Can find collisions:  Choose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b="1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E1090E-45F1-4ED4-953C-0036C69C92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  <a:blipFill>
                <a:blip r:embed="rId3"/>
                <a:stretch>
                  <a:fillRect l="-1818" t="-1617" b="-5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3AB0D-53E6-492D-95EB-5E37E0330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CA004-BA33-2047-BC15-AED9565F54B1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4CAE11B-8C43-4A96-81BD-7660B8A91949}"/>
              </a:ext>
            </a:extLst>
          </p:cNvPr>
          <p:cNvSpPr/>
          <p:nvPr/>
        </p:nvSpPr>
        <p:spPr>
          <a:xfrm>
            <a:off x="3708402" y="1778001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1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F55AE-8322-45C2-91B2-3084333CE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E1090E-45F1-4ED4-953C-0036C69C92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err="1">
                    <a:solidFill>
                      <a:srgbClr val="FF0000"/>
                    </a:solidFill>
                  </a:rPr>
                  <a:t>Thm</a:t>
                </a:r>
                <a:r>
                  <a:rPr lang="en-US" b="1" dirty="0">
                    <a:solidFill>
                      <a:srgbClr val="FF0000"/>
                    </a:solidFill>
                  </a:rPr>
                  <a:t> 1: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         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OW </a:t>
                </a:r>
              </a:p>
              <a:p>
                <a:pPr marL="0" indent="0">
                  <a:buNone/>
                </a:pPr>
                <a:r>
                  <a:rPr lang="en-US" dirty="0"/>
                  <a:t>    (converse is not necessarily true)</a:t>
                </a:r>
              </a:p>
              <a:p>
                <a:endParaRPr lang="en-US" b="1" dirty="0">
                  <a:solidFill>
                    <a:srgbClr val="FF0000"/>
                  </a:solidFill>
                </a:endParaRPr>
              </a:p>
              <a:p>
                <a:r>
                  <a:rPr lang="en-US" b="1" dirty="0" err="1">
                    <a:solidFill>
                      <a:srgbClr val="FF0000"/>
                    </a:solidFill>
                  </a:rPr>
                  <a:t>Thm</a:t>
                </a:r>
                <a:r>
                  <a:rPr lang="en-US" b="1" dirty="0">
                    <a:solidFill>
                      <a:srgbClr val="FF0000"/>
                    </a:solidFill>
                  </a:rPr>
                  <a:t> 2: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CR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         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TCR </a:t>
                </a:r>
              </a:p>
              <a:p>
                <a:pPr marL="0" indent="0">
                  <a:buNone/>
                </a:pPr>
                <a:r>
                  <a:rPr lang="en-US" dirty="0"/>
                  <a:t>    (the converse is not necessarily true)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E1090E-45F1-4ED4-953C-0036C69C92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3AB0D-53E6-492D-95EB-5E37E0330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CA004-BA33-2047-BC15-AED9565F54B1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4CAE11B-8C43-4A96-81BD-7660B8A91949}"/>
              </a:ext>
            </a:extLst>
          </p:cNvPr>
          <p:cNvSpPr/>
          <p:nvPr/>
        </p:nvSpPr>
        <p:spPr>
          <a:xfrm>
            <a:off x="3708402" y="1778001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B3009B4-F3B1-414B-9DF2-3E5A6B6906F8}"/>
              </a:ext>
            </a:extLst>
          </p:cNvPr>
          <p:cNvSpPr/>
          <p:nvPr/>
        </p:nvSpPr>
        <p:spPr>
          <a:xfrm>
            <a:off x="3704925" y="3534075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2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87BB0-B00A-4943-B031-67143F1D6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4F1FDF-E0AF-45C4-96D8-333687476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EEAEA-9031-9E49-9564-8261F18F916F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BAB44F-01E3-40E4-B94C-B584A04F6CEB}"/>
                  </a:ext>
                </a:extLst>
              </p:cNvPr>
              <p:cNvSpPr txBox="1"/>
              <p:nvPr/>
            </p:nvSpPr>
            <p:spPr>
              <a:xfrm>
                <a:off x="76200" y="1616149"/>
                <a:ext cx="8991600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Password storage (for login)</a:t>
                </a:r>
              </a:p>
              <a:p>
                <a:r>
                  <a:rPr lang="en-US" sz="1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</a:p>
              <a:p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𝑝𝑤</m:t>
                        </m:r>
                      </m:e>
                    </m:d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</m:t>
                    </m:r>
                  </m:oMath>
                </a14:m>
                <a:r>
                  <a:rPr lang="en-US" sz="2800" b="0" i="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rather than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𝑝𝑤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8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sz="1000" b="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   </a:t>
                </a:r>
              </a:p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When user logs in, check consistency of    </a:t>
                </a:r>
              </a:p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password with the hash value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Security property: 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𝑝𝑤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cannot find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s.t.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𝑝𝑤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indent="-9144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BAB44F-01E3-40E4-B94C-B584A04F6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616149"/>
                <a:ext cx="8991600" cy="4247317"/>
              </a:xfrm>
              <a:prstGeom prst="rect">
                <a:avLst/>
              </a:prstGeom>
              <a:blipFill>
                <a:blip r:embed="rId3"/>
                <a:stretch>
                  <a:fillRect l="-1424" t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9B15CF9A-7638-472B-8306-B6CCFCA5AAC3}"/>
              </a:ext>
            </a:extLst>
          </p:cNvPr>
          <p:cNvSpPr/>
          <p:nvPr/>
        </p:nvSpPr>
        <p:spPr>
          <a:xfrm>
            <a:off x="1905000" y="5089525"/>
            <a:ext cx="4953000" cy="1539875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One-</a:t>
            </a:r>
            <a:r>
              <a:rPr lang="en-US" sz="2800" dirty="0" err="1"/>
              <a:t>wayness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168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87BB0-B00A-4943-B031-67143F1D6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4F1FDF-E0AF-45C4-96D8-333687476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EEAEA-9031-9E49-9564-8261F18F916F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BAB44F-01E3-40E4-B94C-B584A04F6CEB}"/>
                  </a:ext>
                </a:extLst>
              </p:cNvPr>
              <p:cNvSpPr txBox="1"/>
              <p:nvPr/>
            </p:nvSpPr>
            <p:spPr>
              <a:xfrm>
                <a:off x="609600" y="1600200"/>
                <a:ext cx="8534400" cy="3662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 startAt="2"/>
                </a:pP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File modification detector</a:t>
                </a:r>
              </a:p>
              <a:p>
                <a:r>
                  <a:rPr lang="en-US" sz="1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</a:p>
              <a:p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each file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store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Given a file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check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800" b="0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Security property: 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cannot find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 </m:t>
                    </m:r>
                  </m:oMath>
                </a14:m>
                <a:r>
                  <a:rPr 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s.t.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indent="-9144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BAB44F-01E3-40E4-B94C-B584A04F6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00200"/>
                <a:ext cx="8534400" cy="3662541"/>
              </a:xfrm>
              <a:prstGeom prst="rect">
                <a:avLst/>
              </a:prstGeom>
              <a:blipFill>
                <a:blip r:embed="rId3"/>
                <a:stretch>
                  <a:fillRect l="-1429" t="-1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9B15CF9A-7638-472B-8306-B6CCFCA5AAC3}"/>
              </a:ext>
            </a:extLst>
          </p:cNvPr>
          <p:cNvSpPr/>
          <p:nvPr/>
        </p:nvSpPr>
        <p:spPr>
          <a:xfrm>
            <a:off x="1905000" y="5089525"/>
            <a:ext cx="4953000" cy="1539875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Target CR</a:t>
            </a:r>
          </a:p>
        </p:txBody>
      </p:sp>
    </p:spTree>
    <p:extLst>
      <p:ext uri="{BB962C8B-B14F-4D97-AF65-F5344CB8AC3E}">
        <p14:creationId xmlns:p14="http://schemas.microsoft.com/office/powerpoint/2010/main" val="293109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590DA-1DBE-9842-AC75-0F206BEE6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One-Time Pad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48E72D-602D-C446-9216-28B180AA86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Goal:</a:t>
                </a:r>
                <a:r>
                  <a:rPr lang="en-US" b="1" dirty="0"/>
                  <a:t>  Alice secretly send Bob a message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br>
                  <a:rPr lang="en-US" b="1" dirty="0"/>
                </a:br>
                <a:br>
                  <a:rPr lang="en-US" b="1" dirty="0"/>
                </a:br>
                <a:br>
                  <a:rPr lang="en-US" b="1" dirty="0"/>
                </a:br>
                <a:br>
                  <a:rPr lang="en-US" b="1" dirty="0"/>
                </a:br>
                <a:br>
                  <a:rPr lang="en-US" b="1" dirty="0"/>
                </a:br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Confidentiality</a:t>
                </a:r>
                <a:r>
                  <a:rPr lang="en-US" b="1" dirty="0"/>
                  <a:t> (secrecy) in the presence of a </a:t>
                </a:r>
                <a:r>
                  <a:rPr lang="en-US" b="1" i="1" dirty="0"/>
                  <a:t>passive </a:t>
                </a:r>
                <a:r>
                  <a:rPr lang="en-US" b="1" dirty="0"/>
                  <a:t>eavesdropper (aka “</a:t>
                </a:r>
                <a:r>
                  <a:rPr lang="en-US" b="1" i="1" dirty="0"/>
                  <a:t>Eve”).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48E72D-602D-C446-9216-28B180AA86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25963"/>
              </a:xfrm>
              <a:blipFill>
                <a:blip r:embed="rId2"/>
                <a:stretch>
                  <a:fillRect l="-1657" t="-1617" b="-7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069FA0C-3DE0-304F-8584-1FE05BFC3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924" y="2630844"/>
            <a:ext cx="1048076" cy="10667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9E8D13-4F1C-D549-ADD6-027E01690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2505835"/>
            <a:ext cx="1186029" cy="111560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E5910E6-3011-9348-8275-CA24EA29728A}"/>
              </a:ext>
            </a:extLst>
          </p:cNvPr>
          <p:cNvCxnSpPr/>
          <p:nvPr/>
        </p:nvCxnSpPr>
        <p:spPr>
          <a:xfrm>
            <a:off x="2438400" y="2935644"/>
            <a:ext cx="5021429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9E6E61-621B-7C48-9255-A937D0E89DBD}"/>
                  </a:ext>
                </a:extLst>
              </p:cNvPr>
              <p:cNvSpPr txBox="1"/>
              <p:nvPr/>
            </p:nvSpPr>
            <p:spPr>
              <a:xfrm>
                <a:off x="4557825" y="2859444"/>
                <a:ext cx="94859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9E6E61-621B-7C48-9255-A937D0E89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25" y="2859444"/>
                <a:ext cx="948593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BD82BAE4-4CBE-334B-A814-088FC042B9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7888" y="3850044"/>
            <a:ext cx="1901112" cy="95055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8DE4215-09E0-3546-B8AC-B5B0204B1FAD}"/>
              </a:ext>
            </a:extLst>
          </p:cNvPr>
          <p:cNvCxnSpPr/>
          <p:nvPr/>
        </p:nvCxnSpPr>
        <p:spPr>
          <a:xfrm>
            <a:off x="6248400" y="2935644"/>
            <a:ext cx="0" cy="84713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15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87BB0-B00A-4943-B031-67143F1D6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4F1FDF-E0AF-45C4-96D8-333687476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EEAEA-9031-9E49-9564-8261F18F916F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BAB44F-01E3-40E4-B94C-B584A04F6CEB}"/>
                  </a:ext>
                </a:extLst>
              </p:cNvPr>
              <p:cNvSpPr txBox="1"/>
              <p:nvPr/>
            </p:nvSpPr>
            <p:spPr>
              <a:xfrm>
                <a:off x="533400" y="1645146"/>
                <a:ext cx="8763000" cy="3508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 Digital signatures</a:t>
                </a:r>
              </a:p>
              <a:p>
                <a:r>
                  <a:rPr lang="en-US" sz="1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</a:p>
              <a:p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nstead of signing msg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sign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 </m:t>
                    </m:r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</a:p>
              <a:p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Security property: </a:t>
                </a:r>
              </a:p>
              <a:p>
                <a:endParaRPr lang="en-US" sz="11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it is hard to find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0" dirty="0" err="1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s</a:t>
                </a:r>
                <a:r>
                  <a:rPr lang="en-US" sz="2800" b="0" i="0" dirty="0" err="1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.t.</a:t>
                </a:r>
                <a:r>
                  <a:rPr lang="en-US" sz="2800" b="0" i="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indent="-9144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BAB44F-01E3-40E4-B94C-B584A04F6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645146"/>
                <a:ext cx="8763000" cy="3508653"/>
              </a:xfrm>
              <a:prstGeom prst="rect">
                <a:avLst/>
              </a:prstGeom>
              <a:blipFill>
                <a:blip r:embed="rId3"/>
                <a:stretch>
                  <a:fillRect l="-1461" t="-1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9B15CF9A-7638-472B-8306-B6CCFCA5AAC3}"/>
              </a:ext>
            </a:extLst>
          </p:cNvPr>
          <p:cNvSpPr/>
          <p:nvPr/>
        </p:nvSpPr>
        <p:spPr>
          <a:xfrm>
            <a:off x="1905000" y="4648200"/>
            <a:ext cx="4953000" cy="1708150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Collision resistance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CC3B29BB-D9C4-435A-BC48-0EE5A9B4D0D2}"/>
              </a:ext>
            </a:extLst>
          </p:cNvPr>
          <p:cNvSpPr/>
          <p:nvPr/>
        </p:nvSpPr>
        <p:spPr>
          <a:xfrm>
            <a:off x="6019800" y="1066800"/>
            <a:ext cx="2895600" cy="914400"/>
          </a:xfrm>
          <a:prstGeom prst="wedgeEllipseCallout">
            <a:avLst>
              <a:gd name="adj1" fmla="val -38377"/>
              <a:gd name="adj2" fmla="val 7731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For efficiency reasons</a:t>
            </a:r>
          </a:p>
        </p:txBody>
      </p:sp>
    </p:spTree>
    <p:extLst>
      <p:ext uri="{BB962C8B-B14F-4D97-AF65-F5344CB8AC3E}">
        <p14:creationId xmlns:p14="http://schemas.microsoft.com/office/powerpoint/2010/main" val="379640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87BB0-B00A-4943-B031-67143F1D6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4F1FDF-E0AF-45C4-96D8-333687476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EEAEA-9031-9E49-9564-8261F18F916F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BAB44F-01E3-40E4-B94C-B584A04F6CEB}"/>
                  </a:ext>
                </a:extLst>
              </p:cNvPr>
              <p:cNvSpPr txBox="1"/>
              <p:nvPr/>
            </p:nvSpPr>
            <p:spPr>
              <a:xfrm>
                <a:off x="304800" y="1447800"/>
                <a:ext cx="9067800" cy="5227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 Commitment Scheme</a:t>
                </a:r>
              </a:p>
              <a:p>
                <a:r>
                  <a:rPr lang="en-US" sz="1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</a:p>
              <a:p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2800" dirty="0">
                    <a:latin typeface="+mj-lt"/>
                    <a:cs typeface="Arial" panose="020B0604020202020204" pitchFamily="34" charset="0"/>
                  </a:rPr>
                  <a:t>A commitment scheme allows a user to commit to a </a:t>
                </a:r>
              </a:p>
              <a:p>
                <a:r>
                  <a:rPr lang="en-US" sz="2800" dirty="0">
                    <a:latin typeface="+mj-lt"/>
                    <a:cs typeface="Arial" panose="020B0604020202020204" pitchFamily="34" charset="0"/>
                  </a:rPr>
                  <a:t>      value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+mj-lt"/>
                    <a:cs typeface="Arial" panose="020B0604020202020204" pitchFamily="34" charset="0"/>
                  </a:rPr>
                  <a:t>(such as auction bid), denoted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𝐶𝑜𝑚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+mj-lt"/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</a:p>
              <a:p>
                <a:endPara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Properties:</a:t>
                </a:r>
              </a:p>
              <a:p>
                <a:endParaRPr lang="en-US" sz="11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Hiding: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2000" dirty="0">
                    <a:latin typeface="+mj-lt"/>
                    <a:cs typeface="Arial" panose="020B0604020202020204" pitchFamily="34" charset="0"/>
                  </a:rPr>
                  <a:t>is indistinguishable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))</m:t>
                    </m:r>
                  </m:oMath>
                </a14:m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 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Binding</a:t>
                </a:r>
                <a:r>
                  <a:rPr 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it is hard to find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)≠(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i="0" dirty="0" err="1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s</a:t>
                </a:r>
                <a:r>
                  <a:rPr lang="en-US" sz="2000" b="0" i="0" dirty="0" err="1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.t.</a:t>
                </a:r>
                <a:endParaRPr lang="en-US" sz="2000" dirty="0">
                  <a:latin typeface="+mj-lt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200" b="1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Non-Malleability</a:t>
                </a:r>
                <a:endPara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BAB44F-01E3-40E4-B94C-B584A04F6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447800"/>
                <a:ext cx="9067800" cy="5227713"/>
              </a:xfrm>
              <a:prstGeom prst="rect">
                <a:avLst/>
              </a:prstGeom>
              <a:blipFill>
                <a:blip r:embed="rId3"/>
                <a:stretch>
                  <a:fillRect l="-1344" t="-1284" b="-1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1500891B-7A99-48D6-B789-0A5E48C58BBB}"/>
                  </a:ext>
                </a:extLst>
              </p:cNvPr>
              <p:cNvSpPr/>
              <p:nvPr/>
            </p:nvSpPr>
            <p:spPr>
              <a:xfrm>
                <a:off x="1752600" y="3200400"/>
                <a:ext cx="5105400" cy="5334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𝐶𝑜𝑚</m:t>
                      </m:r>
                      <m:d>
                        <m:dPr>
                          <m:ctrlPr>
                            <a:rPr lang="en-US" sz="3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 dirty="0" err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i="1" dirty="0" err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i="1" dirty="0" err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1500891B-7A99-48D6-B789-0A5E48C58B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200400"/>
                <a:ext cx="5105400" cy="5334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58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>
            <a:extLst>
              <a:ext uri="{FF2B5EF4-FFF2-40B4-BE49-F238E27FC236}">
                <a16:creationId xmlns:a16="http://schemas.microsoft.com/office/drawing/2014/main" id="{6D54E4C7-4D33-BD44-93C9-E96E271DA73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Monotype Sorts" charset="0"/>
              <a:buNone/>
              <a:defRPr/>
            </a:pPr>
            <a:r>
              <a:rPr lang="en-US">
                <a:latin typeface="Comic Sans MS" charset="0"/>
              </a:rPr>
              <a:t> </a:t>
            </a:r>
          </a:p>
        </p:txBody>
      </p:sp>
      <p:sp>
        <p:nvSpPr>
          <p:cNvPr id="71684" name="TextBox 6">
            <a:extLst>
              <a:ext uri="{FF2B5EF4-FFF2-40B4-BE49-F238E27FC236}">
                <a16:creationId xmlns:a16="http://schemas.microsoft.com/office/drawing/2014/main" id="{B06BC787-D6DD-374B-8F5A-D278FB0F9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461" y="3693855"/>
            <a:ext cx="5621539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5400">
                <a:solidFill>
                  <a:schemeClr val="tx1"/>
                </a:solidFill>
                <a:latin typeface="Lucida Calligraphy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5400">
                <a:solidFill>
                  <a:schemeClr val="tx1"/>
                </a:solidFill>
                <a:latin typeface="Lucida Calligraphy" charset="0"/>
                <a:ea typeface="ＭＳ Ｐゴシック" charset="0"/>
              </a:defRPr>
            </a:lvl2pPr>
            <a:lvl3pPr>
              <a:defRPr sz="5400">
                <a:solidFill>
                  <a:schemeClr val="tx1"/>
                </a:solidFill>
                <a:latin typeface="Lucida Calligraphy" charset="0"/>
                <a:ea typeface="ＭＳ Ｐゴシック" charset="0"/>
              </a:defRPr>
            </a:lvl3pPr>
            <a:lvl4pPr>
              <a:defRPr sz="5400">
                <a:solidFill>
                  <a:schemeClr val="tx1"/>
                </a:solidFill>
                <a:latin typeface="Lucida Calligraphy" charset="0"/>
                <a:ea typeface="ＭＳ Ｐゴシック" charset="0"/>
              </a:defRPr>
            </a:lvl4pPr>
            <a:lvl5pPr>
              <a:defRPr sz="5400">
                <a:solidFill>
                  <a:schemeClr val="tx1"/>
                </a:solidFill>
                <a:latin typeface="Lucida Calligraphy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Lucida Calligraphy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Lucida Calligraphy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Lucida Calligraphy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Lucida Calligraphy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4000" dirty="0">
                <a:latin typeface="+mn-lt"/>
              </a:rPr>
              <a:t>Thanks for your attention!</a:t>
            </a:r>
          </a:p>
          <a:p>
            <a:pPr algn="ctr">
              <a:defRPr/>
            </a:pPr>
            <a:endParaRPr lang="en-US" sz="3200" dirty="0">
              <a:latin typeface="+mn-lt"/>
            </a:endParaRPr>
          </a:p>
          <a:p>
            <a:pPr algn="ctr">
              <a:defRPr/>
            </a:pPr>
            <a:r>
              <a:rPr lang="en-US" sz="4000" dirty="0">
                <a:latin typeface="+mn-lt"/>
              </a:rPr>
              <a:t>See you next class!</a:t>
            </a:r>
            <a:br>
              <a:rPr lang="en-US" sz="4000" dirty="0">
                <a:latin typeface="+mn-lt"/>
              </a:rPr>
            </a:br>
            <a:endParaRPr lang="en-US" sz="40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177EF8-76FF-4A4E-B426-2ECDB12DC4AB}"/>
              </a:ext>
            </a:extLst>
          </p:cNvPr>
          <p:cNvSpPr txBox="1"/>
          <p:nvPr/>
        </p:nvSpPr>
        <p:spPr>
          <a:xfrm>
            <a:off x="2836545" y="1981200"/>
            <a:ext cx="2954655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600" dirty="0">
                <a:latin typeface="+mn-lt"/>
                <a:ea typeface="ＭＳ Ｐゴシック" charset="0"/>
                <a:cs typeface="ＭＳ Ｐゴシック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4126906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7EF86-67A8-FB46-AE37-D640D1A90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Mechanism: </a:t>
            </a:r>
            <a:r>
              <a:rPr lang="en-US" b="1" dirty="0"/>
              <a:t>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4190ED-12A9-634C-A290-30F245F82C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Requires </a:t>
                </a:r>
                <a:r>
                  <a:rPr lang="en-US" b="1" dirty="0"/>
                  <a:t>setup (“key distribution”): </a:t>
                </a:r>
              </a:p>
              <a:p>
                <a:pPr marL="0" indent="0">
                  <a:buNone/>
                </a:pPr>
                <a:r>
                  <a:rPr lang="en-US" b="1" dirty="0"/>
                  <a:t>    </a:t>
                </a:r>
                <a:r>
                  <a:rPr lang="en-US" dirty="0"/>
                  <a:t>Alice and Bob must have earlier created and  </a:t>
                </a:r>
              </a:p>
              <a:p>
                <a:pPr marL="0" indent="0">
                  <a:buNone/>
                </a:pPr>
                <a:r>
                  <a:rPr lang="en-US" dirty="0"/>
                  <a:t>    shared a </a:t>
                </a:r>
                <a:r>
                  <a:rPr lang="en-US" b="1" i="1" dirty="0"/>
                  <a:t>random</a:t>
                </a:r>
                <a:r>
                  <a:rPr lang="en-US" dirty="0"/>
                  <a:t> </a:t>
                </a:r>
                <a:r>
                  <a:rPr lang="en-US" b="1" i="1" dirty="0"/>
                  <a:t>secret key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b="1" i="1" dirty="0"/>
                  <a:t> (the “pad”).</a:t>
                </a:r>
              </a:p>
              <a:p>
                <a:endParaRPr lang="en-US" sz="2400" b="1" i="1" dirty="0"/>
              </a:p>
              <a:p>
                <a:r>
                  <a:rPr lang="en-US" b="1" i="1" dirty="0"/>
                  <a:t>Only Alice and Bob know</a:t>
                </a:r>
                <a:r>
                  <a:rPr lang="en-US" b="1" dirty="0"/>
                  <a:t> </a:t>
                </a:r>
                <a:r>
                  <a:rPr lang="en-US" b="1" i="1" dirty="0"/>
                  <a:t>the key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b="1" i="1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/>
                  <a:t>    </a:t>
                </a:r>
                <a:r>
                  <a:rPr lang="en-US" dirty="0"/>
                  <a:t>Otherwise, how is Eve different than Bob?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4190ED-12A9-634C-A290-30F245F82C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D182B-89A3-F84B-A21E-7DAB88657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CA004-BA33-2047-BC15-AED9565F54B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35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A7130-DE45-5640-A76F-77CF7436A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Mechanism: </a:t>
            </a:r>
            <a:r>
              <a:rPr lang="en-US" b="1" dirty="0"/>
              <a:t>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124212-69D9-A541-9995-53369F197A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Alice </a:t>
                </a:r>
                <a:r>
                  <a:rPr lang="en-US" b="1" dirty="0"/>
                  <a:t>encrypts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/>
                  <a:t> using key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b="1" dirty="0"/>
                  <a:t>, </a:t>
                </a:r>
                <a:r>
                  <a:rPr lang="en-US" dirty="0"/>
                  <a:t>to obtain </a:t>
                </a:r>
                <a:r>
                  <a:rPr lang="en-US" b="1" dirty="0"/>
                  <a:t>ciphertext </a:t>
                </a:r>
                <a:br>
                  <a:rPr lang="en-US" b="1" dirty="0"/>
                </a:br>
                <a:r>
                  <a:rPr lang="en-US" b="1" dirty="0"/>
                  <a:t>						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Using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b="1" dirty="0"/>
                  <a:t>, </a:t>
                </a:r>
                <a:r>
                  <a:rPr lang="en-US" dirty="0"/>
                  <a:t>Bob </a:t>
                </a:r>
                <a:r>
                  <a:rPr lang="en-US" b="1" dirty="0"/>
                  <a:t>decrypts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b="1" dirty="0"/>
                  <a:t> to obtain</a:t>
                </a:r>
                <a:br>
                  <a:rPr lang="en-US" b="1" dirty="0"/>
                </a:br>
                <a:r>
                  <a:rPr lang="en-US" b="1" dirty="0"/>
                  <a:t>						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br>
                  <a:rPr lang="en-US" b="1" dirty="0"/>
                </a:b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                     =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Eve, not knowing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b="1" dirty="0"/>
                  <a:t>, </a:t>
                </a:r>
                <a:r>
                  <a:rPr lang="en-US" dirty="0"/>
                  <a:t>cannot decipher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124212-69D9-A541-9995-53369F197A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B95F64-D91D-AE41-91C8-036378E88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CA004-BA33-2047-BC15-AED9565F54B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D04AC8-1253-424B-8EFA-5EEB7AB08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444" y="5526444"/>
            <a:ext cx="1901112" cy="95055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28A4F6F-0EF2-4D4E-9AD3-319721B52B2C}"/>
              </a:ext>
            </a:extLst>
          </p:cNvPr>
          <p:cNvSpPr/>
          <p:nvPr/>
        </p:nvSpPr>
        <p:spPr>
          <a:xfrm>
            <a:off x="5486400" y="5513265"/>
            <a:ext cx="2362200" cy="88753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Drat!</a:t>
            </a:r>
          </a:p>
        </p:txBody>
      </p:sp>
    </p:spTree>
    <p:extLst>
      <p:ext uri="{BB962C8B-B14F-4D97-AF65-F5344CB8AC3E}">
        <p14:creationId xmlns:p14="http://schemas.microsoft.com/office/powerpoint/2010/main" val="127956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673DF-2E02-6647-B0BD-85DBAB5C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06562"/>
          </a:xfrm>
        </p:spPr>
        <p:txBody>
          <a:bodyPr/>
          <a:lstStyle/>
          <a:p>
            <a:r>
              <a:rPr lang="en-US" dirty="0"/>
              <a:t>One-Time Pad (OTP)</a:t>
            </a:r>
            <a:br>
              <a:rPr lang="en-US" dirty="0"/>
            </a:br>
            <a:r>
              <a:rPr lang="en-US" sz="3200" dirty="0">
                <a:solidFill>
                  <a:srgbClr val="7030A0"/>
                </a:solidFill>
              </a:rPr>
              <a:t>[Gilbert </a:t>
            </a:r>
            <a:r>
              <a:rPr lang="en-US" sz="3200" dirty="0" err="1">
                <a:solidFill>
                  <a:srgbClr val="7030A0"/>
                </a:solidFill>
              </a:rPr>
              <a:t>Vernam</a:t>
            </a:r>
            <a:r>
              <a:rPr lang="en-US" sz="3200" dirty="0">
                <a:solidFill>
                  <a:srgbClr val="7030A0"/>
                </a:solidFill>
              </a:rPr>
              <a:t> 1917]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AF28A-B1E1-4B49-BABA-44E680AC7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“Perfectly secure” </a:t>
            </a:r>
            <a:r>
              <a:rPr lang="en-US" dirty="0"/>
              <a:t>(Information-theoretically secure, as opposed to computationally secure)</a:t>
            </a:r>
          </a:p>
          <a:p>
            <a:endParaRPr lang="en-US" u="sng" dirty="0"/>
          </a:p>
          <a:p>
            <a:r>
              <a:rPr lang="en-US" b="1" dirty="0">
                <a:solidFill>
                  <a:srgbClr val="FF0000"/>
                </a:solidFill>
              </a:rPr>
              <a:t>Long keys: </a:t>
            </a:r>
            <a:r>
              <a:rPr lang="en-US" dirty="0"/>
              <a:t> Message and key must have same length </a:t>
            </a:r>
            <a:r>
              <a:rPr lang="en-US" i="1" dirty="0"/>
              <a:t>L.</a:t>
            </a:r>
          </a:p>
          <a:p>
            <a:endParaRPr lang="en-US" i="1" dirty="0"/>
          </a:p>
          <a:p>
            <a:r>
              <a:rPr lang="en-US" b="1" dirty="0">
                <a:solidFill>
                  <a:srgbClr val="FF0000"/>
                </a:solidFill>
              </a:rPr>
              <a:t>Single use:  </a:t>
            </a:r>
            <a:r>
              <a:rPr lang="en-US" dirty="0"/>
              <a:t>Pad is </a:t>
            </a:r>
            <a:r>
              <a:rPr lang="en-US" b="1" dirty="0"/>
              <a:t>used only once.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A698F-AC61-1246-81C1-791A8A5CD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CA004-BA33-2047-BC15-AED9565F54B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23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52204-7BCB-7B4B-9EEC-E3858B98B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OTP Example (in binary)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41D75-8B26-F446-AD02-2D32137D4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</a:rPr>
              <a:t>Encryption</a:t>
            </a:r>
            <a:r>
              <a:rPr lang="en-US" dirty="0">
                <a:latin typeface="Courier New" panose="02070309020205020404" pitchFamily="49" charset="0"/>
              </a:rPr>
              <a:t>: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</a:rPr>
              <a:t>K = 011010..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</a:rPr>
              <a:t>M = 101100..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</a:rPr>
              <a:t>C = 110110.. = K ⊕ M (bitwise </a:t>
            </a:r>
            <a:r>
              <a:rPr lang="en-US" dirty="0" err="1">
                <a:latin typeface="Courier New" panose="02070309020205020404" pitchFamily="49" charset="0"/>
              </a:rPr>
              <a:t>xor</a:t>
            </a:r>
            <a:r>
              <a:rPr lang="en-US" dirty="0">
                <a:latin typeface="Courier New" panose="02070309020205020404" pitchFamily="49" charset="0"/>
              </a:rPr>
              <a:t>)	</a:t>
            </a:r>
          </a:p>
          <a:p>
            <a:pPr marL="57150" indent="0">
              <a:buNone/>
            </a:pPr>
            <a:r>
              <a:rPr lang="en-US" b="1" dirty="0">
                <a:latin typeface="Courier New" panose="02070309020205020404" pitchFamily="49" charset="0"/>
              </a:rPr>
              <a:t>Decryption:</a:t>
            </a:r>
          </a:p>
          <a:p>
            <a:pPr marL="57150" indent="0">
              <a:buNone/>
            </a:pPr>
            <a:r>
              <a:rPr lang="en-US" sz="2800" dirty="0">
                <a:latin typeface="Courier New" panose="02070309020205020404" pitchFamily="49" charset="0"/>
              </a:rPr>
              <a:t>	K = 011010.. </a:t>
            </a:r>
          </a:p>
          <a:p>
            <a:pPr marL="57150" indent="0">
              <a:buNone/>
            </a:pPr>
            <a:r>
              <a:rPr lang="en-US" sz="2800" dirty="0">
                <a:latin typeface="Courier New" panose="02070309020205020404" pitchFamily="49" charset="0"/>
              </a:rPr>
              <a:t>	C = 110110..</a:t>
            </a:r>
          </a:p>
          <a:p>
            <a:pPr marL="57150" indent="0">
              <a:buNone/>
            </a:pPr>
            <a:r>
              <a:rPr lang="en-US" sz="2800" dirty="0">
                <a:latin typeface="Courier New" panose="02070309020205020404" pitchFamily="49" charset="0"/>
              </a:rPr>
              <a:t>	M = 101100.. = K ⊕ C = K ⊕ (K ⊕ M)</a:t>
            </a:r>
          </a:p>
          <a:p>
            <a:pPr marL="57150" indent="0">
              <a:buNone/>
            </a:pPr>
            <a:r>
              <a:rPr lang="en-US" sz="2800" dirty="0">
                <a:latin typeface="Courier New" panose="02070309020205020404" pitchFamily="49" charset="0"/>
              </a:rPr>
              <a:t>	                     = (K ⊕ K) ⊕ M</a:t>
            </a:r>
          </a:p>
          <a:p>
            <a:pPr marL="57150" indent="0">
              <a:buNone/>
            </a:pPr>
            <a:r>
              <a:rPr lang="en-US" sz="2800" dirty="0">
                <a:latin typeface="Courier New" panose="02070309020205020404" pitchFamily="49" charset="0"/>
              </a:rPr>
              <a:t>										  = M</a:t>
            </a:r>
          </a:p>
          <a:p>
            <a:pPr marL="457200" lvl="1" indent="0">
              <a:buNone/>
            </a:pPr>
            <a:endParaRPr lang="en-US" dirty="0">
              <a:latin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D9519-D2B5-D64F-9DE4-2EE42224B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CA004-BA33-2047-BC15-AED9565F54B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81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EBBEE-E6D2-2747-92D8-50B3E59C0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</a:t>
            </a:r>
            <a:br>
              <a:rPr lang="en-US" dirty="0"/>
            </a:br>
            <a:r>
              <a:rPr lang="en-US" dirty="0"/>
              <a:t>OTP is unconditionally secure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9FA38-1034-5A42-B357-55776EF42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6725"/>
            <a:ext cx="8229600" cy="5121275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Unconditionally secure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=</a:t>
            </a:r>
            <a:br>
              <a:rPr lang="en-US" dirty="0"/>
            </a:br>
            <a:r>
              <a:rPr lang="en-US" i="1" dirty="0"/>
              <a:t>information-theoretically secure</a:t>
            </a:r>
            <a:br>
              <a:rPr lang="en-US" dirty="0"/>
            </a:br>
            <a:r>
              <a:rPr lang="en-US" dirty="0"/>
              <a:t>(secure against Eve who has unlimited computational power)</a:t>
            </a:r>
          </a:p>
          <a:p>
            <a:endParaRPr lang="en-US" sz="1600" dirty="0"/>
          </a:p>
          <a:p>
            <a:r>
              <a:rPr lang="en-US" dirty="0"/>
              <a:t>Compare to </a:t>
            </a:r>
            <a:r>
              <a:rPr lang="en-US" b="1" i="1" dirty="0">
                <a:solidFill>
                  <a:srgbClr val="FF0000"/>
                </a:solidFill>
              </a:rPr>
              <a:t>computationally secure</a:t>
            </a:r>
            <a:br>
              <a:rPr lang="en-US" i="1" dirty="0"/>
            </a:br>
            <a:r>
              <a:rPr lang="en-US" dirty="0"/>
              <a:t>(secure against Eve who has limited</a:t>
            </a:r>
            <a:br>
              <a:rPr lang="en-US" dirty="0"/>
            </a:br>
            <a:r>
              <a:rPr lang="en-US" dirty="0"/>
              <a:t>computational power (e.g. can’t factor large numbers))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BB487-27EB-CB4C-A37D-380A2B3F8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CA004-BA33-2047-BC15-AED9565F54B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233482F-48E4-4004-889E-410F1A079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773" y="1676400"/>
            <a:ext cx="1582427" cy="231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14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94BDD-FEEB-4702-B24D-EF17B147D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D4D21-E129-4D09-84AC-EE3FC92E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CA004-BA33-2047-BC15-AED9565F54B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1789C9E-B0B2-43A8-9AF9-D2372F62C67A}"/>
                  </a:ext>
                </a:extLst>
              </p:cNvPr>
              <p:cNvSpPr/>
              <p:nvPr/>
            </p:nvSpPr>
            <p:spPr>
              <a:xfrm>
                <a:off x="304800" y="3810000"/>
                <a:ext cx="80772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>
                    <a:latin typeface="+mj-lt"/>
                    <a:cs typeface="Arial" panose="020B0604020202020204" pitchFamily="34" charset="0"/>
                  </a:rPr>
                  <a:t>OTP does not hide </a:t>
                </a:r>
                <a:r>
                  <a:rPr lang="en-US" sz="3200" b="1" i="1" dirty="0">
                    <a:solidFill>
                      <a:srgbClr val="FF0000"/>
                    </a:solidFill>
                    <a:latin typeface="+mj-lt"/>
                    <a:cs typeface="Arial" panose="020B0604020202020204" pitchFamily="34" charset="0"/>
                  </a:rPr>
                  <a:t>length of message</a:t>
                </a:r>
                <a:r>
                  <a:rPr lang="en-US" sz="3200" b="1" i="1" dirty="0">
                    <a:latin typeface="+mj-lt"/>
                    <a:cs typeface="Arial" panose="020B0604020202020204" pitchFamily="34" charset="0"/>
                  </a:rPr>
                  <a:t>!</a:t>
                </a:r>
                <a:br>
                  <a:rPr lang="en-US" sz="3200" b="1" i="1" dirty="0">
                    <a:latin typeface="+mj-lt"/>
                    <a:cs typeface="Arial" panose="020B0604020202020204" pitchFamily="34" charset="0"/>
                  </a:rPr>
                </a:br>
                <a:r>
                  <a:rPr lang="en-US" sz="16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</m:t>
                      </m:r>
                      <m:r>
                        <a:rPr lang="en-US" sz="32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  <m:r>
                        <a:rPr lang="en-US" sz="32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 = |</m:t>
                      </m:r>
                      <m:r>
                        <a:rPr lang="en-US" sz="32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𝑴</m:t>
                      </m:r>
                      <m:r>
                        <a:rPr lang="en-US" sz="32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</m:t>
                      </m:r>
                    </m:oMath>
                  </m:oMathPara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1789C9E-B0B2-43A8-9AF9-D2372F62C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810000"/>
                <a:ext cx="8077200" cy="1569660"/>
              </a:xfrm>
              <a:prstGeom prst="rect">
                <a:avLst/>
              </a:prstGeom>
              <a:blipFill>
                <a:blip r:embed="rId2"/>
                <a:stretch>
                  <a:fillRect t="-5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0ED8866-88B2-4739-860B-7A722C6502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78341"/>
                <a:ext cx="8229600" cy="1828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i="1" dirty="0">
                    <a:solidFill>
                      <a:srgbClr val="FF0000"/>
                    </a:solidFill>
                    <a:latin typeface="+mj-lt"/>
                  </a:rPr>
                  <a:t>Unconditionally secure:</a:t>
                </a:r>
              </a:p>
              <a:p>
                <a:pPr marL="0" indent="0">
                  <a:buNone/>
                </a:pPr>
                <a:endParaRPr lang="en-US" sz="800" dirty="0">
                  <a:latin typeface="+mj-lt"/>
                </a:endParaRPr>
              </a:p>
              <a:p>
                <a:r>
                  <a:rPr lang="en-US" dirty="0">
                    <a:latin typeface="+mj-lt"/>
                  </a:rPr>
                  <a:t>Eve cannot learn anything about msg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0ED8866-88B2-4739-860B-7A722C6502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78341"/>
                <a:ext cx="8229600" cy="1828800"/>
              </a:xfrm>
              <a:blipFill>
                <a:blip r:embed="rId3"/>
                <a:stretch>
                  <a:fillRect l="-1926" t="-4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8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26592</TotalTime>
  <Words>1973</Words>
  <Application>Microsoft Office PowerPoint</Application>
  <PresentationFormat>On-screen Show (4:3)</PresentationFormat>
  <Paragraphs>326</Paragraphs>
  <Slides>32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Calibra math</vt:lpstr>
      <vt:lpstr>Calibri</vt:lpstr>
      <vt:lpstr>Cambria Math</vt:lpstr>
      <vt:lpstr>Comic Sans MS</vt:lpstr>
      <vt:lpstr>Courier New</vt:lpstr>
      <vt:lpstr>Lucida Calligraphy</vt:lpstr>
      <vt:lpstr>Monotype Sorts</vt:lpstr>
      <vt:lpstr>Times New Roman</vt:lpstr>
      <vt:lpstr>Office Theme</vt:lpstr>
      <vt:lpstr>6.857-Computer &amp; Network Security Lecture 3    One-Time Pad  and  Hash Functions</vt:lpstr>
      <vt:lpstr>Today:</vt:lpstr>
      <vt:lpstr>One-Time Pad</vt:lpstr>
      <vt:lpstr>Mechanism: Encryption</vt:lpstr>
      <vt:lpstr>Mechanism: Encryption</vt:lpstr>
      <vt:lpstr>One-Time Pad (OTP) [Gilbert Vernam 1917]</vt:lpstr>
      <vt:lpstr>OTP Example (in binary)</vt:lpstr>
      <vt:lpstr>Theorem:  OTP is unconditionally secure</vt:lpstr>
      <vt:lpstr>Defining Security</vt:lpstr>
      <vt:lpstr>Defining Security</vt:lpstr>
      <vt:lpstr>Defining Security</vt:lpstr>
      <vt:lpstr>Defining Security  Via Conditional Probabilities</vt:lpstr>
      <vt:lpstr>PowerPoint Presentation</vt:lpstr>
      <vt:lpstr>PowerPoint Presentation</vt:lpstr>
      <vt:lpstr>PowerPoint Presentation</vt:lpstr>
      <vt:lpstr>PowerPoint Presentation</vt:lpstr>
      <vt:lpstr>“Two-time pad” is insecure</vt:lpstr>
      <vt:lpstr>OTP is malleable</vt:lpstr>
      <vt:lpstr>How do we generate random secret bits!?</vt:lpstr>
      <vt:lpstr>Hash Functions</vt:lpstr>
      <vt:lpstr>Ideal Hash Function:</vt:lpstr>
      <vt:lpstr>Ideal Hash Function:</vt:lpstr>
      <vt:lpstr>Desired Properties</vt:lpstr>
      <vt:lpstr>Desired Properties</vt:lpstr>
      <vt:lpstr>Desired Properties</vt:lpstr>
      <vt:lpstr>Theorems</vt:lpstr>
      <vt:lpstr>Theorems</vt:lpstr>
      <vt:lpstr>Applications</vt:lpstr>
      <vt:lpstr>Applications</vt:lpstr>
      <vt:lpstr>Applications</vt:lpstr>
      <vt:lpstr>Applications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Election Integrity</dc:title>
  <dc:subject/>
  <dc:creator>Microsoft Office User</dc:creator>
  <cp:keywords/>
  <dc:description/>
  <cp:lastModifiedBy>Yael Kalai</cp:lastModifiedBy>
  <cp:revision>206</cp:revision>
  <cp:lastPrinted>2018-09-13T01:42:30Z</cp:lastPrinted>
  <dcterms:created xsi:type="dcterms:W3CDTF">2017-10-13T15:03:00Z</dcterms:created>
  <dcterms:modified xsi:type="dcterms:W3CDTF">2020-02-10T18:39:44Z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yael@microsoft.com</vt:lpwstr>
  </property>
  <property fmtid="{D5CDD505-2E9C-101B-9397-08002B2CF9AE}" pid="5" name="MSIP_Label_f42aa342-8706-4288-bd11-ebb85995028c_SetDate">
    <vt:lpwstr>2020-02-05T23:17:31.8884173Z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3b566d6b-a38c-441d-bee3-545ea1c85dcc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