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9" r:id="rId3"/>
    <p:sldId id="277" r:id="rId4"/>
    <p:sldId id="320" r:id="rId5"/>
    <p:sldId id="322" r:id="rId6"/>
    <p:sldId id="321" r:id="rId7"/>
    <p:sldId id="324" r:id="rId8"/>
    <p:sldId id="326" r:id="rId9"/>
    <p:sldId id="325" r:id="rId10"/>
    <p:sldId id="328" r:id="rId11"/>
    <p:sldId id="329" r:id="rId12"/>
    <p:sldId id="330" r:id="rId13"/>
    <p:sldId id="332" r:id="rId14"/>
    <p:sldId id="331" r:id="rId15"/>
    <p:sldId id="333" r:id="rId16"/>
    <p:sldId id="334" r:id="rId17"/>
    <p:sldId id="335" r:id="rId18"/>
    <p:sldId id="336" r:id="rId19"/>
    <p:sldId id="306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15" autoAdjust="0"/>
  </p:normalViewPr>
  <p:slideViewPr>
    <p:cSldViewPr>
      <p:cViewPr>
        <p:scale>
          <a:sx n="90" d="100"/>
          <a:sy n="90" d="100"/>
        </p:scale>
        <p:origin x="-11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92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7" tIns="46574" rIns="93147" bIns="46574" numCol="1" anchor="t" anchorCtr="0" compatLnSpc="1">
            <a:prstTxWarp prst="textNoShape">
              <a:avLst/>
            </a:prstTxWarp>
          </a:bodyPr>
          <a:lstStyle>
            <a:lvl1pPr defTabSz="931887">
              <a:defRPr sz="13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7" tIns="46574" rIns="93147" bIns="46574" numCol="1" anchor="t" anchorCtr="0" compatLnSpc="1">
            <a:prstTxWarp prst="textNoShape">
              <a:avLst/>
            </a:prstTxWarp>
          </a:bodyPr>
          <a:lstStyle>
            <a:lvl1pPr algn="r" defTabSz="931887">
              <a:defRPr sz="13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7" tIns="46574" rIns="93147" bIns="46574" numCol="1" anchor="b" anchorCtr="0" compatLnSpc="1">
            <a:prstTxWarp prst="textNoShape">
              <a:avLst/>
            </a:prstTxWarp>
          </a:bodyPr>
          <a:lstStyle>
            <a:lvl1pPr defTabSz="931887">
              <a:defRPr sz="13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7" tIns="46574" rIns="93147" bIns="46574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Times New Roman" charset="0"/>
              </a:defRPr>
            </a:lvl1pPr>
          </a:lstStyle>
          <a:p>
            <a:fld id="{843FB505-584E-1F47-BB05-7D529CB3A9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25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7" tIns="46574" rIns="93147" bIns="46574" numCol="1" anchor="t" anchorCtr="0" compatLnSpc="1">
            <a:prstTxWarp prst="textNoShape">
              <a:avLst/>
            </a:prstTxWarp>
          </a:bodyPr>
          <a:lstStyle>
            <a:lvl1pPr defTabSz="931887">
              <a:defRPr sz="13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7" tIns="46574" rIns="93147" bIns="46574" numCol="1" anchor="t" anchorCtr="0" compatLnSpc="1">
            <a:prstTxWarp prst="textNoShape">
              <a:avLst/>
            </a:prstTxWarp>
          </a:bodyPr>
          <a:lstStyle>
            <a:lvl1pPr algn="r" defTabSz="931887">
              <a:defRPr sz="13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0813" y="698500"/>
            <a:ext cx="3987800" cy="2990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3836988"/>
            <a:ext cx="560705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7" tIns="46574" rIns="93147" bIns="46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7" tIns="46574" rIns="93147" bIns="46574" numCol="1" anchor="b" anchorCtr="0" compatLnSpc="1">
            <a:prstTxWarp prst="textNoShape">
              <a:avLst/>
            </a:prstTxWarp>
          </a:bodyPr>
          <a:lstStyle>
            <a:lvl1pPr defTabSz="931887">
              <a:defRPr sz="13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7" tIns="46574" rIns="93147" bIns="46574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Times New Roman" charset="0"/>
              </a:defRPr>
            </a:lvl1pPr>
          </a:lstStyle>
          <a:p>
            <a:fld id="{4E6BC85B-9349-5E4A-8AA7-CCAB194923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43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72510-B433-8F46-9863-1A15A5A62E52}" type="slidenum">
              <a:rPr lang="en-US"/>
              <a:pPr/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0813" y="698500"/>
            <a:ext cx="3987800" cy="299085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  <a:ea typeface="Arial" charset="0"/>
              </a:rPr>
              <a:t>gpsGuide.  (help screen on the right)  http://appshopper.com/navigation/gpsguide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59FFD-A119-1841-A7A6-2B1D2CABF27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B90E0-67B2-9B45-AE0E-816A7C145888}" type="slidenum">
              <a:rPr lang="en-US"/>
              <a:pPr/>
              <a:t>3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</a:t>
            </a:r>
            <a:r>
              <a:rPr lang="en-US" baseline="0" dirty="0" smtClean="0"/>
              <a:t> contact surface of a fingertip (compared to a mouse pointer or stylus)</a:t>
            </a:r>
          </a:p>
          <a:p>
            <a:r>
              <a:rPr lang="en-US" baseline="0" dirty="0" smtClean="0"/>
              <a:t>occlusion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C85B-9349-5E4A-8AA7-CCAB194923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65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slower and more error-prone</a:t>
            </a:r>
          </a:p>
          <a:p>
            <a:endParaRPr lang="en-US" dirty="0" smtClean="0"/>
          </a:p>
          <a:p>
            <a:r>
              <a:rPr lang="en-US" dirty="0" err="1" smtClean="0"/>
              <a:t>fullsized</a:t>
            </a:r>
            <a:r>
              <a:rPr lang="en-US" baseline="0" dirty="0" smtClean="0"/>
              <a:t> keyboard:</a:t>
            </a:r>
            <a:endParaRPr lang="en-US" dirty="0" smtClean="0"/>
          </a:p>
          <a:p>
            <a:r>
              <a:rPr lang="en-US" dirty="0" smtClean="0"/>
              <a:t>average</a:t>
            </a:r>
            <a:r>
              <a:rPr lang="en-US" baseline="0" dirty="0" smtClean="0"/>
              <a:t> 30-40 wpm</a:t>
            </a:r>
          </a:p>
          <a:p>
            <a:r>
              <a:rPr lang="en-US" baseline="0" dirty="0" smtClean="0"/>
              <a:t>fast 50-80 wpm</a:t>
            </a:r>
          </a:p>
          <a:p>
            <a:r>
              <a:rPr lang="en-US" baseline="0" dirty="0" smtClean="0"/>
              <a:t>peak 120 or more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phone keyboard:</a:t>
            </a:r>
          </a:p>
          <a:p>
            <a:r>
              <a:rPr lang="en-US" dirty="0" smtClean="0"/>
              <a:t>fast typists probably manage</a:t>
            </a:r>
            <a:r>
              <a:rPr lang="en-US" baseline="0" dirty="0" smtClean="0"/>
              <a:t> half their speed on a </a:t>
            </a:r>
            <a:r>
              <a:rPr lang="en-US" baseline="0" dirty="0" err="1" smtClean="0"/>
              <a:t>fullsize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C85B-9349-5E4A-8AA7-CCAB194923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Example from </a:t>
            </a:r>
            <a:r>
              <a:rPr lang="en-US" dirty="0" smtClean="0"/>
              <a:t>iPhone Human Interface Guidelines: http://</a:t>
            </a:r>
            <a:r>
              <a:rPr lang="en-US" dirty="0" err="1" smtClean="0"/>
              <a:t>developer.apple.com</a:t>
            </a:r>
            <a:r>
              <a:rPr lang="en-US" dirty="0" smtClean="0"/>
              <a:t>/library/</a:t>
            </a:r>
            <a:r>
              <a:rPr lang="en-US" dirty="0" err="1" smtClean="0"/>
              <a:t>ios</a:t>
            </a:r>
            <a:r>
              <a:rPr lang="en-US" dirty="0" smtClean="0"/>
              <a:t>/#documentation/</a:t>
            </a:r>
            <a:r>
              <a:rPr lang="en-US" dirty="0" err="1" smtClean="0"/>
              <a:t>UserExperience</a:t>
            </a:r>
            <a:r>
              <a:rPr lang="en-US" dirty="0" smtClean="0"/>
              <a:t>/Conceptual/</a:t>
            </a:r>
            <a:r>
              <a:rPr lang="en-US" dirty="0" err="1" smtClean="0"/>
              <a:t>MobileHIG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distinct, focused screens</a:t>
            </a:r>
          </a:p>
          <a:p>
            <a:endParaRPr lang="en-US" dirty="0" smtClean="0"/>
          </a:p>
          <a:p>
            <a:r>
              <a:rPr lang="en-US" dirty="0" smtClean="0"/>
              <a:t>Android calls</a:t>
            </a:r>
            <a:r>
              <a:rPr lang="en-US" baseline="0" dirty="0" smtClean="0"/>
              <a:t> each screen like this an “activity.”  </a:t>
            </a:r>
            <a:r>
              <a:rPr lang="en-US" dirty="0" smtClean="0"/>
              <a:t>See Android interface guidelines, http://</a:t>
            </a:r>
            <a:r>
              <a:rPr lang="en-US" dirty="0" err="1" smtClean="0"/>
              <a:t>developer.android.com</a:t>
            </a:r>
            <a:r>
              <a:rPr lang="en-US" dirty="0" smtClean="0"/>
              <a:t>/guide/practices/</a:t>
            </a:r>
            <a:r>
              <a:rPr lang="en-US" dirty="0" err="1" smtClean="0"/>
              <a:t>ui_guidelines</a:t>
            </a:r>
            <a:r>
              <a:rPr lang="en-US" dirty="0" smtClean="0"/>
              <a:t>/</a:t>
            </a:r>
            <a:r>
              <a:rPr lang="en-US" dirty="0" err="1" smtClean="0"/>
              <a:t>index.html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C85B-9349-5E4A-8AA7-CCAB194923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8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Example from iPhone Human Interface Guidelines: http://</a:t>
            </a:r>
            <a:r>
              <a:rPr lang="en-US" dirty="0" err="1" smtClean="0"/>
              <a:t>developer.apple.com</a:t>
            </a:r>
            <a:r>
              <a:rPr lang="en-US" dirty="0" smtClean="0"/>
              <a:t>/library/</a:t>
            </a:r>
            <a:r>
              <a:rPr lang="en-US" dirty="0" err="1" smtClean="0"/>
              <a:t>ios</a:t>
            </a:r>
            <a:r>
              <a:rPr lang="en-US" dirty="0" smtClean="0"/>
              <a:t>/#documentation/</a:t>
            </a:r>
            <a:r>
              <a:rPr lang="en-US" dirty="0" err="1" smtClean="0"/>
              <a:t>UserExperience</a:t>
            </a:r>
            <a:r>
              <a:rPr lang="en-US" dirty="0" smtClean="0"/>
              <a:t>/Conceptual/</a:t>
            </a:r>
            <a:r>
              <a:rPr lang="en-US" dirty="0" err="1" smtClean="0"/>
              <a:t>MobileHIG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C85B-9349-5E4A-8AA7-CCAB194923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14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all the clutching that happens in pinch-zooming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C85B-9349-5E4A-8AA7-CCAB194923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24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iPhone</a:t>
            </a:r>
            <a:r>
              <a:rPr lang="pl-PL" dirty="0" smtClean="0"/>
              <a:t> </a:t>
            </a:r>
            <a:r>
              <a:rPr lang="pl-PL" dirty="0" err="1" smtClean="0"/>
              <a:t>dev</a:t>
            </a:r>
            <a:r>
              <a:rPr lang="pl-PL" dirty="0" smtClean="0"/>
              <a:t> </a:t>
            </a:r>
            <a:r>
              <a:rPr lang="pl-PL" dirty="0" err="1" smtClean="0"/>
              <a:t>reference</a:t>
            </a:r>
            <a:r>
              <a:rPr lang="pl-PL" dirty="0" smtClean="0"/>
              <a:t>: </a:t>
            </a:r>
            <a:r>
              <a:rPr lang="en-US" dirty="0" smtClean="0"/>
              <a:t>http://</a:t>
            </a:r>
            <a:r>
              <a:rPr lang="en-US" dirty="0" err="1" smtClean="0"/>
              <a:t>developer.apple.com</a:t>
            </a:r>
            <a:r>
              <a:rPr lang="en-US" dirty="0" smtClean="0"/>
              <a:t>/library/safari/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http://</a:t>
            </a:r>
            <a:r>
              <a:rPr lang="pl-PL" dirty="0" err="1" smtClean="0"/>
              <a:t>www.iphonewebdev.com</a:t>
            </a:r>
            <a:r>
              <a:rPr lang="pl-PL" dirty="0" smtClean="0"/>
              <a:t>/</a:t>
            </a:r>
          </a:p>
          <a:p>
            <a:endParaRPr lang="pl-PL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www.quirksmode.org</a:t>
            </a:r>
            <a:r>
              <a:rPr lang="en-US" dirty="0" smtClean="0"/>
              <a:t>/blog/archives/2008/08/</a:t>
            </a:r>
            <a:r>
              <a:rPr lang="en-US" dirty="0" err="1" smtClean="0"/>
              <a:t>iphone_events.html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C85B-9349-5E4A-8AA7-CCAB1949235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8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CC02D-9600-454C-A404-851C16B487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5E50C-099B-7D45-998C-8F144358D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21145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912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CD994-C02B-2B4C-9697-C1FC9A4A7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25D18-1BF7-1840-A1D3-D293A03464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F7EA6E-F383-EC41-B7D9-236C5D504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158C3-9914-B347-91C1-6673F8EF4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D7965-116D-074E-8BA0-69CB79351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E04D4-2F59-594A-B3B5-1CA1F45C9F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92BAD-0FDB-6144-B3A3-F8CE159C5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F2C21-ECCD-0841-AF22-F9258E1192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045C2-D113-2D47-B7DE-2808AA49D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BCE2E-3E30-0142-AC75-61CAAD6E0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15699-1949-E84E-8147-F013C41CB3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5225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5225"/>
            <a:ext cx="1143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B6F0C5-F4C1-B646-8F4F-1E99BEA66B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Arial" charset="0"/>
              </a:rPr>
              <a:t>Spring 2011</a:t>
            </a:r>
            <a:endParaRPr lang="en-US">
              <a:ea typeface="Arial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Arial" charset="0"/>
              </a:rPr>
              <a:t>6.813/6.831 User Interface Design and Implementation</a:t>
            </a:r>
            <a:endParaRPr lang="en-US">
              <a:ea typeface="Arial" charset="0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88E97A-81C8-2C47-965F-53315CAEC142}" type="slidenum">
              <a:rPr lang="en-US"/>
              <a:pPr/>
              <a:t>1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92375"/>
            <a:ext cx="7772400" cy="744538"/>
          </a:xfrm>
        </p:spPr>
        <p:txBody>
          <a:bodyPr/>
          <a:lstStyle/>
          <a:p>
            <a:pPr eaLnBrk="1" hangingPunct="1"/>
            <a:r>
              <a:rPr lang="en-US" dirty="0"/>
              <a:t>L</a:t>
            </a:r>
            <a:r>
              <a:rPr lang="en-US" dirty="0" smtClean="0"/>
              <a:t>ecture 26: Mobile User Interfaces</a:t>
            </a:r>
            <a:endParaRPr lang="en-US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 Screens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58C3-9914-B347-91C1-6673F8EF422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8207022" cy="372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7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Scrolling Lists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2C21-ECCD-0841-AF22-F9258E11921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0600"/>
            <a:ext cx="7554334" cy="500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3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Finger-Sized Targets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2C21-ECCD-0841-AF22-F9258E1192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990600"/>
            <a:ext cx="3251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18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Minimize Text Input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2C21-ECCD-0841-AF22-F9258E11921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3276600" cy="4712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95400"/>
            <a:ext cx="3048000" cy="45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5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Simplify, Simplify, Simplify!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2C21-ECCD-0841-AF22-F9258E1192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3048000" cy="45720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990600"/>
            <a:ext cx="2743200" cy="48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Widgets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2C21-ECCD-0841-AF22-F9258E11921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2763780" cy="317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95400"/>
            <a:ext cx="2382010" cy="311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295400"/>
            <a:ext cx="2495107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5105400"/>
            <a:ext cx="1193800" cy="34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5486400"/>
            <a:ext cx="1193800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5181600"/>
            <a:ext cx="18796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1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Kinds of Menus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2C21-ECCD-0841-AF22-F9258E11921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783"/>
          <a:stretch/>
        </p:blipFill>
        <p:spPr>
          <a:xfrm>
            <a:off x="457200" y="1143000"/>
            <a:ext cx="5428129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7591"/>
          <a:stretch/>
        </p:blipFill>
        <p:spPr>
          <a:xfrm>
            <a:off x="6172200" y="1066800"/>
            <a:ext cx="2558344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1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Gestures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2C21-ECCD-0841-AF22-F9258E11921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4419600" cy="1937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905000"/>
            <a:ext cx="2701735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05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Development for iPhones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Orientation detection</a:t>
            </a:r>
          </a:p>
          <a:p>
            <a:pPr lvl="1"/>
            <a:r>
              <a:rPr lang="en-US" dirty="0" err="1" smtClean="0"/>
              <a:t>orientationchange</a:t>
            </a:r>
            <a:endParaRPr lang="en-US" dirty="0" smtClean="0"/>
          </a:p>
          <a:p>
            <a:r>
              <a:rPr lang="en-US" dirty="0" smtClean="0"/>
              <a:t>Mouse hover events behave differently</a:t>
            </a:r>
          </a:p>
          <a:p>
            <a:pPr lvl="1"/>
            <a:r>
              <a:rPr lang="en-US" dirty="0" err="1" smtClean="0"/>
              <a:t>mousemove</a:t>
            </a:r>
            <a:r>
              <a:rPr lang="en-US" dirty="0" smtClean="0"/>
              <a:t>, </a:t>
            </a:r>
            <a:r>
              <a:rPr lang="en-US" dirty="0" err="1" smtClean="0"/>
              <a:t>mouseover</a:t>
            </a:r>
            <a:r>
              <a:rPr lang="en-US" dirty="0" smtClean="0"/>
              <a:t>, </a:t>
            </a:r>
            <a:r>
              <a:rPr lang="en-US" dirty="0" err="1" smtClean="0"/>
              <a:t>mouseout</a:t>
            </a:r>
            <a:endParaRPr lang="en-US" dirty="0" smtClean="0"/>
          </a:p>
          <a:p>
            <a:pPr lvl="1"/>
            <a:r>
              <a:rPr lang="en-US" dirty="0" err="1" smtClean="0"/>
              <a:t>mousedown</a:t>
            </a:r>
            <a:r>
              <a:rPr lang="en-US" dirty="0" smtClean="0"/>
              <a:t>, </a:t>
            </a:r>
            <a:r>
              <a:rPr lang="en-US" dirty="0" err="1" smtClean="0"/>
              <a:t>mouseup</a:t>
            </a:r>
            <a:r>
              <a:rPr lang="en-US" dirty="0" smtClean="0"/>
              <a:t>, click sent all at once on touch release</a:t>
            </a:r>
          </a:p>
          <a:p>
            <a:r>
              <a:rPr lang="en-US" dirty="0" err="1" smtClean="0"/>
              <a:t>Multitouch</a:t>
            </a:r>
            <a:r>
              <a:rPr lang="en-US" dirty="0" smtClean="0"/>
              <a:t> events</a:t>
            </a:r>
          </a:p>
          <a:p>
            <a:pPr lvl="1"/>
            <a:r>
              <a:rPr lang="en-US" dirty="0" err="1" smtClean="0"/>
              <a:t>touchstart</a:t>
            </a:r>
            <a:r>
              <a:rPr lang="en-US" dirty="0" smtClean="0"/>
              <a:t>, </a:t>
            </a:r>
            <a:r>
              <a:rPr lang="en-US" dirty="0" err="1" smtClean="0"/>
              <a:t>touchmove</a:t>
            </a:r>
            <a:r>
              <a:rPr lang="en-US" dirty="0" smtClean="0"/>
              <a:t>, </a:t>
            </a:r>
            <a:r>
              <a:rPr lang="en-US" dirty="0" err="1" smtClean="0"/>
              <a:t>touchend</a:t>
            </a:r>
            <a:r>
              <a:rPr lang="en-US" dirty="0" smtClean="0"/>
              <a:t>, </a:t>
            </a:r>
            <a:r>
              <a:rPr lang="en-US" dirty="0" err="1" smtClean="0"/>
              <a:t>touchcancel</a:t>
            </a:r>
            <a:endParaRPr lang="en-US" dirty="0" smtClean="0"/>
          </a:p>
          <a:p>
            <a:r>
              <a:rPr lang="en-US" dirty="0" err="1" smtClean="0"/>
              <a:t>jQuery</a:t>
            </a:r>
            <a:r>
              <a:rPr lang="en-US" dirty="0" smtClean="0"/>
              <a:t> UI support</a:t>
            </a:r>
          </a:p>
          <a:p>
            <a:pPr lvl="1"/>
            <a:r>
              <a:rPr lang="en-US" dirty="0" err="1" smtClean="0"/>
              <a:t>jQTouch</a:t>
            </a:r>
            <a:r>
              <a:rPr lang="en-US" dirty="0" smtClean="0"/>
              <a:t> 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2C21-ECCD-0841-AF22-F9258E1192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36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UI design faces new challenges</a:t>
            </a:r>
          </a:p>
          <a:p>
            <a:pPr lvl="1"/>
            <a:r>
              <a:rPr lang="en-US" dirty="0" smtClean="0"/>
              <a:t>small screens</a:t>
            </a:r>
          </a:p>
          <a:p>
            <a:pPr lvl="1"/>
            <a:r>
              <a:rPr lang="en-US" dirty="0" smtClean="0"/>
              <a:t>fat fingers</a:t>
            </a:r>
          </a:p>
          <a:p>
            <a:pPr lvl="1"/>
            <a:r>
              <a:rPr lang="en-US" dirty="0" smtClean="0"/>
              <a:t>poor text entry</a:t>
            </a:r>
          </a:p>
          <a:p>
            <a:r>
              <a:rPr lang="en-US" dirty="0" smtClean="0"/>
              <a:t>Simplify</a:t>
            </a:r>
          </a:p>
          <a:p>
            <a:pPr lvl="1"/>
            <a:r>
              <a:rPr lang="en-US" dirty="0" smtClean="0"/>
              <a:t>Follow </a:t>
            </a:r>
            <a:r>
              <a:rPr lang="en-US" smtClean="0"/>
              <a:t>design patterns</a:t>
            </a:r>
            <a:endParaRPr lang="en-US" dirty="0" smtClean="0"/>
          </a:p>
          <a:p>
            <a:pPr lvl="1"/>
            <a:r>
              <a:rPr lang="en-US" dirty="0" smtClean="0"/>
              <a:t>Use touch gestures where possible</a:t>
            </a:r>
            <a:endParaRPr lang="en-US" dirty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Arial" charset="0"/>
              </a:rPr>
              <a:t>Spring 2011</a:t>
            </a:r>
            <a:endParaRPr lang="en-US">
              <a:ea typeface="Arial" charset="0"/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Arial" charset="0"/>
              </a:rPr>
              <a:t>6.813/6.831 User Interface Design and Implementation</a:t>
            </a:r>
            <a:endParaRPr lang="en-US">
              <a:ea typeface="Arial" charset="0"/>
            </a:endParaRP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D3F07A-D972-3545-B4E5-167052797A1E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UI Hall of Fame or Shame?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Arial" charset="0"/>
            </a:endParaRP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Arial" charset="0"/>
              </a:rPr>
              <a:t>Spring 2011</a:t>
            </a:r>
            <a:endParaRPr lang="en-US">
              <a:ea typeface="Arial" charset="0"/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Arial" charset="0"/>
              </a:rPr>
              <a:t>6.813/6.831 User Interface Design and Implementation</a:t>
            </a:r>
            <a:endParaRPr lang="en-US">
              <a:ea typeface="Arial" charset="0"/>
            </a:endParaRP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36F031-04B1-3640-85FF-3345D923CF0F}" type="slidenum">
              <a:rPr lang="en-US"/>
              <a:pPr/>
              <a:t>2</a:t>
            </a:fld>
            <a:endParaRPr lang="en-US"/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9200"/>
            <a:ext cx="3048000" cy="45720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</p:pic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143000"/>
            <a:ext cx="3048000" cy="45720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</p:pic>
    </p:spTree>
    <p:extLst>
      <p:ext uri="{BB962C8B-B14F-4D97-AF65-F5344CB8AC3E}">
        <p14:creationId xmlns:p14="http://schemas.microsoft.com/office/powerpoint/2010/main" val="148978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Topics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challenges in mobile </a:t>
            </a:r>
            <a:r>
              <a:rPr lang="en-US" dirty="0" smtClean="0"/>
              <a:t>UIs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pecifically modern smartphones</a:t>
            </a:r>
          </a:p>
          <a:p>
            <a:r>
              <a:rPr lang="en-US" dirty="0" smtClean="0"/>
              <a:t>Design </a:t>
            </a:r>
            <a:r>
              <a:rPr lang="en-US" dirty="0" smtClean="0"/>
              <a:t>patterns &amp; guidelines</a:t>
            </a:r>
            <a:endParaRPr lang="en-US" dirty="0" smtClean="0"/>
          </a:p>
          <a:p>
            <a:r>
              <a:rPr lang="en-US" dirty="0" smtClean="0"/>
              <a:t>Implementation</a:t>
            </a:r>
            <a:endParaRPr lang="en-US" dirty="0" smtClean="0"/>
          </a:p>
          <a:p>
            <a:pPr lvl="1"/>
            <a:r>
              <a:rPr lang="en-US" dirty="0" smtClean="0"/>
              <a:t>Creating </a:t>
            </a:r>
            <a:r>
              <a:rPr lang="en-US" dirty="0"/>
              <a:t>w</a:t>
            </a:r>
            <a:r>
              <a:rPr lang="en-US" dirty="0" smtClean="0"/>
              <a:t>eb UI for </a:t>
            </a:r>
            <a:r>
              <a:rPr lang="en-US" dirty="0" smtClean="0"/>
              <a:t>smartphones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Arial" charset="0"/>
              </a:rPr>
              <a:t>Spring 2011</a:t>
            </a:r>
            <a:endParaRPr lang="en-US">
              <a:ea typeface="Arial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Arial" charset="0"/>
              </a:rPr>
              <a:t>6.813/6.831 User Interface Design and Implementation</a:t>
            </a:r>
            <a:endParaRPr lang="en-US">
              <a:ea typeface="Arial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3055EA-223D-CA4A-9D32-09AA85D26C06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vs. Mobile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5D18-1BF7-1840-A1D3-D293A034641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3376842" cy="250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48" t="4934" r="3605" b="4966"/>
          <a:stretch/>
        </p:blipFill>
        <p:spPr>
          <a:xfrm>
            <a:off x="5486400" y="3810000"/>
            <a:ext cx="2909104" cy="2393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762000"/>
            <a:ext cx="2442243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6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Screen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2C21-ECCD-0841-AF22-F9258E1192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95400"/>
            <a:ext cx="2819400" cy="3968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560101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9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“Fat Finger”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2C21-ECCD-0841-AF22-F9258E1192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78" r="47734"/>
          <a:stretch/>
        </p:blipFill>
        <p:spPr>
          <a:xfrm>
            <a:off x="649110" y="1295400"/>
            <a:ext cx="3697111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86000" b="67401"/>
          <a:stretch/>
        </p:blipFill>
        <p:spPr>
          <a:xfrm>
            <a:off x="914400" y="1752600"/>
            <a:ext cx="576649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371600"/>
            <a:ext cx="3365500" cy="241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399" y="3810000"/>
            <a:ext cx="4232223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1667" t="489" r="64333" b="66912"/>
          <a:stretch/>
        </p:blipFill>
        <p:spPr>
          <a:xfrm>
            <a:off x="2286000" y="4191000"/>
            <a:ext cx="457200" cy="6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3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Input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2C21-ECCD-0841-AF22-F9258E1192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33600"/>
            <a:ext cx="3441700" cy="267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981200"/>
            <a:ext cx="32258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5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2C21-ECCD-0841-AF22-F9258E11921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3013496" cy="200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609600"/>
            <a:ext cx="20193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905000"/>
            <a:ext cx="1889033" cy="1435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819400"/>
            <a:ext cx="1812982" cy="1892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3810000"/>
            <a:ext cx="2095962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4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 in Mobile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&amp; battery life</a:t>
            </a:r>
          </a:p>
          <a:p>
            <a:r>
              <a:rPr lang="en-US" dirty="0" smtClean="0"/>
              <a:t>Network latency, bandwidth, inconsistency</a:t>
            </a:r>
          </a:p>
          <a:p>
            <a:r>
              <a:rPr lang="en-US" dirty="0" smtClean="0"/>
              <a:t>CPU speed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6.813/6.831 User Interface Design and Implementation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2C21-ECCD-0841-AF22-F9258E1192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11117"/>
      </p:ext>
    </p:extLst>
  </p:cSld>
  <p:clrMapOvr>
    <a:masterClrMapping/>
  </p:clrMapOvr>
</p:sld>
</file>

<file path=ppt/theme/theme1.xml><?xml version="1.0" encoding="utf-8"?>
<a:theme xmlns:a="http://schemas.openxmlformats.org/drawingml/2006/main" name="mit-6893">
  <a:themeElements>
    <a:clrScheme name="mit-689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t-6893">
      <a:majorFont>
        <a:latin typeface="Arial Black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it-689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t-689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-689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-689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-689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-689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-689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mit-6893</Template>
  <TotalTime>3754</TotalTime>
  <Words>569</Words>
  <Application>Microsoft Macintosh PowerPoint</Application>
  <PresentationFormat>On-screen Show (4:3)</PresentationFormat>
  <Paragraphs>133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mit-6893</vt:lpstr>
      <vt:lpstr>Lecture 26: Mobile User Interfaces</vt:lpstr>
      <vt:lpstr>UI Hall of Fame or Shame?</vt:lpstr>
      <vt:lpstr>Today’s Topics</vt:lpstr>
      <vt:lpstr>Desktop vs. Mobile</vt:lpstr>
      <vt:lpstr>Small Screen</vt:lpstr>
      <vt:lpstr>“Fat Finger”</vt:lpstr>
      <vt:lpstr>Text Input</vt:lpstr>
      <vt:lpstr>Context</vt:lpstr>
      <vt:lpstr>Other Issues in Mobile</vt:lpstr>
      <vt:lpstr>Distinct Screens</vt:lpstr>
      <vt:lpstr>Scrolling Lists</vt:lpstr>
      <vt:lpstr>Finger-Sized Targets</vt:lpstr>
      <vt:lpstr>Minimize Text Input</vt:lpstr>
      <vt:lpstr>Simplify, Simplify, Simplify!</vt:lpstr>
      <vt:lpstr>Mobile Widgets</vt:lpstr>
      <vt:lpstr>Many Kinds of Menus</vt:lpstr>
      <vt:lpstr>Touch Gestures</vt:lpstr>
      <vt:lpstr>Web Development for iPhones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Rob Miller</cp:lastModifiedBy>
  <cp:revision>741</cp:revision>
  <dcterms:created xsi:type="dcterms:W3CDTF">2010-04-28T13:43:19Z</dcterms:created>
  <dcterms:modified xsi:type="dcterms:W3CDTF">2011-04-20T14:45:47Z</dcterms:modified>
</cp:coreProperties>
</file>