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5"/>
  </p:notesMasterIdLst>
  <p:handoutMasterIdLst>
    <p:handoutMasterId r:id="rId26"/>
  </p:handoutMasterIdLst>
  <p:sldIdLst>
    <p:sldId id="256" r:id="rId2"/>
    <p:sldId id="298" r:id="rId3"/>
    <p:sldId id="302" r:id="rId4"/>
    <p:sldId id="304" r:id="rId5"/>
    <p:sldId id="288" r:id="rId6"/>
    <p:sldId id="278" r:id="rId7"/>
    <p:sldId id="289" r:id="rId8"/>
    <p:sldId id="290" r:id="rId9"/>
    <p:sldId id="291" r:id="rId10"/>
    <p:sldId id="279" r:id="rId11"/>
    <p:sldId id="280" r:id="rId12"/>
    <p:sldId id="294" r:id="rId13"/>
    <p:sldId id="292" r:id="rId14"/>
    <p:sldId id="293" r:id="rId15"/>
    <p:sldId id="295" r:id="rId16"/>
    <p:sldId id="300" r:id="rId17"/>
    <p:sldId id="281" r:id="rId18"/>
    <p:sldId id="283" r:id="rId19"/>
    <p:sldId id="284" r:id="rId20"/>
    <p:sldId id="285" r:id="rId21"/>
    <p:sldId id="286" r:id="rId22"/>
    <p:sldId id="301" r:id="rId23"/>
    <p:sldId id="296" r:id="rId24"/>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2" autoAdjust="0"/>
  </p:normalViewPr>
  <p:slideViewPr>
    <p:cSldViewPr>
      <p:cViewPr varScale="1">
        <p:scale>
          <a:sx n="87" d="100"/>
          <a:sy n="87" d="100"/>
        </p:scale>
        <p:origin x="-840" y="-96"/>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22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ea typeface="+mn-ea"/>
              </a:defRPr>
            </a:lvl1pPr>
          </a:lstStyle>
          <a:p>
            <a:pPr>
              <a:defRPr/>
            </a:pPr>
            <a:endParaRPr lang="en-US"/>
          </a:p>
        </p:txBody>
      </p:sp>
      <p:sp>
        <p:nvSpPr>
          <p:cNvPr id="70659"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ea typeface="+mn-ea"/>
              </a:defRPr>
            </a:lvl1pPr>
          </a:lstStyle>
          <a:p>
            <a:pPr>
              <a:defRPr/>
            </a:pPr>
            <a:endParaRPr lang="en-US"/>
          </a:p>
        </p:txBody>
      </p:sp>
      <p:sp>
        <p:nvSpPr>
          <p:cNvPr id="70660"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ea typeface="+mn-ea"/>
              </a:defRPr>
            </a:lvl1pPr>
          </a:lstStyle>
          <a:p>
            <a:pPr>
              <a:defRPr/>
            </a:pPr>
            <a:endParaRPr lang="en-US"/>
          </a:p>
        </p:txBody>
      </p:sp>
      <p:sp>
        <p:nvSpPr>
          <p:cNvPr id="70661"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63">
              <a:defRPr sz="1300">
                <a:latin typeface="Times New Roman" charset="0"/>
              </a:defRPr>
            </a:lvl1pPr>
          </a:lstStyle>
          <a:p>
            <a:fld id="{6775E3C3-9EB1-4544-8031-EA79708FCA80}" type="slidenum">
              <a:rPr lang="en-US"/>
              <a:pPr/>
              <a:t>‹#›</a:t>
            </a:fld>
            <a:endParaRPr lang="en-US"/>
          </a:p>
        </p:txBody>
      </p:sp>
    </p:spTree>
    <p:extLst>
      <p:ext uri="{BB962C8B-B14F-4D97-AF65-F5344CB8AC3E}">
        <p14:creationId xmlns:p14="http://schemas.microsoft.com/office/powerpoint/2010/main" val="1505229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ea typeface="+mn-ea"/>
              </a:defRPr>
            </a:lvl1pPr>
          </a:lstStyle>
          <a:p>
            <a:pPr>
              <a:defRPr/>
            </a:pPr>
            <a:endParaRPr lang="en-US"/>
          </a:p>
        </p:txBody>
      </p:sp>
      <p:sp>
        <p:nvSpPr>
          <p:cNvPr id="3481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ea typeface="+mn-ea"/>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420813" y="698500"/>
            <a:ext cx="3987800" cy="29908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675" y="3836988"/>
            <a:ext cx="5607050" cy="4760912"/>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ea typeface="+mn-ea"/>
              </a:defRPr>
            </a:lvl1pPr>
          </a:lstStyle>
          <a:p>
            <a:pPr>
              <a:defRPr/>
            </a:pPr>
            <a:endParaRPr lang="en-US"/>
          </a:p>
        </p:txBody>
      </p:sp>
      <p:sp>
        <p:nvSpPr>
          <p:cNvPr id="3482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63">
              <a:defRPr sz="1300">
                <a:latin typeface="Times New Roman" charset="0"/>
              </a:defRPr>
            </a:lvl1pPr>
          </a:lstStyle>
          <a:p>
            <a:fld id="{E9BDC84B-117B-1349-8CCD-41125DBB450C}" type="slidenum">
              <a:rPr lang="en-US"/>
              <a:pPr/>
              <a:t>‹#›</a:t>
            </a:fld>
            <a:endParaRPr lang="en-US"/>
          </a:p>
        </p:txBody>
      </p:sp>
    </p:spTree>
    <p:extLst>
      <p:ext uri="{BB962C8B-B14F-4D97-AF65-F5344CB8AC3E}">
        <p14:creationId xmlns:p14="http://schemas.microsoft.com/office/powerpoint/2010/main" val="740672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C12E3AF-F161-CD40-986F-CF3FCFCFAE5C}"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Times New Roman" charset="0"/>
                <a:ea typeface="Arial" charset="0"/>
              </a:rPr>
              <a:t>Consider adding</a:t>
            </a:r>
            <a:r>
              <a:rPr lang="en-US" baseline="0" dirty="0" smtClean="0">
                <a:latin typeface="Times New Roman" charset="0"/>
                <a:ea typeface="Arial" charset="0"/>
              </a:rPr>
              <a:t> CSS3 features (animations and transitions) to </a:t>
            </a:r>
            <a:r>
              <a:rPr lang="en-US" baseline="0" smtClean="0">
                <a:latin typeface="Times New Roman" charset="0"/>
                <a:ea typeface="Arial" charset="0"/>
              </a:rPr>
              <a:t>this lecture.</a:t>
            </a:r>
            <a:endParaRPr lang="en-US" dirty="0">
              <a:latin typeface="Times New Roman" charset="0"/>
              <a:ea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78E2C35-DBF7-5848-807C-9704A7B383EB}" type="slidenum">
              <a:rPr lang="en-US"/>
              <a:pPr/>
              <a:t>11</a:t>
            </a:fld>
            <a:endParaRPr lang="en-US"/>
          </a:p>
        </p:txBody>
      </p:sp>
      <p:sp>
        <p:nvSpPr>
          <p:cNvPr id="32771" name="Rectangle 2"/>
          <p:cNvSpPr>
            <a:spLocks noGrp="1" noRot="1" noChangeAspect="1" noChangeArrowheads="1" noTextEdit="1"/>
          </p:cNvSpPr>
          <p:nvPr>
            <p:ph type="sldImg"/>
          </p:nvPr>
        </p:nvSpPr>
        <p:spPr>
          <a:xfrm>
            <a:off x="1512888" y="698500"/>
            <a:ext cx="3984625" cy="2989263"/>
          </a:xfrm>
          <a:ln/>
        </p:spPr>
      </p:sp>
      <p:sp>
        <p:nvSpPr>
          <p:cNvPr id="32772" name="Rectangle 3"/>
          <p:cNvSpPr>
            <a:spLocks noGrp="1" noChangeArrowheads="1"/>
          </p:cNvSpPr>
          <p:nvPr>
            <p:ph type="body" idx="1"/>
          </p:nvPr>
        </p:nvSpPr>
        <p:spPr>
          <a:noFill/>
          <a:ln/>
        </p:spPr>
        <p:txBody>
          <a:bodyPr/>
          <a:lstStyle/>
          <a:p>
            <a:r>
              <a:rPr lang="en-US">
                <a:latin typeface="Times New Roman" charset="0"/>
                <a:ea typeface="Arial" charset="0"/>
              </a:rPr>
              <a:t>Here are some basic design principles for animation in a GUI.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latin typeface="Times New Roman" charset="0"/>
                <a:ea typeface="Arial" charset="0"/>
              </a:rPr>
              <a:t>First, the </a:t>
            </a:r>
            <a:r>
              <a:rPr lang="en-US" b="1">
                <a:latin typeface="Times New Roman" charset="0"/>
                <a:ea typeface="Arial" charset="0"/>
              </a:rPr>
              <a:t>frame rate</a:t>
            </a:r>
            <a:r>
              <a:rPr lang="en-US">
                <a:latin typeface="Times New Roman" charset="0"/>
                <a:ea typeface="Arial" charset="0"/>
              </a:rPr>
              <a:t> should be at least 20 frames per second – i.e., the animation should make an incremental change at least 20 times per second.  If animation is the main purpose of the program, then it should be willing to throw CPU cycles into even higher frame rates to improve smoothness and realism.  As a guideline, film and TV signals are typically 24-30 fps.</a:t>
            </a:r>
          </a:p>
          <a:p>
            <a:r>
              <a:rPr lang="en-US">
                <a:latin typeface="Times New Roman" charset="0"/>
                <a:ea typeface="Arial" charset="0"/>
              </a:rPr>
              <a:t>But for feedback, 20 fps is plenty.  Feedback animation should be secondary to the real work of the program, and shouldn’t dominate CPU time.</a:t>
            </a:r>
          </a:p>
          <a:p>
            <a:r>
              <a:rPr lang="en-US">
                <a:latin typeface="Times New Roman" charset="0"/>
                <a:ea typeface="Arial" charset="0"/>
              </a:rPr>
              <a:t>Keep in mind that there’s a difference between the frame rate of an animation and the </a:t>
            </a:r>
            <a:r>
              <a:rPr lang="en-US" b="1">
                <a:latin typeface="Times New Roman" charset="0"/>
                <a:ea typeface="Arial" charset="0"/>
              </a:rPr>
              <a:t>refresh rate </a:t>
            </a:r>
            <a:r>
              <a:rPr lang="en-US">
                <a:latin typeface="Times New Roman" charset="0"/>
                <a:ea typeface="Arial" charset="0"/>
              </a:rPr>
              <a:t>of the whole display system.  The refresh rate of a display system is the rate at which the screen is reilluminated.  For CRTs, this is the rate that the electron guns sweep across the entire screen illuminating phosphors.  Since the phosphors fade if not repeatedly hit by the electron gun, a slow refresh rate will cause the screen to darken between sweeps – producing a noticeable flicker that the eye can perceive.  (The flickering is actually more noticeable in peripheral vision, because rods respond more quickly than cones.) The shutter on a film projector has a similar problem, since it makes the movie screen flash between bright and dark.  So it actually opens and closes faster than 24 times a second – typically 48 Hz or 72 Hz – in order to make the flicker less perceptible.  As a result, each frame of a film is illuminated 2 or 3 times before the projector stutters ahead to the next frame.</a:t>
            </a:r>
          </a:p>
          <a:p>
            <a:r>
              <a:rPr lang="en-US">
                <a:latin typeface="Times New Roman" charset="0"/>
                <a:ea typeface="Arial" charset="0"/>
              </a:rPr>
              <a:t>So a 20fps animation may be </a:t>
            </a:r>
            <a:r>
              <a:rPr lang="en-US" i="1">
                <a:latin typeface="Times New Roman" charset="0"/>
                <a:ea typeface="Arial" charset="0"/>
              </a:rPr>
              <a:t>convincing </a:t>
            </a:r>
            <a:r>
              <a:rPr lang="en-US">
                <a:latin typeface="Times New Roman" charset="0"/>
                <a:ea typeface="Arial" charset="0"/>
              </a:rPr>
              <a:t>, but if it’s displayed on a CRT using a 20Hz refresh rate, it will have a very noticeable </a:t>
            </a:r>
            <a:r>
              <a:rPr lang="en-US" i="1">
                <a:latin typeface="Times New Roman" charset="0"/>
                <a:ea typeface="Arial" charset="0"/>
              </a:rPr>
              <a:t>flicker.</a:t>
            </a:r>
          </a:p>
          <a:p>
            <a:endParaRPr lang="en-US" i="1">
              <a:latin typeface="Times New Roman" charset="0"/>
              <a:ea typeface="Arial" charset="0"/>
            </a:endParaRPr>
          </a:p>
        </p:txBody>
      </p:sp>
      <p:sp>
        <p:nvSpPr>
          <p:cNvPr id="33796" name="Slide Number Placeholder 3"/>
          <p:cNvSpPr>
            <a:spLocks noGrp="1"/>
          </p:cNvSpPr>
          <p:nvPr>
            <p:ph type="sldNum" sz="quarter" idx="5"/>
          </p:nvPr>
        </p:nvSpPr>
        <p:spPr>
          <a:noFill/>
        </p:spPr>
        <p:txBody>
          <a:bodyPr/>
          <a:lstStyle/>
          <a:p>
            <a:fld id="{8F7FCFB2-E87E-114F-ABE9-9ACB7680814F}"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b="1">
                <a:latin typeface="Times New Roman" charset="0"/>
                <a:ea typeface="Arial" charset="0"/>
              </a:rPr>
              <a:t>Big jumps are disruptive</a:t>
            </a:r>
            <a:r>
              <a:rPr lang="en-US">
                <a:latin typeface="Times New Roman" charset="0"/>
                <a:ea typeface="Arial" charset="0"/>
              </a:rPr>
              <a:t>, so pay attention when you’re using low frame rates with high object speeds.  In the real world, an object doesn’t disappear from one place and reappear in another – it passes through the intervening points, and even if it moves too fast for us to focus on it, it leaves an impression of its path in our visual system – a </a:t>
            </a:r>
            <a:r>
              <a:rPr lang="en-US" i="1">
                <a:latin typeface="Times New Roman" charset="0"/>
                <a:ea typeface="Arial" charset="0"/>
              </a:rPr>
              <a:t>smear</a:t>
            </a:r>
            <a:r>
              <a:rPr lang="en-US">
                <a:latin typeface="Times New Roman" charset="0"/>
                <a:ea typeface="Arial" charset="0"/>
              </a:rPr>
              <a:t>.  That smear is called </a:t>
            </a:r>
            <a:r>
              <a:rPr lang="en-US" b="1">
                <a:latin typeface="Times New Roman" charset="0"/>
                <a:ea typeface="Arial" charset="0"/>
              </a:rPr>
              <a:t>motion blur</a:t>
            </a:r>
            <a:r>
              <a:rPr lang="en-US">
                <a:latin typeface="Times New Roman" charset="0"/>
                <a:ea typeface="Arial" charset="0"/>
              </a:rPr>
              <a:t>.  If an object is moving so fast that it moves more than its own width between frames, leaving a visible gap between subsequent images of the object, then you should consider filling in the gap with simulated motion blur.  Two common ways to do it: (1) a smear of the object’s color, and (2) simply drawing multiple overlapping images of the object.  Another solution is to crank up the frame rate, if that’s possible.</a:t>
            </a:r>
          </a:p>
          <a:p>
            <a:endParaRPr lang="en-US">
              <a:latin typeface="Times New Roman" charset="0"/>
              <a:ea typeface="Arial" charset="0"/>
            </a:endParaRPr>
          </a:p>
          <a:p>
            <a:endParaRPr lang="en-US">
              <a:latin typeface="Times New Roman" charset="0"/>
              <a:ea typeface="Arial" charset="0"/>
            </a:endParaRPr>
          </a:p>
        </p:txBody>
      </p:sp>
      <p:sp>
        <p:nvSpPr>
          <p:cNvPr id="34820" name="Slide Number Placeholder 3"/>
          <p:cNvSpPr>
            <a:spLocks noGrp="1"/>
          </p:cNvSpPr>
          <p:nvPr>
            <p:ph type="sldNum" sz="quarter" idx="5"/>
          </p:nvPr>
        </p:nvSpPr>
        <p:spPr>
          <a:noFill/>
        </p:spPr>
        <p:txBody>
          <a:bodyPr/>
          <a:lstStyle/>
          <a:p>
            <a:fld id="{BDD94685-046F-1B4D-88F3-93551166A557}"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latin typeface="Times New Roman" charset="0"/>
                <a:ea typeface="Arial" charset="0"/>
              </a:rPr>
              <a:t>There are several useful ways to use animation to enhance the illusion of direct manipulation (Chang &amp; Ungar, “Animation: From Cartoons to the User Interface”, UIST ’93, http://doi.acm.org/10.1145/168642.168647), which were originally drawn from the experience of Disney cartoonists (J. Lasseter, “Principles of Traditional Animation applied to 3D Computer Animation”, SIGGRAPH ‘87, http://doi.acm.org/10.1145/37401.37407).</a:t>
            </a:r>
          </a:p>
          <a:p>
            <a:r>
              <a:rPr lang="en-US">
                <a:latin typeface="Times New Roman" charset="0"/>
                <a:ea typeface="Arial" charset="0"/>
              </a:rPr>
              <a:t>The principle of </a:t>
            </a:r>
            <a:r>
              <a:rPr lang="en-US" b="1">
                <a:latin typeface="Times New Roman" charset="0"/>
                <a:ea typeface="Arial" charset="0"/>
              </a:rPr>
              <a:t>solidity</a:t>
            </a:r>
            <a:r>
              <a:rPr lang="en-US">
                <a:latin typeface="Times New Roman" charset="0"/>
                <a:ea typeface="Arial" charset="0"/>
              </a:rPr>
              <a:t> says that the animated behavior of an object should give clues about its squishiness – so a ball, when it strikes the ground, should flatten out into an ellipse before rebounding. (See http://www.siggraph.org/education/materials/HyperGraph/animation/character_animation/principles/bouncing_ball_example_of_slow_in_out.htm for an example.)  Most objects in GUIs are rigid, so the solidity principle is mostly about preventing high-speed GUI objects from appearing to teleport across the screen (using motion blur), and having them fade into and out of view rather than appearing and disappearing abruptly.  </a:t>
            </a:r>
          </a:p>
          <a:p>
            <a:r>
              <a:rPr lang="en-US" b="1">
                <a:latin typeface="Times New Roman" charset="0"/>
                <a:ea typeface="Arial" charset="0"/>
              </a:rPr>
              <a:t>Anticipation</a:t>
            </a:r>
            <a:r>
              <a:rPr lang="en-US">
                <a:latin typeface="Times New Roman" charset="0"/>
                <a:ea typeface="Arial" charset="0"/>
              </a:rPr>
              <a:t> means that an object winds up a bit (moving backwards to get more leverage) before starting a motion.  The wind-up draws the user’s attention, and resembles what animate creatures in the real world do when they move.</a:t>
            </a:r>
            <a:r>
              <a:rPr lang="en-US" b="1">
                <a:latin typeface="Times New Roman" charset="0"/>
                <a:ea typeface="Arial" charset="0"/>
              </a:rPr>
              <a:t> Slow-in, slow-out</a:t>
            </a:r>
            <a:r>
              <a:rPr lang="en-US">
                <a:latin typeface="Times New Roman" charset="0"/>
                <a:ea typeface="Arial" charset="0"/>
              </a:rPr>
              <a:t> describes how a realistic animation should be paced – rather than keeping a constant speed throughout, the object should accelerate up to a cruising speed, and then decelerate to a stop. Finally, </a:t>
            </a:r>
            <a:r>
              <a:rPr lang="en-US" b="1">
                <a:latin typeface="Times New Roman" charset="0"/>
                <a:ea typeface="Arial" charset="0"/>
              </a:rPr>
              <a:t>follow-through</a:t>
            </a:r>
            <a:r>
              <a:rPr lang="en-US">
                <a:latin typeface="Times New Roman" charset="0"/>
                <a:ea typeface="Arial" charset="0"/>
              </a:rPr>
              <a:t> says that objects should wiggle back and forth a bit when they finish a motion, to expend the remaining kinetic energy of the motion.  (For examples of all these effects, see Daniel Bodinof, Principles of Animation, http://www.kirupa.com/developer/flash8/principles_animation_pt2_pg1.htm)</a:t>
            </a:r>
          </a:p>
          <a:p>
            <a:endParaRPr lang="en-US">
              <a:latin typeface="Times New Roman" charset="0"/>
              <a:ea typeface="Arial" charset="0"/>
            </a:endParaRPr>
          </a:p>
        </p:txBody>
      </p:sp>
      <p:sp>
        <p:nvSpPr>
          <p:cNvPr id="35844" name="Slide Number Placeholder 3"/>
          <p:cNvSpPr>
            <a:spLocks noGrp="1"/>
          </p:cNvSpPr>
          <p:nvPr>
            <p:ph type="sldNum" sz="quarter" idx="5"/>
          </p:nvPr>
        </p:nvSpPr>
        <p:spPr>
          <a:noFill/>
        </p:spPr>
        <p:txBody>
          <a:bodyPr/>
          <a:lstStyle/>
          <a:p>
            <a:fld id="{6FD75F9A-8E88-244D-82D3-047ACF4AF6D9}"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latin typeface="Times New Roman" charset="0"/>
                <a:ea typeface="Arial" charset="0"/>
              </a:rPr>
              <a:t>Feedback animations should be kept short.  Many users will wait for it to stop before continuing, so there’s a tradeoff between the duration of the animation and the efficiency of the interface.  Don’t block user control – allow the user to start on their action while the animation is still going on.</a:t>
            </a:r>
          </a:p>
          <a:p>
            <a:r>
              <a:rPr lang="en-US">
                <a:latin typeface="Times New Roman" charset="0"/>
                <a:ea typeface="Arial" charset="0"/>
              </a:rPr>
              <a:t>Finally, use animation judiciously.  As we know from ads on web sites, constant motion is distracting and agitating.</a:t>
            </a:r>
          </a:p>
          <a:p>
            <a:endParaRPr lang="en-US">
              <a:latin typeface="Times New Roman" charset="0"/>
              <a:ea typeface="Arial" charset="0"/>
            </a:endParaRPr>
          </a:p>
        </p:txBody>
      </p:sp>
      <p:sp>
        <p:nvSpPr>
          <p:cNvPr id="36868" name="Slide Number Placeholder 3"/>
          <p:cNvSpPr>
            <a:spLocks noGrp="1"/>
          </p:cNvSpPr>
          <p:nvPr>
            <p:ph type="sldNum" sz="quarter" idx="5"/>
          </p:nvPr>
        </p:nvSpPr>
        <p:spPr>
          <a:noFill/>
        </p:spPr>
        <p:txBody>
          <a:bodyPr/>
          <a:lstStyle/>
          <a:p>
            <a:fld id="{C5A781C2-6041-0041-8C7B-CD6E191D9956}"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420813" y="698500"/>
            <a:ext cx="3987800" cy="2990850"/>
          </a:xfrm>
          <a:ln/>
        </p:spPr>
      </p:sp>
      <p:sp>
        <p:nvSpPr>
          <p:cNvPr id="81923" name="Notes Placeholder 2"/>
          <p:cNvSpPr>
            <a:spLocks noGrp="1"/>
          </p:cNvSpPr>
          <p:nvPr>
            <p:ph type="body" idx="1"/>
          </p:nvPr>
        </p:nvSpPr>
        <p:spPr>
          <a:noFill/>
          <a:ln/>
        </p:spPr>
        <p:txBody>
          <a:bodyPr/>
          <a:lstStyle/>
          <a:p>
            <a:r>
              <a:rPr lang="en-US" dirty="0">
                <a:latin typeface="Times New Roman" charset="0"/>
                <a:ea typeface="Arial" charset="0"/>
              </a:rPr>
              <a:t>We’ve talked about the Domino’s Pizza ordering</a:t>
            </a:r>
            <a:r>
              <a:rPr lang="en-US" baseline="0" dirty="0">
                <a:latin typeface="Times New Roman" charset="0"/>
                <a:ea typeface="Arial" charset="0"/>
              </a:rPr>
              <a:t> site before.  This UI has excellent animated feedback.  First, it’s very short, so the user won’t lose efficiency waiting for the animation to end.  Second, the toppings rain down on the pizza as individual pieces, which helps distinguish them from the possibly complex state of existing toppings.  So the </a:t>
            </a:r>
            <a:r>
              <a:rPr lang="en-US" i="1" baseline="0" dirty="0">
                <a:latin typeface="Times New Roman" charset="0"/>
                <a:ea typeface="Arial" charset="0"/>
              </a:rPr>
              <a:t>explanatory </a:t>
            </a:r>
            <a:r>
              <a:rPr lang="en-US" i="0" baseline="0" dirty="0">
                <a:latin typeface="Times New Roman" charset="0"/>
                <a:ea typeface="Arial" charset="0"/>
              </a:rPr>
              <a:t>part of the animation is also successful.</a:t>
            </a:r>
          </a:p>
          <a:p>
            <a:endParaRPr lang="en-US" dirty="0">
              <a:latin typeface="Times New Roman" charset="0"/>
              <a:ea typeface="Arial" charset="0"/>
            </a:endParaRPr>
          </a:p>
        </p:txBody>
      </p:sp>
      <p:sp>
        <p:nvSpPr>
          <p:cNvPr id="81924" name="Slide Number Placeholder 3"/>
          <p:cNvSpPr>
            <a:spLocks noGrp="1"/>
          </p:cNvSpPr>
          <p:nvPr>
            <p:ph type="sldNum" sz="quarter" idx="5"/>
          </p:nvPr>
        </p:nvSpPr>
        <p:spPr>
          <a:noFill/>
        </p:spPr>
        <p:txBody>
          <a:bodyPr/>
          <a:lstStyle/>
          <a:p>
            <a:fld id="{939F2753-682F-854E-8AD7-FBB6D1C3EAAD}"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9D27C4A-0BF8-3C4F-ADD4-2D0AECE59E13}" type="slidenum">
              <a:rPr lang="en-US"/>
              <a:pPr/>
              <a:t>17</a:t>
            </a:fld>
            <a:endParaRPr lang="en-US"/>
          </a:p>
        </p:txBody>
      </p:sp>
      <p:sp>
        <p:nvSpPr>
          <p:cNvPr id="37891" name="Rectangle 2"/>
          <p:cNvSpPr>
            <a:spLocks noGrp="1" noRot="1" noChangeAspect="1" noChangeArrowheads="1" noTextEdit="1"/>
          </p:cNvSpPr>
          <p:nvPr>
            <p:ph type="sldImg"/>
          </p:nvPr>
        </p:nvSpPr>
        <p:spPr>
          <a:xfrm>
            <a:off x="1500188" y="698500"/>
            <a:ext cx="3995737" cy="2998788"/>
          </a:xfrm>
          <a:ln/>
        </p:spPr>
      </p:sp>
      <p:sp>
        <p:nvSpPr>
          <p:cNvPr id="37892" name="Rectangle 3"/>
          <p:cNvSpPr>
            <a:spLocks noGrp="1" noChangeArrowheads="1"/>
          </p:cNvSpPr>
          <p:nvPr>
            <p:ph type="body" idx="1"/>
          </p:nvPr>
        </p:nvSpPr>
        <p:spPr>
          <a:noFill/>
          <a:ln/>
        </p:spPr>
        <p:txBody>
          <a:bodyPr/>
          <a:lstStyle/>
          <a:p>
            <a:r>
              <a:rPr lang="en-US">
                <a:latin typeface="Times New Roman" charset="0"/>
                <a:ea typeface="Arial" charset="0"/>
              </a:rPr>
              <a:t>Now let’s focus on how to implement animation, starting with animations in the pixel model.</a:t>
            </a:r>
          </a:p>
          <a:p>
            <a:r>
              <a:rPr lang="en-US" b="1">
                <a:latin typeface="Times New Roman" charset="0"/>
                <a:ea typeface="Arial" charset="0"/>
              </a:rPr>
              <a:t>Frame animation</a:t>
            </a:r>
            <a:r>
              <a:rPr lang="en-US">
                <a:latin typeface="Times New Roman" charset="0"/>
                <a:ea typeface="Arial" charset="0"/>
              </a:rPr>
              <a:t> is probably the easiest kind of animation.  It consists of a sequence of images, each a little different from the previous, that are displayed at regular intervals.  Most of the moving pictures you know -- movies, television, digital video – work this way.  Animated GIFs are an easy and widely supported way to put frame animation into a GUI.  GIFs have only 8-bit color resolution, unfortunately; if you need richer color, look at APNG (Animated PNG), which is supported by some browsers but not accepted as a standard, or MNG, which is promoted by a standards group but supported by even fewer browsers.  Still another choice is to do it yourself, by displaying a sequence of PNGs.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EB8FD48-F326-D949-8FE8-C07E6A7711C5}" type="slidenum">
              <a:rPr lang="en-US"/>
              <a:pPr/>
              <a:t>18</a:t>
            </a:fld>
            <a:endParaRPr lang="en-US"/>
          </a:p>
        </p:txBody>
      </p:sp>
      <p:sp>
        <p:nvSpPr>
          <p:cNvPr id="38915" name="Rectangle 2"/>
          <p:cNvSpPr>
            <a:spLocks noGrp="1" noRot="1" noChangeAspect="1" noChangeArrowheads="1" noTextEdit="1"/>
          </p:cNvSpPr>
          <p:nvPr>
            <p:ph type="sldImg"/>
          </p:nvPr>
        </p:nvSpPr>
        <p:spPr>
          <a:xfrm>
            <a:off x="1439863" y="698500"/>
            <a:ext cx="3984625" cy="2989263"/>
          </a:xfrm>
          <a:ln/>
        </p:spPr>
      </p:sp>
      <p:sp>
        <p:nvSpPr>
          <p:cNvPr id="38916" name="Rectangle 3"/>
          <p:cNvSpPr>
            <a:spLocks noGrp="1" noChangeArrowheads="1"/>
          </p:cNvSpPr>
          <p:nvPr>
            <p:ph type="body" idx="1"/>
          </p:nvPr>
        </p:nvSpPr>
        <p:spPr>
          <a:noFill/>
          <a:ln/>
        </p:spPr>
        <p:txBody>
          <a:bodyPr/>
          <a:lstStyle/>
          <a:p>
            <a:r>
              <a:rPr lang="en-US">
                <a:latin typeface="Times New Roman" charset="0"/>
                <a:ea typeface="Arial" charset="0"/>
              </a:rPr>
              <a:t>Suppose you can’t use animated GIFs.  How do you animate changes to a pixel model or stroke model output?</a:t>
            </a:r>
          </a:p>
          <a:p>
            <a:r>
              <a:rPr lang="en-US">
                <a:latin typeface="Times New Roman" charset="0"/>
                <a:ea typeface="Arial" charset="0"/>
              </a:rPr>
              <a:t>When animation is merely used a feedback or help effect in an application that otherwise isn’t concerned with animation, the best solution is the </a:t>
            </a:r>
            <a:r>
              <a:rPr lang="en-US" b="1">
                <a:latin typeface="Times New Roman" charset="0"/>
                <a:ea typeface="Arial" charset="0"/>
              </a:rPr>
              <a:t>event loop approach</a:t>
            </a:r>
            <a:r>
              <a:rPr lang="en-US">
                <a:latin typeface="Times New Roman" charset="0"/>
                <a:ea typeface="Arial" charset="0"/>
              </a:rPr>
              <a:t>.  The basic idea is to use a timer object (such as javax.swing.Timer), which delivers periodic events to the GUI event queue.  Set the timer interval to the desired frame rate (e.g. 50 msec for 20 fps).  Every time the timer fires, use the current clock time to determine where to redraw the objects.  Stop the timer when the animation is done.</a:t>
            </a:r>
          </a:p>
          <a:p>
            <a:r>
              <a:rPr lang="en-US">
                <a:latin typeface="Times New Roman" charset="0"/>
                <a:ea typeface="Arial" charset="0"/>
              </a:rPr>
              <a:t>This technique integrates very well with an existing GUI application, because automatic-redraw and input-handling support of the GUI toolkit continue to be supported even while the animation runs.</a:t>
            </a:r>
          </a:p>
          <a:p>
            <a:r>
              <a:rPr lang="en-US">
                <a:latin typeface="Times New Roman" charset="0"/>
                <a:ea typeface="Arial" charset="0"/>
              </a:rPr>
              <a:t>But this is also the main drawback of the event-loop approach.  Event handling is often bursty, and user input events generally get priority over repaints, so the animation may be jerky if the user is (e.g.) typing or waving the mouse around.  Also, getting from the timer tick (when the timer fires) to actually updating the screen (painting the next step of the animation) requires </a:t>
            </a:r>
            <a:r>
              <a:rPr lang="en-US" b="1">
                <a:latin typeface="Times New Roman" charset="0"/>
                <a:ea typeface="Arial" charset="0"/>
              </a:rPr>
              <a:t>two</a:t>
            </a:r>
            <a:r>
              <a:rPr lang="en-US">
                <a:latin typeface="Times New Roman" charset="0"/>
                <a:ea typeface="Arial" charset="0"/>
              </a:rPr>
              <a:t> passes through the event queue: first the timer event is put on the queue, and then it’s handled merely by putting a repaint event on the queue.</a:t>
            </a:r>
          </a:p>
          <a:p>
            <a:r>
              <a:rPr lang="en-US">
                <a:latin typeface="Times New Roman" charset="0"/>
                <a:ea typeface="Arial" charset="0"/>
              </a:rPr>
              <a:t>So animation has low priority in an implementation like this – but that’s appropriate if it’s just used for feedback.</a:t>
            </a:r>
          </a:p>
          <a:p>
            <a:endParaRPr lang="en-US">
              <a:latin typeface="Times New Roman" charset="0"/>
              <a:ea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0A9AA44-2649-B545-BE0D-EBAA49CE4370}" type="slidenum">
              <a:rPr lang="en-US"/>
              <a:pPr/>
              <a:t>19</a:t>
            </a:fld>
            <a:endParaRPr lang="en-US"/>
          </a:p>
        </p:txBody>
      </p:sp>
      <p:sp>
        <p:nvSpPr>
          <p:cNvPr id="39939" name="Rectangle 2"/>
          <p:cNvSpPr>
            <a:spLocks noGrp="1" noRot="1" noChangeAspect="1" noChangeArrowheads="1" noTextEdit="1"/>
          </p:cNvSpPr>
          <p:nvPr>
            <p:ph type="sldImg"/>
          </p:nvPr>
        </p:nvSpPr>
        <p:spPr>
          <a:xfrm>
            <a:off x="1512888" y="698500"/>
            <a:ext cx="4071937" cy="3054350"/>
          </a:xfrm>
          <a:ln/>
        </p:spPr>
      </p:sp>
      <p:sp>
        <p:nvSpPr>
          <p:cNvPr id="39940" name="Rectangle 3"/>
          <p:cNvSpPr>
            <a:spLocks noGrp="1" noChangeArrowheads="1"/>
          </p:cNvSpPr>
          <p:nvPr>
            <p:ph type="body" idx="1"/>
          </p:nvPr>
        </p:nvSpPr>
        <p:spPr>
          <a:noFill/>
          <a:ln/>
        </p:spPr>
        <p:txBody>
          <a:bodyPr/>
          <a:lstStyle/>
          <a:p>
            <a:r>
              <a:rPr lang="en-US">
                <a:latin typeface="Times New Roman" charset="0"/>
                <a:ea typeface="Arial" charset="0"/>
              </a:rPr>
              <a:t>Applications that demand smooth, high-frame-rate animations often forgo the standard GUI event loop and write their own animation loop.  This custom loop can give greater priority to the animation, and it can avoid overhead like managing damage rectangles by just assuming that most of the screen will have to be repainted every frame.  It can also maximize the frame rate for the user’s processor, simply by running at top speed, without having to configure a timer with a fixed frame rate.</a:t>
            </a:r>
          </a:p>
          <a:p>
            <a:r>
              <a:rPr lang="en-US">
                <a:latin typeface="Times New Roman" charset="0"/>
                <a:ea typeface="Arial" charset="0"/>
              </a:rPr>
              <a:t>A tight animation loop like this often used for games and simulations, but it doesn’t mesh well with the component model of a standard UI toolkit, which expects you to use the event loop and automatic redraw.  So programs that use tight custom animation loops often do </a:t>
            </a:r>
            <a:r>
              <a:rPr lang="en-US" i="1">
                <a:latin typeface="Times New Roman" charset="0"/>
                <a:ea typeface="Arial" charset="0"/>
              </a:rPr>
              <a:t>not</a:t>
            </a:r>
            <a:r>
              <a:rPr lang="en-US">
                <a:latin typeface="Times New Roman" charset="0"/>
                <a:ea typeface="Arial" charset="0"/>
              </a:rPr>
              <a:t> use standard widgets from a toolkit.</a:t>
            </a:r>
          </a:p>
          <a:p>
            <a:r>
              <a:rPr lang="en-US">
                <a:latin typeface="Times New Roman" charset="0"/>
                <a:ea typeface="Arial" charset="0"/>
              </a:rPr>
              <a:t>Don’t mix these two approaches.  In particular, don’t try to implement animated feedback by putting a tight animation loop inside an event handler.  (Why not?  What will happen?)</a:t>
            </a:r>
          </a:p>
          <a:p>
            <a:endParaRPr lang="en-US">
              <a:latin typeface="Times New Roman" charset="0"/>
              <a:ea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0EC035E-3E9E-E548-95D1-05E44A3C2A00}" type="slidenum">
              <a:rPr lang="en-US"/>
              <a:pPr/>
              <a:t>20</a:t>
            </a:fld>
            <a:endParaRPr lang="en-US"/>
          </a:p>
        </p:txBody>
      </p:sp>
      <p:sp>
        <p:nvSpPr>
          <p:cNvPr id="40963" name="Rectangle 2"/>
          <p:cNvSpPr>
            <a:spLocks noGrp="1" noRot="1" noChangeAspect="1" noChangeArrowheads="1" noTextEdit="1"/>
          </p:cNvSpPr>
          <p:nvPr>
            <p:ph type="sldImg"/>
          </p:nvPr>
        </p:nvSpPr>
        <p:spPr>
          <a:xfrm>
            <a:off x="1401763" y="698500"/>
            <a:ext cx="3987800" cy="2990850"/>
          </a:xfrm>
          <a:ln/>
        </p:spPr>
      </p:sp>
      <p:sp>
        <p:nvSpPr>
          <p:cNvPr id="40964" name="Rectangle 3"/>
          <p:cNvSpPr>
            <a:spLocks noGrp="1" noChangeArrowheads="1"/>
          </p:cNvSpPr>
          <p:nvPr>
            <p:ph type="body" idx="1"/>
          </p:nvPr>
        </p:nvSpPr>
        <p:spPr>
          <a:noFill/>
          <a:ln/>
        </p:spPr>
        <p:txBody>
          <a:bodyPr/>
          <a:lstStyle/>
          <a:p>
            <a:r>
              <a:rPr lang="en-US">
                <a:latin typeface="Times New Roman" charset="0"/>
                <a:ea typeface="Arial" charset="0"/>
              </a:rPr>
              <a:t>The component model enables a more modular approach to animation.  Rather than putting animation code into the paint method, we can simply update the changing properties of the component (position, size, etc.) on every timer tick.  So the animation effect can be entirely decoupled from the component itself (as long as the component exposes properties for all the visual effects we might need to animate).  This technique is called </a:t>
            </a:r>
            <a:r>
              <a:rPr lang="en-US" b="1">
                <a:latin typeface="Times New Roman" charset="0"/>
                <a:ea typeface="Arial" charset="0"/>
              </a:rPr>
              <a:t>property animation</a:t>
            </a:r>
            <a:r>
              <a:rPr lang="en-US">
                <a:latin typeface="Times New Roman" charset="0"/>
                <a:ea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For today’s hall of fame and shame, let’s talk about Hipmunk.com,</a:t>
            </a:r>
            <a:r>
              <a:rPr lang="en-US" baseline="0"/>
              <a:t> a flight searching web site.  Let’s discuss:</a:t>
            </a:r>
          </a:p>
          <a:p>
            <a:pPr>
              <a:buFontTx/>
              <a:buChar char="-"/>
            </a:pPr>
            <a:r>
              <a:rPr lang="en-US" baseline="0"/>
              <a:t>simplicity</a:t>
            </a:r>
          </a:p>
          <a:p>
            <a:pPr>
              <a:buFontTx/>
              <a:buChar char="-"/>
            </a:pPr>
            <a:r>
              <a:rPr lang="en-US" baseline="0"/>
              <a:t>error handling </a:t>
            </a:r>
          </a:p>
          <a:p>
            <a:pPr>
              <a:buFontTx/>
              <a:buChar char="-"/>
            </a:pPr>
            <a:r>
              <a:rPr lang="en-US"/>
              <a:t>graphic design and use of visual variables</a:t>
            </a:r>
          </a:p>
          <a:p>
            <a:pPr>
              <a:buFontTx/>
              <a:buChar char="-"/>
            </a:pPr>
            <a:r>
              <a:rPr lang="en-US"/>
              <a:t>efficiency</a:t>
            </a:r>
          </a:p>
          <a:p>
            <a:pPr>
              <a:buFontTx/>
              <a:buChar char="-"/>
            </a:pPr>
            <a:endParaRPr lang="en-US"/>
          </a:p>
        </p:txBody>
      </p:sp>
      <p:sp>
        <p:nvSpPr>
          <p:cNvPr id="4" name="Slide Number Placeholder 3"/>
          <p:cNvSpPr>
            <a:spLocks noGrp="1"/>
          </p:cNvSpPr>
          <p:nvPr>
            <p:ph type="sldNum" sz="quarter" idx="10"/>
          </p:nvPr>
        </p:nvSpPr>
        <p:spPr/>
        <p:txBody>
          <a:bodyPr/>
          <a:lstStyle/>
          <a:p>
            <a:fld id="{E9BDC84B-117B-1349-8CCD-41125DBB450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EEC803D-8B2F-1C45-ABF5-10BA31C3399C}" type="slidenum">
              <a:rPr lang="en-US"/>
              <a:pPr/>
              <a:t>21</a:t>
            </a:fld>
            <a:endParaRPr lang="en-US"/>
          </a:p>
        </p:txBody>
      </p:sp>
      <p:sp>
        <p:nvSpPr>
          <p:cNvPr id="41987" name="Rectangle 2"/>
          <p:cNvSpPr>
            <a:spLocks noGrp="1" noRot="1" noChangeAspect="1" noChangeArrowheads="1" noTextEdit="1"/>
          </p:cNvSpPr>
          <p:nvPr>
            <p:ph type="sldImg"/>
          </p:nvPr>
        </p:nvSpPr>
        <p:spPr>
          <a:xfrm>
            <a:off x="1500188" y="698500"/>
            <a:ext cx="3922712" cy="2943225"/>
          </a:xfrm>
          <a:ln/>
        </p:spPr>
      </p:sp>
      <p:sp>
        <p:nvSpPr>
          <p:cNvPr id="41988" name="Rectangle 3"/>
          <p:cNvSpPr>
            <a:spLocks noGrp="1" noChangeArrowheads="1"/>
          </p:cNvSpPr>
          <p:nvPr>
            <p:ph type="body" idx="1"/>
          </p:nvPr>
        </p:nvSpPr>
        <p:spPr>
          <a:noFill/>
          <a:ln/>
        </p:spPr>
        <p:txBody>
          <a:bodyPr/>
          <a:lstStyle/>
          <a:p>
            <a:r>
              <a:rPr lang="en-US">
                <a:latin typeface="Times New Roman" charset="0"/>
                <a:ea typeface="Arial" charset="0"/>
              </a:rPr>
              <a:t>Pacing and path are relevant to animating both stroke and component models.</a:t>
            </a:r>
          </a:p>
          <a:p>
            <a:r>
              <a:rPr lang="en-US" b="1">
                <a:latin typeface="Times New Roman" charset="0"/>
                <a:ea typeface="Arial" charset="0"/>
              </a:rPr>
              <a:t>Easing</a:t>
            </a:r>
            <a:r>
              <a:rPr lang="en-US" b="1" baseline="0">
                <a:latin typeface="Times New Roman" charset="0"/>
                <a:ea typeface="Arial" charset="0"/>
              </a:rPr>
              <a:t> </a:t>
            </a:r>
            <a:r>
              <a:rPr lang="en-US">
                <a:latin typeface="Times New Roman" charset="0"/>
                <a:ea typeface="Arial" charset="0"/>
              </a:rPr>
              <a:t>concerns how the animation evolves over time.  It’s a function that maps clock time to an abstract parameter, usually 0 to 1, representing the completeness of the animation (0% to 100%).  Easingis how you can implement slow-in/slow-out.  Slow-in/slow-out is done with a sigmoid (S-shaped) function.  The arctangent is a good, easy sigmoid; so is 1/(1+e^-x).  Note that you have to tweak the domain and range of these functions so that the desired time domain (0 to the duration of the animation) maps to the desired s-parameter range (typically 0..1).  Normally arctangent maps the domain [-inf, +inf] to the range [–PI/2, PI/2].  </a:t>
            </a:r>
          </a:p>
          <a:p>
            <a:r>
              <a:rPr lang="en-US" b="1">
                <a:latin typeface="Times New Roman" charset="0"/>
                <a:ea typeface="Arial" charset="0"/>
              </a:rPr>
              <a:t>Path</a:t>
            </a:r>
            <a:r>
              <a:rPr lang="en-US">
                <a:latin typeface="Times New Roman" charset="0"/>
                <a:ea typeface="Arial" charset="0"/>
              </a:rPr>
              <a:t> describes how the animated property moves through its value space.  For position, this is easy – it’s the curve of points that the position traces out.  If you want to add some visual appeal to a moving object, make it move through an </a:t>
            </a:r>
            <a:r>
              <a:rPr lang="en-US" b="1">
                <a:latin typeface="Times New Roman" charset="0"/>
                <a:ea typeface="Arial" charset="0"/>
              </a:rPr>
              <a:t>arc</a:t>
            </a:r>
            <a:r>
              <a:rPr lang="en-US">
                <a:latin typeface="Times New Roman" charset="0"/>
                <a:ea typeface="Arial" charset="0"/>
              </a:rPr>
              <a:t>.  A quadratic Bezier curve has this effect and is trivial to implement – you just need a control point between the start point and end point.  (The control point pulls the curve away from the straight line between the endpoints – to be precise, the curve is tangent at each endpoint to the line that connects the endpoint with the control point.)</a:t>
            </a:r>
          </a:p>
          <a:p>
            <a:r>
              <a:rPr lang="en-US">
                <a:latin typeface="Times New Roman" charset="0"/>
                <a:ea typeface="Arial" charset="0"/>
              </a:rPr>
              <a:t>For 1-dimensional properties, like size or opacity (alpha value), it’s just a starting point and an ending point.  For multidimensional properties like color, you’ll want to think about what color space the path should go through, and whether you want the path to be simply a line in that color space or something more complicated.  For color animation, it may be more effective to animate in HSV space.</a:t>
            </a:r>
            <a:endParaRPr lang="en-US" b="1">
              <a:latin typeface="Times New Roman" charset="0"/>
              <a:ea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jQuery has nice support for CSS property</a:t>
            </a:r>
            <a:r>
              <a:rPr lang="en-US" baseline="0"/>
              <a:t> animation.  You can set up an animation using a single call to the animate() method, which takes a set of properties and their target values.  For example, if you specify “opacity: 0.0”, then the animation will change the opacity property steadily from its initial value (which might be 1.0 if the object is currently opaque) until it reaches the target value.  You also specify a duration for the whole animation (a simple shortcut here is “fast”, which is 200ms, or “slow”, which is 600ms – take those to heart!).  And you can specify an </a:t>
            </a:r>
            <a:r>
              <a:rPr lang="en-US" i="0" baseline="0"/>
              <a:t>easing function.  By default, jQuery uses slow-in-slow-out easing, but you can switch to linear easing, or if you install the jQuery UI easing plugin, you get a whole basket of different sigmoid functions (sines, polynomials, exponentials) and anticipation and bouncing to boot.  See http://james.padolsey.com/demos/jquery/easing/ for a great demo of these various easing functions that graphs their actual behavior.</a:t>
            </a:r>
          </a:p>
          <a:p>
            <a:endParaRPr lang="en-US" i="0"/>
          </a:p>
        </p:txBody>
      </p:sp>
      <p:sp>
        <p:nvSpPr>
          <p:cNvPr id="4" name="Slide Number Placeholder 3"/>
          <p:cNvSpPr>
            <a:spLocks noGrp="1"/>
          </p:cNvSpPr>
          <p:nvPr>
            <p:ph type="sldNum" sz="quarter" idx="10"/>
          </p:nvPr>
        </p:nvSpPr>
        <p:spPr/>
        <p:txBody>
          <a:bodyPr/>
          <a:lstStyle/>
          <a:p>
            <a:fld id="{E9BDC84B-117B-1349-8CCD-41125DBB450C}"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latin typeface="Times New Roman" charset="0"/>
              <a:ea typeface="Arial" charset="0"/>
            </a:endParaRPr>
          </a:p>
        </p:txBody>
      </p:sp>
      <p:sp>
        <p:nvSpPr>
          <p:cNvPr id="44036" name="Slide Number Placeholder 3"/>
          <p:cNvSpPr>
            <a:spLocks noGrp="1"/>
          </p:cNvSpPr>
          <p:nvPr>
            <p:ph type="sldNum" sz="quarter" idx="5"/>
          </p:nvPr>
        </p:nvSpPr>
        <p:spPr>
          <a:noFill/>
        </p:spPr>
        <p:txBody>
          <a:bodyPr/>
          <a:lstStyle/>
          <a:p>
            <a:fld id="{3972A36B-27ED-9944-AF07-7D3E09D8BDE3}"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698500"/>
            <a:ext cx="3987800" cy="29908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BF21E79-E234-B043-A5A7-67FD8C02B605}" type="slidenum">
              <a:rPr lang="en-US"/>
              <a:pPr/>
              <a:t>5</a:t>
            </a:fld>
            <a:endParaRPr lang="en-US"/>
          </a:p>
        </p:txBody>
      </p:sp>
      <p:sp>
        <p:nvSpPr>
          <p:cNvPr id="26627" name="Rectangle 2"/>
          <p:cNvSpPr>
            <a:spLocks noGrp="1" noRot="1" noChangeAspect="1" noChangeArrowheads="1" noTextEdit="1"/>
          </p:cNvSpPr>
          <p:nvPr>
            <p:ph type="sldImg"/>
          </p:nvPr>
        </p:nvSpPr>
        <p:spPr>
          <a:xfrm>
            <a:off x="1304925" y="698500"/>
            <a:ext cx="4046538" cy="3035300"/>
          </a:xfrm>
          <a:ln/>
        </p:spPr>
      </p:sp>
      <p:sp>
        <p:nvSpPr>
          <p:cNvPr id="26628" name="Rectangle 3"/>
          <p:cNvSpPr>
            <a:spLocks noGrp="1" noChangeArrowheads="1"/>
          </p:cNvSpPr>
          <p:nvPr>
            <p:ph type="body" idx="1"/>
          </p:nvPr>
        </p:nvSpPr>
        <p:spPr>
          <a:noFill/>
          <a:ln/>
        </p:spPr>
        <p:txBody>
          <a:bodyPr/>
          <a:lstStyle/>
          <a:p>
            <a:r>
              <a:rPr lang="en-US">
                <a:latin typeface="Times New Roman" charset="0"/>
                <a:ea typeface="Arial" charset="0"/>
              </a:rPr>
              <a:t>Today we’re going to talk about using animation in graphical user interfaces. </a:t>
            </a:r>
          </a:p>
          <a:p>
            <a:r>
              <a:rPr lang="en-US">
                <a:latin typeface="Times New Roman" charset="0"/>
                <a:ea typeface="Arial" charset="0"/>
              </a:rPr>
              <a:t>Some might say, based on bad experiences with the Web, that animation has </a:t>
            </a:r>
            <a:r>
              <a:rPr lang="en-US" i="1">
                <a:latin typeface="Times New Roman" charset="0"/>
                <a:ea typeface="Arial" charset="0"/>
              </a:rPr>
              <a:t>no</a:t>
            </a:r>
            <a:r>
              <a:rPr lang="en-US">
                <a:latin typeface="Times New Roman" charset="0"/>
                <a:ea typeface="Arial" charset="0"/>
              </a:rPr>
              <a:t> place in a usable interface.  Indeed, the &lt;blink&gt; tag originally introduced by the Netscape browser was an abomination.  And many advertisements on the Web use animation to grab your attention, which distracts you from what you’re really trying to do and makes you annoyed.  So animation has gotten a bad rap in UI.</a:t>
            </a:r>
          </a:p>
          <a:p>
            <a:r>
              <a:rPr lang="en-US">
                <a:latin typeface="Times New Roman" charset="0"/>
                <a:ea typeface="Arial" charset="0"/>
              </a:rPr>
              <a:t>Others complain that animation is just eye candy – it makes interfaces prettier, but that’s all.</a:t>
            </a:r>
          </a:p>
          <a:p>
            <a:r>
              <a:rPr lang="en-US">
                <a:latin typeface="Times New Roman" charset="0"/>
                <a:ea typeface="Arial" charset="0"/>
              </a:rPr>
              <a:t>But neither of those viewpoints is completely fair.  Used judiciously, animation can make an important contribution to the usability of an  interface. And it’s not as hard to implement as you might think.  We’ll talk about both design issues and implementation today.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030A1AD-ABA0-3446-9B20-EF5348FCD7C2}" type="slidenum">
              <a:rPr lang="en-US"/>
              <a:pPr/>
              <a:t>6</a:t>
            </a:fld>
            <a:endParaRPr lang="en-US"/>
          </a:p>
        </p:txBody>
      </p:sp>
      <p:sp>
        <p:nvSpPr>
          <p:cNvPr id="27651" name="Rectangle 2"/>
          <p:cNvSpPr>
            <a:spLocks noGrp="1" noRot="1" noChangeAspect="1" noChangeArrowheads="1" noTextEdit="1"/>
          </p:cNvSpPr>
          <p:nvPr>
            <p:ph type="sldImg"/>
          </p:nvPr>
        </p:nvSpPr>
        <p:spPr>
          <a:xfrm>
            <a:off x="1585913" y="698500"/>
            <a:ext cx="4095750" cy="3071813"/>
          </a:xfrm>
          <a:ln/>
        </p:spPr>
      </p:sp>
      <p:sp>
        <p:nvSpPr>
          <p:cNvPr id="27652" name="Rectangle 3"/>
          <p:cNvSpPr>
            <a:spLocks noGrp="1" noChangeArrowheads="1"/>
          </p:cNvSpPr>
          <p:nvPr>
            <p:ph type="body" idx="1"/>
          </p:nvPr>
        </p:nvSpPr>
        <p:spPr>
          <a:noFill/>
          <a:ln/>
        </p:spPr>
        <p:txBody>
          <a:bodyPr/>
          <a:lstStyle/>
          <a:p>
            <a:r>
              <a:rPr lang="en-US">
                <a:latin typeface="Times New Roman" charset="0"/>
                <a:ea typeface="Arial" charset="0"/>
              </a:rPr>
              <a:t>Why would we want to use animation in a GUI?</a:t>
            </a:r>
          </a:p>
          <a:p>
            <a:r>
              <a:rPr lang="en-US">
                <a:latin typeface="Times New Roman" charset="0"/>
                <a:ea typeface="Arial" charset="0"/>
              </a:rPr>
              <a:t>First, it might be an essential part of the application itself.  Games and educational simulations generally </a:t>
            </a:r>
            <a:r>
              <a:rPr lang="en-US" i="1">
                <a:latin typeface="Times New Roman" charset="0"/>
                <a:ea typeface="Arial" charset="0"/>
              </a:rPr>
              <a:t>have</a:t>
            </a:r>
            <a:r>
              <a:rPr lang="en-US">
                <a:latin typeface="Times New Roman" charset="0"/>
                <a:ea typeface="Arial" charset="0"/>
              </a:rPr>
              <a:t> to use animation to be realistic and engaging, because they’re simulating a virtual world in which time passes and things move. And a video player would be pointless if the moving pictures didn’t actually move.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a:latin typeface="Times New Roman" charset="0"/>
                <a:ea typeface="Arial" charset="0"/>
              </a:rPr>
              <a:t>Even if the application’s main purpose isn’t animation, animation can enhance </a:t>
            </a:r>
            <a:r>
              <a:rPr lang="en-US" b="1">
                <a:latin typeface="Times New Roman" charset="0"/>
                <a:ea typeface="Arial" charset="0"/>
              </a:rPr>
              <a:t>feedback</a:t>
            </a:r>
            <a:r>
              <a:rPr lang="en-US">
                <a:latin typeface="Times New Roman" charset="0"/>
                <a:ea typeface="Arial" charset="0"/>
              </a:rPr>
              <a:t>, by drawing attention to and explaining changes in the display that would otherwise be hard to follow and understand.  One example is a change that was not made by the user – due to actions by other users in a multi-user application, or actions by the software itself.  A move made on a checkerboard by another player is an example of a change that might be animated.</a:t>
            </a:r>
          </a:p>
          <a:p>
            <a:r>
              <a:rPr lang="en-US">
                <a:latin typeface="Times New Roman" charset="0"/>
                <a:ea typeface="Arial" charset="0"/>
              </a:rPr>
              <a:t>Another change is a major </a:t>
            </a:r>
            <a:r>
              <a:rPr lang="en-US" b="1">
                <a:latin typeface="Times New Roman" charset="0"/>
                <a:ea typeface="Arial" charset="0"/>
              </a:rPr>
              <a:t>transition</a:t>
            </a:r>
            <a:r>
              <a:rPr lang="en-US">
                <a:latin typeface="Times New Roman" charset="0"/>
                <a:ea typeface="Arial" charset="0"/>
              </a:rPr>
              <a:t> in the viewpoint of the display, because a sudden drastic shift can disorient the user.  What happened?  Which direction did I go?  How would I get back to where I was before?  Scrolling around a large space, or zooming in or out, are examples of these transitions.  Problems tend to occur not when the transition is under direct manipulation control (e.g. dragging a scrollbar thumb), but rather when it happens abruptly due to a button press (Page Up) or other action (Zoom pulldown menu, hyperlink press, another user or computer action, etc.)  Animating the transition </a:t>
            </a:r>
            <a:r>
              <a:rPr lang="en-US" i="1">
                <a:latin typeface="Times New Roman" charset="0"/>
                <a:ea typeface="Arial" charset="0"/>
              </a:rPr>
              <a:t>as if</a:t>
            </a:r>
            <a:r>
              <a:rPr lang="en-US">
                <a:latin typeface="Times New Roman" charset="0"/>
                <a:ea typeface="Arial" charset="0"/>
              </a:rPr>
              <a:t> the user had done it with fast direct manipulation helps the user stay oriented. </a:t>
            </a:r>
          </a:p>
          <a:p>
            <a:r>
              <a:rPr lang="en-US">
                <a:latin typeface="Times New Roman" charset="0"/>
                <a:ea typeface="Arial" charset="0"/>
              </a:rPr>
              <a:t>Animation can also be used for </a:t>
            </a:r>
            <a:r>
              <a:rPr lang="en-US" b="1">
                <a:latin typeface="Times New Roman" charset="0"/>
                <a:ea typeface="Arial" charset="0"/>
              </a:rPr>
              <a:t>progress feedback</a:t>
            </a:r>
            <a:r>
              <a:rPr lang="en-US">
                <a:latin typeface="Times New Roman" charset="0"/>
                <a:ea typeface="Arial" charset="0"/>
              </a:rPr>
              <a:t>, to show that something is still happening.  Here, the animation basically reassures the user that the program hasn’t crashed.  The “throbber” on a web browser (that spinning earth or stomping Mozilla or whatever) is an example of this kind of animation; it’s probably the most trivial kind to do.</a:t>
            </a:r>
          </a:p>
          <a:p>
            <a:endParaRPr lang="en-US">
              <a:latin typeface="Times New Roman" charset="0"/>
              <a:ea typeface="Arial" charset="0"/>
            </a:endParaRPr>
          </a:p>
        </p:txBody>
      </p:sp>
      <p:sp>
        <p:nvSpPr>
          <p:cNvPr id="28676" name="Slide Number Placeholder 3"/>
          <p:cNvSpPr>
            <a:spLocks noGrp="1"/>
          </p:cNvSpPr>
          <p:nvPr>
            <p:ph type="sldNum" sz="quarter" idx="5"/>
          </p:nvPr>
        </p:nvSpPr>
        <p:spPr>
          <a:noFill/>
        </p:spPr>
        <p:txBody>
          <a:bodyPr/>
          <a:lstStyle/>
          <a:p>
            <a:fld id="{C64BE861-07A4-A341-9285-636AC656176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a:latin typeface="Times New Roman" charset="0"/>
                <a:ea typeface="Arial" charset="0"/>
              </a:rPr>
              <a:t>Animation can also be used for </a:t>
            </a:r>
            <a:r>
              <a:rPr lang="en-US" b="1">
                <a:latin typeface="Times New Roman" charset="0"/>
                <a:ea typeface="Arial" charset="0"/>
              </a:rPr>
              <a:t>help</a:t>
            </a:r>
            <a:r>
              <a:rPr lang="en-US">
                <a:latin typeface="Times New Roman" charset="0"/>
                <a:ea typeface="Arial" charset="0"/>
              </a:rPr>
              <a:t>.  There was some research back in the early 90s on animated toolbar icons, which showed a little movie of how the tool worked when you hovered over with your mouse (Baecker, Small &amp; Mander, “Bringing Icons to Life”, 1991).  The example shown here (reproduced from the paper) shows the Line tool in a drawing program.  A study of 8 users (with varying experience with drawing programs) found that the animation was indeed more effective for helping them correctly understand the icon.  For example, novice users typically interpreted the static Paint Bucket icon as a “graduation cap” (i.e., a mortarboard).  The animation clarified what it actually did (although one user still called it the “graduation cap that tips paint” after seeing the animation).</a:t>
            </a:r>
          </a:p>
          <a:p>
            <a:r>
              <a:rPr lang="en-US">
                <a:latin typeface="Times New Roman" charset="0"/>
                <a:ea typeface="Arial" charset="0"/>
              </a:rPr>
              <a:t>Documentation and tutorials can also </a:t>
            </a:r>
            <a:r>
              <a:rPr lang="en-US" i="1">
                <a:latin typeface="Times New Roman" charset="0"/>
                <a:ea typeface="Arial" charset="0"/>
              </a:rPr>
              <a:t>demonstrate </a:t>
            </a:r>
            <a:r>
              <a:rPr lang="en-US">
                <a:latin typeface="Times New Roman" charset="0"/>
                <a:ea typeface="Arial" charset="0"/>
              </a:rPr>
              <a:t>how to use the interface by actually moving the mouse pointer around.  (Java has support for this in the java.awt.Robot class, for example.)</a:t>
            </a:r>
          </a:p>
        </p:txBody>
      </p:sp>
      <p:sp>
        <p:nvSpPr>
          <p:cNvPr id="29700" name="Slide Number Placeholder 3"/>
          <p:cNvSpPr>
            <a:spLocks noGrp="1"/>
          </p:cNvSpPr>
          <p:nvPr>
            <p:ph type="sldNum" sz="quarter" idx="5"/>
          </p:nvPr>
        </p:nvSpPr>
        <p:spPr>
          <a:noFill/>
        </p:spPr>
        <p:txBody>
          <a:bodyPr/>
          <a:lstStyle/>
          <a:p>
            <a:fld id="{36F14D80-D008-EF44-A91F-F178CE4F4E21}"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a:latin typeface="Times New Roman" charset="0"/>
                <a:ea typeface="Arial" charset="0"/>
              </a:rPr>
              <a:t>Animation also has some subjective and perceptual effects (we’re getting closer to the eye candy argument now, but subjective satisfaction matters too).  Animation makes interfaces more lively and engaging, more appealing.  It also reinforces the illusion of the physical simulation provided by direct manipulation.  If, rather than teleporting instantly from one place to another, objects in the GUI world have to move through the intervening space, then it makes the interface look more physical.</a:t>
            </a:r>
          </a:p>
          <a:p>
            <a:endParaRPr lang="en-US">
              <a:latin typeface="Times New Roman" charset="0"/>
              <a:ea typeface="Arial" charset="0"/>
            </a:endParaRPr>
          </a:p>
        </p:txBody>
      </p:sp>
      <p:sp>
        <p:nvSpPr>
          <p:cNvPr id="30724" name="Slide Number Placeholder 3"/>
          <p:cNvSpPr>
            <a:spLocks noGrp="1"/>
          </p:cNvSpPr>
          <p:nvPr>
            <p:ph type="sldNum" sz="quarter" idx="5"/>
          </p:nvPr>
        </p:nvSpPr>
        <p:spPr>
          <a:noFill/>
        </p:spPr>
        <p:txBody>
          <a:bodyPr/>
          <a:lstStyle/>
          <a:p>
            <a:fld id="{F20AA0F2-10A9-1E46-967B-BD6D4ADCD9E5}"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0E89A43-6E8F-FE4E-9AB0-971EE2C190F4}" type="slidenum">
              <a:rPr lang="en-US"/>
              <a:pPr/>
              <a:t>10</a:t>
            </a:fld>
            <a:endParaRPr lang="en-US"/>
          </a:p>
        </p:txBody>
      </p:sp>
      <p:sp>
        <p:nvSpPr>
          <p:cNvPr id="31747" name="Rectangle 2"/>
          <p:cNvSpPr>
            <a:spLocks noGrp="1" noRot="1" noChangeAspect="1" noChangeArrowheads="1" noTextEdit="1"/>
          </p:cNvSpPr>
          <p:nvPr>
            <p:ph type="sldImg"/>
          </p:nvPr>
        </p:nvSpPr>
        <p:spPr>
          <a:xfrm>
            <a:off x="1403350" y="698500"/>
            <a:ext cx="4019550" cy="3016250"/>
          </a:xfrm>
          <a:ln/>
        </p:spPr>
      </p:sp>
      <p:sp>
        <p:nvSpPr>
          <p:cNvPr id="31748" name="Rectangle 3"/>
          <p:cNvSpPr>
            <a:spLocks noGrp="1" noChangeArrowheads="1"/>
          </p:cNvSpPr>
          <p:nvPr>
            <p:ph type="body" idx="1"/>
          </p:nvPr>
        </p:nvSpPr>
        <p:spPr>
          <a:noFill/>
          <a:ln/>
        </p:spPr>
        <p:txBody>
          <a:bodyPr/>
          <a:lstStyle/>
          <a:p>
            <a:r>
              <a:rPr lang="en-US">
                <a:latin typeface="Times New Roman" charset="0"/>
                <a:ea typeface="Arial" charset="0"/>
              </a:rPr>
              <a:t>Fortunately, it turns out that in many cases, you don’t need to do anything special to obtain the benefits of animation.</a:t>
            </a:r>
          </a:p>
          <a:p>
            <a:r>
              <a:rPr lang="en-US">
                <a:latin typeface="Times New Roman" charset="0"/>
                <a:ea typeface="Arial" charset="0"/>
              </a:rPr>
              <a:t>Many event-driven parts of a GUI are </a:t>
            </a:r>
            <a:r>
              <a:rPr lang="en-US" i="1">
                <a:latin typeface="Times New Roman" charset="0"/>
                <a:ea typeface="Arial" charset="0"/>
              </a:rPr>
              <a:t>already</a:t>
            </a:r>
            <a:r>
              <a:rPr lang="en-US">
                <a:latin typeface="Times New Roman" charset="0"/>
                <a:ea typeface="Arial" charset="0"/>
              </a:rPr>
              <a:t> incremental.  If the user is dragging the scrollbar thumb, then they’re basically animating the interface themselves – you don’t need to do anything special.  (Although we’ll discuss something called </a:t>
            </a:r>
            <a:r>
              <a:rPr lang="en-US" i="1">
                <a:latin typeface="Times New Roman" charset="0"/>
                <a:ea typeface="Arial" charset="0"/>
              </a:rPr>
              <a:t>motion blur</a:t>
            </a:r>
            <a:r>
              <a:rPr lang="en-US">
                <a:latin typeface="Times New Roman" charset="0"/>
                <a:ea typeface="Arial" charset="0"/>
              </a:rPr>
              <a:t> in a moment that may be worth adding to enhance the visual effect.)  Similarly, backend events (like bytes read from a file or files copied) may be able to make progress feedback appear animated, simply by coming often enough so that the progress bar fills in smoothly.  But if the backend events are bursty or have long gaps between them, you may need to supplement with animation.  That’s why web browsers have an animated throbber – because sometimes network connections just sit there generating no backend events to drive the progress.</a:t>
            </a:r>
          </a:p>
          <a:p>
            <a:r>
              <a:rPr lang="en-US">
                <a:latin typeface="Times New Roman" charset="0"/>
                <a:ea typeface="Arial" charset="0"/>
              </a:rPr>
              <a:t>If feedback is very brief, or a transition very short in distance, then animation is likewise unnecessary. If an object moves on the screen by a distance less than its width, then it’s probably not worth animating that transition. Animations shorter than 100 msec will probably be too fast to be noticed.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2D92C551-A9D6-E347-910C-C9D8DBF73D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C8641D0F-8F37-0845-8F86-5A09C31EBE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295E743-8EC3-2644-9D14-177E44E179A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4789422A-A0BD-3345-96AC-F842711A430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05543EA-9B3F-C44D-8624-FE87C88EAE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4F862725-28F8-5C40-BF64-07E2469324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BBD87C3A-BF68-3247-ABFF-02E4D185E4D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5F01490C-FC9A-0747-A315-021814F00D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8E8A90C8-1590-0044-AAFF-04D5DF5A8D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935ECC59-19EB-E546-9AD8-B08ED7B0F1E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416EC363-0989-274A-BB70-FCE23DB73C8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24DF4857-E735-034E-988E-566670DFDB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142EC8BB-B0EF-8C4E-8794-28D339C939C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A3DDD1-103D-484C-8AEA-2278201FDA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075" name="Rectangle 5"/>
          <p:cNvSpPr>
            <a:spLocks noGrp="1" noChangeArrowheads="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076" name="Rectangle 6"/>
          <p:cNvSpPr>
            <a:spLocks noGrp="1" noChangeArrowheads="1"/>
          </p:cNvSpPr>
          <p:nvPr>
            <p:ph type="sldNum" sz="quarter" idx="12"/>
          </p:nvPr>
        </p:nvSpPr>
        <p:spPr>
          <a:noFill/>
        </p:spPr>
        <p:txBody>
          <a:bodyPr/>
          <a:lstStyle/>
          <a:p>
            <a:fld id="{959D91D5-524C-A94F-985F-DA3B69F07C64}" type="slidenum">
              <a:rPr lang="en-US"/>
              <a:pPr/>
              <a:t>1</a:t>
            </a:fld>
            <a:endParaRPr lang="en-US"/>
          </a:p>
        </p:txBody>
      </p:sp>
      <p:sp>
        <p:nvSpPr>
          <p:cNvPr id="3077" name="Rectangle 2"/>
          <p:cNvSpPr>
            <a:spLocks noGrp="1" noChangeArrowheads="1"/>
          </p:cNvSpPr>
          <p:nvPr>
            <p:ph type="ctrTitle"/>
          </p:nvPr>
        </p:nvSpPr>
        <p:spPr>
          <a:xfrm>
            <a:off x="685800" y="2492375"/>
            <a:ext cx="7772400" cy="744538"/>
          </a:xfrm>
        </p:spPr>
        <p:txBody>
          <a:bodyPr/>
          <a:lstStyle/>
          <a:p>
            <a:pPr eaLnBrk="1" hangingPunct="1"/>
            <a:r>
              <a:rPr lang="en-US" dirty="0">
                <a:ea typeface="ＭＳ Ｐゴシック" charset="-128"/>
              </a:rPr>
              <a:t>Lecture </a:t>
            </a:r>
            <a:r>
              <a:rPr lang="en-US" dirty="0" smtClean="0">
                <a:ea typeface="ＭＳ Ｐゴシック" charset="-128"/>
              </a:rPr>
              <a:t>24: </a:t>
            </a:r>
            <a:r>
              <a:rPr lang="en-US" dirty="0">
                <a:ea typeface="ＭＳ Ｐゴシック" charset="-128"/>
              </a:rPr>
              <a:t>Animation</a:t>
            </a:r>
          </a:p>
        </p:txBody>
      </p:sp>
      <p:sp>
        <p:nvSpPr>
          <p:cNvPr id="3078" name="Rectangle 3"/>
          <p:cNvSpPr>
            <a:spLocks noGrp="1" noChangeArrowheads="1"/>
          </p:cNvSpPr>
          <p:nvPr>
            <p:ph type="subTitle" idx="1"/>
          </p:nvPr>
        </p:nvSpPr>
        <p:spPr/>
        <p:txBody>
          <a:bodyPr/>
          <a:lstStyle/>
          <a:p>
            <a:pPr algn="l" eaLnBrk="1" hangingPunct="1"/>
            <a:r>
              <a:rPr lang="en-US" sz="2000" dirty="0">
                <a:ea typeface="Arial" charset="0"/>
              </a:rPr>
              <a:t>HW2 out, due next Sunday</a:t>
            </a:r>
          </a:p>
          <a:p>
            <a:pPr algn="l" eaLnBrk="1" hangingPunct="1"/>
            <a:r>
              <a:rPr lang="en-US" sz="2000" dirty="0">
                <a:ea typeface="Arial" charset="0"/>
              </a:rPr>
              <a:t>	look for your evaluation assignment on Stellar</a:t>
            </a:r>
          </a:p>
          <a:p>
            <a:pPr algn="l" eaLnBrk="1" hangingPunct="1"/>
            <a:r>
              <a:rPr lang="en-US" sz="2000" dirty="0" smtClean="0">
                <a:ea typeface="Arial" charset="0"/>
              </a:rPr>
              <a:t>No class on Wed (meet with your TA instead)</a:t>
            </a:r>
          </a:p>
          <a:p>
            <a:pPr algn="l" eaLnBrk="1" hangingPunct="1"/>
            <a:endParaRPr lang="en-US" sz="2000" dirty="0">
              <a:ea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ea typeface="ＭＳ Ｐゴシック" charset="-128"/>
              </a:rPr>
              <a:t>Animation Isn’t Always Needed</a:t>
            </a:r>
          </a:p>
        </p:txBody>
      </p:sp>
      <p:sp>
        <p:nvSpPr>
          <p:cNvPr id="10243" name="Rectangle 3"/>
          <p:cNvSpPr>
            <a:spLocks noGrp="1" noChangeArrowheads="1"/>
          </p:cNvSpPr>
          <p:nvPr>
            <p:ph type="body" idx="1"/>
          </p:nvPr>
        </p:nvSpPr>
        <p:spPr/>
        <p:txBody>
          <a:bodyPr/>
          <a:lstStyle/>
          <a:p>
            <a:r>
              <a:rPr lang="en-US">
                <a:ea typeface="Arial" charset="0"/>
              </a:rPr>
              <a:t>Existing events are often enough to provide incremental screen changes</a:t>
            </a:r>
          </a:p>
          <a:p>
            <a:pPr lvl="1"/>
            <a:r>
              <a:rPr lang="en-US">
                <a:ea typeface="Arial" charset="0"/>
              </a:rPr>
              <a:t>User</a:t>
            </a:r>
            <a:r>
              <a:rPr lang="en-US">
                <a:latin typeface="Verdana" charset="0"/>
                <a:ea typeface="Arial" charset="0"/>
              </a:rPr>
              <a:t>’</a:t>
            </a:r>
            <a:r>
              <a:rPr lang="en-US">
                <a:ea typeface="Arial" charset="0"/>
              </a:rPr>
              <a:t>s mouse events drive scrolling</a:t>
            </a:r>
          </a:p>
          <a:p>
            <a:pPr lvl="1"/>
            <a:r>
              <a:rPr lang="en-US">
                <a:ea typeface="Arial" charset="0"/>
              </a:rPr>
              <a:t>Program events can drive a progress bar</a:t>
            </a:r>
          </a:p>
          <a:p>
            <a:pPr lvl="2"/>
            <a:r>
              <a:rPr lang="en-US">
                <a:ea typeface="Arial" charset="0"/>
              </a:rPr>
              <a:t>But bursty or slow events may need animation</a:t>
            </a:r>
          </a:p>
          <a:p>
            <a:r>
              <a:rPr lang="en-US">
                <a:ea typeface="Arial" charset="0"/>
              </a:rPr>
              <a:t>Short distances and short time periods</a:t>
            </a:r>
          </a:p>
          <a:p>
            <a:pPr lvl="1"/>
            <a:r>
              <a:rPr lang="en-US">
                <a:ea typeface="Arial" charset="0"/>
              </a:rPr>
              <a:t>time &lt; 100 ms</a:t>
            </a:r>
          </a:p>
          <a:p>
            <a:pPr lvl="1"/>
            <a:r>
              <a:rPr lang="en-US">
                <a:ea typeface="Arial" charset="0"/>
              </a:rPr>
              <a:t>distance &lt; width of the moving object</a:t>
            </a:r>
          </a:p>
        </p:txBody>
      </p:sp>
      <p:sp>
        <p:nvSpPr>
          <p:cNvPr id="1024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024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0246" name="Slide Number Placeholder 5"/>
          <p:cNvSpPr>
            <a:spLocks noGrp="1"/>
          </p:cNvSpPr>
          <p:nvPr>
            <p:ph type="sldNum" sz="quarter" idx="12"/>
          </p:nvPr>
        </p:nvSpPr>
        <p:spPr>
          <a:noFill/>
        </p:spPr>
        <p:txBody>
          <a:bodyPr/>
          <a:lstStyle/>
          <a:p>
            <a:fld id="{EB152F44-617A-654B-9C98-FA6A1B8B8066}" type="slidenum">
              <a:rPr lang="en-US"/>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ea typeface="ＭＳ Ｐゴシック" charset="-128"/>
              </a:rPr>
              <a:t>Design Principles</a:t>
            </a:r>
          </a:p>
        </p:txBody>
      </p:sp>
      <p:sp>
        <p:nvSpPr>
          <p:cNvPr id="11267" name="Rectangle 3"/>
          <p:cNvSpPr>
            <a:spLocks noGrp="1" noChangeArrowheads="1"/>
          </p:cNvSpPr>
          <p:nvPr>
            <p:ph type="body" idx="1"/>
          </p:nvPr>
        </p:nvSpPr>
        <p:spPr/>
        <p:txBody>
          <a:bodyPr/>
          <a:lstStyle/>
          <a:p>
            <a:pPr>
              <a:lnSpc>
                <a:spcPct val="80000"/>
              </a:lnSpc>
            </a:pPr>
            <a:r>
              <a:rPr lang="en-US" dirty="0">
                <a:ea typeface="Arial" charset="0"/>
              </a:rPr>
              <a:t>Frame rate</a:t>
            </a:r>
          </a:p>
          <a:p>
            <a:pPr>
              <a:lnSpc>
                <a:spcPct val="80000"/>
              </a:lnSpc>
            </a:pPr>
            <a:r>
              <a:rPr lang="en-US" dirty="0">
                <a:ea typeface="Arial" charset="0"/>
              </a:rPr>
              <a:t>Motion blur</a:t>
            </a:r>
          </a:p>
          <a:p>
            <a:pPr>
              <a:lnSpc>
                <a:spcPct val="80000"/>
              </a:lnSpc>
            </a:pPr>
            <a:r>
              <a:rPr lang="en-US" dirty="0">
                <a:ea typeface="Arial" charset="0"/>
              </a:rPr>
              <a:t>Cartoon principles</a:t>
            </a:r>
          </a:p>
          <a:p>
            <a:pPr>
              <a:lnSpc>
                <a:spcPct val="80000"/>
              </a:lnSpc>
            </a:pPr>
            <a:r>
              <a:rPr lang="en-US" dirty="0">
                <a:ea typeface="Arial" charset="0"/>
              </a:rPr>
              <a:t>Short and simple</a:t>
            </a:r>
          </a:p>
        </p:txBody>
      </p:sp>
      <p:sp>
        <p:nvSpPr>
          <p:cNvPr id="1126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126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1270" name="Slide Number Placeholder 5"/>
          <p:cNvSpPr>
            <a:spLocks noGrp="1"/>
          </p:cNvSpPr>
          <p:nvPr>
            <p:ph type="sldNum" sz="quarter" idx="12"/>
          </p:nvPr>
        </p:nvSpPr>
        <p:spPr>
          <a:noFill/>
        </p:spPr>
        <p:txBody>
          <a:bodyPr/>
          <a:lstStyle/>
          <a:p>
            <a:fld id="{6D08835D-3FA3-E346-9966-4E55D0D71C88}" type="slidenum">
              <a:rPr lang="en-US"/>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US">
                <a:ea typeface="ＭＳ Ｐゴシック" charset="-128"/>
              </a:rPr>
              <a:t>Frame Rate</a:t>
            </a:r>
          </a:p>
        </p:txBody>
      </p:sp>
      <p:sp>
        <p:nvSpPr>
          <p:cNvPr id="12291" name="Text Placeholder 7"/>
          <p:cNvSpPr>
            <a:spLocks noGrp="1"/>
          </p:cNvSpPr>
          <p:nvPr>
            <p:ph type="body" idx="1"/>
          </p:nvPr>
        </p:nvSpPr>
        <p:spPr/>
        <p:txBody>
          <a:bodyPr/>
          <a:lstStyle/>
          <a:p>
            <a:pPr>
              <a:lnSpc>
                <a:spcPct val="80000"/>
              </a:lnSpc>
            </a:pPr>
            <a:r>
              <a:rPr lang="en-US">
                <a:ea typeface="Arial" charset="0"/>
              </a:rPr>
              <a:t>Frame rate &gt; 20 frames per second</a:t>
            </a:r>
          </a:p>
          <a:p>
            <a:pPr lvl="1">
              <a:lnSpc>
                <a:spcPct val="80000"/>
              </a:lnSpc>
            </a:pPr>
            <a:r>
              <a:rPr lang="en-US">
                <a:ea typeface="Arial" charset="0"/>
              </a:rPr>
              <a:t>10 fps is convincing but looks jerky</a:t>
            </a:r>
          </a:p>
          <a:p>
            <a:pPr lvl="1">
              <a:lnSpc>
                <a:spcPct val="80000"/>
              </a:lnSpc>
            </a:pPr>
            <a:r>
              <a:rPr lang="en-US">
                <a:ea typeface="Arial" charset="0"/>
              </a:rPr>
              <a:t>Film is 24 fps, TV (NTSC) 30 fps</a:t>
            </a:r>
          </a:p>
          <a:p>
            <a:endParaRPr lang="en-US">
              <a:ea typeface="Arial" charset="0"/>
            </a:endParaRPr>
          </a:p>
          <a:p>
            <a:r>
              <a:rPr lang="en-US">
                <a:ea typeface="Arial" charset="0"/>
              </a:rPr>
              <a:t>Refresh rate vs. frame rate</a:t>
            </a:r>
          </a:p>
        </p:txBody>
      </p:sp>
      <p:sp>
        <p:nvSpPr>
          <p:cNvPr id="1229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229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2294" name="Slide Number Placeholder 5"/>
          <p:cNvSpPr>
            <a:spLocks noGrp="1"/>
          </p:cNvSpPr>
          <p:nvPr>
            <p:ph type="sldNum" sz="quarter" idx="12"/>
          </p:nvPr>
        </p:nvSpPr>
        <p:spPr>
          <a:noFill/>
        </p:spPr>
        <p:txBody>
          <a:bodyPr/>
          <a:lstStyle/>
          <a:p>
            <a:fld id="{CF2242FA-854B-A144-A73C-885B61FE8D58}"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a:ea typeface="ＭＳ Ｐゴシック" charset="-128"/>
              </a:rPr>
              <a:t>Motion Blur</a:t>
            </a:r>
          </a:p>
        </p:txBody>
      </p:sp>
      <p:sp>
        <p:nvSpPr>
          <p:cNvPr id="13315" name="Text Placeholder 7"/>
          <p:cNvSpPr>
            <a:spLocks noGrp="1"/>
          </p:cNvSpPr>
          <p:nvPr>
            <p:ph type="body" idx="1"/>
          </p:nvPr>
        </p:nvSpPr>
        <p:spPr/>
        <p:txBody>
          <a:bodyPr/>
          <a:lstStyle/>
          <a:p>
            <a:pPr>
              <a:lnSpc>
                <a:spcPct val="80000"/>
              </a:lnSpc>
            </a:pPr>
            <a:r>
              <a:rPr lang="en-US" sz="2400">
                <a:ea typeface="Arial" charset="0"/>
              </a:rPr>
              <a:t>Big discontinuous jumps are disruptive</a:t>
            </a:r>
          </a:p>
          <a:p>
            <a:pPr>
              <a:lnSpc>
                <a:spcPct val="80000"/>
              </a:lnSpc>
            </a:pPr>
            <a:endParaRPr lang="en-US" sz="2400">
              <a:ea typeface="Arial" charset="0"/>
            </a:endParaRPr>
          </a:p>
          <a:p>
            <a:pPr>
              <a:lnSpc>
                <a:spcPct val="80000"/>
              </a:lnSpc>
            </a:pPr>
            <a:endParaRPr lang="en-US" sz="2400">
              <a:ea typeface="Arial" charset="0"/>
            </a:endParaRPr>
          </a:p>
          <a:p>
            <a:pPr>
              <a:lnSpc>
                <a:spcPct val="80000"/>
              </a:lnSpc>
            </a:pPr>
            <a:endParaRPr lang="en-US" sz="2400">
              <a:ea typeface="Arial" charset="0"/>
            </a:endParaRPr>
          </a:p>
          <a:p>
            <a:pPr>
              <a:lnSpc>
                <a:spcPct val="80000"/>
              </a:lnSpc>
            </a:pPr>
            <a:endParaRPr lang="en-US" sz="2400">
              <a:ea typeface="Arial" charset="0"/>
            </a:endParaRPr>
          </a:p>
          <a:p>
            <a:pPr>
              <a:lnSpc>
                <a:spcPct val="80000"/>
              </a:lnSpc>
            </a:pPr>
            <a:r>
              <a:rPr lang="en-US" sz="2400">
                <a:ea typeface="Arial" charset="0"/>
              </a:rPr>
              <a:t>Use motion blur if object moves more than its width between frames</a:t>
            </a:r>
          </a:p>
          <a:p>
            <a:pPr lvl="1"/>
            <a:r>
              <a:rPr lang="en-US">
                <a:ea typeface="Arial" charset="0"/>
              </a:rPr>
              <a:t>Smear of color</a:t>
            </a:r>
          </a:p>
          <a:p>
            <a:pPr lvl="1"/>
            <a:endParaRPr lang="en-US">
              <a:ea typeface="Arial" charset="0"/>
            </a:endParaRPr>
          </a:p>
          <a:p>
            <a:pPr lvl="1"/>
            <a:endParaRPr lang="en-US">
              <a:ea typeface="Arial" charset="0"/>
            </a:endParaRPr>
          </a:p>
          <a:p>
            <a:pPr lvl="1"/>
            <a:r>
              <a:rPr lang="en-US">
                <a:ea typeface="Arial" charset="0"/>
              </a:rPr>
              <a:t>Multiple overlapping images</a:t>
            </a:r>
          </a:p>
        </p:txBody>
      </p:sp>
      <p:sp>
        <p:nvSpPr>
          <p:cNvPr id="1331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331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3318" name="Slide Number Placeholder 5"/>
          <p:cNvSpPr>
            <a:spLocks noGrp="1"/>
          </p:cNvSpPr>
          <p:nvPr>
            <p:ph type="sldNum" sz="quarter" idx="12"/>
          </p:nvPr>
        </p:nvSpPr>
        <p:spPr>
          <a:noFill/>
        </p:spPr>
        <p:txBody>
          <a:bodyPr/>
          <a:lstStyle/>
          <a:p>
            <a:fld id="{F1A0E5FF-B19E-194E-91CD-BB91A807E23D}" type="slidenum">
              <a:rPr lang="en-US"/>
              <a:pPr/>
              <a:t>13</a:t>
            </a:fld>
            <a:endParaRPr lang="en-US"/>
          </a:p>
        </p:txBody>
      </p:sp>
      <p:sp>
        <p:nvSpPr>
          <p:cNvPr id="13319" name="Rectangle 9"/>
          <p:cNvSpPr>
            <a:spLocks noChangeArrowheads="1"/>
          </p:cNvSpPr>
          <p:nvPr/>
        </p:nvSpPr>
        <p:spPr bwMode="auto">
          <a:xfrm>
            <a:off x="1371600" y="1447800"/>
            <a:ext cx="2743200" cy="1143000"/>
          </a:xfrm>
          <a:prstGeom prst="rect">
            <a:avLst/>
          </a:prstGeom>
          <a:solidFill>
            <a:schemeClr val="bg1"/>
          </a:solidFill>
          <a:ln w="25400">
            <a:solidFill>
              <a:schemeClr val="tx1"/>
            </a:solidFill>
            <a:round/>
            <a:headEnd/>
            <a:tailEnd type="triangle" w="lg" len="lg"/>
          </a:ln>
        </p:spPr>
        <p:txBody>
          <a:bodyPr wrap="none" anchorCtr="1">
            <a:prstTxWarp prst="textNoShape">
              <a:avLst/>
            </a:prstTxWarp>
          </a:bodyPr>
          <a:lstStyle/>
          <a:p>
            <a:endParaRPr lang="en-US"/>
          </a:p>
        </p:txBody>
      </p:sp>
      <p:sp>
        <p:nvSpPr>
          <p:cNvPr id="9" name="Rectangle 8"/>
          <p:cNvSpPr>
            <a:spLocks noChangeArrowheads="1"/>
          </p:cNvSpPr>
          <p:nvPr/>
        </p:nvSpPr>
        <p:spPr bwMode="auto">
          <a:xfrm>
            <a:off x="1600200" y="15240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13321" name="Rectangle 10"/>
          <p:cNvSpPr>
            <a:spLocks noChangeArrowheads="1"/>
          </p:cNvSpPr>
          <p:nvPr/>
        </p:nvSpPr>
        <p:spPr bwMode="auto">
          <a:xfrm>
            <a:off x="4495800" y="1447800"/>
            <a:ext cx="2743200" cy="1143000"/>
          </a:xfrm>
          <a:prstGeom prst="rect">
            <a:avLst/>
          </a:prstGeom>
          <a:solidFill>
            <a:schemeClr val="bg1"/>
          </a:solidFill>
          <a:ln w="25400">
            <a:solidFill>
              <a:schemeClr val="tx1"/>
            </a:solidFill>
            <a:round/>
            <a:headEnd/>
            <a:tailEnd type="triangle" w="lg" len="lg"/>
          </a:ln>
        </p:spPr>
        <p:txBody>
          <a:bodyPr wrap="none" anchorCtr="1">
            <a:prstTxWarp prst="textNoShape">
              <a:avLst/>
            </a:prstTxWarp>
          </a:bodyPr>
          <a:lstStyle/>
          <a:p>
            <a:endParaRPr lang="en-US"/>
          </a:p>
        </p:txBody>
      </p:sp>
      <p:sp>
        <p:nvSpPr>
          <p:cNvPr id="12" name="Rectangle 11"/>
          <p:cNvSpPr>
            <a:spLocks noChangeArrowheads="1"/>
          </p:cNvSpPr>
          <p:nvPr/>
        </p:nvSpPr>
        <p:spPr bwMode="auto">
          <a:xfrm>
            <a:off x="6629400" y="20574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cxnSp>
        <p:nvCxnSpPr>
          <p:cNvPr id="13323" name="Straight Arrow Connector 13"/>
          <p:cNvCxnSpPr>
            <a:cxnSpLocks noChangeShapeType="1"/>
            <a:stCxn id="13319" idx="3"/>
            <a:endCxn id="13321" idx="1"/>
          </p:cNvCxnSpPr>
          <p:nvPr/>
        </p:nvCxnSpPr>
        <p:spPr bwMode="auto">
          <a:xfrm>
            <a:off x="4114800" y="2019300"/>
            <a:ext cx="381000" cy="1588"/>
          </a:xfrm>
          <a:prstGeom prst="straightConnector1">
            <a:avLst/>
          </a:prstGeom>
          <a:noFill/>
          <a:ln w="25400">
            <a:solidFill>
              <a:schemeClr val="tx1"/>
            </a:solidFill>
            <a:round/>
            <a:headEnd/>
            <a:tailEnd type="arrow" w="med" len="med"/>
          </a:ln>
        </p:spPr>
      </p:cxnSp>
      <p:sp>
        <p:nvSpPr>
          <p:cNvPr id="13324" name="Rectangle 19"/>
          <p:cNvSpPr>
            <a:spLocks noChangeArrowheads="1"/>
          </p:cNvSpPr>
          <p:nvPr/>
        </p:nvSpPr>
        <p:spPr bwMode="auto">
          <a:xfrm>
            <a:off x="5562600" y="4953000"/>
            <a:ext cx="2743200" cy="1143000"/>
          </a:xfrm>
          <a:prstGeom prst="rect">
            <a:avLst/>
          </a:prstGeom>
          <a:solidFill>
            <a:schemeClr val="bg1"/>
          </a:solidFill>
          <a:ln w="25400">
            <a:solidFill>
              <a:schemeClr val="tx1"/>
            </a:solidFill>
            <a:round/>
            <a:headEnd/>
            <a:tailEnd type="triangle" w="lg" len="lg"/>
          </a:ln>
        </p:spPr>
        <p:txBody>
          <a:bodyPr wrap="none" anchorCtr="1">
            <a:prstTxWarp prst="textNoShape">
              <a:avLst/>
            </a:prstTxWarp>
          </a:bodyPr>
          <a:lstStyle/>
          <a:p>
            <a:endParaRPr lang="en-US"/>
          </a:p>
        </p:txBody>
      </p:sp>
      <p:sp>
        <p:nvSpPr>
          <p:cNvPr id="21" name="Rectangle 20"/>
          <p:cNvSpPr>
            <a:spLocks noChangeArrowheads="1"/>
          </p:cNvSpPr>
          <p:nvPr/>
        </p:nvSpPr>
        <p:spPr bwMode="auto">
          <a:xfrm>
            <a:off x="5791200" y="50292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13326" name="Rectangle 21"/>
          <p:cNvSpPr>
            <a:spLocks noChangeArrowheads="1"/>
          </p:cNvSpPr>
          <p:nvPr/>
        </p:nvSpPr>
        <p:spPr bwMode="auto">
          <a:xfrm>
            <a:off x="5562600" y="3505200"/>
            <a:ext cx="2743200" cy="1143000"/>
          </a:xfrm>
          <a:prstGeom prst="rect">
            <a:avLst/>
          </a:prstGeom>
          <a:solidFill>
            <a:schemeClr val="bg1"/>
          </a:solidFill>
          <a:ln w="25400">
            <a:solidFill>
              <a:schemeClr val="tx1"/>
            </a:solidFill>
            <a:round/>
            <a:headEnd/>
            <a:tailEnd type="triangle" w="lg" len="lg"/>
          </a:ln>
        </p:spPr>
        <p:txBody>
          <a:bodyPr wrap="none" anchorCtr="1">
            <a:prstTxWarp prst="textNoShape">
              <a:avLst/>
            </a:prstTxWarp>
          </a:bodyPr>
          <a:lstStyle/>
          <a:p>
            <a:endParaRPr lang="en-US"/>
          </a:p>
        </p:txBody>
      </p:sp>
      <p:sp>
        <p:nvSpPr>
          <p:cNvPr id="25" name="Rectangle 24"/>
          <p:cNvSpPr>
            <a:spLocks noChangeArrowheads="1"/>
          </p:cNvSpPr>
          <p:nvPr/>
        </p:nvSpPr>
        <p:spPr bwMode="auto">
          <a:xfrm>
            <a:off x="6553200" y="5211763"/>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26" name="Rectangle 25"/>
          <p:cNvSpPr>
            <a:spLocks noChangeArrowheads="1"/>
          </p:cNvSpPr>
          <p:nvPr/>
        </p:nvSpPr>
        <p:spPr bwMode="auto">
          <a:xfrm>
            <a:off x="7696200" y="55626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27" name="Rectangle 26"/>
          <p:cNvSpPr>
            <a:spLocks noChangeArrowheads="1"/>
          </p:cNvSpPr>
          <p:nvPr/>
        </p:nvSpPr>
        <p:spPr bwMode="auto">
          <a:xfrm>
            <a:off x="6934200" y="5368925"/>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28" name="Rectangle 27"/>
          <p:cNvSpPr>
            <a:spLocks noChangeArrowheads="1"/>
          </p:cNvSpPr>
          <p:nvPr/>
        </p:nvSpPr>
        <p:spPr bwMode="auto">
          <a:xfrm>
            <a:off x="7315200" y="54864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
        <p:nvSpPr>
          <p:cNvPr id="29" name="Rectangle 28"/>
          <p:cNvSpPr>
            <a:spLocks noChangeArrowheads="1"/>
          </p:cNvSpPr>
          <p:nvPr/>
        </p:nvSpPr>
        <p:spPr bwMode="auto">
          <a:xfrm>
            <a:off x="6172200" y="51054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cxnSp>
        <p:nvCxnSpPr>
          <p:cNvPr id="31" name="Straight Connector 30"/>
          <p:cNvCxnSpPr>
            <a:cxnSpLocks noChangeShapeType="1"/>
          </p:cNvCxnSpPr>
          <p:nvPr/>
        </p:nvCxnSpPr>
        <p:spPr bwMode="auto">
          <a:xfrm>
            <a:off x="6019800" y="3733800"/>
            <a:ext cx="1905000" cy="609600"/>
          </a:xfrm>
          <a:prstGeom prst="line">
            <a:avLst/>
          </a:prstGeom>
          <a:noFill/>
          <a:ln w="406400" cap="rnd">
            <a:solidFill>
              <a:schemeClr val="accent1"/>
            </a:solidFill>
            <a:round/>
            <a:headEnd/>
            <a:tailEnd type="none" w="lg" len="lg"/>
          </a:ln>
          <a:effectLst>
            <a:outerShdw blurRad="63500" dist="23000" dir="5400000" rotWithShape="0">
              <a:srgbClr val="000000">
                <a:alpha val="34998"/>
              </a:srgbClr>
            </a:outerShdw>
          </a:effectLst>
        </p:spPr>
      </p:cxnSp>
      <p:sp>
        <p:nvSpPr>
          <p:cNvPr id="23" name="Rectangle 22"/>
          <p:cNvSpPr>
            <a:spLocks noChangeArrowheads="1"/>
          </p:cNvSpPr>
          <p:nvPr/>
        </p:nvSpPr>
        <p:spPr bwMode="auto">
          <a:xfrm>
            <a:off x="7696200" y="4114800"/>
            <a:ext cx="381000" cy="381000"/>
          </a:xfrm>
          <a:prstGeom prst="rect">
            <a:avLst/>
          </a:prstGeom>
          <a:gradFill rotWithShape="1">
            <a:gsLst>
              <a:gs pos="0">
                <a:srgbClr val="00AD7B"/>
              </a:gs>
              <a:gs pos="80000">
                <a:srgbClr val="00E3A3"/>
              </a:gs>
              <a:gs pos="100000">
                <a:srgbClr val="00E9A6"/>
              </a:gs>
            </a:gsLst>
            <a:lin ang="16200000"/>
          </a:gradFill>
          <a:ln w="9525">
            <a:solidFill>
              <a:srgbClr val="00CC98"/>
            </a:solidFill>
            <a:miter lim="800000"/>
            <a:headEnd/>
            <a:tailEnd type="triangle" w="lg" len="lg"/>
          </a:ln>
          <a:effectLst>
            <a:outerShdw blurRad="63500" dist="23000" dir="5400000" rotWithShape="0">
              <a:srgbClr val="000000">
                <a:alpha val="34998"/>
              </a:srgbClr>
            </a:outerShdw>
          </a:effectLst>
        </p:spPr>
        <p:txBody>
          <a:bodyPr wrap="none" anchorCtr="1">
            <a:prstTxWarp prst="textNoShape">
              <a:avLst/>
            </a:prstTxWarp>
          </a:bodyPr>
          <a:lstStyle/>
          <a:p>
            <a:pPr>
              <a:defRPr/>
            </a:pPr>
            <a:endParaRPr lang="en-US">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a:ea typeface="ＭＳ Ｐゴシック" charset="-128"/>
              </a:rPr>
              <a:t>Cartooning Principles</a:t>
            </a:r>
          </a:p>
        </p:txBody>
      </p:sp>
      <p:sp>
        <p:nvSpPr>
          <p:cNvPr id="14339" name="Text Placeholder 7"/>
          <p:cNvSpPr>
            <a:spLocks noGrp="1"/>
          </p:cNvSpPr>
          <p:nvPr>
            <p:ph type="body" idx="1"/>
          </p:nvPr>
        </p:nvSpPr>
        <p:spPr/>
        <p:txBody>
          <a:bodyPr/>
          <a:lstStyle/>
          <a:p>
            <a:pPr>
              <a:lnSpc>
                <a:spcPct val="80000"/>
              </a:lnSpc>
            </a:pPr>
            <a:r>
              <a:rPr lang="en-US" sz="2200">
                <a:ea typeface="Arial" charset="0"/>
              </a:rPr>
              <a:t>Solidity (motion blur, fading in/out)</a:t>
            </a:r>
          </a:p>
          <a:p>
            <a:pPr>
              <a:lnSpc>
                <a:spcPct val="80000"/>
              </a:lnSpc>
            </a:pPr>
            <a:endParaRPr lang="en-US" sz="2200">
              <a:ea typeface="Arial" charset="0"/>
            </a:endParaRPr>
          </a:p>
          <a:p>
            <a:pPr>
              <a:lnSpc>
                <a:spcPct val="80000"/>
              </a:lnSpc>
            </a:pPr>
            <a:endParaRPr lang="en-US" sz="2200">
              <a:ea typeface="Arial" charset="0"/>
            </a:endParaRPr>
          </a:p>
          <a:p>
            <a:pPr>
              <a:lnSpc>
                <a:spcPct val="80000"/>
              </a:lnSpc>
            </a:pPr>
            <a:endParaRPr lang="en-US" sz="2200">
              <a:ea typeface="Arial" charset="0"/>
            </a:endParaRPr>
          </a:p>
          <a:p>
            <a:pPr>
              <a:lnSpc>
                <a:spcPct val="80000"/>
              </a:lnSpc>
            </a:pPr>
            <a:r>
              <a:rPr lang="en-US" sz="2200">
                <a:ea typeface="Arial" charset="0"/>
              </a:rPr>
              <a:t>Anticipation (wind up before starting to move)</a:t>
            </a:r>
          </a:p>
          <a:p>
            <a:pPr>
              <a:lnSpc>
                <a:spcPct val="80000"/>
              </a:lnSpc>
            </a:pPr>
            <a:endParaRPr lang="en-US" sz="2200">
              <a:ea typeface="Arial" charset="0"/>
            </a:endParaRPr>
          </a:p>
          <a:p>
            <a:pPr>
              <a:lnSpc>
                <a:spcPct val="80000"/>
              </a:lnSpc>
            </a:pPr>
            <a:endParaRPr lang="en-US" sz="2200">
              <a:ea typeface="Arial" charset="0"/>
            </a:endParaRPr>
          </a:p>
          <a:p>
            <a:pPr>
              <a:lnSpc>
                <a:spcPct val="80000"/>
              </a:lnSpc>
            </a:pPr>
            <a:endParaRPr lang="en-US" sz="2200">
              <a:ea typeface="Arial" charset="0"/>
            </a:endParaRPr>
          </a:p>
          <a:p>
            <a:pPr>
              <a:lnSpc>
                <a:spcPct val="80000"/>
              </a:lnSpc>
            </a:pPr>
            <a:r>
              <a:rPr lang="en-US" sz="2200">
                <a:ea typeface="Arial" charset="0"/>
              </a:rPr>
              <a:t>Slow-in/slow-out</a:t>
            </a:r>
          </a:p>
          <a:p>
            <a:pPr>
              <a:lnSpc>
                <a:spcPct val="80000"/>
              </a:lnSpc>
            </a:pPr>
            <a:endParaRPr lang="en-US" sz="2200">
              <a:ea typeface="Arial" charset="0"/>
            </a:endParaRPr>
          </a:p>
          <a:p>
            <a:pPr>
              <a:lnSpc>
                <a:spcPct val="80000"/>
              </a:lnSpc>
            </a:pPr>
            <a:endParaRPr lang="en-US" sz="2200">
              <a:ea typeface="Arial" charset="0"/>
            </a:endParaRPr>
          </a:p>
          <a:p>
            <a:pPr>
              <a:lnSpc>
                <a:spcPct val="80000"/>
              </a:lnSpc>
            </a:pPr>
            <a:endParaRPr lang="en-US" sz="2200">
              <a:ea typeface="Arial" charset="0"/>
            </a:endParaRPr>
          </a:p>
          <a:p>
            <a:pPr>
              <a:lnSpc>
                <a:spcPct val="80000"/>
              </a:lnSpc>
            </a:pPr>
            <a:r>
              <a:rPr lang="en-US" sz="2200">
                <a:ea typeface="Arial" charset="0"/>
              </a:rPr>
              <a:t>Follow through (wiggle back and forth when stopping)</a:t>
            </a:r>
          </a:p>
          <a:p>
            <a:endParaRPr lang="en-US">
              <a:ea typeface="Arial" charset="0"/>
            </a:endParaRPr>
          </a:p>
        </p:txBody>
      </p:sp>
      <p:sp>
        <p:nvSpPr>
          <p:cNvPr id="1434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434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4342" name="Slide Number Placeholder 5"/>
          <p:cNvSpPr>
            <a:spLocks noGrp="1"/>
          </p:cNvSpPr>
          <p:nvPr>
            <p:ph type="sldNum" sz="quarter" idx="12"/>
          </p:nvPr>
        </p:nvSpPr>
        <p:spPr>
          <a:noFill/>
        </p:spPr>
        <p:txBody>
          <a:bodyPr/>
          <a:lstStyle/>
          <a:p>
            <a:fld id="{6B1F1E7C-1D5C-C642-9B6B-728B4310AE8D}" type="slidenum">
              <a:rPr lang="en-US"/>
              <a:pPr/>
              <a:t>14</a:t>
            </a:fld>
            <a:endParaRPr lang="en-US"/>
          </a:p>
        </p:txBody>
      </p:sp>
      <p:sp>
        <p:nvSpPr>
          <p:cNvPr id="7" name="Oval 6"/>
          <p:cNvSpPr/>
          <p:nvPr/>
        </p:nvSpPr>
        <p:spPr bwMode="auto">
          <a:xfrm>
            <a:off x="1143000" y="15240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352800" y="15240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410200" y="15240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1752600" y="2819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1600200" y="2819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1447800" y="2819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3048000" y="2819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4724400" y="2819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Arrow Connector 15"/>
          <p:cNvCxnSpPr/>
          <p:nvPr/>
        </p:nvCxnSpPr>
        <p:spPr bwMode="auto">
          <a:xfrm rot="10800000">
            <a:off x="1371600" y="2971800"/>
            <a:ext cx="609600" cy="1588"/>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3218096" y="1313095"/>
            <a:ext cx="20404" cy="3449404"/>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1295400" y="1696804"/>
            <a:ext cx="4419600" cy="55796"/>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23" name="Oval 22"/>
          <p:cNvSpPr/>
          <p:nvPr/>
        </p:nvSpPr>
        <p:spPr bwMode="auto">
          <a:xfrm>
            <a:off x="13716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Oval 23"/>
          <p:cNvSpPr/>
          <p:nvPr/>
        </p:nvSpPr>
        <p:spPr bwMode="auto">
          <a:xfrm>
            <a:off x="16002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5" name="Oval 24"/>
          <p:cNvSpPr/>
          <p:nvPr/>
        </p:nvSpPr>
        <p:spPr bwMode="auto">
          <a:xfrm>
            <a:off x="19050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6" name="Oval 25"/>
          <p:cNvSpPr/>
          <p:nvPr/>
        </p:nvSpPr>
        <p:spPr bwMode="auto">
          <a:xfrm>
            <a:off x="24384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35052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46482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58674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61722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63246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6400800" y="42672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3" name="Straight Arrow Connector 32"/>
          <p:cNvCxnSpPr/>
          <p:nvPr/>
        </p:nvCxnSpPr>
        <p:spPr bwMode="auto">
          <a:xfrm>
            <a:off x="1524000" y="4495800"/>
            <a:ext cx="5029200" cy="158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35" name="Oval 34"/>
          <p:cNvSpPr/>
          <p:nvPr/>
        </p:nvSpPr>
        <p:spPr bwMode="auto">
          <a:xfrm>
            <a:off x="6400800" y="5486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Oval 35"/>
          <p:cNvSpPr/>
          <p:nvPr/>
        </p:nvSpPr>
        <p:spPr bwMode="auto">
          <a:xfrm>
            <a:off x="6248400" y="5486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7" name="Oval 36"/>
          <p:cNvSpPr/>
          <p:nvPr/>
        </p:nvSpPr>
        <p:spPr bwMode="auto">
          <a:xfrm>
            <a:off x="6096000" y="5486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8" name="Straight Arrow Connector 37"/>
          <p:cNvCxnSpPr/>
          <p:nvPr/>
        </p:nvCxnSpPr>
        <p:spPr bwMode="auto">
          <a:xfrm rot="10800000">
            <a:off x="6135914" y="5677125"/>
            <a:ext cx="609600" cy="1588"/>
          </a:xfrm>
          <a:prstGeom prst="straightConnector1">
            <a:avLst/>
          </a:prstGeom>
          <a:solidFill>
            <a:schemeClr val="bg1"/>
          </a:solidFill>
          <a:ln w="25400" cap="flat" cmpd="sng" algn="ctr">
            <a:solidFill>
              <a:schemeClr val="tx1"/>
            </a:solidFill>
            <a:prstDash val="solid"/>
            <a:round/>
            <a:headEnd type="arrow"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a:ea typeface="ＭＳ Ｐゴシック" charset="-128"/>
              </a:rPr>
              <a:t>Short and Simple</a:t>
            </a:r>
          </a:p>
        </p:txBody>
      </p:sp>
      <p:sp>
        <p:nvSpPr>
          <p:cNvPr id="15363" name="Text Placeholder 7"/>
          <p:cNvSpPr>
            <a:spLocks noGrp="1"/>
          </p:cNvSpPr>
          <p:nvPr>
            <p:ph type="body" idx="1"/>
          </p:nvPr>
        </p:nvSpPr>
        <p:spPr/>
        <p:txBody>
          <a:bodyPr/>
          <a:lstStyle/>
          <a:p>
            <a:pPr>
              <a:lnSpc>
                <a:spcPct val="80000"/>
              </a:lnSpc>
            </a:pPr>
            <a:r>
              <a:rPr lang="en-US" sz="2400">
                <a:ea typeface="Arial" charset="0"/>
              </a:rPr>
              <a:t>Keep feedback animation short</a:t>
            </a:r>
          </a:p>
          <a:p>
            <a:pPr lvl="1">
              <a:lnSpc>
                <a:spcPct val="80000"/>
              </a:lnSpc>
            </a:pPr>
            <a:r>
              <a:rPr lang="en-US" sz="1800">
                <a:ea typeface="Arial" charset="0"/>
              </a:rPr>
              <a:t>Many users will wait for it to stop before continuing</a:t>
            </a:r>
          </a:p>
          <a:p>
            <a:pPr>
              <a:lnSpc>
                <a:spcPct val="80000"/>
              </a:lnSpc>
            </a:pPr>
            <a:r>
              <a:rPr lang="en-US" sz="2400">
                <a:ea typeface="Arial" charset="0"/>
              </a:rPr>
              <a:t>Use animation sparingly</a:t>
            </a:r>
          </a:p>
          <a:p>
            <a:pPr lvl="1">
              <a:lnSpc>
                <a:spcPct val="80000"/>
              </a:lnSpc>
            </a:pPr>
            <a:r>
              <a:rPr lang="en-US" sz="1800">
                <a:ea typeface="Arial" charset="0"/>
              </a:rPr>
              <a:t>Constant motion is distracting and agitating</a:t>
            </a:r>
          </a:p>
          <a:p>
            <a:pPr>
              <a:lnSpc>
                <a:spcPct val="80000"/>
              </a:lnSpc>
            </a:pPr>
            <a:endParaRPr lang="en-US" sz="2200">
              <a:ea typeface="Arial" charset="0"/>
            </a:endParaRPr>
          </a:p>
        </p:txBody>
      </p:sp>
      <p:sp>
        <p:nvSpPr>
          <p:cNvPr id="1536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536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5366" name="Slide Number Placeholder 5"/>
          <p:cNvSpPr>
            <a:spLocks noGrp="1"/>
          </p:cNvSpPr>
          <p:nvPr>
            <p:ph type="sldNum" sz="quarter" idx="12"/>
          </p:nvPr>
        </p:nvSpPr>
        <p:spPr>
          <a:noFill/>
        </p:spPr>
        <p:txBody>
          <a:bodyPr/>
          <a:lstStyle/>
          <a:p>
            <a:fld id="{DD779B32-1F42-0642-B1B4-AB958EACBBCB}" type="slidenum">
              <a:rPr lang="en-US"/>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ea typeface="ＭＳ Ｐゴシック" charset="-128"/>
                <a:cs typeface="ＭＳ Ｐゴシック" charset="-128"/>
              </a:rPr>
              <a:t>Good Feedback Animation</a:t>
            </a:r>
          </a:p>
        </p:txBody>
      </p:sp>
      <p:sp>
        <p:nvSpPr>
          <p:cNvPr id="23555" name="Date Placeholder 3"/>
          <p:cNvSpPr>
            <a:spLocks noGrp="1"/>
          </p:cNvSpPr>
          <p:nvPr>
            <p:ph type="dt" sz="quarter" idx="10"/>
          </p:nvPr>
        </p:nvSpPr>
        <p:spPr>
          <a:noFill/>
        </p:spPr>
        <p:txBody>
          <a:bodyPr/>
          <a:lstStyle/>
          <a:p>
            <a:r>
              <a:rPr lang="en-US">
                <a:ea typeface="Arial" charset="0"/>
              </a:rPr>
              <a:t>Spring 2011</a:t>
            </a:r>
          </a:p>
        </p:txBody>
      </p:sp>
      <p:sp>
        <p:nvSpPr>
          <p:cNvPr id="23556" name="Footer Placeholder 4"/>
          <p:cNvSpPr>
            <a:spLocks noGrp="1"/>
          </p:cNvSpPr>
          <p:nvPr>
            <p:ph type="ftr" sz="quarter" idx="11"/>
          </p:nvPr>
        </p:nvSpPr>
        <p:spPr>
          <a:noFill/>
        </p:spPr>
        <p:txBody>
          <a:bodyPr/>
          <a:lstStyle/>
          <a:p>
            <a:r>
              <a:rPr lang="en-US">
                <a:ea typeface="Arial" charset="0"/>
              </a:rPr>
              <a:t>6.813/6.831 User Interface Design and Implementation</a:t>
            </a:r>
          </a:p>
        </p:txBody>
      </p:sp>
      <p:sp>
        <p:nvSpPr>
          <p:cNvPr id="23557" name="Slide Number Placeholder 5"/>
          <p:cNvSpPr>
            <a:spLocks noGrp="1"/>
          </p:cNvSpPr>
          <p:nvPr>
            <p:ph type="sldNum" sz="quarter" idx="12"/>
          </p:nvPr>
        </p:nvSpPr>
        <p:spPr>
          <a:noFill/>
        </p:spPr>
        <p:txBody>
          <a:bodyPr/>
          <a:lstStyle/>
          <a:p>
            <a:fld id="{496513EB-C33A-6045-88FE-A5EC3BB85AFA}" type="slidenum">
              <a:rPr lang="en-US"/>
              <a:pPr/>
              <a:t>16</a:t>
            </a:fld>
            <a:endParaRPr lang="en-US"/>
          </a:p>
        </p:txBody>
      </p:sp>
      <p:pic>
        <p:nvPicPr>
          <p:cNvPr id="23558" name="Picture 2"/>
          <p:cNvPicPr>
            <a:picLocks noChangeAspect="1" noChangeArrowheads="1"/>
          </p:cNvPicPr>
          <p:nvPr/>
        </p:nvPicPr>
        <p:blipFill>
          <a:blip r:embed="rId3"/>
          <a:srcRect l="6250" t="15176" r="9375" b="6775"/>
          <a:stretch>
            <a:fillRect/>
          </a:stretch>
        </p:blipFill>
        <p:spPr bwMode="auto">
          <a:xfrm>
            <a:off x="754063" y="762000"/>
            <a:ext cx="7543800" cy="5029200"/>
          </a:xfrm>
          <a:prstGeom prst="rect">
            <a:avLst/>
          </a:prstGeom>
          <a:noFill/>
          <a:ln w="25400">
            <a:noFill/>
            <a:miter lim="800000"/>
            <a:headEnd/>
            <a:tailEnd type="none" w="lg" len="lg"/>
          </a:ln>
        </p:spPr>
      </p:pic>
      <p:sp>
        <p:nvSpPr>
          <p:cNvPr id="23559" name="Rectangle 6"/>
          <p:cNvSpPr>
            <a:spLocks noChangeArrowheads="1"/>
          </p:cNvSpPr>
          <p:nvPr/>
        </p:nvSpPr>
        <p:spPr bwMode="auto">
          <a:xfrm>
            <a:off x="5097463" y="5791200"/>
            <a:ext cx="3208337" cy="338138"/>
          </a:xfrm>
          <a:prstGeom prst="rect">
            <a:avLst/>
          </a:prstGeom>
          <a:noFill/>
          <a:ln w="9525">
            <a:noFill/>
            <a:miter lim="800000"/>
            <a:headEnd/>
            <a:tailEnd/>
          </a:ln>
        </p:spPr>
        <p:txBody>
          <a:bodyPr wrap="none">
            <a:prstTxWarp prst="textNoShape">
              <a:avLst/>
            </a:prstTxWarp>
            <a:spAutoFit/>
          </a:bodyPr>
          <a:lstStyle/>
          <a:p>
            <a:r>
              <a:rPr lang="en-US" sz="1600"/>
              <a:t>suggested by Jonathan Goldberg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ea typeface="ＭＳ Ｐゴシック" charset="-128"/>
              </a:rPr>
              <a:t>Pixel Approach: Frame Animation</a:t>
            </a:r>
          </a:p>
        </p:txBody>
      </p:sp>
      <p:sp>
        <p:nvSpPr>
          <p:cNvPr id="16387" name="Rectangle 3"/>
          <p:cNvSpPr>
            <a:spLocks noGrp="1" noChangeArrowheads="1"/>
          </p:cNvSpPr>
          <p:nvPr>
            <p:ph type="body" idx="1"/>
          </p:nvPr>
        </p:nvSpPr>
        <p:spPr/>
        <p:txBody>
          <a:bodyPr/>
          <a:lstStyle/>
          <a:p>
            <a:r>
              <a:rPr lang="en-US">
                <a:ea typeface="Arial" charset="0"/>
              </a:rPr>
              <a:t>Frame animation</a:t>
            </a:r>
          </a:p>
          <a:p>
            <a:pPr lvl="1"/>
            <a:r>
              <a:rPr lang="en-US">
                <a:ea typeface="Arial" charset="0"/>
              </a:rPr>
              <a:t>Animated GIF</a:t>
            </a:r>
          </a:p>
          <a:p>
            <a:pPr lvl="1"/>
            <a:r>
              <a:rPr lang="en-US">
                <a:ea typeface="Arial" charset="0"/>
              </a:rPr>
              <a:t>Or loop through a sequence of images yourself (using drawImage() or showing/hiding image objects)</a:t>
            </a:r>
          </a:p>
          <a:p>
            <a:pPr lvl="1"/>
            <a:endParaRPr lang="en-US">
              <a:ea typeface="Arial" charset="0"/>
            </a:endParaRPr>
          </a:p>
          <a:p>
            <a:endParaRPr lang="en-US">
              <a:ea typeface="Arial" charset="0"/>
            </a:endParaRPr>
          </a:p>
        </p:txBody>
      </p:sp>
      <p:sp>
        <p:nvSpPr>
          <p:cNvPr id="1638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638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6390" name="Slide Number Placeholder 5"/>
          <p:cNvSpPr>
            <a:spLocks noGrp="1"/>
          </p:cNvSpPr>
          <p:nvPr>
            <p:ph type="sldNum" sz="quarter" idx="12"/>
          </p:nvPr>
        </p:nvSpPr>
        <p:spPr>
          <a:noFill/>
        </p:spPr>
        <p:txBody>
          <a:bodyPr/>
          <a:lstStyle/>
          <a:p>
            <a:fld id="{9F71BB3A-E913-F844-BAAE-2EBCC2756F3B}" type="slidenum">
              <a:rPr lang="en-US"/>
              <a:pPr/>
              <a:t>17</a:t>
            </a:fld>
            <a:endParaRPr lang="en-US"/>
          </a:p>
        </p:txBody>
      </p:sp>
      <p:pic>
        <p:nvPicPr>
          <p:cNvPr id="8" name="Picture 7" descr="genericThrobber.gif"/>
          <p:cNvPicPr>
            <a:picLocks noChangeAspect="1"/>
          </p:cNvPicPr>
          <p:nvPr/>
        </p:nvPicPr>
        <p:blipFill>
          <a:blip r:embed="rId3"/>
          <a:stretch>
            <a:fillRect/>
          </a:stretch>
        </p:blipFill>
        <p:spPr>
          <a:xfrm>
            <a:off x="3429000" y="3733800"/>
            <a:ext cx="1270000" cy="127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ea typeface="ＭＳ Ｐゴシック" charset="-128"/>
              </a:rPr>
              <a:t>Pixel/Stroke Approach: Event Loop</a:t>
            </a:r>
          </a:p>
        </p:txBody>
      </p:sp>
      <p:sp>
        <p:nvSpPr>
          <p:cNvPr id="17411" name="Rectangle 3"/>
          <p:cNvSpPr>
            <a:spLocks noGrp="1" noChangeArrowheads="1"/>
          </p:cNvSpPr>
          <p:nvPr>
            <p:ph type="body" idx="1"/>
          </p:nvPr>
        </p:nvSpPr>
        <p:spPr/>
        <p:txBody>
          <a:bodyPr/>
          <a:lstStyle/>
          <a:p>
            <a:pPr>
              <a:lnSpc>
                <a:spcPct val="80000"/>
              </a:lnSpc>
            </a:pPr>
            <a:r>
              <a:rPr lang="en-US">
                <a:ea typeface="Arial" charset="0"/>
              </a:rPr>
              <a:t>Approach</a:t>
            </a:r>
          </a:p>
          <a:p>
            <a:pPr lvl="1">
              <a:lnSpc>
                <a:spcPct val="80000"/>
              </a:lnSpc>
            </a:pPr>
            <a:r>
              <a:rPr lang="en-US">
                <a:ea typeface="Arial" charset="0"/>
              </a:rPr>
              <a:t>Set a periodic timer for 1/frame rate</a:t>
            </a:r>
          </a:p>
          <a:p>
            <a:pPr lvl="1">
              <a:lnSpc>
                <a:spcPct val="80000"/>
              </a:lnSpc>
            </a:pPr>
            <a:r>
              <a:rPr lang="en-US">
                <a:ea typeface="Arial" charset="0"/>
              </a:rPr>
              <a:t>Repaint your canvas every timer tick</a:t>
            </a:r>
          </a:p>
          <a:p>
            <a:pPr lvl="1">
              <a:lnSpc>
                <a:spcPct val="80000"/>
              </a:lnSpc>
            </a:pPr>
            <a:r>
              <a:rPr lang="en-US">
                <a:ea typeface="Arial" charset="0"/>
              </a:rPr>
              <a:t>Use </a:t>
            </a:r>
            <a:r>
              <a:rPr lang="en-US" b="1">
                <a:ea typeface="Arial" charset="0"/>
              </a:rPr>
              <a:t>the current clock time </a:t>
            </a:r>
            <a:r>
              <a:rPr lang="en-US">
                <a:ea typeface="Arial" charset="0"/>
              </a:rPr>
              <a:t>to compute positions/sizes/etc to draw animated objects</a:t>
            </a:r>
          </a:p>
          <a:p>
            <a:pPr lvl="1">
              <a:lnSpc>
                <a:spcPct val="80000"/>
              </a:lnSpc>
            </a:pPr>
            <a:r>
              <a:rPr lang="en-US">
                <a:ea typeface="Arial" charset="0"/>
              </a:rPr>
              <a:t>Stop timer when animation complete or interrupted</a:t>
            </a:r>
          </a:p>
          <a:p>
            <a:pPr>
              <a:lnSpc>
                <a:spcPct val="80000"/>
              </a:lnSpc>
            </a:pPr>
            <a:endParaRPr lang="en-US">
              <a:ea typeface="Arial" charset="0"/>
            </a:endParaRPr>
          </a:p>
          <a:p>
            <a:pPr>
              <a:lnSpc>
                <a:spcPct val="80000"/>
              </a:lnSpc>
            </a:pPr>
            <a:r>
              <a:rPr lang="en-US">
                <a:ea typeface="Arial" charset="0"/>
              </a:rPr>
              <a:t>May be hard to achieve smooth animation</a:t>
            </a:r>
          </a:p>
          <a:p>
            <a:pPr lvl="1">
              <a:lnSpc>
                <a:spcPct val="80000"/>
              </a:lnSpc>
            </a:pPr>
            <a:r>
              <a:rPr lang="en-US">
                <a:ea typeface="Arial" charset="0"/>
              </a:rPr>
              <a:t>Event-handling may be bursty</a:t>
            </a:r>
          </a:p>
          <a:p>
            <a:pPr lvl="1">
              <a:lnSpc>
                <a:spcPct val="80000"/>
              </a:lnSpc>
            </a:pPr>
            <a:r>
              <a:rPr lang="en-US">
                <a:ea typeface="Arial" charset="0"/>
              </a:rPr>
              <a:t>Getting from timer tick to paint method requires two passes through event queue</a:t>
            </a:r>
          </a:p>
          <a:p>
            <a:pPr lvl="1">
              <a:lnSpc>
                <a:spcPct val="80000"/>
              </a:lnSpc>
            </a:pPr>
            <a:r>
              <a:rPr lang="en-US">
                <a:ea typeface="Arial" charset="0"/>
              </a:rPr>
              <a:t>Processing user input events has priority over animation repaints</a:t>
            </a:r>
          </a:p>
          <a:p>
            <a:pPr lvl="1">
              <a:lnSpc>
                <a:spcPct val="80000"/>
              </a:lnSpc>
            </a:pPr>
            <a:endParaRPr lang="en-US">
              <a:ea typeface="Arial" charset="0"/>
            </a:endParaRPr>
          </a:p>
        </p:txBody>
      </p:sp>
      <p:sp>
        <p:nvSpPr>
          <p:cNvPr id="1741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741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7414" name="Slide Number Placeholder 5"/>
          <p:cNvSpPr>
            <a:spLocks noGrp="1"/>
          </p:cNvSpPr>
          <p:nvPr>
            <p:ph type="sldNum" sz="quarter" idx="12"/>
          </p:nvPr>
        </p:nvSpPr>
        <p:spPr>
          <a:noFill/>
        </p:spPr>
        <p:txBody>
          <a:bodyPr/>
          <a:lstStyle/>
          <a:p>
            <a:fld id="{87B08BE4-B1C7-E047-AC69-5A0342B914A0}" type="slidenum">
              <a:rPr lang="en-US"/>
              <a:pPr/>
              <a:t>18</a:t>
            </a:fld>
            <a:endParaRPr lang="en-US"/>
          </a:p>
        </p:txBody>
      </p:sp>
      <p:sp>
        <p:nvSpPr>
          <p:cNvPr id="7" name="Oval 6"/>
          <p:cNvSpPr/>
          <p:nvPr/>
        </p:nvSpPr>
        <p:spPr bwMode="auto">
          <a:xfrm>
            <a:off x="1752600" y="3200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962400" y="3200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6019800" y="3200400"/>
            <a:ext cx="381000" cy="381000"/>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0" name="Straight Arrow Connector 9"/>
          <p:cNvCxnSpPr/>
          <p:nvPr/>
        </p:nvCxnSpPr>
        <p:spPr bwMode="auto">
          <a:xfrm>
            <a:off x="1905000" y="3373204"/>
            <a:ext cx="4419600" cy="55796"/>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ea typeface="ＭＳ Ｐゴシック" charset="-128"/>
              </a:rPr>
              <a:t>Pixel/Stroke Approach: </a:t>
            </a:r>
            <a:br>
              <a:rPr lang="en-US">
                <a:ea typeface="ＭＳ Ｐゴシック" charset="-128"/>
              </a:rPr>
            </a:br>
            <a:r>
              <a:rPr lang="en-US">
                <a:ea typeface="ＭＳ Ｐゴシック" charset="-128"/>
              </a:rPr>
              <a:t>Animation Loop</a:t>
            </a:r>
          </a:p>
        </p:txBody>
      </p:sp>
      <p:sp>
        <p:nvSpPr>
          <p:cNvPr id="18435" name="Rectangle 3"/>
          <p:cNvSpPr>
            <a:spLocks noGrp="1" noChangeArrowheads="1"/>
          </p:cNvSpPr>
          <p:nvPr>
            <p:ph type="body" idx="1"/>
          </p:nvPr>
        </p:nvSpPr>
        <p:spPr/>
        <p:txBody>
          <a:bodyPr/>
          <a:lstStyle/>
          <a:p>
            <a:r>
              <a:rPr lang="en-US">
                <a:ea typeface="Arial" charset="0"/>
              </a:rPr>
              <a:t>Tight animation loop approach</a:t>
            </a:r>
          </a:p>
          <a:p>
            <a:pPr lvl="1"/>
            <a:r>
              <a:rPr lang="en-US">
                <a:ea typeface="Arial" charset="0"/>
              </a:rPr>
              <a:t>Repeat as fast as possible,</a:t>
            </a:r>
          </a:p>
          <a:p>
            <a:pPr lvl="2"/>
            <a:r>
              <a:rPr lang="en-US">
                <a:ea typeface="Arial" charset="0"/>
              </a:rPr>
              <a:t>Check and handle input events</a:t>
            </a:r>
          </a:p>
          <a:p>
            <a:pPr lvl="2"/>
            <a:r>
              <a:rPr lang="en-US">
                <a:ea typeface="Arial" charset="0"/>
              </a:rPr>
              <a:t>Paint everything for current clock time</a:t>
            </a:r>
          </a:p>
          <a:p>
            <a:pPr lvl="2"/>
            <a:r>
              <a:rPr lang="en-US">
                <a:ea typeface="Arial" charset="0"/>
              </a:rPr>
              <a:t>(Optional: sleep a bit to yield to other processes)</a:t>
            </a:r>
          </a:p>
          <a:p>
            <a:endParaRPr lang="en-US">
              <a:ea typeface="Arial" charset="0"/>
            </a:endParaRPr>
          </a:p>
        </p:txBody>
      </p:sp>
      <p:sp>
        <p:nvSpPr>
          <p:cNvPr id="1843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843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8438" name="Slide Number Placeholder 5"/>
          <p:cNvSpPr>
            <a:spLocks noGrp="1"/>
          </p:cNvSpPr>
          <p:nvPr>
            <p:ph type="sldNum" sz="quarter" idx="12"/>
          </p:nvPr>
        </p:nvSpPr>
        <p:spPr>
          <a:noFill/>
        </p:spPr>
        <p:txBody>
          <a:bodyPr/>
          <a:lstStyle/>
          <a:p>
            <a:fld id="{7903D8D2-E2C5-E34C-96B7-101B36C3466D}" type="slidenum">
              <a:rPr lang="en-US"/>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UI Hall of Fame or Shame?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4F862725-28F8-5C40-BF64-07E2469324A5}" type="slidenum">
              <a:rPr lang="en-US"/>
              <a:pPr/>
              <a:t>2</a:t>
            </a:fld>
            <a:endParaRPr lang="en-US"/>
          </a:p>
        </p:txBody>
      </p:sp>
      <p:pic>
        <p:nvPicPr>
          <p:cNvPr id="8" name="Picture 7"/>
          <p:cNvPicPr>
            <a:picLocks noChangeAspect="1"/>
          </p:cNvPicPr>
          <p:nvPr/>
        </p:nvPicPr>
        <p:blipFill>
          <a:blip r:embed="rId3"/>
          <a:stretch>
            <a:fillRect/>
          </a:stretch>
        </p:blipFill>
        <p:spPr>
          <a:xfrm>
            <a:off x="228600" y="838200"/>
            <a:ext cx="3867151" cy="3733800"/>
          </a:xfrm>
          <a:prstGeom prst="rect">
            <a:avLst/>
          </a:prstGeom>
        </p:spPr>
      </p:pic>
      <p:pic>
        <p:nvPicPr>
          <p:cNvPr id="9" name="Picture 8"/>
          <p:cNvPicPr>
            <a:picLocks noChangeAspect="1"/>
          </p:cNvPicPr>
          <p:nvPr/>
        </p:nvPicPr>
        <p:blipFill>
          <a:blip r:embed="rId4"/>
          <a:srcRect r="32788"/>
          <a:stretch>
            <a:fillRect/>
          </a:stretch>
        </p:blipFill>
        <p:spPr>
          <a:xfrm>
            <a:off x="4191000" y="1600200"/>
            <a:ext cx="5213350" cy="457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ea typeface="ＭＳ Ｐゴシック" charset="-128"/>
              </a:rPr>
              <a:t>Component Approach: Property Animation</a:t>
            </a:r>
          </a:p>
        </p:txBody>
      </p:sp>
      <p:sp>
        <p:nvSpPr>
          <p:cNvPr id="19459" name="Rectangle 3"/>
          <p:cNvSpPr>
            <a:spLocks noGrp="1" noChangeArrowheads="1"/>
          </p:cNvSpPr>
          <p:nvPr>
            <p:ph type="body" idx="1"/>
          </p:nvPr>
        </p:nvSpPr>
        <p:spPr/>
        <p:txBody>
          <a:bodyPr/>
          <a:lstStyle/>
          <a:p>
            <a:r>
              <a:rPr lang="en-US">
                <a:ea typeface="Arial" charset="0"/>
              </a:rPr>
              <a:t>Set periodic timer</a:t>
            </a:r>
          </a:p>
          <a:p>
            <a:r>
              <a:rPr lang="en-US">
                <a:ea typeface="Arial" charset="0"/>
              </a:rPr>
              <a:t>Every timer tick, update component properties as a function of current clock time</a:t>
            </a:r>
          </a:p>
          <a:p>
            <a:pPr lvl="1"/>
            <a:r>
              <a:rPr lang="en-US">
                <a:ea typeface="Arial" charset="0"/>
              </a:rPr>
              <a:t>Position, size, color, opacity</a:t>
            </a:r>
          </a:p>
        </p:txBody>
      </p:sp>
      <p:sp>
        <p:nvSpPr>
          <p:cNvPr id="194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5"/>
          <p:cNvSpPr>
            <a:spLocks noGrp="1"/>
          </p:cNvSpPr>
          <p:nvPr>
            <p:ph type="sldNum" sz="quarter" idx="12"/>
          </p:nvPr>
        </p:nvSpPr>
        <p:spPr>
          <a:noFill/>
        </p:spPr>
        <p:txBody>
          <a:bodyPr/>
          <a:lstStyle/>
          <a:p>
            <a:fld id="{DE227F94-64AB-B94D-A958-100AE30A1B80}"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ea typeface="ＭＳ Ｐゴシック" charset="-128"/>
              </a:rPr>
              <a:t>Easing and Path</a:t>
            </a:r>
          </a:p>
        </p:txBody>
      </p:sp>
      <p:sp>
        <p:nvSpPr>
          <p:cNvPr id="20483" name="Rectangle 3"/>
          <p:cNvSpPr>
            <a:spLocks noGrp="1" noChangeArrowheads="1"/>
          </p:cNvSpPr>
          <p:nvPr>
            <p:ph type="body" idx="1"/>
          </p:nvPr>
        </p:nvSpPr>
        <p:spPr/>
        <p:txBody>
          <a:bodyPr/>
          <a:lstStyle/>
          <a:p>
            <a:pPr>
              <a:lnSpc>
                <a:spcPct val="90000"/>
              </a:lnSpc>
            </a:pPr>
            <a:r>
              <a:rPr lang="en-US">
                <a:ea typeface="Arial" charset="0"/>
              </a:rPr>
              <a:t>Easing function maps time t to parameter s [0,1]</a:t>
            </a:r>
          </a:p>
          <a:p>
            <a:pPr lvl="1">
              <a:lnSpc>
                <a:spcPct val="90000"/>
              </a:lnSpc>
            </a:pPr>
            <a:r>
              <a:rPr lang="en-US">
                <a:ea typeface="Arial" charset="0"/>
              </a:rPr>
              <a:t>Linear: s = t / duration</a:t>
            </a:r>
          </a:p>
          <a:p>
            <a:pPr lvl="1">
              <a:lnSpc>
                <a:spcPct val="90000"/>
              </a:lnSpc>
            </a:pPr>
            <a:r>
              <a:rPr lang="en-US">
                <a:ea typeface="Arial" charset="0"/>
              </a:rPr>
              <a:t>Slow-in/slow-out</a:t>
            </a:r>
          </a:p>
          <a:p>
            <a:pPr lvl="2">
              <a:lnSpc>
                <a:spcPct val="90000"/>
              </a:lnSpc>
            </a:pPr>
            <a:r>
              <a:rPr lang="en-US">
                <a:ea typeface="Arial" charset="0"/>
              </a:rPr>
              <a:t>s ~ atan(t)</a:t>
            </a:r>
          </a:p>
          <a:p>
            <a:pPr lvl="2">
              <a:lnSpc>
                <a:spcPct val="90000"/>
              </a:lnSpc>
            </a:pPr>
            <a:r>
              <a:rPr lang="en-US">
                <a:ea typeface="Arial" charset="0"/>
              </a:rPr>
              <a:t>s ~ 1/(1+e^-t)</a:t>
            </a:r>
          </a:p>
          <a:p>
            <a:pPr>
              <a:lnSpc>
                <a:spcPct val="90000"/>
              </a:lnSpc>
              <a:buNone/>
            </a:pPr>
            <a:endParaRPr lang="en-US">
              <a:ea typeface="Arial" charset="0"/>
            </a:endParaRPr>
          </a:p>
          <a:p>
            <a:pPr>
              <a:lnSpc>
                <a:spcPct val="90000"/>
              </a:lnSpc>
            </a:pPr>
            <a:r>
              <a:rPr lang="en-US">
                <a:ea typeface="Arial" charset="0"/>
              </a:rPr>
              <a:t>Path function maps s to property value v</a:t>
            </a:r>
          </a:p>
          <a:p>
            <a:pPr lvl="1">
              <a:lnSpc>
                <a:spcPct val="90000"/>
              </a:lnSpc>
            </a:pPr>
            <a:r>
              <a:rPr lang="en-US">
                <a:ea typeface="Arial" charset="0"/>
              </a:rPr>
              <a:t>Linear: [x,y] = (1-s) [x</a:t>
            </a:r>
            <a:r>
              <a:rPr lang="en-US" baseline="-25000">
                <a:ea typeface="Arial" charset="0"/>
              </a:rPr>
              <a:t>0</a:t>
            </a:r>
            <a:r>
              <a:rPr lang="en-US">
                <a:ea typeface="Arial" charset="0"/>
              </a:rPr>
              <a:t>,y</a:t>
            </a:r>
            <a:r>
              <a:rPr lang="en-US" baseline="-25000">
                <a:ea typeface="Arial" charset="0"/>
              </a:rPr>
              <a:t>0</a:t>
            </a:r>
            <a:r>
              <a:rPr lang="en-US">
                <a:ea typeface="Arial" charset="0"/>
              </a:rPr>
              <a:t>] + s [x</a:t>
            </a:r>
            <a:r>
              <a:rPr lang="en-US" baseline="-25000">
                <a:ea typeface="Arial" charset="0"/>
              </a:rPr>
              <a:t>1</a:t>
            </a:r>
            <a:r>
              <a:rPr lang="en-US">
                <a:ea typeface="Arial" charset="0"/>
              </a:rPr>
              <a:t>,y</a:t>
            </a:r>
            <a:r>
              <a:rPr lang="en-US" baseline="-25000">
                <a:ea typeface="Arial" charset="0"/>
              </a:rPr>
              <a:t>1</a:t>
            </a:r>
            <a:r>
              <a:rPr lang="en-US">
                <a:ea typeface="Arial" charset="0"/>
              </a:rPr>
              <a:t>]</a:t>
            </a:r>
          </a:p>
          <a:p>
            <a:pPr lvl="1">
              <a:lnSpc>
                <a:spcPct val="90000"/>
              </a:lnSpc>
            </a:pPr>
            <a:r>
              <a:rPr lang="en-US">
                <a:ea typeface="Arial" charset="0"/>
              </a:rPr>
              <a:t>Quadratic Bezier curve: </a:t>
            </a:r>
            <a:br>
              <a:rPr lang="en-US">
                <a:ea typeface="Arial" charset="0"/>
              </a:rPr>
            </a:br>
            <a:r>
              <a:rPr lang="en-US">
                <a:ea typeface="Arial" charset="0"/>
              </a:rPr>
              <a:t>	 (x,y) = (1-s)</a:t>
            </a:r>
            <a:r>
              <a:rPr lang="en-US" baseline="30000">
                <a:ea typeface="Arial" charset="0"/>
              </a:rPr>
              <a:t>2 </a:t>
            </a:r>
            <a:r>
              <a:rPr lang="en-US">
                <a:ea typeface="Arial" charset="0"/>
              </a:rPr>
              <a:t>[x</a:t>
            </a:r>
            <a:r>
              <a:rPr lang="en-US" baseline="-25000">
                <a:ea typeface="Arial" charset="0"/>
              </a:rPr>
              <a:t>0</a:t>
            </a:r>
            <a:r>
              <a:rPr lang="en-US">
                <a:ea typeface="Arial" charset="0"/>
              </a:rPr>
              <a:t>,y</a:t>
            </a:r>
            <a:r>
              <a:rPr lang="en-US" baseline="-25000">
                <a:ea typeface="Arial" charset="0"/>
              </a:rPr>
              <a:t>0</a:t>
            </a:r>
            <a:r>
              <a:rPr lang="en-US">
                <a:ea typeface="Arial" charset="0"/>
              </a:rPr>
              <a:t>] + 2s(1-s) [x</a:t>
            </a:r>
            <a:r>
              <a:rPr lang="en-US" baseline="-25000">
                <a:ea typeface="Arial" charset="0"/>
              </a:rPr>
              <a:t>1</a:t>
            </a:r>
            <a:r>
              <a:rPr lang="en-US">
                <a:ea typeface="Arial" charset="0"/>
              </a:rPr>
              <a:t>,y</a:t>
            </a:r>
            <a:r>
              <a:rPr lang="en-US" baseline="-25000">
                <a:ea typeface="Arial" charset="0"/>
              </a:rPr>
              <a:t>1</a:t>
            </a:r>
            <a:r>
              <a:rPr lang="en-US">
                <a:ea typeface="Arial" charset="0"/>
              </a:rPr>
              <a:t>] + s</a:t>
            </a:r>
            <a:r>
              <a:rPr lang="en-US" baseline="30000">
                <a:ea typeface="Arial" charset="0"/>
              </a:rPr>
              <a:t>2 </a:t>
            </a:r>
            <a:r>
              <a:rPr lang="en-US">
                <a:ea typeface="Arial" charset="0"/>
              </a:rPr>
              <a:t>[x</a:t>
            </a:r>
            <a:r>
              <a:rPr lang="en-US" baseline="-25000">
                <a:ea typeface="Arial" charset="0"/>
              </a:rPr>
              <a:t>2</a:t>
            </a:r>
            <a:r>
              <a:rPr lang="en-US">
                <a:ea typeface="Arial" charset="0"/>
              </a:rPr>
              <a:t>,y</a:t>
            </a:r>
            <a:r>
              <a:rPr lang="en-US" baseline="-25000">
                <a:ea typeface="Arial" charset="0"/>
              </a:rPr>
              <a:t>2</a:t>
            </a:r>
            <a:r>
              <a:rPr lang="en-US">
                <a:ea typeface="Arial" charset="0"/>
              </a:rPr>
              <a:t>]</a:t>
            </a:r>
          </a:p>
          <a:p>
            <a:pPr lvl="1">
              <a:lnSpc>
                <a:spcPct val="90000"/>
              </a:lnSpc>
            </a:pPr>
            <a:r>
              <a:rPr lang="en-US">
                <a:ea typeface="Arial" charset="0"/>
              </a:rPr>
              <a:t>Color: HSV vs. RGB</a:t>
            </a:r>
          </a:p>
        </p:txBody>
      </p:sp>
      <p:sp>
        <p:nvSpPr>
          <p:cNvPr id="2048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048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0486" name="Slide Number Placeholder 5"/>
          <p:cNvSpPr>
            <a:spLocks noGrp="1"/>
          </p:cNvSpPr>
          <p:nvPr>
            <p:ph type="sldNum" sz="quarter" idx="12"/>
          </p:nvPr>
        </p:nvSpPr>
        <p:spPr>
          <a:noFill/>
        </p:spPr>
        <p:txBody>
          <a:bodyPr/>
          <a:lstStyle/>
          <a:p>
            <a:fld id="{7B285120-C81C-FD4A-92BD-D6019CF1D319}" type="slidenum">
              <a:rPr lang="en-US"/>
              <a:pPr/>
              <a:t>21</a:t>
            </a:fld>
            <a:endParaRPr lang="en-US"/>
          </a:p>
        </p:txBody>
      </p:sp>
      <p:pic>
        <p:nvPicPr>
          <p:cNvPr id="7" name="Picture 6"/>
          <p:cNvPicPr>
            <a:picLocks noChangeAspect="1"/>
          </p:cNvPicPr>
          <p:nvPr/>
        </p:nvPicPr>
        <p:blipFill>
          <a:blip r:embed="rId3"/>
          <a:srcRect l="6250" t="18750" r="22917" b="9375"/>
          <a:stretch>
            <a:fillRect/>
          </a:stretch>
        </p:blipFill>
        <p:spPr>
          <a:xfrm>
            <a:off x="5867400" y="1676400"/>
            <a:ext cx="1828800" cy="123712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Animation in jQuery</a:t>
            </a:r>
          </a:p>
        </p:txBody>
      </p:sp>
      <p:sp>
        <p:nvSpPr>
          <p:cNvPr id="3" name="Text Placeholder 2"/>
          <p:cNvSpPr>
            <a:spLocks noGrp="1"/>
          </p:cNvSpPr>
          <p:nvPr>
            <p:ph type="body" idx="1"/>
          </p:nvPr>
        </p:nvSpPr>
        <p:spPr/>
        <p:txBody>
          <a:bodyPr/>
          <a:lstStyle/>
          <a:p>
            <a:pPr>
              <a:buNone/>
            </a:pPr>
            <a:r>
              <a:rPr lang="en-US"/>
              <a:t>$(“#menu”).animate(</a:t>
            </a:r>
          </a:p>
          <a:p>
            <a:pPr>
              <a:buNone/>
            </a:pPr>
            <a:r>
              <a:rPr lang="en-US"/>
              <a:t>   {</a:t>
            </a:r>
          </a:p>
          <a:p>
            <a:pPr>
              <a:buNone/>
            </a:pPr>
            <a:r>
              <a:rPr lang="en-US"/>
              <a:t>	   opacity: 0.0,</a:t>
            </a:r>
          </a:p>
          <a:p>
            <a:pPr>
              <a:buNone/>
            </a:pPr>
            <a:r>
              <a:rPr lang="en-US"/>
              <a:t>	   width: 0px</a:t>
            </a:r>
          </a:p>
          <a:p>
            <a:pPr>
              <a:buNone/>
            </a:pPr>
            <a:r>
              <a:rPr lang="en-US"/>
              <a:t>   },</a:t>
            </a:r>
          </a:p>
          <a:p>
            <a:pPr>
              <a:buNone/>
            </a:pPr>
            <a:r>
              <a:rPr lang="en-US"/>
              <a:t>	200,</a:t>
            </a:r>
          </a:p>
          <a:p>
            <a:pPr>
              <a:buNone/>
            </a:pPr>
            <a:r>
              <a:rPr lang="en-US"/>
              <a:t>	“linear”</a:t>
            </a:r>
          </a:p>
          <a:p>
            <a:pPr>
              <a:buNone/>
            </a:pPr>
            <a:r>
              <a:rPr lang="en-US"/>
              <a:t>);</a:t>
            </a:r>
          </a:p>
          <a:p>
            <a:pPr>
              <a:buNone/>
            </a:pPr>
            <a:r>
              <a:rPr lang="en-US"/>
              <a:t>     </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4789422A-A0BD-3345-96AC-F842711A4308}" type="slidenum">
              <a:rPr lang="en-US"/>
              <a:pPr/>
              <a:t>22</a:t>
            </a:fld>
            <a:endParaRPr lang="en-US"/>
          </a:p>
        </p:txBody>
      </p:sp>
      <p:cxnSp>
        <p:nvCxnSpPr>
          <p:cNvPr id="8" name="Straight Arrow Connector 7"/>
          <p:cNvCxnSpPr/>
          <p:nvPr/>
        </p:nvCxnSpPr>
        <p:spPr bwMode="auto">
          <a:xfrm rot="10800000">
            <a:off x="2514600" y="4400490"/>
            <a:ext cx="3048000" cy="1588"/>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0800000">
            <a:off x="2209800" y="3867090"/>
            <a:ext cx="3352800" cy="1588"/>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0800000">
            <a:off x="3581400" y="2266890"/>
            <a:ext cx="1981200" cy="158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3" name="TextBox 12"/>
          <p:cNvSpPr txBox="1"/>
          <p:nvPr/>
        </p:nvSpPr>
        <p:spPr>
          <a:xfrm>
            <a:off x="5638800" y="2114490"/>
            <a:ext cx="2665313" cy="400110"/>
          </a:xfrm>
          <a:prstGeom prst="rect">
            <a:avLst/>
          </a:prstGeom>
          <a:noFill/>
        </p:spPr>
        <p:txBody>
          <a:bodyPr wrap="none" rtlCol="0">
            <a:spAutoFit/>
          </a:bodyPr>
          <a:lstStyle/>
          <a:p>
            <a:r>
              <a:rPr lang="en-US"/>
              <a:t>property target values</a:t>
            </a:r>
          </a:p>
        </p:txBody>
      </p:sp>
      <p:sp>
        <p:nvSpPr>
          <p:cNvPr id="14" name="TextBox 13"/>
          <p:cNvSpPr txBox="1"/>
          <p:nvPr/>
        </p:nvSpPr>
        <p:spPr>
          <a:xfrm>
            <a:off x="5715000" y="3638490"/>
            <a:ext cx="3021355" cy="400110"/>
          </a:xfrm>
          <a:prstGeom prst="rect">
            <a:avLst/>
          </a:prstGeom>
          <a:noFill/>
        </p:spPr>
        <p:txBody>
          <a:bodyPr wrap="none" rtlCol="0">
            <a:spAutoFit/>
          </a:bodyPr>
          <a:lstStyle/>
          <a:p>
            <a:r>
              <a:rPr lang="en-US"/>
              <a:t>duration (in milliseconds)</a:t>
            </a:r>
          </a:p>
        </p:txBody>
      </p:sp>
      <p:sp>
        <p:nvSpPr>
          <p:cNvPr id="15" name="TextBox 14"/>
          <p:cNvSpPr txBox="1"/>
          <p:nvPr/>
        </p:nvSpPr>
        <p:spPr>
          <a:xfrm>
            <a:off x="5715000" y="4171890"/>
            <a:ext cx="1910023" cy="400110"/>
          </a:xfrm>
          <a:prstGeom prst="rect">
            <a:avLst/>
          </a:prstGeom>
          <a:noFill/>
        </p:spPr>
        <p:txBody>
          <a:bodyPr wrap="none" rtlCol="0">
            <a:spAutoFit/>
          </a:bodyPr>
          <a:lstStyle/>
          <a:p>
            <a:r>
              <a:rPr lang="en-US"/>
              <a:t>easing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r>
              <a:rPr lang="en-US">
                <a:ea typeface="ＭＳ Ｐゴシック" charset="-128"/>
              </a:rPr>
              <a:t>Summary</a:t>
            </a:r>
          </a:p>
        </p:txBody>
      </p:sp>
      <p:sp>
        <p:nvSpPr>
          <p:cNvPr id="22531" name="Text Placeholder 7"/>
          <p:cNvSpPr>
            <a:spLocks noGrp="1"/>
          </p:cNvSpPr>
          <p:nvPr>
            <p:ph type="body" idx="1"/>
          </p:nvPr>
        </p:nvSpPr>
        <p:spPr/>
        <p:txBody>
          <a:bodyPr/>
          <a:lstStyle/>
          <a:p>
            <a:r>
              <a:rPr lang="en-US">
                <a:ea typeface="Arial" charset="0"/>
              </a:rPr>
              <a:t>Animation is useful for feedback and explanation</a:t>
            </a:r>
          </a:p>
          <a:p>
            <a:r>
              <a:rPr lang="en-US">
                <a:ea typeface="Arial" charset="0"/>
              </a:rPr>
              <a:t>Use cartooning effects like motion blur</a:t>
            </a:r>
          </a:p>
          <a:p>
            <a:r>
              <a:rPr lang="en-US">
                <a:ea typeface="Arial" charset="0"/>
              </a:rPr>
              <a:t>Often implemented with timers</a:t>
            </a:r>
          </a:p>
          <a:p>
            <a:endParaRPr lang="en-US">
              <a:ea typeface="Arial" charset="0"/>
            </a:endParaRPr>
          </a:p>
        </p:txBody>
      </p:sp>
      <p:sp>
        <p:nvSpPr>
          <p:cNvPr id="2253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253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2534" name="Slide Number Placeholder 5"/>
          <p:cNvSpPr>
            <a:spLocks noGrp="1"/>
          </p:cNvSpPr>
          <p:nvPr>
            <p:ph type="sldNum" sz="quarter" idx="12"/>
          </p:nvPr>
        </p:nvSpPr>
        <p:spPr>
          <a:noFill/>
        </p:spPr>
        <p:txBody>
          <a:bodyPr/>
          <a:lstStyle/>
          <a:p>
            <a:fld id="{FF5EA05B-8C02-0A4B-85E4-9FD09D7FF567}" type="slidenum">
              <a:rPr lang="en-US"/>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305800" cy="6494087"/>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endParaRPr lang="en-US" sz="1600" dirty="0" smtClean="0"/>
          </a:p>
          <a:p>
            <a:pPr marL="282575" indent="-282575">
              <a:buFont typeface="+mj-lt"/>
              <a:buAutoNum type="arabicPeriod"/>
            </a:pPr>
            <a:r>
              <a:rPr lang="en-US" sz="1600" dirty="0" smtClean="0"/>
              <a:t>Which of the following are important elements of a heuristic evaluation? (</a:t>
            </a:r>
            <a:r>
              <a:rPr lang="en-US" sz="1600" b="1" dirty="0" smtClean="0"/>
              <a:t>choose all good answers</a:t>
            </a:r>
            <a:r>
              <a:rPr lang="en-US" sz="1600" dirty="0" smtClean="0"/>
              <a:t>)</a:t>
            </a:r>
            <a:br>
              <a:rPr lang="en-US" sz="1600" dirty="0" smtClean="0"/>
            </a:br>
            <a:r>
              <a:rPr lang="en-US" sz="1600" dirty="0" smtClean="0"/>
              <a:t>	A. Justifying the problem by naming a design guideline</a:t>
            </a:r>
            <a:br>
              <a:rPr lang="en-US" sz="1600" dirty="0" smtClean="0"/>
            </a:br>
            <a:r>
              <a:rPr lang="en-US" sz="1600" dirty="0" smtClean="0"/>
              <a:t>	B. Explaining the problem</a:t>
            </a:r>
            <a:br>
              <a:rPr lang="en-US" sz="1600" dirty="0" smtClean="0"/>
            </a:br>
            <a:r>
              <a:rPr lang="en-US" sz="1600" dirty="0" smtClean="0"/>
              <a:t>	C. Describing the user population that will suffer from the problem</a:t>
            </a:r>
            <a:br>
              <a:rPr lang="en-US" sz="1600" dirty="0" smtClean="0"/>
            </a:br>
            <a:r>
              <a:rPr lang="en-US" sz="1600" dirty="0" smtClean="0"/>
              <a:t>	D. Sketching a new design of the user interface that will solve the problem</a:t>
            </a:r>
            <a:br>
              <a:rPr lang="en-US" sz="1600" dirty="0" smtClean="0"/>
            </a:br>
            <a:r>
              <a:rPr lang="en-US" sz="1600" dirty="0" smtClean="0"/>
              <a:t>	E. A screenshot illustrating the problem</a:t>
            </a:r>
            <a:br>
              <a:rPr lang="en-US" sz="1600" dirty="0" smtClean="0"/>
            </a:br>
            <a:endParaRPr lang="en-US" sz="1600" dirty="0" smtClean="0"/>
          </a:p>
          <a:p>
            <a:pPr marL="282575" indent="-282575">
              <a:buFont typeface="+mj-lt"/>
              <a:buAutoNum type="arabicPeriod"/>
            </a:pPr>
            <a:r>
              <a:rPr lang="en-US" sz="1600" dirty="0" smtClean="0"/>
              <a:t>Which of the following usability dimensions is heuristic evaluation useful for? (</a:t>
            </a:r>
            <a:r>
              <a:rPr lang="en-US" sz="1600" b="1" dirty="0" smtClean="0"/>
              <a:t>choose all good answers</a:t>
            </a:r>
            <a:r>
              <a:rPr lang="en-US" sz="1600" dirty="0" smtClean="0"/>
              <a:t>)</a:t>
            </a:r>
            <a:br>
              <a:rPr lang="en-US" sz="1600" dirty="0" smtClean="0"/>
            </a:br>
            <a:r>
              <a:rPr lang="en-US" sz="1600" dirty="0" smtClean="0"/>
              <a:t>	A. learnability</a:t>
            </a:r>
            <a:br>
              <a:rPr lang="en-US" sz="1600" dirty="0" smtClean="0"/>
            </a:br>
            <a:r>
              <a:rPr lang="en-US" sz="1600" dirty="0" smtClean="0"/>
              <a:t>	B. visibility</a:t>
            </a:r>
            <a:br>
              <a:rPr lang="en-US" sz="1600" dirty="0" smtClean="0"/>
            </a:br>
            <a:r>
              <a:rPr lang="en-US" sz="1600" dirty="0" smtClean="0"/>
              <a:t>	C. efficiency</a:t>
            </a:r>
            <a:br>
              <a:rPr lang="en-US" sz="1600" dirty="0" smtClean="0"/>
            </a:br>
            <a:r>
              <a:rPr lang="en-US" sz="1600" dirty="0" smtClean="0"/>
              <a:t>	D. errors</a:t>
            </a:r>
            <a:br>
              <a:rPr lang="en-US" sz="1600" dirty="0" smtClean="0"/>
            </a:br>
            <a:endParaRPr lang="en-US" sz="1600" dirty="0" smtClean="0"/>
          </a:p>
          <a:p>
            <a:pPr marL="282575" indent="-282575">
              <a:buFont typeface="+mj-lt"/>
              <a:buAutoNum type="arabicPeriod"/>
            </a:pPr>
            <a:r>
              <a:rPr lang="en-US" sz="1600" dirty="0" smtClean="0"/>
              <a:t>Suppose you’re building a user interface for self-checkout of equipment from an MIT robotics lab.  Which of the following people would be the best choice for heuristic evaluation of this interface? (</a:t>
            </a:r>
            <a:r>
              <a:rPr lang="en-US" sz="1600" b="1" dirty="0" smtClean="0"/>
              <a:t>choose one best answer</a:t>
            </a:r>
            <a:r>
              <a:rPr lang="en-US" sz="1600" dirty="0" smtClean="0"/>
              <a:t>)</a:t>
            </a:r>
            <a:br>
              <a:rPr lang="en-US" sz="1600" dirty="0" smtClean="0"/>
            </a:br>
            <a:r>
              <a:rPr lang="en-US" sz="1600" dirty="0" smtClean="0"/>
              <a:t>	A. Kate, a UI designer in your design team</a:t>
            </a:r>
            <a:br>
              <a:rPr lang="en-US" sz="1600" dirty="0" smtClean="0"/>
            </a:br>
            <a:r>
              <a:rPr lang="en-US" sz="1600" dirty="0" smtClean="0"/>
              <a:t>	B. Lisa, a UI designer outside your design team</a:t>
            </a:r>
            <a:br>
              <a:rPr lang="en-US" sz="1600" dirty="0" smtClean="0"/>
            </a:br>
            <a:r>
              <a:rPr lang="en-US" sz="1600" dirty="0" smtClean="0"/>
              <a:t>	C. Penny, a robotics student with no UI design experience</a:t>
            </a:r>
            <a:br>
              <a:rPr lang="en-US" sz="1600" dirty="0" smtClean="0"/>
            </a:br>
            <a:r>
              <a:rPr lang="en-US" sz="1600" dirty="0" smtClean="0"/>
              <a:t>	D. Gina, who sells flowers next to the Kendall T</a:t>
            </a:r>
          </a:p>
          <a:p>
            <a:pPr marL="282575" indent="-282575">
              <a:buFont typeface="+mj-lt"/>
              <a:buAutoNum type="arabicPeriod"/>
            </a:pPr>
            <a:endParaRPr lang="en-US" sz="1600" dirty="0" smtClean="0"/>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406385" y="1343988"/>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9" name="Oval 38"/>
          <p:cNvSpPr/>
          <p:nvPr/>
        </p:nvSpPr>
        <p:spPr bwMode="auto">
          <a:xfrm>
            <a:off x="1399210" y="1586394"/>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0" name="Oval 39"/>
          <p:cNvSpPr/>
          <p:nvPr/>
        </p:nvSpPr>
        <p:spPr bwMode="auto">
          <a:xfrm flipV="1">
            <a:off x="1420190" y="1900699"/>
            <a:ext cx="25621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1" name="Oval 40"/>
          <p:cNvSpPr/>
          <p:nvPr/>
        </p:nvSpPr>
        <p:spPr bwMode="auto">
          <a:xfrm flipV="1">
            <a:off x="1420190" y="2156377"/>
            <a:ext cx="25621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Oval 41"/>
          <p:cNvSpPr/>
          <p:nvPr/>
        </p:nvSpPr>
        <p:spPr bwMode="auto">
          <a:xfrm>
            <a:off x="1413015" y="2320782"/>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3" name="Oval 42"/>
          <p:cNvSpPr/>
          <p:nvPr/>
        </p:nvSpPr>
        <p:spPr bwMode="auto">
          <a:xfrm>
            <a:off x="1399210" y="3290406"/>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4" name="Oval 43"/>
          <p:cNvSpPr/>
          <p:nvPr/>
        </p:nvSpPr>
        <p:spPr bwMode="auto">
          <a:xfrm>
            <a:off x="1413015" y="3553788"/>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Oval 44"/>
          <p:cNvSpPr/>
          <p:nvPr/>
        </p:nvSpPr>
        <p:spPr bwMode="auto">
          <a:xfrm>
            <a:off x="1420190" y="3782388"/>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6" name="Oval 45"/>
          <p:cNvSpPr/>
          <p:nvPr/>
        </p:nvSpPr>
        <p:spPr bwMode="auto">
          <a:xfrm>
            <a:off x="1413015" y="403860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7" name="Oval 46"/>
          <p:cNvSpPr/>
          <p:nvPr/>
        </p:nvSpPr>
        <p:spPr bwMode="auto">
          <a:xfrm>
            <a:off x="1413015" y="548640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ea typeface="ＭＳ Ｐゴシック" charset="-128"/>
              </a:rPr>
              <a:t>Today’s Topics</a:t>
            </a:r>
          </a:p>
        </p:txBody>
      </p:sp>
      <p:sp>
        <p:nvSpPr>
          <p:cNvPr id="5123" name="Rectangle 3"/>
          <p:cNvSpPr>
            <a:spLocks noGrp="1" noChangeArrowheads="1"/>
          </p:cNvSpPr>
          <p:nvPr>
            <p:ph type="body" idx="1"/>
          </p:nvPr>
        </p:nvSpPr>
        <p:spPr/>
        <p:txBody>
          <a:bodyPr/>
          <a:lstStyle/>
          <a:p>
            <a:r>
              <a:rPr lang="en-US" dirty="0">
                <a:ea typeface="Arial" charset="0"/>
              </a:rPr>
              <a:t>Design principles</a:t>
            </a:r>
          </a:p>
          <a:p>
            <a:r>
              <a:rPr lang="en-US" dirty="0">
                <a:ea typeface="Arial" charset="0"/>
              </a:rPr>
              <a:t>Frame animation</a:t>
            </a:r>
            <a:endParaRPr lang="en-US" dirty="0" smtClean="0">
              <a:ea typeface="Arial" charset="0"/>
            </a:endParaRPr>
          </a:p>
          <a:p>
            <a:r>
              <a:rPr lang="en-US" dirty="0" smtClean="0">
                <a:ea typeface="Arial" charset="0"/>
              </a:rPr>
              <a:t>Property </a:t>
            </a:r>
            <a:r>
              <a:rPr lang="en-US" dirty="0">
                <a:ea typeface="Arial" charset="0"/>
              </a:rPr>
              <a:t>animation</a:t>
            </a:r>
          </a:p>
          <a:p>
            <a:r>
              <a:rPr lang="en-US" dirty="0">
                <a:ea typeface="Arial" charset="0"/>
              </a:rPr>
              <a:t>Pacing &amp; path</a:t>
            </a:r>
          </a:p>
        </p:txBody>
      </p:sp>
      <p:sp>
        <p:nvSpPr>
          <p:cNvPr id="512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12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126" name="Slide Number Placeholder 5"/>
          <p:cNvSpPr>
            <a:spLocks noGrp="1"/>
          </p:cNvSpPr>
          <p:nvPr>
            <p:ph type="sldNum" sz="quarter" idx="12"/>
          </p:nvPr>
        </p:nvSpPr>
        <p:spPr>
          <a:noFill/>
        </p:spPr>
        <p:txBody>
          <a:bodyPr/>
          <a:lstStyle/>
          <a:p>
            <a:fld id="{A8D0EDA8-6B76-B947-BA6F-AD8B3C49F141}" type="slidenum">
              <a:rPr lang="en-US"/>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ea typeface="ＭＳ Ｐゴシック" charset="-128"/>
              </a:rPr>
              <a:t>Why Animation?</a:t>
            </a:r>
          </a:p>
        </p:txBody>
      </p:sp>
      <p:sp>
        <p:nvSpPr>
          <p:cNvPr id="6147" name="Rectangle 3"/>
          <p:cNvSpPr>
            <a:spLocks noGrp="1" noChangeArrowheads="1"/>
          </p:cNvSpPr>
          <p:nvPr>
            <p:ph type="body" idx="1"/>
          </p:nvPr>
        </p:nvSpPr>
        <p:spPr/>
        <p:txBody>
          <a:bodyPr/>
          <a:lstStyle/>
          <a:p>
            <a:pPr>
              <a:lnSpc>
                <a:spcPct val="80000"/>
              </a:lnSpc>
            </a:pPr>
            <a:r>
              <a:rPr lang="en-US">
                <a:ea typeface="Arial" charset="0"/>
              </a:rPr>
              <a:t>Games</a:t>
            </a:r>
          </a:p>
          <a:p>
            <a:pPr>
              <a:lnSpc>
                <a:spcPct val="80000"/>
              </a:lnSpc>
            </a:pPr>
            <a:r>
              <a:rPr lang="en-US">
                <a:ea typeface="Arial" charset="0"/>
              </a:rPr>
              <a:t>Simulations</a:t>
            </a:r>
          </a:p>
          <a:p>
            <a:pPr>
              <a:lnSpc>
                <a:spcPct val="80000"/>
              </a:lnSpc>
            </a:pPr>
            <a:r>
              <a:rPr lang="en-US">
                <a:ea typeface="Arial" charset="0"/>
              </a:rPr>
              <a:t>Tutorials</a:t>
            </a:r>
          </a:p>
          <a:p>
            <a:pPr>
              <a:lnSpc>
                <a:spcPct val="80000"/>
              </a:lnSpc>
            </a:pPr>
            <a:r>
              <a:rPr lang="en-US">
                <a:ea typeface="Arial" charset="0"/>
              </a:rPr>
              <a:t>Video players</a:t>
            </a:r>
          </a:p>
        </p:txBody>
      </p:sp>
      <p:sp>
        <p:nvSpPr>
          <p:cNvPr id="614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14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150" name="Slide Number Placeholder 5"/>
          <p:cNvSpPr>
            <a:spLocks noGrp="1"/>
          </p:cNvSpPr>
          <p:nvPr>
            <p:ph type="sldNum" sz="quarter" idx="12"/>
          </p:nvPr>
        </p:nvSpPr>
        <p:spPr>
          <a:noFill/>
        </p:spPr>
        <p:txBody>
          <a:bodyPr/>
          <a:lstStyle/>
          <a:p>
            <a:fld id="{697AF834-4606-924B-A3B0-27F64C087B4E}" type="slidenum">
              <a:rPr lang="en-US"/>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p:txBody>
          <a:bodyPr/>
          <a:lstStyle/>
          <a:p>
            <a:r>
              <a:rPr lang="en-US">
                <a:ea typeface="ＭＳ Ｐゴシック" charset="-128"/>
              </a:rPr>
              <a:t>Animation for Feedback</a:t>
            </a:r>
          </a:p>
        </p:txBody>
      </p:sp>
      <p:sp>
        <p:nvSpPr>
          <p:cNvPr id="7171" name="Text Placeholder 7"/>
          <p:cNvSpPr>
            <a:spLocks noGrp="1"/>
          </p:cNvSpPr>
          <p:nvPr>
            <p:ph type="body" idx="1"/>
          </p:nvPr>
        </p:nvSpPr>
        <p:spPr/>
        <p:txBody>
          <a:bodyPr/>
          <a:lstStyle/>
          <a:p>
            <a:pPr>
              <a:lnSpc>
                <a:spcPct val="80000"/>
              </a:lnSpc>
            </a:pPr>
            <a:r>
              <a:rPr lang="en-US">
                <a:ea typeface="Arial" charset="0"/>
              </a:rPr>
              <a:t>Visualizing changes not made by user</a:t>
            </a: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r>
              <a:rPr lang="en-US">
                <a:ea typeface="Arial" charset="0"/>
              </a:rPr>
              <a:t>Keeping the user oriented during transitions</a:t>
            </a: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r>
              <a:rPr lang="en-US">
                <a:ea typeface="Arial" charset="0"/>
              </a:rPr>
              <a:t>Displaying progress</a:t>
            </a:r>
          </a:p>
          <a:p>
            <a:endParaRPr lang="en-US">
              <a:ea typeface="Arial" charset="0"/>
            </a:endParaRPr>
          </a:p>
        </p:txBody>
      </p:sp>
      <p:sp>
        <p:nvSpPr>
          <p:cNvPr id="71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1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174" name="Slide Number Placeholder 5"/>
          <p:cNvSpPr>
            <a:spLocks noGrp="1"/>
          </p:cNvSpPr>
          <p:nvPr>
            <p:ph type="sldNum" sz="quarter" idx="12"/>
          </p:nvPr>
        </p:nvSpPr>
        <p:spPr>
          <a:noFill/>
        </p:spPr>
        <p:txBody>
          <a:bodyPr/>
          <a:lstStyle/>
          <a:p>
            <a:fld id="{170A8698-03D6-054B-B724-B4684D796740}" type="slidenum">
              <a:rPr lang="en-US"/>
              <a:pPr/>
              <a:t>7</a:t>
            </a:fld>
            <a:endParaRPr lang="en-US"/>
          </a:p>
        </p:txBody>
      </p:sp>
      <p:pic>
        <p:nvPicPr>
          <p:cNvPr id="7175" name="Picture 2"/>
          <p:cNvPicPr>
            <a:picLocks noChangeAspect="1" noChangeArrowheads="1"/>
          </p:cNvPicPr>
          <p:nvPr/>
        </p:nvPicPr>
        <p:blipFill>
          <a:blip r:embed="rId3"/>
          <a:srcRect l="17647" t="25812" r="23529" b="17400"/>
          <a:stretch>
            <a:fillRect/>
          </a:stretch>
        </p:blipFill>
        <p:spPr bwMode="auto">
          <a:xfrm>
            <a:off x="2895600" y="1447800"/>
            <a:ext cx="1295400" cy="1425575"/>
          </a:xfrm>
          <a:prstGeom prst="rect">
            <a:avLst/>
          </a:prstGeom>
          <a:noFill/>
          <a:ln w="25400">
            <a:noFill/>
            <a:miter lim="800000"/>
            <a:headEnd/>
            <a:tailEnd type="none" w="lg" len="lg"/>
          </a:ln>
        </p:spPr>
      </p:pic>
      <p:pic>
        <p:nvPicPr>
          <p:cNvPr id="7176" name="Picture 3"/>
          <p:cNvPicPr>
            <a:picLocks noChangeAspect="1" noChangeArrowheads="1"/>
          </p:cNvPicPr>
          <p:nvPr/>
        </p:nvPicPr>
        <p:blipFill>
          <a:blip r:embed="rId4"/>
          <a:srcRect l="635" t="29747"/>
          <a:stretch>
            <a:fillRect/>
          </a:stretch>
        </p:blipFill>
        <p:spPr bwMode="auto">
          <a:xfrm>
            <a:off x="2133600" y="3581400"/>
            <a:ext cx="1905000" cy="1544638"/>
          </a:xfrm>
          <a:prstGeom prst="rect">
            <a:avLst/>
          </a:prstGeom>
          <a:noFill/>
          <a:ln w="25400">
            <a:noFill/>
            <a:miter lim="800000"/>
            <a:headEnd/>
            <a:tailEnd type="none" w="lg" len="lg"/>
          </a:ln>
        </p:spPr>
      </p:pic>
      <p:pic>
        <p:nvPicPr>
          <p:cNvPr id="7177" name="Picture 4"/>
          <p:cNvPicPr>
            <a:picLocks noChangeAspect="1" noChangeArrowheads="1"/>
          </p:cNvPicPr>
          <p:nvPr/>
        </p:nvPicPr>
        <p:blipFill>
          <a:blip r:embed="rId5"/>
          <a:srcRect l="635" t="29747"/>
          <a:stretch>
            <a:fillRect/>
          </a:stretch>
        </p:blipFill>
        <p:spPr bwMode="auto">
          <a:xfrm>
            <a:off x="4572000" y="3581400"/>
            <a:ext cx="1879600" cy="1524000"/>
          </a:xfrm>
          <a:prstGeom prst="rect">
            <a:avLst/>
          </a:prstGeom>
          <a:noFill/>
          <a:ln w="25400">
            <a:noFill/>
            <a:miter lim="800000"/>
            <a:headEnd/>
            <a:tailEnd type="none" w="lg" len="lg"/>
          </a:ln>
        </p:spPr>
      </p:pic>
      <p:cxnSp>
        <p:nvCxnSpPr>
          <p:cNvPr id="7178" name="Straight Arrow Connector 12"/>
          <p:cNvCxnSpPr>
            <a:cxnSpLocks noChangeShapeType="1"/>
          </p:cNvCxnSpPr>
          <p:nvPr/>
        </p:nvCxnSpPr>
        <p:spPr bwMode="auto">
          <a:xfrm flipV="1">
            <a:off x="4038600" y="4343400"/>
            <a:ext cx="533400" cy="11113"/>
          </a:xfrm>
          <a:prstGeom prst="straightConnector1">
            <a:avLst/>
          </a:prstGeom>
          <a:noFill/>
          <a:ln w="25400">
            <a:solidFill>
              <a:schemeClr val="tx1"/>
            </a:solidFill>
            <a:round/>
            <a:headEnd/>
            <a:tailEnd type="arrow" w="med" len="med"/>
          </a:ln>
        </p:spPr>
      </p:cxnSp>
      <p:pic>
        <p:nvPicPr>
          <p:cNvPr id="7179" name="Picture 5"/>
          <p:cNvPicPr>
            <a:picLocks noChangeAspect="1" noChangeArrowheads="1"/>
          </p:cNvPicPr>
          <p:nvPr/>
        </p:nvPicPr>
        <p:blipFill>
          <a:blip r:embed="rId6"/>
          <a:srcRect l="93149" t="8499" r="1109" b="85457"/>
          <a:stretch>
            <a:fillRect/>
          </a:stretch>
        </p:blipFill>
        <p:spPr bwMode="auto">
          <a:xfrm>
            <a:off x="4419600" y="5257800"/>
            <a:ext cx="838200" cy="762000"/>
          </a:xfrm>
          <a:prstGeom prst="rect">
            <a:avLst/>
          </a:prstGeom>
          <a:noFill/>
          <a:ln w="25400">
            <a:noFill/>
            <a:miter lim="800000"/>
            <a:headEnd/>
            <a:tailEnd type="none" w="lg" len="lg"/>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r>
              <a:rPr lang="en-US">
                <a:ea typeface="ＭＳ Ｐゴシック" charset="-128"/>
              </a:rPr>
              <a:t>Animation for Help</a:t>
            </a:r>
          </a:p>
        </p:txBody>
      </p:sp>
      <p:sp>
        <p:nvSpPr>
          <p:cNvPr id="8195" name="Text Placeholder 7"/>
          <p:cNvSpPr>
            <a:spLocks noGrp="1"/>
          </p:cNvSpPr>
          <p:nvPr>
            <p:ph type="body" idx="1"/>
          </p:nvPr>
        </p:nvSpPr>
        <p:spPr/>
        <p:txBody>
          <a:bodyPr/>
          <a:lstStyle/>
          <a:p>
            <a:pPr>
              <a:lnSpc>
                <a:spcPct val="80000"/>
              </a:lnSpc>
            </a:pPr>
            <a:r>
              <a:rPr lang="en-US">
                <a:latin typeface="Verdana" charset="0"/>
                <a:ea typeface="Arial" charset="0"/>
              </a:rPr>
              <a:t>“</a:t>
            </a:r>
            <a:r>
              <a:rPr lang="en-US">
                <a:ea typeface="Arial" charset="0"/>
              </a:rPr>
              <a:t>Animated icons</a:t>
            </a:r>
            <a:r>
              <a:rPr lang="en-US">
                <a:latin typeface="Verdana" charset="0"/>
                <a:ea typeface="Arial" charset="0"/>
              </a:rPr>
              <a:t>”</a:t>
            </a: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r>
              <a:rPr lang="en-US">
                <a:ea typeface="Arial" charset="0"/>
              </a:rPr>
              <a:t>Moving mouse around to show how to use UI</a:t>
            </a:r>
          </a:p>
        </p:txBody>
      </p:sp>
      <p:sp>
        <p:nvSpPr>
          <p:cNvPr id="819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819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8198" name="Slide Number Placeholder 5"/>
          <p:cNvSpPr>
            <a:spLocks noGrp="1"/>
          </p:cNvSpPr>
          <p:nvPr>
            <p:ph type="sldNum" sz="quarter" idx="12"/>
          </p:nvPr>
        </p:nvSpPr>
        <p:spPr>
          <a:noFill/>
        </p:spPr>
        <p:txBody>
          <a:bodyPr/>
          <a:lstStyle/>
          <a:p>
            <a:fld id="{FC29765E-0E22-B949-8BDD-4A99EC10434C}" type="slidenum">
              <a:rPr lang="en-US"/>
              <a:pPr/>
              <a:t>8</a:t>
            </a:fld>
            <a:endParaRPr lang="en-US"/>
          </a:p>
        </p:txBody>
      </p:sp>
      <p:pic>
        <p:nvPicPr>
          <p:cNvPr id="8199" name="Picture 3"/>
          <p:cNvPicPr>
            <a:picLocks noChangeAspect="1" noChangeArrowheads="1"/>
          </p:cNvPicPr>
          <p:nvPr/>
        </p:nvPicPr>
        <p:blipFill>
          <a:blip r:embed="rId3"/>
          <a:srcRect l="44553" t="43880" r="22308" b="49529"/>
          <a:stretch>
            <a:fillRect/>
          </a:stretch>
        </p:blipFill>
        <p:spPr bwMode="auto">
          <a:xfrm>
            <a:off x="3581400" y="1524000"/>
            <a:ext cx="5562600" cy="762000"/>
          </a:xfrm>
          <a:prstGeom prst="rect">
            <a:avLst/>
          </a:prstGeom>
          <a:noFill/>
          <a:ln w="25400">
            <a:noFill/>
            <a:miter lim="800000"/>
            <a:headEnd/>
            <a:tailEnd type="none" w="lg" len="lg"/>
          </a:ln>
        </p:spPr>
      </p:pic>
      <p:pic>
        <p:nvPicPr>
          <p:cNvPr id="8200" name="Picture 8"/>
          <p:cNvPicPr>
            <a:picLocks noChangeAspect="1" noChangeArrowheads="1"/>
          </p:cNvPicPr>
          <p:nvPr/>
        </p:nvPicPr>
        <p:blipFill>
          <a:blip r:embed="rId4"/>
          <a:srcRect l="40343" t="49274" r="50194" b="39247"/>
          <a:stretch>
            <a:fillRect/>
          </a:stretch>
        </p:blipFill>
        <p:spPr bwMode="auto">
          <a:xfrm>
            <a:off x="381000" y="1524000"/>
            <a:ext cx="3048000" cy="2546350"/>
          </a:xfrm>
          <a:prstGeom prst="rect">
            <a:avLst/>
          </a:prstGeom>
          <a:noFill/>
          <a:ln w="25400">
            <a:noFill/>
            <a:miter lim="800000"/>
            <a:headEnd/>
            <a:tailEnd type="none" w="lg" len="lg"/>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r>
              <a:rPr lang="en-US">
                <a:ea typeface="ＭＳ Ｐゴシック" charset="-128"/>
              </a:rPr>
              <a:t>Animation for Engagement</a:t>
            </a:r>
          </a:p>
        </p:txBody>
      </p:sp>
      <p:sp>
        <p:nvSpPr>
          <p:cNvPr id="9219" name="Text Placeholder 7"/>
          <p:cNvSpPr>
            <a:spLocks noGrp="1"/>
          </p:cNvSpPr>
          <p:nvPr>
            <p:ph type="body" idx="1"/>
          </p:nvPr>
        </p:nvSpPr>
        <p:spPr/>
        <p:txBody>
          <a:bodyPr/>
          <a:lstStyle/>
          <a:p>
            <a:pPr>
              <a:lnSpc>
                <a:spcPct val="80000"/>
              </a:lnSpc>
            </a:pPr>
            <a:r>
              <a:rPr lang="en-US">
                <a:ea typeface="Arial" charset="0"/>
              </a:rPr>
              <a:t>Reinforcing illusion of direct manipulation</a:t>
            </a: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endParaRPr lang="en-US">
              <a:ea typeface="Arial" charset="0"/>
            </a:endParaRPr>
          </a:p>
          <a:p>
            <a:pPr>
              <a:lnSpc>
                <a:spcPct val="80000"/>
              </a:lnSpc>
            </a:pPr>
            <a:r>
              <a:rPr lang="en-US">
                <a:ea typeface="Arial" charset="0"/>
              </a:rPr>
              <a:t>Aesthetic appeal and engagement</a:t>
            </a:r>
          </a:p>
          <a:p>
            <a:endParaRPr lang="en-US">
              <a:ea typeface="Arial" charset="0"/>
            </a:endParaRPr>
          </a:p>
        </p:txBody>
      </p:sp>
      <p:sp>
        <p:nvSpPr>
          <p:cNvPr id="922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922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9222" name="Slide Number Placeholder 5"/>
          <p:cNvSpPr>
            <a:spLocks noGrp="1"/>
          </p:cNvSpPr>
          <p:nvPr>
            <p:ph type="sldNum" sz="quarter" idx="12"/>
          </p:nvPr>
        </p:nvSpPr>
        <p:spPr>
          <a:noFill/>
        </p:spPr>
        <p:txBody>
          <a:bodyPr/>
          <a:lstStyle/>
          <a:p>
            <a:fld id="{7A45899B-88FD-9A4F-B86D-2F361101AB8A}" type="slidenum">
              <a:rPr lang="en-US"/>
              <a:pPr/>
              <a:t>9</a:t>
            </a:fld>
            <a:endParaRPr lang="en-US"/>
          </a:p>
        </p:txBody>
      </p:sp>
      <p:pic>
        <p:nvPicPr>
          <p:cNvPr id="8" name="Picture 2"/>
          <p:cNvPicPr>
            <a:picLocks noChangeAspect="1" noChangeArrowheads="1"/>
          </p:cNvPicPr>
          <p:nvPr/>
        </p:nvPicPr>
        <p:blipFill>
          <a:blip r:embed="rId3"/>
          <a:srcRect l="17647" t="25812" r="23529" b="17400"/>
          <a:stretch>
            <a:fillRect/>
          </a:stretch>
        </p:blipFill>
        <p:spPr bwMode="auto">
          <a:xfrm>
            <a:off x="2667000" y="1524000"/>
            <a:ext cx="1905000" cy="2096434"/>
          </a:xfrm>
          <a:prstGeom prst="rect">
            <a:avLst/>
          </a:prstGeom>
          <a:noFill/>
          <a:ln w="25400">
            <a:noFill/>
            <a:miter lim="800000"/>
            <a:headEnd/>
            <a:tailEnd type="none" w="lg" len="lg"/>
          </a:ln>
        </p:spPr>
      </p:pic>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3021</TotalTime>
  <Words>4294</Words>
  <Application>Microsoft Macintosh PowerPoint</Application>
  <PresentationFormat>On-screen Show (4:3)</PresentationFormat>
  <Paragraphs>320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mit-6893</vt:lpstr>
      <vt:lpstr>Lecture 24: Animation</vt:lpstr>
      <vt:lpstr>UI Hall of Fame or Shame?</vt:lpstr>
      <vt:lpstr>Nanoquiz</vt:lpstr>
      <vt:lpstr>PowerPoint Presentation</vt:lpstr>
      <vt:lpstr>Today’s Topics</vt:lpstr>
      <vt:lpstr>Why Animation?</vt:lpstr>
      <vt:lpstr>Animation for Feedback</vt:lpstr>
      <vt:lpstr>Animation for Help</vt:lpstr>
      <vt:lpstr>Animation for Engagement</vt:lpstr>
      <vt:lpstr>Animation Isn’t Always Needed</vt:lpstr>
      <vt:lpstr>Design Principles</vt:lpstr>
      <vt:lpstr>Frame Rate</vt:lpstr>
      <vt:lpstr>Motion Blur</vt:lpstr>
      <vt:lpstr>Cartooning Principles</vt:lpstr>
      <vt:lpstr>Short and Simple</vt:lpstr>
      <vt:lpstr>Good Feedback Animation</vt:lpstr>
      <vt:lpstr>Pixel Approach: Frame Animation</vt:lpstr>
      <vt:lpstr>Pixel/Stroke Approach: Event Loop</vt:lpstr>
      <vt:lpstr>Pixel/Stroke Approach:  Animation Loop</vt:lpstr>
      <vt:lpstr>Component Approach: Property Animation</vt:lpstr>
      <vt:lpstr>Easing and Path</vt:lpstr>
      <vt:lpstr>Property Animation in jQuery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598</cp:revision>
  <cp:lastPrinted>2010-04-16T13:48:43Z</cp:lastPrinted>
  <dcterms:created xsi:type="dcterms:W3CDTF">2011-04-11T14:59:44Z</dcterms:created>
  <dcterms:modified xsi:type="dcterms:W3CDTF">2011-04-16T00:51:47Z</dcterms:modified>
</cp:coreProperties>
</file>