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23"/>
  </p:notesMasterIdLst>
  <p:handoutMasterIdLst>
    <p:handoutMasterId r:id="rId24"/>
  </p:handoutMasterIdLst>
  <p:sldIdLst>
    <p:sldId id="256" r:id="rId2"/>
    <p:sldId id="293" r:id="rId3"/>
    <p:sldId id="295" r:id="rId4"/>
    <p:sldId id="296" r:id="rId5"/>
    <p:sldId id="277" r:id="rId6"/>
    <p:sldId id="278" r:id="rId7"/>
    <p:sldId id="279" r:id="rId8"/>
    <p:sldId id="294" r:id="rId9"/>
    <p:sldId id="290" r:id="rId10"/>
    <p:sldId id="283" r:id="rId11"/>
    <p:sldId id="280" r:id="rId12"/>
    <p:sldId id="284" r:id="rId13"/>
    <p:sldId id="281" r:id="rId14"/>
    <p:sldId id="285" r:id="rId15"/>
    <p:sldId id="286" r:id="rId16"/>
    <p:sldId id="282" r:id="rId17"/>
    <p:sldId id="287" r:id="rId18"/>
    <p:sldId id="288" r:id="rId19"/>
    <p:sldId id="289" r:id="rId20"/>
    <p:sldId id="291" r:id="rId21"/>
    <p:sldId id="292" r:id="rId2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Arial" charset="0"/>
        <a:cs typeface="Arial" charset="0"/>
      </a:defRPr>
    </a:lvl1pPr>
    <a:lvl2pPr marL="457200" algn="l" rtl="0" fontAlgn="base">
      <a:spcBef>
        <a:spcPct val="0"/>
      </a:spcBef>
      <a:spcAft>
        <a:spcPct val="0"/>
      </a:spcAft>
      <a:defRPr sz="2000" kern="1200">
        <a:solidFill>
          <a:schemeClr val="tx1"/>
        </a:solidFill>
        <a:latin typeface="Arial" charset="0"/>
        <a:ea typeface="Arial" charset="0"/>
        <a:cs typeface="Arial" charset="0"/>
      </a:defRPr>
    </a:lvl2pPr>
    <a:lvl3pPr marL="914400" algn="l" rtl="0" fontAlgn="base">
      <a:spcBef>
        <a:spcPct val="0"/>
      </a:spcBef>
      <a:spcAft>
        <a:spcPct val="0"/>
      </a:spcAft>
      <a:defRPr sz="2000" kern="1200">
        <a:solidFill>
          <a:schemeClr val="tx1"/>
        </a:solidFill>
        <a:latin typeface="Arial" charset="0"/>
        <a:ea typeface="Arial" charset="0"/>
        <a:cs typeface="Arial" charset="0"/>
      </a:defRPr>
    </a:lvl3pPr>
    <a:lvl4pPr marL="1371600" algn="l" rtl="0" fontAlgn="base">
      <a:spcBef>
        <a:spcPct val="0"/>
      </a:spcBef>
      <a:spcAft>
        <a:spcPct val="0"/>
      </a:spcAft>
      <a:defRPr sz="2000" kern="1200">
        <a:solidFill>
          <a:schemeClr val="tx1"/>
        </a:solidFill>
        <a:latin typeface="Arial" charset="0"/>
        <a:ea typeface="Arial" charset="0"/>
        <a:cs typeface="Arial" charset="0"/>
      </a:defRPr>
    </a:lvl4pPr>
    <a:lvl5pPr marL="1828800" algn="l" rtl="0" fontAlgn="base">
      <a:spcBef>
        <a:spcPct val="0"/>
      </a:spcBef>
      <a:spcAft>
        <a:spcPct val="0"/>
      </a:spcAft>
      <a:defRPr sz="2000" kern="1200">
        <a:solidFill>
          <a:schemeClr val="tx1"/>
        </a:solidFill>
        <a:latin typeface="Arial" charset="0"/>
        <a:ea typeface="Arial" charset="0"/>
        <a:cs typeface="Arial" charset="0"/>
      </a:defRPr>
    </a:lvl5pPr>
    <a:lvl6pPr marL="2286000" algn="l" defTabSz="457200" rtl="0" eaLnBrk="1" latinLnBrk="0" hangingPunct="1">
      <a:defRPr sz="2000" kern="1200">
        <a:solidFill>
          <a:schemeClr val="tx1"/>
        </a:solidFill>
        <a:latin typeface="Arial" charset="0"/>
        <a:ea typeface="Arial" charset="0"/>
        <a:cs typeface="Arial" charset="0"/>
      </a:defRPr>
    </a:lvl6pPr>
    <a:lvl7pPr marL="2743200" algn="l" defTabSz="457200" rtl="0" eaLnBrk="1" latinLnBrk="0" hangingPunct="1">
      <a:defRPr sz="2000" kern="1200">
        <a:solidFill>
          <a:schemeClr val="tx1"/>
        </a:solidFill>
        <a:latin typeface="Arial" charset="0"/>
        <a:ea typeface="Arial" charset="0"/>
        <a:cs typeface="Arial" charset="0"/>
      </a:defRPr>
    </a:lvl7pPr>
    <a:lvl8pPr marL="3200400" algn="l" defTabSz="457200" rtl="0" eaLnBrk="1" latinLnBrk="0" hangingPunct="1">
      <a:defRPr sz="2000" kern="1200">
        <a:solidFill>
          <a:schemeClr val="tx1"/>
        </a:solidFill>
        <a:latin typeface="Arial" charset="0"/>
        <a:ea typeface="Arial" charset="0"/>
        <a:cs typeface="Arial" charset="0"/>
      </a:defRPr>
    </a:lvl8pPr>
    <a:lvl9pPr marL="3657600" algn="l" defTabSz="457200" rtl="0" eaLnBrk="1" latinLnBrk="0" hangingPunct="1">
      <a:defRPr sz="20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8006" autoAdjust="0"/>
  </p:normalViewPr>
  <p:slideViewPr>
    <p:cSldViewPr>
      <p:cViewPr varScale="1">
        <p:scale>
          <a:sx n="91" d="100"/>
          <a:sy n="91" d="100"/>
        </p:scale>
        <p:origin x="-728" y="-112"/>
      </p:cViewPr>
      <p:guideLst>
        <p:guide orient="horz" pos="2160"/>
        <p:guide pos="2880"/>
      </p:guideLst>
    </p:cSldViewPr>
  </p:slideViewPr>
  <p:notesTextViewPr>
    <p:cViewPr>
      <p:scale>
        <a:sx n="100" d="100"/>
        <a:sy n="100" d="100"/>
      </p:scale>
      <p:origin x="0" y="1080"/>
    </p:cViewPr>
  </p:notesTextViewPr>
  <p:notesViewPr>
    <p:cSldViewPr>
      <p:cViewPr varScale="1">
        <p:scale>
          <a:sx n="48" d="100"/>
          <a:sy n="48" d="100"/>
        </p:scale>
        <p:origin x="-1920"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smtClean="0">
                <a:latin typeface="Times New Roman" pitchFamily="-97" charset="0"/>
                <a:ea typeface="+mn-ea"/>
              </a:defRPr>
            </a:lvl1pPr>
          </a:lstStyle>
          <a:p>
            <a:pPr>
              <a:defRPr/>
            </a:pPr>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smtClean="0">
                <a:latin typeface="Times New Roman" pitchFamily="-97" charset="0"/>
                <a:ea typeface="+mn-ea"/>
              </a:defRPr>
            </a:lvl1pPr>
          </a:lstStyle>
          <a:p>
            <a:pPr>
              <a:defRPr/>
            </a:pPr>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smtClean="0">
                <a:latin typeface="Times New Roman" pitchFamily="-97" charset="0"/>
                <a:ea typeface="+mn-ea"/>
              </a:defRPr>
            </a:lvl1pPr>
          </a:lstStyle>
          <a:p>
            <a:pPr>
              <a:defRPr/>
            </a:pPr>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E0F59064-A9F7-D046-9536-329360BB650F}"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smtClean="0">
                <a:latin typeface="Times New Roman" pitchFamily="-97" charset="0"/>
                <a:ea typeface="+mn-ea"/>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smtClean="0">
                <a:latin typeface="Times New Roman" pitchFamily="-97" charset="0"/>
                <a:ea typeface="+mn-ea"/>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smtClean="0">
                <a:latin typeface="Times New Roman" pitchFamily="-97" charset="0"/>
                <a:ea typeface="+mn-ea"/>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charset="0"/>
              </a:defRPr>
            </a:lvl1pPr>
          </a:lstStyle>
          <a:p>
            <a:fld id="{DF14F1F2-8634-2B44-8711-B098CDDB4B54}"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4AFAB1B-14D9-414A-B83E-93056FA5EE39}" type="slidenum">
              <a:rPr lang="en-US"/>
              <a:pPr/>
              <a:t>1</a:t>
            </a:fld>
            <a:endParaRPr lang="en-US"/>
          </a:p>
        </p:txBody>
      </p:sp>
      <p:sp>
        <p:nvSpPr>
          <p:cNvPr id="23555" name="Rectangle 2"/>
          <p:cNvSpPr>
            <a:spLocks noGrp="1" noRot="1" noChangeAspect="1" noChangeArrowheads="1" noTextEdit="1"/>
          </p:cNvSpPr>
          <p:nvPr>
            <p:ph type="sldImg"/>
          </p:nvPr>
        </p:nvSpPr>
        <p:spPr>
          <a:xfrm>
            <a:off x="1503363" y="720725"/>
            <a:ext cx="4119562" cy="3089275"/>
          </a:xfrm>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charset="0"/>
              <a:ea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C7B22CF-61E3-0E43-9BD9-FFD34EE9E5FE}" type="slidenum">
              <a:rPr lang="en-US"/>
              <a:pPr/>
              <a:t>11</a:t>
            </a:fld>
            <a:endParaRPr lang="en-US"/>
          </a:p>
        </p:txBody>
      </p:sp>
      <p:sp>
        <p:nvSpPr>
          <p:cNvPr id="31747" name="Rectangle 2"/>
          <p:cNvSpPr>
            <a:spLocks noGrp="1" noRot="1" noChangeAspect="1" noChangeArrowheads="1" noTextEdit="1"/>
          </p:cNvSpPr>
          <p:nvPr>
            <p:ph type="sldImg"/>
          </p:nvPr>
        </p:nvSpPr>
        <p:spPr>
          <a:xfrm>
            <a:off x="1503363" y="720725"/>
            <a:ext cx="4119562" cy="3089275"/>
          </a:xfrm>
          <a:ln/>
        </p:spPr>
      </p:sp>
      <p:sp>
        <p:nvSpPr>
          <p:cNvPr id="31748"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Sorting, or collation, is another way that languages differ.  In software, each character is represented by a number.  This mapping is the </a:t>
            </a:r>
            <a:r>
              <a:rPr lang="en-US" b="1">
                <a:latin typeface="Times New Roman" charset="0"/>
                <a:ea typeface="Arial" charset="0"/>
              </a:rPr>
              <a:t>character encoding</a:t>
            </a:r>
            <a:r>
              <a:rPr lang="en-US">
                <a:latin typeface="Times New Roman" charset="0"/>
                <a:ea typeface="Arial" charset="0"/>
              </a:rPr>
              <a:t>.  Java, for example, uses Unicode, representing each character by a 16-bit number.  But the ordering of these numbers doesn’t necessarily match the conventional ordering of the characters in the language, so sorting text with &lt; or String.compareTo() is almost certainly wrong.  It’s even wrong for English!   Unicode groups the uppercase and lowercase letters separately, so that the sort order by &lt; would be ABC…XYZ…abc…xyz…</a:t>
            </a:r>
          </a:p>
          <a:p>
            <a:pPr eaLnBrk="1" hangingPunct="1"/>
            <a:r>
              <a:rPr lang="en-US">
                <a:latin typeface="Times New Roman" charset="0"/>
                <a:ea typeface="Arial" charset="0"/>
              </a:rPr>
              <a:t>Similarly, in most European languages, accented characters are sorted with the plain version of the character, even though the Unicode characters may be nowhere near each other in numerical order. And that general rule is not true in Norwegian, where å actually appears at the </a:t>
            </a:r>
            <a:r>
              <a:rPr lang="en-US" i="1">
                <a:latin typeface="Times New Roman" charset="0"/>
                <a:ea typeface="Arial" charset="0"/>
              </a:rPr>
              <a:t>end</a:t>
            </a:r>
            <a:r>
              <a:rPr lang="en-US">
                <a:latin typeface="Times New Roman" charset="0"/>
                <a:ea typeface="Arial" charset="0"/>
              </a:rPr>
              <a:t> of the alphabet, after z.</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503363" y="720725"/>
            <a:ext cx="4119562" cy="3089275"/>
          </a:xfrm>
          <a:ln/>
        </p:spPr>
      </p:sp>
      <p:sp>
        <p:nvSpPr>
          <p:cNvPr id="32771" name="Notes Placeholder 2"/>
          <p:cNvSpPr>
            <a:spLocks noGrp="1"/>
          </p:cNvSpPr>
          <p:nvPr>
            <p:ph type="body" idx="1"/>
          </p:nvPr>
        </p:nvSpPr>
        <p:spPr>
          <a:noFill/>
          <a:ln/>
        </p:spPr>
        <p:txBody>
          <a:bodyPr/>
          <a:lstStyle/>
          <a:p>
            <a:r>
              <a:rPr lang="en-US">
                <a:latin typeface="Times New Roman" charset="0"/>
                <a:ea typeface="Arial" charset="0"/>
              </a:rPr>
              <a:t>Number formats and date formats also vary – not just by language, but by country.  In the US, commas are used for millions and thousands, and a period for the decimal point, as in “72,350.55”.  But the convention in Germany is precisely the opposite: “72.350,55”.  Even countries that share the same language may differ on conventional formats.  Americans tend to write dates as MM/DD/YY, but British write DD/MM/YY (as does most of the rest of the world).</a:t>
            </a:r>
          </a:p>
          <a:p>
            <a:r>
              <a:rPr lang="en-US">
                <a:latin typeface="Times New Roman" charset="0"/>
                <a:ea typeface="Arial" charset="0"/>
              </a:rPr>
              <a:t>The target for localization therefore needs to be specified by a language/country pair, also called a </a:t>
            </a:r>
            <a:r>
              <a:rPr lang="en-US" b="1">
                <a:latin typeface="Times New Roman" charset="0"/>
                <a:ea typeface="Arial" charset="0"/>
              </a:rPr>
              <a:t>locale</a:t>
            </a:r>
            <a:r>
              <a:rPr lang="en-US">
                <a:latin typeface="Times New Roman" charset="0"/>
                <a:ea typeface="Arial" charset="0"/>
              </a:rPr>
              <a:t>, such as US English, UK English, or Canadian French.</a:t>
            </a:r>
          </a:p>
          <a:p>
            <a:endParaRPr lang="en-US">
              <a:latin typeface="Times New Roman" charset="0"/>
              <a:ea typeface="Arial" charset="0"/>
            </a:endParaRPr>
          </a:p>
        </p:txBody>
      </p:sp>
      <p:sp>
        <p:nvSpPr>
          <p:cNvPr id="32772" name="Slide Number Placeholder 3"/>
          <p:cNvSpPr>
            <a:spLocks noGrp="1"/>
          </p:cNvSpPr>
          <p:nvPr>
            <p:ph type="sldNum" sz="quarter" idx="5"/>
          </p:nvPr>
        </p:nvSpPr>
        <p:spPr>
          <a:noFill/>
        </p:spPr>
        <p:txBody>
          <a:bodyPr/>
          <a:lstStyle/>
          <a:p>
            <a:fld id="{10ACFEA0-B324-6D43-8FF1-9CA5C3B59E4A}"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EC6DDF-3D19-CB4E-AE0B-CB69A24F9A5E}" type="slidenum">
              <a:rPr lang="en-US"/>
              <a:pPr/>
              <a:t>13</a:t>
            </a:fld>
            <a:endParaRPr lang="en-US"/>
          </a:p>
        </p:txBody>
      </p:sp>
      <p:sp>
        <p:nvSpPr>
          <p:cNvPr id="33795" name="Rectangle 2"/>
          <p:cNvSpPr>
            <a:spLocks noGrp="1" noRot="1" noChangeAspect="1" noChangeArrowheads="1" noTextEdit="1"/>
          </p:cNvSpPr>
          <p:nvPr>
            <p:ph type="sldImg"/>
          </p:nvPr>
        </p:nvSpPr>
        <p:spPr>
          <a:xfrm>
            <a:off x="1503363" y="720725"/>
            <a:ext cx="4119562" cy="3089275"/>
          </a:xfrm>
          <a:ln/>
        </p:spPr>
      </p:sp>
      <p:sp>
        <p:nvSpPr>
          <p:cNvPr id="33796"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Localizing a user interface requires knowing about the cultural associations attached to symbols or colors, and making sure you don’t send the wrong message.</a:t>
            </a:r>
          </a:p>
          <a:p>
            <a:pPr eaLnBrk="1" hangingPunct="1"/>
            <a:r>
              <a:rPr lang="en-US">
                <a:latin typeface="Times New Roman" charset="0"/>
                <a:ea typeface="Arial" charset="0"/>
              </a:rPr>
              <a:t>For example, </a:t>
            </a:r>
            <a:r>
              <a:rPr lang="en-US" b="1">
                <a:latin typeface="Times New Roman" charset="0"/>
                <a:ea typeface="Arial" charset="0"/>
              </a:rPr>
              <a:t>colors</a:t>
            </a:r>
            <a:r>
              <a:rPr lang="en-US">
                <a:latin typeface="Times New Roman" charset="0"/>
                <a:ea typeface="Arial" charset="0"/>
              </a:rPr>
              <a:t> have different meanings in different cultures.  In East Asia, particularly China, white is associated with death, and is used as a color theme for funerals.  In the West, on the other hand, white is a symbol of purity, and brides wear white at their weddings. Traditional Chinese weddings involve a lot of red, because it symbolizes luck.  Western cultures don’t have the same association for 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503363" y="720725"/>
            <a:ext cx="4119562" cy="3089275"/>
          </a:xfrm>
          <a:ln/>
        </p:spPr>
      </p:sp>
      <p:sp>
        <p:nvSpPr>
          <p:cNvPr id="34819" name="Notes Placeholder 2"/>
          <p:cNvSpPr>
            <a:spLocks noGrp="1"/>
          </p:cNvSpPr>
          <p:nvPr>
            <p:ph type="body" idx="1"/>
          </p:nvPr>
        </p:nvSpPr>
        <p:spPr>
          <a:noFill/>
          <a:ln/>
        </p:spPr>
        <p:txBody>
          <a:bodyPr/>
          <a:lstStyle/>
          <a:p>
            <a:pPr eaLnBrk="1" hangingPunct="1"/>
            <a:r>
              <a:rPr lang="en-US">
                <a:latin typeface="Times New Roman" charset="0"/>
                <a:ea typeface="Arial" charset="0"/>
              </a:rPr>
              <a:t>Icons must also be carefully chosen, or replaced when the interface is localized.  Metaphorical icons that refer to everyday objects like mailboxes and stop signs aren’t necessarily recognizable, because the objects may look different in different countries.  (Stop signs are actually pretty universal, however  – I had to look hard to find a stop sign that wasn’t a red octagon, like this Japanese inverted triangle.)  Hand gestures pictured as icons may actually be offensive in some countries.  And </a:t>
            </a:r>
            <a:r>
              <a:rPr lang="en-US" b="1">
                <a:latin typeface="Times New Roman" charset="0"/>
                <a:ea typeface="Arial" charset="0"/>
              </a:rPr>
              <a:t>visual puns </a:t>
            </a:r>
            <a:r>
              <a:rPr lang="en-US">
                <a:latin typeface="Times New Roman" charset="0"/>
                <a:ea typeface="Arial" charset="0"/>
              </a:rPr>
              <a:t>are always a bad idea – an English-speaking designer might think it’s cute to use a picture of a table (the furniture) to represent table (the 2D grid), because the words are the same in English.  But the words in German are </a:t>
            </a:r>
            <a:r>
              <a:rPr lang="en-US" i="1">
                <a:latin typeface="Times New Roman" charset="0"/>
                <a:ea typeface="Arial" charset="0"/>
              </a:rPr>
              <a:t>tisch</a:t>
            </a:r>
            <a:r>
              <a:rPr lang="en-US">
                <a:latin typeface="Times New Roman" charset="0"/>
                <a:ea typeface="Arial" charset="0"/>
              </a:rPr>
              <a:t> (furniture) and </a:t>
            </a:r>
            <a:r>
              <a:rPr lang="en-US" i="1">
                <a:latin typeface="Times New Roman" charset="0"/>
                <a:ea typeface="Arial" charset="0"/>
              </a:rPr>
              <a:t>tabelle</a:t>
            </a:r>
            <a:r>
              <a:rPr lang="en-US">
                <a:latin typeface="Times New Roman" charset="0"/>
                <a:ea typeface="Arial" charset="0"/>
              </a:rPr>
              <a:t> (grid), so a German may find the joke incomprehensible.</a:t>
            </a:r>
          </a:p>
          <a:p>
            <a:pPr eaLnBrk="1" hangingPunct="1"/>
            <a:endParaRPr lang="en-US">
              <a:latin typeface="Times New Roman" charset="0"/>
              <a:ea typeface="Arial" charset="0"/>
            </a:endParaRPr>
          </a:p>
          <a:p>
            <a:endParaRPr lang="en-US">
              <a:latin typeface="Times New Roman" charset="0"/>
              <a:ea typeface="Arial" charset="0"/>
            </a:endParaRPr>
          </a:p>
        </p:txBody>
      </p:sp>
      <p:sp>
        <p:nvSpPr>
          <p:cNvPr id="34820" name="Slide Number Placeholder 3"/>
          <p:cNvSpPr>
            <a:spLocks noGrp="1"/>
          </p:cNvSpPr>
          <p:nvPr>
            <p:ph type="sldNum" sz="quarter" idx="5"/>
          </p:nvPr>
        </p:nvSpPr>
        <p:spPr>
          <a:noFill/>
        </p:spPr>
        <p:txBody>
          <a:bodyPr/>
          <a:lstStyle/>
          <a:p>
            <a:fld id="{898F1D83-3DFD-4C48-AE89-D3FC9242ED87}"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503363" y="720725"/>
            <a:ext cx="4119562" cy="3089275"/>
          </a:xfrm>
          <a:ln/>
        </p:spPr>
      </p:sp>
      <p:sp>
        <p:nvSpPr>
          <p:cNvPr id="35843" name="Notes Placeholder 2"/>
          <p:cNvSpPr>
            <a:spLocks noGrp="1"/>
          </p:cNvSpPr>
          <p:nvPr>
            <p:ph type="body" idx="1"/>
          </p:nvPr>
        </p:nvSpPr>
        <p:spPr>
          <a:noFill/>
          <a:ln/>
        </p:spPr>
        <p:txBody>
          <a:bodyPr/>
          <a:lstStyle/>
          <a:p>
            <a:r>
              <a:rPr lang="en-US">
                <a:latin typeface="Times New Roman" charset="0"/>
                <a:ea typeface="Arial" charset="0"/>
              </a:rPr>
              <a:t>Now that we’ve surveyed the challenges, let’s talk about some solutions. Modern UI toolkits provide support that make it easier to implement internationalized interfaces.</a:t>
            </a:r>
          </a:p>
        </p:txBody>
      </p:sp>
      <p:sp>
        <p:nvSpPr>
          <p:cNvPr id="35844" name="Slide Number Placeholder 3"/>
          <p:cNvSpPr>
            <a:spLocks noGrp="1"/>
          </p:cNvSpPr>
          <p:nvPr>
            <p:ph type="sldNum" sz="quarter" idx="5"/>
          </p:nvPr>
        </p:nvSpPr>
        <p:spPr>
          <a:noFill/>
        </p:spPr>
        <p:txBody>
          <a:bodyPr/>
          <a:lstStyle/>
          <a:p>
            <a:fld id="{2E2B3000-2D65-2A43-951B-97DE800BADCD}"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8C7FC60-D747-9547-B1E1-4AEF5D276709}" type="slidenum">
              <a:rPr lang="en-US"/>
              <a:pPr/>
              <a:t>16</a:t>
            </a:fld>
            <a:endParaRPr lang="en-US"/>
          </a:p>
        </p:txBody>
      </p:sp>
      <p:sp>
        <p:nvSpPr>
          <p:cNvPr id="36867" name="Rectangle 2"/>
          <p:cNvSpPr>
            <a:spLocks noGrp="1" noRot="1" noChangeAspect="1" noChangeArrowheads="1" noTextEdit="1"/>
          </p:cNvSpPr>
          <p:nvPr>
            <p:ph type="sldImg"/>
          </p:nvPr>
        </p:nvSpPr>
        <p:spPr>
          <a:xfrm>
            <a:off x="1503363" y="720725"/>
            <a:ext cx="4119562" cy="3089275"/>
          </a:xfrm>
          <a:ln/>
        </p:spPr>
      </p:sp>
      <p:sp>
        <p:nvSpPr>
          <p:cNvPr id="36868"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Java, for example, has a framework called </a:t>
            </a:r>
            <a:r>
              <a:rPr lang="en-US" b="1">
                <a:latin typeface="Times New Roman" charset="0"/>
                <a:ea typeface="Arial" charset="0"/>
              </a:rPr>
              <a:t>resource bundles</a:t>
            </a:r>
            <a:r>
              <a:rPr lang="en-US">
                <a:latin typeface="Times New Roman" charset="0"/>
                <a:ea typeface="Arial" charset="0"/>
              </a:rPr>
              <a:t> that allow textual messages to be stored separately from the code,  but as loadable resources in JAR files, so that an application can be localized simply by replacing those text messages.  The messages are referred to by names, such as bundle.getString(“file-menu-label”).  </a:t>
            </a:r>
          </a:p>
          <a:p>
            <a:pPr eaLnBrk="1" hangingPunct="1"/>
            <a:r>
              <a:rPr lang="en-US">
                <a:latin typeface="Times New Roman" charset="0"/>
                <a:ea typeface="Arial" charset="0"/>
              </a:rPr>
              <a:t>This is an example of the general strategy for internationalization.  First, use abstraction to isolate the parts of your system that need to change from one locale to another, separating it from the rest of your program.  (This is an application of a familiar software engineering rule – if you know something will change, isolate it.)  Second, as much as possible, design these locale-specific parts so that they don’t require reading source code or recompiling the program, so that localization can be done by nonprogrammers.</a:t>
            </a:r>
          </a:p>
          <a:p>
            <a:pPr eaLnBrk="1" hangingPunct="1"/>
            <a:r>
              <a:rPr lang="en-US">
                <a:latin typeface="Times New Roman" charset="0"/>
                <a:ea typeface="Arial" charset="0"/>
              </a:rPr>
              <a:t>Internationalization gets a little tricky when a message has dynamic parts, like “25 users have visited since January 1”.  In an uninternationalized program, you might simply concatenate in your source code:  num + “ users have visited since “ + date. For internationalization, you need to give the translator flexibility to put the dynamic parts anywhere, using a format like “%1 users have visited since %2”, so that it could be rewritten as “Since %2, %1 users have visited” if the language demands it.  And you also need to think about plurals, usually by having different versions of the entire message that depend on the value of num:</a:t>
            </a:r>
          </a:p>
          <a:p>
            <a:pPr eaLnBrk="1" hangingPunct="1"/>
            <a:r>
              <a:rPr lang="en-US">
                <a:latin typeface="Times New Roman" charset="0"/>
                <a:ea typeface="Arial" charset="0"/>
              </a:rPr>
              <a:t>num == 0 =&gt; “%1 users have visited since %2”</a:t>
            </a:r>
          </a:p>
          <a:p>
            <a:pPr eaLnBrk="1" hangingPunct="1"/>
            <a:r>
              <a:rPr lang="en-US">
                <a:latin typeface="Times New Roman" charset="0"/>
                <a:ea typeface="Arial" charset="0"/>
              </a:rPr>
              <a:t>num == 1 =&gt; “%1 user has visited since %2”</a:t>
            </a:r>
          </a:p>
          <a:p>
            <a:pPr eaLnBrk="1" hangingPunct="1"/>
            <a:r>
              <a:rPr lang="en-US">
                <a:latin typeface="Times New Roman" charset="0"/>
                <a:ea typeface="Arial" charset="0"/>
              </a:rPr>
              <a:t>num &gt; 1 =&gt; “%1 users have visited since %2”</a:t>
            </a:r>
          </a:p>
          <a:p>
            <a:pPr eaLnBrk="1" hangingPunct="1"/>
            <a:r>
              <a:rPr lang="en-US">
                <a:latin typeface="Times New Roman" charset="0"/>
                <a:ea typeface="Arial" charset="0"/>
              </a:rPr>
              <a:t>Java has a class ChoiceFormatter that makes this task somewhat easier.  But be careful – Arabic has a different plural form when num == 2 than when num &gt; 2. (http://en.wikipedia.org/wiki/Grammatical_number).</a:t>
            </a:r>
          </a:p>
          <a:p>
            <a:pPr eaLnBrk="1" hangingPunct="1"/>
            <a:endParaRPr lang="en-US">
              <a:latin typeface="Times New Roman" charset="0"/>
              <a:ea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503363" y="720725"/>
            <a:ext cx="4119562" cy="3089275"/>
          </a:xfrm>
          <a:ln/>
        </p:spPr>
      </p:sp>
      <p:sp>
        <p:nvSpPr>
          <p:cNvPr id="37891" name="Notes Placeholder 2"/>
          <p:cNvSpPr>
            <a:spLocks noGrp="1"/>
          </p:cNvSpPr>
          <p:nvPr>
            <p:ph type="body" idx="1"/>
          </p:nvPr>
        </p:nvSpPr>
        <p:spPr>
          <a:noFill/>
          <a:ln/>
        </p:spPr>
        <p:txBody>
          <a:bodyPr/>
          <a:lstStyle/>
          <a:p>
            <a:pPr eaLnBrk="1" hangingPunct="1">
              <a:lnSpc>
                <a:spcPct val="90000"/>
              </a:lnSpc>
            </a:pPr>
            <a:r>
              <a:rPr lang="en-US" sz="1000">
                <a:latin typeface="Times New Roman" charset="0"/>
                <a:ea typeface="Arial" charset="0"/>
              </a:rPr>
              <a:t>Supporting other languages means you’re not just playing with ASCII anymore.  The old 7-bit ASCII character set only supports English, in fact.  The 8-bit Latin-1 adds accented characters for Western European languages among the upper 128 characters, but for real internationalization, you need 16-bit Unicode, which includes characters from many other alphabets (e.g. Arabic, Hebrew, Cyrillic) and thousands of CJK (Chinese Japanese Korean) ideograms.  Java uses Unicode, so chars and Strings in Java can represent text in all these languages.</a:t>
            </a:r>
          </a:p>
          <a:p>
            <a:pPr eaLnBrk="1" hangingPunct="1">
              <a:lnSpc>
                <a:spcPct val="90000"/>
              </a:lnSpc>
            </a:pPr>
            <a:r>
              <a:rPr lang="en-US" sz="1000">
                <a:latin typeface="Times New Roman" charset="0"/>
                <a:ea typeface="Arial" charset="0"/>
              </a:rPr>
              <a:t>Note the difference between </a:t>
            </a:r>
            <a:r>
              <a:rPr lang="en-US" sz="1000" b="1">
                <a:latin typeface="Times New Roman" charset="0"/>
                <a:ea typeface="Arial" charset="0"/>
              </a:rPr>
              <a:t>character sets</a:t>
            </a:r>
            <a:r>
              <a:rPr lang="en-US" sz="1000">
                <a:latin typeface="Times New Roman" charset="0"/>
                <a:ea typeface="Arial" charset="0"/>
              </a:rPr>
              <a:t> and </a:t>
            </a:r>
            <a:r>
              <a:rPr lang="en-US" sz="1000" b="1">
                <a:latin typeface="Times New Roman" charset="0"/>
                <a:ea typeface="Arial" charset="0"/>
              </a:rPr>
              <a:t>fonts</a:t>
            </a:r>
            <a:r>
              <a:rPr lang="en-US" sz="1000">
                <a:latin typeface="Times New Roman" charset="0"/>
                <a:ea typeface="Arial" charset="0"/>
              </a:rPr>
              <a:t>.  The Unicode character ‘A’ doesn’t actually say how to </a:t>
            </a:r>
            <a:r>
              <a:rPr lang="en-US" sz="1000" i="1">
                <a:latin typeface="Times New Roman" charset="0"/>
                <a:ea typeface="Arial" charset="0"/>
              </a:rPr>
              <a:t>draw  </a:t>
            </a:r>
            <a:r>
              <a:rPr lang="en-US" sz="1000">
                <a:latin typeface="Times New Roman" charset="0"/>
                <a:ea typeface="Arial" charset="0"/>
              </a:rPr>
              <a:t>A on the screen; a font does that.  So even though you can represent many different alphabets in a single Unicode string, the </a:t>
            </a:r>
            <a:r>
              <a:rPr lang="en-US" sz="1000" i="1">
                <a:latin typeface="Times New Roman" charset="0"/>
                <a:ea typeface="Arial" charset="0"/>
              </a:rPr>
              <a:t>font</a:t>
            </a:r>
            <a:r>
              <a:rPr lang="en-US" sz="1000">
                <a:latin typeface="Times New Roman" charset="0"/>
                <a:ea typeface="Arial" charset="0"/>
              </a:rPr>
              <a:t> you’re drawing the string with doesn’t necessarily know how to draw all those characters.  The appearance of a particular character in a font is called a glyph.  Many fonts only have glyphs for a small subset of Unicode.  For characters that aren’t supported by the font, you’ll see an error glyph, which might look like a little empty square or a question mark.</a:t>
            </a:r>
          </a:p>
          <a:p>
            <a:pPr eaLnBrk="1" hangingPunct="1">
              <a:lnSpc>
                <a:spcPct val="90000"/>
              </a:lnSpc>
            </a:pPr>
            <a:r>
              <a:rPr lang="en-US" sz="1000">
                <a:latin typeface="Times New Roman" charset="0"/>
                <a:ea typeface="Arial" charset="0"/>
              </a:rPr>
              <a:t>Note also the difference between character sets and </a:t>
            </a:r>
            <a:r>
              <a:rPr lang="en-US" sz="1000" b="1">
                <a:latin typeface="Times New Roman" charset="0"/>
                <a:ea typeface="Arial" charset="0"/>
              </a:rPr>
              <a:t>encodings</a:t>
            </a:r>
            <a:r>
              <a:rPr lang="en-US" sz="1000">
                <a:latin typeface="Times New Roman" charset="0"/>
                <a:ea typeface="Arial" charset="0"/>
              </a:rPr>
              <a:t>.  A character set is an abstract set of possible characters.  ASCII had 128 characters; Latin-1 had 256 characters, and Unicode has thousands of characters.  An encoding maps each character in a character set to a number (or a small sequence of numbers).  Internally, Java uses a 16-bit encoding for Unicode characters, representing each character by two bytes in memory.  But the most common encoding for Unicode text in files and web pages is UTF-8, which does </a:t>
            </a:r>
            <a:r>
              <a:rPr lang="en-US" sz="1000" i="1">
                <a:latin typeface="Times New Roman" charset="0"/>
                <a:ea typeface="Arial" charset="0"/>
              </a:rPr>
              <a:t>not </a:t>
            </a:r>
            <a:r>
              <a:rPr lang="en-US" sz="1000">
                <a:latin typeface="Times New Roman" charset="0"/>
                <a:ea typeface="Arial" charset="0"/>
              </a:rPr>
              <a:t>use two bytes per character.  Instead, UTF-8</a:t>
            </a:r>
            <a:r>
              <a:rPr lang="en-US" sz="1000" i="1">
                <a:latin typeface="Times New Roman" charset="0"/>
                <a:ea typeface="Arial" charset="0"/>
              </a:rPr>
              <a:t> </a:t>
            </a:r>
            <a:r>
              <a:rPr lang="en-US" sz="1000">
                <a:latin typeface="Times New Roman" charset="0"/>
                <a:ea typeface="Arial" charset="0"/>
              </a:rPr>
              <a:t>uses 1, 2, or 3 bytes to represent each character. Single bytes are used to represent all the 7-bit ASCII characters, so UTF-8 can be thought of as an extension to ASCII.</a:t>
            </a:r>
          </a:p>
          <a:p>
            <a:pPr eaLnBrk="1" hangingPunct="1">
              <a:lnSpc>
                <a:spcPct val="90000"/>
              </a:lnSpc>
            </a:pPr>
            <a:r>
              <a:rPr lang="en-US" sz="1000">
                <a:latin typeface="Times New Roman" charset="0"/>
                <a:ea typeface="Arial" charset="0"/>
              </a:rPr>
              <a:t>There are other encodings as well.  ASCII maps its characters to the numbers 0-127, which are stored in bytes. Latin-1 (also called ISO 8859-1 after its ISO standard) maps its characters to 0-255 (compatibly).  </a:t>
            </a:r>
          </a:p>
          <a:p>
            <a:pPr eaLnBrk="1" hangingPunct="1">
              <a:lnSpc>
                <a:spcPct val="90000"/>
              </a:lnSpc>
            </a:pPr>
            <a:r>
              <a:rPr lang="en-US" sz="1000">
                <a:latin typeface="Times New Roman" charset="0"/>
                <a:ea typeface="Arial" charset="0"/>
              </a:rPr>
              <a:t>In general, </a:t>
            </a:r>
            <a:r>
              <a:rPr lang="en-US" sz="1000" b="1">
                <a:latin typeface="Times New Roman" charset="0"/>
                <a:ea typeface="Arial" charset="0"/>
              </a:rPr>
              <a:t>you cannot correctly interpret a text file or web page without knowing its encoding</a:t>
            </a:r>
            <a:r>
              <a:rPr lang="en-US" sz="1000">
                <a:latin typeface="Times New Roman" charset="0"/>
                <a:ea typeface="Arial" charset="0"/>
              </a:rPr>
              <a:t>. If your code ignores encodings and assumes everything is ASCII, you will find that it mostly works as long as you only use English, because encodings generally strive for backwards compatibility with ASCII.  In other words, an English text would probably look identical in ASCII, UTF-8, and Latin-1.  But it may break horribly on text in other languages.  Even English text has problems when the author uses punctuation that isn’t available in the basic ASCII character set.  For example, ASCII only had one kind of double-quote mark (a vertical one), but many word processors now use left and right double quotes that are available in Unicode and other character sets, which often turn into garbage characters when you load the text into encoding-ignorant programs.</a:t>
            </a:r>
          </a:p>
          <a:p>
            <a:pPr eaLnBrk="1" hangingPunct="1">
              <a:lnSpc>
                <a:spcPct val="90000"/>
              </a:lnSpc>
            </a:pPr>
            <a:r>
              <a:rPr lang="en-US" sz="1000">
                <a:latin typeface="Times New Roman" charset="0"/>
                <a:ea typeface="Arial" charset="0"/>
              </a:rPr>
              <a:t>For more about encodings, Joel Spolsky has a good article (http://www.joelonsoftware.com/articles/Unicode.html).</a:t>
            </a:r>
          </a:p>
        </p:txBody>
      </p:sp>
      <p:sp>
        <p:nvSpPr>
          <p:cNvPr id="37892" name="Slide Number Placeholder 3"/>
          <p:cNvSpPr>
            <a:spLocks noGrp="1"/>
          </p:cNvSpPr>
          <p:nvPr>
            <p:ph type="sldNum" sz="quarter" idx="5"/>
          </p:nvPr>
        </p:nvSpPr>
        <p:spPr>
          <a:noFill/>
        </p:spPr>
        <p:txBody>
          <a:bodyPr/>
          <a:lstStyle/>
          <a:p>
            <a:fld id="{ED971B3F-94AE-2B42-A63A-B3DD3B982059}"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503363" y="720725"/>
            <a:ext cx="4119562" cy="3089275"/>
          </a:xfrm>
          <a:ln/>
        </p:spPr>
      </p:sp>
      <p:sp>
        <p:nvSpPr>
          <p:cNvPr id="38915" name="Notes Placeholder 2"/>
          <p:cNvSpPr>
            <a:spLocks noGrp="1"/>
          </p:cNvSpPr>
          <p:nvPr>
            <p:ph type="body" idx="1"/>
          </p:nvPr>
        </p:nvSpPr>
        <p:spPr>
          <a:noFill/>
          <a:ln/>
        </p:spPr>
        <p:txBody>
          <a:bodyPr/>
          <a:lstStyle/>
          <a:p>
            <a:r>
              <a:rPr lang="en-US">
                <a:latin typeface="Times New Roman" charset="0"/>
                <a:ea typeface="Arial" charset="0"/>
              </a:rPr>
              <a:t>To handle languages that read right-to-left, UI toolkits like Java provide support for </a:t>
            </a:r>
            <a:r>
              <a:rPr lang="en-US" b="1">
                <a:latin typeface="Times New Roman" charset="0"/>
                <a:ea typeface="Arial" charset="0"/>
              </a:rPr>
              <a:t>bidirectional text</a:t>
            </a:r>
            <a:r>
              <a:rPr lang="en-US">
                <a:latin typeface="Times New Roman" charset="0"/>
                <a:ea typeface="Arial" charset="0"/>
              </a:rPr>
              <a:t> (sometimes called “BiDi” or BIDI for short).  The trickiest part here is that Unicode strings may (and often do!) mix characters from multiple scripts: Arabic and English, for example.  A good UI toolkit will ensure that when you draw such a string to the screen, it draws the appropriate characters in the appropriate order.  There must be a </a:t>
            </a:r>
            <a:r>
              <a:rPr lang="en-US" i="1">
                <a:latin typeface="Times New Roman" charset="0"/>
                <a:ea typeface="Arial" charset="0"/>
              </a:rPr>
              <a:t>base direction </a:t>
            </a:r>
            <a:r>
              <a:rPr lang="en-US">
                <a:latin typeface="Times New Roman" charset="0"/>
                <a:ea typeface="Arial" charset="0"/>
              </a:rPr>
              <a:t>that determines whether the whole string starts at the left or the right; if the interface is primarily English, for example, then the base direction should be left to right, but if it’s primarily Arabic, the base direction should be right to left.  To avoid messing up bidirectionality, don’t try to draw a sentence in little pieces; instead, put together a string first, and draw it all at once, letting the toolkit figure it out.  (If you’re using message files properly, of course, this will happen anyway.)</a:t>
            </a:r>
          </a:p>
          <a:p>
            <a:r>
              <a:rPr lang="en-US">
                <a:latin typeface="Times New Roman" charset="0"/>
                <a:ea typeface="Arial" charset="0"/>
              </a:rPr>
              <a:t>International toolkits must also support bidirectional text editing, making (for example) arrow keys and selection work in the correct direction for the script.</a:t>
            </a:r>
          </a:p>
          <a:p>
            <a:r>
              <a:rPr lang="en-US">
                <a:latin typeface="Times New Roman" charset="0"/>
                <a:ea typeface="Arial" charset="0"/>
              </a:rPr>
              <a:t>Automatic layout managers can also support bidirectionality.  In Java, for example, FlowLayout can lay out elements either left-to-right or right-to-left, depending on the current global language setting.  Similarly, GridLayout’s grid coordinates can count either from the left or from the right.</a:t>
            </a:r>
          </a:p>
        </p:txBody>
      </p:sp>
      <p:sp>
        <p:nvSpPr>
          <p:cNvPr id="38916" name="Slide Number Placeholder 3"/>
          <p:cNvSpPr>
            <a:spLocks noGrp="1"/>
          </p:cNvSpPr>
          <p:nvPr>
            <p:ph type="sldNum" sz="quarter" idx="5"/>
          </p:nvPr>
        </p:nvSpPr>
        <p:spPr>
          <a:noFill/>
        </p:spPr>
        <p:txBody>
          <a:bodyPr/>
          <a:lstStyle/>
          <a:p>
            <a:fld id="{12B8E0DE-4AA0-F343-9851-DAA14AE18101}"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503363" y="720725"/>
            <a:ext cx="4119562" cy="3089275"/>
          </a:xfrm>
          <a:ln/>
        </p:spPr>
      </p:sp>
      <p:sp>
        <p:nvSpPr>
          <p:cNvPr id="39939" name="Notes Placeholder 2"/>
          <p:cNvSpPr>
            <a:spLocks noGrp="1"/>
          </p:cNvSpPr>
          <p:nvPr>
            <p:ph type="body" idx="1"/>
          </p:nvPr>
        </p:nvSpPr>
        <p:spPr>
          <a:noFill/>
          <a:ln/>
        </p:spPr>
        <p:txBody>
          <a:bodyPr/>
          <a:lstStyle/>
          <a:p>
            <a:r>
              <a:rPr lang="en-US">
                <a:latin typeface="Times New Roman" charset="0"/>
                <a:ea typeface="Arial" charset="0"/>
              </a:rPr>
              <a:t>For handing variation in number, date, and currency formats, you should rely on libraries, rather than rolling your own parsers and formatters.  Java has good library support for this, for example. </a:t>
            </a:r>
          </a:p>
        </p:txBody>
      </p:sp>
      <p:sp>
        <p:nvSpPr>
          <p:cNvPr id="39940" name="Slide Number Placeholder 3"/>
          <p:cNvSpPr>
            <a:spLocks noGrp="1"/>
          </p:cNvSpPr>
          <p:nvPr>
            <p:ph type="sldNum" sz="quarter" idx="5"/>
          </p:nvPr>
        </p:nvSpPr>
        <p:spPr>
          <a:noFill/>
        </p:spPr>
        <p:txBody>
          <a:bodyPr/>
          <a:lstStyle/>
          <a:p>
            <a:fld id="{CE0AEBC8-57EC-734C-8B9B-ADD4BAA8B8F6}"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503363" y="720725"/>
            <a:ext cx="4119562" cy="3089275"/>
          </a:xfrm>
          <a:ln/>
        </p:spPr>
      </p:sp>
      <p:sp>
        <p:nvSpPr>
          <p:cNvPr id="40963" name="Notes Placeholder 2"/>
          <p:cNvSpPr>
            <a:spLocks noGrp="1"/>
          </p:cNvSpPr>
          <p:nvPr>
            <p:ph type="body" idx="1"/>
          </p:nvPr>
        </p:nvSpPr>
        <p:spPr>
          <a:noFill/>
          <a:ln/>
        </p:spPr>
        <p:txBody>
          <a:bodyPr/>
          <a:lstStyle/>
          <a:p>
            <a:r>
              <a:rPr lang="en-US">
                <a:latin typeface="Times New Roman" charset="0"/>
                <a:ea typeface="Arial" charset="0"/>
              </a:rPr>
              <a:t>Finally, to handle other changes that localization might impose, it helps to isolate details of the presentation.  Images and icons might need language translation (if they contain text) or cultural translation (if they use unfamiliar symbols).  Fonts might need to change to handle different scripts, since fonts rarely have glyphs for every script in Unicode.  And colors might need to change if they have cultural problems.</a:t>
            </a:r>
          </a:p>
          <a:p>
            <a:r>
              <a:rPr lang="en-US">
                <a:latin typeface="Times New Roman" charset="0"/>
                <a:ea typeface="Arial" charset="0"/>
              </a:rPr>
              <a:t>For web programming, CSS makes this kind of separation easier.  In Java, resource bundles can be used.</a:t>
            </a:r>
          </a:p>
        </p:txBody>
      </p:sp>
      <p:sp>
        <p:nvSpPr>
          <p:cNvPr id="40964" name="Slide Number Placeholder 3"/>
          <p:cNvSpPr>
            <a:spLocks noGrp="1"/>
          </p:cNvSpPr>
          <p:nvPr>
            <p:ph type="sldNum" sz="quarter" idx="5"/>
          </p:nvPr>
        </p:nvSpPr>
        <p:spPr>
          <a:noFill/>
        </p:spPr>
        <p:txBody>
          <a:bodyPr/>
          <a:lstStyle/>
          <a:p>
            <a:fld id="{F9103BF4-B76E-9042-AD52-FE741C81F05A}"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26DC671-C975-4048-9003-C6DB31C3DB28}" type="slidenum">
              <a:rPr lang="en-US"/>
              <a:pPr/>
              <a:t>2</a:t>
            </a:fld>
            <a:endParaRPr lang="en-US"/>
          </a:p>
        </p:txBody>
      </p:sp>
      <p:sp>
        <p:nvSpPr>
          <p:cNvPr id="24579" name="Rectangle 2"/>
          <p:cNvSpPr>
            <a:spLocks noGrp="1" noRot="1" noChangeAspect="1" noChangeArrowheads="1" noTextEdit="1"/>
          </p:cNvSpPr>
          <p:nvPr>
            <p:ph type="sldImg"/>
          </p:nvPr>
        </p:nvSpPr>
        <p:spPr>
          <a:xfrm>
            <a:off x="1503363" y="720725"/>
            <a:ext cx="4119562" cy="3089275"/>
          </a:xfrm>
          <a:ln/>
        </p:spPr>
      </p:sp>
      <p:sp>
        <p:nvSpPr>
          <p:cNvPr id="24580" name="Rectangle 3"/>
          <p:cNvSpPr>
            <a:spLocks noGrp="1" noChangeArrowheads="1"/>
          </p:cNvSpPr>
          <p:nvPr>
            <p:ph type="body" idx="1"/>
          </p:nvPr>
        </p:nvSpPr>
        <p:spPr>
          <a:noFill/>
          <a:ln/>
        </p:spPr>
        <p:txBody>
          <a:bodyPr/>
          <a:lstStyle/>
          <a:p>
            <a:pPr eaLnBrk="1" hangingPunct="1"/>
            <a:r>
              <a:rPr lang="en-US">
                <a:solidFill>
                  <a:srgbClr val="000000"/>
                </a:solidFill>
                <a:latin typeface="Times New Roman" charset="0"/>
                <a:ea typeface="Arial" charset="0"/>
              </a:rPr>
              <a:t>Our Hall of Fame or Shame candidate for the day is this interface for choosing how a list of database records should be sorted.  Let’s discuss its advantages and disadvantages, and contemplate alternative designs.</a:t>
            </a:r>
          </a:p>
          <a:p>
            <a:pPr eaLnBrk="1" hangingPunct="1"/>
            <a:r>
              <a:rPr lang="en-US">
                <a:solidFill>
                  <a:srgbClr val="000000"/>
                </a:solidFill>
                <a:latin typeface="Times New Roman" charset="0"/>
                <a:ea typeface="Arial" charset="0"/>
              </a:rPr>
              <a:t>Like other sorting interfaces, this one allows the user to select more than one field to sort on, so that if two records are equal on the primary sort key, they are next compared by the secondary sort key, and so on.</a:t>
            </a:r>
          </a:p>
          <a:p>
            <a:pPr eaLnBrk="1" hangingPunct="1"/>
            <a:r>
              <a:rPr lang="en-US">
                <a:solidFill>
                  <a:srgbClr val="000000"/>
                </a:solidFill>
                <a:latin typeface="Times New Roman" charset="0"/>
                <a:ea typeface="Arial" charset="0"/>
              </a:rPr>
              <a:t>On the plus side, this interface communicates one aspect of its model very well.  Each column is a set of radio buttons, clearly grouped together (both by </a:t>
            </a:r>
            <a:r>
              <a:rPr lang="en-US" b="1">
                <a:solidFill>
                  <a:srgbClr val="000000"/>
                </a:solidFill>
                <a:latin typeface="Times New Roman" charset="0"/>
                <a:ea typeface="Arial" charset="0"/>
              </a:rPr>
              <a:t>gestalt proximity</a:t>
            </a:r>
            <a:r>
              <a:rPr lang="en-US">
                <a:solidFill>
                  <a:srgbClr val="000000"/>
                </a:solidFill>
                <a:latin typeface="Times New Roman" charset="0"/>
                <a:ea typeface="Arial" charset="0"/>
              </a:rPr>
              <a:t> and by an explicit raised border). Radio buttons have the property that only one can be selected at a time.  So the interface has a clear </a:t>
            </a:r>
            <a:r>
              <a:rPr lang="en-US" b="1">
                <a:solidFill>
                  <a:srgbClr val="000000"/>
                </a:solidFill>
                <a:latin typeface="Times New Roman" charset="0"/>
                <a:ea typeface="Arial" charset="0"/>
              </a:rPr>
              <a:t>affordance</a:t>
            </a:r>
            <a:r>
              <a:rPr lang="en-US">
                <a:solidFill>
                  <a:srgbClr val="000000"/>
                </a:solidFill>
                <a:latin typeface="Times New Roman" charset="0"/>
                <a:ea typeface="Arial" charset="0"/>
              </a:rPr>
              <a:t> for picking only one field for each sort key.</a:t>
            </a:r>
          </a:p>
          <a:p>
            <a:pPr eaLnBrk="1" hangingPunct="1"/>
            <a:r>
              <a:rPr lang="en-US">
                <a:solidFill>
                  <a:srgbClr val="000000"/>
                </a:solidFill>
                <a:latin typeface="Times New Roman" charset="0"/>
                <a:ea typeface="Arial" charset="0"/>
              </a:rPr>
              <a:t>But, on the down side, the radio buttons don’t afford making NO choice.  What if I want to sort by only one key?  I have to resort to a trick, like setting all three sort keys to the same field.  The interface model clearly doesn’t map correctly to the task it’s intended to perform. In fact, unlike typical model mismatch problems, both the user and the system have to adjust to this silly interface model – the user by selecting the same field more than once, and the system by detecting redundant selections in order to avoid doing unnecessary sorts.</a:t>
            </a:r>
          </a:p>
          <a:p>
            <a:pPr eaLnBrk="1" hangingPunct="1"/>
            <a:r>
              <a:rPr lang="en-US">
                <a:solidFill>
                  <a:srgbClr val="000000"/>
                </a:solidFill>
                <a:latin typeface="Times New Roman" charset="0"/>
                <a:ea typeface="Arial" charset="0"/>
              </a:rPr>
              <a:t>The interface also fails on </a:t>
            </a:r>
            <a:r>
              <a:rPr lang="en-US" b="1">
                <a:solidFill>
                  <a:srgbClr val="000000"/>
                </a:solidFill>
                <a:latin typeface="Times New Roman" charset="0"/>
                <a:ea typeface="Arial" charset="0"/>
              </a:rPr>
              <a:t>minimalist </a:t>
            </a:r>
            <a:r>
              <a:rPr lang="en-US">
                <a:solidFill>
                  <a:srgbClr val="000000"/>
                </a:solidFill>
                <a:latin typeface="Times New Roman" charset="0"/>
                <a:ea typeface="Arial" charset="0"/>
              </a:rPr>
              <a:t>design grounds.  It wastes a huge amount of screen real estate on a two-dimensional matrix, which doesn’t convey enough information to merit the cost.  The column labels are similarly redundant; “sort option” could be factored out to a higher level heading.  The term “Primary” is not really consistent with “Second” and “Third”; “First” would be simpler.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503363" y="720725"/>
            <a:ext cx="4119562" cy="3089275"/>
          </a:xfrm>
          <a:ln/>
        </p:spPr>
      </p:sp>
      <p:sp>
        <p:nvSpPr>
          <p:cNvPr id="41987" name="Notes Placeholder 2"/>
          <p:cNvSpPr>
            <a:spLocks noGrp="1"/>
          </p:cNvSpPr>
          <p:nvPr>
            <p:ph type="body" idx="1"/>
          </p:nvPr>
        </p:nvSpPr>
        <p:spPr>
          <a:noFill/>
          <a:ln/>
        </p:spPr>
        <p:txBody>
          <a:bodyPr/>
          <a:lstStyle/>
          <a:p>
            <a:endParaRPr lang="en-US">
              <a:latin typeface="Times New Roman" charset="0"/>
              <a:ea typeface="Arial" charset="0"/>
            </a:endParaRPr>
          </a:p>
        </p:txBody>
      </p:sp>
      <p:sp>
        <p:nvSpPr>
          <p:cNvPr id="41988" name="Slide Number Placeholder 3"/>
          <p:cNvSpPr>
            <a:spLocks noGrp="1"/>
          </p:cNvSpPr>
          <p:nvPr>
            <p:ph type="sldNum" sz="quarter" idx="5"/>
          </p:nvPr>
        </p:nvSpPr>
        <p:spPr>
          <a:noFill/>
        </p:spPr>
        <p:txBody>
          <a:bodyPr/>
          <a:lstStyle/>
          <a:p>
            <a:fld id="{EC78B3FB-0FB0-D04C-AC27-2849149BBCED}" type="slidenum">
              <a:rPr lang="en-US"/>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75DC015-F1D5-1944-938D-E921ECB85841}" type="slidenum">
              <a:rPr lang="en-US"/>
              <a:pPr/>
              <a:t>5</a:t>
            </a:fld>
            <a:endParaRPr lang="en-US"/>
          </a:p>
        </p:txBody>
      </p:sp>
      <p:sp>
        <p:nvSpPr>
          <p:cNvPr id="25603" name="Rectangle 2"/>
          <p:cNvSpPr>
            <a:spLocks noGrp="1" noRot="1" noChangeAspect="1" noChangeArrowheads="1" noTextEdit="1"/>
          </p:cNvSpPr>
          <p:nvPr>
            <p:ph type="sldImg"/>
          </p:nvPr>
        </p:nvSpPr>
        <p:spPr>
          <a:xfrm>
            <a:off x="1503363" y="720725"/>
            <a:ext cx="4119562" cy="3089275"/>
          </a:xfrm>
          <a:ln/>
        </p:spPr>
      </p:sp>
      <p:sp>
        <p:nvSpPr>
          <p:cNvPr id="25604" name="Rectangle 3"/>
          <p:cNvSpPr>
            <a:spLocks noGrp="1" noChangeArrowheads="1"/>
          </p:cNvSpPr>
          <p:nvPr>
            <p:ph type="body" idx="1"/>
          </p:nvPr>
        </p:nvSpPr>
        <p:spPr>
          <a:noFill/>
          <a:ln/>
        </p:spPr>
        <p:txBody>
          <a:bodyPr/>
          <a:lstStyle/>
          <a:p>
            <a:r>
              <a:rPr lang="en-US">
                <a:latin typeface="Times New Roman" charset="0"/>
                <a:ea typeface="Arial" charset="0"/>
              </a:rPr>
              <a:t>Today’s lecture concerns </a:t>
            </a:r>
            <a:r>
              <a:rPr lang="en-US" b="1">
                <a:latin typeface="Times New Roman" charset="0"/>
                <a:ea typeface="Arial" charset="0"/>
              </a:rPr>
              <a:t>internationalization</a:t>
            </a:r>
            <a:r>
              <a:rPr lang="en-US">
                <a:latin typeface="Times New Roman" charset="0"/>
                <a:ea typeface="Arial" charset="0"/>
              </a:rPr>
              <a:t>: supporting users who speak different languages and have different cultural conventions.  We’ll talk about some of the reasons why internationalization can be hard, and discuss some of the support that exists in GUI toolkits for making it easier.</a:t>
            </a:r>
          </a:p>
          <a:p>
            <a:r>
              <a:rPr lang="en-US">
                <a:latin typeface="Times New Roman" charset="0"/>
                <a:ea typeface="Arial" charset="0"/>
              </a:rPr>
              <a:t>A good source of information about this problem is </a:t>
            </a:r>
            <a:r>
              <a:rPr lang="en-US" i="1">
                <a:latin typeface="Times New Roman" charset="0"/>
                <a:ea typeface="Arial" charset="0"/>
              </a:rPr>
              <a:t>Java Internationalization</a:t>
            </a:r>
            <a:r>
              <a:rPr lang="en-US">
                <a:latin typeface="Times New Roman" charset="0"/>
                <a:ea typeface="Arial" charset="0"/>
              </a:rPr>
              <a:t>, by Andy Deitsch and David Czarnecki (O’Reilly, 2001).  There’s also a trail in the Java Tutorial about Java’s internationalization features (http://java.sun.com/docs/books/tutorial/i18n/index.html).  </a:t>
            </a:r>
          </a:p>
          <a:p>
            <a:endParaRPr lang="en-US">
              <a:latin typeface="Times New Roman" charset="0"/>
              <a:ea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4237391-976E-B140-9BC1-4E6A34D2F3BC}" type="slidenum">
              <a:rPr lang="en-US"/>
              <a:pPr/>
              <a:t>6</a:t>
            </a:fld>
            <a:endParaRPr lang="en-US"/>
          </a:p>
        </p:txBody>
      </p:sp>
      <p:sp>
        <p:nvSpPr>
          <p:cNvPr id="26627" name="Rectangle 2"/>
          <p:cNvSpPr>
            <a:spLocks noGrp="1" noRot="1" noChangeAspect="1" noChangeArrowheads="1" noTextEdit="1"/>
          </p:cNvSpPr>
          <p:nvPr>
            <p:ph type="sldImg"/>
          </p:nvPr>
        </p:nvSpPr>
        <p:spPr>
          <a:xfrm>
            <a:off x="1503363" y="720725"/>
            <a:ext cx="4119562" cy="3089275"/>
          </a:xfrm>
          <a:ln/>
        </p:spPr>
      </p:sp>
      <p:sp>
        <p:nvSpPr>
          <p:cNvPr id="26628"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Interfaces with international user populations – such as Microsoft Word, shown here – have to be carefully designed to make them easy to adapt to other languages and cultures.  The process of making a user interface </a:t>
            </a:r>
            <a:r>
              <a:rPr lang="en-US" i="1">
                <a:latin typeface="Times New Roman" charset="0"/>
                <a:ea typeface="Arial" charset="0"/>
              </a:rPr>
              <a:t>ready </a:t>
            </a:r>
            <a:r>
              <a:rPr lang="en-US">
                <a:latin typeface="Times New Roman" charset="0"/>
                <a:ea typeface="Arial" charset="0"/>
              </a:rPr>
              <a:t>for translation is called </a:t>
            </a:r>
            <a:r>
              <a:rPr lang="en-US" b="1">
                <a:latin typeface="Times New Roman" charset="0"/>
                <a:ea typeface="Arial" charset="0"/>
              </a:rPr>
              <a:t>internationalization</a:t>
            </a:r>
            <a:r>
              <a:rPr lang="en-US">
                <a:latin typeface="Times New Roman" charset="0"/>
                <a:ea typeface="Arial" charset="0"/>
              </a:rPr>
              <a:t> (often called </a:t>
            </a:r>
            <a:r>
              <a:rPr lang="en-US" b="1">
                <a:latin typeface="Times New Roman" charset="0"/>
                <a:ea typeface="Arial" charset="0"/>
              </a:rPr>
              <a:t>i18n</a:t>
            </a:r>
            <a:r>
              <a:rPr lang="en-US">
                <a:latin typeface="Times New Roman" charset="0"/>
                <a:ea typeface="Arial" charset="0"/>
              </a:rPr>
              <a:t> for short – “18” because it replaces 18 characters in the middle of “internationalization”).</a:t>
            </a:r>
          </a:p>
          <a:p>
            <a:pPr eaLnBrk="1" hangingPunct="1"/>
            <a:r>
              <a:rPr lang="en-US">
                <a:latin typeface="Times New Roman" charset="0"/>
                <a:ea typeface="Arial" charset="0"/>
              </a:rPr>
              <a:t>Essentially, internationalization separates the language-specific parts of the interface from the rest of the code, so that those parts can be easily replaced.  The translation is usually done by nonprogrammers, so their job is easier if the textual messages are separate from the code.  Actually doing this translation for a particular language and culture is called </a:t>
            </a:r>
            <a:r>
              <a:rPr lang="en-US" b="1">
                <a:latin typeface="Times New Roman" charset="0"/>
                <a:ea typeface="Arial" charset="0"/>
              </a:rPr>
              <a:t>localization</a:t>
            </a:r>
            <a:r>
              <a:rPr lang="en-US">
                <a:latin typeface="Times New Roman" charset="0"/>
                <a:ea typeface="Arial" charset="0"/>
              </a:rPr>
              <a:t>.</a:t>
            </a:r>
          </a:p>
          <a:p>
            <a:pPr eaLnBrk="1" hangingPunct="1"/>
            <a:r>
              <a:rPr lang="en-US">
                <a:latin typeface="Times New Roman" charset="0"/>
                <a:ea typeface="Arial" charset="0"/>
              </a:rPr>
              <a:t>One way to understand the difference between these two technical terms is by analogy to portability across operating system platforms.  If you write your program carefully so that it doesn’t depend on specific features of an operating system or processor, you’ve made it portable.  Making a program portable is analogous to internationalizing it.  Actually </a:t>
            </a:r>
            <a:r>
              <a:rPr lang="en-US" i="1">
                <a:latin typeface="Times New Roman" charset="0"/>
                <a:ea typeface="Arial" charset="0"/>
              </a:rPr>
              <a:t>porting</a:t>
            </a:r>
            <a:r>
              <a:rPr lang="en-US">
                <a:latin typeface="Times New Roman" charset="0"/>
                <a:ea typeface="Arial" charset="0"/>
              </a:rPr>
              <a:t> it to another particular platform, e.g. by recompiling it, is analogous to localizing it.</a:t>
            </a:r>
          </a:p>
          <a:p>
            <a:pPr eaLnBrk="1" hangingPunct="1"/>
            <a:r>
              <a:rPr lang="en-US">
                <a:latin typeface="Times New Roman" charset="0"/>
                <a:ea typeface="Arial" charset="0"/>
              </a:rPr>
              <a:t>Unfortunately localization is much harder than merely knowing what words to substitute (and online translators like Babelfish and Google Translate can only barely do that, so don’t rely on them!)  You can’t necessarily rely on bilingual members of your design team, either.  They may be reasonably fluent in the other language, but not sufficiently immersed in the </a:t>
            </a:r>
            <a:r>
              <a:rPr lang="en-US" b="1">
                <a:latin typeface="Times New Roman" charset="0"/>
                <a:ea typeface="Arial" charset="0"/>
              </a:rPr>
              <a:t>culture </a:t>
            </a:r>
            <a:r>
              <a:rPr lang="en-US">
                <a:latin typeface="Times New Roman" charset="0"/>
                <a:ea typeface="Arial" charset="0"/>
              </a:rPr>
              <a:t>or </a:t>
            </a:r>
            <a:r>
              <a:rPr lang="en-US" b="1">
                <a:latin typeface="Times New Roman" charset="0"/>
                <a:ea typeface="Arial" charset="0"/>
              </a:rPr>
              <a:t>national standards</a:t>
            </a:r>
            <a:r>
              <a:rPr lang="en-US">
                <a:latin typeface="Times New Roman" charset="0"/>
                <a:ea typeface="Arial" charset="0"/>
              </a:rPr>
              <a:t> to notice all the places where the application needs to change.  </a:t>
            </a:r>
            <a:r>
              <a:rPr lang="en-US" b="1">
                <a:latin typeface="Times New Roman" charset="0"/>
                <a:ea typeface="Arial" charset="0"/>
              </a:rPr>
              <a:t>You are not the user</a:t>
            </a:r>
            <a:r>
              <a:rPr lang="en-US">
                <a:latin typeface="Times New Roman" charset="0"/>
                <a:ea typeface="Arial" charset="0"/>
              </a:rPr>
              <a:t> is especially true in internationalization.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A6A1CD8-B7A9-D340-9CAB-623E4CB73103}" type="slidenum">
              <a:rPr lang="en-US"/>
              <a:pPr/>
              <a:t>7</a:t>
            </a:fld>
            <a:endParaRPr lang="en-US"/>
          </a:p>
        </p:txBody>
      </p:sp>
      <p:sp>
        <p:nvSpPr>
          <p:cNvPr id="27651" name="Rectangle 2"/>
          <p:cNvSpPr>
            <a:spLocks noGrp="1" noRot="1" noChangeAspect="1" noChangeArrowheads="1" noTextEdit="1"/>
          </p:cNvSpPr>
          <p:nvPr>
            <p:ph type="sldImg"/>
          </p:nvPr>
        </p:nvSpPr>
        <p:spPr>
          <a:xfrm>
            <a:off x="1503363" y="720725"/>
            <a:ext cx="4119562" cy="3089275"/>
          </a:xfrm>
          <a:ln/>
        </p:spPr>
      </p:sp>
      <p:sp>
        <p:nvSpPr>
          <p:cNvPr id="27652" name="Rectangle 3"/>
          <p:cNvSpPr>
            <a:spLocks noGrp="1" noChangeArrowheads="1"/>
          </p:cNvSpPr>
          <p:nvPr>
            <p:ph type="body" idx="1"/>
          </p:nvPr>
        </p:nvSpPr>
        <p:spPr>
          <a:noFill/>
          <a:ln/>
        </p:spPr>
        <p:txBody>
          <a:bodyPr/>
          <a:lstStyle/>
          <a:p>
            <a:pPr eaLnBrk="1" hangingPunct="1"/>
            <a:r>
              <a:rPr lang="en-US">
                <a:latin typeface="Times New Roman" charset="0"/>
                <a:ea typeface="Arial" charset="0"/>
              </a:rPr>
              <a:t>Here are some of the reasons why internationalization is hard.</a:t>
            </a:r>
          </a:p>
          <a:p>
            <a:pPr eaLnBrk="1" hangingPunct="1"/>
            <a:r>
              <a:rPr lang="en-US">
                <a:latin typeface="Times New Roman" charset="0"/>
                <a:ea typeface="Arial" charset="0"/>
              </a:rPr>
              <a:t>First, every piece of text that might be shown to the user is a potential candidate for translation.  That means not just properties of components (like menu items and button labels), but also text drawn with stroke drawing calls, and text embedded in pixel images (like this one taken from the MIT EECS web page).  Translation can easily change the size or aspect ratio of the text; German labels tend to be much longer than English ones, for example.</a:t>
            </a:r>
          </a:p>
          <a:p>
            <a:pPr eaLnBrk="1" hangingPunct="1"/>
            <a:r>
              <a:rPr lang="en-US">
                <a:latin typeface="Times New Roman" charset="0"/>
                <a:ea typeface="Arial" charset="0"/>
              </a:rPr>
              <a:t>Error messages also need to be translated, of course – which is another reason not to expose internal system names in error messages.  An English-reading user might be able to figure out what FileNotFoundException means, but it won’t internationalize well.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503363" y="720725"/>
            <a:ext cx="4119562" cy="3089275"/>
          </a:xfrm>
          <a:ln/>
        </p:spPr>
      </p:sp>
      <p:sp>
        <p:nvSpPr>
          <p:cNvPr id="28675" name="Notes Placeholder 2"/>
          <p:cNvSpPr>
            <a:spLocks noGrp="1"/>
          </p:cNvSpPr>
          <p:nvPr>
            <p:ph type="body" idx="1"/>
          </p:nvPr>
        </p:nvSpPr>
        <p:spPr>
          <a:noFill/>
          <a:ln/>
        </p:spPr>
        <p:txBody>
          <a:bodyPr/>
          <a:lstStyle/>
          <a:p>
            <a:r>
              <a:rPr lang="en-US">
                <a:latin typeface="Times New Roman" charset="0"/>
                <a:ea typeface="Arial" charset="0"/>
              </a:rPr>
              <a:t>Here’s a sign from Wales, where official signs are required to be bilingual (English and Welsh).  The English is clear enough to English-speaking lorry drivers - but the Welsh actually reads "I am not in the office at the moment. Send any work to be translated.”  The translation was outsourced by email, you see… (http://news.bbc.co.uk/2/hi/uk_news/wales/7702913.stm)</a:t>
            </a:r>
          </a:p>
          <a:p>
            <a:r>
              <a:rPr lang="en-US">
                <a:latin typeface="Times New Roman" charset="0"/>
                <a:ea typeface="Arial" charset="0"/>
              </a:rPr>
              <a:t>There’s a larger lesson here that translation without sufficient context can lead to errors.  The BBC article cited just above has some amusing examples of other English/Welsh signs that are mistranslated (“staff” =&gt; “wooden stick”) because the translator wasn’t fully aware of the context. </a:t>
            </a:r>
          </a:p>
          <a:p>
            <a:endParaRPr lang="en-US">
              <a:latin typeface="Times New Roman" charset="0"/>
              <a:ea typeface="Arial" charset="0"/>
            </a:endParaRPr>
          </a:p>
        </p:txBody>
      </p:sp>
      <p:sp>
        <p:nvSpPr>
          <p:cNvPr id="28676" name="Slide Number Placeholder 3"/>
          <p:cNvSpPr>
            <a:spLocks noGrp="1"/>
          </p:cNvSpPr>
          <p:nvPr>
            <p:ph type="sldNum" sz="quarter" idx="5"/>
          </p:nvPr>
        </p:nvSpPr>
        <p:spPr>
          <a:noFill/>
        </p:spPr>
        <p:txBody>
          <a:bodyPr/>
          <a:lstStyle/>
          <a:p>
            <a:fld id="{FF48D31C-7A8B-E145-BCA9-44FA5DC24B06}"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503363" y="720725"/>
            <a:ext cx="4119562" cy="3089275"/>
          </a:xfrm>
          <a:ln/>
        </p:spPr>
      </p:sp>
      <p:sp>
        <p:nvSpPr>
          <p:cNvPr id="29699" name="Notes Placeholder 2"/>
          <p:cNvSpPr>
            <a:spLocks noGrp="1"/>
          </p:cNvSpPr>
          <p:nvPr>
            <p:ph type="body" idx="1"/>
          </p:nvPr>
        </p:nvSpPr>
        <p:spPr>
          <a:noFill/>
          <a:ln/>
        </p:spPr>
        <p:txBody>
          <a:bodyPr/>
          <a:lstStyle/>
          <a:p>
            <a:r>
              <a:rPr lang="en-US">
                <a:latin typeface="Times New Roman" charset="0"/>
                <a:ea typeface="Arial" charset="0"/>
              </a:rPr>
              <a:t>Different languages obviously use scripts other than the Latin alphabet.  Here are some of the scripts that Windows, Mac, and web browsers all support.</a:t>
            </a:r>
          </a:p>
          <a:p>
            <a:r>
              <a:rPr lang="en-US">
                <a:latin typeface="Times New Roman" charset="0"/>
                <a:ea typeface="Arial" charset="0"/>
              </a:rPr>
              <a:t>It’s important to distinguish between </a:t>
            </a:r>
            <a:r>
              <a:rPr lang="en-US" b="1">
                <a:latin typeface="Times New Roman" charset="0"/>
                <a:ea typeface="Arial" charset="0"/>
              </a:rPr>
              <a:t>script</a:t>
            </a:r>
            <a:r>
              <a:rPr lang="en-US">
                <a:latin typeface="Times New Roman" charset="0"/>
                <a:ea typeface="Arial" charset="0"/>
              </a:rPr>
              <a:t> (or alphabet) and </a:t>
            </a:r>
            <a:r>
              <a:rPr lang="en-US" b="1">
                <a:latin typeface="Times New Roman" charset="0"/>
                <a:ea typeface="Arial" charset="0"/>
              </a:rPr>
              <a:t>language</a:t>
            </a:r>
            <a:r>
              <a:rPr lang="en-US">
                <a:latin typeface="Times New Roman" charset="0"/>
                <a:ea typeface="Arial" charset="0"/>
              </a:rPr>
              <a:t>. Western languages like English, French, German, and Italian are different languages that all use the Latin alphabet (basically). Russian, Ukrainian, and Bulgarian (among others) use the Cyrillic alphabet.</a:t>
            </a:r>
          </a:p>
        </p:txBody>
      </p:sp>
      <p:sp>
        <p:nvSpPr>
          <p:cNvPr id="29700" name="Slide Number Placeholder 3"/>
          <p:cNvSpPr>
            <a:spLocks noGrp="1"/>
          </p:cNvSpPr>
          <p:nvPr>
            <p:ph type="sldNum" sz="quarter" idx="5"/>
          </p:nvPr>
        </p:nvSpPr>
        <p:spPr>
          <a:noFill/>
        </p:spPr>
        <p:txBody>
          <a:bodyPr/>
          <a:lstStyle/>
          <a:p>
            <a:fld id="{74007F12-6920-9B43-8D34-6DB3DEF970EE}"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503363" y="720725"/>
            <a:ext cx="4119562" cy="3089275"/>
          </a:xfrm>
          <a:ln/>
        </p:spPr>
      </p:sp>
      <p:sp>
        <p:nvSpPr>
          <p:cNvPr id="30723" name="Notes Placeholder 2"/>
          <p:cNvSpPr>
            <a:spLocks noGrp="1"/>
          </p:cNvSpPr>
          <p:nvPr>
            <p:ph type="body" idx="1"/>
          </p:nvPr>
        </p:nvSpPr>
        <p:spPr>
          <a:noFill/>
          <a:ln/>
        </p:spPr>
        <p:txBody>
          <a:bodyPr/>
          <a:lstStyle/>
          <a:p>
            <a:r>
              <a:rPr lang="en-US">
                <a:latin typeface="Times New Roman" charset="0"/>
                <a:ea typeface="Arial" charset="0"/>
              </a:rPr>
              <a:t>Many scripts are not even written left-to-right; Arabic and Hebrew are the most common languages with scripts written right-to-left.  CJK (Chinese, Japanese, Korean) characters are usually written left-to-right, but can also appear vertically (top-to-bottom) and occasionally even right-to-left.  Reversing the direction of reading requires reversing the entire layout of your screen, since the user is now accustomed to starting from the right edge when they scan.  It might even affect the “natural” direction of arrow icons.  The picture above shows the Hebrew version of Firefox.  Notice that the menu bar is reversed (it starts from the right, and the rightmost menu is the File menu), the toolbar is reversed, and the Back button (which is now the rightmost button) is now pointing to the right!  The URL box isn’t reversed, however, because it uses the Latin alphabet, not Hebrew.  This is another common wrinkle in right-to-left languages: when they embed foreign words, or Arabic numbers, the embedded words go in left-to-right order.  So the text might be constantly switching direction.</a:t>
            </a:r>
          </a:p>
          <a:p>
            <a:endParaRPr lang="en-US">
              <a:latin typeface="Times New Roman" charset="0"/>
              <a:ea typeface="Arial" charset="0"/>
            </a:endParaRPr>
          </a:p>
        </p:txBody>
      </p:sp>
      <p:sp>
        <p:nvSpPr>
          <p:cNvPr id="30724" name="Slide Number Placeholder 3"/>
          <p:cNvSpPr>
            <a:spLocks noGrp="1"/>
          </p:cNvSpPr>
          <p:nvPr>
            <p:ph type="sldNum" sz="quarter" idx="5"/>
          </p:nvPr>
        </p:nvSpPr>
        <p:spPr>
          <a:noFill/>
        </p:spPr>
        <p:txBody>
          <a:bodyPr/>
          <a:lstStyle/>
          <a:p>
            <a:fld id="{28A11751-8A5E-AC42-95D5-B5A3D1F04AF7}"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AEEDBB06-9F1C-7E45-8D87-2700F129CB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36EBFC5B-BF32-F242-89B3-9019025ACC5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907DC0CD-0329-D244-93C0-6874999D755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990600"/>
            <a:ext cx="77724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7035CE5F-83BD-8242-ADD4-F4E2464BE8F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smtClean="0"/>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0E6DC5-229E-7741-86AE-C9ECDD1974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9FD556B-C22A-2C48-8F37-C262F263B6C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173548B5-B7EC-1449-8A78-BFA5A261F91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A492279C-51CF-F749-93DF-3CFCA071DDA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AE733F13-31BF-2D45-A3B6-5301C5B31DA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09B03114-FC3F-0F4D-ADBC-8E533A336F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4DE647CF-9A38-EE4F-9735-8C9B6FAD480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D484182A-44F9-2C45-972F-9DAF3EBBD8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D0E47E56-424F-F248-8A24-193AC77CA2A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mn-ea"/>
              </a:defRPr>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mn-ea"/>
              </a:defRPr>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336C23-49DD-8844-B92B-17663AE53D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pitchFamily="-97" charset="-128"/>
          <a:cs typeface="ＭＳ Ｐゴシック" charset="-128"/>
        </a:defRPr>
      </a:lvl1pPr>
      <a:lvl2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pitchFamily="-97" charset="-128"/>
          <a:cs typeface="ＭＳ Ｐゴシック"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97"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97"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3075" name="Rectangle 5"/>
          <p:cNvSpPr>
            <a:spLocks noGrp="1" noChangeArrowheads="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3076" name="Rectangle 6"/>
          <p:cNvSpPr>
            <a:spLocks noGrp="1" noChangeArrowheads="1"/>
          </p:cNvSpPr>
          <p:nvPr>
            <p:ph type="sldNum" sz="quarter" idx="12"/>
          </p:nvPr>
        </p:nvSpPr>
        <p:spPr>
          <a:noFill/>
        </p:spPr>
        <p:txBody>
          <a:bodyPr/>
          <a:lstStyle/>
          <a:p>
            <a:fld id="{211D79D0-0B0F-AF43-B84C-4442ECF3E8EA}" type="slidenum">
              <a:rPr lang="en-US"/>
              <a:pPr/>
              <a:t>1</a:t>
            </a:fld>
            <a:endParaRPr lang="en-US"/>
          </a:p>
        </p:txBody>
      </p:sp>
      <p:sp>
        <p:nvSpPr>
          <p:cNvPr id="3077" name="Rectangle 2"/>
          <p:cNvSpPr>
            <a:spLocks noGrp="1" noChangeArrowheads="1"/>
          </p:cNvSpPr>
          <p:nvPr>
            <p:ph type="ctrTitle"/>
          </p:nvPr>
        </p:nvSpPr>
        <p:spPr>
          <a:xfrm>
            <a:off x="685800" y="2492375"/>
            <a:ext cx="7772400" cy="744538"/>
          </a:xfrm>
        </p:spPr>
        <p:txBody>
          <a:bodyPr/>
          <a:lstStyle/>
          <a:p>
            <a:pPr eaLnBrk="1" hangingPunct="1"/>
            <a:r>
              <a:rPr lang="en-US">
                <a:ea typeface="ＭＳ Ｐゴシック" charset="-128"/>
              </a:rPr>
              <a:t>Lecture 22: Internationalization</a:t>
            </a:r>
          </a:p>
        </p:txBody>
      </p:sp>
      <p:sp>
        <p:nvSpPr>
          <p:cNvPr id="3078" name="Rectangle 3"/>
          <p:cNvSpPr>
            <a:spLocks noGrp="1" noChangeArrowheads="1"/>
          </p:cNvSpPr>
          <p:nvPr>
            <p:ph type="subTitle" idx="1"/>
          </p:nvPr>
        </p:nvSpPr>
        <p:spPr/>
        <p:txBody>
          <a:bodyPr/>
          <a:lstStyle/>
          <a:p>
            <a:pPr algn="l" eaLnBrk="1" hangingPunct="1"/>
            <a:endParaRPr lang="en-US" dirty="0">
              <a:ea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r>
              <a:rPr lang="en-US">
                <a:ea typeface="ＭＳ Ｐゴシック" charset="-128"/>
              </a:rPr>
              <a:t>Text Direction</a:t>
            </a:r>
          </a:p>
        </p:txBody>
      </p:sp>
      <p:sp>
        <p:nvSpPr>
          <p:cNvPr id="10243" name="Text Placeholder 7"/>
          <p:cNvSpPr>
            <a:spLocks noGrp="1"/>
          </p:cNvSpPr>
          <p:nvPr>
            <p:ph type="body" idx="1"/>
          </p:nvPr>
        </p:nvSpPr>
        <p:spPr/>
        <p:txBody>
          <a:bodyPr/>
          <a:lstStyle/>
          <a:p>
            <a:pPr eaLnBrk="1" hangingPunct="1"/>
            <a:r>
              <a:rPr lang="en-US">
                <a:ea typeface="Arial" charset="0"/>
              </a:rPr>
              <a:t>Some scripts don</a:t>
            </a:r>
            <a:r>
              <a:rPr lang="en-US">
                <a:latin typeface="Verdana" charset="0"/>
                <a:ea typeface="Arial" charset="0"/>
              </a:rPr>
              <a:t>’</a:t>
            </a:r>
            <a:r>
              <a:rPr lang="en-US">
                <a:ea typeface="Arial" charset="0"/>
              </a:rPr>
              <a:t>t read left-to-right</a:t>
            </a:r>
          </a:p>
          <a:p>
            <a:pPr lvl="1" eaLnBrk="1" hangingPunct="1"/>
            <a:r>
              <a:rPr lang="en-US">
                <a:ea typeface="Arial" charset="0"/>
              </a:rPr>
              <a:t>Arabic, Hebrew are right-to-left</a:t>
            </a:r>
          </a:p>
          <a:p>
            <a:pPr lvl="1" eaLnBrk="1" hangingPunct="1"/>
            <a:r>
              <a:rPr lang="en-US">
                <a:ea typeface="Arial" charset="0"/>
              </a:rPr>
              <a:t>Affects drawing, screen layout, even icons</a:t>
            </a:r>
          </a:p>
          <a:p>
            <a:endParaRPr lang="en-US">
              <a:ea typeface="Arial" charset="0"/>
            </a:endParaRPr>
          </a:p>
        </p:txBody>
      </p:sp>
      <p:sp>
        <p:nvSpPr>
          <p:cNvPr id="1024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024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0246" name="Slide Number Placeholder 5"/>
          <p:cNvSpPr>
            <a:spLocks noGrp="1"/>
          </p:cNvSpPr>
          <p:nvPr>
            <p:ph type="sldNum" sz="quarter" idx="12"/>
          </p:nvPr>
        </p:nvSpPr>
        <p:spPr>
          <a:noFill/>
        </p:spPr>
        <p:txBody>
          <a:bodyPr/>
          <a:lstStyle/>
          <a:p>
            <a:fld id="{6F392131-DAC0-2F41-8DC6-C2445F304C43}" type="slidenum">
              <a:rPr lang="en-US"/>
              <a:pPr/>
              <a:t>10</a:t>
            </a:fld>
            <a:endParaRPr lang="en-US"/>
          </a:p>
        </p:txBody>
      </p:sp>
      <p:pic>
        <p:nvPicPr>
          <p:cNvPr id="10247" name="Picture 5"/>
          <p:cNvPicPr>
            <a:picLocks noChangeAspect="1" noChangeArrowheads="1"/>
          </p:cNvPicPr>
          <p:nvPr/>
        </p:nvPicPr>
        <p:blipFill>
          <a:blip r:embed="rId3"/>
          <a:srcRect b="54134"/>
          <a:stretch>
            <a:fillRect/>
          </a:stretch>
        </p:blipFill>
        <p:spPr bwMode="auto">
          <a:xfrm>
            <a:off x="838200" y="2667000"/>
            <a:ext cx="7239000" cy="2667000"/>
          </a:xfrm>
          <a:prstGeom prst="rect">
            <a:avLst/>
          </a:prstGeom>
          <a:noFill/>
          <a:ln w="25400">
            <a:noFill/>
            <a:miter lim="800000"/>
            <a:headEnd/>
            <a:tailEnd type="none" w="lg" len="lg"/>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ea typeface="ＭＳ Ｐゴシック" charset="-128"/>
              </a:rPr>
              <a:t>Sort Order</a:t>
            </a:r>
          </a:p>
        </p:txBody>
      </p:sp>
      <p:sp>
        <p:nvSpPr>
          <p:cNvPr id="11267" name="Rectangle 3"/>
          <p:cNvSpPr>
            <a:spLocks noGrp="1" noChangeArrowheads="1"/>
          </p:cNvSpPr>
          <p:nvPr>
            <p:ph type="body" idx="1"/>
          </p:nvPr>
        </p:nvSpPr>
        <p:spPr>
          <a:xfrm>
            <a:off x="685800" y="838200"/>
            <a:ext cx="7772400" cy="5105400"/>
          </a:xfrm>
        </p:spPr>
        <p:txBody>
          <a:bodyPr/>
          <a:lstStyle/>
          <a:p>
            <a:pPr eaLnBrk="1" hangingPunct="1">
              <a:lnSpc>
                <a:spcPct val="80000"/>
              </a:lnSpc>
            </a:pPr>
            <a:r>
              <a:rPr lang="en-US">
                <a:ea typeface="Arial" charset="0"/>
              </a:rPr>
              <a:t>Unicode order isn</a:t>
            </a:r>
            <a:r>
              <a:rPr lang="en-US">
                <a:latin typeface="Verdana" charset="0"/>
                <a:ea typeface="Arial" charset="0"/>
              </a:rPr>
              <a:t>’</a:t>
            </a:r>
            <a:r>
              <a:rPr lang="en-US">
                <a:ea typeface="Arial" charset="0"/>
              </a:rPr>
              <a:t>t even right for English</a:t>
            </a:r>
          </a:p>
          <a:p>
            <a:pPr eaLnBrk="1" hangingPunct="1">
              <a:lnSpc>
                <a:spcPct val="80000"/>
              </a:lnSpc>
            </a:pPr>
            <a:r>
              <a:rPr lang="en-US">
                <a:ea typeface="Arial" charset="0"/>
              </a:rPr>
              <a:t>Uppercase/lowercase, accents affect order</a:t>
            </a:r>
          </a:p>
          <a:p>
            <a:pPr eaLnBrk="1" hangingPunct="1">
              <a:lnSpc>
                <a:spcPct val="80000"/>
              </a:lnSpc>
            </a:pPr>
            <a:r>
              <a:rPr lang="en-US">
                <a:ea typeface="Arial" charset="0"/>
              </a:rPr>
              <a:t>Norwegian: </a:t>
            </a:r>
            <a:r>
              <a:rPr lang="en-US">
                <a:latin typeface="Verdana" charset="0"/>
                <a:ea typeface="Arial" charset="0"/>
              </a:rPr>
              <a:t>…</a:t>
            </a:r>
            <a:r>
              <a:rPr lang="en-US">
                <a:ea typeface="Arial" charset="0"/>
              </a:rPr>
              <a:t> x y z </a:t>
            </a:r>
            <a:r>
              <a:rPr lang="en-US">
                <a:latin typeface="Verdana" charset="0"/>
                <a:ea typeface="Arial" charset="0"/>
              </a:rPr>
              <a:t>æ</a:t>
            </a:r>
            <a:r>
              <a:rPr lang="en-US">
                <a:ea typeface="Arial" charset="0"/>
              </a:rPr>
              <a:t> </a:t>
            </a:r>
            <a:r>
              <a:rPr lang="en-US">
                <a:latin typeface="Verdana" charset="0"/>
                <a:ea typeface="Arial" charset="0"/>
              </a:rPr>
              <a:t>ø</a:t>
            </a:r>
            <a:r>
              <a:rPr lang="en-US">
                <a:ea typeface="Arial" charset="0"/>
              </a:rPr>
              <a:t> </a:t>
            </a:r>
            <a:r>
              <a:rPr lang="en-US">
                <a:latin typeface="Verdana" charset="0"/>
                <a:ea typeface="Arial" charset="0"/>
              </a:rPr>
              <a:t>å</a:t>
            </a:r>
            <a:r>
              <a:rPr lang="en-US">
                <a:ea typeface="Arial" charset="0"/>
              </a:rPr>
              <a:t> </a:t>
            </a:r>
          </a:p>
          <a:p>
            <a:pPr eaLnBrk="1" hangingPunct="1">
              <a:lnSpc>
                <a:spcPct val="80000"/>
              </a:lnSpc>
            </a:pPr>
            <a:r>
              <a:rPr lang="en-US">
                <a:ea typeface="Arial" charset="0"/>
              </a:rPr>
              <a:t>Traditional Spanish: c, ch, d, </a:t>
            </a:r>
            <a:r>
              <a:rPr lang="en-US">
                <a:latin typeface="Verdana" charset="0"/>
                <a:ea typeface="Arial" charset="0"/>
              </a:rPr>
              <a:t>…</a:t>
            </a:r>
            <a:r>
              <a:rPr lang="en-US">
                <a:ea typeface="Arial" charset="0"/>
              </a:rPr>
              <a:t>, l, ll, m, </a:t>
            </a:r>
            <a:r>
              <a:rPr lang="en-US">
                <a:latin typeface="Verdana" charset="0"/>
                <a:ea typeface="Arial" charset="0"/>
              </a:rPr>
              <a:t>…</a:t>
            </a:r>
            <a:endParaRPr lang="en-US">
              <a:ea typeface="Arial" charset="0"/>
            </a:endParaRPr>
          </a:p>
          <a:p>
            <a:pPr eaLnBrk="1" hangingPunct="1">
              <a:lnSpc>
                <a:spcPct val="80000"/>
              </a:lnSpc>
            </a:pPr>
            <a:endParaRPr lang="en-US" sz="2000">
              <a:ea typeface="Arial" charset="0"/>
            </a:endParaRPr>
          </a:p>
          <a:p>
            <a:pPr eaLnBrk="1" hangingPunct="1">
              <a:lnSpc>
                <a:spcPct val="80000"/>
              </a:lnSpc>
              <a:buFontTx/>
              <a:buNone/>
            </a:pPr>
            <a:endParaRPr lang="en-US" sz="2400">
              <a:ea typeface="Arial" charset="0"/>
            </a:endParaRPr>
          </a:p>
        </p:txBody>
      </p:sp>
      <p:sp>
        <p:nvSpPr>
          <p:cNvPr id="1126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126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1270" name="Slide Number Placeholder 5"/>
          <p:cNvSpPr>
            <a:spLocks noGrp="1"/>
          </p:cNvSpPr>
          <p:nvPr>
            <p:ph type="sldNum" sz="quarter" idx="12"/>
          </p:nvPr>
        </p:nvSpPr>
        <p:spPr>
          <a:noFill/>
        </p:spPr>
        <p:txBody>
          <a:bodyPr/>
          <a:lstStyle/>
          <a:p>
            <a:fld id="{6B412284-BEC0-C645-868C-70F523D94CE5}" type="slidenum">
              <a:rPr lang="en-US"/>
              <a:pPr/>
              <a:t>11</a:t>
            </a:fld>
            <a:endParaRPr lang="en-US"/>
          </a:p>
        </p:txBody>
      </p:sp>
      <p:graphicFrame>
        <p:nvGraphicFramePr>
          <p:cNvPr id="7" name="Table 6"/>
          <p:cNvGraphicFramePr>
            <a:graphicFrameLocks noGrp="1"/>
          </p:cNvGraphicFramePr>
          <p:nvPr/>
        </p:nvGraphicFramePr>
        <p:xfrm>
          <a:off x="914400" y="2753253"/>
          <a:ext cx="7391395" cy="3418947"/>
        </p:xfrm>
        <a:graphic>
          <a:graphicData uri="http://schemas.openxmlformats.org/drawingml/2006/table">
            <a:tbl>
              <a:tblPr/>
              <a:tblGrid>
                <a:gridCol w="584931"/>
                <a:gridCol w="425404"/>
                <a:gridCol w="425404"/>
                <a:gridCol w="425404"/>
                <a:gridCol w="425404"/>
                <a:gridCol w="425404"/>
                <a:gridCol w="425404"/>
                <a:gridCol w="425404"/>
                <a:gridCol w="425404"/>
                <a:gridCol w="425404"/>
                <a:gridCol w="425404"/>
                <a:gridCol w="425404"/>
                <a:gridCol w="425404"/>
                <a:gridCol w="425404"/>
                <a:gridCol w="425404"/>
                <a:gridCol w="425404"/>
                <a:gridCol w="425404"/>
              </a:tblGrid>
              <a:tr h="201706">
                <a:tc>
                  <a:txBody>
                    <a:bodyPr/>
                    <a:lstStyle/>
                    <a:p>
                      <a:pPr algn="ctr" fontAlgn="ctr"/>
                      <a:r>
                        <a:rPr lang="en-US" sz="1200" b="1" i="0" u="none" strike="noStrike">
                          <a:solidFill>
                            <a:srgbClr val="000000"/>
                          </a:solidFill>
                          <a:latin typeface="Arial"/>
                        </a:rPr>
                        <a:t>U+</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0</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1</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2</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3</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4</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5</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6</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7</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8</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9</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A</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B</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C</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D</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E</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a:solidFill>
                            <a:srgbClr val="000000"/>
                          </a:solidFill>
                          <a:latin typeface="Arial"/>
                        </a:rPr>
                        <a:t>F</a:t>
                      </a:r>
                    </a:p>
                  </a:txBody>
                  <a:tcPr marL="8771" marR="8771" marT="8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01706">
                <a:tc>
                  <a:txBody>
                    <a:bodyPr/>
                    <a:lstStyle/>
                    <a:p>
                      <a:pPr algn="ctr" fontAlgn="ctr"/>
                      <a:r>
                        <a:rPr lang="en-US" sz="1200" b="1" i="0" u="none" strike="noStrike">
                          <a:solidFill>
                            <a:srgbClr val="000000"/>
                          </a:solidFill>
                          <a:latin typeface="Arial"/>
                        </a:rPr>
                        <a:t>0000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050" b="0" i="0" u="none" strike="noStrike">
                          <a:solidFill>
                            <a:srgbClr val="000000"/>
                          </a:solidFill>
                          <a:latin typeface="Arial"/>
                        </a:rPr>
                        <a:t>NUL</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SOH</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STX</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ETX</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EOT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ENQ</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ACK</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BEL</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BS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HT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LF</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VT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FF</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CR</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SO</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SI</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88">
                <a:tc>
                  <a:txBody>
                    <a:bodyPr/>
                    <a:lstStyle/>
                    <a:p>
                      <a:pPr algn="ctr" fontAlgn="ctr"/>
                      <a:r>
                        <a:rPr lang="en-US" sz="1200" b="1" i="0" u="none" strike="noStrike">
                          <a:solidFill>
                            <a:srgbClr val="000000"/>
                          </a:solidFill>
                          <a:latin typeface="Arial"/>
                        </a:rPr>
                        <a:t>0010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050" b="0" i="0" u="none" strike="noStrike">
                          <a:solidFill>
                            <a:srgbClr val="000000"/>
                          </a:solidFill>
                          <a:latin typeface="Arial"/>
                        </a:rPr>
                        <a:t>DLE</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DC1</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DC2</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DC3</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DC4</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NAK</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SYN</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ETB</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CAN</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EM</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SUB</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ESC</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FS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GS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RS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US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0020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050" b="0" i="0" u="none" strike="noStrike">
                          <a:solidFill>
                            <a:srgbClr val="000000"/>
                          </a:solidFill>
                          <a:latin typeface="Arial"/>
                        </a:rPr>
                        <a:t>SP</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&amp;</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0030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0</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1</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2</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3</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4</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5</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6</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7</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8</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9</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&lt;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&gt;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0040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B</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C</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D</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E</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F</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G</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H</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I</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J</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K</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L</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M</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N</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O</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0050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P</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Q</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R</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U</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V</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W</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X</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Y</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Z</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_</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0060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b</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c</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d</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e</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f</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g</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h</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i</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j</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k</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l</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m</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n</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o</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0070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p</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q</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r</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u</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v</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w</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x</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y</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z</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DEL</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0080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050" b="0" i="0" u="none" strike="noStrike">
                          <a:solidFill>
                            <a:srgbClr val="000000"/>
                          </a:solidFill>
                          <a:latin typeface="Arial"/>
                        </a:rPr>
                        <a:t>PAD</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HOP</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BPH</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NBH</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IND</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NEL</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SSA</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ESA</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HTS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HTJ</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VTS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PLD</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PLU</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RI</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SS2</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SS3</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0090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050" b="0" i="0" u="none" strike="noStrike">
                          <a:solidFill>
                            <a:srgbClr val="000000"/>
                          </a:solidFill>
                          <a:latin typeface="Arial"/>
                        </a:rPr>
                        <a:t>DCS</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PU1</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PU2</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STS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CCH</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MW</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SPA</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EPA</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SOS</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SGCI</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SCI</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CSI</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OSC</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PM</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APC</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00A0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050" b="0" i="0" u="none" strike="noStrike">
                          <a:solidFill>
                            <a:srgbClr val="000000"/>
                          </a:solidFill>
                          <a:latin typeface="Arial"/>
                        </a:rPr>
                        <a:t>NBSP</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ª</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Arial"/>
                        </a:rPr>
                        <a:t>SHY</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00B0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²</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³</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µ</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¹</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º</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¼</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½</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¾</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00C0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À</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Á</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Â</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Ã</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Ä</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Å</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Æ</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Ç</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È</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É</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 </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Ë</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Ì</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Í</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Î</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Ï</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00D0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Ð</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Ñ</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Ò</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Ó</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Ô</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Õ</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Ö</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Ø</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Ù</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Ú</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Û</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Ü</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Ý</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Þ</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ß</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00E0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w="6350" cap="flat" cmpd="sng" algn="ctr">
                      <a:solidFill>
                        <a:srgbClr val="993300"/>
                      </a:solidFill>
                      <a:prstDash val="solid"/>
                      <a:round/>
                      <a:headEnd type="none" w="med" len="med"/>
                      <a:tailEnd type="none" w="med" len="med"/>
                    </a:lnB>
                    <a:solidFill>
                      <a:srgbClr val="FFCC00"/>
                    </a:solidFill>
                  </a:tcPr>
                </a:tc>
                <a:tc>
                  <a:txBody>
                    <a:bodyPr/>
                    <a:lstStyle/>
                    <a:p>
                      <a:pPr algn="ctr" fontAlgn="b"/>
                      <a:r>
                        <a:rPr lang="en-US" sz="1200" b="0" i="0" u="none" strike="noStrike">
                          <a:solidFill>
                            <a:srgbClr val="000000"/>
                          </a:solidFill>
                          <a:latin typeface="Arial"/>
                        </a:rPr>
                        <a:t>à</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á</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â</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ã</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ä</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å</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æ</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ç</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è</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é</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ê</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ë</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ì</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í</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î</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ï</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06">
                <a:tc>
                  <a:txBody>
                    <a:bodyPr/>
                    <a:lstStyle/>
                    <a:p>
                      <a:pPr algn="ctr" fontAlgn="ctr"/>
                      <a:r>
                        <a:rPr lang="en-US" sz="1200" b="1" i="0" u="none" strike="noStrike">
                          <a:solidFill>
                            <a:srgbClr val="000000"/>
                          </a:solidFill>
                          <a:latin typeface="Arial"/>
                        </a:rPr>
                        <a:t>00F0</a:t>
                      </a:r>
                    </a:p>
                  </a:txBody>
                  <a:tcPr marL="8771" marR="8771" marT="8771" marB="0" anchor="ctr">
                    <a:lnL w="6350" cap="flat" cmpd="sng" algn="ctr">
                      <a:solidFill>
                        <a:srgbClr val="993300"/>
                      </a:solidFill>
                      <a:prstDash val="solid"/>
                      <a:round/>
                      <a:headEnd type="none" w="med" len="med"/>
                      <a:tailEnd type="none" w="med" len="med"/>
                    </a:lnL>
                    <a:lnR w="6350" cap="flat" cmpd="sng" algn="ctr">
                      <a:solidFill>
                        <a:srgbClr val="993300"/>
                      </a:solidFill>
                      <a:prstDash val="solid"/>
                      <a:round/>
                      <a:headEnd type="none" w="med" len="med"/>
                      <a:tailEnd type="none" w="med" len="med"/>
                    </a:lnR>
                    <a:lnT w="6350" cap="flat" cmpd="sng" algn="ctr">
                      <a:solidFill>
                        <a:srgbClr val="993300"/>
                      </a:solidFill>
                      <a:prstDash val="solid"/>
                      <a:round/>
                      <a:headEnd type="none" w="med" len="med"/>
                      <a:tailEnd type="none" w="med" len="med"/>
                    </a:lnT>
                    <a:lnB>
                      <a:noFill/>
                    </a:lnB>
                    <a:solidFill>
                      <a:srgbClr val="FFCC00"/>
                    </a:solidFill>
                  </a:tcPr>
                </a:tc>
                <a:tc>
                  <a:txBody>
                    <a:bodyPr/>
                    <a:lstStyle/>
                    <a:p>
                      <a:pPr algn="ctr" fontAlgn="b"/>
                      <a:r>
                        <a:rPr lang="en-US" sz="1200" b="0" i="0" u="none" strike="noStrike">
                          <a:solidFill>
                            <a:srgbClr val="000000"/>
                          </a:solidFill>
                          <a:latin typeface="Arial"/>
                        </a:rPr>
                        <a:t>ð</a:t>
                      </a:r>
                    </a:p>
                  </a:txBody>
                  <a:tcPr marL="8771" marR="8771" marT="8771" marB="0" anchor="b">
                    <a:lnL w="6350" cap="flat" cmpd="sng" algn="ctr">
                      <a:solidFill>
                        <a:srgbClr val="9933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ñ</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ò</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ó</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ô</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õ</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ö</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ø</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ù</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ú</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û</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ü</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ý</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þ</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latin typeface="Arial"/>
                        </a:rPr>
                        <a:t>ÿ</a:t>
                      </a:r>
                    </a:p>
                  </a:txBody>
                  <a:tcPr marL="8771" marR="8771" marT="87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lstStyle/>
          <a:p>
            <a:r>
              <a:rPr lang="en-US">
                <a:ea typeface="ＭＳ Ｐゴシック" charset="-128"/>
              </a:rPr>
              <a:t>Formatting</a:t>
            </a:r>
          </a:p>
        </p:txBody>
      </p:sp>
      <p:sp>
        <p:nvSpPr>
          <p:cNvPr id="12291" name="Text Placeholder 7"/>
          <p:cNvSpPr>
            <a:spLocks noGrp="1"/>
          </p:cNvSpPr>
          <p:nvPr>
            <p:ph type="body" idx="1"/>
          </p:nvPr>
        </p:nvSpPr>
        <p:spPr/>
        <p:txBody>
          <a:bodyPr/>
          <a:lstStyle/>
          <a:p>
            <a:pPr eaLnBrk="1" hangingPunct="1">
              <a:lnSpc>
                <a:spcPct val="80000"/>
              </a:lnSpc>
            </a:pPr>
            <a:r>
              <a:rPr lang="en-US" sz="2400">
                <a:ea typeface="Arial" charset="0"/>
              </a:rPr>
              <a:t>Numbers</a:t>
            </a:r>
          </a:p>
          <a:p>
            <a:pPr lvl="1" eaLnBrk="1" hangingPunct="1">
              <a:lnSpc>
                <a:spcPct val="80000"/>
              </a:lnSpc>
            </a:pPr>
            <a:r>
              <a:rPr lang="en-US" sz="2000">
                <a:ea typeface="Arial" charset="0"/>
              </a:rPr>
              <a:t>US/UK	72,350.55</a:t>
            </a:r>
          </a:p>
          <a:p>
            <a:pPr lvl="1" eaLnBrk="1" hangingPunct="1">
              <a:lnSpc>
                <a:spcPct val="80000"/>
              </a:lnSpc>
            </a:pPr>
            <a:r>
              <a:rPr lang="en-US" sz="2000">
                <a:ea typeface="Arial" charset="0"/>
              </a:rPr>
              <a:t>France	72 350,55</a:t>
            </a:r>
          </a:p>
          <a:p>
            <a:pPr lvl="1" eaLnBrk="1" hangingPunct="1">
              <a:lnSpc>
                <a:spcPct val="80000"/>
              </a:lnSpc>
            </a:pPr>
            <a:r>
              <a:rPr lang="en-US" sz="2000">
                <a:ea typeface="Arial" charset="0"/>
              </a:rPr>
              <a:t>Germany	72.350,55</a:t>
            </a:r>
          </a:p>
          <a:p>
            <a:pPr eaLnBrk="1" hangingPunct="1">
              <a:lnSpc>
                <a:spcPct val="80000"/>
              </a:lnSpc>
            </a:pPr>
            <a:endParaRPr lang="en-US" sz="2400">
              <a:ea typeface="Arial" charset="0"/>
            </a:endParaRPr>
          </a:p>
          <a:p>
            <a:pPr eaLnBrk="1" hangingPunct="1">
              <a:lnSpc>
                <a:spcPct val="80000"/>
              </a:lnSpc>
            </a:pPr>
            <a:r>
              <a:rPr lang="en-US" sz="2400">
                <a:ea typeface="Arial" charset="0"/>
              </a:rPr>
              <a:t>Date &amp; time formatting</a:t>
            </a:r>
          </a:p>
          <a:p>
            <a:pPr lvl="1" eaLnBrk="1" hangingPunct="1">
              <a:lnSpc>
                <a:spcPct val="80000"/>
              </a:lnSpc>
            </a:pPr>
            <a:r>
              <a:rPr lang="en-US" sz="2000">
                <a:ea typeface="Arial" charset="0"/>
              </a:rPr>
              <a:t>US		10/31/2006	(M/D/Y)</a:t>
            </a:r>
          </a:p>
          <a:p>
            <a:pPr lvl="1" eaLnBrk="1" hangingPunct="1">
              <a:lnSpc>
                <a:spcPct val="80000"/>
              </a:lnSpc>
            </a:pPr>
            <a:r>
              <a:rPr lang="en-US" sz="2000">
                <a:ea typeface="Arial" charset="0"/>
              </a:rPr>
              <a:t>Everywhere else	31/10/2006	(D/M/Y)</a:t>
            </a:r>
            <a:endParaRPr lang="en-US">
              <a:ea typeface="Arial" charset="0"/>
            </a:endParaRPr>
          </a:p>
        </p:txBody>
      </p:sp>
      <p:sp>
        <p:nvSpPr>
          <p:cNvPr id="1229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229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2294" name="Slide Number Placeholder 5"/>
          <p:cNvSpPr>
            <a:spLocks noGrp="1"/>
          </p:cNvSpPr>
          <p:nvPr>
            <p:ph type="sldNum" sz="quarter" idx="12"/>
          </p:nvPr>
        </p:nvSpPr>
        <p:spPr>
          <a:noFill/>
        </p:spPr>
        <p:txBody>
          <a:bodyPr/>
          <a:lstStyle/>
          <a:p>
            <a:fld id="{62C22C7A-BE3B-584B-A2ED-9AE50726ED21}"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ea typeface="ＭＳ Ｐゴシック" charset="-128"/>
              </a:rPr>
              <a:t>Color Conventions</a:t>
            </a:r>
          </a:p>
        </p:txBody>
      </p:sp>
      <p:sp>
        <p:nvSpPr>
          <p:cNvPr id="13315" name="Rectangle 3"/>
          <p:cNvSpPr>
            <a:spLocks noGrp="1" noChangeArrowheads="1"/>
          </p:cNvSpPr>
          <p:nvPr>
            <p:ph type="body" idx="1"/>
          </p:nvPr>
        </p:nvSpPr>
        <p:spPr/>
        <p:txBody>
          <a:bodyPr/>
          <a:lstStyle/>
          <a:p>
            <a:pPr eaLnBrk="1" hangingPunct="1">
              <a:buFontTx/>
              <a:buNone/>
            </a:pPr>
            <a:endParaRPr lang="en-US">
              <a:ea typeface="Arial" charset="0"/>
            </a:endParaRPr>
          </a:p>
        </p:txBody>
      </p:sp>
      <p:sp>
        <p:nvSpPr>
          <p:cNvPr id="1331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331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3318" name="Slide Number Placeholder 5"/>
          <p:cNvSpPr>
            <a:spLocks noGrp="1"/>
          </p:cNvSpPr>
          <p:nvPr>
            <p:ph type="sldNum" sz="quarter" idx="12"/>
          </p:nvPr>
        </p:nvSpPr>
        <p:spPr>
          <a:noFill/>
        </p:spPr>
        <p:txBody>
          <a:bodyPr/>
          <a:lstStyle/>
          <a:p>
            <a:fld id="{8DAA2167-3540-A743-BC7E-7AE6458E2741}" type="slidenum">
              <a:rPr lang="en-US"/>
              <a:pPr/>
              <a:t>13</a:t>
            </a:fld>
            <a:endParaRPr lang="en-US"/>
          </a:p>
        </p:txBody>
      </p:sp>
      <p:pic>
        <p:nvPicPr>
          <p:cNvPr id="13319" name="Picture 19"/>
          <p:cNvPicPr>
            <a:picLocks noChangeAspect="1" noChangeArrowheads="1"/>
          </p:cNvPicPr>
          <p:nvPr/>
        </p:nvPicPr>
        <p:blipFill>
          <a:blip r:embed="rId3"/>
          <a:srcRect/>
          <a:stretch>
            <a:fillRect/>
          </a:stretch>
        </p:blipFill>
        <p:spPr bwMode="auto">
          <a:xfrm>
            <a:off x="2438400" y="1828800"/>
            <a:ext cx="1600200" cy="1917700"/>
          </a:xfrm>
          <a:prstGeom prst="rect">
            <a:avLst/>
          </a:prstGeom>
          <a:noFill/>
          <a:ln w="25400">
            <a:noFill/>
            <a:miter lim="800000"/>
            <a:headEnd/>
            <a:tailEnd type="none" w="lg" len="lg"/>
          </a:ln>
        </p:spPr>
      </p:pic>
      <p:pic>
        <p:nvPicPr>
          <p:cNvPr id="13320" name="Picture 21"/>
          <p:cNvPicPr>
            <a:picLocks noChangeAspect="1" noChangeArrowheads="1"/>
          </p:cNvPicPr>
          <p:nvPr/>
        </p:nvPicPr>
        <p:blipFill>
          <a:blip r:embed="rId4"/>
          <a:srcRect/>
          <a:stretch>
            <a:fillRect/>
          </a:stretch>
        </p:blipFill>
        <p:spPr bwMode="auto">
          <a:xfrm>
            <a:off x="4800600" y="3886200"/>
            <a:ext cx="1895475" cy="1981200"/>
          </a:xfrm>
          <a:prstGeom prst="rect">
            <a:avLst/>
          </a:prstGeom>
          <a:noFill/>
          <a:ln w="25400">
            <a:noFill/>
            <a:miter lim="800000"/>
            <a:headEnd/>
            <a:tailEnd type="none" w="lg" len="lg"/>
          </a:ln>
        </p:spPr>
      </p:pic>
      <p:pic>
        <p:nvPicPr>
          <p:cNvPr id="13321" name="Picture 22"/>
          <p:cNvPicPr>
            <a:picLocks noChangeAspect="1" noChangeArrowheads="1"/>
          </p:cNvPicPr>
          <p:nvPr/>
        </p:nvPicPr>
        <p:blipFill>
          <a:blip r:embed="rId5"/>
          <a:srcRect/>
          <a:stretch>
            <a:fillRect/>
          </a:stretch>
        </p:blipFill>
        <p:spPr bwMode="auto">
          <a:xfrm>
            <a:off x="4724400" y="1828800"/>
            <a:ext cx="2152650" cy="1952625"/>
          </a:xfrm>
          <a:prstGeom prst="rect">
            <a:avLst/>
          </a:prstGeom>
          <a:noFill/>
          <a:ln w="25400">
            <a:noFill/>
            <a:miter lim="800000"/>
            <a:headEnd/>
            <a:tailEnd type="none" w="lg" len="lg"/>
          </a:ln>
        </p:spPr>
      </p:pic>
      <p:sp>
        <p:nvSpPr>
          <p:cNvPr id="13322" name="Rectangle 22"/>
          <p:cNvSpPr>
            <a:spLocks noChangeArrowheads="1"/>
          </p:cNvSpPr>
          <p:nvPr/>
        </p:nvSpPr>
        <p:spPr bwMode="auto">
          <a:xfrm>
            <a:off x="762000" y="2524125"/>
            <a:ext cx="1103313" cy="523875"/>
          </a:xfrm>
          <a:prstGeom prst="rect">
            <a:avLst/>
          </a:prstGeom>
          <a:noFill/>
          <a:ln w="9525">
            <a:noFill/>
            <a:miter lim="800000"/>
            <a:headEnd/>
            <a:tailEnd/>
          </a:ln>
        </p:spPr>
        <p:txBody>
          <a:bodyPr wrap="none">
            <a:prstTxWarp prst="textNoShape">
              <a:avLst/>
            </a:prstTxWarp>
            <a:spAutoFit/>
          </a:bodyPr>
          <a:lstStyle/>
          <a:p>
            <a:r>
              <a:rPr lang="en-US" sz="2800"/>
              <a:t>White</a:t>
            </a:r>
          </a:p>
        </p:txBody>
      </p:sp>
      <p:sp>
        <p:nvSpPr>
          <p:cNvPr id="13323" name="Rectangle 23"/>
          <p:cNvSpPr>
            <a:spLocks noChangeArrowheads="1"/>
          </p:cNvSpPr>
          <p:nvPr/>
        </p:nvSpPr>
        <p:spPr bwMode="auto">
          <a:xfrm>
            <a:off x="762000" y="4648200"/>
            <a:ext cx="844550" cy="523875"/>
          </a:xfrm>
          <a:prstGeom prst="rect">
            <a:avLst/>
          </a:prstGeom>
          <a:noFill/>
          <a:ln w="9525">
            <a:noFill/>
            <a:miter lim="800000"/>
            <a:headEnd/>
            <a:tailEnd/>
          </a:ln>
        </p:spPr>
        <p:txBody>
          <a:bodyPr wrap="none">
            <a:prstTxWarp prst="textNoShape">
              <a:avLst/>
            </a:prstTxWarp>
            <a:spAutoFit/>
          </a:bodyPr>
          <a:lstStyle/>
          <a:p>
            <a:r>
              <a:rPr lang="en-US" sz="2800"/>
              <a:t>Red</a:t>
            </a:r>
          </a:p>
        </p:txBody>
      </p:sp>
      <p:sp>
        <p:nvSpPr>
          <p:cNvPr id="13324" name="Rectangle 24"/>
          <p:cNvSpPr>
            <a:spLocks noChangeArrowheads="1"/>
          </p:cNvSpPr>
          <p:nvPr/>
        </p:nvSpPr>
        <p:spPr bwMode="auto">
          <a:xfrm>
            <a:off x="2667000" y="1219200"/>
            <a:ext cx="682625" cy="523875"/>
          </a:xfrm>
          <a:prstGeom prst="rect">
            <a:avLst/>
          </a:prstGeom>
          <a:noFill/>
          <a:ln w="9525">
            <a:noFill/>
            <a:miter lim="800000"/>
            <a:headEnd/>
            <a:tailEnd/>
          </a:ln>
        </p:spPr>
        <p:txBody>
          <a:bodyPr wrap="none">
            <a:prstTxWarp prst="textNoShape">
              <a:avLst/>
            </a:prstTxWarp>
            <a:spAutoFit/>
          </a:bodyPr>
          <a:lstStyle/>
          <a:p>
            <a:r>
              <a:rPr lang="en-US" sz="2800"/>
              <a:t>US</a:t>
            </a:r>
          </a:p>
        </p:txBody>
      </p:sp>
      <p:sp>
        <p:nvSpPr>
          <p:cNvPr id="13325" name="Rectangle 25"/>
          <p:cNvSpPr>
            <a:spLocks noChangeArrowheads="1"/>
          </p:cNvSpPr>
          <p:nvPr/>
        </p:nvSpPr>
        <p:spPr bwMode="auto">
          <a:xfrm>
            <a:off x="5334000" y="1219200"/>
            <a:ext cx="1125538" cy="523875"/>
          </a:xfrm>
          <a:prstGeom prst="rect">
            <a:avLst/>
          </a:prstGeom>
          <a:noFill/>
          <a:ln w="9525">
            <a:noFill/>
            <a:miter lim="800000"/>
            <a:headEnd/>
            <a:tailEnd/>
          </a:ln>
        </p:spPr>
        <p:txBody>
          <a:bodyPr wrap="none">
            <a:prstTxWarp prst="textNoShape">
              <a:avLst/>
            </a:prstTxWarp>
            <a:spAutoFit/>
          </a:bodyPr>
          <a:lstStyle/>
          <a:p>
            <a:r>
              <a:rPr lang="en-US" sz="2800"/>
              <a:t>China</a:t>
            </a:r>
          </a:p>
        </p:txBody>
      </p:sp>
      <p:pic>
        <p:nvPicPr>
          <p:cNvPr id="13326" name="Picture 23"/>
          <p:cNvPicPr>
            <a:picLocks noChangeAspect="1" noChangeArrowheads="1"/>
          </p:cNvPicPr>
          <p:nvPr/>
        </p:nvPicPr>
        <p:blipFill>
          <a:blip r:embed="rId6"/>
          <a:srcRect/>
          <a:stretch>
            <a:fillRect/>
          </a:stretch>
        </p:blipFill>
        <p:spPr bwMode="auto">
          <a:xfrm>
            <a:off x="2286000" y="4114800"/>
            <a:ext cx="1752600" cy="175260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a:ea typeface="ＭＳ Ｐゴシック" charset="-128"/>
              </a:rPr>
              <a:t>Icons</a:t>
            </a:r>
          </a:p>
        </p:txBody>
      </p:sp>
      <p:sp>
        <p:nvSpPr>
          <p:cNvPr id="14339" name="Text Placeholder 7"/>
          <p:cNvSpPr>
            <a:spLocks noGrp="1"/>
          </p:cNvSpPr>
          <p:nvPr>
            <p:ph type="body" idx="1"/>
          </p:nvPr>
        </p:nvSpPr>
        <p:spPr/>
        <p:txBody>
          <a:bodyPr/>
          <a:lstStyle/>
          <a:p>
            <a:r>
              <a:rPr lang="en-US">
                <a:ea typeface="Arial" charset="0"/>
              </a:rPr>
              <a:t>Familiar icons in one culture aren’t in others</a:t>
            </a:r>
          </a:p>
        </p:txBody>
      </p:sp>
      <p:sp>
        <p:nvSpPr>
          <p:cNvPr id="1434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434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4342" name="Slide Number Placeholder 5"/>
          <p:cNvSpPr>
            <a:spLocks noGrp="1"/>
          </p:cNvSpPr>
          <p:nvPr>
            <p:ph type="sldNum" sz="quarter" idx="12"/>
          </p:nvPr>
        </p:nvSpPr>
        <p:spPr>
          <a:noFill/>
        </p:spPr>
        <p:txBody>
          <a:bodyPr/>
          <a:lstStyle/>
          <a:p>
            <a:fld id="{7E0FDE84-4C25-1448-AFA3-4962E4BE5F7D}" type="slidenum">
              <a:rPr lang="en-US"/>
              <a:pPr/>
              <a:t>14</a:t>
            </a:fld>
            <a:endParaRPr lang="en-US"/>
          </a:p>
        </p:txBody>
      </p:sp>
      <p:pic>
        <p:nvPicPr>
          <p:cNvPr id="14343" name="Picture 6" descr="JapaneseStopSign"/>
          <p:cNvPicPr>
            <a:picLocks noChangeAspect="1" noChangeArrowheads="1"/>
          </p:cNvPicPr>
          <p:nvPr/>
        </p:nvPicPr>
        <p:blipFill>
          <a:blip r:embed="rId3"/>
          <a:srcRect/>
          <a:stretch>
            <a:fillRect/>
          </a:stretch>
        </p:blipFill>
        <p:spPr bwMode="auto">
          <a:xfrm>
            <a:off x="2667000" y="3657600"/>
            <a:ext cx="914400" cy="836613"/>
          </a:xfrm>
          <a:prstGeom prst="rect">
            <a:avLst/>
          </a:prstGeom>
          <a:noFill/>
          <a:ln w="9525">
            <a:noFill/>
            <a:miter lim="800000"/>
            <a:headEnd/>
            <a:tailEnd/>
          </a:ln>
        </p:spPr>
      </p:pic>
      <p:pic>
        <p:nvPicPr>
          <p:cNvPr id="14344" name="Picture 7"/>
          <p:cNvPicPr>
            <a:picLocks noChangeAspect="1" noChangeArrowheads="1"/>
          </p:cNvPicPr>
          <p:nvPr/>
        </p:nvPicPr>
        <p:blipFill>
          <a:blip r:embed="rId4"/>
          <a:srcRect/>
          <a:stretch>
            <a:fillRect/>
          </a:stretch>
        </p:blipFill>
        <p:spPr bwMode="auto">
          <a:xfrm>
            <a:off x="6781800" y="2133600"/>
            <a:ext cx="990600" cy="990600"/>
          </a:xfrm>
          <a:prstGeom prst="rect">
            <a:avLst/>
          </a:prstGeom>
          <a:noFill/>
          <a:ln w="25400">
            <a:noFill/>
            <a:miter lim="800000"/>
            <a:headEnd/>
            <a:tailEnd type="none" w="lg" len="lg"/>
          </a:ln>
        </p:spPr>
      </p:pic>
      <p:pic>
        <p:nvPicPr>
          <p:cNvPr id="14345" name="Picture 9" descr="100px-Spain_traffic_signal_r2"/>
          <p:cNvPicPr>
            <a:picLocks noChangeAspect="1" noChangeArrowheads="1"/>
          </p:cNvPicPr>
          <p:nvPr/>
        </p:nvPicPr>
        <p:blipFill>
          <a:blip r:embed="rId5"/>
          <a:srcRect/>
          <a:stretch>
            <a:fillRect/>
          </a:stretch>
        </p:blipFill>
        <p:spPr bwMode="auto">
          <a:xfrm>
            <a:off x="1447800" y="3581400"/>
            <a:ext cx="952500" cy="952500"/>
          </a:xfrm>
          <a:prstGeom prst="rect">
            <a:avLst/>
          </a:prstGeom>
          <a:noFill/>
          <a:ln w="9525">
            <a:noFill/>
            <a:miter lim="800000"/>
            <a:headEnd/>
            <a:tailEnd/>
          </a:ln>
        </p:spPr>
      </p:pic>
      <p:pic>
        <p:nvPicPr>
          <p:cNvPr id="14346" name="Picture 10" descr="images"/>
          <p:cNvPicPr>
            <a:picLocks noChangeAspect="1" noChangeArrowheads="1"/>
          </p:cNvPicPr>
          <p:nvPr/>
        </p:nvPicPr>
        <p:blipFill>
          <a:blip r:embed="rId6"/>
          <a:srcRect l="23262" t="7166" r="15347" b="3116"/>
          <a:stretch>
            <a:fillRect/>
          </a:stretch>
        </p:blipFill>
        <p:spPr bwMode="auto">
          <a:xfrm>
            <a:off x="1219200" y="1905000"/>
            <a:ext cx="1219200" cy="1371600"/>
          </a:xfrm>
          <a:prstGeom prst="rect">
            <a:avLst/>
          </a:prstGeom>
          <a:noFill/>
          <a:ln w="9525">
            <a:noFill/>
            <a:miter lim="800000"/>
            <a:headEnd/>
            <a:tailEnd/>
          </a:ln>
        </p:spPr>
      </p:pic>
      <p:pic>
        <p:nvPicPr>
          <p:cNvPr id="14347" name="Picture 11"/>
          <p:cNvPicPr>
            <a:picLocks noChangeAspect="1" noChangeArrowheads="1"/>
          </p:cNvPicPr>
          <p:nvPr/>
        </p:nvPicPr>
        <p:blipFill>
          <a:blip r:embed="rId7"/>
          <a:srcRect/>
          <a:stretch>
            <a:fillRect/>
          </a:stretch>
        </p:blipFill>
        <p:spPr bwMode="auto">
          <a:xfrm>
            <a:off x="2362200" y="1981200"/>
            <a:ext cx="809625" cy="1219200"/>
          </a:xfrm>
          <a:prstGeom prst="rect">
            <a:avLst/>
          </a:prstGeom>
          <a:noFill/>
          <a:ln w="25400">
            <a:noFill/>
            <a:miter lim="800000"/>
            <a:headEnd/>
            <a:tailEnd type="none" w="lg" len="lg"/>
          </a:ln>
        </p:spPr>
      </p:pic>
      <p:pic>
        <p:nvPicPr>
          <p:cNvPr id="14348" name="Picture 12"/>
          <p:cNvPicPr>
            <a:picLocks noChangeAspect="1" noChangeArrowheads="1"/>
          </p:cNvPicPr>
          <p:nvPr/>
        </p:nvPicPr>
        <p:blipFill>
          <a:blip r:embed="rId8"/>
          <a:srcRect/>
          <a:stretch>
            <a:fillRect/>
          </a:stretch>
        </p:blipFill>
        <p:spPr bwMode="auto">
          <a:xfrm>
            <a:off x="3276600" y="1981200"/>
            <a:ext cx="714375" cy="1162050"/>
          </a:xfrm>
          <a:prstGeom prst="rect">
            <a:avLst/>
          </a:prstGeom>
          <a:noFill/>
          <a:ln w="25400">
            <a:noFill/>
            <a:miter lim="800000"/>
            <a:headEnd/>
            <a:tailEnd type="none" w="lg" len="lg"/>
          </a:ln>
        </p:spPr>
      </p:pic>
      <p:pic>
        <p:nvPicPr>
          <p:cNvPr id="14349" name="Picture 15"/>
          <p:cNvPicPr>
            <a:picLocks noChangeAspect="1" noChangeArrowheads="1"/>
          </p:cNvPicPr>
          <p:nvPr/>
        </p:nvPicPr>
        <p:blipFill>
          <a:blip r:embed="rId9"/>
          <a:srcRect/>
          <a:stretch>
            <a:fillRect/>
          </a:stretch>
        </p:blipFill>
        <p:spPr bwMode="auto">
          <a:xfrm>
            <a:off x="6934200" y="3657600"/>
            <a:ext cx="838200" cy="730250"/>
          </a:xfrm>
          <a:prstGeom prst="rect">
            <a:avLst/>
          </a:prstGeom>
          <a:noFill/>
          <a:ln w="25400">
            <a:noFill/>
            <a:miter lim="800000"/>
            <a:headEnd/>
            <a:tailEnd type="none" w="lg" len="lg"/>
          </a:ln>
        </p:spPr>
      </p:pic>
      <p:pic>
        <p:nvPicPr>
          <p:cNvPr id="14350" name="Picture 16"/>
          <p:cNvPicPr>
            <a:picLocks noChangeAspect="1" noChangeArrowheads="1"/>
          </p:cNvPicPr>
          <p:nvPr/>
        </p:nvPicPr>
        <p:blipFill>
          <a:blip r:embed="rId10"/>
          <a:srcRect/>
          <a:stretch>
            <a:fillRect/>
          </a:stretch>
        </p:blipFill>
        <p:spPr bwMode="auto">
          <a:xfrm>
            <a:off x="4648200" y="2286000"/>
            <a:ext cx="766763" cy="1038225"/>
          </a:xfrm>
          <a:prstGeom prst="rect">
            <a:avLst/>
          </a:prstGeom>
          <a:noFill/>
          <a:ln w="25400">
            <a:noFill/>
            <a:miter lim="800000"/>
            <a:headEnd/>
            <a:tailEnd type="none" w="lg" len="lg"/>
          </a:ln>
        </p:spPr>
      </p:pic>
      <p:pic>
        <p:nvPicPr>
          <p:cNvPr id="14351" name="Picture 17"/>
          <p:cNvPicPr>
            <a:picLocks noChangeAspect="1" noChangeArrowheads="1"/>
          </p:cNvPicPr>
          <p:nvPr/>
        </p:nvPicPr>
        <p:blipFill>
          <a:blip r:embed="rId11"/>
          <a:srcRect/>
          <a:stretch>
            <a:fillRect/>
          </a:stretch>
        </p:blipFill>
        <p:spPr bwMode="auto">
          <a:xfrm>
            <a:off x="5486400" y="2286000"/>
            <a:ext cx="781050" cy="781050"/>
          </a:xfrm>
          <a:prstGeom prst="rect">
            <a:avLst/>
          </a:prstGeom>
          <a:noFill/>
          <a:ln w="25400">
            <a:noFill/>
            <a:miter lim="800000"/>
            <a:headEnd/>
            <a:tailEnd type="none" w="lg" len="lg"/>
          </a:ln>
        </p:spPr>
      </p:pic>
      <p:pic>
        <p:nvPicPr>
          <p:cNvPr id="14352" name="Picture 18"/>
          <p:cNvPicPr>
            <a:picLocks noChangeAspect="1" noChangeArrowheads="1"/>
          </p:cNvPicPr>
          <p:nvPr/>
        </p:nvPicPr>
        <p:blipFill>
          <a:blip r:embed="rId12"/>
          <a:srcRect/>
          <a:stretch>
            <a:fillRect/>
          </a:stretch>
        </p:blipFill>
        <p:spPr bwMode="auto">
          <a:xfrm>
            <a:off x="5486400" y="3124200"/>
            <a:ext cx="781050" cy="78105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6"/>
          <p:cNvSpPr>
            <a:spLocks noGrp="1"/>
          </p:cNvSpPr>
          <p:nvPr>
            <p:ph type="title"/>
          </p:nvPr>
        </p:nvSpPr>
        <p:spPr/>
        <p:txBody>
          <a:bodyPr/>
          <a:lstStyle/>
          <a:p>
            <a:r>
              <a:rPr lang="en-US">
                <a:ea typeface="ＭＳ Ｐゴシック" charset="-128"/>
              </a:rPr>
              <a:t>Implementation Support for I18N</a:t>
            </a:r>
          </a:p>
        </p:txBody>
      </p:sp>
      <p:sp>
        <p:nvSpPr>
          <p:cNvPr id="15363" name="Text Placeholder 7"/>
          <p:cNvSpPr>
            <a:spLocks noGrp="1"/>
          </p:cNvSpPr>
          <p:nvPr>
            <p:ph type="body" idx="1"/>
          </p:nvPr>
        </p:nvSpPr>
        <p:spPr/>
        <p:txBody>
          <a:bodyPr/>
          <a:lstStyle/>
          <a:p>
            <a:r>
              <a:rPr lang="en-US">
                <a:ea typeface="Arial" charset="0"/>
              </a:rPr>
              <a:t>Message files</a:t>
            </a:r>
          </a:p>
          <a:p>
            <a:r>
              <a:rPr lang="en-US">
                <a:ea typeface="Arial" charset="0"/>
              </a:rPr>
              <a:t>Unicode</a:t>
            </a:r>
          </a:p>
          <a:p>
            <a:r>
              <a:rPr lang="en-US">
                <a:ea typeface="Arial" charset="0"/>
              </a:rPr>
              <a:t>Bidirectionality</a:t>
            </a:r>
          </a:p>
          <a:p>
            <a:r>
              <a:rPr lang="en-US">
                <a:ea typeface="Arial" charset="0"/>
              </a:rPr>
              <a:t>Formatting libraries</a:t>
            </a:r>
          </a:p>
          <a:p>
            <a:r>
              <a:rPr lang="en-US">
                <a:ea typeface="Arial" charset="0"/>
              </a:rPr>
              <a:t>Separating structure from presentation</a:t>
            </a:r>
          </a:p>
          <a:p>
            <a:endParaRPr lang="en-US">
              <a:ea typeface="Arial" charset="0"/>
            </a:endParaRPr>
          </a:p>
          <a:p>
            <a:endParaRPr lang="en-US">
              <a:ea typeface="Arial" charset="0"/>
            </a:endParaRPr>
          </a:p>
          <a:p>
            <a:endParaRPr lang="en-US">
              <a:ea typeface="Arial" charset="0"/>
            </a:endParaRPr>
          </a:p>
        </p:txBody>
      </p:sp>
      <p:sp>
        <p:nvSpPr>
          <p:cNvPr id="1536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536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5366" name="Slide Number Placeholder 5"/>
          <p:cNvSpPr>
            <a:spLocks noGrp="1"/>
          </p:cNvSpPr>
          <p:nvPr>
            <p:ph type="sldNum" sz="quarter" idx="12"/>
          </p:nvPr>
        </p:nvSpPr>
        <p:spPr>
          <a:noFill/>
        </p:spPr>
        <p:txBody>
          <a:bodyPr/>
          <a:lstStyle/>
          <a:p>
            <a:fld id="{E1778205-5A50-F94E-9ABE-052FC10E5EAF}"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ea typeface="ＭＳ Ｐゴシック" charset="-128"/>
              </a:rPr>
              <a:t>Message Files</a:t>
            </a:r>
          </a:p>
        </p:txBody>
      </p:sp>
      <p:sp>
        <p:nvSpPr>
          <p:cNvPr id="16387" name="Rectangle 3"/>
          <p:cNvSpPr>
            <a:spLocks noGrp="1" noChangeArrowheads="1"/>
          </p:cNvSpPr>
          <p:nvPr>
            <p:ph type="body" idx="1"/>
          </p:nvPr>
        </p:nvSpPr>
        <p:spPr/>
        <p:txBody>
          <a:bodyPr/>
          <a:lstStyle/>
          <a:p>
            <a:pPr eaLnBrk="1" hangingPunct="1"/>
            <a:r>
              <a:rPr lang="en-US">
                <a:ea typeface="Arial" charset="0"/>
              </a:rPr>
              <a:t>A message file separates localizable messages from source code</a:t>
            </a:r>
          </a:p>
          <a:p>
            <a:pPr lvl="1" eaLnBrk="1" hangingPunct="1"/>
            <a:r>
              <a:rPr lang="en-US">
                <a:ea typeface="Arial" charset="0"/>
              </a:rPr>
              <a:t>Called resource bundles in Java</a:t>
            </a:r>
          </a:p>
          <a:p>
            <a:pPr eaLnBrk="1" hangingPunct="1"/>
            <a:r>
              <a:rPr lang="en-US">
                <a:ea typeface="Arial" charset="0"/>
              </a:rPr>
              <a:t>Human translators generate a message file for each supported locale</a:t>
            </a:r>
          </a:p>
          <a:p>
            <a:pPr lvl="1" eaLnBrk="1" hangingPunct="1"/>
            <a:r>
              <a:rPr lang="en-US">
                <a:ea typeface="Arial" charset="0"/>
              </a:rPr>
              <a:t>Doesn’t require translators to read source code or recompile</a:t>
            </a:r>
          </a:p>
          <a:p>
            <a:pPr eaLnBrk="1" hangingPunct="1"/>
            <a:r>
              <a:rPr lang="en-US">
                <a:ea typeface="Arial" charset="0"/>
              </a:rPr>
              <a:t>Messages with dynamic parts can be tricky</a:t>
            </a:r>
          </a:p>
          <a:p>
            <a:pPr lvl="1" eaLnBrk="1" hangingPunct="1"/>
            <a:r>
              <a:rPr lang="en-US" b="1">
                <a:ea typeface="Arial" charset="0"/>
              </a:rPr>
              <a:t>“&lt;N&gt;</a:t>
            </a:r>
            <a:r>
              <a:rPr lang="en-US">
                <a:ea typeface="Arial" charset="0"/>
              </a:rPr>
              <a:t> users have visited since &lt;</a:t>
            </a:r>
            <a:r>
              <a:rPr lang="en-US" b="1">
                <a:ea typeface="Arial" charset="0"/>
              </a:rPr>
              <a:t>date&gt;”</a:t>
            </a:r>
            <a:endParaRPr lang="en-US">
              <a:ea typeface="Arial" charset="0"/>
            </a:endParaRPr>
          </a:p>
        </p:txBody>
      </p:sp>
      <p:sp>
        <p:nvSpPr>
          <p:cNvPr id="1638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638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6390" name="Slide Number Placeholder 5"/>
          <p:cNvSpPr>
            <a:spLocks noGrp="1"/>
          </p:cNvSpPr>
          <p:nvPr>
            <p:ph type="sldNum" sz="quarter" idx="12"/>
          </p:nvPr>
        </p:nvSpPr>
        <p:spPr>
          <a:noFill/>
        </p:spPr>
        <p:txBody>
          <a:bodyPr/>
          <a:lstStyle/>
          <a:p>
            <a:fld id="{53BD445E-236D-7544-8290-95607F1631B5}" type="slidenum">
              <a:rPr lang="en-US"/>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US">
                <a:ea typeface="ＭＳ Ｐゴシック" charset="-128"/>
              </a:rPr>
              <a:t>Character Sets and Encodings</a:t>
            </a:r>
          </a:p>
        </p:txBody>
      </p:sp>
      <p:sp>
        <p:nvSpPr>
          <p:cNvPr id="17411" name="Text Placeholder 7"/>
          <p:cNvSpPr>
            <a:spLocks noGrp="1"/>
          </p:cNvSpPr>
          <p:nvPr>
            <p:ph type="body" idx="1"/>
          </p:nvPr>
        </p:nvSpPr>
        <p:spPr/>
        <p:txBody>
          <a:bodyPr/>
          <a:lstStyle/>
          <a:p>
            <a:pPr eaLnBrk="1" hangingPunct="1">
              <a:lnSpc>
                <a:spcPct val="80000"/>
              </a:lnSpc>
            </a:pPr>
            <a:r>
              <a:rPr lang="en-US" sz="2400">
                <a:ea typeface="Arial" charset="0"/>
              </a:rPr>
              <a:t>Character sets</a:t>
            </a:r>
          </a:p>
          <a:p>
            <a:pPr lvl="1" eaLnBrk="1" hangingPunct="1">
              <a:lnSpc>
                <a:spcPct val="80000"/>
              </a:lnSpc>
            </a:pPr>
            <a:r>
              <a:rPr lang="en-US" sz="2000">
                <a:ea typeface="Arial" charset="0"/>
              </a:rPr>
              <a:t>ASCII: A-Z, a-z, 0-9, punctuation, control characters</a:t>
            </a:r>
          </a:p>
          <a:p>
            <a:pPr lvl="1" eaLnBrk="1" hangingPunct="1">
              <a:lnSpc>
                <a:spcPct val="80000"/>
              </a:lnSpc>
            </a:pPr>
            <a:r>
              <a:rPr lang="en-US" sz="2000">
                <a:ea typeface="Arial" charset="0"/>
              </a:rPr>
              <a:t>Latin-1: ASCII + accented Latin alphabet</a:t>
            </a:r>
          </a:p>
          <a:p>
            <a:pPr lvl="1" eaLnBrk="1" hangingPunct="1">
              <a:lnSpc>
                <a:spcPct val="80000"/>
              </a:lnSpc>
            </a:pPr>
            <a:r>
              <a:rPr lang="en-US" sz="2000">
                <a:ea typeface="Arial" charset="0"/>
              </a:rPr>
              <a:t>Unicode: Latin-1 + Greek, Cyrilic, CJK, math symbols, ...</a:t>
            </a:r>
          </a:p>
          <a:p>
            <a:pPr eaLnBrk="1" hangingPunct="1">
              <a:lnSpc>
                <a:spcPct val="80000"/>
              </a:lnSpc>
            </a:pPr>
            <a:endParaRPr lang="en-US" sz="2400">
              <a:ea typeface="Arial" charset="0"/>
            </a:endParaRPr>
          </a:p>
          <a:p>
            <a:pPr eaLnBrk="1" hangingPunct="1">
              <a:lnSpc>
                <a:spcPct val="80000"/>
              </a:lnSpc>
            </a:pPr>
            <a:r>
              <a:rPr lang="en-US" sz="2400">
                <a:ea typeface="Arial" charset="0"/>
              </a:rPr>
              <a:t>Fonts map characters to visual appearance</a:t>
            </a:r>
          </a:p>
          <a:p>
            <a:pPr eaLnBrk="1" hangingPunct="1">
              <a:lnSpc>
                <a:spcPct val="80000"/>
              </a:lnSpc>
            </a:pPr>
            <a:endParaRPr lang="en-US" sz="2400">
              <a:ea typeface="Arial" charset="0"/>
            </a:endParaRPr>
          </a:p>
          <a:p>
            <a:pPr eaLnBrk="1" hangingPunct="1">
              <a:lnSpc>
                <a:spcPct val="80000"/>
              </a:lnSpc>
            </a:pPr>
            <a:r>
              <a:rPr lang="en-US" sz="2400">
                <a:ea typeface="Arial" charset="0"/>
              </a:rPr>
              <a:t>Encodings map characters to numbers</a:t>
            </a:r>
          </a:p>
          <a:p>
            <a:pPr lvl="1" eaLnBrk="1" hangingPunct="1">
              <a:lnSpc>
                <a:spcPct val="80000"/>
              </a:lnSpc>
            </a:pPr>
            <a:r>
              <a:rPr lang="en-US" sz="2000">
                <a:ea typeface="Arial" charset="0"/>
              </a:rPr>
              <a:t>ASCII: A-Z map to 65-90</a:t>
            </a:r>
          </a:p>
          <a:p>
            <a:pPr lvl="1" eaLnBrk="1" hangingPunct="1">
              <a:lnSpc>
                <a:spcPct val="80000"/>
              </a:lnSpc>
            </a:pPr>
            <a:r>
              <a:rPr lang="en-US" sz="2000">
                <a:ea typeface="Arial" charset="0"/>
              </a:rPr>
              <a:t>Latin-1: À maps to 192</a:t>
            </a:r>
          </a:p>
          <a:p>
            <a:pPr lvl="1" eaLnBrk="1" hangingPunct="1">
              <a:lnSpc>
                <a:spcPct val="80000"/>
              </a:lnSpc>
            </a:pPr>
            <a:r>
              <a:rPr lang="en-US" sz="2000">
                <a:ea typeface="Arial" charset="0"/>
              </a:rPr>
              <a:t>UCS-2: each character maps to 2 bytes</a:t>
            </a:r>
          </a:p>
          <a:p>
            <a:pPr lvl="1" eaLnBrk="1" hangingPunct="1">
              <a:lnSpc>
                <a:spcPct val="80000"/>
              </a:lnSpc>
            </a:pPr>
            <a:r>
              <a:rPr lang="en-US" sz="2000">
                <a:ea typeface="Arial" charset="0"/>
              </a:rPr>
              <a:t>UTF-8: each character maps to 1-3 bytes</a:t>
            </a:r>
          </a:p>
          <a:p>
            <a:pPr lvl="1" eaLnBrk="1" hangingPunct="1">
              <a:lnSpc>
                <a:spcPct val="80000"/>
              </a:lnSpc>
              <a:buFontTx/>
              <a:buNone/>
            </a:pPr>
            <a:endParaRPr lang="en-US" sz="2000">
              <a:ea typeface="Arial" charset="0"/>
            </a:endParaRPr>
          </a:p>
          <a:p>
            <a:pPr>
              <a:buFontTx/>
              <a:buNone/>
            </a:pPr>
            <a:endParaRPr lang="en-US" sz="2000">
              <a:ea typeface="Arial" charset="0"/>
            </a:endParaRPr>
          </a:p>
        </p:txBody>
      </p:sp>
      <p:sp>
        <p:nvSpPr>
          <p:cNvPr id="1741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741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7414" name="Slide Number Placeholder 5"/>
          <p:cNvSpPr>
            <a:spLocks noGrp="1"/>
          </p:cNvSpPr>
          <p:nvPr>
            <p:ph type="sldNum" sz="quarter" idx="12"/>
          </p:nvPr>
        </p:nvSpPr>
        <p:spPr>
          <a:noFill/>
        </p:spPr>
        <p:txBody>
          <a:bodyPr/>
          <a:lstStyle/>
          <a:p>
            <a:fld id="{547F5E83-7C41-2645-83A9-35AAE79AE20D}"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r>
              <a:rPr lang="en-US">
                <a:ea typeface="ＭＳ Ｐゴシック" charset="-128"/>
              </a:rPr>
              <a:t>Bidirectionality</a:t>
            </a:r>
          </a:p>
        </p:txBody>
      </p:sp>
      <p:sp>
        <p:nvSpPr>
          <p:cNvPr id="18435" name="Text Placeholder 7"/>
          <p:cNvSpPr>
            <a:spLocks noGrp="1"/>
          </p:cNvSpPr>
          <p:nvPr>
            <p:ph type="body" idx="1"/>
          </p:nvPr>
        </p:nvSpPr>
        <p:spPr/>
        <p:txBody>
          <a:bodyPr/>
          <a:lstStyle/>
          <a:p>
            <a:r>
              <a:rPr lang="en-US">
                <a:ea typeface="Arial" charset="0"/>
              </a:rPr>
              <a:t>Bidirectional text display and editing</a:t>
            </a:r>
          </a:p>
          <a:p>
            <a:pPr lvl="1"/>
            <a:r>
              <a:rPr lang="en-US">
                <a:ea typeface="Arial" charset="0"/>
              </a:rPr>
              <a:t>String in memory: This is </a:t>
            </a:r>
            <a:r>
              <a:rPr lang="en-US" b="1">
                <a:ea typeface="Arial" charset="0"/>
              </a:rPr>
              <a:t>arabic text</a:t>
            </a:r>
            <a:endParaRPr lang="en-US">
              <a:ea typeface="Arial" charset="0"/>
            </a:endParaRPr>
          </a:p>
          <a:p>
            <a:pPr lvl="1"/>
            <a:r>
              <a:rPr lang="en-US">
                <a:ea typeface="Arial" charset="0"/>
              </a:rPr>
              <a:t>Drawn on screen: </a:t>
            </a:r>
            <a:br>
              <a:rPr lang="en-US">
                <a:ea typeface="Arial" charset="0"/>
              </a:rPr>
            </a:br>
            <a:r>
              <a:rPr lang="en-US">
                <a:ea typeface="Arial" charset="0"/>
              </a:rPr>
              <a:t>    (base direction English)    This is </a:t>
            </a:r>
            <a:r>
              <a:rPr lang="en-US" b="1">
                <a:ea typeface="Arial" charset="0"/>
              </a:rPr>
              <a:t>txet cibara</a:t>
            </a:r>
            <a:br>
              <a:rPr lang="en-US" b="1">
                <a:ea typeface="Arial" charset="0"/>
              </a:rPr>
            </a:br>
            <a:r>
              <a:rPr lang="en-US" b="1">
                <a:ea typeface="Arial" charset="0"/>
              </a:rPr>
              <a:t> 	  </a:t>
            </a:r>
            <a:r>
              <a:rPr lang="en-US">
                <a:ea typeface="Arial" charset="0"/>
              </a:rPr>
              <a:t>(base direction Arabic)</a:t>
            </a:r>
            <a:r>
              <a:rPr lang="en-US" b="1">
                <a:ea typeface="Arial" charset="0"/>
              </a:rPr>
              <a:t>      txet cibara</a:t>
            </a:r>
            <a:r>
              <a:rPr lang="en-US">
                <a:ea typeface="Arial" charset="0"/>
              </a:rPr>
              <a:t> This is</a:t>
            </a:r>
            <a:endParaRPr lang="en-US" b="1">
              <a:ea typeface="Arial" charset="0"/>
            </a:endParaRPr>
          </a:p>
          <a:p>
            <a:endParaRPr lang="en-US">
              <a:ea typeface="Arial" charset="0"/>
            </a:endParaRPr>
          </a:p>
          <a:p>
            <a:r>
              <a:rPr lang="en-US">
                <a:ea typeface="Arial" charset="0"/>
              </a:rPr>
              <a:t>Bidirectional layout</a:t>
            </a:r>
          </a:p>
          <a:p>
            <a:pPr lvl="1"/>
            <a:r>
              <a:rPr lang="en-US">
                <a:ea typeface="Arial" charset="0"/>
              </a:rPr>
              <a:t>FlowLayout goes right-to-left</a:t>
            </a:r>
          </a:p>
        </p:txBody>
      </p:sp>
      <p:sp>
        <p:nvSpPr>
          <p:cNvPr id="1843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843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8438" name="Slide Number Placeholder 5"/>
          <p:cNvSpPr>
            <a:spLocks noGrp="1"/>
          </p:cNvSpPr>
          <p:nvPr>
            <p:ph type="sldNum" sz="quarter" idx="12"/>
          </p:nvPr>
        </p:nvSpPr>
        <p:spPr>
          <a:noFill/>
        </p:spPr>
        <p:txBody>
          <a:bodyPr/>
          <a:lstStyle/>
          <a:p>
            <a:fld id="{20FB3BE7-CEBB-994E-B2BE-FB312FF55A05}"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r>
              <a:rPr lang="en-US">
                <a:ea typeface="ＭＳ Ｐゴシック" charset="-128"/>
              </a:rPr>
              <a:t>Formatting Libraries</a:t>
            </a:r>
          </a:p>
        </p:txBody>
      </p:sp>
      <p:sp>
        <p:nvSpPr>
          <p:cNvPr id="19459" name="Text Placeholder 7"/>
          <p:cNvSpPr>
            <a:spLocks noGrp="1"/>
          </p:cNvSpPr>
          <p:nvPr>
            <p:ph type="body" idx="1"/>
          </p:nvPr>
        </p:nvSpPr>
        <p:spPr/>
        <p:txBody>
          <a:bodyPr/>
          <a:lstStyle/>
          <a:p>
            <a:r>
              <a:rPr lang="en-US">
                <a:ea typeface="Arial" charset="0"/>
              </a:rPr>
              <a:t>Library support for parsing and printing numbers, dates, currency</a:t>
            </a:r>
          </a:p>
          <a:p>
            <a:pPr lvl="1"/>
            <a:r>
              <a:rPr lang="en-US">
                <a:ea typeface="Arial" charset="0"/>
              </a:rPr>
              <a:t>NumberFormatter</a:t>
            </a:r>
          </a:p>
          <a:p>
            <a:pPr lvl="1"/>
            <a:r>
              <a:rPr lang="en-US">
                <a:ea typeface="Arial" charset="0"/>
              </a:rPr>
              <a:t>DateFormatter</a:t>
            </a:r>
          </a:p>
          <a:p>
            <a:pPr lvl="1"/>
            <a:endParaRPr lang="en-US">
              <a:ea typeface="Arial" charset="0"/>
            </a:endParaRPr>
          </a:p>
        </p:txBody>
      </p:sp>
      <p:sp>
        <p:nvSpPr>
          <p:cNvPr id="1946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1946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19462" name="Slide Number Placeholder 5"/>
          <p:cNvSpPr>
            <a:spLocks noGrp="1"/>
          </p:cNvSpPr>
          <p:nvPr>
            <p:ph type="sldNum" sz="quarter" idx="12"/>
          </p:nvPr>
        </p:nvSpPr>
        <p:spPr>
          <a:noFill/>
        </p:spPr>
        <p:txBody>
          <a:bodyPr/>
          <a:lstStyle/>
          <a:p>
            <a:fld id="{6FDB799D-A80B-1344-8430-66639AF12928}"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ea typeface="ＭＳ Ｐゴシック" charset="-128"/>
              </a:rPr>
              <a:t>UI Hall of Fame or Shame?</a:t>
            </a:r>
          </a:p>
        </p:txBody>
      </p:sp>
      <p:sp>
        <p:nvSpPr>
          <p:cNvPr id="4099" name="Text Placeholder 8"/>
          <p:cNvSpPr>
            <a:spLocks noGrp="1"/>
          </p:cNvSpPr>
          <p:nvPr>
            <p:ph type="body" idx="1"/>
          </p:nvPr>
        </p:nvSpPr>
        <p:spPr/>
        <p:txBody>
          <a:bodyPr/>
          <a:lstStyle/>
          <a:p>
            <a:endParaRPr lang="en-US">
              <a:ea typeface="Arial" charset="0"/>
            </a:endParaRPr>
          </a:p>
        </p:txBody>
      </p:sp>
      <p:sp>
        <p:nvSpPr>
          <p:cNvPr id="4100"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4101"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4102" name="Slide Number Placeholder 4"/>
          <p:cNvSpPr>
            <a:spLocks noGrp="1"/>
          </p:cNvSpPr>
          <p:nvPr>
            <p:ph type="sldNum" sz="quarter" idx="12"/>
          </p:nvPr>
        </p:nvSpPr>
        <p:spPr>
          <a:noFill/>
        </p:spPr>
        <p:txBody>
          <a:bodyPr/>
          <a:lstStyle/>
          <a:p>
            <a:fld id="{B63C923F-4694-A84B-927C-42BBB4203F8A}" type="slidenum">
              <a:rPr lang="en-US"/>
              <a:pPr/>
              <a:t>2</a:t>
            </a:fld>
            <a:endParaRPr lang="en-US"/>
          </a:p>
        </p:txBody>
      </p:sp>
      <p:pic>
        <p:nvPicPr>
          <p:cNvPr id="4103" name="Picture 3" descr="pegsort"/>
          <p:cNvPicPr>
            <a:picLocks noChangeAspect="1" noChangeArrowheads="1"/>
          </p:cNvPicPr>
          <p:nvPr/>
        </p:nvPicPr>
        <p:blipFill>
          <a:blip r:embed="rId3"/>
          <a:srcRect/>
          <a:stretch>
            <a:fillRect/>
          </a:stretch>
        </p:blipFill>
        <p:spPr bwMode="auto">
          <a:xfrm>
            <a:off x="2286000" y="1524000"/>
            <a:ext cx="4191000" cy="3432175"/>
          </a:xfrm>
          <a:prstGeom prst="rect">
            <a:avLst/>
          </a:prstGeom>
          <a:noFill/>
          <a:ln w="9525">
            <a:noFill/>
            <a:miter lim="800000"/>
            <a:headEnd/>
            <a:tailEnd/>
          </a:ln>
        </p:spPr>
      </p:pic>
      <p:sp>
        <p:nvSpPr>
          <p:cNvPr id="4104" name="Text Box 4"/>
          <p:cNvSpPr txBox="1">
            <a:spLocks noChangeArrowheads="1"/>
          </p:cNvSpPr>
          <p:nvPr/>
        </p:nvSpPr>
        <p:spPr bwMode="auto">
          <a:xfrm>
            <a:off x="3581400" y="4953000"/>
            <a:ext cx="29019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b="1">
                <a:latin typeface="Gill Sans MT" charset="0"/>
              </a:rPr>
              <a:t>Source: UI Hall of Shame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r>
              <a:rPr lang="en-US">
                <a:ea typeface="ＭＳ Ｐゴシック" charset="-128"/>
              </a:rPr>
              <a:t>Separating Structure From Presentation</a:t>
            </a:r>
          </a:p>
        </p:txBody>
      </p:sp>
      <p:sp>
        <p:nvSpPr>
          <p:cNvPr id="20483" name="Text Placeholder 7"/>
          <p:cNvSpPr>
            <a:spLocks noGrp="1"/>
          </p:cNvSpPr>
          <p:nvPr>
            <p:ph type="body" idx="1"/>
          </p:nvPr>
        </p:nvSpPr>
        <p:spPr/>
        <p:txBody>
          <a:bodyPr/>
          <a:lstStyle/>
          <a:p>
            <a:r>
              <a:rPr lang="en-US">
                <a:ea typeface="Arial" charset="0"/>
              </a:rPr>
              <a:t>Replaceable icons and images</a:t>
            </a:r>
          </a:p>
          <a:p>
            <a:r>
              <a:rPr lang="en-US">
                <a:ea typeface="Arial" charset="0"/>
              </a:rPr>
              <a:t>Fonts</a:t>
            </a:r>
          </a:p>
          <a:p>
            <a:r>
              <a:rPr lang="en-US">
                <a:ea typeface="Arial" charset="0"/>
              </a:rPr>
              <a:t>Colors</a:t>
            </a:r>
          </a:p>
          <a:p>
            <a:endParaRPr lang="en-US">
              <a:ea typeface="Arial" charset="0"/>
            </a:endParaRPr>
          </a:p>
        </p:txBody>
      </p:sp>
      <p:sp>
        <p:nvSpPr>
          <p:cNvPr id="2048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048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0486" name="Slide Number Placeholder 5"/>
          <p:cNvSpPr>
            <a:spLocks noGrp="1"/>
          </p:cNvSpPr>
          <p:nvPr>
            <p:ph type="sldNum" sz="quarter" idx="12"/>
          </p:nvPr>
        </p:nvSpPr>
        <p:spPr>
          <a:noFill/>
        </p:spPr>
        <p:txBody>
          <a:bodyPr/>
          <a:lstStyle/>
          <a:p>
            <a:fld id="{4D4E44B9-34F3-E24F-A034-762F68F59777}"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lstStyle/>
          <a:p>
            <a:r>
              <a:rPr lang="en-US">
                <a:ea typeface="ＭＳ Ｐゴシック" charset="-128"/>
              </a:rPr>
              <a:t>Summary</a:t>
            </a:r>
          </a:p>
        </p:txBody>
      </p:sp>
      <p:sp>
        <p:nvSpPr>
          <p:cNvPr id="21507" name="Text Placeholder 7"/>
          <p:cNvSpPr>
            <a:spLocks noGrp="1"/>
          </p:cNvSpPr>
          <p:nvPr>
            <p:ph type="body" idx="1"/>
          </p:nvPr>
        </p:nvSpPr>
        <p:spPr/>
        <p:txBody>
          <a:bodyPr/>
          <a:lstStyle/>
          <a:p>
            <a:r>
              <a:rPr lang="en-US">
                <a:ea typeface="Arial" charset="0"/>
              </a:rPr>
              <a:t>Internationalization abstracts a user interface so that it can be localized for different locales</a:t>
            </a:r>
          </a:p>
          <a:p>
            <a:pPr lvl="1"/>
            <a:r>
              <a:rPr lang="en-US">
                <a:ea typeface="Arial" charset="0"/>
              </a:rPr>
              <a:t>Languages</a:t>
            </a:r>
          </a:p>
          <a:p>
            <a:pPr lvl="1"/>
            <a:r>
              <a:rPr lang="en-US">
                <a:ea typeface="Arial" charset="0"/>
              </a:rPr>
              <a:t>Scripts</a:t>
            </a:r>
          </a:p>
          <a:p>
            <a:pPr lvl="1"/>
            <a:r>
              <a:rPr lang="en-US">
                <a:ea typeface="Arial" charset="0"/>
              </a:rPr>
              <a:t>Formatting conventions</a:t>
            </a:r>
          </a:p>
          <a:p>
            <a:pPr lvl="1"/>
            <a:r>
              <a:rPr lang="en-US">
                <a:ea typeface="Arial" charset="0"/>
              </a:rPr>
              <a:t>Cultures</a:t>
            </a:r>
          </a:p>
          <a:p>
            <a:endParaRPr lang="en-US">
              <a:ea typeface="Arial" charset="0"/>
            </a:endParaRPr>
          </a:p>
        </p:txBody>
      </p:sp>
      <p:sp>
        <p:nvSpPr>
          <p:cNvPr id="2150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2150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21510" name="Slide Number Placeholder 5"/>
          <p:cNvSpPr>
            <a:spLocks noGrp="1"/>
          </p:cNvSpPr>
          <p:nvPr>
            <p:ph type="sldNum" sz="quarter" idx="12"/>
          </p:nvPr>
        </p:nvSpPr>
        <p:spPr>
          <a:noFill/>
        </p:spPr>
        <p:txBody>
          <a:bodyPr/>
          <a:lstStyle/>
          <a:p>
            <a:fld id="{4FAE94AD-AED4-9A44-AA1D-26408A7AB74E}" type="slidenum">
              <a:rPr lang="en-US"/>
              <a:pPr/>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3</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305800" cy="5509201"/>
          </a:xfrm>
          <a:prstGeom prst="rect">
            <a:avLst/>
          </a:prstGeom>
        </p:spPr>
        <p:txBody>
          <a:bodyPr vert="horz" wrap="square" lIns="91440" tIns="45720" rIns="91440" bIns="45720" rtlCol="0">
            <a:spAutoFit/>
          </a:bodyPr>
          <a:lstStyle/>
          <a:p>
            <a:pPr marL="282575" indent="-282575">
              <a:buFont typeface="+mj-lt"/>
              <a:buAutoNum type="arabicPeriod"/>
            </a:pPr>
            <a:endParaRPr lang="en-US" sz="1600" dirty="0" smtClean="0"/>
          </a:p>
          <a:p>
            <a:pPr marL="282575" indent="-282575">
              <a:buFont typeface="+mj-lt"/>
              <a:buAutoNum type="arabicPeriod"/>
            </a:pPr>
            <a:endParaRPr lang="en-US" sz="1600" dirty="0" smtClean="0"/>
          </a:p>
          <a:p>
            <a:pPr marL="282575" indent="-282575">
              <a:buFont typeface="+mj-lt"/>
              <a:buAutoNum type="arabicPeriod"/>
            </a:pPr>
            <a:r>
              <a:rPr lang="en-US" sz="1600" dirty="0" smtClean="0"/>
              <a:t>Which of the following are likely to result in disabilities in technology use? (</a:t>
            </a:r>
            <a:r>
              <a:rPr lang="en-US" sz="1600" b="1" dirty="0" smtClean="0"/>
              <a:t>choose all good answers</a:t>
            </a:r>
            <a:r>
              <a:rPr lang="en-US" sz="1600" dirty="0" smtClean="0"/>
              <a:t>)</a:t>
            </a:r>
            <a:br>
              <a:rPr lang="en-US" sz="1600" dirty="0" smtClean="0"/>
            </a:br>
            <a:r>
              <a:rPr lang="en-US" sz="1600" dirty="0" smtClean="0"/>
              <a:t>	A. Low vision</a:t>
            </a:r>
            <a:br>
              <a:rPr lang="en-US" sz="1600" dirty="0" smtClean="0"/>
            </a:br>
            <a:r>
              <a:rPr lang="en-US" sz="1600" dirty="0" smtClean="0"/>
              <a:t>	B. Walking down the street</a:t>
            </a:r>
            <a:br>
              <a:rPr lang="en-US" sz="1600" dirty="0" smtClean="0"/>
            </a:br>
            <a:r>
              <a:rPr lang="en-US" sz="1600" dirty="0" smtClean="0"/>
              <a:t>	C. Color blindness</a:t>
            </a:r>
            <a:br>
              <a:rPr lang="en-US" sz="1600" dirty="0" smtClean="0"/>
            </a:br>
            <a:r>
              <a:rPr lang="en-US" sz="1600" dirty="0" smtClean="0"/>
              <a:t>	D. Driving a car   </a:t>
            </a:r>
          </a:p>
          <a:p>
            <a:pPr marL="282575" indent="-282575">
              <a:buFont typeface="+mj-lt"/>
              <a:buAutoNum type="arabicPeriod"/>
            </a:pPr>
            <a:endParaRPr lang="en-US" sz="1600" dirty="0" smtClean="0"/>
          </a:p>
          <a:p>
            <a:pPr marL="282575" indent="-282575">
              <a:buFont typeface="+mj-lt"/>
              <a:buAutoNum type="arabicPeriod"/>
            </a:pPr>
            <a:r>
              <a:rPr lang="en-US" sz="1600" dirty="0" smtClean="0"/>
              <a:t>Which of the following techniques help users with visual impairments? (</a:t>
            </a:r>
            <a:r>
              <a:rPr lang="en-US" sz="1600" b="1" dirty="0" smtClean="0"/>
              <a:t>choose all good answers</a:t>
            </a:r>
            <a:r>
              <a:rPr lang="en-US" sz="1600" dirty="0" smtClean="0"/>
              <a:t>)</a:t>
            </a:r>
            <a:br>
              <a:rPr lang="en-US" sz="1600" dirty="0" smtClean="0"/>
            </a:br>
            <a:r>
              <a:rPr lang="en-US" sz="1600" dirty="0" smtClean="0"/>
              <a:t>	A. Screen readers</a:t>
            </a:r>
            <a:br>
              <a:rPr lang="en-US" sz="1600" dirty="0" smtClean="0"/>
            </a:br>
            <a:r>
              <a:rPr lang="en-US" sz="1600" dirty="0" smtClean="0"/>
              <a:t>	B. Rear Window captioning</a:t>
            </a:r>
            <a:br>
              <a:rPr lang="en-US" sz="1600" dirty="0" smtClean="0"/>
            </a:br>
            <a:r>
              <a:rPr lang="en-US" sz="1600" dirty="0" smtClean="0"/>
              <a:t>	C. Ctrl-+ in a web browser</a:t>
            </a:r>
            <a:br>
              <a:rPr lang="en-US" sz="1600" dirty="0" smtClean="0"/>
            </a:br>
            <a:r>
              <a:rPr lang="en-US" sz="1600" dirty="0" smtClean="0"/>
              <a:t>	D. Alt attributes and &lt;label&gt; elements in HTML</a:t>
            </a:r>
            <a:br>
              <a:rPr lang="en-US" sz="1600" dirty="0" smtClean="0"/>
            </a:br>
            <a:endParaRPr lang="en-US" sz="1600" dirty="0" smtClean="0"/>
          </a:p>
          <a:p>
            <a:pPr marL="282575" indent="-282575">
              <a:buFont typeface="+mj-lt"/>
              <a:buAutoNum type="arabicPeriod"/>
            </a:pPr>
            <a:r>
              <a:rPr lang="en-US" sz="1600" dirty="0" smtClean="0"/>
              <a:t>Which of the following are polite ways to treat a guest lecturer? (</a:t>
            </a:r>
            <a:r>
              <a:rPr lang="en-US" sz="1600" b="1" dirty="0" smtClean="0"/>
              <a:t>choose all good answers</a:t>
            </a:r>
            <a:r>
              <a:rPr lang="en-US" sz="1600" dirty="0" smtClean="0"/>
              <a:t>)</a:t>
            </a:r>
            <a:br>
              <a:rPr lang="en-US" sz="1600" dirty="0" smtClean="0"/>
            </a:br>
            <a:r>
              <a:rPr lang="en-US" sz="1600" dirty="0" smtClean="0"/>
              <a:t>	A. Asking tough questions.</a:t>
            </a:r>
            <a:br>
              <a:rPr lang="en-US" sz="1600" dirty="0" smtClean="0"/>
            </a:br>
            <a:r>
              <a:rPr lang="en-US" sz="1600" dirty="0" smtClean="0"/>
              <a:t>	B. Using your laptop during the lecture.</a:t>
            </a:r>
            <a:br>
              <a:rPr lang="en-US" sz="1600" dirty="0" smtClean="0"/>
            </a:br>
            <a:r>
              <a:rPr lang="en-US" sz="1600" dirty="0" smtClean="0"/>
              <a:t>	C. Attempting to reconfigure the built-in computers that belong to the room.</a:t>
            </a:r>
            <a:br>
              <a:rPr lang="en-US" sz="1600" dirty="0" smtClean="0"/>
            </a:br>
            <a:r>
              <a:rPr lang="en-US" sz="1600" dirty="0" smtClean="0"/>
              <a:t>	D. Using one of the built-in computers for any purpose at all beyond a nanoquiz. </a:t>
            </a:r>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371600" y="137160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4</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sp>
        <p:nvSpPr>
          <p:cNvPr id="50" name="Oval 49"/>
          <p:cNvSpPr/>
          <p:nvPr/>
        </p:nvSpPr>
        <p:spPr bwMode="auto">
          <a:xfrm>
            <a:off x="1371600" y="160020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1" name="Oval 50"/>
          <p:cNvSpPr/>
          <p:nvPr/>
        </p:nvSpPr>
        <p:spPr bwMode="auto">
          <a:xfrm>
            <a:off x="1371600" y="182880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2" name="Oval 51"/>
          <p:cNvSpPr/>
          <p:nvPr/>
        </p:nvSpPr>
        <p:spPr bwMode="auto">
          <a:xfrm>
            <a:off x="1371600" y="209031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3" name="Oval 52"/>
          <p:cNvSpPr/>
          <p:nvPr/>
        </p:nvSpPr>
        <p:spPr bwMode="auto">
          <a:xfrm>
            <a:off x="1371600" y="3076860"/>
            <a:ext cx="3048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4" name="Oval 53"/>
          <p:cNvSpPr/>
          <p:nvPr/>
        </p:nvSpPr>
        <p:spPr bwMode="auto">
          <a:xfrm>
            <a:off x="1379690" y="3383280"/>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5" name="Oval 54"/>
          <p:cNvSpPr/>
          <p:nvPr/>
        </p:nvSpPr>
        <p:spPr bwMode="auto">
          <a:xfrm>
            <a:off x="1386031" y="3521250"/>
            <a:ext cx="296710" cy="27432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6" name="Oval 55"/>
          <p:cNvSpPr/>
          <p:nvPr/>
        </p:nvSpPr>
        <p:spPr bwMode="auto">
          <a:xfrm>
            <a:off x="1371600" y="3764280"/>
            <a:ext cx="296710" cy="27432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7" name="Oval 56"/>
          <p:cNvSpPr/>
          <p:nvPr/>
        </p:nvSpPr>
        <p:spPr bwMode="auto">
          <a:xfrm>
            <a:off x="1371600" y="4754880"/>
            <a:ext cx="296710" cy="27432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8" name="Oval 57"/>
          <p:cNvSpPr/>
          <p:nvPr/>
        </p:nvSpPr>
        <p:spPr bwMode="auto">
          <a:xfrm flipV="1">
            <a:off x="1379690" y="5109449"/>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59" name="Oval 58"/>
          <p:cNvSpPr/>
          <p:nvPr/>
        </p:nvSpPr>
        <p:spPr bwMode="auto">
          <a:xfrm flipV="1">
            <a:off x="1371600" y="5334000"/>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0" name="Oval 59"/>
          <p:cNvSpPr/>
          <p:nvPr/>
        </p:nvSpPr>
        <p:spPr bwMode="auto">
          <a:xfrm flipV="1">
            <a:off x="1371600" y="5593081"/>
            <a:ext cx="304800" cy="45719"/>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ea typeface="ＭＳ Ｐゴシック" charset="-128"/>
              </a:rPr>
              <a:t>Today’s Topics</a:t>
            </a:r>
          </a:p>
        </p:txBody>
      </p:sp>
      <p:sp>
        <p:nvSpPr>
          <p:cNvPr id="5123" name="Rectangle 3"/>
          <p:cNvSpPr>
            <a:spLocks noGrp="1" noChangeArrowheads="1"/>
          </p:cNvSpPr>
          <p:nvPr>
            <p:ph type="body" idx="1"/>
          </p:nvPr>
        </p:nvSpPr>
        <p:spPr/>
        <p:txBody>
          <a:bodyPr/>
          <a:lstStyle/>
          <a:p>
            <a:r>
              <a:rPr lang="en-US">
                <a:ea typeface="Arial" charset="0"/>
              </a:rPr>
              <a:t>Internationalization</a:t>
            </a:r>
          </a:p>
          <a:p>
            <a:r>
              <a:rPr lang="en-US">
                <a:ea typeface="Arial" charset="0"/>
              </a:rPr>
              <a:t>Design challenges</a:t>
            </a:r>
          </a:p>
          <a:p>
            <a:r>
              <a:rPr lang="en-US">
                <a:ea typeface="Arial" charset="0"/>
              </a:rPr>
              <a:t>Implementation techniques</a:t>
            </a:r>
          </a:p>
        </p:txBody>
      </p:sp>
      <p:sp>
        <p:nvSpPr>
          <p:cNvPr id="5124"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125"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126" name="Slide Number Placeholder 5"/>
          <p:cNvSpPr>
            <a:spLocks noGrp="1"/>
          </p:cNvSpPr>
          <p:nvPr>
            <p:ph type="sldNum" sz="quarter" idx="12"/>
          </p:nvPr>
        </p:nvSpPr>
        <p:spPr>
          <a:noFill/>
        </p:spPr>
        <p:txBody>
          <a:bodyPr/>
          <a:lstStyle/>
          <a:p>
            <a:fld id="{58821B44-5595-6444-93AD-DC39D31B75CB}" type="slidenum">
              <a:rPr lang="en-US"/>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ea typeface="ＭＳ Ｐゴシック" charset="-128"/>
              </a:rPr>
              <a:t>Internationalization and Localization</a:t>
            </a:r>
          </a:p>
        </p:txBody>
      </p:sp>
      <p:sp>
        <p:nvSpPr>
          <p:cNvPr id="6147" name="Text Placeholder 9"/>
          <p:cNvSpPr>
            <a:spLocks noGrp="1"/>
          </p:cNvSpPr>
          <p:nvPr>
            <p:ph type="body" idx="1"/>
          </p:nvPr>
        </p:nvSpPr>
        <p:spPr/>
        <p:txBody>
          <a:bodyPr/>
          <a:lstStyle/>
          <a:p>
            <a:endParaRPr lang="en-US">
              <a:ea typeface="Arial" charset="0"/>
            </a:endParaRPr>
          </a:p>
        </p:txBody>
      </p:sp>
      <p:sp>
        <p:nvSpPr>
          <p:cNvPr id="6148"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6149"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6150" name="Slide Number Placeholder 5"/>
          <p:cNvSpPr>
            <a:spLocks noGrp="1"/>
          </p:cNvSpPr>
          <p:nvPr>
            <p:ph type="sldNum" sz="quarter" idx="12"/>
          </p:nvPr>
        </p:nvSpPr>
        <p:spPr>
          <a:noFill/>
        </p:spPr>
        <p:txBody>
          <a:bodyPr/>
          <a:lstStyle/>
          <a:p>
            <a:fld id="{2B511904-7474-AA47-95AD-82DF2380245D}" type="slidenum">
              <a:rPr lang="en-US"/>
              <a:pPr/>
              <a:t>6</a:t>
            </a:fld>
            <a:endParaRPr lang="en-US"/>
          </a:p>
        </p:txBody>
      </p:sp>
      <p:pic>
        <p:nvPicPr>
          <p:cNvPr id="6151" name="Picture 4"/>
          <p:cNvPicPr>
            <a:picLocks noChangeAspect="1" noChangeArrowheads="1"/>
          </p:cNvPicPr>
          <p:nvPr/>
        </p:nvPicPr>
        <p:blipFill>
          <a:blip r:embed="rId3"/>
          <a:srcRect/>
          <a:stretch>
            <a:fillRect/>
          </a:stretch>
        </p:blipFill>
        <p:spPr bwMode="auto">
          <a:xfrm>
            <a:off x="5867400" y="1752600"/>
            <a:ext cx="3009900" cy="3810000"/>
          </a:xfrm>
          <a:prstGeom prst="rect">
            <a:avLst/>
          </a:prstGeom>
          <a:noFill/>
          <a:ln w="25400">
            <a:noFill/>
            <a:miter lim="800000"/>
            <a:headEnd/>
            <a:tailEnd type="none" w="lg" len="lg"/>
          </a:ln>
        </p:spPr>
      </p:pic>
      <p:pic>
        <p:nvPicPr>
          <p:cNvPr id="6152" name="Picture 5"/>
          <p:cNvPicPr>
            <a:picLocks noChangeAspect="1" noChangeArrowheads="1"/>
          </p:cNvPicPr>
          <p:nvPr/>
        </p:nvPicPr>
        <p:blipFill>
          <a:blip r:embed="rId4"/>
          <a:srcRect b="37985"/>
          <a:stretch>
            <a:fillRect/>
          </a:stretch>
        </p:blipFill>
        <p:spPr bwMode="auto">
          <a:xfrm>
            <a:off x="381000" y="3581400"/>
            <a:ext cx="5181600" cy="2301875"/>
          </a:xfrm>
          <a:prstGeom prst="rect">
            <a:avLst/>
          </a:prstGeom>
          <a:noFill/>
          <a:ln w="25400">
            <a:noFill/>
            <a:miter lim="800000"/>
            <a:headEnd/>
            <a:tailEnd type="none" w="lg" len="lg"/>
          </a:ln>
        </p:spPr>
      </p:pic>
      <p:pic>
        <p:nvPicPr>
          <p:cNvPr id="6153" name="Picture 6"/>
          <p:cNvPicPr>
            <a:picLocks noChangeAspect="1" noChangeArrowheads="1"/>
          </p:cNvPicPr>
          <p:nvPr/>
        </p:nvPicPr>
        <p:blipFill>
          <a:blip r:embed="rId5"/>
          <a:srcRect b="62616"/>
          <a:stretch>
            <a:fillRect/>
          </a:stretch>
        </p:blipFill>
        <p:spPr bwMode="auto">
          <a:xfrm>
            <a:off x="381000" y="1447800"/>
            <a:ext cx="5105400" cy="194945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ea typeface="ＭＳ Ｐゴシック" charset="-128"/>
              </a:rPr>
              <a:t>Translation</a:t>
            </a:r>
          </a:p>
        </p:txBody>
      </p:sp>
      <p:sp>
        <p:nvSpPr>
          <p:cNvPr id="7171" name="Rectangle 3"/>
          <p:cNvSpPr>
            <a:spLocks noGrp="1" noChangeArrowheads="1"/>
          </p:cNvSpPr>
          <p:nvPr>
            <p:ph type="body" idx="1"/>
          </p:nvPr>
        </p:nvSpPr>
        <p:spPr/>
        <p:txBody>
          <a:bodyPr/>
          <a:lstStyle/>
          <a:p>
            <a:pPr eaLnBrk="1" hangingPunct="1"/>
            <a:r>
              <a:rPr lang="en-US">
                <a:ea typeface="Arial" charset="0"/>
              </a:rPr>
              <a:t>All user-visible text has to be translated</a:t>
            </a:r>
          </a:p>
          <a:p>
            <a:pPr lvl="1" eaLnBrk="1" hangingPunct="1"/>
            <a:r>
              <a:rPr lang="en-US">
                <a:ea typeface="Arial" charset="0"/>
              </a:rPr>
              <a:t>Component level</a:t>
            </a:r>
          </a:p>
          <a:p>
            <a:pPr lvl="1" eaLnBrk="1" hangingPunct="1">
              <a:buFontTx/>
              <a:buNone/>
            </a:pPr>
            <a:r>
              <a:rPr lang="en-US">
                <a:ea typeface="Arial" charset="0"/>
              </a:rPr>
              <a:t>			&lt;button&gt;OK&lt;/button&gt;</a:t>
            </a:r>
            <a:endParaRPr lang="en-US">
              <a:latin typeface="Verdana" charset="0"/>
              <a:ea typeface="Arial" charset="0"/>
            </a:endParaRPr>
          </a:p>
          <a:p>
            <a:pPr lvl="1" eaLnBrk="1" hangingPunct="1"/>
            <a:r>
              <a:rPr lang="en-US">
                <a:ea typeface="Arial" charset="0"/>
              </a:rPr>
              <a:t>Stroke level</a:t>
            </a:r>
          </a:p>
          <a:p>
            <a:pPr lvl="1" eaLnBrk="1" hangingPunct="1">
              <a:buFontTx/>
              <a:buNone/>
            </a:pPr>
            <a:r>
              <a:rPr lang="en-US">
                <a:ea typeface="Arial" charset="0"/>
              </a:rPr>
              <a:t>			canvas.fillText(</a:t>
            </a:r>
            <a:r>
              <a:rPr lang="en-US">
                <a:latin typeface="Verdana" charset="0"/>
                <a:ea typeface="Arial" charset="0"/>
              </a:rPr>
              <a:t>“</a:t>
            </a:r>
            <a:r>
              <a:rPr lang="en-US">
                <a:ea typeface="Arial" charset="0"/>
              </a:rPr>
              <a:t>Name:</a:t>
            </a:r>
            <a:r>
              <a:rPr lang="en-US">
                <a:latin typeface="Verdana" charset="0"/>
                <a:ea typeface="Arial" charset="0"/>
              </a:rPr>
              <a:t>”</a:t>
            </a:r>
            <a:r>
              <a:rPr lang="en-US">
                <a:ea typeface="Arial" charset="0"/>
              </a:rPr>
              <a:t>,</a:t>
            </a:r>
            <a:r>
              <a:rPr lang="en-US">
                <a:latin typeface="Verdana" charset="0"/>
                <a:ea typeface="Arial" charset="0"/>
              </a:rPr>
              <a:t>…</a:t>
            </a:r>
            <a:r>
              <a:rPr lang="en-US">
                <a:ea typeface="Arial" charset="0"/>
              </a:rPr>
              <a:t>)</a:t>
            </a:r>
            <a:endParaRPr lang="en-US">
              <a:latin typeface="Verdana" charset="0"/>
              <a:ea typeface="Arial" charset="0"/>
            </a:endParaRPr>
          </a:p>
          <a:p>
            <a:pPr lvl="1" eaLnBrk="1" hangingPunct="1"/>
            <a:r>
              <a:rPr lang="en-US">
                <a:ea typeface="Arial" charset="0"/>
              </a:rPr>
              <a:t>Pixel level</a:t>
            </a:r>
          </a:p>
          <a:p>
            <a:pPr lvl="1" eaLnBrk="1" hangingPunct="1"/>
            <a:endParaRPr lang="en-US">
              <a:ea typeface="Arial" charset="0"/>
            </a:endParaRPr>
          </a:p>
          <a:p>
            <a:pPr lvl="1" eaLnBrk="1" hangingPunct="1"/>
            <a:endParaRPr lang="en-US">
              <a:ea typeface="Arial" charset="0"/>
            </a:endParaRPr>
          </a:p>
          <a:p>
            <a:pPr lvl="1" eaLnBrk="1" hangingPunct="1"/>
            <a:endParaRPr lang="en-US">
              <a:ea typeface="Arial" charset="0"/>
            </a:endParaRPr>
          </a:p>
          <a:p>
            <a:pPr lvl="1" eaLnBrk="1" hangingPunct="1"/>
            <a:endParaRPr lang="en-US">
              <a:ea typeface="Arial" charset="0"/>
            </a:endParaRPr>
          </a:p>
          <a:p>
            <a:pPr eaLnBrk="1" hangingPunct="1"/>
            <a:r>
              <a:rPr lang="en-US">
                <a:ea typeface="Arial" charset="0"/>
              </a:rPr>
              <a:t>Error messages too</a:t>
            </a:r>
          </a:p>
        </p:txBody>
      </p:sp>
      <p:sp>
        <p:nvSpPr>
          <p:cNvPr id="7172"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7173"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7174" name="Slide Number Placeholder 5"/>
          <p:cNvSpPr>
            <a:spLocks noGrp="1"/>
          </p:cNvSpPr>
          <p:nvPr>
            <p:ph type="sldNum" sz="quarter" idx="12"/>
          </p:nvPr>
        </p:nvSpPr>
        <p:spPr>
          <a:noFill/>
        </p:spPr>
        <p:txBody>
          <a:bodyPr/>
          <a:lstStyle/>
          <a:p>
            <a:fld id="{90B25FAF-FA1D-AE47-ADFA-47CB59BE1E17}" type="slidenum">
              <a:rPr lang="en-US"/>
              <a:pPr/>
              <a:t>7</a:t>
            </a:fld>
            <a:endParaRPr lang="en-US"/>
          </a:p>
        </p:txBody>
      </p:sp>
      <p:pic>
        <p:nvPicPr>
          <p:cNvPr id="7175" name="Picture 4"/>
          <p:cNvPicPr>
            <a:picLocks noChangeAspect="1" noChangeArrowheads="1"/>
          </p:cNvPicPr>
          <p:nvPr/>
        </p:nvPicPr>
        <p:blipFill>
          <a:blip r:embed="rId3"/>
          <a:srcRect t="8054" r="17647" b="11409"/>
          <a:stretch>
            <a:fillRect/>
          </a:stretch>
        </p:blipFill>
        <p:spPr bwMode="auto">
          <a:xfrm>
            <a:off x="1828800" y="3886200"/>
            <a:ext cx="5486400" cy="121920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ea typeface="ＭＳ Ｐゴシック" charset="-128"/>
              </a:rPr>
              <a:t>Risks of Translation</a:t>
            </a:r>
          </a:p>
        </p:txBody>
      </p:sp>
      <p:sp>
        <p:nvSpPr>
          <p:cNvPr id="8195" name="Content Placeholder 2"/>
          <p:cNvSpPr>
            <a:spLocks noGrp="1"/>
          </p:cNvSpPr>
          <p:nvPr>
            <p:ph idx="1"/>
          </p:nvPr>
        </p:nvSpPr>
        <p:spPr/>
        <p:txBody>
          <a:bodyPr/>
          <a:lstStyle/>
          <a:p>
            <a:endParaRPr lang="en-US">
              <a:ea typeface="Arial" charset="0"/>
            </a:endParaRPr>
          </a:p>
        </p:txBody>
      </p:sp>
      <p:sp>
        <p:nvSpPr>
          <p:cNvPr id="8196"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8197"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8198" name="Slide Number Placeholder 5"/>
          <p:cNvSpPr>
            <a:spLocks noGrp="1"/>
          </p:cNvSpPr>
          <p:nvPr>
            <p:ph type="sldNum" sz="quarter" idx="12"/>
          </p:nvPr>
        </p:nvSpPr>
        <p:spPr>
          <a:noFill/>
        </p:spPr>
        <p:txBody>
          <a:bodyPr/>
          <a:lstStyle/>
          <a:p>
            <a:fld id="{7AA86CB5-1D20-564C-83E6-68567EF6716A}" type="slidenum">
              <a:rPr lang="en-US"/>
              <a:pPr/>
              <a:t>8</a:t>
            </a:fld>
            <a:endParaRPr lang="en-US"/>
          </a:p>
        </p:txBody>
      </p:sp>
      <p:pic>
        <p:nvPicPr>
          <p:cNvPr id="8199" name="Picture 2"/>
          <p:cNvPicPr>
            <a:picLocks noChangeAspect="1" noChangeArrowheads="1"/>
          </p:cNvPicPr>
          <p:nvPr/>
        </p:nvPicPr>
        <p:blipFill>
          <a:blip r:embed="rId3"/>
          <a:srcRect/>
          <a:stretch>
            <a:fillRect/>
          </a:stretch>
        </p:blipFill>
        <p:spPr bwMode="auto">
          <a:xfrm>
            <a:off x="1676400" y="1600200"/>
            <a:ext cx="5410200" cy="3902075"/>
          </a:xfrm>
          <a:prstGeom prst="rect">
            <a:avLst/>
          </a:prstGeom>
          <a:noFill/>
          <a:ln w="25400">
            <a:noFill/>
            <a:miter lim="800000"/>
            <a:headEnd/>
            <a:tailEnd type="none" w="lg" len="lg"/>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r>
              <a:rPr lang="en-US">
                <a:ea typeface="ＭＳ Ｐゴシック" charset="-128"/>
              </a:rPr>
              <a:t>Different Scripts</a:t>
            </a:r>
          </a:p>
        </p:txBody>
      </p:sp>
      <p:sp>
        <p:nvSpPr>
          <p:cNvPr id="9219" name="Text Placeholder 7"/>
          <p:cNvSpPr>
            <a:spLocks noGrp="1"/>
          </p:cNvSpPr>
          <p:nvPr>
            <p:ph type="body" idx="1"/>
          </p:nvPr>
        </p:nvSpPr>
        <p:spPr/>
        <p:txBody>
          <a:bodyPr/>
          <a:lstStyle/>
          <a:p>
            <a:r>
              <a:rPr lang="en-US">
                <a:ea typeface="Arial" charset="0"/>
              </a:rPr>
              <a:t>Cyrillic</a:t>
            </a:r>
          </a:p>
          <a:p>
            <a:endParaRPr lang="en-US">
              <a:ea typeface="Arial" charset="0"/>
            </a:endParaRPr>
          </a:p>
          <a:p>
            <a:r>
              <a:rPr lang="en-US">
                <a:ea typeface="Arial" charset="0"/>
              </a:rPr>
              <a:t>Hangul (Korean)</a:t>
            </a:r>
          </a:p>
          <a:p>
            <a:endParaRPr lang="en-US">
              <a:ea typeface="Arial" charset="0"/>
            </a:endParaRPr>
          </a:p>
          <a:p>
            <a:r>
              <a:rPr lang="en-US">
                <a:ea typeface="Arial" charset="0"/>
              </a:rPr>
              <a:t>Chinese</a:t>
            </a:r>
          </a:p>
          <a:p>
            <a:endParaRPr lang="en-US">
              <a:ea typeface="Arial" charset="0"/>
            </a:endParaRPr>
          </a:p>
          <a:p>
            <a:r>
              <a:rPr lang="en-US">
                <a:ea typeface="Arial" charset="0"/>
              </a:rPr>
              <a:t>Greek</a:t>
            </a:r>
          </a:p>
          <a:p>
            <a:endParaRPr lang="en-US">
              <a:ea typeface="Arial" charset="0"/>
            </a:endParaRPr>
          </a:p>
          <a:p>
            <a:r>
              <a:rPr lang="en-US">
                <a:ea typeface="Arial" charset="0"/>
              </a:rPr>
              <a:t>Arabic</a:t>
            </a:r>
          </a:p>
          <a:p>
            <a:endParaRPr lang="en-US">
              <a:ea typeface="Arial" charset="0"/>
            </a:endParaRPr>
          </a:p>
        </p:txBody>
      </p:sp>
      <p:sp>
        <p:nvSpPr>
          <p:cNvPr id="9220" name="Date Placeholder 3"/>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9221" name="Footer Placeholder 4"/>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9222" name="Slide Number Placeholder 5"/>
          <p:cNvSpPr>
            <a:spLocks noGrp="1"/>
          </p:cNvSpPr>
          <p:nvPr>
            <p:ph type="sldNum" sz="quarter" idx="12"/>
          </p:nvPr>
        </p:nvSpPr>
        <p:spPr>
          <a:noFill/>
        </p:spPr>
        <p:txBody>
          <a:bodyPr/>
          <a:lstStyle/>
          <a:p>
            <a:fld id="{7CF1C946-3410-4741-B4A5-A915C4F3E015}" type="slidenum">
              <a:rPr lang="en-US"/>
              <a:pPr/>
              <a:t>9</a:t>
            </a:fld>
            <a:endParaRPr lang="en-US"/>
          </a:p>
        </p:txBody>
      </p:sp>
      <p:pic>
        <p:nvPicPr>
          <p:cNvPr id="9223" name="Picture 2"/>
          <p:cNvPicPr>
            <a:picLocks noChangeAspect="1" noChangeArrowheads="1"/>
          </p:cNvPicPr>
          <p:nvPr/>
        </p:nvPicPr>
        <p:blipFill>
          <a:blip r:embed="rId3"/>
          <a:srcRect r="38994" b="64285"/>
          <a:stretch>
            <a:fillRect/>
          </a:stretch>
        </p:blipFill>
        <p:spPr bwMode="auto">
          <a:xfrm>
            <a:off x="1828800" y="2590800"/>
            <a:ext cx="6172200" cy="381000"/>
          </a:xfrm>
          <a:prstGeom prst="rect">
            <a:avLst/>
          </a:prstGeom>
          <a:noFill/>
          <a:ln w="25400">
            <a:noFill/>
            <a:miter lim="800000"/>
            <a:headEnd/>
            <a:tailEnd type="none" w="lg" len="lg"/>
          </a:ln>
        </p:spPr>
      </p:pic>
      <p:pic>
        <p:nvPicPr>
          <p:cNvPr id="9224" name="Picture 3"/>
          <p:cNvPicPr>
            <a:picLocks noChangeAspect="1" noChangeArrowheads="1"/>
          </p:cNvPicPr>
          <p:nvPr/>
        </p:nvPicPr>
        <p:blipFill>
          <a:blip r:embed="rId4"/>
          <a:srcRect t="16667" r="33565" b="70833"/>
          <a:stretch>
            <a:fillRect/>
          </a:stretch>
        </p:blipFill>
        <p:spPr bwMode="auto">
          <a:xfrm>
            <a:off x="1981200" y="3581400"/>
            <a:ext cx="6096000" cy="381000"/>
          </a:xfrm>
          <a:prstGeom prst="rect">
            <a:avLst/>
          </a:prstGeom>
          <a:noFill/>
          <a:ln w="25400">
            <a:noFill/>
            <a:miter lim="800000"/>
            <a:headEnd/>
            <a:tailEnd type="none" w="lg" len="lg"/>
          </a:ln>
        </p:spPr>
      </p:pic>
      <p:pic>
        <p:nvPicPr>
          <p:cNvPr id="9225" name="Picture 4"/>
          <p:cNvPicPr>
            <a:picLocks noChangeAspect="1" noChangeArrowheads="1"/>
          </p:cNvPicPr>
          <p:nvPr/>
        </p:nvPicPr>
        <p:blipFill>
          <a:blip r:embed="rId5"/>
          <a:srcRect r="56825" b="73529"/>
          <a:stretch>
            <a:fillRect/>
          </a:stretch>
        </p:blipFill>
        <p:spPr bwMode="auto">
          <a:xfrm>
            <a:off x="2133600" y="4648200"/>
            <a:ext cx="5622925" cy="400050"/>
          </a:xfrm>
          <a:prstGeom prst="rect">
            <a:avLst/>
          </a:prstGeom>
          <a:noFill/>
          <a:ln w="25400">
            <a:noFill/>
            <a:miter lim="800000"/>
            <a:headEnd/>
            <a:tailEnd type="none" w="lg" len="lg"/>
          </a:ln>
        </p:spPr>
      </p:pic>
      <p:sp>
        <p:nvSpPr>
          <p:cNvPr id="9226" name="Rectangle 11"/>
          <p:cNvSpPr>
            <a:spLocks noChangeArrowheads="1"/>
          </p:cNvSpPr>
          <p:nvPr/>
        </p:nvSpPr>
        <p:spPr bwMode="auto">
          <a:xfrm>
            <a:off x="1752600" y="1447800"/>
            <a:ext cx="6094413" cy="523875"/>
          </a:xfrm>
          <a:prstGeom prst="rect">
            <a:avLst/>
          </a:prstGeom>
          <a:noFill/>
          <a:ln w="9525">
            <a:noFill/>
            <a:miter lim="800000"/>
            <a:headEnd/>
            <a:tailEnd/>
          </a:ln>
        </p:spPr>
        <p:txBody>
          <a:bodyPr>
            <a:prstTxWarp prst="textNoShape">
              <a:avLst/>
            </a:prstTxWarp>
            <a:spAutoFit/>
          </a:bodyPr>
          <a:lstStyle/>
          <a:p>
            <a:r>
              <a:rPr lang="az-Cyrl-AZ" sz="2800"/>
              <a:t>Все люди рождаются свободными</a:t>
            </a:r>
            <a:endParaRPr lang="en-US" sz="2800"/>
          </a:p>
        </p:txBody>
      </p:sp>
      <p:pic>
        <p:nvPicPr>
          <p:cNvPr id="9227" name="Picture 5"/>
          <p:cNvPicPr>
            <a:picLocks noChangeAspect="1" noChangeArrowheads="1"/>
          </p:cNvPicPr>
          <p:nvPr/>
        </p:nvPicPr>
        <p:blipFill>
          <a:blip r:embed="rId6"/>
          <a:srcRect l="31870" b="50000"/>
          <a:stretch>
            <a:fillRect/>
          </a:stretch>
        </p:blipFill>
        <p:spPr bwMode="auto">
          <a:xfrm>
            <a:off x="1981200" y="5516563"/>
            <a:ext cx="6019800" cy="731837"/>
          </a:xfrm>
          <a:prstGeom prst="rect">
            <a:avLst/>
          </a:prstGeom>
          <a:noFill/>
          <a:ln w="25400">
            <a:noFill/>
            <a:miter lim="800000"/>
            <a:headEnd/>
            <a:tailEnd type="none" w="lg" len="lg"/>
          </a:ln>
        </p:spPr>
      </p:pic>
    </p:spTree>
  </p:cSld>
  <p:clrMapOvr>
    <a:masterClrMapping/>
  </p:clrMapOvr>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2864</TotalTime>
  <Words>4634</Words>
  <Application>Microsoft Macintosh PowerPoint</Application>
  <PresentationFormat>On-screen Show (4:3)</PresentationFormat>
  <Paragraphs>554</Paragraphs>
  <Slides>21</Slides>
  <Notes>20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mit-6893</vt:lpstr>
      <vt:lpstr>Lecture 22: Internationalization</vt:lpstr>
      <vt:lpstr>UI Hall of Fame or Shame?</vt:lpstr>
      <vt:lpstr>Nanoquiz</vt:lpstr>
      <vt:lpstr>Slide 4</vt:lpstr>
      <vt:lpstr>Today’s Topics</vt:lpstr>
      <vt:lpstr>Internationalization and Localization</vt:lpstr>
      <vt:lpstr>Translation</vt:lpstr>
      <vt:lpstr>Risks of Translation</vt:lpstr>
      <vt:lpstr>Different Scripts</vt:lpstr>
      <vt:lpstr>Text Direction</vt:lpstr>
      <vt:lpstr>Sort Order</vt:lpstr>
      <vt:lpstr>Formatting</vt:lpstr>
      <vt:lpstr>Color Conventions</vt:lpstr>
      <vt:lpstr>Icons</vt:lpstr>
      <vt:lpstr>Implementation Support for I18N</vt:lpstr>
      <vt:lpstr>Message Files</vt:lpstr>
      <vt:lpstr>Character Sets and Encodings</vt:lpstr>
      <vt:lpstr>Bidirectionality</vt:lpstr>
      <vt:lpstr>Formatting Libraries</vt:lpstr>
      <vt:lpstr>Separating Structure From Presentation</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664</cp:revision>
  <dcterms:created xsi:type="dcterms:W3CDTF">2011-04-05T13:26:27Z</dcterms:created>
  <dcterms:modified xsi:type="dcterms:W3CDTF">2011-04-05T13:38:51Z</dcterms:modified>
</cp:coreProperties>
</file>