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33"/>
  </p:notesMasterIdLst>
  <p:handoutMasterIdLst>
    <p:handoutMasterId r:id="rId34"/>
  </p:handoutMasterIdLst>
  <p:sldIdLst>
    <p:sldId id="256" r:id="rId2"/>
    <p:sldId id="298" r:id="rId3"/>
    <p:sldId id="315" r:id="rId4"/>
    <p:sldId id="316" r:id="rId5"/>
    <p:sldId id="277" r:id="rId6"/>
    <p:sldId id="278" r:id="rId7"/>
    <p:sldId id="279" r:id="rId8"/>
    <p:sldId id="280" r:id="rId9"/>
    <p:sldId id="281" r:id="rId10"/>
    <p:sldId id="282" r:id="rId11"/>
    <p:sldId id="283" r:id="rId12"/>
    <p:sldId id="295" r:id="rId13"/>
    <p:sldId id="300" r:id="rId14"/>
    <p:sldId id="313" r:id="rId15"/>
    <p:sldId id="302" r:id="rId16"/>
    <p:sldId id="291" r:id="rId17"/>
    <p:sldId id="290" r:id="rId18"/>
    <p:sldId id="292" r:id="rId19"/>
    <p:sldId id="294" r:id="rId20"/>
    <p:sldId id="303" r:id="rId21"/>
    <p:sldId id="304" r:id="rId22"/>
    <p:sldId id="305" r:id="rId23"/>
    <p:sldId id="307" r:id="rId24"/>
    <p:sldId id="312" r:id="rId25"/>
    <p:sldId id="309" r:id="rId26"/>
    <p:sldId id="318" r:id="rId27"/>
    <p:sldId id="308" r:id="rId28"/>
    <p:sldId id="314" r:id="rId29"/>
    <p:sldId id="310" r:id="rId30"/>
    <p:sldId id="317" r:id="rId31"/>
    <p:sldId id="297" r:id="rId32"/>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1313" autoAdjust="0"/>
  </p:normalViewPr>
  <p:slideViewPr>
    <p:cSldViewPr>
      <p:cViewPr varScale="1">
        <p:scale>
          <a:sx n="72" d="100"/>
          <a:sy n="72" d="100"/>
        </p:scale>
        <p:origin x="-1272" y="-104"/>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288" y="-10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38F153EE-3C50-0C49-AD25-7608911F900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7D85104C-BC45-9143-9CBE-0CBE34A2DF8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ED26C4EB-C004-4646-802B-243BD954E9D4}" type="slidenum">
              <a:rPr lang="en-US"/>
              <a:pPr/>
              <a:t>1</a:t>
            </a:fld>
            <a:endParaRPr lang="en-US"/>
          </a:p>
        </p:txBody>
      </p:sp>
      <p:sp>
        <p:nvSpPr>
          <p:cNvPr id="18435" name="Rectangle 2"/>
          <p:cNvSpPr>
            <a:spLocks noGrp="1" noRot="1" noChangeAspect="1" noChangeArrowheads="1" noTextEdit="1"/>
          </p:cNvSpPr>
          <p:nvPr>
            <p:ph type="sldImg"/>
          </p:nvPr>
        </p:nvSpPr>
        <p:spPr>
          <a:xfrm>
            <a:off x="1503363" y="720725"/>
            <a:ext cx="4119562" cy="3089275"/>
          </a:xfrm>
          <a:ln/>
        </p:spPr>
      </p:sp>
      <p:sp>
        <p:nvSpPr>
          <p:cNvPr id="18436" name="Rectangle 3"/>
          <p:cNvSpPr>
            <a:spLocks noGrp="1" noChangeArrowheads="1"/>
          </p:cNvSpPr>
          <p:nvPr>
            <p:ph type="body" idx="1"/>
          </p:nvPr>
        </p:nvSpPr>
        <p:spPr>
          <a:noFill/>
          <a:ln/>
        </p:spPr>
        <p:txBody>
          <a:bodyPr/>
          <a:lstStyle/>
          <a:p>
            <a:endParaRPr lang="en-US" b="0" dirty="0" smtClean="0">
              <a:latin typeface="Times New Roman" charset="0"/>
              <a:ea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10EF77-D44C-784B-B9E5-9B006C4F4C2D}" type="slidenum">
              <a:rPr lang="en-US"/>
              <a:pPr/>
              <a:t>11</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A number of anatomical details conspire to make blue a bad color choice when small details matter.</a:t>
            </a:r>
          </a:p>
          <a:p>
            <a:pPr eaLnBrk="1" hangingPunct="1"/>
            <a:r>
              <a:rPr lang="en-US">
                <a:latin typeface="Times New Roman" charset="0"/>
                <a:ea typeface="Arial" charset="0"/>
              </a:rPr>
              <a:t>First, the fovea has very few S cones, so you can’t easily see blue features in the center of your vision (unless they have high contrast with the background, activating the M and L cones).</a:t>
            </a:r>
          </a:p>
          <a:p>
            <a:pPr eaLnBrk="1" hangingPunct="1"/>
            <a:r>
              <a:rPr lang="en-US">
                <a:latin typeface="Times New Roman" charset="0"/>
                <a:ea typeface="Arial" charset="0"/>
              </a:rPr>
              <a:t>Second, older eyes are far less sensitive to blue, because the lens and aqueous humor slowly grow yellower, filtering out the blue wavelengths.</a:t>
            </a:r>
          </a:p>
          <a:p>
            <a:pPr eaLnBrk="1" hangingPunct="1"/>
            <a:r>
              <a:rPr lang="en-US">
                <a:latin typeface="Times New Roman" charset="0"/>
                <a:ea typeface="Arial" charset="0"/>
              </a:rPr>
              <a:t>Finally, the lens gets weaker with age.  Blue is at one extreme of its focusing range, so older eyes can’t focus blue features as well.</a:t>
            </a:r>
          </a:p>
          <a:p>
            <a:pPr eaLnBrk="1" hangingPunct="1"/>
            <a:r>
              <a:rPr lang="en-US">
                <a:latin typeface="Times New Roman" charset="0"/>
                <a:ea typeface="Arial" charset="0"/>
              </a:rPr>
              <a:t>As a result, avoid blue text, particularly small blue text.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45109CC-64A7-1441-947E-7FAB2A99213A}" type="slidenum">
              <a:rPr lang="en-US"/>
              <a:pPr/>
              <a:t>12</a:t>
            </a:fld>
            <a:endParaRPr lang="en-US"/>
          </a:p>
        </p:txBody>
      </p:sp>
      <p:sp>
        <p:nvSpPr>
          <p:cNvPr id="36867" name="Rectangle 2"/>
          <p:cNvSpPr>
            <a:spLocks noGrp="1" noRot="1" noChangeAspect="1" noChangeArrowheads="1" noTextEdit="1"/>
          </p:cNvSpPr>
          <p:nvPr>
            <p:ph type="sldImg"/>
          </p:nvPr>
        </p:nvSpPr>
        <p:spPr>
          <a:xfrm>
            <a:off x="1503363" y="720725"/>
            <a:ext cx="4119562" cy="3089275"/>
          </a:xfrm>
          <a:ln/>
        </p:spPr>
      </p:sp>
      <p:sp>
        <p:nvSpPr>
          <p:cNvPr id="36868" name="Rectangle 3"/>
          <p:cNvSpPr>
            <a:spLocks noGrp="1" noChangeArrowheads="1"/>
          </p:cNvSpPr>
          <p:nvPr>
            <p:ph type="body" idx="1"/>
          </p:nvPr>
        </p:nvSpPr>
        <p:spPr>
          <a:xfrm>
            <a:off x="731838" y="4010025"/>
            <a:ext cx="5851525" cy="5041900"/>
          </a:xfrm>
          <a:noFill/>
          <a:ln/>
        </p:spPr>
        <p:txBody>
          <a:bodyPr/>
          <a:lstStyle/>
          <a:p>
            <a:pPr eaLnBrk="1" hangingPunct="1"/>
            <a:r>
              <a:rPr lang="en-US">
                <a:latin typeface="Times New Roman" charset="0"/>
                <a:ea typeface="Arial" charset="0"/>
              </a:rPr>
              <a:t>Now let’s look at how colors are represented in GUI software.  At the lowest level, the RGB model rules.  The RGB model is a unit cube, with (0,0,0) corresponding to black, (1, 1, 1) corresponding to white, and the three dimensions measuring levels of red, green, and blue.  The RGB model is used directly by CRT and LCD monitors for display, since each pixel in a monitor has separate red, green, and blue components.</a:t>
            </a:r>
          </a:p>
          <a:p>
            <a:pPr eaLnBrk="1" hangingPunct="1"/>
            <a:r>
              <a:rPr lang="en-US">
                <a:latin typeface="Times New Roman" charset="0"/>
                <a:ea typeface="Arial" charset="0"/>
              </a:rPr>
              <a:t>The CMYK (cyan, magenta, yellow, and sometimes black) is similar to the RGB model, but used for print colors, where pigments absorb wavelengths instead of generating them.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503363" y="720725"/>
            <a:ext cx="4119562" cy="3089275"/>
          </a:xfrm>
          <a:ln/>
        </p:spPr>
      </p:sp>
      <p:sp>
        <p:nvSpPr>
          <p:cNvPr id="38915" name="Notes Placeholder 2"/>
          <p:cNvSpPr>
            <a:spLocks noGrp="1"/>
          </p:cNvSpPr>
          <p:nvPr>
            <p:ph type="body" idx="1"/>
          </p:nvPr>
        </p:nvSpPr>
        <p:spPr>
          <a:noFill/>
          <a:ln/>
        </p:spPr>
        <p:txBody>
          <a:bodyPr/>
          <a:lstStyle/>
          <a:p>
            <a:r>
              <a:rPr lang="en-US">
                <a:latin typeface="Times New Roman" charset="0"/>
                <a:ea typeface="Arial" charset="0"/>
              </a:rPr>
              <a:t>HSV (hue, saturation value) is a better model for how humans perceive color, and more useful for choosing colors in user interface design.  HSV is a cone.  We’ve already encountered hue and value in our discussion of visual variables.  Saturation is the degree of color, as opposed to grayness.  Colors with zero saturation are shades of gray; colors with 100% saturation are pure colors.</a:t>
            </a:r>
          </a:p>
          <a:p>
            <a:r>
              <a:rPr lang="en-US">
                <a:latin typeface="Times New Roman" charset="0"/>
                <a:ea typeface="Arial" charset="0"/>
              </a:rPr>
              <a:t>HLS (hue, lightness, saturation) is a symmetrical relative of the HSV model, which is elegant.  It basically pulls up the center of the HSV cone to make a double-ended cone.</a:t>
            </a:r>
          </a:p>
          <a:p>
            <a:r>
              <a:rPr lang="en-US">
                <a:latin typeface="Times New Roman" charset="0"/>
                <a:ea typeface="Arial" charset="0"/>
              </a:rPr>
              <a:t>Many applications have a color picker that lets you pick HSV values as an alternative to RGB.</a:t>
            </a:r>
          </a:p>
        </p:txBody>
      </p:sp>
      <p:sp>
        <p:nvSpPr>
          <p:cNvPr id="38916" name="Slide Number Placeholder 3"/>
          <p:cNvSpPr>
            <a:spLocks noGrp="1"/>
          </p:cNvSpPr>
          <p:nvPr>
            <p:ph type="sldNum" sz="quarter" idx="5"/>
          </p:nvPr>
        </p:nvSpPr>
        <p:spPr>
          <a:noFill/>
        </p:spPr>
        <p:txBody>
          <a:bodyPr/>
          <a:lstStyle/>
          <a:p>
            <a:fld id="{B01B8BC0-1784-BA46-B219-7C3EAA6E3DDD}"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503363" y="720725"/>
            <a:ext cx="4119562" cy="3089275"/>
          </a:xfrm>
          <a:ln/>
        </p:spPr>
      </p:sp>
      <p:sp>
        <p:nvSpPr>
          <p:cNvPr id="40963" name="Notes Placeholder 2"/>
          <p:cNvSpPr>
            <a:spLocks noGrp="1"/>
          </p:cNvSpPr>
          <p:nvPr>
            <p:ph type="body" idx="1"/>
          </p:nvPr>
        </p:nvSpPr>
        <p:spPr>
          <a:noFill/>
          <a:ln/>
        </p:spPr>
        <p:txBody>
          <a:bodyPr/>
          <a:lstStyle/>
          <a:p>
            <a:r>
              <a:rPr lang="en-US" sz="1000">
                <a:latin typeface="Times New Roman" charset="0"/>
                <a:ea typeface="Arial" charset="0"/>
              </a:rPr>
              <a:t>Although RGB and HSV are commonly used for implementing graphical user interfaces, they are not in fact </a:t>
            </a:r>
            <a:r>
              <a:rPr lang="en-US" sz="1000" i="1">
                <a:latin typeface="Times New Roman" charset="0"/>
                <a:ea typeface="Arial" charset="0"/>
              </a:rPr>
              <a:t>standardized</a:t>
            </a:r>
            <a:r>
              <a:rPr lang="en-US" sz="1000">
                <a:latin typeface="Times New Roman" charset="0"/>
                <a:ea typeface="Arial" charset="0"/>
              </a:rPr>
              <a:t>.  The way that a color like pure red (RGB=1,0,0) actually looks depends strongly on the display’s characteristics, so your application can’t be sure it will get exactly the right color.</a:t>
            </a:r>
          </a:p>
          <a:p>
            <a:r>
              <a:rPr lang="en-US" sz="1000">
                <a:latin typeface="Times New Roman" charset="0"/>
                <a:ea typeface="Arial" charset="0"/>
              </a:rPr>
              <a:t>The science of colorimetry is concerned with accurate measurement and reproduction of color.  Most of it is outside the scope of this course, but here are a few things you should know. Colorimetry starts with a 3D space based on three primary colors, called XYZ, chosen so that all human-visible colors are bounded within the positive octant -- so that any visible color can be made as a mix of positive amounts of X, Y, and Z.  The solid area on the left shows the visible colors perceivable to the human eye; black is of course at the origin.  Note that X, Y, and Z are </a:t>
            </a:r>
            <a:r>
              <a:rPr lang="en-US" sz="1000" i="1">
                <a:latin typeface="Times New Roman" charset="0"/>
                <a:ea typeface="Arial" charset="0"/>
              </a:rPr>
              <a:t>imaginary</a:t>
            </a:r>
            <a:r>
              <a:rPr lang="en-US" sz="1000">
                <a:latin typeface="Times New Roman" charset="0"/>
                <a:ea typeface="Arial" charset="0"/>
              </a:rPr>
              <a:t> colors in the sense that they cannot be produced by a physical light source or perceived by the human eye; but they’re useful bases for the space, much like imaginary numbers are useful.  To consider hue and saturation in isolation, we look at a plane of constant intensity, shown on the right.</a:t>
            </a:r>
          </a:p>
          <a:p>
            <a:r>
              <a:rPr lang="en-US" sz="1000">
                <a:latin typeface="Times New Roman" charset="0"/>
                <a:ea typeface="Arial" charset="0"/>
              </a:rPr>
              <a:t>The wedge-shaped figure shows the whole space of human-perceivable colors (with fully-saturated, pure-wavelength colors around its perimeter).  Any given display device can produce some triangle of colors on this plane (called the device’s </a:t>
            </a:r>
            <a:r>
              <a:rPr lang="en-US" sz="1000" b="1">
                <a:latin typeface="Times New Roman" charset="0"/>
                <a:ea typeface="Arial" charset="0"/>
              </a:rPr>
              <a:t>gamut</a:t>
            </a:r>
            <a:r>
              <a:rPr lang="en-US" sz="1000">
                <a:latin typeface="Times New Roman" charset="0"/>
                <a:ea typeface="Arial" charset="0"/>
              </a:rPr>
              <a:t>), where the corners are the three colors used by the device as its primary colors – e.g., the exact colors of red, green, and blue in a CRT’s phosphors.  The triangle here shows a typical cathode-ray television’s gamut.  Devices with different gamuts will produce different colors from the same RGB value.  This problem can be addressed by calibrating the display device, producing an ICC profile that specifies how the device’s RGB space maps into a standardized space like XYZ.</a:t>
            </a:r>
          </a:p>
          <a:p>
            <a:r>
              <a:rPr lang="en-US" sz="1000">
                <a:latin typeface="Times New Roman" charset="0"/>
                <a:ea typeface="Arial" charset="0"/>
              </a:rPr>
              <a:t>Other standardized color spaces exist.  One drawback of XYZ is that it’s not perceptually uniform – green occupies a huge chunk at the top of the wedge, while yellow is a narrow little line; it would be preferable if the distance in color space produced the same difference in perception in both areas. LUV is an alternative model that addresses that by distorting the projection.  But neither XYZ or LUV is particularly useful for programming because they’re imaginary colors; sRGB aims to fix that by standardizing the RGB color space instead (http://www.w3.org/Graphics/Color/sRGB.html).</a:t>
            </a:r>
          </a:p>
          <a:p>
            <a:r>
              <a:rPr lang="en-US" sz="1000">
                <a:latin typeface="Times New Roman" charset="0"/>
                <a:ea typeface="Arial" charset="0"/>
              </a:rPr>
              <a:t>Another issue in accurate color reproduction is the intensity (value) of the color.  Different display devices have different response curves.  When the red component of an RGB value (0-1) is mapped directly to a voltage applied to an electron gun, the intensity of light produced does not vary linearly from 0 to 1, but typically follows a power curve (y=x^gamma, for some gamma &gt; 1).   </a:t>
            </a:r>
            <a:r>
              <a:rPr lang="en-US" sz="1000" b="1">
                <a:latin typeface="Times New Roman" charset="0"/>
                <a:ea typeface="Arial" charset="0"/>
              </a:rPr>
              <a:t>Gamma correction</a:t>
            </a:r>
            <a:r>
              <a:rPr lang="en-US" sz="1000">
                <a:latin typeface="Times New Roman" charset="0"/>
                <a:ea typeface="Arial" charset="0"/>
              </a:rPr>
              <a:t> is the process of standardizing the intensity so that a linear response is obtained.</a:t>
            </a:r>
          </a:p>
          <a:p>
            <a:r>
              <a:rPr lang="en-US" sz="1000">
                <a:latin typeface="Times New Roman" charset="0"/>
                <a:ea typeface="Arial" charset="0"/>
              </a:rPr>
              <a:t>All these issues also apply to cameras as well as displays, of course.  Cameras have gamuts (for the hues and saturations they can record) and response curves (to intensity) that require calibration and correction. To learn more about human perception and color, take 6.098/6.882 Computational Photography.</a:t>
            </a:r>
          </a:p>
        </p:txBody>
      </p:sp>
      <p:sp>
        <p:nvSpPr>
          <p:cNvPr id="40964" name="Slide Number Placeholder 3"/>
          <p:cNvSpPr>
            <a:spLocks noGrp="1"/>
          </p:cNvSpPr>
          <p:nvPr>
            <p:ph type="sldNum" sz="quarter" idx="5"/>
          </p:nvPr>
        </p:nvSpPr>
        <p:spPr>
          <a:noFill/>
        </p:spPr>
        <p:txBody>
          <a:bodyPr/>
          <a:lstStyle/>
          <a:p>
            <a:fld id="{ABF51840-6271-C343-BB35-85756687737E}"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503363" y="720725"/>
            <a:ext cx="4119562" cy="3089275"/>
          </a:xfrm>
          <a:ln/>
        </p:spPr>
      </p:sp>
      <p:sp>
        <p:nvSpPr>
          <p:cNvPr id="43011" name="Notes Placeholder 2"/>
          <p:cNvSpPr>
            <a:spLocks noGrp="1"/>
          </p:cNvSpPr>
          <p:nvPr>
            <p:ph type="body" idx="1"/>
          </p:nvPr>
        </p:nvSpPr>
        <p:spPr>
          <a:noFill/>
          <a:ln/>
        </p:spPr>
        <p:txBody>
          <a:bodyPr/>
          <a:lstStyle/>
          <a:p>
            <a:endParaRPr lang="en-US">
              <a:latin typeface="Times New Roman" charset="0"/>
              <a:ea typeface="Arial" charset="0"/>
            </a:endParaRPr>
          </a:p>
        </p:txBody>
      </p:sp>
      <p:sp>
        <p:nvSpPr>
          <p:cNvPr id="43012" name="Slide Number Placeholder 3"/>
          <p:cNvSpPr>
            <a:spLocks noGrp="1"/>
          </p:cNvSpPr>
          <p:nvPr>
            <p:ph type="sldNum" sz="quarter" idx="5"/>
          </p:nvPr>
        </p:nvSpPr>
        <p:spPr>
          <a:noFill/>
        </p:spPr>
        <p:txBody>
          <a:bodyPr/>
          <a:lstStyle/>
          <a:p>
            <a:fld id="{A4571E1D-E45F-2A49-9121-CAC4216A0426}"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503363" y="720725"/>
            <a:ext cx="4119562" cy="3089275"/>
          </a:xfrm>
          <a:ln/>
        </p:spPr>
      </p:sp>
      <p:sp>
        <p:nvSpPr>
          <p:cNvPr id="45059" name="Notes Placeholder 2"/>
          <p:cNvSpPr>
            <a:spLocks noGrp="1"/>
          </p:cNvSpPr>
          <p:nvPr>
            <p:ph type="body" idx="1"/>
          </p:nvPr>
        </p:nvSpPr>
        <p:spPr>
          <a:noFill/>
          <a:ln/>
        </p:spPr>
        <p:txBody>
          <a:bodyPr/>
          <a:lstStyle/>
          <a:p>
            <a:r>
              <a:rPr lang="en-US">
                <a:latin typeface="Times New Roman" charset="0"/>
                <a:ea typeface="Arial" charset="0"/>
              </a:rPr>
              <a:t>In general, avoid strongly saturated colors – i.e., the colors around the outside edge of the HSV cone. Saturated colors can cause visual fatigue because the eye must keep refocusing on different wavelengths.  They also tend to saturate the viewer’s receptors (hence the name). One study found that air traffic controllers who viewed strongly saturated green text on their ATC interfaces for many hours had trouble seeing pink or red (the other end of the red/green color channel) for up to 15 minutes after their shift was over. </a:t>
            </a:r>
          </a:p>
          <a:p>
            <a:r>
              <a:rPr lang="en-US">
                <a:latin typeface="Times New Roman" charset="0"/>
                <a:ea typeface="Arial" charset="0"/>
              </a:rPr>
              <a:t>Use less saturated, “pastel” colors instead, which mix gray or white into the pure color.</a:t>
            </a:r>
          </a:p>
          <a:p>
            <a:r>
              <a:rPr lang="en-US">
                <a:latin typeface="Times New Roman" charset="0"/>
                <a:ea typeface="Arial" charset="0"/>
              </a:rPr>
              <a:t>The examples on top use colors with high saturation; on the bottom, low saturation.  Shades of gray have minimum saturation.</a:t>
            </a:r>
          </a:p>
          <a:p>
            <a:endParaRPr lang="en-US">
              <a:latin typeface="Times New Roman" charset="0"/>
              <a:ea typeface="Arial" charset="0"/>
            </a:endParaRPr>
          </a:p>
        </p:txBody>
      </p:sp>
      <p:sp>
        <p:nvSpPr>
          <p:cNvPr id="45060" name="Slide Number Placeholder 3"/>
          <p:cNvSpPr>
            <a:spLocks noGrp="1"/>
          </p:cNvSpPr>
          <p:nvPr>
            <p:ph type="sldNum" sz="quarter" idx="5"/>
          </p:nvPr>
        </p:nvSpPr>
        <p:spPr>
          <a:noFill/>
        </p:spPr>
        <p:txBody>
          <a:bodyPr/>
          <a:lstStyle/>
          <a:p>
            <a:fld id="{F96ED510-968F-3440-B856-C8EC8A9B9409}"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503363" y="720725"/>
            <a:ext cx="4119562" cy="3089275"/>
          </a:xfrm>
          <a:ln/>
        </p:spPr>
      </p:sp>
      <p:sp>
        <p:nvSpPr>
          <p:cNvPr id="47107" name="Notes Placeholder 2"/>
          <p:cNvSpPr>
            <a:spLocks noGrp="1"/>
          </p:cNvSpPr>
          <p:nvPr>
            <p:ph type="body" idx="1"/>
          </p:nvPr>
        </p:nvSpPr>
        <p:spPr>
          <a:noFill/>
          <a:ln/>
        </p:spPr>
        <p:txBody>
          <a:bodyPr/>
          <a:lstStyle/>
          <a:p>
            <a:r>
              <a:rPr lang="en-US">
                <a:latin typeface="Times New Roman" charset="0"/>
                <a:ea typeface="Arial" charset="0"/>
              </a:rPr>
              <a:t>In general, colors should be used sparingly.  An interface with many colors appears more complex, more cluttered, and more distracting.  Use only a small number of different hues.</a:t>
            </a:r>
          </a:p>
          <a:p>
            <a:r>
              <a:rPr lang="en-US">
                <a:latin typeface="Times New Roman" charset="0"/>
                <a:ea typeface="Arial" charset="0"/>
              </a:rPr>
              <a:t>The toolbar on top uses too many colors (many of them highly saturated), so none of the buttons stand out, and the toolbar feels hard to scan.  In contrast, the toolbar at the bottom uses only a handful of colors.  It’s more restful to look at, and the buttons that actually use color (like the Open File button) really pop out.</a:t>
            </a:r>
          </a:p>
          <a:p>
            <a:r>
              <a:rPr lang="en-US">
                <a:latin typeface="Times New Roman" charset="0"/>
                <a:ea typeface="Arial" charset="0"/>
              </a:rPr>
              <a:t>A simple and very effective color scheme uses just one hue (like blue or green, weakly saturated and in various values), combined with black, white, and shades of gray.  On top of a scheme like that, a bit of red in an icon will pop out wonderfully.</a:t>
            </a:r>
          </a:p>
        </p:txBody>
      </p:sp>
      <p:sp>
        <p:nvSpPr>
          <p:cNvPr id="47108" name="Slide Number Placeholder 3"/>
          <p:cNvSpPr>
            <a:spLocks noGrp="1"/>
          </p:cNvSpPr>
          <p:nvPr>
            <p:ph type="sldNum" sz="quarter" idx="5"/>
          </p:nvPr>
        </p:nvSpPr>
        <p:spPr>
          <a:noFill/>
        </p:spPr>
        <p:txBody>
          <a:bodyPr/>
          <a:lstStyle/>
          <a:p>
            <a:fld id="{E9A21593-815A-2A4F-B8C1-F9F62AA9DEBF}"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03363" y="720725"/>
            <a:ext cx="4119562" cy="3089275"/>
          </a:xfrm>
          <a:ln/>
        </p:spPr>
      </p:sp>
      <p:sp>
        <p:nvSpPr>
          <p:cNvPr id="49155" name="Notes Placeholder 2"/>
          <p:cNvSpPr>
            <a:spLocks noGrp="1"/>
          </p:cNvSpPr>
          <p:nvPr>
            <p:ph type="body" idx="1"/>
          </p:nvPr>
        </p:nvSpPr>
        <p:spPr>
          <a:noFill/>
          <a:ln/>
        </p:spPr>
        <p:txBody>
          <a:bodyPr/>
          <a:lstStyle/>
          <a:p>
            <a:r>
              <a:rPr lang="en-US">
                <a:latin typeface="Times New Roman" charset="0"/>
                <a:ea typeface="Arial" charset="0"/>
              </a:rPr>
              <a:t>Background colors should establish a good contrast with the foreground.  White is a good choice, since it provides the most contrast; but it also produces bright displays, since our computer displays emit light rather than reflecting it.  Pale (desaturated) yellow and very light gray are also good background colors.  Dark backgrounds are tricky; it’s too easy to mess up the contrast and make text less legible, as shown in this example.</a:t>
            </a:r>
          </a:p>
          <a:p>
            <a:endParaRPr lang="en-US">
              <a:latin typeface="Times New Roman" charset="0"/>
              <a:ea typeface="Arial" charset="0"/>
            </a:endParaRPr>
          </a:p>
        </p:txBody>
      </p:sp>
      <p:sp>
        <p:nvSpPr>
          <p:cNvPr id="49156" name="Slide Number Placeholder 3"/>
          <p:cNvSpPr>
            <a:spLocks noGrp="1"/>
          </p:cNvSpPr>
          <p:nvPr>
            <p:ph type="sldNum" sz="quarter" idx="5"/>
          </p:nvPr>
        </p:nvSpPr>
        <p:spPr>
          <a:noFill/>
        </p:spPr>
        <p:txBody>
          <a:bodyPr/>
          <a:lstStyle/>
          <a:p>
            <a:fld id="{AFC14C79-B164-E844-92D8-73160631A5C8}"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503363" y="720725"/>
            <a:ext cx="4119562" cy="3089275"/>
          </a:xfrm>
          <a:ln/>
        </p:spPr>
      </p:sp>
      <p:sp>
        <p:nvSpPr>
          <p:cNvPr id="51203" name="Notes Placeholder 2"/>
          <p:cNvSpPr>
            <a:spLocks noGrp="1"/>
          </p:cNvSpPr>
          <p:nvPr>
            <p:ph type="body" idx="1"/>
          </p:nvPr>
        </p:nvSpPr>
        <p:spPr>
          <a:noFill/>
          <a:ln/>
        </p:spPr>
        <p:txBody>
          <a:bodyPr/>
          <a:lstStyle/>
          <a:p>
            <a:r>
              <a:rPr lang="en-US">
                <a:latin typeface="Times New Roman" charset="0"/>
                <a:ea typeface="Arial" charset="0"/>
              </a:rPr>
              <a:t>Finally, match expectations.  One of the problems with the Adaptec dialogs at the beginning of this lecture was the use of red for OK.  Red generally means stop, warning, error, or hot.  Green conventionally means go, or OK.  Yellow means caution, or slow.</a:t>
            </a:r>
          </a:p>
          <a:p>
            <a:r>
              <a:rPr lang="en-US">
                <a:latin typeface="Times New Roman" charset="0"/>
                <a:ea typeface="Arial" charset="0"/>
              </a:rPr>
              <a:t>(But note that these conventional meanings for colors are culturally dependent, and what works in Western cultures may not work for all users.)</a:t>
            </a:r>
          </a:p>
          <a:p>
            <a:endParaRPr lang="en-US">
              <a:latin typeface="Times New Roman" charset="0"/>
              <a:ea typeface="Arial" charset="0"/>
            </a:endParaRPr>
          </a:p>
        </p:txBody>
      </p:sp>
      <p:sp>
        <p:nvSpPr>
          <p:cNvPr id="51204" name="Slide Number Placeholder 3"/>
          <p:cNvSpPr>
            <a:spLocks noGrp="1"/>
          </p:cNvSpPr>
          <p:nvPr>
            <p:ph type="sldNum" sz="quarter" idx="5"/>
          </p:nvPr>
        </p:nvSpPr>
        <p:spPr>
          <a:noFill/>
        </p:spPr>
        <p:txBody>
          <a:bodyPr/>
          <a:lstStyle/>
          <a:p>
            <a:fld id="{B15CA1EE-889A-D641-B2F8-82E44BC8247C}" type="slidenum">
              <a:rPr lang="en-US"/>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503363" y="720725"/>
            <a:ext cx="4119562" cy="3089275"/>
          </a:xfrm>
          <a:ln/>
        </p:spPr>
      </p:sp>
      <p:sp>
        <p:nvSpPr>
          <p:cNvPr id="53251" name="Notes Placeholder 2"/>
          <p:cNvSpPr>
            <a:spLocks noGrp="1"/>
          </p:cNvSpPr>
          <p:nvPr>
            <p:ph type="body" idx="1"/>
          </p:nvPr>
        </p:nvSpPr>
        <p:spPr>
          <a:noFill/>
          <a:ln/>
        </p:spPr>
        <p:txBody>
          <a:bodyPr/>
          <a:lstStyle/>
          <a:p>
            <a:r>
              <a:rPr lang="en-US">
                <a:latin typeface="Times New Roman" charset="0"/>
                <a:ea typeface="Arial" charset="0"/>
              </a:rPr>
              <a:t>Given all these rules about what colors </a:t>
            </a:r>
            <a:r>
              <a:rPr lang="en-US" i="1">
                <a:latin typeface="Times New Roman" charset="0"/>
                <a:ea typeface="Arial" charset="0"/>
              </a:rPr>
              <a:t>not</a:t>
            </a:r>
            <a:r>
              <a:rPr lang="en-US">
                <a:latin typeface="Times New Roman" charset="0"/>
                <a:ea typeface="Arial" charset="0"/>
              </a:rPr>
              <a:t> to choose, what colors </a:t>
            </a:r>
            <a:r>
              <a:rPr lang="en-US" i="1">
                <a:latin typeface="Times New Roman" charset="0"/>
                <a:ea typeface="Arial" charset="0"/>
              </a:rPr>
              <a:t>should</a:t>
            </a:r>
            <a:r>
              <a:rPr lang="en-US">
                <a:latin typeface="Times New Roman" charset="0"/>
                <a:ea typeface="Arial" charset="0"/>
              </a:rPr>
              <a:t> you choose?  There are no hard-and-fast rules here, but there are a few heuristics.  The first heuristic is an old standby – use color schemes that seem to work well for other interfaces on the desktop or the web.  There are several tools you can use to probe your web browser (Firebug for Firefox) or desktop screen (EclipsePalette for Windows, Digital Color Meter for Mac) to determine what color is being used by a particular display element.</a:t>
            </a:r>
          </a:p>
          <a:p>
            <a:r>
              <a:rPr lang="en-US">
                <a:latin typeface="Times New Roman" charset="0"/>
                <a:ea typeface="Arial" charset="0"/>
              </a:rPr>
              <a:t>Another effective heuristic is to find a photograph of a natural scene that looks appealing to you, and extract colors from it (using the same tools, or using the eyedropper tool in a paint program). The intuitive basis for this heuristic is that our visual systems evolved to easily perceive and appreciate the natural world.</a:t>
            </a:r>
          </a:p>
          <a:p>
            <a:r>
              <a:rPr lang="en-US">
                <a:latin typeface="Times New Roman" charset="0"/>
                <a:ea typeface="Arial" charset="0"/>
              </a:rPr>
              <a:t>Keep your choices simple.  You can’t go far wrong by choosing one weakly saturated color and a few shades of gray.  As soon as you choose two colors, however, you run the risks of an aesthetic clash between them; it’s good to get some other opinions on your choice, particularly if you might be somewhat colorblind yourself.</a:t>
            </a:r>
          </a:p>
          <a:p>
            <a:pPr marL="0" lvl="1"/>
            <a:r>
              <a:rPr lang="en-US">
                <a:latin typeface="Times New Roman" charset="0"/>
                <a:ea typeface="Arial" charset="0"/>
              </a:rPr>
              <a:t>There are also some sites out there that help you choose colors.  Colour Lovers (http://www.colourlovers.com/) is a large collection of user-contributed color schemes, with ratings and votes.  The NASA Color Tool (http://colorusage.arc.nasa.gov/ColorTool.php) helps select a palette of colors using HLS and view them side-by-side on sample data.</a:t>
            </a:r>
          </a:p>
        </p:txBody>
      </p:sp>
      <p:sp>
        <p:nvSpPr>
          <p:cNvPr id="53252" name="Slide Number Placeholder 3"/>
          <p:cNvSpPr>
            <a:spLocks noGrp="1"/>
          </p:cNvSpPr>
          <p:nvPr>
            <p:ph type="sldNum" sz="quarter" idx="5"/>
          </p:nvPr>
        </p:nvSpPr>
        <p:spPr>
          <a:noFill/>
        </p:spPr>
        <p:txBody>
          <a:bodyPr/>
          <a:lstStyle/>
          <a:p>
            <a:fld id="{AF18FCE1-C553-114E-939A-A07977DD838E}"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714E4CE-B60C-BB4E-AF0C-F48E51E482D9}" type="slidenum">
              <a:rPr lang="en-US"/>
              <a:pPr/>
              <a:t>2</a:t>
            </a:fld>
            <a:endParaRPr lang="en-US"/>
          </a:p>
        </p:txBody>
      </p:sp>
      <p:sp>
        <p:nvSpPr>
          <p:cNvPr id="20483" name="Rectangle 2"/>
          <p:cNvSpPr>
            <a:spLocks noGrp="1" noRot="1" noChangeAspect="1" noChangeArrowheads="1" noTextEdit="1"/>
          </p:cNvSpPr>
          <p:nvPr>
            <p:ph type="sldImg"/>
          </p:nvPr>
        </p:nvSpPr>
        <p:spPr>
          <a:xfrm>
            <a:off x="1401763" y="720725"/>
            <a:ext cx="4017962" cy="3013075"/>
          </a:xfrm>
          <a:ln/>
        </p:spPr>
      </p:sp>
      <p:sp>
        <p:nvSpPr>
          <p:cNvPr id="20484" name="Rectangle 3"/>
          <p:cNvSpPr>
            <a:spLocks noGrp="1" noChangeArrowheads="1"/>
          </p:cNvSpPr>
          <p:nvPr>
            <p:ph type="body" idx="1"/>
          </p:nvPr>
        </p:nvSpPr>
        <p:spPr>
          <a:noFill/>
          <a:ln/>
        </p:spPr>
        <p:txBody>
          <a:bodyPr/>
          <a:lstStyle/>
          <a:p>
            <a:pPr eaLnBrk="1" hangingPunct="1"/>
            <a:r>
              <a:rPr lang="en-US">
                <a:solidFill>
                  <a:schemeClr val="tx1"/>
                </a:solidFill>
                <a:latin typeface="Times New Roman" charset="0"/>
                <a:ea typeface="Arial" charset="0"/>
              </a:rPr>
              <a:t>Our Hall of Shame candidate for the day is this dialog box from Adaptec Easy CD Creator, which appears at the end of burning a CD.  The top image shows the dialog when the CD was burned successfully; the bottom image shows what it looks like when there was an error.</a:t>
            </a:r>
          </a:p>
          <a:p>
            <a:pPr eaLnBrk="1" hangingPunct="1"/>
            <a:r>
              <a:rPr lang="en-US">
                <a:solidFill>
                  <a:schemeClr val="tx1"/>
                </a:solidFill>
                <a:latin typeface="Times New Roman" charset="0"/>
                <a:ea typeface="Arial" charset="0"/>
              </a:rPr>
              <a:t>What does the squint test tell you about these dialogs?</a:t>
            </a:r>
          </a:p>
          <a:p>
            <a:pPr eaLnBrk="1" hangingPunct="1"/>
            <a:r>
              <a:rPr lang="en-US">
                <a:solidFill>
                  <a:schemeClr val="tx1"/>
                </a:solidFill>
                <a:latin typeface="Times New Roman" charset="0"/>
                <a:ea typeface="Arial" charset="0"/>
              </a:rPr>
              <a:t>The key problem is the </a:t>
            </a:r>
            <a:r>
              <a:rPr lang="en-US" b="1">
                <a:solidFill>
                  <a:schemeClr val="tx1"/>
                </a:solidFill>
                <a:latin typeface="Times New Roman" charset="0"/>
                <a:ea typeface="Arial" charset="0"/>
              </a:rPr>
              <a:t>lack of contrast</a:t>
            </a:r>
            <a:r>
              <a:rPr lang="en-US">
                <a:solidFill>
                  <a:schemeClr val="tx1"/>
                </a:solidFill>
                <a:latin typeface="Times New Roman" charset="0"/>
                <a:ea typeface="Arial" charset="0"/>
              </a:rPr>
              <a:t> between these two states.  Success or failure of CD burning is important enough to the user that it should be obvious at a glance.  But these two dialogs look identical at a glance.  How can we tell?  Use the </a:t>
            </a:r>
            <a:r>
              <a:rPr lang="en-US" b="1">
                <a:solidFill>
                  <a:schemeClr val="tx1"/>
                </a:solidFill>
                <a:latin typeface="Times New Roman" charset="0"/>
                <a:ea typeface="Arial" charset="0"/>
              </a:rPr>
              <a:t>squint test</a:t>
            </a:r>
            <a:r>
              <a:rPr lang="en-US">
                <a:solidFill>
                  <a:schemeClr val="tx1"/>
                </a:solidFill>
                <a:latin typeface="Times New Roman" charset="0"/>
                <a:ea typeface="Arial" charset="0"/>
              </a:rPr>
              <a:t>, which we talked about in the graphic design lecture.  When you’re squinting, you see some labels, a big filled progress bar, a roundish icon with a blob of red, and three buttons.  All the details, particularly the text of the messages and the exact shapes of the red blob, are fuzzed out. This simulates what a user would see at a quick glance, and it shows that the graphic design doesn’t convey the contrast.</a:t>
            </a:r>
          </a:p>
          <a:p>
            <a:pPr eaLnBrk="1" hangingPunct="1"/>
            <a:r>
              <a:rPr lang="en-US">
                <a:solidFill>
                  <a:schemeClr val="tx1"/>
                </a:solidFill>
                <a:latin typeface="Times New Roman" charset="0"/>
                <a:ea typeface="Arial" charset="0"/>
              </a:rPr>
              <a:t>One improvement would change the check mark to another color, say green or black.  Using red for OK seems </a:t>
            </a:r>
            <a:r>
              <a:rPr lang="en-US" b="1">
                <a:solidFill>
                  <a:schemeClr val="tx1"/>
                </a:solidFill>
                <a:latin typeface="Times New Roman" charset="0"/>
                <a:ea typeface="Arial" charset="0"/>
              </a:rPr>
              <a:t>inconsistent</a:t>
            </a:r>
            <a:r>
              <a:rPr lang="en-US">
                <a:solidFill>
                  <a:schemeClr val="tx1"/>
                </a:solidFill>
                <a:latin typeface="Times New Roman" charset="0"/>
                <a:ea typeface="Arial" charset="0"/>
              </a:rPr>
              <a:t> with the real world, anyway.  But designs that differ only in red and green wouldn’t pass the squint test for color-blind users.</a:t>
            </a:r>
          </a:p>
          <a:p>
            <a:pPr eaLnBrk="1" hangingPunct="1"/>
            <a:r>
              <a:rPr lang="en-US">
                <a:solidFill>
                  <a:schemeClr val="tx1"/>
                </a:solidFill>
                <a:latin typeface="Times New Roman" charset="0"/>
                <a:ea typeface="Arial" charset="0"/>
              </a:rPr>
              <a:t>Another improvement might remove the completed progress bar from the error dialog, perhaps replacing it with a big white text box containing a more detailed description of the problem.  That would clearly pass the squint test, and make errors much more noticeable.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503363" y="720725"/>
            <a:ext cx="4119562" cy="3089275"/>
          </a:xfrm>
          <a:ln/>
        </p:spPr>
      </p:sp>
      <p:sp>
        <p:nvSpPr>
          <p:cNvPr id="55299" name="Notes Placeholder 2"/>
          <p:cNvSpPr>
            <a:spLocks noGrp="1"/>
          </p:cNvSpPr>
          <p:nvPr>
            <p:ph type="body" idx="1"/>
          </p:nvPr>
        </p:nvSpPr>
        <p:spPr>
          <a:noFill/>
          <a:ln/>
        </p:spPr>
        <p:txBody>
          <a:bodyPr/>
          <a:lstStyle/>
          <a:p>
            <a:r>
              <a:rPr lang="en-US">
                <a:latin typeface="Times New Roman" charset="0"/>
                <a:ea typeface="Arial" charset="0"/>
              </a:rPr>
              <a:t>Now we turn from color design to </a:t>
            </a:r>
            <a:r>
              <a:rPr lang="en-US" b="1">
                <a:latin typeface="Times New Roman" charset="0"/>
                <a:ea typeface="Arial" charset="0"/>
              </a:rPr>
              <a:t>typography</a:t>
            </a:r>
            <a:r>
              <a:rPr lang="en-US">
                <a:latin typeface="Times New Roman" charset="0"/>
                <a:ea typeface="Arial" charset="0"/>
              </a:rPr>
              <a:t>, the art and science of displaying text (or “setting type” as print designers call it).  The key decisions of typography concern font (the shapes of letters and other characters) and spacing (the white space around letters, words, lines, and paragraphs).  Both are important to successful text display; without adequate spacing, the shape of the text is much harder for the eye to discriminate.</a:t>
            </a:r>
          </a:p>
          <a:p>
            <a:r>
              <a:rPr lang="en-US">
                <a:latin typeface="Times New Roman" charset="0"/>
                <a:ea typeface="Arial" charset="0"/>
              </a:rPr>
              <a:t>In keeping with our brief tours of cognitive science for each design topic, let’s say a bit about what’s known about reading.  (Note that these high-level comments are applicable to most written languages, not just English.  Most of the rest of the lecture will be specific to languages that use the Latin alphabet and its corresponding fonts, however.)  First, reading is not a smoothly linear process, even though it may feel that way to introspection.  The eye does not move steadily along a line of text; it proceeds in fits and starts, called </a:t>
            </a:r>
            <a:r>
              <a:rPr lang="en-US" b="1">
                <a:latin typeface="Times New Roman" charset="0"/>
                <a:ea typeface="Arial" charset="0"/>
              </a:rPr>
              <a:t>fixations</a:t>
            </a:r>
            <a:r>
              <a:rPr lang="en-US">
                <a:latin typeface="Times New Roman" charset="0"/>
                <a:ea typeface="Arial" charset="0"/>
              </a:rPr>
              <a:t> (stopping and focusing on one place to recognize a word or several words at a time) and </a:t>
            </a:r>
            <a:r>
              <a:rPr lang="en-US" b="1">
                <a:latin typeface="Times New Roman" charset="0"/>
                <a:ea typeface="Arial" charset="0"/>
              </a:rPr>
              <a:t>saccades</a:t>
            </a:r>
            <a:r>
              <a:rPr lang="en-US">
                <a:latin typeface="Times New Roman" charset="0"/>
                <a:ea typeface="Arial" charset="0"/>
              </a:rPr>
              <a:t> (an abrupt jump to the next fixation point).  At the end of a line, the eye must saccade back to the beginning of the next line.</a:t>
            </a:r>
          </a:p>
          <a:p>
            <a:r>
              <a:rPr lang="en-US">
                <a:latin typeface="Times New Roman" charset="0"/>
                <a:ea typeface="Arial" charset="0"/>
              </a:rPr>
              <a:t>Researchers studying reading and typography often make a distinction between </a:t>
            </a:r>
            <a:r>
              <a:rPr lang="en-US" i="1">
                <a:latin typeface="Times New Roman" charset="0"/>
                <a:ea typeface="Arial" charset="0"/>
              </a:rPr>
              <a:t>legibility</a:t>
            </a:r>
            <a:r>
              <a:rPr lang="en-US">
                <a:latin typeface="Times New Roman" charset="0"/>
                <a:ea typeface="Arial" charset="0"/>
              </a:rPr>
              <a:t>, which is low-level and concerns how easy it is to recognize and distinguish individual letter shapes, and </a:t>
            </a:r>
            <a:r>
              <a:rPr lang="en-US" i="1">
                <a:latin typeface="Times New Roman" charset="0"/>
                <a:ea typeface="Arial" charset="0"/>
              </a:rPr>
              <a:t>readability</a:t>
            </a:r>
            <a:r>
              <a:rPr lang="en-US">
                <a:latin typeface="Times New Roman" charset="0"/>
                <a:ea typeface="Arial" charset="0"/>
              </a:rPr>
              <a:t>, which concerns the effectiveness of the whole reading process. A single fixation can consume whole words or multiple words, so fluent readers recognize the shape of an entire word, not necessarily its individual letters. Readability can be measured by several metrics, including speed, comprehension, error rate, and subjective preference.  Readability is essentially the usability of a display of text.</a:t>
            </a:r>
          </a:p>
          <a:p>
            <a:endParaRPr lang="en-US">
              <a:latin typeface="Times New Roman" charset="0"/>
              <a:ea typeface="Arial" charset="0"/>
            </a:endParaRPr>
          </a:p>
        </p:txBody>
      </p:sp>
      <p:sp>
        <p:nvSpPr>
          <p:cNvPr id="55300" name="Slide Number Placeholder 3"/>
          <p:cNvSpPr>
            <a:spLocks noGrp="1"/>
          </p:cNvSpPr>
          <p:nvPr>
            <p:ph type="sldNum" sz="quarter" idx="5"/>
          </p:nvPr>
        </p:nvSpPr>
        <p:spPr>
          <a:noFill/>
        </p:spPr>
        <p:txBody>
          <a:bodyPr/>
          <a:lstStyle/>
          <a:p>
            <a:fld id="{E83A775B-D821-824F-90F5-5491DEAF677B}"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503363" y="720725"/>
            <a:ext cx="4119562" cy="3089275"/>
          </a:xfrm>
          <a:ln/>
        </p:spPr>
      </p:sp>
      <p:sp>
        <p:nvSpPr>
          <p:cNvPr id="57347" name="Notes Placeholder 2"/>
          <p:cNvSpPr>
            <a:spLocks noGrp="1"/>
          </p:cNvSpPr>
          <p:nvPr>
            <p:ph type="body" idx="1"/>
          </p:nvPr>
        </p:nvSpPr>
        <p:spPr>
          <a:noFill/>
          <a:ln/>
        </p:spPr>
        <p:txBody>
          <a:bodyPr/>
          <a:lstStyle/>
          <a:p>
            <a:r>
              <a:rPr lang="en-US" dirty="0">
                <a:latin typeface="Times New Roman" charset="0"/>
                <a:ea typeface="Arial" charset="0"/>
              </a:rPr>
              <a:t>Now a few definitions.  Characters in the Latin alphabet all sit on a common baseline. Some characters have </a:t>
            </a:r>
            <a:r>
              <a:rPr lang="en-US" dirty="0" err="1">
                <a:latin typeface="Times New Roman" charset="0"/>
                <a:ea typeface="Arial" charset="0"/>
              </a:rPr>
              <a:t>descenders</a:t>
            </a:r>
            <a:r>
              <a:rPr lang="en-US" dirty="0">
                <a:latin typeface="Times New Roman" charset="0"/>
                <a:ea typeface="Arial" charset="0"/>
              </a:rPr>
              <a:t> dipping below the baseline; others have ascenders rising above the typical height of a lowercase character (the </a:t>
            </a:r>
            <a:r>
              <a:rPr lang="en-US" b="1" dirty="0">
                <a:latin typeface="Times New Roman" charset="0"/>
                <a:ea typeface="Arial" charset="0"/>
              </a:rPr>
              <a:t>x-height</a:t>
            </a:r>
            <a:r>
              <a:rPr lang="en-US" dirty="0">
                <a:latin typeface="Times New Roman" charset="0"/>
                <a:ea typeface="Arial" charset="0"/>
              </a:rPr>
              <a:t>).  Capital letters also ascend above the x-height.  The typical height of ascenders above the baseline is called the </a:t>
            </a:r>
            <a:r>
              <a:rPr lang="en-US" b="1" dirty="0">
                <a:latin typeface="Times New Roman" charset="0"/>
                <a:ea typeface="Arial" charset="0"/>
              </a:rPr>
              <a:t>ascent</a:t>
            </a:r>
            <a:r>
              <a:rPr lang="en-US" dirty="0">
                <a:latin typeface="Times New Roman" charset="0"/>
                <a:ea typeface="Arial" charset="0"/>
              </a:rPr>
              <a:t>, and the typical height of </a:t>
            </a:r>
            <a:r>
              <a:rPr lang="en-US" dirty="0" err="1">
                <a:latin typeface="Times New Roman" charset="0"/>
                <a:ea typeface="Arial" charset="0"/>
              </a:rPr>
              <a:t>descenders</a:t>
            </a:r>
            <a:r>
              <a:rPr lang="en-US" dirty="0">
                <a:latin typeface="Times New Roman" charset="0"/>
                <a:ea typeface="Arial" charset="0"/>
              </a:rPr>
              <a:t> below it is called the </a:t>
            </a:r>
            <a:r>
              <a:rPr lang="en-US" b="1" dirty="0">
                <a:latin typeface="Times New Roman" charset="0"/>
                <a:ea typeface="Arial" charset="0"/>
              </a:rPr>
              <a:t>descent</a:t>
            </a:r>
            <a:r>
              <a:rPr lang="en-US" dirty="0">
                <a:latin typeface="Times New Roman" charset="0"/>
                <a:ea typeface="Arial" charset="0"/>
              </a:rPr>
              <a:t> of the font.</a:t>
            </a:r>
          </a:p>
          <a:p>
            <a:r>
              <a:rPr lang="en-US" dirty="0">
                <a:latin typeface="Times New Roman" charset="0"/>
                <a:ea typeface="Arial" charset="0"/>
              </a:rPr>
              <a:t>The </a:t>
            </a:r>
            <a:r>
              <a:rPr lang="en-US" b="1" dirty="0">
                <a:latin typeface="Times New Roman" charset="0"/>
                <a:ea typeface="Arial" charset="0"/>
              </a:rPr>
              <a:t>font size </a:t>
            </a:r>
            <a:r>
              <a:rPr lang="en-US" dirty="0">
                <a:latin typeface="Times New Roman" charset="0"/>
                <a:ea typeface="Arial" charset="0"/>
              </a:rPr>
              <a:t>is typically ascent + descent (but not always, alas, so two fonts with the same numerical size but using different typefaces may not line up in height!).  Font size is denoted in points; a point is 1/72 inch, so a 12-point font occupies 1/6 of an inch vertically.</a:t>
            </a:r>
          </a:p>
          <a:p>
            <a:r>
              <a:rPr lang="en-US" dirty="0">
                <a:latin typeface="Times New Roman" charset="0"/>
                <a:ea typeface="Arial" charset="0"/>
              </a:rPr>
              <a:t>X-height, </a:t>
            </a:r>
            <a:r>
              <a:rPr lang="en-US" dirty="0" err="1">
                <a:latin typeface="Times New Roman" charset="0"/>
                <a:ea typeface="Arial" charset="0"/>
              </a:rPr>
              <a:t>m</a:t>
            </a:r>
            <a:r>
              <a:rPr lang="en-US" dirty="0">
                <a:latin typeface="Times New Roman" charset="0"/>
                <a:ea typeface="Arial" charset="0"/>
              </a:rPr>
              <a:t>-width, and </a:t>
            </a:r>
            <a:r>
              <a:rPr lang="en-US" dirty="0" err="1">
                <a:latin typeface="Times New Roman" charset="0"/>
                <a:ea typeface="Arial" charset="0"/>
              </a:rPr>
              <a:t>n</a:t>
            </a:r>
            <a:r>
              <a:rPr lang="en-US" dirty="0">
                <a:latin typeface="Times New Roman" charset="0"/>
                <a:ea typeface="Arial" charset="0"/>
              </a:rPr>
              <a:t>-width are useful font-dependent length metrics.  You can find them used in CSS, for example.  They allow specifying lengths in a way that will automatically adapt when the font is changed</a:t>
            </a:r>
            <a:r>
              <a:rPr lang="en-US" dirty="0" smtClean="0">
                <a:latin typeface="Times New Roman" charset="0"/>
                <a:ea typeface="Arial" charset="0"/>
              </a:rPr>
              <a:t>.</a:t>
            </a:r>
          </a:p>
          <a:p>
            <a:r>
              <a:rPr lang="en-US" dirty="0" smtClean="0">
                <a:latin typeface="Times New Roman" charset="0"/>
                <a:ea typeface="Arial" charset="0"/>
              </a:rPr>
              <a:t>More</a:t>
            </a:r>
            <a:r>
              <a:rPr lang="en-US" baseline="0" dirty="0" smtClean="0">
                <a:latin typeface="Times New Roman" charset="0"/>
                <a:ea typeface="Arial" charset="0"/>
              </a:rPr>
              <a:t> font terminology can be found at http://</a:t>
            </a:r>
            <a:r>
              <a:rPr lang="en-US" baseline="0" dirty="0" err="1" smtClean="0">
                <a:latin typeface="Times New Roman" charset="0"/>
                <a:ea typeface="Arial" charset="0"/>
              </a:rPr>
              <a:t>www.davidairey.com/images/design/letterform.gif</a:t>
            </a:r>
            <a:r>
              <a:rPr lang="en-US" baseline="0" dirty="0" smtClean="0">
                <a:latin typeface="Times New Roman" charset="0"/>
                <a:ea typeface="Arial" charset="0"/>
              </a:rPr>
              <a:t>.</a:t>
            </a:r>
          </a:p>
          <a:p>
            <a:endParaRPr lang="en-US" dirty="0">
              <a:latin typeface="Times New Roman" charset="0"/>
              <a:ea typeface="Arial" charset="0"/>
            </a:endParaRPr>
          </a:p>
        </p:txBody>
      </p:sp>
      <p:sp>
        <p:nvSpPr>
          <p:cNvPr id="57348" name="Slide Number Placeholder 3"/>
          <p:cNvSpPr>
            <a:spLocks noGrp="1"/>
          </p:cNvSpPr>
          <p:nvPr>
            <p:ph type="sldNum" sz="quarter" idx="5"/>
          </p:nvPr>
        </p:nvSpPr>
        <p:spPr>
          <a:noFill/>
        </p:spPr>
        <p:txBody>
          <a:bodyPr/>
          <a:lstStyle/>
          <a:p>
            <a:fld id="{6C81E515-6260-A348-9D96-A76D8384F9C7}"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503363" y="720725"/>
            <a:ext cx="4119562" cy="3089275"/>
          </a:xfrm>
          <a:ln/>
        </p:spPr>
      </p:sp>
      <p:sp>
        <p:nvSpPr>
          <p:cNvPr id="59395" name="Notes Placeholder 2"/>
          <p:cNvSpPr>
            <a:spLocks noGrp="1"/>
          </p:cNvSpPr>
          <p:nvPr>
            <p:ph type="body" idx="1"/>
          </p:nvPr>
        </p:nvSpPr>
        <p:spPr>
          <a:noFill/>
          <a:ln/>
        </p:spPr>
        <p:txBody>
          <a:bodyPr/>
          <a:lstStyle/>
          <a:p>
            <a:pPr>
              <a:lnSpc>
                <a:spcPct val="90000"/>
              </a:lnSpc>
            </a:pPr>
            <a:r>
              <a:rPr lang="en-US">
                <a:latin typeface="Times New Roman" charset="0"/>
                <a:ea typeface="Arial" charset="0"/>
              </a:rPr>
              <a:t>Several kinds of spacing matter in typography.  At the lowest level is character spacing.  The gaps between characters must be managed to prevent uneven gaps or characters appearing to run into each other.  </a:t>
            </a:r>
            <a:r>
              <a:rPr lang="en-US" b="1">
                <a:latin typeface="Times New Roman" charset="0"/>
                <a:ea typeface="Arial" charset="0"/>
              </a:rPr>
              <a:t>Kerning</a:t>
            </a:r>
            <a:r>
              <a:rPr lang="en-US">
                <a:latin typeface="Times New Roman" charset="0"/>
                <a:ea typeface="Arial" charset="0"/>
              </a:rPr>
              <a:t> is the process of adjusting character spacing for particular pairs of characters; sometimes it needs to be narrowed (as V and o shown here), and sometimes widened (e.g. to keep “rn” from looking too much like “m”). A good font has kerning rules built into it, and a good GUI toolkit uses them automatically, so this is rarely something GUI programmers need to worry about, except when choosing a font.  Note that the top Vott is displayed in Georgia, which at least on my system appears </a:t>
            </a:r>
            <a:r>
              <a:rPr lang="en-US" i="1">
                <a:latin typeface="Times New Roman" charset="0"/>
                <a:ea typeface="Arial" charset="0"/>
              </a:rPr>
              <a:t>not</a:t>
            </a:r>
            <a:r>
              <a:rPr lang="en-US">
                <a:latin typeface="Times New Roman" charset="0"/>
                <a:ea typeface="Arial" charset="0"/>
              </a:rPr>
              <a:t> to have any kerning for V and o.  The second Vott is displayed in Times New Roman.</a:t>
            </a:r>
          </a:p>
          <a:p>
            <a:pPr>
              <a:lnSpc>
                <a:spcPct val="90000"/>
              </a:lnSpc>
            </a:pPr>
            <a:r>
              <a:rPr lang="en-US">
                <a:latin typeface="Times New Roman" charset="0"/>
                <a:ea typeface="Arial" charset="0"/>
              </a:rPr>
              <a:t>Spacing between words and lines matters too.  Words must have adequate space around them to allow the word shape to be easily recognized, but too much space interferes with the regular rhythm of reading.  Similarly, adequate line spacing is necessary to make word shapes recognizable in a vertical dimension, but too much line spacing makes it harder for the eye to track back to the start of the next line.  Line spacing is also called </a:t>
            </a:r>
            <a:r>
              <a:rPr lang="en-US" b="1">
                <a:latin typeface="Times New Roman" charset="0"/>
                <a:ea typeface="Arial" charset="0"/>
              </a:rPr>
              <a:t>leading</a:t>
            </a:r>
            <a:r>
              <a:rPr lang="en-US">
                <a:latin typeface="Times New Roman" charset="0"/>
                <a:ea typeface="Arial" charset="0"/>
              </a:rPr>
              <a:t>; technically speaking, the leading is the distance between baselines of adjacent lines. Both font size and leading are important.  Print designers say, for example, “12 point type on 14 points of leading” (or “12/14”) to indicate that the font size is 12 points (typically ascent + descent) with 2 points of space between the descent of one line and the ascent of the next.  Using the same line height as font size (like 20/20) is almost always a mistake; characters from adjacent lines touch each other, and the paragraph is much too crowded.  Note that leading also strongly affects the overall </a:t>
            </a:r>
            <a:r>
              <a:rPr lang="en-US" b="1">
                <a:latin typeface="Times New Roman" charset="0"/>
                <a:ea typeface="Arial" charset="0"/>
              </a:rPr>
              <a:t>value </a:t>
            </a:r>
            <a:r>
              <a:rPr lang="en-US">
                <a:latin typeface="Times New Roman" charset="0"/>
                <a:ea typeface="Arial" charset="0"/>
              </a:rPr>
              <a:t>of the body text (which type designers somewhat confusingly call the “color” of the text; historically print is mainly black-and-white, of course, but it’s confusing when talking about modern printing and modern computer displays).  Tight spacing looks much darker than loose spacing.</a:t>
            </a:r>
          </a:p>
          <a:p>
            <a:pPr>
              <a:lnSpc>
                <a:spcPct val="90000"/>
              </a:lnSpc>
            </a:pPr>
            <a:r>
              <a:rPr lang="en-US">
                <a:latin typeface="Times New Roman" charset="0"/>
                <a:ea typeface="Arial" charset="0"/>
              </a:rPr>
              <a:t>In most toolkits, choosing a font size implicitly chooses a leading, but the default leading may not always be the best choice.  Look at it and adjust if necessary.  CSS makes this possible using the line-height property.</a:t>
            </a:r>
          </a:p>
        </p:txBody>
      </p:sp>
      <p:sp>
        <p:nvSpPr>
          <p:cNvPr id="59396" name="Slide Number Placeholder 3"/>
          <p:cNvSpPr>
            <a:spLocks noGrp="1"/>
          </p:cNvSpPr>
          <p:nvPr>
            <p:ph type="sldNum" sz="quarter" idx="5"/>
          </p:nvPr>
        </p:nvSpPr>
        <p:spPr>
          <a:noFill/>
        </p:spPr>
        <p:txBody>
          <a:bodyPr/>
          <a:lstStyle/>
          <a:p>
            <a:fld id="{C4EA0BEE-6086-9A4E-8F95-94AA9A5A8F9D}"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503363" y="720725"/>
            <a:ext cx="4119562" cy="3089275"/>
          </a:xfrm>
          <a:ln/>
        </p:spPr>
      </p:sp>
      <p:sp>
        <p:nvSpPr>
          <p:cNvPr id="61443" name="Notes Placeholder 2"/>
          <p:cNvSpPr>
            <a:spLocks noGrp="1"/>
          </p:cNvSpPr>
          <p:nvPr>
            <p:ph type="body" idx="1"/>
          </p:nvPr>
        </p:nvSpPr>
        <p:spPr>
          <a:noFill/>
          <a:ln/>
        </p:spPr>
        <p:txBody>
          <a:bodyPr/>
          <a:lstStyle/>
          <a:p>
            <a:r>
              <a:rPr lang="en-US">
                <a:latin typeface="Times New Roman" charset="0"/>
                <a:ea typeface="Arial" charset="0"/>
              </a:rPr>
              <a:t>Here is some advice for choosing spacing for body text (text set in paragraphs).  Always leave margins around body text; never pack it tightly against a rule, an edge, or a window boundary.  The margin helps frame the text and also helps the reader find the ends of the lines, which is essential for the saccade back to the beginning of the next line.</a:t>
            </a:r>
          </a:p>
          <a:p>
            <a:r>
              <a:rPr lang="en-US">
                <a:latin typeface="Times New Roman" charset="0"/>
                <a:ea typeface="Arial" charset="0"/>
              </a:rPr>
              <a:t>Use generous leading, but not too generous.  120% of the font size is a good rule of thumb; this would correspond to the 20/24 leading shown on the previous slide.</a:t>
            </a:r>
          </a:p>
          <a:p>
            <a:r>
              <a:rPr lang="en-US">
                <a:latin typeface="Times New Roman" charset="0"/>
                <a:ea typeface="Arial" charset="0"/>
              </a:rPr>
              <a:t>Line length (or equivalently, paragraph width) is another important consideration.  Hundreds of years of experience from print typography suggest that fairly short lines (3-4 inches) are both faster to read and preferred by users.  Unfortunately the studies of onscreen reading yield mixed answers; apparently, on screen, longer lines (about twice the ideal length for print) help users read faster, but users still prefer the short lines (perhaps because their consistent feel with print).  These same studies show that onscreen reading is slower than print reading, however, and recent studies have shown less and less effect of line length on speed, possibly because display and font technology is improving rapidly.  So it’s possible that making the lines longer merely offsets the poorer resolution and legibility of computer displays relative to print, and as the displays approach print in quality, this distinction will go away. (Bailey, “Optimal Line Length: Research Supporting How Line Length Affects Usability”, December 2002, http://webusability.com/article_line_length_12_2002.htm)</a:t>
            </a:r>
          </a:p>
          <a:p>
            <a:r>
              <a:rPr lang="en-US">
                <a:latin typeface="Times New Roman" charset="0"/>
                <a:ea typeface="Arial" charset="0"/>
              </a:rPr>
              <a:t>Translating the 3-4 inch rule into characters or m-widths for typical 10-point to 12-point type gives 60-75 characters or 30-45 em widths.</a:t>
            </a:r>
          </a:p>
        </p:txBody>
      </p:sp>
      <p:sp>
        <p:nvSpPr>
          <p:cNvPr id="61444" name="Slide Number Placeholder 3"/>
          <p:cNvSpPr>
            <a:spLocks noGrp="1"/>
          </p:cNvSpPr>
          <p:nvPr>
            <p:ph type="sldNum" sz="quarter" idx="5"/>
          </p:nvPr>
        </p:nvSpPr>
        <p:spPr>
          <a:noFill/>
        </p:spPr>
        <p:txBody>
          <a:bodyPr/>
          <a:lstStyle/>
          <a:p>
            <a:fld id="{0B503E07-8C24-024B-A494-DACC7CA85882}" type="slidenum">
              <a:rPr lang="en-US"/>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03363" y="720725"/>
            <a:ext cx="4119562" cy="3089275"/>
          </a:xfrm>
          <a:ln/>
        </p:spPr>
      </p:sp>
      <p:sp>
        <p:nvSpPr>
          <p:cNvPr id="63491" name="Notes Placeholder 2"/>
          <p:cNvSpPr>
            <a:spLocks noGrp="1"/>
          </p:cNvSpPr>
          <p:nvPr>
            <p:ph type="body" idx="1"/>
          </p:nvPr>
        </p:nvSpPr>
        <p:spPr>
          <a:noFill/>
          <a:ln/>
        </p:spPr>
        <p:txBody>
          <a:bodyPr/>
          <a:lstStyle/>
          <a:p>
            <a:r>
              <a:rPr lang="en-US" sz="1000">
                <a:latin typeface="Times New Roman" charset="0"/>
                <a:ea typeface="Arial" charset="0"/>
              </a:rPr>
              <a:t>After spacing, a key decision is what </a:t>
            </a:r>
            <a:r>
              <a:rPr lang="en-US" sz="1000" b="1">
                <a:latin typeface="Times New Roman" charset="0"/>
                <a:ea typeface="Arial" charset="0"/>
              </a:rPr>
              <a:t>typeface</a:t>
            </a:r>
            <a:r>
              <a:rPr lang="en-US" sz="1000">
                <a:latin typeface="Times New Roman" charset="0"/>
                <a:ea typeface="Arial" charset="0"/>
              </a:rPr>
              <a:t> to use.  Typeface refers to a family of fonts sharing the same name, like “Arial” or “Georgia.”  A </a:t>
            </a:r>
            <a:r>
              <a:rPr lang="en-US" sz="1000" b="1">
                <a:latin typeface="Times New Roman" charset="0"/>
                <a:ea typeface="Arial" charset="0"/>
              </a:rPr>
              <a:t>font</a:t>
            </a:r>
            <a:r>
              <a:rPr lang="en-US" sz="1000">
                <a:latin typeface="Times New Roman" charset="0"/>
                <a:ea typeface="Arial" charset="0"/>
              </a:rPr>
              <a:t> is a choice of typeface </a:t>
            </a:r>
            <a:r>
              <a:rPr lang="en-US" sz="1000" i="1">
                <a:latin typeface="Times New Roman" charset="0"/>
                <a:ea typeface="Arial" charset="0"/>
              </a:rPr>
              <a:t>and </a:t>
            </a:r>
            <a:r>
              <a:rPr lang="en-US" sz="1000">
                <a:latin typeface="Times New Roman" charset="0"/>
                <a:ea typeface="Arial" charset="0"/>
              </a:rPr>
              <a:t>size </a:t>
            </a:r>
            <a:r>
              <a:rPr lang="en-US" sz="1000" i="1">
                <a:latin typeface="Times New Roman" charset="0"/>
                <a:ea typeface="Arial" charset="0"/>
              </a:rPr>
              <a:t>and </a:t>
            </a:r>
            <a:r>
              <a:rPr lang="en-US" sz="1000">
                <a:latin typeface="Times New Roman" charset="0"/>
                <a:ea typeface="Arial" charset="0"/>
              </a:rPr>
              <a:t>style, like roman, italic, oblique, boldface, etc.</a:t>
            </a:r>
          </a:p>
          <a:p>
            <a:r>
              <a:rPr lang="en-US" sz="1000">
                <a:latin typeface="Times New Roman" charset="0"/>
                <a:ea typeface="Arial" charset="0"/>
              </a:rPr>
              <a:t>Typefaces can be classified in many ways, and can convey strong associations that influence how the user perceives the text. One important classification you should know is between </a:t>
            </a:r>
            <a:r>
              <a:rPr lang="en-US" sz="1000" b="1">
                <a:latin typeface="Times New Roman" charset="0"/>
                <a:ea typeface="Arial" charset="0"/>
              </a:rPr>
              <a:t>serif</a:t>
            </a:r>
            <a:r>
              <a:rPr lang="en-US" sz="1000">
                <a:latin typeface="Times New Roman" charset="0"/>
                <a:ea typeface="Arial" charset="0"/>
              </a:rPr>
              <a:t> fonts, like Georgia and Times, and </a:t>
            </a:r>
            <a:r>
              <a:rPr lang="en-US" sz="1000" b="1">
                <a:latin typeface="Times New Roman" charset="0"/>
                <a:ea typeface="Arial" charset="0"/>
              </a:rPr>
              <a:t>sans serif</a:t>
            </a:r>
            <a:r>
              <a:rPr lang="en-US" sz="1000">
                <a:latin typeface="Times New Roman" charset="0"/>
                <a:ea typeface="Arial" charset="0"/>
              </a:rPr>
              <a:t> fonts, like Verdana and Arial.  Historically, in print typography, serif fonts have been used for </a:t>
            </a:r>
            <a:r>
              <a:rPr lang="en-US" sz="1000" b="1">
                <a:latin typeface="Times New Roman" charset="0"/>
                <a:ea typeface="Arial" charset="0"/>
              </a:rPr>
              <a:t>body text</a:t>
            </a:r>
            <a:r>
              <a:rPr lang="en-US" sz="1000">
                <a:latin typeface="Times New Roman" charset="0"/>
                <a:ea typeface="Arial" charset="0"/>
              </a:rPr>
              <a:t> (text set in paragraphs), because they offer stronger cues to word shape that allow measurably faster reading.  Sans serif fonts were generally used for </a:t>
            </a:r>
            <a:r>
              <a:rPr lang="en-US" sz="1000" b="1">
                <a:latin typeface="Times New Roman" charset="0"/>
                <a:ea typeface="Arial" charset="0"/>
              </a:rPr>
              <a:t>display text</a:t>
            </a:r>
            <a:r>
              <a:rPr lang="en-US" sz="1000">
                <a:latin typeface="Times New Roman" charset="0"/>
                <a:ea typeface="Arial" charset="0"/>
              </a:rPr>
              <a:t> (text that stands alone, like headings and labels), for which reading speed is less important and contrast from body text is useful.</a:t>
            </a:r>
          </a:p>
          <a:p>
            <a:r>
              <a:rPr lang="en-US" sz="1000">
                <a:latin typeface="Times New Roman" charset="0"/>
                <a:ea typeface="Arial" charset="0"/>
              </a:rPr>
              <a:t>In the early days of computer typography, sans serif fonts were often preferred for all uses, because their simpler letter shapes were far more legible on low-resolution displays.  As displays become higher resolution, however, serif text may once again assert itself; even now, there is evidence that serif fonts are faster to read on screen (Bernard et al, “A Comparison of Popular Online Fonts: Which is Best and When?”, Usability News, 2001,  http://www.surl.org/usabilitynews/32/font.asp).</a:t>
            </a:r>
          </a:p>
          <a:p>
            <a:r>
              <a:rPr lang="en-US" sz="1000">
                <a:latin typeface="Times New Roman" charset="0"/>
                <a:ea typeface="Arial" charset="0"/>
              </a:rPr>
              <a:t>Another key distinction is between proportional fonts (in which each character has a different width) and monospace fonts (in which all characters have the same width, like Courier New shown here).  Monospace fonts waste screen space and generally look worse than well-designed proportional fonts, so avoid them unless you have a good reason.</a:t>
            </a:r>
          </a:p>
          <a:p>
            <a:r>
              <a:rPr lang="en-US" sz="1000">
                <a:latin typeface="Times New Roman" charset="0"/>
                <a:ea typeface="Arial" charset="0"/>
              </a:rPr>
              <a:t>Your choice of font family conveys a tone.  Some designers think Times and Arial look cheap because they’re so widely used; using Georgia or Garamond will give your UI a more “designed” look (i.e., you actually made an informed choice, rather than choosing a default). Another consideration is whether the font was designed for screen use.  On this slide, Verdana, Georgia, Tahoma, and Trebuchet were commissioned by Microsoft primarily for onscreen use. Most of the other fonts shown here are digital updates of old fonts originally designed for print.  Note some distinct features of Georgia/Verdana/etc. relative to the others – larger x-height (as a fraction of total ascent) and generous bowls and apertures, intended to make the fonts more legible at small sizes on lower-resolution displays.</a:t>
            </a:r>
          </a:p>
          <a:p>
            <a:r>
              <a:rPr lang="en-US" sz="1000">
                <a:latin typeface="Times New Roman" charset="0"/>
                <a:ea typeface="Arial" charset="0"/>
              </a:rPr>
              <a:t>All the fonts shown here are appropriate and useful for body text (though they aren’t the only possibilities, of course).  Fonts for body text are designed to have evenly-distributed “color” (the value of the text in a squint test) so that they look good in bulk.  You will find many other fonts installed on your computer, some of them very wacky.  Some of these may be useful for occasional display text, but certainly not body text. Unfortunately today’s word processors give users many fonts but very little help selecting the right one for the right use.  Instead we get a long undifferentiated list of installed fonts that hides gems like Garamond and Georgia in a sea of Comic Sans, Goudy Stout, and Old English Text MT -- some of which probably should not be used in any imaginable circumstance.</a:t>
            </a:r>
          </a:p>
        </p:txBody>
      </p:sp>
      <p:sp>
        <p:nvSpPr>
          <p:cNvPr id="63492" name="Slide Number Placeholder 3"/>
          <p:cNvSpPr>
            <a:spLocks noGrp="1"/>
          </p:cNvSpPr>
          <p:nvPr>
            <p:ph type="sldNum" sz="quarter" idx="5"/>
          </p:nvPr>
        </p:nvSpPr>
        <p:spPr>
          <a:noFill/>
        </p:spPr>
        <p:txBody>
          <a:bodyPr/>
          <a:lstStyle/>
          <a:p>
            <a:fld id="{21640784-D2CD-4645-9850-AECB38250B90}"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03363" y="720725"/>
            <a:ext cx="4119562" cy="3089275"/>
          </a:xfrm>
          <a:ln/>
        </p:spPr>
      </p:sp>
      <p:sp>
        <p:nvSpPr>
          <p:cNvPr id="63491" name="Notes Placeholder 2"/>
          <p:cNvSpPr>
            <a:spLocks noGrp="1"/>
          </p:cNvSpPr>
          <p:nvPr>
            <p:ph type="body" idx="1"/>
          </p:nvPr>
        </p:nvSpPr>
        <p:spPr>
          <a:noFill/>
          <a:ln/>
        </p:spPr>
        <p:txBody>
          <a:bodyPr/>
          <a:lstStyle/>
          <a:p>
            <a:endParaRPr lang="en-US" sz="1000">
              <a:latin typeface="Times New Roman" charset="0"/>
              <a:ea typeface="Arial" charset="0"/>
            </a:endParaRPr>
          </a:p>
        </p:txBody>
      </p:sp>
      <p:sp>
        <p:nvSpPr>
          <p:cNvPr id="63492" name="Slide Number Placeholder 3"/>
          <p:cNvSpPr>
            <a:spLocks noGrp="1"/>
          </p:cNvSpPr>
          <p:nvPr>
            <p:ph type="sldNum" sz="quarter" idx="5"/>
          </p:nvPr>
        </p:nvSpPr>
        <p:spPr>
          <a:noFill/>
        </p:spPr>
        <p:txBody>
          <a:bodyPr/>
          <a:lstStyle/>
          <a:p>
            <a:fld id="{21640784-D2CD-4645-9850-AECB38250B90}"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503363" y="720725"/>
            <a:ext cx="4119562" cy="3089275"/>
          </a:xfrm>
          <a:ln/>
        </p:spPr>
      </p:sp>
      <p:sp>
        <p:nvSpPr>
          <p:cNvPr id="65539" name="Notes Placeholder 2"/>
          <p:cNvSpPr>
            <a:spLocks noGrp="1"/>
          </p:cNvSpPr>
          <p:nvPr>
            <p:ph type="body" idx="1"/>
          </p:nvPr>
        </p:nvSpPr>
        <p:spPr>
          <a:noFill/>
          <a:ln/>
        </p:spPr>
        <p:txBody>
          <a:bodyPr/>
          <a:lstStyle/>
          <a:p>
            <a:r>
              <a:rPr lang="en-US">
                <a:latin typeface="Times New Roman" charset="0"/>
                <a:ea typeface="Arial" charset="0"/>
              </a:rPr>
              <a:t>We said that a font consists of typeface, size, and </a:t>
            </a:r>
            <a:r>
              <a:rPr lang="en-US" b="1">
                <a:latin typeface="Times New Roman" charset="0"/>
                <a:ea typeface="Arial" charset="0"/>
              </a:rPr>
              <a:t>style</a:t>
            </a:r>
            <a:r>
              <a:rPr lang="en-US">
                <a:latin typeface="Times New Roman" charset="0"/>
                <a:ea typeface="Arial" charset="0"/>
              </a:rPr>
              <a:t>.  Here are a few common styles you can use to establish contrast.</a:t>
            </a:r>
          </a:p>
          <a:p>
            <a:r>
              <a:rPr lang="en-US">
                <a:latin typeface="Times New Roman" charset="0"/>
                <a:ea typeface="Arial" charset="0"/>
              </a:rPr>
              <a:t>Italic and boldface create contrast in orientation and value, respectively, without substantially changing the shape of the typeface.  Some typefaces lack a true italic, and instead substitute an </a:t>
            </a:r>
            <a:r>
              <a:rPr lang="en-US" i="1">
                <a:latin typeface="Times New Roman" charset="0"/>
                <a:ea typeface="Arial" charset="0"/>
              </a:rPr>
              <a:t>oblique </a:t>
            </a:r>
            <a:r>
              <a:rPr lang="en-US">
                <a:latin typeface="Times New Roman" charset="0"/>
                <a:ea typeface="Arial" charset="0"/>
              </a:rPr>
              <a:t>font which is just a slanted version of the normal roman style (sometimes even automatically-transformed from the roman font, not hand-designed).  Georgia, shown on the left, has a true italic – notice that the b loses its lower serif, and the g actually changes shape.  Sans serif fonts have an oblique rather than italic; look at Arial for an example.</a:t>
            </a:r>
          </a:p>
          <a:p>
            <a:r>
              <a:rPr lang="en-US">
                <a:latin typeface="Times New Roman" charset="0"/>
                <a:ea typeface="Arial" charset="0"/>
              </a:rPr>
              <a:t>Small caps is another useful style.  Small caps are uppercase letters that are as tall as the x-height, rather than the full ascent of the font.  Like italic, small caps are sometimes a hand-designed font included with the typeface family (often slightly wider and lighter than capital letters), and sometimes simply automatically generated by shrinking the font.</a:t>
            </a:r>
          </a:p>
          <a:p>
            <a:endParaRPr lang="en-US">
              <a:latin typeface="Times New Roman" charset="0"/>
              <a:ea typeface="Arial" charset="0"/>
            </a:endParaRPr>
          </a:p>
        </p:txBody>
      </p:sp>
      <p:sp>
        <p:nvSpPr>
          <p:cNvPr id="65540" name="Slide Number Placeholder 3"/>
          <p:cNvSpPr>
            <a:spLocks noGrp="1"/>
          </p:cNvSpPr>
          <p:nvPr>
            <p:ph type="sldNum" sz="quarter" idx="5"/>
          </p:nvPr>
        </p:nvSpPr>
        <p:spPr>
          <a:noFill/>
        </p:spPr>
        <p:txBody>
          <a:bodyPr/>
          <a:lstStyle/>
          <a:p>
            <a:fld id="{9E887763-09EC-E24B-85B6-91DBDA74ACD3}"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503363" y="720725"/>
            <a:ext cx="4119562" cy="3089275"/>
          </a:xfrm>
          <a:ln/>
        </p:spPr>
      </p:sp>
      <p:sp>
        <p:nvSpPr>
          <p:cNvPr id="67587" name="Notes Placeholder 2"/>
          <p:cNvSpPr>
            <a:spLocks noGrp="1"/>
          </p:cNvSpPr>
          <p:nvPr>
            <p:ph type="body" idx="1"/>
          </p:nvPr>
        </p:nvSpPr>
        <p:spPr>
          <a:noFill/>
          <a:ln/>
        </p:spPr>
        <p:txBody>
          <a:bodyPr/>
          <a:lstStyle/>
          <a:p>
            <a:r>
              <a:rPr lang="en-US">
                <a:latin typeface="Times New Roman" charset="0"/>
                <a:ea typeface="Arial" charset="0"/>
              </a:rPr>
              <a:t>While we’re talking about capital letters, it’s worth discussing when it’s appropriate to set text in all capitals.  All-caps has very little variation in word shape, because all the letters have the same top (the full ascent of the font) and the same bottom (the baseline, with almost no descenders).  For this reason, it’s both slow and unsatisfying to read body text set in all-caps.  All-caps should be reserved only for display text (headings, labels, etc), and even then used very sparingly.</a:t>
            </a:r>
          </a:p>
          <a:p>
            <a:r>
              <a:rPr lang="en-US">
                <a:latin typeface="Times New Roman" charset="0"/>
                <a:ea typeface="Arial" charset="0"/>
              </a:rPr>
              <a:t>Older print typography actually had lowercase </a:t>
            </a:r>
            <a:r>
              <a:rPr lang="en-US" i="1">
                <a:latin typeface="Times New Roman" charset="0"/>
                <a:ea typeface="Arial" charset="0"/>
              </a:rPr>
              <a:t>digits</a:t>
            </a:r>
            <a:r>
              <a:rPr lang="en-US">
                <a:latin typeface="Times New Roman" charset="0"/>
                <a:ea typeface="Arial" charset="0"/>
              </a:rPr>
              <a:t>, not just letters.  Notice that the lowercase digits predominantly follow the x-height, with ascenders and descenders for certain digits, just like lowercase letters.  You may have seen typesetting like this in older books, published in the first half of the 20</a:t>
            </a:r>
            <a:r>
              <a:rPr lang="en-US" baseline="30000">
                <a:latin typeface="Times New Roman" charset="0"/>
                <a:ea typeface="Arial" charset="0"/>
              </a:rPr>
              <a:t>th</a:t>
            </a:r>
            <a:r>
              <a:rPr lang="en-US">
                <a:latin typeface="Times New Roman" charset="0"/>
                <a:ea typeface="Arial" charset="0"/>
              </a:rPr>
              <a:t> century or earlier.  Lowercase digits fell out of fashion in print in favor of more uniform uppercase digits, which may be monospaced horizontally as well, so that columns of digits line up easily; all the digits in Times New Roman have equal width, for example, even though the rest of the typeface is proportional.  But lowercase digits are worth some consideration.  They are more readable in body text than uppercase digits, for the same reasons as lowercase letters, and they convey a feel that is simultaneously retro and “designed.”  Unfortunately the character sets we use (ASCII and Unicode) make no distinction between lowercase 5 and uppercase 5 (unlike a and A), so when you choose a typeface, you either get </a:t>
            </a:r>
            <a:r>
              <a:rPr lang="en-US" i="1">
                <a:latin typeface="Times New Roman" charset="0"/>
                <a:ea typeface="Arial" charset="0"/>
              </a:rPr>
              <a:t>only</a:t>
            </a:r>
            <a:r>
              <a:rPr lang="en-US">
                <a:latin typeface="Times New Roman" charset="0"/>
                <a:ea typeface="Arial" charset="0"/>
              </a:rPr>
              <a:t> lowercase digits (like Georgia on the bottom) or </a:t>
            </a:r>
            <a:r>
              <a:rPr lang="en-US" i="1">
                <a:latin typeface="Times New Roman" charset="0"/>
                <a:ea typeface="Arial" charset="0"/>
              </a:rPr>
              <a:t>only</a:t>
            </a:r>
            <a:r>
              <a:rPr lang="en-US">
                <a:latin typeface="Times New Roman" charset="0"/>
                <a:ea typeface="Arial" charset="0"/>
              </a:rPr>
              <a:t> uppercase digits (like Times on top).</a:t>
            </a:r>
          </a:p>
        </p:txBody>
      </p:sp>
      <p:sp>
        <p:nvSpPr>
          <p:cNvPr id="67588" name="Slide Number Placeholder 3"/>
          <p:cNvSpPr>
            <a:spLocks noGrp="1"/>
          </p:cNvSpPr>
          <p:nvPr>
            <p:ph type="sldNum" sz="quarter" idx="5"/>
          </p:nvPr>
        </p:nvSpPr>
        <p:spPr>
          <a:noFill/>
        </p:spPr>
        <p:txBody>
          <a:bodyPr/>
          <a:lstStyle/>
          <a:p>
            <a:fld id="{FC746E53-1FBF-7649-9BBD-A67468F20901}"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503363" y="720725"/>
            <a:ext cx="4119562" cy="3089275"/>
          </a:xfrm>
          <a:ln/>
        </p:spPr>
      </p:sp>
      <p:sp>
        <p:nvSpPr>
          <p:cNvPr id="69635" name="Notes Placeholder 2"/>
          <p:cNvSpPr>
            <a:spLocks noGrp="1"/>
          </p:cNvSpPr>
          <p:nvPr>
            <p:ph type="body" idx="1"/>
          </p:nvPr>
        </p:nvSpPr>
        <p:spPr>
          <a:noFill/>
          <a:ln/>
        </p:spPr>
        <p:txBody>
          <a:bodyPr/>
          <a:lstStyle/>
          <a:p>
            <a:r>
              <a:rPr lang="en-US">
                <a:latin typeface="Times New Roman" charset="0"/>
                <a:ea typeface="Arial" charset="0"/>
              </a:rPr>
              <a:t>In general, decisions about typography are like other decisions in graphic design: use font selection to make important contrasts, and otherwise keep your font choices simple.    Don’t use more than 2 or 3 typefaces (if that many).  You might use a serif face for body text, and a sans serif face for display text.  Many interfaces have no real need for body text at all, in which case you can easily get away with a single typeface.</a:t>
            </a:r>
          </a:p>
          <a:p>
            <a:r>
              <a:rPr lang="en-US">
                <a:latin typeface="Times New Roman" charset="0"/>
                <a:ea typeface="Arial" charset="0"/>
              </a:rPr>
              <a:t>Within the typefaces you chose, use variation of size and style (and color) to establish the necessary contrasts.  Size, in particular, makes it easy to establish a hierarchy, such as headings and subheadings.  Even so, 4-5 fonts in all should be all you need.</a:t>
            </a:r>
          </a:p>
          <a:p>
            <a:endParaRPr lang="en-US">
              <a:latin typeface="Times New Roman" charset="0"/>
              <a:ea typeface="Arial" charset="0"/>
            </a:endParaRPr>
          </a:p>
        </p:txBody>
      </p:sp>
      <p:sp>
        <p:nvSpPr>
          <p:cNvPr id="69636" name="Slide Number Placeholder 3"/>
          <p:cNvSpPr>
            <a:spLocks noGrp="1"/>
          </p:cNvSpPr>
          <p:nvPr>
            <p:ph type="sldNum" sz="quarter" idx="5"/>
          </p:nvPr>
        </p:nvSpPr>
        <p:spPr>
          <a:noFill/>
        </p:spPr>
        <p:txBody>
          <a:bodyPr/>
          <a:lstStyle/>
          <a:p>
            <a:fld id="{0D2EB5FE-4BEB-7B4F-A8B3-EAAFC96C5E2E}"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D85104C-BC45-9143-9CBE-0CBE34A2DF80}" type="slidenum">
              <a:rPr lang="en-US"/>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503363" y="720725"/>
            <a:ext cx="4119562" cy="3089275"/>
          </a:xfrm>
          <a:ln/>
        </p:spPr>
      </p:sp>
      <p:sp>
        <p:nvSpPr>
          <p:cNvPr id="71683" name="Notes Placeholder 2"/>
          <p:cNvSpPr>
            <a:spLocks noGrp="1"/>
          </p:cNvSpPr>
          <p:nvPr>
            <p:ph type="body" idx="1"/>
          </p:nvPr>
        </p:nvSpPr>
        <p:spPr>
          <a:noFill/>
          <a:ln/>
        </p:spPr>
        <p:txBody>
          <a:bodyPr/>
          <a:lstStyle/>
          <a:p>
            <a:endParaRPr lang="en-US">
              <a:latin typeface="Times New Roman" charset="0"/>
              <a:ea typeface="Arial" charset="0"/>
            </a:endParaRPr>
          </a:p>
        </p:txBody>
      </p:sp>
      <p:sp>
        <p:nvSpPr>
          <p:cNvPr id="71684" name="Slide Number Placeholder 3"/>
          <p:cNvSpPr>
            <a:spLocks noGrp="1"/>
          </p:cNvSpPr>
          <p:nvPr>
            <p:ph type="sldNum" sz="quarter" idx="5"/>
          </p:nvPr>
        </p:nvSpPr>
        <p:spPr>
          <a:noFill/>
        </p:spPr>
        <p:txBody>
          <a:bodyPr/>
          <a:lstStyle/>
          <a:p>
            <a:fld id="{344EE43C-05B3-7346-A853-72CB833E464E}" type="slidenum">
              <a:rPr lang="en-US"/>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0E82ADB-B0D1-7049-8E81-5A15AC209210}" type="slidenum">
              <a:rPr lang="en-US"/>
              <a:pPr/>
              <a:t>5</a:t>
            </a:fld>
            <a:endParaRPr lang="en-US"/>
          </a:p>
        </p:txBody>
      </p:sp>
      <p:sp>
        <p:nvSpPr>
          <p:cNvPr id="22531" name="Rectangle 2"/>
          <p:cNvSpPr>
            <a:spLocks noGrp="1" noRot="1" noChangeAspect="1" noChangeArrowheads="1" noTextEdit="1"/>
          </p:cNvSpPr>
          <p:nvPr>
            <p:ph type="sldImg"/>
          </p:nvPr>
        </p:nvSpPr>
        <p:spPr>
          <a:xfrm>
            <a:off x="1503363" y="720725"/>
            <a:ext cx="4119562" cy="3089275"/>
          </a:xfrm>
          <a:ln/>
        </p:spPr>
      </p:sp>
      <p:sp>
        <p:nvSpPr>
          <p:cNvPr id="22532" name="Rectangle 3"/>
          <p:cNvSpPr>
            <a:spLocks noGrp="1" noChangeArrowheads="1"/>
          </p:cNvSpPr>
          <p:nvPr>
            <p:ph type="body" idx="1"/>
          </p:nvPr>
        </p:nvSpPr>
        <p:spPr>
          <a:noFill/>
          <a:ln/>
        </p:spPr>
        <p:txBody>
          <a:bodyPr/>
          <a:lstStyle/>
          <a:p>
            <a:r>
              <a:rPr lang="en-US" sz="1000" dirty="0">
                <a:latin typeface="Times New Roman" charset="0"/>
                <a:ea typeface="Arial" charset="0"/>
              </a:rPr>
              <a:t>Today’s lecture is about choosing colors for a user interface.  We’ll discuss some of the properties of </a:t>
            </a:r>
            <a:r>
              <a:rPr lang="en-US" sz="1000" b="1" dirty="0">
                <a:latin typeface="Times New Roman" charset="0"/>
                <a:ea typeface="Arial" charset="0"/>
              </a:rPr>
              <a:t>human vision </a:t>
            </a:r>
            <a:r>
              <a:rPr lang="en-US" sz="1000" dirty="0">
                <a:latin typeface="Times New Roman" charset="0"/>
                <a:ea typeface="Arial" charset="0"/>
              </a:rPr>
              <a:t>that affect this decision, particularly the limitations of color vision.  We’ll go over some </a:t>
            </a:r>
            <a:r>
              <a:rPr lang="en-US" sz="1000" b="1" dirty="0">
                <a:latin typeface="Times New Roman" charset="0"/>
                <a:ea typeface="Arial" charset="0"/>
              </a:rPr>
              <a:t>models </a:t>
            </a:r>
            <a:r>
              <a:rPr lang="en-US" sz="1000" dirty="0">
                <a:latin typeface="Times New Roman" charset="0"/>
                <a:ea typeface="Arial" charset="0"/>
              </a:rPr>
              <a:t>for representing colors, not just the familiar RGB model.  And we’ll discuss some guidelines for choosing colors.  The most important guidelines will be applications of rules we already discussed in graphic design: </a:t>
            </a:r>
            <a:r>
              <a:rPr lang="en-US" sz="1000" b="1" dirty="0">
                <a:latin typeface="Times New Roman" charset="0"/>
                <a:ea typeface="Arial" charset="0"/>
              </a:rPr>
              <a:t>simplicity </a:t>
            </a:r>
            <a:r>
              <a:rPr lang="en-US" sz="1000" dirty="0">
                <a:latin typeface="Times New Roman" charset="0"/>
                <a:ea typeface="Arial" charset="0"/>
              </a:rPr>
              <a:t>as much as possible, </a:t>
            </a:r>
            <a:r>
              <a:rPr lang="en-US" sz="1000" b="1" dirty="0">
                <a:latin typeface="Times New Roman" charset="0"/>
                <a:ea typeface="Arial" charset="0"/>
              </a:rPr>
              <a:t>contrast </a:t>
            </a:r>
            <a:r>
              <a:rPr lang="en-US" sz="1000" dirty="0">
                <a:latin typeface="Times New Roman" charset="0"/>
                <a:ea typeface="Arial" charset="0"/>
              </a:rPr>
              <a:t>where important.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Times New Roman" charset="0"/>
                <a:ea typeface="Arial" charset="0"/>
              </a:rPr>
              <a:t>A good reference about color is Colin Ware, </a:t>
            </a:r>
            <a:r>
              <a:rPr lang="en-US" sz="1000" i="1" dirty="0">
                <a:latin typeface="Times New Roman" charset="0"/>
                <a:ea typeface="Arial" charset="0"/>
              </a:rPr>
              <a:t>Information Visualization: Perception for Design</a:t>
            </a:r>
            <a:r>
              <a:rPr lang="en-US" sz="1000" dirty="0">
                <a:latin typeface="Times New Roman" charset="0"/>
                <a:ea typeface="Arial" charset="0"/>
              </a:rPr>
              <a:t>, Morgan Kaufmann, 2000 (which we also mentioned in the graphic design lecture).  For typography, an outstanding book is Robert </a:t>
            </a:r>
            <a:r>
              <a:rPr lang="en-US" sz="1000" dirty="0" err="1">
                <a:latin typeface="Times New Roman" charset="0"/>
                <a:ea typeface="Arial" charset="0"/>
              </a:rPr>
              <a:t>Bringhurst</a:t>
            </a:r>
            <a:r>
              <a:rPr lang="en-US" sz="1000" dirty="0">
                <a:latin typeface="Times New Roman" charset="0"/>
                <a:ea typeface="Arial" charset="0"/>
              </a:rPr>
              <a:t>, </a:t>
            </a:r>
            <a:r>
              <a:rPr lang="en-US" sz="1000" i="1" dirty="0">
                <a:latin typeface="Times New Roman" charset="0"/>
                <a:ea typeface="Arial" charset="0"/>
              </a:rPr>
              <a:t>The Elements of Typographic Style</a:t>
            </a:r>
            <a:r>
              <a:rPr lang="en-US" sz="1000" dirty="0">
                <a:latin typeface="Times New Roman" charset="0"/>
                <a:ea typeface="Arial" charset="0"/>
              </a:rPr>
              <a:t>, Hartley &amp; Marks, 2002</a:t>
            </a:r>
            <a:r>
              <a:rPr lang="en-US" sz="1000" dirty="0" smtClean="0">
                <a:latin typeface="Times New Roman" charset="0"/>
                <a:ea typeface="Arial" charset="0"/>
              </a:rPr>
              <a:t>.  Also</a:t>
            </a:r>
            <a:r>
              <a:rPr lang="en-US" sz="1000" baseline="0" dirty="0" smtClean="0">
                <a:latin typeface="Times New Roman" charset="0"/>
                <a:ea typeface="Arial" charset="0"/>
              </a:rPr>
              <a:t> useful is </a:t>
            </a:r>
            <a:r>
              <a:rPr lang="en-US" sz="1000" dirty="0" smtClean="0">
                <a:latin typeface="Times New Roman" charset="0"/>
                <a:ea typeface="Arial" charset="0"/>
              </a:rPr>
              <a:t>“Principles of Typography for User Interface Design” by Paul Kahn and Krzysztof </a:t>
            </a:r>
            <a:r>
              <a:rPr lang="en-US" sz="1000" dirty="0" err="1" smtClean="0">
                <a:latin typeface="Times New Roman" charset="0"/>
                <a:ea typeface="Arial" charset="0"/>
              </a:rPr>
              <a:t>Lenk</a:t>
            </a:r>
            <a:r>
              <a:rPr lang="en-US" sz="1000" dirty="0" smtClean="0">
                <a:latin typeface="Times New Roman" charset="0"/>
                <a:ea typeface="Arial" charset="0"/>
              </a:rPr>
              <a:t>, </a:t>
            </a:r>
            <a:r>
              <a:rPr lang="en-US" sz="1000" i="1" dirty="0" smtClean="0">
                <a:latin typeface="Times New Roman" charset="0"/>
                <a:ea typeface="Arial" charset="0"/>
              </a:rPr>
              <a:t>interactions</a:t>
            </a:r>
            <a:r>
              <a:rPr lang="en-US" sz="1000" i="0" dirty="0" smtClean="0">
                <a:latin typeface="Times New Roman" charset="0"/>
                <a:ea typeface="Arial" charset="0"/>
              </a:rPr>
              <a:t>,</a:t>
            </a:r>
            <a:r>
              <a:rPr lang="en-US" sz="1000" i="0" baseline="0" dirty="0" smtClean="0">
                <a:latin typeface="Times New Roman" charset="0"/>
                <a:ea typeface="Arial" charset="0"/>
              </a:rPr>
              <a:t> which you can find online.</a:t>
            </a:r>
            <a:endParaRPr lang="en-US" sz="1000" dirty="0" smtClean="0">
              <a:latin typeface="Times New Roman" charset="0"/>
              <a:ea typeface="Arial" charset="0"/>
            </a:endParaRPr>
          </a:p>
          <a:p>
            <a:r>
              <a:rPr lang="en-US" sz="1000" dirty="0">
                <a:latin typeface="Times New Roman" charset="0"/>
                <a:ea typeface="Arial" charset="0"/>
              </a:rPr>
              <a:t>An aside about why we’re learning this.  This lecture is effectively part 2 of the graphic design lecture, and many of the guidelines in both lectures are more about aesthetics than pure usability.  Serious </a:t>
            </a:r>
            <a:r>
              <a:rPr lang="en-US" sz="1000" i="1" dirty="0">
                <a:latin typeface="Times New Roman" charset="0"/>
                <a:ea typeface="Arial" charset="0"/>
              </a:rPr>
              <a:t>mistakes</a:t>
            </a:r>
            <a:r>
              <a:rPr lang="en-US" sz="1000" dirty="0">
                <a:latin typeface="Times New Roman" charset="0"/>
                <a:ea typeface="Arial" charset="0"/>
              </a:rPr>
              <a:t> in graphic design certainly affect usability, however, so we’re trying to help you avoid those pitfalls.  But there’s a larger question here: in practice, should software engineers have to learn this stuff at all?  Shouldn’t you just hire a graphic designer and let them do it? Some people who teach UI to CS students think that the most important lesson a software engineer can learn from a course like this is "UI design is hard; leave it to the experts."  They argue that a little knowledge can be a dangerous thing, and that a programmer with a little experience in UI design but too much self-confidence can be just as dangerous as an artist who's learned a little bit of HTML and thinks they now know how to program.  But I prefer to believe that a little knowledge is a step on the road to greater knowledge.  Some of you may decide to </a:t>
            </a:r>
            <a:r>
              <a:rPr lang="en-US" sz="1000" i="1" dirty="0">
                <a:latin typeface="Times New Roman" charset="0"/>
                <a:ea typeface="Arial" charset="0"/>
              </a:rPr>
              <a:t>become</a:t>
            </a:r>
            <a:r>
              <a:rPr lang="en-US" sz="1000" dirty="0">
                <a:latin typeface="Times New Roman" charset="0"/>
                <a:ea typeface="Arial" charset="0"/>
              </a:rPr>
              <a:t> UI designers, and this course is a step along that road.</a:t>
            </a:r>
          </a:p>
          <a:p>
            <a:r>
              <a:rPr lang="en-US" sz="1000" dirty="0">
                <a:latin typeface="Times New Roman" charset="0"/>
                <a:ea typeface="Arial" charset="0"/>
              </a:rPr>
              <a:t>In a commercial environment, you </a:t>
            </a:r>
            <a:r>
              <a:rPr lang="en-US" sz="1000" i="1" dirty="0">
                <a:latin typeface="Times New Roman" charset="0"/>
                <a:ea typeface="Arial" charset="0"/>
              </a:rPr>
              <a:t>should</a:t>
            </a:r>
            <a:r>
              <a:rPr lang="en-US" sz="1000" dirty="0">
                <a:latin typeface="Times New Roman" charset="0"/>
                <a:ea typeface="Arial" charset="0"/>
              </a:rPr>
              <a:t> hire experienced graphic designers, just as you should hire an architect for building your corporation's headquarters and you should contract with a licensed building firm.  Big jobs for big bucks require experts who have focused their education and job experience on those problem.  One reason this course is useful is that you can appreciate what UI experts do and evaluate their work, which will help you work on a team with them (or supervise them).</a:t>
            </a:r>
          </a:p>
          <a:p>
            <a:r>
              <a:rPr lang="en-US" sz="1000" dirty="0">
                <a:latin typeface="Times New Roman" charset="0"/>
                <a:ea typeface="Arial" charset="0"/>
              </a:rPr>
              <a:t>But it's also worth learning these principles because you can apply them yourself on smaller-scale problems.  Are you going to hire a graphic designer for every PowerPoint presentation you make, every chart you draw, every web page you create?  Those are all user interfaces.  Many problems in life have a user interface, and many of them are up to you to do-it-yourself.  So you should know when to leave it to the experts, but you should be able to do a creditable job yourself too, when the job is yours to do.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A83E898-914B-DF4C-B4CE-EF9896B3DFF8}" type="slidenum">
              <a:rPr lang="en-US"/>
              <a:pPr/>
              <a:t>6</a:t>
            </a:fld>
            <a:endParaRPr lang="en-US"/>
          </a:p>
        </p:txBody>
      </p:sp>
      <p:sp>
        <p:nvSpPr>
          <p:cNvPr id="24579" name="Rectangle 2"/>
          <p:cNvSpPr>
            <a:spLocks noGrp="1" noRot="1" noChangeAspect="1" noChangeArrowheads="1" noTextEdit="1"/>
          </p:cNvSpPr>
          <p:nvPr>
            <p:ph type="sldImg"/>
          </p:nvPr>
        </p:nvSpPr>
        <p:spPr>
          <a:xfrm>
            <a:off x="1503363" y="720725"/>
            <a:ext cx="4119562" cy="3089275"/>
          </a:xfrm>
          <a:ln/>
        </p:spPr>
      </p:sp>
      <p:sp>
        <p:nvSpPr>
          <p:cNvPr id="24580" name="Rectangle 3"/>
          <p:cNvSpPr>
            <a:spLocks noGrp="1" noChangeArrowheads="1"/>
          </p:cNvSpPr>
          <p:nvPr>
            <p:ph type="body" idx="1"/>
          </p:nvPr>
        </p:nvSpPr>
        <p:spPr>
          <a:noFill/>
          <a:ln/>
        </p:spPr>
        <p:txBody>
          <a:bodyPr/>
          <a:lstStyle/>
          <a:p>
            <a:pPr eaLnBrk="1" hangingPunct="1"/>
            <a:r>
              <a:rPr lang="en-US" sz="1000">
                <a:latin typeface="Times New Roman" charset="0"/>
                <a:ea typeface="Arial" charset="0"/>
              </a:rPr>
              <a:t>Here are key parts of the anatomy of the eye:</a:t>
            </a:r>
          </a:p>
          <a:p>
            <a:pPr eaLnBrk="1" hangingPunct="1">
              <a:buFontTx/>
              <a:buChar char="•"/>
            </a:pPr>
            <a:r>
              <a:rPr lang="en-US" sz="1000">
                <a:latin typeface="Times New Roman" charset="0"/>
                <a:ea typeface="Arial" charset="0"/>
              </a:rPr>
              <a:t>The </a:t>
            </a:r>
            <a:r>
              <a:rPr lang="en-US" sz="1000" b="1">
                <a:latin typeface="Times New Roman" charset="0"/>
                <a:ea typeface="Arial" charset="0"/>
              </a:rPr>
              <a:t>cornea</a:t>
            </a:r>
            <a:r>
              <a:rPr lang="en-US" sz="1000">
                <a:latin typeface="Times New Roman" charset="0"/>
                <a:ea typeface="Arial" charset="0"/>
              </a:rPr>
              <a:t> is the transparent, curved membrane on the front of the eye.</a:t>
            </a:r>
          </a:p>
          <a:p>
            <a:pPr eaLnBrk="1" hangingPunct="1">
              <a:buFontTx/>
              <a:buChar char="•"/>
            </a:pPr>
            <a:r>
              <a:rPr lang="en-US" sz="1000">
                <a:latin typeface="Times New Roman" charset="0"/>
                <a:ea typeface="Arial" charset="0"/>
              </a:rPr>
              <a:t>The </a:t>
            </a:r>
            <a:r>
              <a:rPr lang="en-US" sz="1000" b="1">
                <a:latin typeface="Times New Roman" charset="0"/>
                <a:ea typeface="Arial" charset="0"/>
              </a:rPr>
              <a:t>aqueous humor</a:t>
            </a:r>
            <a:r>
              <a:rPr lang="en-US" sz="1000">
                <a:latin typeface="Times New Roman" charset="0"/>
                <a:ea typeface="Arial" charset="0"/>
              </a:rPr>
              <a:t> fills the cavity between the cornea and the lens, and provides most of the optical power of the eye because of the large difference between its refractive index and the refractive index of the air outside the cornea.</a:t>
            </a:r>
          </a:p>
          <a:p>
            <a:pPr eaLnBrk="1" hangingPunct="1">
              <a:buFontTx/>
              <a:buChar char="•"/>
            </a:pPr>
            <a:r>
              <a:rPr lang="en-US" sz="1000">
                <a:latin typeface="Times New Roman" charset="0"/>
                <a:ea typeface="Arial" charset="0"/>
              </a:rPr>
              <a:t>The </a:t>
            </a:r>
            <a:r>
              <a:rPr lang="en-US" sz="1000" b="1">
                <a:latin typeface="Times New Roman" charset="0"/>
                <a:ea typeface="Arial" charset="0"/>
              </a:rPr>
              <a:t>iris</a:t>
            </a:r>
            <a:r>
              <a:rPr lang="en-US" sz="1000">
                <a:latin typeface="Times New Roman" charset="0"/>
                <a:ea typeface="Arial" charset="0"/>
              </a:rPr>
              <a:t> is the colored part of the eye, which covers the lens.  It is an opaque muscle, with a hole in the center called the </a:t>
            </a:r>
            <a:r>
              <a:rPr lang="en-US" sz="1000" b="1">
                <a:latin typeface="Times New Roman" charset="0"/>
                <a:ea typeface="Arial" charset="0"/>
              </a:rPr>
              <a:t>pupil</a:t>
            </a:r>
            <a:r>
              <a:rPr lang="en-US" sz="1000">
                <a:latin typeface="Times New Roman" charset="0"/>
                <a:ea typeface="Arial" charset="0"/>
              </a:rPr>
              <a:t> that lets light through to fall on the lens.  The iris opens and closes the pupil depending on the intensity of light; it opens in dim light, and closes in bright light.</a:t>
            </a:r>
          </a:p>
          <a:p>
            <a:pPr eaLnBrk="1" hangingPunct="1">
              <a:buFontTx/>
              <a:buChar char="•"/>
            </a:pPr>
            <a:r>
              <a:rPr lang="en-US" sz="1000">
                <a:latin typeface="Times New Roman" charset="0"/>
                <a:ea typeface="Arial" charset="0"/>
              </a:rPr>
              <a:t>The </a:t>
            </a:r>
            <a:r>
              <a:rPr lang="en-US" sz="1000" b="1">
                <a:latin typeface="Times New Roman" charset="0"/>
                <a:ea typeface="Arial" charset="0"/>
              </a:rPr>
              <a:t>lens</a:t>
            </a:r>
            <a:r>
              <a:rPr lang="en-US" sz="1000">
                <a:latin typeface="Times New Roman" charset="0"/>
                <a:ea typeface="Arial" charset="0"/>
              </a:rPr>
              <a:t> focuses light.  Under muscle control, it can move forward and backward, and also get thinner or fatter to change its focal length.</a:t>
            </a:r>
          </a:p>
          <a:p>
            <a:pPr eaLnBrk="1" hangingPunct="1">
              <a:buFontTx/>
              <a:buChar char="•"/>
            </a:pPr>
            <a:r>
              <a:rPr lang="en-US" sz="1000">
                <a:latin typeface="Times New Roman" charset="0"/>
                <a:ea typeface="Arial" charset="0"/>
              </a:rPr>
              <a:t>The </a:t>
            </a:r>
            <a:r>
              <a:rPr lang="en-US" sz="1000" b="1">
                <a:latin typeface="Times New Roman" charset="0"/>
                <a:ea typeface="Arial" charset="0"/>
              </a:rPr>
              <a:t>retina</a:t>
            </a:r>
            <a:r>
              <a:rPr lang="en-US" sz="1000">
                <a:latin typeface="Times New Roman" charset="0"/>
                <a:ea typeface="Arial" charset="0"/>
              </a:rPr>
              <a:t> is the surface of the inside of the eye, which is covered with light-sensitive receptor cells.</a:t>
            </a:r>
          </a:p>
          <a:p>
            <a:pPr eaLnBrk="1" hangingPunct="1">
              <a:buFontTx/>
              <a:buChar char="•"/>
            </a:pPr>
            <a:r>
              <a:rPr lang="en-US" sz="1000">
                <a:latin typeface="Times New Roman" charset="0"/>
                <a:ea typeface="Arial" charset="0"/>
              </a:rPr>
              <a:t>The </a:t>
            </a:r>
            <a:r>
              <a:rPr lang="en-US" sz="1000" b="1">
                <a:latin typeface="Times New Roman" charset="0"/>
                <a:ea typeface="Arial" charset="0"/>
              </a:rPr>
              <a:t>fovea </a:t>
            </a:r>
            <a:r>
              <a:rPr lang="en-US" sz="1000">
                <a:latin typeface="Times New Roman" charset="0"/>
                <a:ea typeface="Arial" charset="0"/>
              </a:rPr>
              <a:t>is the spot where the optical axis (center of the lens) impinges on the retina.  The highest density of photoreceptors can be found in the fovea; the fovea is the center of your visual field.</a:t>
            </a:r>
          </a:p>
          <a:p>
            <a:pPr eaLnBrk="1" hangingPunct="1"/>
            <a:endParaRPr lang="en-US" sz="1000">
              <a:latin typeface="Times New Roman" charset="0"/>
              <a:ea typeface="Arial" charset="0"/>
            </a:endParaRPr>
          </a:p>
          <a:p>
            <a:pPr eaLnBrk="1" hangingPunct="1"/>
            <a:r>
              <a:rPr lang="en-US" sz="1000">
                <a:latin typeface="Times New Roman" charset="0"/>
                <a:ea typeface="Arial" charset="0"/>
              </a:rPr>
              <a:t>Figure from Lilley, Lin, Hewitt, &amp; Howard, “Colour in Computer Graphics”, University of Manchester.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F7D1CF5-A03F-DA49-8BDB-B1C2D9E01074}" type="slidenum">
              <a:rPr lang="en-US"/>
              <a:pPr/>
              <a:t>7</a:t>
            </a:fld>
            <a:endParaRPr lang="en-US"/>
          </a:p>
        </p:txBody>
      </p:sp>
      <p:sp>
        <p:nvSpPr>
          <p:cNvPr id="26627" name="Rectangle 2"/>
          <p:cNvSpPr>
            <a:spLocks noGrp="1" noRot="1" noChangeAspect="1" noChangeArrowheads="1" noTextEdit="1"/>
          </p:cNvSpPr>
          <p:nvPr>
            <p:ph type="sldImg"/>
          </p:nvPr>
        </p:nvSpPr>
        <p:spPr>
          <a:xfrm>
            <a:off x="1503363" y="720725"/>
            <a:ext cx="4119562" cy="3089275"/>
          </a:xfrm>
          <a:ln/>
        </p:spPr>
      </p:sp>
      <p:sp>
        <p:nvSpPr>
          <p:cNvPr id="26628"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There are two kinds of photoreceptor cells in the retina.  </a:t>
            </a:r>
            <a:r>
              <a:rPr lang="en-US" b="1">
                <a:latin typeface="Times New Roman" charset="0"/>
                <a:ea typeface="Arial" charset="0"/>
              </a:rPr>
              <a:t>Rods</a:t>
            </a:r>
            <a:r>
              <a:rPr lang="en-US">
                <a:latin typeface="Times New Roman" charset="0"/>
                <a:ea typeface="Arial" charset="0"/>
              </a:rPr>
              <a:t> operate under low-light conditions – night vision.  There is only one kind of rod, with one frequency response curve centered in green wavelengths, so rods don’t provide color vision.  Rods saturate at moderate intensities of light, so they contribute little to daytime vision.  </a:t>
            </a:r>
            <a:r>
              <a:rPr lang="en-US" b="1">
                <a:latin typeface="Times New Roman" charset="0"/>
                <a:ea typeface="Arial" charset="0"/>
              </a:rPr>
              <a:t>Cones</a:t>
            </a:r>
            <a:r>
              <a:rPr lang="en-US">
                <a:latin typeface="Times New Roman" charset="0"/>
                <a:ea typeface="Arial" charset="0"/>
              </a:rPr>
              <a:t> respond only in brighter light.  There are three kinds of cones, called S, M, and L after the centers of their wavelength peaks.  S cones have very weak frequency response centered in blue.  M and L cones are two orders of magnitude stronger, and their frequency response curves nearly overlap.</a:t>
            </a:r>
          </a:p>
          <a:p>
            <a:pPr eaLnBrk="1" hangingPunct="1"/>
            <a:endParaRPr lang="en-US">
              <a:latin typeface="Times New Roman" charset="0"/>
              <a:ea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3355B48-9455-8E44-B469-1BE1984C2EBF}" type="slidenum">
              <a:rPr lang="en-US"/>
              <a:pPr/>
              <a:t>8</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 rods and cones do not send their signals directly to the visual cortex; instead, the signals are recombined into three channels.  One channel is </a:t>
            </a:r>
            <a:r>
              <a:rPr lang="en-US" b="1">
                <a:latin typeface="Times New Roman" charset="0"/>
                <a:ea typeface="Arial" charset="0"/>
              </a:rPr>
              <a:t>brightness</a:t>
            </a:r>
            <a:r>
              <a:rPr lang="en-US">
                <a:latin typeface="Times New Roman" charset="0"/>
                <a:ea typeface="Arial" charset="0"/>
              </a:rPr>
              <a:t>, produced by the M and L cones and the rods.  This is the only channel really active at night.  The other two channels convey color </a:t>
            </a:r>
            <a:r>
              <a:rPr lang="en-US" b="1">
                <a:latin typeface="Times New Roman" charset="0"/>
                <a:ea typeface="Arial" charset="0"/>
              </a:rPr>
              <a:t>differences</a:t>
            </a:r>
            <a:r>
              <a:rPr lang="en-US">
                <a:latin typeface="Times New Roman" charset="0"/>
                <a:ea typeface="Arial" charset="0"/>
              </a:rPr>
              <a:t>, red-green and blue-yellow.  For the red-green channel, for example, high responses mean red, and low responses indicate green.</a:t>
            </a:r>
          </a:p>
          <a:p>
            <a:pPr eaLnBrk="1" hangingPunct="1"/>
            <a:r>
              <a:rPr lang="en-US">
                <a:latin typeface="Times New Roman" charset="0"/>
                <a:ea typeface="Arial" charset="0"/>
              </a:rPr>
              <a:t>These difference channels drive the theory of </a:t>
            </a:r>
            <a:r>
              <a:rPr lang="en-US" b="1">
                <a:latin typeface="Times New Roman" charset="0"/>
                <a:ea typeface="Arial" charset="0"/>
              </a:rPr>
              <a:t>opponent colors</a:t>
            </a:r>
            <a:r>
              <a:rPr lang="en-US">
                <a:latin typeface="Times New Roman" charset="0"/>
                <a:ea typeface="Arial" charset="0"/>
              </a:rPr>
              <a:t>: red and green are good contrasting colors because they drive the red-green channel to opposite extremes.  Similarly, black/white and blue/yellow are good contrasting pairs.</a:t>
            </a:r>
            <a:endParaRPr lang="en-US" b="1">
              <a:latin typeface="Times New Roman" charset="0"/>
              <a:ea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5B128C-0F30-0A4A-9644-C8AB662E189B}" type="slidenum">
              <a:rPr lang="en-US"/>
              <a:pPr/>
              <a:t>9</a:t>
            </a:fld>
            <a:endParaRPr lang="en-US"/>
          </a:p>
        </p:txBody>
      </p:sp>
      <p:sp>
        <p:nvSpPr>
          <p:cNvPr id="30723" name="Rectangle 2"/>
          <p:cNvSpPr>
            <a:spLocks noGrp="1" noRot="1" noChangeAspect="1" noChangeArrowheads="1" noTextEdit="1"/>
          </p:cNvSpPr>
          <p:nvPr>
            <p:ph type="sldImg"/>
          </p:nvPr>
        </p:nvSpPr>
        <p:spPr>
          <a:xfrm>
            <a:off x="1503363" y="720725"/>
            <a:ext cx="4119562" cy="3089275"/>
          </a:xfrm>
          <a:ln/>
        </p:spPr>
      </p:sp>
      <p:sp>
        <p:nvSpPr>
          <p:cNvPr id="30724"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Color deficiency (“color blindness”) affects a significant fraction of human beings.  An overwhelming number of them are male.</a:t>
            </a:r>
          </a:p>
          <a:p>
            <a:pPr eaLnBrk="1" hangingPunct="1"/>
            <a:r>
              <a:rPr lang="en-US">
                <a:latin typeface="Times New Roman" charset="0"/>
                <a:ea typeface="Arial" charset="0"/>
              </a:rPr>
              <a:t>There are three kinds of color deficiency, which we can understand better now that we understand a little about the eye’s anatomy:</a:t>
            </a:r>
          </a:p>
          <a:p>
            <a:pPr eaLnBrk="1" hangingPunct="1">
              <a:buFontTx/>
              <a:buChar char="•"/>
            </a:pPr>
            <a:r>
              <a:rPr lang="en-US" b="1">
                <a:latin typeface="Times New Roman" charset="0"/>
                <a:ea typeface="Arial" charset="0"/>
              </a:rPr>
              <a:t>Protanopia</a:t>
            </a:r>
            <a:r>
              <a:rPr lang="en-US">
                <a:latin typeface="Times New Roman" charset="0"/>
                <a:ea typeface="Arial" charset="0"/>
              </a:rPr>
              <a:t> is missing or bad L cones.  The consequence is reduced sensitivity to red-green differences (the L-M channel is weaker), and reds are perceived as darker than normal.</a:t>
            </a:r>
          </a:p>
          <a:p>
            <a:pPr eaLnBrk="1" hangingPunct="1">
              <a:buFontTx/>
              <a:buChar char="•"/>
            </a:pPr>
            <a:r>
              <a:rPr lang="en-US" b="1">
                <a:latin typeface="Times New Roman" charset="0"/>
                <a:ea typeface="Arial" charset="0"/>
              </a:rPr>
              <a:t>Deuteranopia</a:t>
            </a:r>
            <a:r>
              <a:rPr lang="en-US">
                <a:latin typeface="Times New Roman" charset="0"/>
                <a:ea typeface="Arial" charset="0"/>
              </a:rPr>
              <a:t> is caused by missing or malfunctioning M cones. Red-green difference sensitivity is reduced, but reds do not appear darker.</a:t>
            </a:r>
          </a:p>
          <a:p>
            <a:pPr eaLnBrk="1" hangingPunct="1">
              <a:buFontTx/>
              <a:buChar char="•"/>
            </a:pPr>
            <a:r>
              <a:rPr lang="en-US" b="1">
                <a:latin typeface="Times New Roman" charset="0"/>
                <a:ea typeface="Arial" charset="0"/>
              </a:rPr>
              <a:t>Tritanopia</a:t>
            </a:r>
            <a:r>
              <a:rPr lang="en-US">
                <a:latin typeface="Times New Roman" charset="0"/>
                <a:ea typeface="Arial" charset="0"/>
              </a:rPr>
              <a:t> is caused by missing or malfunctioning S cones, and results in blue-yellow insensitivity.</a:t>
            </a:r>
          </a:p>
          <a:p>
            <a:pPr eaLnBrk="1" hangingPunct="1"/>
            <a:r>
              <a:rPr lang="en-US">
                <a:latin typeface="Times New Roman" charset="0"/>
                <a:ea typeface="Arial" charset="0"/>
              </a:rPr>
              <a:t>Red/green color blindness affects about 8% of males and 0.4% of females; blue/yellow color blindness is much much rarer.</a:t>
            </a:r>
          </a:p>
          <a:p>
            <a:pPr eaLnBrk="1" hangingPunct="1"/>
            <a:r>
              <a:rPr lang="en-US">
                <a:latin typeface="Times New Roman" charset="0"/>
                <a:ea typeface="Arial" charset="0"/>
              </a:rPr>
              <a:t>But since color blindness affects so many people, it is essential to take it into account when you are deciding how to use color in a user interface.  Don’t depend solely on color distinctions, particularly red-green distinctions, for conveying information. Microsoft Office applications fail in this respect: red wavy underlines indicate spelling errors, while identical green wavy underlines indicate grammar errors.</a:t>
            </a:r>
          </a:p>
          <a:p>
            <a:pPr eaLnBrk="1" hangingPunct="1"/>
            <a:r>
              <a:rPr lang="en-US">
                <a:latin typeface="Times New Roman" charset="0"/>
                <a:ea typeface="Arial" charset="0"/>
              </a:rPr>
              <a:t>Traffic lights are another source of problems.  How do red-green color-blind people know whether the light is green or red?  Fortunately, there’s a spatial cue: red is always above (or to the right of) green.  Protanopia sufferers (as opposed to deuteranopians) have an additional advantage: the red light looks darker than the green light.</a:t>
            </a:r>
          </a:p>
          <a:p>
            <a:r>
              <a:rPr lang="en-US">
                <a:latin typeface="Times New Roman" charset="0"/>
                <a:ea typeface="Arial" charset="0"/>
              </a:rPr>
              <a:t>There are online tools for checking your interface against various kinds of color blindness; one good one is Vischeck (http://www.vischeck.com/vischeck/).</a:t>
            </a:r>
          </a:p>
          <a:p>
            <a:r>
              <a:rPr lang="en-US">
                <a:latin typeface="Times New Roman" charset="0"/>
                <a:ea typeface="Arial" charset="0"/>
              </a:rPr>
              <a:t>Henry Sturman is a red-green colorblind software developer who has written a good article about what it’s like (http://henrysturman.com/english/articles/colorvision.html).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F2A1DC2-83FA-A941-94DC-4F2B2A17EA50}" type="slidenum">
              <a:rPr lang="en-US"/>
              <a:pPr/>
              <a:t>10</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 refractive index of the lens varies with the wavelength of the light passing through it; just like a prism, different wavelengths are bent at different angles.  So your eye needs to focus differently on red features than it does on blue features.</a:t>
            </a:r>
          </a:p>
          <a:p>
            <a:pPr eaLnBrk="1" hangingPunct="1"/>
            <a:r>
              <a:rPr lang="en-US">
                <a:latin typeface="Times New Roman" charset="0"/>
                <a:ea typeface="Arial" charset="0"/>
              </a:rPr>
              <a:t>As a result, an edge between widely-separated wavelengths – like blue and red – simply can’t be focused.  It always looks a little fuzzy.  So blue-on-red or red-on-blue text is painful to read, and should be avoided at all costs.</a:t>
            </a:r>
          </a:p>
          <a:p>
            <a:pPr eaLnBrk="1" hangingPunct="1"/>
            <a:r>
              <a:rPr lang="en-US">
                <a:latin typeface="Times New Roman" charset="0"/>
                <a:ea typeface="Arial" charset="0"/>
              </a:rPr>
              <a:t>Apple’s ForceQuit tool in Mac OS X, which allows users to shut down misbehaving applications, unfortunately fell into this trap.  In the dialog, unresponding applications are helpfully displayed in red. But the selection is a blue highlight. The result is incredibly hard to read.</a:t>
            </a:r>
          </a:p>
          <a:p>
            <a:pPr eaLnBrk="1" hangingPunct="1"/>
            <a:r>
              <a:rPr lang="en-US">
                <a:latin typeface="Times New Roman" charset="0"/>
                <a:ea typeface="Arial" charset="0"/>
              </a:rPr>
              <a:t>Here's an experiment you can try to demonstrate chromatic aberration. Put a small purple dot on a piece of paper. Hold it close to your eye; it should look blue in the center, surrounded by a red halo. Then move it farther away; the colors should switch places, so that red is in the center and blue is the halo.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FD7F7E5-9FF6-7C4D-A675-9F7487A657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AAA07A9-6287-4A49-8933-40F88182B5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D00CD90-749F-2747-90AB-40E021100C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39019EC-95C2-EF4C-BDEC-98EC9232C59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2203577E-031B-AC4A-BA42-475E9D5A52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7F911FD-A68D-EC47-ADC8-9630F7DE7C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F089AAA-FC63-2D45-A49B-D8B5D78A2E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EB7CCB19-E41E-914F-BC87-55AFAFC8A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451F33D1-2C34-1444-85D3-7569A4676B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6243C764-8131-3C48-898E-E07AE05B32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309C9223-365C-4040-8552-F2ABC9BDB8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3265C4A-7BA6-5B41-8F36-DF437A1DBE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E23A173-6D64-5E43-B438-DECE378666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8A0F10A-FFE7-D943-AF85-50820879EE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3" r:id="rId12"/>
    <p:sldLayoutId id="2147483994"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pitchFamily="-97" charset="-128"/>
          <a:cs typeface="ＭＳ Ｐゴシック"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pitchFamily="-97"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pitchFamily="-97"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1"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2" name="Rectangle 6"/>
          <p:cNvSpPr>
            <a:spLocks noGrp="1" noChangeArrowheads="1"/>
          </p:cNvSpPr>
          <p:nvPr>
            <p:ph type="sldNum" sz="quarter" idx="12"/>
          </p:nvPr>
        </p:nvSpPr>
        <p:spPr>
          <a:noFill/>
        </p:spPr>
        <p:txBody>
          <a:bodyPr/>
          <a:lstStyle/>
          <a:p>
            <a:fld id="{3C252FD7-0141-8C44-8248-E3DDAAAD677A}" type="slidenum">
              <a:rPr lang="en-US"/>
              <a:pPr/>
              <a:t>1</a:t>
            </a:fld>
            <a:endParaRPr lang="en-US"/>
          </a:p>
        </p:txBody>
      </p:sp>
      <p:sp>
        <p:nvSpPr>
          <p:cNvPr id="17413" name="Rectangle 2"/>
          <p:cNvSpPr>
            <a:spLocks noGrp="1" noChangeArrowheads="1"/>
          </p:cNvSpPr>
          <p:nvPr>
            <p:ph type="ctrTitle"/>
          </p:nvPr>
        </p:nvSpPr>
        <p:spPr>
          <a:xfrm>
            <a:off x="685800" y="2492375"/>
            <a:ext cx="7772400" cy="744538"/>
          </a:xfrm>
        </p:spPr>
        <p:txBody>
          <a:bodyPr/>
          <a:lstStyle/>
          <a:p>
            <a:pPr eaLnBrk="1" hangingPunct="1"/>
            <a:r>
              <a:rPr lang="en-US" sz="2400" dirty="0">
                <a:ea typeface="ＭＳ Ｐゴシック" charset="-128"/>
              </a:rPr>
              <a:t>Lecture</a:t>
            </a:r>
            <a:r>
              <a:rPr lang="en-US" sz="2400" dirty="0" smtClean="0">
                <a:ea typeface="ＭＳ Ｐゴシック" charset="-128"/>
              </a:rPr>
              <a:t> 20: </a:t>
            </a:r>
            <a:r>
              <a:rPr lang="en-US" sz="2400" dirty="0">
                <a:ea typeface="ＭＳ Ｐゴシック" charset="-128"/>
              </a:rPr>
              <a:t>Color Design and Typography</a:t>
            </a:r>
          </a:p>
        </p:txBody>
      </p:sp>
      <p:sp>
        <p:nvSpPr>
          <p:cNvPr id="17414" name="Rectangle 3"/>
          <p:cNvSpPr>
            <a:spLocks noGrp="1" noChangeArrowheads="1"/>
          </p:cNvSpPr>
          <p:nvPr>
            <p:ph type="subTitle" idx="1"/>
          </p:nvPr>
        </p:nvSpPr>
        <p:spPr/>
        <p:txBody>
          <a:bodyPr/>
          <a:lstStyle/>
          <a:p>
            <a:pPr algn="l" eaLnBrk="1" hangingPunct="1"/>
            <a:r>
              <a:rPr lang="en-US" dirty="0" smtClean="0">
                <a:ea typeface="Arial" charset="0"/>
              </a:rPr>
              <a:t>PS3, RS3 due Sunday</a:t>
            </a:r>
          </a:p>
          <a:p>
            <a:pPr algn="l" eaLnBrk="1" hangingPunct="1"/>
            <a:r>
              <a:rPr lang="en-US" dirty="0" smtClean="0">
                <a:ea typeface="Arial" charset="0"/>
              </a:rPr>
              <a:t>GR4 due one week from Sunday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ea typeface="ＭＳ Ｐゴシック" charset="-128"/>
              </a:rPr>
              <a:t>Chromatic Aberration</a:t>
            </a:r>
          </a:p>
        </p:txBody>
      </p:sp>
      <p:sp>
        <p:nvSpPr>
          <p:cNvPr id="31747" name="Rectangle 3"/>
          <p:cNvSpPr>
            <a:spLocks noGrp="1" noChangeArrowheads="1"/>
          </p:cNvSpPr>
          <p:nvPr>
            <p:ph type="body" idx="1"/>
          </p:nvPr>
        </p:nvSpPr>
        <p:spPr/>
        <p:txBody>
          <a:bodyPr/>
          <a:lstStyle/>
          <a:p>
            <a:pPr eaLnBrk="1" hangingPunct="1"/>
            <a:r>
              <a:rPr lang="en-US">
                <a:ea typeface="Arial" charset="0"/>
              </a:rPr>
              <a:t>Different wavelengths focus differently</a:t>
            </a:r>
          </a:p>
          <a:p>
            <a:pPr lvl="1" eaLnBrk="1" hangingPunct="1"/>
            <a:r>
              <a:rPr lang="en-US">
                <a:ea typeface="Arial" charset="0"/>
              </a:rPr>
              <a:t>Highly separated wavelengths (red &amp; blue) can</a:t>
            </a:r>
            <a:r>
              <a:rPr lang="en-US">
                <a:latin typeface="Verdana" charset="0"/>
                <a:ea typeface="Arial" charset="0"/>
              </a:rPr>
              <a:t>’</a:t>
            </a:r>
            <a:r>
              <a:rPr lang="en-US">
                <a:ea typeface="Arial" charset="0"/>
              </a:rPr>
              <a:t>t be focused simultaneously</a:t>
            </a:r>
          </a:p>
          <a:p>
            <a:pPr eaLnBrk="1" hangingPunct="1"/>
            <a:r>
              <a:rPr lang="en-US">
                <a:ea typeface="Arial" charset="0"/>
              </a:rPr>
              <a:t>Guideline: don</a:t>
            </a:r>
            <a:r>
              <a:rPr lang="en-US">
                <a:latin typeface="Verdana" charset="0"/>
                <a:ea typeface="Arial" charset="0"/>
              </a:rPr>
              <a:t>’</a:t>
            </a:r>
            <a:r>
              <a:rPr lang="en-US">
                <a:ea typeface="Arial" charset="0"/>
              </a:rPr>
              <a:t>t use red-on-blue text</a:t>
            </a:r>
          </a:p>
          <a:p>
            <a:pPr lvl="1" eaLnBrk="1" hangingPunct="1"/>
            <a:r>
              <a:rPr lang="en-US">
                <a:ea typeface="Arial" charset="0"/>
              </a:rPr>
              <a:t>It looks fuzzy and hurts to read</a:t>
            </a:r>
          </a:p>
          <a:p>
            <a:pPr eaLnBrk="1" hangingPunct="1"/>
            <a:endParaRPr lang="en-US">
              <a:ea typeface="Arial" charset="0"/>
            </a:endParaRPr>
          </a:p>
          <a:p>
            <a:pPr eaLnBrk="1" hangingPunct="1"/>
            <a:endParaRPr lang="en-US">
              <a:ea typeface="Arial" charset="0"/>
            </a:endParaRPr>
          </a:p>
          <a:p>
            <a:pPr eaLnBrk="1" hangingPunct="1">
              <a:buFontTx/>
              <a:buNone/>
            </a:pPr>
            <a:endParaRPr lang="en-US">
              <a:ea typeface="Arial" charset="0"/>
            </a:endParaRPr>
          </a:p>
        </p:txBody>
      </p:sp>
      <p:sp>
        <p:nvSpPr>
          <p:cNvPr id="317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17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1750" name="Slide Number Placeholder 5"/>
          <p:cNvSpPr>
            <a:spLocks noGrp="1"/>
          </p:cNvSpPr>
          <p:nvPr>
            <p:ph type="sldNum" sz="quarter" idx="12"/>
          </p:nvPr>
        </p:nvSpPr>
        <p:spPr>
          <a:noFill/>
        </p:spPr>
        <p:txBody>
          <a:bodyPr/>
          <a:lstStyle/>
          <a:p>
            <a:fld id="{8191CACA-CA54-4C4C-898B-D0DEB89C17AD}" type="slidenum">
              <a:rPr lang="en-US"/>
              <a:pPr/>
              <a:t>10</a:t>
            </a:fld>
            <a:endParaRPr lang="en-US"/>
          </a:p>
        </p:txBody>
      </p:sp>
      <p:pic>
        <p:nvPicPr>
          <p:cNvPr id="31751" name="Picture 5" descr="forcequit"/>
          <p:cNvPicPr>
            <a:picLocks noChangeAspect="1" noChangeArrowheads="1"/>
          </p:cNvPicPr>
          <p:nvPr/>
        </p:nvPicPr>
        <p:blipFill>
          <a:blip r:embed="rId3"/>
          <a:srcRect/>
          <a:stretch>
            <a:fillRect/>
          </a:stretch>
        </p:blipFill>
        <p:spPr bwMode="auto">
          <a:xfrm>
            <a:off x="1981200" y="4114800"/>
            <a:ext cx="4724400" cy="151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ea typeface="ＭＳ Ｐゴシック" charset="-128"/>
              </a:rPr>
              <a:t>Blue Details Are Hard to Resolve</a:t>
            </a:r>
          </a:p>
        </p:txBody>
      </p:sp>
      <p:sp>
        <p:nvSpPr>
          <p:cNvPr id="33795" name="Rectangle 3"/>
          <p:cNvSpPr>
            <a:spLocks noGrp="1" noChangeArrowheads="1"/>
          </p:cNvSpPr>
          <p:nvPr>
            <p:ph type="body" idx="1"/>
          </p:nvPr>
        </p:nvSpPr>
        <p:spPr/>
        <p:txBody>
          <a:bodyPr/>
          <a:lstStyle/>
          <a:p>
            <a:pPr eaLnBrk="1" hangingPunct="1">
              <a:lnSpc>
                <a:spcPct val="90000"/>
              </a:lnSpc>
            </a:pPr>
            <a:r>
              <a:rPr lang="en-US">
                <a:ea typeface="Arial" charset="0"/>
              </a:rPr>
              <a:t>Fovea has few S cones</a:t>
            </a:r>
          </a:p>
          <a:p>
            <a:pPr lvl="1" eaLnBrk="1" hangingPunct="1">
              <a:lnSpc>
                <a:spcPct val="90000"/>
              </a:lnSpc>
            </a:pPr>
            <a:r>
              <a:rPr lang="en-US">
                <a:ea typeface="Arial" charset="0"/>
              </a:rPr>
              <a:t>Can</a:t>
            </a:r>
            <a:r>
              <a:rPr lang="en-US">
                <a:latin typeface="Verdana" charset="0"/>
                <a:ea typeface="Arial" charset="0"/>
              </a:rPr>
              <a:t>’</a:t>
            </a:r>
            <a:r>
              <a:rPr lang="en-US">
                <a:ea typeface="Arial" charset="0"/>
              </a:rPr>
              <a:t>t resolve small blue features (unless they have high contrast with background)</a:t>
            </a:r>
          </a:p>
          <a:p>
            <a:pPr eaLnBrk="1" hangingPunct="1">
              <a:lnSpc>
                <a:spcPct val="90000"/>
              </a:lnSpc>
            </a:pPr>
            <a:r>
              <a:rPr lang="en-US">
                <a:ea typeface="Arial" charset="0"/>
              </a:rPr>
              <a:t>Lens and aqueous humor turn yellow with age</a:t>
            </a:r>
          </a:p>
          <a:p>
            <a:pPr lvl="1" eaLnBrk="1" hangingPunct="1">
              <a:lnSpc>
                <a:spcPct val="90000"/>
              </a:lnSpc>
            </a:pPr>
            <a:r>
              <a:rPr lang="en-US">
                <a:ea typeface="Arial" charset="0"/>
              </a:rPr>
              <a:t>Blue wavelengths are filtered out</a:t>
            </a:r>
          </a:p>
          <a:p>
            <a:pPr eaLnBrk="1" hangingPunct="1">
              <a:lnSpc>
                <a:spcPct val="90000"/>
              </a:lnSpc>
            </a:pPr>
            <a:r>
              <a:rPr lang="en-US">
                <a:ea typeface="Arial" charset="0"/>
              </a:rPr>
              <a:t>Lens weakens with age</a:t>
            </a:r>
          </a:p>
          <a:p>
            <a:pPr lvl="1" eaLnBrk="1" hangingPunct="1">
              <a:lnSpc>
                <a:spcPct val="90000"/>
              </a:lnSpc>
            </a:pPr>
            <a:r>
              <a:rPr lang="en-US">
                <a:ea typeface="Arial" charset="0"/>
              </a:rPr>
              <a:t>Blue is harder to focus</a:t>
            </a:r>
          </a:p>
          <a:p>
            <a:pPr eaLnBrk="1" hangingPunct="1">
              <a:lnSpc>
                <a:spcPct val="90000"/>
              </a:lnSpc>
            </a:pPr>
            <a:r>
              <a:rPr lang="en-US">
                <a:ea typeface="Arial" charset="0"/>
              </a:rPr>
              <a:t>Guideline: don</a:t>
            </a:r>
            <a:r>
              <a:rPr lang="en-US">
                <a:latin typeface="Verdana" charset="0"/>
                <a:ea typeface="Arial" charset="0"/>
              </a:rPr>
              <a:t>’</a:t>
            </a:r>
            <a:r>
              <a:rPr lang="en-US">
                <a:ea typeface="Arial" charset="0"/>
              </a:rPr>
              <a:t>t use blue against dark backgrounds where small details matter (text!)</a:t>
            </a:r>
          </a:p>
          <a:p>
            <a:pPr eaLnBrk="1" hangingPunct="1">
              <a:lnSpc>
                <a:spcPct val="90000"/>
              </a:lnSpc>
            </a:pPr>
            <a:endParaRPr lang="en-US">
              <a:ea typeface="Arial" charset="0"/>
            </a:endParaRPr>
          </a:p>
        </p:txBody>
      </p:sp>
      <p:sp>
        <p:nvSpPr>
          <p:cNvPr id="3379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379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3798" name="Slide Number Placeholder 5"/>
          <p:cNvSpPr>
            <a:spLocks noGrp="1"/>
          </p:cNvSpPr>
          <p:nvPr>
            <p:ph type="sldNum" sz="quarter" idx="12"/>
          </p:nvPr>
        </p:nvSpPr>
        <p:spPr>
          <a:noFill/>
        </p:spPr>
        <p:txBody>
          <a:bodyPr/>
          <a:lstStyle/>
          <a:p>
            <a:fld id="{E5421B20-15B0-774C-8161-C3ABE5F1DD26}"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ea typeface="ＭＳ Ｐゴシック" charset="-128"/>
              </a:rPr>
              <a:t>Color Models</a:t>
            </a:r>
          </a:p>
        </p:txBody>
      </p:sp>
      <p:sp>
        <p:nvSpPr>
          <p:cNvPr id="35843" name="Rectangle 3"/>
          <p:cNvSpPr>
            <a:spLocks noGrp="1" noChangeArrowheads="1"/>
          </p:cNvSpPr>
          <p:nvPr>
            <p:ph type="body" idx="1"/>
          </p:nvPr>
        </p:nvSpPr>
        <p:spPr/>
        <p:txBody>
          <a:bodyPr/>
          <a:lstStyle/>
          <a:p>
            <a:pPr eaLnBrk="1" hangingPunct="1">
              <a:lnSpc>
                <a:spcPct val="80000"/>
              </a:lnSpc>
            </a:pPr>
            <a:r>
              <a:rPr lang="en-US" sz="2000">
                <a:ea typeface="Arial" charset="0"/>
              </a:rPr>
              <a:t>Red-Green-Blue (RGB)</a:t>
            </a:r>
          </a:p>
          <a:p>
            <a:pPr lvl="1" eaLnBrk="1" hangingPunct="1">
              <a:lnSpc>
                <a:spcPct val="80000"/>
              </a:lnSpc>
            </a:pPr>
            <a:r>
              <a:rPr lang="en-US" sz="1800">
                <a:ea typeface="Arial" charset="0"/>
              </a:rPr>
              <a:t>Red: 0% - 100%</a:t>
            </a:r>
          </a:p>
          <a:p>
            <a:pPr lvl="1" eaLnBrk="1" hangingPunct="1">
              <a:lnSpc>
                <a:spcPct val="80000"/>
              </a:lnSpc>
            </a:pPr>
            <a:r>
              <a:rPr lang="en-US" sz="1800">
                <a:ea typeface="Arial" charset="0"/>
              </a:rPr>
              <a:t>Green: 0% - 100%</a:t>
            </a:r>
          </a:p>
          <a:p>
            <a:pPr lvl="1" eaLnBrk="1" hangingPunct="1">
              <a:lnSpc>
                <a:spcPct val="80000"/>
              </a:lnSpc>
            </a:pPr>
            <a:r>
              <a:rPr lang="en-US" sz="1800">
                <a:ea typeface="Arial" charset="0"/>
              </a:rPr>
              <a:t>Blue: 0% - 100%</a:t>
            </a:r>
          </a:p>
          <a:p>
            <a:pPr eaLnBrk="1" hangingPunct="1">
              <a:lnSpc>
                <a:spcPct val="80000"/>
              </a:lnSpc>
            </a:pPr>
            <a:endParaRPr lang="en-US" sz="2000">
              <a:ea typeface="Arial" charset="0"/>
            </a:endParaRPr>
          </a:p>
          <a:p>
            <a:pPr eaLnBrk="1" hangingPunct="1">
              <a:lnSpc>
                <a:spcPct val="80000"/>
              </a:lnSpc>
            </a:pPr>
            <a:endParaRPr lang="en-US" sz="2000">
              <a:ea typeface="Arial" charset="0"/>
            </a:endParaRPr>
          </a:p>
          <a:p>
            <a:pPr eaLnBrk="1" hangingPunct="1">
              <a:lnSpc>
                <a:spcPct val="80000"/>
              </a:lnSpc>
            </a:pPr>
            <a:endParaRPr lang="en-US" sz="2000">
              <a:ea typeface="Arial" charset="0"/>
            </a:endParaRPr>
          </a:p>
          <a:p>
            <a:pPr eaLnBrk="1" hangingPunct="1">
              <a:lnSpc>
                <a:spcPct val="80000"/>
              </a:lnSpc>
            </a:pPr>
            <a:endParaRPr lang="en-US" sz="2000">
              <a:ea typeface="Arial" charset="0"/>
            </a:endParaRPr>
          </a:p>
          <a:p>
            <a:pPr eaLnBrk="1" hangingPunct="1">
              <a:lnSpc>
                <a:spcPct val="80000"/>
              </a:lnSpc>
            </a:pPr>
            <a:endParaRPr lang="en-US" sz="2000">
              <a:ea typeface="Arial" charset="0"/>
            </a:endParaRPr>
          </a:p>
          <a:p>
            <a:pPr eaLnBrk="1" hangingPunct="1">
              <a:lnSpc>
                <a:spcPct val="80000"/>
              </a:lnSpc>
            </a:pPr>
            <a:r>
              <a:rPr lang="en-US" sz="2000">
                <a:ea typeface="Arial" charset="0"/>
              </a:rPr>
              <a:t>Cyan-Magenta-Yellow</a:t>
            </a:r>
          </a:p>
          <a:p>
            <a:pPr lvl="1" eaLnBrk="1" hangingPunct="1">
              <a:lnSpc>
                <a:spcPct val="80000"/>
              </a:lnSpc>
            </a:pPr>
            <a:r>
              <a:rPr lang="en-US" sz="1800">
                <a:ea typeface="Arial" charset="0"/>
              </a:rPr>
              <a:t>Used for printing</a:t>
            </a:r>
          </a:p>
          <a:p>
            <a:pPr eaLnBrk="1" hangingPunct="1">
              <a:lnSpc>
                <a:spcPct val="80000"/>
              </a:lnSpc>
            </a:pPr>
            <a:endParaRPr lang="en-US" sz="2000">
              <a:ea typeface="Arial" charset="0"/>
            </a:endParaRPr>
          </a:p>
        </p:txBody>
      </p:sp>
      <p:sp>
        <p:nvSpPr>
          <p:cNvPr id="3584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584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5846" name="Slide Number Placeholder 5"/>
          <p:cNvSpPr>
            <a:spLocks noGrp="1"/>
          </p:cNvSpPr>
          <p:nvPr>
            <p:ph type="sldNum" sz="quarter" idx="12"/>
          </p:nvPr>
        </p:nvSpPr>
        <p:spPr>
          <a:noFill/>
        </p:spPr>
        <p:txBody>
          <a:bodyPr/>
          <a:lstStyle/>
          <a:p>
            <a:fld id="{760AF103-AB59-3D45-B7CC-D26E9FB25AC2}" type="slidenum">
              <a:rPr lang="en-US"/>
              <a:pPr/>
              <a:t>12</a:t>
            </a:fld>
            <a:endParaRPr lang="en-US"/>
          </a:p>
        </p:txBody>
      </p:sp>
      <p:pic>
        <p:nvPicPr>
          <p:cNvPr id="35847" name="Picture 2"/>
          <p:cNvPicPr>
            <a:picLocks noChangeAspect="1" noChangeArrowheads="1"/>
          </p:cNvPicPr>
          <p:nvPr/>
        </p:nvPicPr>
        <p:blipFill>
          <a:blip r:embed="rId3"/>
          <a:srcRect/>
          <a:stretch>
            <a:fillRect/>
          </a:stretch>
        </p:blipFill>
        <p:spPr bwMode="auto">
          <a:xfrm>
            <a:off x="5105400" y="1295400"/>
            <a:ext cx="2001838" cy="1905000"/>
          </a:xfrm>
          <a:prstGeom prst="rect">
            <a:avLst/>
          </a:prstGeom>
          <a:noFill/>
          <a:ln w="25400">
            <a:noFill/>
            <a:miter lim="800000"/>
            <a:headEnd/>
            <a:tailEnd type="none" w="lg" len="lg"/>
          </a:ln>
        </p:spPr>
      </p:pic>
      <p:pic>
        <p:nvPicPr>
          <p:cNvPr id="35848" name="Picture 3"/>
          <p:cNvPicPr>
            <a:picLocks noChangeAspect="1" noChangeArrowheads="1"/>
          </p:cNvPicPr>
          <p:nvPr/>
        </p:nvPicPr>
        <p:blipFill>
          <a:blip r:embed="rId4"/>
          <a:srcRect/>
          <a:stretch>
            <a:fillRect/>
          </a:stretch>
        </p:blipFill>
        <p:spPr bwMode="auto">
          <a:xfrm>
            <a:off x="5334000" y="3733800"/>
            <a:ext cx="1828800" cy="1730375"/>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6"/>
          <p:cNvSpPr>
            <a:spLocks noGrp="1"/>
          </p:cNvSpPr>
          <p:nvPr>
            <p:ph type="title"/>
          </p:nvPr>
        </p:nvSpPr>
        <p:spPr/>
        <p:txBody>
          <a:bodyPr/>
          <a:lstStyle/>
          <a:p>
            <a:r>
              <a:rPr lang="en-US">
                <a:ea typeface="ＭＳ Ｐゴシック" charset="-128"/>
              </a:rPr>
              <a:t>More Color Models</a:t>
            </a:r>
          </a:p>
        </p:txBody>
      </p:sp>
      <p:sp>
        <p:nvSpPr>
          <p:cNvPr id="37891" name="Text Placeholder 7"/>
          <p:cNvSpPr>
            <a:spLocks noGrp="1"/>
          </p:cNvSpPr>
          <p:nvPr>
            <p:ph type="body" idx="1"/>
          </p:nvPr>
        </p:nvSpPr>
        <p:spPr/>
        <p:txBody>
          <a:bodyPr/>
          <a:lstStyle/>
          <a:p>
            <a:pPr eaLnBrk="1" hangingPunct="1">
              <a:lnSpc>
                <a:spcPct val="80000"/>
              </a:lnSpc>
            </a:pPr>
            <a:r>
              <a:rPr lang="en-US" sz="2200">
                <a:ea typeface="Arial" charset="0"/>
              </a:rPr>
              <a:t>Hue-Saturation-Value (HSV)</a:t>
            </a:r>
          </a:p>
          <a:p>
            <a:pPr lvl="1" eaLnBrk="1" hangingPunct="1">
              <a:lnSpc>
                <a:spcPct val="80000"/>
              </a:lnSpc>
            </a:pPr>
            <a:r>
              <a:rPr lang="en-US" sz="2000">
                <a:ea typeface="Arial" charset="0"/>
              </a:rPr>
              <a:t>Hue is wavelength of color</a:t>
            </a:r>
          </a:p>
          <a:p>
            <a:pPr lvl="1" eaLnBrk="1" hangingPunct="1">
              <a:lnSpc>
                <a:spcPct val="80000"/>
              </a:lnSpc>
            </a:pPr>
            <a:r>
              <a:rPr lang="en-US" sz="2000">
                <a:ea typeface="Arial" charset="0"/>
              </a:rPr>
              <a:t>Saturation is amount of pure color</a:t>
            </a:r>
          </a:p>
          <a:p>
            <a:pPr lvl="2" eaLnBrk="1" hangingPunct="1">
              <a:lnSpc>
                <a:spcPct val="80000"/>
              </a:lnSpc>
            </a:pPr>
            <a:r>
              <a:rPr lang="en-US">
                <a:ea typeface="Arial" charset="0"/>
              </a:rPr>
              <a:t>0% = gray, 100% = pure</a:t>
            </a:r>
          </a:p>
          <a:p>
            <a:pPr lvl="1" eaLnBrk="1" hangingPunct="1">
              <a:lnSpc>
                <a:spcPct val="80000"/>
              </a:lnSpc>
            </a:pPr>
            <a:r>
              <a:rPr lang="en-US" sz="2000">
                <a:ea typeface="Arial" charset="0"/>
              </a:rPr>
              <a:t>Value is brightness</a:t>
            </a:r>
          </a:p>
          <a:p>
            <a:pPr lvl="2" eaLnBrk="1" hangingPunct="1">
              <a:lnSpc>
                <a:spcPct val="80000"/>
              </a:lnSpc>
            </a:pPr>
            <a:r>
              <a:rPr lang="en-US">
                <a:ea typeface="Arial" charset="0"/>
              </a:rPr>
              <a:t>0% = dark, 100% = bright</a:t>
            </a:r>
          </a:p>
          <a:p>
            <a:pPr eaLnBrk="1" hangingPunct="1">
              <a:lnSpc>
                <a:spcPct val="80000"/>
              </a:lnSpc>
            </a:pPr>
            <a:endParaRPr lang="en-US" sz="2200">
              <a:ea typeface="Arial" charset="0"/>
            </a:endParaRPr>
          </a:p>
          <a:p>
            <a:pPr eaLnBrk="1" hangingPunct="1">
              <a:lnSpc>
                <a:spcPct val="80000"/>
              </a:lnSpc>
            </a:pPr>
            <a:endParaRPr lang="en-US" sz="2200">
              <a:ea typeface="Arial" charset="0"/>
            </a:endParaRPr>
          </a:p>
          <a:p>
            <a:pPr eaLnBrk="1" hangingPunct="1">
              <a:lnSpc>
                <a:spcPct val="80000"/>
              </a:lnSpc>
            </a:pPr>
            <a:endParaRPr lang="en-US" sz="2200">
              <a:ea typeface="Arial" charset="0"/>
            </a:endParaRPr>
          </a:p>
          <a:p>
            <a:pPr eaLnBrk="1" hangingPunct="1">
              <a:lnSpc>
                <a:spcPct val="80000"/>
              </a:lnSpc>
            </a:pPr>
            <a:r>
              <a:rPr lang="en-US" sz="2200">
                <a:ea typeface="Arial" charset="0"/>
              </a:rPr>
              <a:t>Hue-Lightness-Saturation (HLS)</a:t>
            </a:r>
          </a:p>
          <a:p>
            <a:pPr lvl="1" eaLnBrk="1" hangingPunct="1">
              <a:lnSpc>
                <a:spcPct val="80000"/>
              </a:lnSpc>
            </a:pPr>
            <a:r>
              <a:rPr lang="en-US" sz="1800">
                <a:ea typeface="Arial" charset="0"/>
              </a:rPr>
              <a:t>White has lightness 1.0 </a:t>
            </a:r>
          </a:p>
          <a:p>
            <a:pPr lvl="1" eaLnBrk="1" hangingPunct="1">
              <a:lnSpc>
                <a:spcPct val="80000"/>
              </a:lnSpc>
            </a:pPr>
            <a:r>
              <a:rPr lang="en-US" sz="1800">
                <a:ea typeface="Arial" charset="0"/>
              </a:rPr>
              <a:t>Pure colors have lightness 0.5</a:t>
            </a:r>
          </a:p>
          <a:p>
            <a:endParaRPr lang="en-US">
              <a:ea typeface="Arial" charset="0"/>
            </a:endParaRPr>
          </a:p>
        </p:txBody>
      </p:sp>
      <p:sp>
        <p:nvSpPr>
          <p:cNvPr id="3789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789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7894" name="Slide Number Placeholder 5"/>
          <p:cNvSpPr>
            <a:spLocks noGrp="1"/>
          </p:cNvSpPr>
          <p:nvPr>
            <p:ph type="sldNum" sz="quarter" idx="12"/>
          </p:nvPr>
        </p:nvSpPr>
        <p:spPr>
          <a:noFill/>
        </p:spPr>
        <p:txBody>
          <a:bodyPr/>
          <a:lstStyle/>
          <a:p>
            <a:fld id="{EF08E498-3D76-1842-A2FD-52A0E4BC01D3}" type="slidenum">
              <a:rPr lang="en-US"/>
              <a:pPr/>
              <a:t>13</a:t>
            </a:fld>
            <a:endParaRPr lang="en-US"/>
          </a:p>
        </p:txBody>
      </p:sp>
      <p:pic>
        <p:nvPicPr>
          <p:cNvPr id="37895" name="Picture 3" descr="hsvcone"/>
          <p:cNvPicPr>
            <a:picLocks noChangeAspect="1" noChangeArrowheads="1"/>
          </p:cNvPicPr>
          <p:nvPr/>
        </p:nvPicPr>
        <p:blipFill>
          <a:blip r:embed="rId3"/>
          <a:srcRect l="28310" r="10878" b="12962"/>
          <a:stretch>
            <a:fillRect/>
          </a:stretch>
        </p:blipFill>
        <p:spPr bwMode="auto">
          <a:xfrm>
            <a:off x="5562600" y="609600"/>
            <a:ext cx="3197225" cy="2590800"/>
          </a:xfrm>
          <a:prstGeom prst="rect">
            <a:avLst/>
          </a:prstGeom>
          <a:noFill/>
          <a:ln w="9525">
            <a:noFill/>
            <a:miter lim="800000"/>
            <a:headEnd/>
            <a:tailEnd/>
          </a:ln>
        </p:spPr>
      </p:pic>
      <p:pic>
        <p:nvPicPr>
          <p:cNvPr id="37896" name="Picture 4" descr="tek_hls_color"/>
          <p:cNvPicPr>
            <a:picLocks noChangeAspect="1" noChangeArrowheads="1"/>
          </p:cNvPicPr>
          <p:nvPr/>
        </p:nvPicPr>
        <p:blipFill>
          <a:blip r:embed="rId4"/>
          <a:srcRect/>
          <a:stretch>
            <a:fillRect/>
          </a:stretch>
        </p:blipFill>
        <p:spPr bwMode="auto">
          <a:xfrm>
            <a:off x="6248400" y="3429000"/>
            <a:ext cx="2209800" cy="299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9938" name="Straight Arrow Connector 14"/>
          <p:cNvCxnSpPr>
            <a:cxnSpLocks noChangeShapeType="1"/>
          </p:cNvCxnSpPr>
          <p:nvPr/>
        </p:nvCxnSpPr>
        <p:spPr bwMode="auto">
          <a:xfrm flipV="1">
            <a:off x="1447800" y="2971800"/>
            <a:ext cx="2286000" cy="762000"/>
          </a:xfrm>
          <a:prstGeom prst="straightConnector1">
            <a:avLst/>
          </a:prstGeom>
          <a:noFill/>
          <a:ln w="25400">
            <a:solidFill>
              <a:schemeClr val="tx1"/>
            </a:solidFill>
            <a:round/>
            <a:headEnd/>
            <a:tailEnd type="arrow" w="med" len="med"/>
          </a:ln>
        </p:spPr>
      </p:cxnSp>
      <p:sp>
        <p:nvSpPr>
          <p:cNvPr id="39939" name="Title 1"/>
          <p:cNvSpPr>
            <a:spLocks noGrp="1"/>
          </p:cNvSpPr>
          <p:nvPr>
            <p:ph type="title"/>
          </p:nvPr>
        </p:nvSpPr>
        <p:spPr/>
        <p:txBody>
          <a:bodyPr/>
          <a:lstStyle/>
          <a:p>
            <a:r>
              <a:rPr lang="en-US">
                <a:ea typeface="ＭＳ Ｐゴシック" charset="-128"/>
              </a:rPr>
              <a:t>Obtaining Accurate Color</a:t>
            </a:r>
          </a:p>
        </p:txBody>
      </p:sp>
      <p:sp>
        <p:nvSpPr>
          <p:cNvPr id="3994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99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9942" name="Slide Number Placeholder 5"/>
          <p:cNvSpPr>
            <a:spLocks noGrp="1"/>
          </p:cNvSpPr>
          <p:nvPr>
            <p:ph type="sldNum" sz="quarter" idx="12"/>
          </p:nvPr>
        </p:nvSpPr>
        <p:spPr>
          <a:noFill/>
        </p:spPr>
        <p:txBody>
          <a:bodyPr/>
          <a:lstStyle/>
          <a:p>
            <a:fld id="{6006D1E2-4F90-1244-A6E9-2BD5AA75E7E6}" type="slidenum">
              <a:rPr lang="en-US"/>
              <a:pPr/>
              <a:t>14</a:t>
            </a:fld>
            <a:endParaRPr lang="en-US"/>
          </a:p>
        </p:txBody>
      </p:sp>
      <p:pic>
        <p:nvPicPr>
          <p:cNvPr id="39943" name="Picture 7"/>
          <p:cNvPicPr>
            <a:picLocks noChangeAspect="1" noChangeArrowheads="1"/>
          </p:cNvPicPr>
          <p:nvPr/>
        </p:nvPicPr>
        <p:blipFill>
          <a:blip r:embed="rId3"/>
          <a:srcRect/>
          <a:stretch>
            <a:fillRect/>
          </a:stretch>
        </p:blipFill>
        <p:spPr bwMode="auto">
          <a:xfrm>
            <a:off x="4191000" y="1143000"/>
            <a:ext cx="2895600" cy="2962275"/>
          </a:xfrm>
          <a:prstGeom prst="rect">
            <a:avLst/>
          </a:prstGeom>
          <a:noFill/>
          <a:ln w="25400">
            <a:noFill/>
            <a:miter lim="800000"/>
            <a:headEnd/>
            <a:tailEnd type="none" w="lg" len="lg"/>
          </a:ln>
        </p:spPr>
      </p:pic>
      <p:cxnSp>
        <p:nvCxnSpPr>
          <p:cNvPr id="39944" name="Straight Arrow Connector 9"/>
          <p:cNvCxnSpPr>
            <a:cxnSpLocks noChangeShapeType="1"/>
          </p:cNvCxnSpPr>
          <p:nvPr/>
        </p:nvCxnSpPr>
        <p:spPr bwMode="auto">
          <a:xfrm rot="5400000" flipH="1" flipV="1">
            <a:off x="152401" y="2438400"/>
            <a:ext cx="2590800" cy="3175"/>
          </a:xfrm>
          <a:prstGeom prst="straightConnector1">
            <a:avLst/>
          </a:prstGeom>
          <a:noFill/>
          <a:ln w="25400">
            <a:solidFill>
              <a:schemeClr val="tx1"/>
            </a:solidFill>
            <a:round/>
            <a:headEnd/>
            <a:tailEnd type="arrow" w="med" len="med"/>
          </a:ln>
        </p:spPr>
      </p:cxnSp>
      <p:cxnSp>
        <p:nvCxnSpPr>
          <p:cNvPr id="39945" name="Straight Arrow Connector 10"/>
          <p:cNvCxnSpPr>
            <a:cxnSpLocks noChangeShapeType="1"/>
          </p:cNvCxnSpPr>
          <p:nvPr/>
        </p:nvCxnSpPr>
        <p:spPr bwMode="auto">
          <a:xfrm rot="16200000" flipH="1">
            <a:off x="1257300" y="3924300"/>
            <a:ext cx="838200" cy="457200"/>
          </a:xfrm>
          <a:prstGeom prst="straightConnector1">
            <a:avLst/>
          </a:prstGeom>
          <a:noFill/>
          <a:ln w="25400">
            <a:solidFill>
              <a:schemeClr val="tx1"/>
            </a:solidFill>
            <a:round/>
            <a:headEnd/>
            <a:tailEnd type="arrow" w="med" len="med"/>
          </a:ln>
        </p:spPr>
      </p:cxnSp>
      <p:cxnSp>
        <p:nvCxnSpPr>
          <p:cNvPr id="24" name="Straight Connector 23"/>
          <p:cNvCxnSpPr>
            <a:cxnSpLocks noChangeShapeType="1"/>
            <a:endCxn id="35" idx="0"/>
          </p:cNvCxnSpPr>
          <p:nvPr/>
        </p:nvCxnSpPr>
        <p:spPr bwMode="auto">
          <a:xfrm flipV="1">
            <a:off x="1447800" y="3713163"/>
            <a:ext cx="1252538" cy="20637"/>
          </a:xfrm>
          <a:prstGeom prst="line">
            <a:avLst/>
          </a:prstGeom>
          <a:noFill/>
          <a:ln w="19050">
            <a:solidFill>
              <a:schemeClr val="accent1"/>
            </a:solidFill>
            <a:round/>
            <a:headEnd/>
            <a:tailEnd type="none" w="lg" len="lg"/>
          </a:ln>
          <a:effectLst>
            <a:outerShdw blurRad="63500" dist="23000" dir="5400000" rotWithShape="0">
              <a:srgbClr val="000000">
                <a:alpha val="34999"/>
              </a:srgbClr>
            </a:outerShdw>
          </a:effectLst>
        </p:spPr>
      </p:cxnSp>
      <p:cxnSp>
        <p:nvCxnSpPr>
          <p:cNvPr id="25" name="Straight Connector 24"/>
          <p:cNvCxnSpPr>
            <a:cxnSpLocks noChangeShapeType="1"/>
            <a:endCxn id="35" idx="1"/>
          </p:cNvCxnSpPr>
          <p:nvPr/>
        </p:nvCxnSpPr>
        <p:spPr bwMode="auto">
          <a:xfrm rot="5400000" flipH="1" flipV="1">
            <a:off x="822326" y="2589212"/>
            <a:ext cx="1770062" cy="519113"/>
          </a:xfrm>
          <a:prstGeom prst="line">
            <a:avLst/>
          </a:prstGeom>
          <a:noFill/>
          <a:ln w="19050">
            <a:solidFill>
              <a:schemeClr val="accent1"/>
            </a:solidFill>
            <a:round/>
            <a:headEnd/>
            <a:tailEnd type="none" w="lg" len="lg"/>
          </a:ln>
          <a:effectLst>
            <a:outerShdw blurRad="63500" dist="23000" dir="5400000" rotWithShape="0">
              <a:srgbClr val="000000">
                <a:alpha val="34999"/>
              </a:srgbClr>
            </a:outerShdw>
          </a:effectLst>
        </p:spPr>
      </p:cxnSp>
      <p:cxnSp>
        <p:nvCxnSpPr>
          <p:cNvPr id="28" name="Straight Connector 27"/>
          <p:cNvCxnSpPr>
            <a:cxnSpLocks noChangeShapeType="1"/>
            <a:stCxn id="35" idx="0"/>
            <a:endCxn id="35" idx="2"/>
          </p:cNvCxnSpPr>
          <p:nvPr/>
        </p:nvCxnSpPr>
        <p:spPr bwMode="auto">
          <a:xfrm flipV="1">
            <a:off x="2700338" y="3357563"/>
            <a:ext cx="366712" cy="355600"/>
          </a:xfrm>
          <a:prstGeom prst="line">
            <a:avLst/>
          </a:prstGeom>
          <a:noFill/>
          <a:ln w="19050">
            <a:solidFill>
              <a:schemeClr val="accent1"/>
            </a:solidFill>
            <a:round/>
            <a:headEnd/>
            <a:tailEnd type="none" w="lg" len="lg"/>
          </a:ln>
          <a:effectLst>
            <a:outerShdw blurRad="63500" dist="23000" dir="5400000" rotWithShape="0">
              <a:srgbClr val="000000">
                <a:alpha val="34999"/>
              </a:srgbClr>
            </a:outerShdw>
          </a:effectLst>
        </p:spPr>
      </p:cxnSp>
      <p:sp>
        <p:nvSpPr>
          <p:cNvPr id="35" name="Freeform 34"/>
          <p:cNvSpPr>
            <a:spLocks noChangeArrowheads="1"/>
          </p:cNvSpPr>
          <p:nvPr/>
        </p:nvSpPr>
        <p:spPr bwMode="auto">
          <a:xfrm>
            <a:off x="1905000" y="1905000"/>
            <a:ext cx="1162050" cy="1808163"/>
          </a:xfrm>
          <a:custGeom>
            <a:avLst/>
            <a:gdLst>
              <a:gd name="T0" fmla="*/ 794887 w 1559169"/>
              <a:gd name="T1" fmla="*/ 1808871 h 2138289"/>
              <a:gd name="T2" fmla="*/ 61145 w 1559169"/>
              <a:gd name="T3" fmla="*/ 59502 h 2138289"/>
              <a:gd name="T4" fmla="*/ 1161757 w 1559169"/>
              <a:gd name="T5" fmla="*/ 1451857 h 2138289"/>
              <a:gd name="T6" fmla="*/ 1161757 w 1559169"/>
              <a:gd name="T7" fmla="*/ 1451857 h 2138289"/>
              <a:gd name="T8" fmla="*/ 0 60000 65536"/>
              <a:gd name="T9" fmla="*/ 0 60000 65536"/>
              <a:gd name="T10" fmla="*/ 0 60000 65536"/>
              <a:gd name="T11" fmla="*/ 0 60000 65536"/>
              <a:gd name="T12" fmla="*/ 0 w 1559169"/>
              <a:gd name="T13" fmla="*/ 0 h 2138289"/>
              <a:gd name="T14" fmla="*/ 1559169 w 1559169"/>
              <a:gd name="T15" fmla="*/ 2138289 h 2138289"/>
            </a:gdLst>
            <a:ahLst/>
            <a:cxnLst>
              <a:cxn ang="T8">
                <a:pos x="T0" y="T1"/>
              </a:cxn>
              <a:cxn ang="T9">
                <a:pos x="T2" y="T3"/>
              </a:cxn>
              <a:cxn ang="T10">
                <a:pos x="T4" y="T5"/>
              </a:cxn>
              <a:cxn ang="T11">
                <a:pos x="T6" y="T7"/>
              </a:cxn>
            </a:cxnLst>
            <a:rect l="T12" t="T13" r="T14" b="T15"/>
            <a:pathLst>
              <a:path w="1559169" h="2138289">
                <a:moveTo>
                  <a:pt x="1066800" y="2138289"/>
                </a:moveTo>
                <a:cubicBezTo>
                  <a:pt x="533400" y="1139483"/>
                  <a:pt x="0" y="140677"/>
                  <a:pt x="82061" y="70338"/>
                </a:cubicBezTo>
                <a:cubicBezTo>
                  <a:pt x="164123" y="0"/>
                  <a:pt x="1559169" y="1716258"/>
                  <a:pt x="1559169" y="1716258"/>
                </a:cubicBezTo>
              </a:path>
            </a:pathLst>
          </a:custGeom>
          <a:solidFill>
            <a:schemeClr val="bg1"/>
          </a:solidFill>
          <a:ln w="19050">
            <a:solidFill>
              <a:schemeClr val="accent1"/>
            </a:solidFill>
            <a:miter lim="800000"/>
            <a:headEnd/>
            <a:tailEnd type="none" w="lg" len="lg"/>
          </a:ln>
          <a:effectLst>
            <a:outerShdw blurRad="63500" dist="23000" dir="5400000" rotWithShape="0">
              <a:srgbClr val="000000">
                <a:alpha val="34999"/>
              </a:srgbClr>
            </a:outerShdw>
          </a:effectLst>
        </p:spPr>
        <p:txBody>
          <a:bodyPr wrap="none" anchorCtr="1">
            <a:prstTxWarp prst="textNoShape">
              <a:avLst/>
            </a:prstTxWarp>
          </a:bodyPr>
          <a:lstStyle/>
          <a:p>
            <a:pPr>
              <a:defRPr/>
            </a:pPr>
            <a:endParaRPr lang="en-US">
              <a:ea typeface="+mn-ea"/>
            </a:endParaRPr>
          </a:p>
        </p:txBody>
      </p:sp>
      <p:cxnSp>
        <p:nvCxnSpPr>
          <p:cNvPr id="39950" name="Straight Connector 41"/>
          <p:cNvCxnSpPr>
            <a:cxnSpLocks noChangeShapeType="1"/>
            <a:stCxn id="35" idx="1"/>
          </p:cNvCxnSpPr>
          <p:nvPr/>
        </p:nvCxnSpPr>
        <p:spPr bwMode="auto">
          <a:xfrm flipV="1">
            <a:off x="1966913" y="1524000"/>
            <a:ext cx="2757487" cy="439738"/>
          </a:xfrm>
          <a:prstGeom prst="line">
            <a:avLst/>
          </a:prstGeom>
          <a:noFill/>
          <a:ln w="12700">
            <a:solidFill>
              <a:schemeClr val="tx1"/>
            </a:solidFill>
            <a:prstDash val="sysDot"/>
            <a:round/>
            <a:headEnd/>
            <a:tailEnd type="none" w="lg" len="lg"/>
          </a:ln>
        </p:spPr>
      </p:cxnSp>
      <p:cxnSp>
        <p:nvCxnSpPr>
          <p:cNvPr id="39951" name="Straight Connector 42"/>
          <p:cNvCxnSpPr>
            <a:cxnSpLocks noChangeShapeType="1"/>
            <a:stCxn id="35" idx="0"/>
          </p:cNvCxnSpPr>
          <p:nvPr/>
        </p:nvCxnSpPr>
        <p:spPr bwMode="auto">
          <a:xfrm>
            <a:off x="2700338" y="3713163"/>
            <a:ext cx="2328862" cy="173037"/>
          </a:xfrm>
          <a:prstGeom prst="line">
            <a:avLst/>
          </a:prstGeom>
          <a:noFill/>
          <a:ln w="12700">
            <a:solidFill>
              <a:schemeClr val="tx1"/>
            </a:solidFill>
            <a:prstDash val="sysDot"/>
            <a:round/>
            <a:headEnd/>
            <a:tailEnd type="none" w="lg" len="lg"/>
          </a:ln>
        </p:spPr>
      </p:cxnSp>
      <p:cxnSp>
        <p:nvCxnSpPr>
          <p:cNvPr id="39952" name="Straight Connector 45"/>
          <p:cNvCxnSpPr>
            <a:cxnSpLocks noChangeShapeType="1"/>
            <a:stCxn id="35" idx="2"/>
          </p:cNvCxnSpPr>
          <p:nvPr/>
        </p:nvCxnSpPr>
        <p:spPr bwMode="auto">
          <a:xfrm flipV="1">
            <a:off x="3067050" y="3124200"/>
            <a:ext cx="3562350" cy="233363"/>
          </a:xfrm>
          <a:prstGeom prst="line">
            <a:avLst/>
          </a:prstGeom>
          <a:noFill/>
          <a:ln w="12700">
            <a:solidFill>
              <a:schemeClr val="tx1"/>
            </a:solidFill>
            <a:prstDash val="sysDot"/>
            <a:round/>
            <a:headEnd/>
            <a:tailEnd type="none" w="lg" len="lg"/>
          </a:ln>
        </p:spPr>
      </p:cxnSp>
      <p:sp>
        <p:nvSpPr>
          <p:cNvPr id="50" name="Freeform 49"/>
          <p:cNvSpPr/>
          <p:nvPr/>
        </p:nvSpPr>
        <p:spPr bwMode="auto">
          <a:xfrm>
            <a:off x="1435100" y="2054225"/>
            <a:ext cx="1265238" cy="1658938"/>
          </a:xfrm>
          <a:custGeom>
            <a:avLst/>
            <a:gdLst>
              <a:gd name="connsiteX0" fmla="*/ 0 w 1266092"/>
              <a:gd name="connsiteY0" fmla="*/ 1659988 h 1659988"/>
              <a:gd name="connsiteX1" fmla="*/ 506437 w 1266092"/>
              <a:gd name="connsiteY1" fmla="*/ 0 h 1659988"/>
              <a:gd name="connsiteX2" fmla="*/ 1266092 w 1266092"/>
              <a:gd name="connsiteY2" fmla="*/ 1631852 h 1659988"/>
              <a:gd name="connsiteX3" fmla="*/ 0 w 1266092"/>
              <a:gd name="connsiteY3" fmla="*/ 1659988 h 1659988"/>
            </a:gdLst>
            <a:ahLst/>
            <a:cxnLst>
              <a:cxn ang="0">
                <a:pos x="connsiteX0" y="connsiteY0"/>
              </a:cxn>
              <a:cxn ang="0">
                <a:pos x="connsiteX1" y="connsiteY1"/>
              </a:cxn>
              <a:cxn ang="0">
                <a:pos x="connsiteX2" y="connsiteY2"/>
              </a:cxn>
              <a:cxn ang="0">
                <a:pos x="connsiteX3" y="connsiteY3"/>
              </a:cxn>
            </a:cxnLst>
            <a:rect l="l" t="t" r="r" b="b"/>
            <a:pathLst>
              <a:path w="1266092" h="1659988">
                <a:moveTo>
                  <a:pt x="0" y="1659988"/>
                </a:moveTo>
                <a:lnTo>
                  <a:pt x="506437" y="0"/>
                </a:lnTo>
                <a:lnTo>
                  <a:pt x="1266092" y="1631852"/>
                </a:lnTo>
                <a:lnTo>
                  <a:pt x="0" y="1659988"/>
                </a:lnTo>
                <a:close/>
              </a:path>
            </a:pathLst>
          </a:custGeom>
          <a:gradFill flip="none" rotWithShape="1">
            <a:gsLst>
              <a:gs pos="0">
                <a:schemeClr val="tx1"/>
              </a:gs>
              <a:gs pos="100000">
                <a:schemeClr val="accent1">
                  <a:tint val="23500"/>
                  <a:satMod val="160000"/>
                </a:schemeClr>
              </a:gs>
            </a:gsLst>
            <a:lin ang="19500000" scaled="0"/>
            <a:tileRect/>
          </a:gradFill>
          <a:ln w="25400" cap="flat" cmpd="sng" algn="ctr">
            <a:noFill/>
            <a:prstDash val="solid"/>
            <a:round/>
            <a:headEnd type="none" w="med" len="med"/>
            <a:tailEnd type="triangle" w="lg" len="lg"/>
          </a:ln>
          <a:effectLst/>
        </p:spPr>
        <p:txBody>
          <a:bodyPr wrap="none" anchorCtr="1">
            <a:prstTxWarp prst="textNoShape">
              <a:avLst/>
            </a:prstTxWarp>
          </a:bodyPr>
          <a:lstStyle/>
          <a:p>
            <a:pPr>
              <a:defRPr/>
            </a:pPr>
            <a:endParaRPr lang="en-US">
              <a:ea typeface="+mn-ea"/>
            </a:endParaRPr>
          </a:p>
        </p:txBody>
      </p:sp>
      <p:sp>
        <p:nvSpPr>
          <p:cNvPr id="39954" name="TextBox 50"/>
          <p:cNvSpPr txBox="1">
            <a:spLocks noChangeArrowheads="1"/>
          </p:cNvSpPr>
          <p:nvPr/>
        </p:nvSpPr>
        <p:spPr bwMode="auto">
          <a:xfrm>
            <a:off x="1066800" y="1066800"/>
            <a:ext cx="355600" cy="400050"/>
          </a:xfrm>
          <a:prstGeom prst="rect">
            <a:avLst/>
          </a:prstGeom>
          <a:noFill/>
          <a:ln w="9525">
            <a:noFill/>
            <a:miter lim="800000"/>
            <a:headEnd/>
            <a:tailEnd/>
          </a:ln>
        </p:spPr>
        <p:txBody>
          <a:bodyPr wrap="none">
            <a:prstTxWarp prst="textNoShape">
              <a:avLst/>
            </a:prstTxWarp>
            <a:spAutoFit/>
          </a:bodyPr>
          <a:lstStyle/>
          <a:p>
            <a:r>
              <a:rPr lang="en-US"/>
              <a:t>Y</a:t>
            </a:r>
          </a:p>
        </p:txBody>
      </p:sp>
      <p:sp>
        <p:nvSpPr>
          <p:cNvPr id="39955" name="TextBox 51"/>
          <p:cNvSpPr txBox="1">
            <a:spLocks noChangeArrowheads="1"/>
          </p:cNvSpPr>
          <p:nvPr/>
        </p:nvSpPr>
        <p:spPr bwMode="auto">
          <a:xfrm>
            <a:off x="1447800" y="4191000"/>
            <a:ext cx="341313" cy="400050"/>
          </a:xfrm>
          <a:prstGeom prst="rect">
            <a:avLst/>
          </a:prstGeom>
          <a:noFill/>
          <a:ln w="9525">
            <a:noFill/>
            <a:miter lim="800000"/>
            <a:headEnd/>
            <a:tailEnd/>
          </a:ln>
        </p:spPr>
        <p:txBody>
          <a:bodyPr wrap="none">
            <a:prstTxWarp prst="textNoShape">
              <a:avLst/>
            </a:prstTxWarp>
            <a:spAutoFit/>
          </a:bodyPr>
          <a:lstStyle/>
          <a:p>
            <a:r>
              <a:rPr lang="en-US"/>
              <a:t>Z</a:t>
            </a:r>
          </a:p>
        </p:txBody>
      </p:sp>
      <p:sp>
        <p:nvSpPr>
          <p:cNvPr id="39956" name="TextBox 52"/>
          <p:cNvSpPr txBox="1">
            <a:spLocks noChangeArrowheads="1"/>
          </p:cNvSpPr>
          <p:nvPr/>
        </p:nvSpPr>
        <p:spPr bwMode="auto">
          <a:xfrm>
            <a:off x="3429000" y="2514600"/>
            <a:ext cx="355600" cy="400050"/>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9957" name="TextBox 54"/>
          <p:cNvSpPr txBox="1">
            <a:spLocks noChangeArrowheads="1"/>
          </p:cNvSpPr>
          <p:nvPr/>
        </p:nvSpPr>
        <p:spPr bwMode="auto">
          <a:xfrm>
            <a:off x="6859588" y="2057400"/>
            <a:ext cx="2284412" cy="400050"/>
          </a:xfrm>
          <a:prstGeom prst="rect">
            <a:avLst/>
          </a:prstGeom>
          <a:noFill/>
          <a:ln w="9525">
            <a:noFill/>
            <a:miter lim="800000"/>
            <a:headEnd/>
            <a:tailEnd/>
          </a:ln>
        </p:spPr>
        <p:txBody>
          <a:bodyPr wrap="none">
            <a:prstTxWarp prst="textNoShape">
              <a:avLst/>
            </a:prstTxWarp>
            <a:spAutoFit/>
          </a:bodyPr>
          <a:lstStyle/>
          <a:p>
            <a:r>
              <a:rPr lang="en-US"/>
              <a:t>typical CRT gamut</a:t>
            </a:r>
          </a:p>
        </p:txBody>
      </p:sp>
      <p:cxnSp>
        <p:nvCxnSpPr>
          <p:cNvPr id="39958" name="Curved Connector 56"/>
          <p:cNvCxnSpPr>
            <a:cxnSpLocks noChangeShapeType="1"/>
            <a:stCxn id="39957" idx="1"/>
          </p:cNvCxnSpPr>
          <p:nvPr/>
        </p:nvCxnSpPr>
        <p:spPr bwMode="auto">
          <a:xfrm rot="10800000" flipV="1">
            <a:off x="5638800" y="2257425"/>
            <a:ext cx="1220788" cy="180975"/>
          </a:xfrm>
          <a:prstGeom prst="curvedConnector3">
            <a:avLst>
              <a:gd name="adj1" fmla="val 50000"/>
            </a:avLst>
          </a:prstGeom>
          <a:noFill/>
          <a:ln w="25400">
            <a:solidFill>
              <a:schemeClr val="tx1"/>
            </a:solidFill>
            <a:round/>
            <a:headEnd/>
            <a:tailEnd type="arrow" w="med" len="med"/>
          </a:ln>
        </p:spPr>
      </p:cxnSp>
      <p:sp>
        <p:nvSpPr>
          <p:cNvPr id="39959" name="TextBox 57"/>
          <p:cNvSpPr txBox="1">
            <a:spLocks noChangeArrowheads="1"/>
          </p:cNvSpPr>
          <p:nvPr/>
        </p:nvSpPr>
        <p:spPr bwMode="auto">
          <a:xfrm>
            <a:off x="4953000" y="1066800"/>
            <a:ext cx="2524125" cy="400050"/>
          </a:xfrm>
          <a:prstGeom prst="rect">
            <a:avLst/>
          </a:prstGeom>
          <a:noFill/>
          <a:ln w="9525">
            <a:noFill/>
            <a:miter lim="800000"/>
            <a:headEnd/>
            <a:tailEnd/>
          </a:ln>
        </p:spPr>
        <p:txBody>
          <a:bodyPr wrap="none">
            <a:prstTxWarp prst="textNoShape">
              <a:avLst/>
            </a:prstTxWarp>
            <a:spAutoFit/>
          </a:bodyPr>
          <a:lstStyle/>
          <a:p>
            <a:r>
              <a:rPr lang="en-US"/>
              <a:t>human-visible colors</a:t>
            </a:r>
          </a:p>
        </p:txBody>
      </p:sp>
      <p:cxnSp>
        <p:nvCxnSpPr>
          <p:cNvPr id="39960" name="Straight Arrow Connector 60"/>
          <p:cNvCxnSpPr>
            <a:cxnSpLocks noChangeShapeType="1"/>
          </p:cNvCxnSpPr>
          <p:nvPr/>
        </p:nvCxnSpPr>
        <p:spPr bwMode="auto">
          <a:xfrm rot="5400000" flipH="1" flipV="1">
            <a:off x="4456907" y="5182394"/>
            <a:ext cx="1066800" cy="1587"/>
          </a:xfrm>
          <a:prstGeom prst="straightConnector1">
            <a:avLst/>
          </a:prstGeom>
          <a:noFill/>
          <a:ln w="25400">
            <a:solidFill>
              <a:schemeClr val="tx1"/>
            </a:solidFill>
            <a:round/>
            <a:headEnd/>
            <a:tailEnd type="arrow" w="med" len="med"/>
          </a:ln>
        </p:spPr>
      </p:cxnSp>
      <p:cxnSp>
        <p:nvCxnSpPr>
          <p:cNvPr id="39961" name="Straight Arrow Connector 61"/>
          <p:cNvCxnSpPr>
            <a:cxnSpLocks noChangeShapeType="1"/>
          </p:cNvCxnSpPr>
          <p:nvPr/>
        </p:nvCxnSpPr>
        <p:spPr bwMode="auto">
          <a:xfrm>
            <a:off x="4991100" y="5715000"/>
            <a:ext cx="1219200" cy="1588"/>
          </a:xfrm>
          <a:prstGeom prst="straightConnector1">
            <a:avLst/>
          </a:prstGeom>
          <a:noFill/>
          <a:ln w="25400">
            <a:solidFill>
              <a:schemeClr val="tx1"/>
            </a:solidFill>
            <a:round/>
            <a:headEnd/>
            <a:tailEnd type="arrow" w="med" len="med"/>
          </a:ln>
        </p:spPr>
      </p:cxnSp>
      <p:cxnSp>
        <p:nvCxnSpPr>
          <p:cNvPr id="39962" name="Straight Connector 66"/>
          <p:cNvCxnSpPr>
            <a:cxnSpLocks noChangeShapeType="1"/>
          </p:cNvCxnSpPr>
          <p:nvPr/>
        </p:nvCxnSpPr>
        <p:spPr bwMode="auto">
          <a:xfrm flipV="1">
            <a:off x="4991100" y="4800600"/>
            <a:ext cx="1143000" cy="914400"/>
          </a:xfrm>
          <a:prstGeom prst="line">
            <a:avLst/>
          </a:prstGeom>
          <a:noFill/>
          <a:ln w="25400">
            <a:solidFill>
              <a:schemeClr val="tx1"/>
            </a:solidFill>
            <a:prstDash val="sysDot"/>
            <a:round/>
            <a:headEnd/>
            <a:tailEnd/>
          </a:ln>
        </p:spPr>
      </p:cxnSp>
      <p:sp>
        <p:nvSpPr>
          <p:cNvPr id="39963" name="TextBox 67"/>
          <p:cNvSpPr txBox="1">
            <a:spLocks noChangeArrowheads="1"/>
          </p:cNvSpPr>
          <p:nvPr/>
        </p:nvSpPr>
        <p:spPr bwMode="auto">
          <a:xfrm>
            <a:off x="5676900" y="5715000"/>
            <a:ext cx="1638300" cy="400050"/>
          </a:xfrm>
          <a:prstGeom prst="rect">
            <a:avLst/>
          </a:prstGeom>
          <a:noFill/>
          <a:ln w="9525">
            <a:noFill/>
            <a:miter lim="800000"/>
            <a:headEnd/>
            <a:tailEnd/>
          </a:ln>
        </p:spPr>
        <p:txBody>
          <a:bodyPr wrap="none">
            <a:prstTxWarp prst="textNoShape">
              <a:avLst/>
            </a:prstTxWarp>
            <a:spAutoFit/>
          </a:bodyPr>
          <a:lstStyle/>
          <a:p>
            <a:r>
              <a:rPr lang="en-US"/>
              <a:t>input voltage</a:t>
            </a:r>
          </a:p>
        </p:txBody>
      </p:sp>
      <p:sp>
        <p:nvSpPr>
          <p:cNvPr id="39964" name="TextBox 68"/>
          <p:cNvSpPr txBox="1">
            <a:spLocks noChangeArrowheads="1"/>
          </p:cNvSpPr>
          <p:nvPr/>
        </p:nvSpPr>
        <p:spPr bwMode="auto">
          <a:xfrm>
            <a:off x="3810000" y="4343400"/>
            <a:ext cx="1125538" cy="708025"/>
          </a:xfrm>
          <a:prstGeom prst="rect">
            <a:avLst/>
          </a:prstGeom>
          <a:noFill/>
          <a:ln w="9525">
            <a:noFill/>
            <a:miter lim="800000"/>
            <a:headEnd/>
            <a:tailEnd/>
          </a:ln>
        </p:spPr>
        <p:txBody>
          <a:bodyPr wrap="none">
            <a:prstTxWarp prst="textNoShape">
              <a:avLst/>
            </a:prstTxWarp>
            <a:spAutoFit/>
          </a:bodyPr>
          <a:lstStyle/>
          <a:p>
            <a:r>
              <a:rPr lang="en-US"/>
              <a:t>output</a:t>
            </a:r>
            <a:br>
              <a:rPr lang="en-US"/>
            </a:br>
            <a:r>
              <a:rPr lang="en-US"/>
              <a:t>intensity</a:t>
            </a:r>
          </a:p>
        </p:txBody>
      </p:sp>
      <p:sp>
        <p:nvSpPr>
          <p:cNvPr id="39965" name="Freeform 70"/>
          <p:cNvSpPr>
            <a:spLocks noChangeArrowheads="1"/>
          </p:cNvSpPr>
          <p:nvPr/>
        </p:nvSpPr>
        <p:spPr bwMode="auto">
          <a:xfrm>
            <a:off x="4999038" y="4830763"/>
            <a:ext cx="1127125" cy="854075"/>
          </a:xfrm>
          <a:custGeom>
            <a:avLst/>
            <a:gdLst>
              <a:gd name="T0" fmla="*/ 0 w 1127760"/>
              <a:gd name="T1" fmla="*/ 854075 h 853440"/>
              <a:gd name="T2" fmla="*/ 685414 w 1127760"/>
              <a:gd name="T3" fmla="*/ 549048 h 853440"/>
              <a:gd name="T4" fmla="*/ 1127125 w 1127760"/>
              <a:gd name="T5" fmla="*/ 0 h 853440"/>
              <a:gd name="T6" fmla="*/ 0 60000 65536"/>
              <a:gd name="T7" fmla="*/ 0 60000 65536"/>
              <a:gd name="T8" fmla="*/ 0 60000 65536"/>
              <a:gd name="T9" fmla="*/ 0 w 1127760"/>
              <a:gd name="T10" fmla="*/ 0 h 853440"/>
              <a:gd name="T11" fmla="*/ 1127760 w 1127760"/>
              <a:gd name="T12" fmla="*/ 853440 h 853440"/>
            </a:gdLst>
            <a:ahLst/>
            <a:cxnLst>
              <a:cxn ang="T6">
                <a:pos x="T0" y="T1"/>
              </a:cxn>
              <a:cxn ang="T7">
                <a:pos x="T2" y="T3"/>
              </a:cxn>
              <a:cxn ang="T8">
                <a:pos x="T4" y="T5"/>
              </a:cxn>
            </a:cxnLst>
            <a:rect l="T9" t="T10" r="T11" b="T12"/>
            <a:pathLst>
              <a:path w="1127760" h="853440">
                <a:moveTo>
                  <a:pt x="0" y="853440"/>
                </a:moveTo>
                <a:cubicBezTo>
                  <a:pt x="248920" y="772160"/>
                  <a:pt x="497840" y="690880"/>
                  <a:pt x="685800" y="548640"/>
                </a:cubicBezTo>
                <a:cubicBezTo>
                  <a:pt x="873760" y="406400"/>
                  <a:pt x="1000760" y="203200"/>
                  <a:pt x="1127760" y="0"/>
                </a:cubicBezTo>
              </a:path>
            </a:pathLst>
          </a:custGeom>
          <a:noFill/>
          <a:ln w="25400">
            <a:solidFill>
              <a:schemeClr val="tx1"/>
            </a:solidFill>
            <a:round/>
            <a:headEnd/>
            <a:tailEnd/>
          </a:ln>
        </p:spPr>
        <p:txBody>
          <a:bodyPr wrap="none" anchorCtr="1">
            <a:prstTxWarp prst="textNoShape">
              <a:avLst/>
            </a:prstTxWarp>
          </a:bodyPr>
          <a:lstStyle/>
          <a:p>
            <a:endParaRPr lang="en-US"/>
          </a:p>
        </p:txBody>
      </p:sp>
      <p:sp>
        <p:nvSpPr>
          <p:cNvPr id="39966" name="TextBox 71"/>
          <p:cNvSpPr txBox="1">
            <a:spLocks noChangeArrowheads="1"/>
          </p:cNvSpPr>
          <p:nvPr/>
        </p:nvSpPr>
        <p:spPr bwMode="auto">
          <a:xfrm>
            <a:off x="5867400" y="5029200"/>
            <a:ext cx="815975" cy="400050"/>
          </a:xfrm>
          <a:prstGeom prst="rect">
            <a:avLst/>
          </a:prstGeom>
          <a:noFill/>
          <a:ln w="9525">
            <a:noFill/>
            <a:miter lim="800000"/>
            <a:headEnd/>
            <a:tailEnd/>
          </a:ln>
        </p:spPr>
        <p:txBody>
          <a:bodyPr wrap="none">
            <a:prstTxWarp prst="textNoShape">
              <a:avLst/>
            </a:prstTxWarp>
            <a:spAutoFit/>
          </a:bodyPr>
          <a:lstStyle/>
          <a:p>
            <a:r>
              <a:rPr lang="en-US" i="1"/>
              <a:t>y = x</a:t>
            </a:r>
            <a:r>
              <a:rPr lang="el-GR" i="1" baseline="30000"/>
              <a:t>γ</a:t>
            </a:r>
            <a:endParaRPr lang="en-US" i="1" baseline="30000"/>
          </a:p>
        </p:txBody>
      </p:sp>
      <p:sp>
        <p:nvSpPr>
          <p:cNvPr id="39967" name="TextBox 72"/>
          <p:cNvSpPr txBox="1">
            <a:spLocks noChangeArrowheads="1"/>
          </p:cNvSpPr>
          <p:nvPr/>
        </p:nvSpPr>
        <p:spPr bwMode="auto">
          <a:xfrm>
            <a:off x="6477000" y="4572000"/>
            <a:ext cx="2290763" cy="400050"/>
          </a:xfrm>
          <a:prstGeom prst="rect">
            <a:avLst/>
          </a:prstGeom>
          <a:noFill/>
          <a:ln w="9525">
            <a:noFill/>
            <a:miter lim="800000"/>
            <a:headEnd/>
            <a:tailEnd/>
          </a:ln>
        </p:spPr>
        <p:txBody>
          <a:bodyPr wrap="none">
            <a:prstTxWarp prst="textNoShape">
              <a:avLst/>
            </a:prstTxWarp>
            <a:spAutoFit/>
          </a:bodyPr>
          <a:lstStyle/>
          <a:p>
            <a:r>
              <a:rPr lang="en-US"/>
              <a:t>Gamma correction</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ea typeface="ＭＳ Ｐゴシック" charset="-128"/>
              </a:rPr>
              <a:t>Color Guidelines</a:t>
            </a:r>
          </a:p>
        </p:txBody>
      </p:sp>
      <p:sp>
        <p:nvSpPr>
          <p:cNvPr id="41987" name="Text Placeholder 2"/>
          <p:cNvSpPr>
            <a:spLocks noGrp="1"/>
          </p:cNvSpPr>
          <p:nvPr>
            <p:ph type="body" idx="1"/>
          </p:nvPr>
        </p:nvSpPr>
        <p:spPr/>
        <p:txBody>
          <a:bodyPr/>
          <a:lstStyle/>
          <a:p>
            <a:r>
              <a:rPr lang="en-US">
                <a:ea typeface="Arial" charset="0"/>
              </a:rPr>
              <a:t>Avoid saturated colors</a:t>
            </a:r>
          </a:p>
          <a:p>
            <a:r>
              <a:rPr lang="en-US">
                <a:ea typeface="Arial" charset="0"/>
              </a:rPr>
              <a:t>Use few colors</a:t>
            </a:r>
          </a:p>
          <a:p>
            <a:r>
              <a:rPr lang="en-US">
                <a:ea typeface="Arial" charset="0"/>
              </a:rPr>
              <a:t>Be consistent with expectations</a:t>
            </a:r>
          </a:p>
          <a:p>
            <a:endParaRPr lang="en-US">
              <a:ea typeface="Arial" charset="0"/>
            </a:endParaRPr>
          </a:p>
        </p:txBody>
      </p:sp>
      <p:sp>
        <p:nvSpPr>
          <p:cNvPr id="419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9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990" name="Slide Number Placeholder 5"/>
          <p:cNvSpPr>
            <a:spLocks noGrp="1"/>
          </p:cNvSpPr>
          <p:nvPr>
            <p:ph type="sldNum" sz="quarter" idx="12"/>
          </p:nvPr>
        </p:nvSpPr>
        <p:spPr>
          <a:noFill/>
        </p:spPr>
        <p:txBody>
          <a:bodyPr/>
          <a:lstStyle/>
          <a:p>
            <a:fld id="{05C4206A-A88D-B841-9B20-E3916F464239}"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6"/>
          <p:cNvSpPr>
            <a:spLocks noGrp="1"/>
          </p:cNvSpPr>
          <p:nvPr>
            <p:ph type="title"/>
          </p:nvPr>
        </p:nvSpPr>
        <p:spPr/>
        <p:txBody>
          <a:bodyPr/>
          <a:lstStyle/>
          <a:p>
            <a:r>
              <a:rPr lang="en-US">
                <a:ea typeface="ＭＳ Ｐゴシック" charset="-128"/>
              </a:rPr>
              <a:t>Avoid Saturated Colors</a:t>
            </a:r>
          </a:p>
        </p:txBody>
      </p:sp>
      <p:sp>
        <p:nvSpPr>
          <p:cNvPr id="44035" name="Text Placeholder 7"/>
          <p:cNvSpPr>
            <a:spLocks noGrp="1"/>
          </p:cNvSpPr>
          <p:nvPr>
            <p:ph type="body" idx="1"/>
          </p:nvPr>
        </p:nvSpPr>
        <p:spPr/>
        <p:txBody>
          <a:bodyPr/>
          <a:lstStyle/>
          <a:p>
            <a:endParaRPr lang="en-US">
              <a:ea typeface="Arial" charset="0"/>
            </a:endParaRPr>
          </a:p>
        </p:txBody>
      </p:sp>
      <p:sp>
        <p:nvSpPr>
          <p:cNvPr id="4403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40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4038" name="Slide Number Placeholder 5"/>
          <p:cNvSpPr>
            <a:spLocks noGrp="1"/>
          </p:cNvSpPr>
          <p:nvPr>
            <p:ph type="sldNum" sz="quarter" idx="12"/>
          </p:nvPr>
        </p:nvSpPr>
        <p:spPr>
          <a:noFill/>
        </p:spPr>
        <p:txBody>
          <a:bodyPr/>
          <a:lstStyle/>
          <a:p>
            <a:fld id="{0FD9DDC6-2A5F-E04A-8CAC-94A3249EBB4C}" type="slidenum">
              <a:rPr lang="en-US"/>
              <a:pPr/>
              <a:t>16</a:t>
            </a:fld>
            <a:endParaRPr lang="en-US"/>
          </a:p>
        </p:txBody>
      </p:sp>
      <p:pic>
        <p:nvPicPr>
          <p:cNvPr id="44039" name="Picture 7"/>
          <p:cNvPicPr>
            <a:picLocks noChangeAspect="1" noChangeArrowheads="1"/>
          </p:cNvPicPr>
          <p:nvPr/>
        </p:nvPicPr>
        <p:blipFill>
          <a:blip r:embed="rId3"/>
          <a:srcRect/>
          <a:stretch>
            <a:fillRect/>
          </a:stretch>
        </p:blipFill>
        <p:spPr bwMode="auto">
          <a:xfrm>
            <a:off x="457200" y="1066800"/>
            <a:ext cx="4114800" cy="3090863"/>
          </a:xfrm>
          <a:prstGeom prst="rect">
            <a:avLst/>
          </a:prstGeom>
          <a:noFill/>
          <a:ln w="25400">
            <a:noFill/>
            <a:miter lim="800000"/>
            <a:headEnd/>
            <a:tailEnd type="none" w="lg" len="lg"/>
          </a:ln>
        </p:spPr>
      </p:pic>
      <p:pic>
        <p:nvPicPr>
          <p:cNvPr id="44040" name="Picture 8"/>
          <p:cNvPicPr>
            <a:picLocks noChangeAspect="1" noChangeArrowheads="1"/>
          </p:cNvPicPr>
          <p:nvPr/>
        </p:nvPicPr>
        <p:blipFill>
          <a:blip r:embed="rId4"/>
          <a:srcRect/>
          <a:stretch>
            <a:fillRect/>
          </a:stretch>
        </p:blipFill>
        <p:spPr bwMode="auto">
          <a:xfrm>
            <a:off x="4724400" y="1066800"/>
            <a:ext cx="3757613" cy="2857500"/>
          </a:xfrm>
          <a:prstGeom prst="rect">
            <a:avLst/>
          </a:prstGeom>
          <a:noFill/>
          <a:ln w="25400">
            <a:noFill/>
            <a:miter lim="800000"/>
            <a:headEnd/>
            <a:tailEnd type="none" w="lg" len="lg"/>
          </a:ln>
        </p:spPr>
      </p:pic>
      <p:pic>
        <p:nvPicPr>
          <p:cNvPr id="44041" name="Picture 9"/>
          <p:cNvPicPr>
            <a:picLocks noChangeAspect="1" noChangeArrowheads="1"/>
          </p:cNvPicPr>
          <p:nvPr/>
        </p:nvPicPr>
        <p:blipFill>
          <a:blip r:embed="rId5"/>
          <a:srcRect l="809" t="38635" r="83939" b="35228"/>
          <a:stretch>
            <a:fillRect/>
          </a:stretch>
        </p:blipFill>
        <p:spPr bwMode="auto">
          <a:xfrm>
            <a:off x="3429000" y="4343400"/>
            <a:ext cx="1438275" cy="17526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6"/>
          <p:cNvSpPr>
            <a:spLocks noGrp="1"/>
          </p:cNvSpPr>
          <p:nvPr>
            <p:ph type="title"/>
          </p:nvPr>
        </p:nvSpPr>
        <p:spPr/>
        <p:txBody>
          <a:bodyPr/>
          <a:lstStyle/>
          <a:p>
            <a:r>
              <a:rPr lang="en-US">
                <a:ea typeface="ＭＳ Ｐゴシック" charset="-128"/>
              </a:rPr>
              <a:t>Use Few Colors</a:t>
            </a:r>
          </a:p>
        </p:txBody>
      </p:sp>
      <p:sp>
        <p:nvSpPr>
          <p:cNvPr id="46083" name="Text Placeholder 7"/>
          <p:cNvSpPr>
            <a:spLocks noGrp="1"/>
          </p:cNvSpPr>
          <p:nvPr>
            <p:ph type="body" idx="1"/>
          </p:nvPr>
        </p:nvSpPr>
        <p:spPr/>
        <p:txBody>
          <a:bodyPr/>
          <a:lstStyle/>
          <a:p>
            <a:endParaRPr lang="en-US">
              <a:ea typeface="Arial" charset="0"/>
            </a:endParaRPr>
          </a:p>
        </p:txBody>
      </p:sp>
      <p:sp>
        <p:nvSpPr>
          <p:cNvPr id="4608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608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6086" name="Slide Number Placeholder 5"/>
          <p:cNvSpPr>
            <a:spLocks noGrp="1"/>
          </p:cNvSpPr>
          <p:nvPr>
            <p:ph type="sldNum" sz="quarter" idx="12"/>
          </p:nvPr>
        </p:nvSpPr>
        <p:spPr>
          <a:noFill/>
        </p:spPr>
        <p:txBody>
          <a:bodyPr/>
          <a:lstStyle/>
          <a:p>
            <a:fld id="{7472F8B8-F1F1-C343-8477-C51BA416D1D5}" type="slidenum">
              <a:rPr lang="en-US"/>
              <a:pPr/>
              <a:t>17</a:t>
            </a:fld>
            <a:endParaRPr lang="en-US"/>
          </a:p>
        </p:txBody>
      </p:sp>
      <p:pic>
        <p:nvPicPr>
          <p:cNvPr id="46087" name="Picture 4" descr="cstool"/>
          <p:cNvPicPr>
            <a:picLocks noChangeAspect="1" noChangeArrowheads="1"/>
          </p:cNvPicPr>
          <p:nvPr/>
        </p:nvPicPr>
        <p:blipFill>
          <a:blip r:embed="rId3"/>
          <a:srcRect/>
          <a:stretch>
            <a:fillRect/>
          </a:stretch>
        </p:blipFill>
        <p:spPr bwMode="auto">
          <a:xfrm>
            <a:off x="685800" y="2362200"/>
            <a:ext cx="7673975" cy="893763"/>
          </a:xfrm>
          <a:prstGeom prst="rect">
            <a:avLst/>
          </a:prstGeom>
          <a:noFill/>
          <a:ln w="9525">
            <a:noFill/>
            <a:miter lim="800000"/>
            <a:headEnd/>
            <a:tailEnd/>
          </a:ln>
        </p:spPr>
      </p:pic>
      <p:pic>
        <p:nvPicPr>
          <p:cNvPr id="46088" name="Picture 5" descr="wdtool"/>
          <p:cNvPicPr>
            <a:picLocks noChangeAspect="1" noChangeArrowheads="1"/>
          </p:cNvPicPr>
          <p:nvPr/>
        </p:nvPicPr>
        <p:blipFill>
          <a:blip r:embed="rId4"/>
          <a:srcRect/>
          <a:stretch>
            <a:fillRect/>
          </a:stretch>
        </p:blipFill>
        <p:spPr bwMode="auto">
          <a:xfrm>
            <a:off x="685800" y="3962400"/>
            <a:ext cx="77724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6"/>
          <p:cNvSpPr>
            <a:spLocks noGrp="1"/>
          </p:cNvSpPr>
          <p:nvPr>
            <p:ph type="title"/>
          </p:nvPr>
        </p:nvSpPr>
        <p:spPr/>
        <p:txBody>
          <a:bodyPr/>
          <a:lstStyle/>
          <a:p>
            <a:r>
              <a:rPr lang="en-US">
                <a:ea typeface="ＭＳ Ｐゴシック" charset="-128"/>
              </a:rPr>
              <a:t>Background Colors</a:t>
            </a:r>
          </a:p>
        </p:txBody>
      </p:sp>
      <p:sp>
        <p:nvSpPr>
          <p:cNvPr id="48131" name="Text Placeholder 7"/>
          <p:cNvSpPr>
            <a:spLocks noGrp="1"/>
          </p:cNvSpPr>
          <p:nvPr>
            <p:ph type="body" idx="1"/>
          </p:nvPr>
        </p:nvSpPr>
        <p:spPr/>
        <p:txBody>
          <a:bodyPr/>
          <a:lstStyle/>
          <a:p>
            <a:endParaRPr lang="en-US">
              <a:ea typeface="Arial" charset="0"/>
            </a:endParaRPr>
          </a:p>
        </p:txBody>
      </p:sp>
      <p:sp>
        <p:nvSpPr>
          <p:cNvPr id="4813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813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8134" name="Slide Number Placeholder 5"/>
          <p:cNvSpPr>
            <a:spLocks noGrp="1"/>
          </p:cNvSpPr>
          <p:nvPr>
            <p:ph type="sldNum" sz="quarter" idx="12"/>
          </p:nvPr>
        </p:nvSpPr>
        <p:spPr>
          <a:noFill/>
        </p:spPr>
        <p:txBody>
          <a:bodyPr/>
          <a:lstStyle/>
          <a:p>
            <a:fld id="{00336B4D-42C5-C647-B263-912B863E92EF}" type="slidenum">
              <a:rPr lang="en-US"/>
              <a:pPr/>
              <a:t>18</a:t>
            </a:fld>
            <a:endParaRPr lang="en-US"/>
          </a:p>
        </p:txBody>
      </p:sp>
      <p:pic>
        <p:nvPicPr>
          <p:cNvPr id="48135" name="Picture 7"/>
          <p:cNvPicPr>
            <a:picLocks noChangeAspect="1" noChangeArrowheads="1"/>
          </p:cNvPicPr>
          <p:nvPr/>
        </p:nvPicPr>
        <p:blipFill>
          <a:blip r:embed="rId3"/>
          <a:srcRect l="55759" t="39774" r="3030" b="7954"/>
          <a:stretch>
            <a:fillRect/>
          </a:stretch>
        </p:blipFill>
        <p:spPr bwMode="auto">
          <a:xfrm>
            <a:off x="1676400" y="990600"/>
            <a:ext cx="5334000" cy="4811713"/>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6"/>
          <p:cNvSpPr>
            <a:spLocks noGrp="1"/>
          </p:cNvSpPr>
          <p:nvPr>
            <p:ph type="title"/>
          </p:nvPr>
        </p:nvSpPr>
        <p:spPr/>
        <p:txBody>
          <a:bodyPr/>
          <a:lstStyle/>
          <a:p>
            <a:r>
              <a:rPr lang="en-US">
                <a:ea typeface="ＭＳ Ｐゴシック" charset="-128"/>
              </a:rPr>
              <a:t>Be Consistent With Expectations</a:t>
            </a:r>
          </a:p>
        </p:txBody>
      </p:sp>
      <p:sp>
        <p:nvSpPr>
          <p:cNvPr id="50179" name="Text Placeholder 7"/>
          <p:cNvSpPr>
            <a:spLocks noGrp="1"/>
          </p:cNvSpPr>
          <p:nvPr>
            <p:ph type="body" idx="1"/>
          </p:nvPr>
        </p:nvSpPr>
        <p:spPr/>
        <p:txBody>
          <a:bodyPr/>
          <a:lstStyle/>
          <a:p>
            <a:endParaRPr lang="en-US">
              <a:ea typeface="Arial" charset="0"/>
            </a:endParaRPr>
          </a:p>
        </p:txBody>
      </p:sp>
      <p:sp>
        <p:nvSpPr>
          <p:cNvPr id="5018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018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0182" name="Slide Number Placeholder 5"/>
          <p:cNvSpPr>
            <a:spLocks noGrp="1"/>
          </p:cNvSpPr>
          <p:nvPr>
            <p:ph type="sldNum" sz="quarter" idx="12"/>
          </p:nvPr>
        </p:nvSpPr>
        <p:spPr>
          <a:noFill/>
        </p:spPr>
        <p:txBody>
          <a:bodyPr/>
          <a:lstStyle/>
          <a:p>
            <a:fld id="{4FD49F1A-9063-514C-8298-1C14274828BB}" type="slidenum">
              <a:rPr lang="en-US"/>
              <a:pPr/>
              <a:t>19</a:t>
            </a:fld>
            <a:endParaRPr lang="en-US"/>
          </a:p>
        </p:txBody>
      </p:sp>
      <p:pic>
        <p:nvPicPr>
          <p:cNvPr id="50183" name="Picture 3" descr="easycd2"/>
          <p:cNvPicPr>
            <a:picLocks noChangeAspect="1" noChangeArrowheads="1"/>
          </p:cNvPicPr>
          <p:nvPr/>
        </p:nvPicPr>
        <p:blipFill>
          <a:blip r:embed="rId3"/>
          <a:srcRect/>
          <a:stretch>
            <a:fillRect/>
          </a:stretch>
        </p:blipFill>
        <p:spPr bwMode="auto">
          <a:xfrm>
            <a:off x="1524000" y="1676400"/>
            <a:ext cx="6218238"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ea typeface="ＭＳ Ｐゴシック" charset="-128"/>
              </a:rPr>
              <a:t>UI Hall of Fame or Shame?</a:t>
            </a:r>
          </a:p>
        </p:txBody>
      </p:sp>
      <p:sp>
        <p:nvSpPr>
          <p:cNvPr id="19459" name="Text Placeholder 9"/>
          <p:cNvSpPr>
            <a:spLocks noGrp="1"/>
          </p:cNvSpPr>
          <p:nvPr>
            <p:ph type="body" idx="1"/>
          </p:nvPr>
        </p:nvSpPr>
        <p:spPr/>
        <p:txBody>
          <a:bodyPr/>
          <a:lstStyle/>
          <a:p>
            <a:endParaRPr lang="en-US">
              <a:ea typeface="Arial" charset="0"/>
            </a:endParaRPr>
          </a:p>
        </p:txBody>
      </p:sp>
      <p:sp>
        <p:nvSpPr>
          <p:cNvPr id="19460" name="Date Placeholder 6"/>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8"/>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7"/>
          <p:cNvSpPr>
            <a:spLocks noGrp="1"/>
          </p:cNvSpPr>
          <p:nvPr>
            <p:ph type="sldNum" sz="quarter" idx="12"/>
          </p:nvPr>
        </p:nvSpPr>
        <p:spPr>
          <a:noFill/>
        </p:spPr>
        <p:txBody>
          <a:bodyPr/>
          <a:lstStyle/>
          <a:p>
            <a:fld id="{412F70AD-853E-B741-8656-0011D964027D}" type="slidenum">
              <a:rPr lang="en-US"/>
              <a:pPr/>
              <a:t>2</a:t>
            </a:fld>
            <a:endParaRPr lang="en-US"/>
          </a:p>
        </p:txBody>
      </p:sp>
      <p:pic>
        <p:nvPicPr>
          <p:cNvPr id="19463" name="Picture 3" descr="easycd2"/>
          <p:cNvPicPr>
            <a:picLocks noChangeAspect="1" noChangeArrowheads="1"/>
          </p:cNvPicPr>
          <p:nvPr/>
        </p:nvPicPr>
        <p:blipFill>
          <a:blip r:embed="rId3"/>
          <a:srcRect/>
          <a:stretch>
            <a:fillRect/>
          </a:stretch>
        </p:blipFill>
        <p:spPr bwMode="auto">
          <a:xfrm>
            <a:off x="609600" y="1295400"/>
            <a:ext cx="4191000" cy="2054225"/>
          </a:xfrm>
          <a:prstGeom prst="rect">
            <a:avLst/>
          </a:prstGeom>
          <a:noFill/>
          <a:ln w="9525">
            <a:noFill/>
            <a:miter lim="800000"/>
            <a:headEnd/>
            <a:tailEnd/>
          </a:ln>
        </p:spPr>
      </p:pic>
      <p:pic>
        <p:nvPicPr>
          <p:cNvPr id="19464" name="Picture 4" descr="easycd1"/>
          <p:cNvPicPr>
            <a:picLocks noChangeAspect="1" noChangeArrowheads="1"/>
          </p:cNvPicPr>
          <p:nvPr/>
        </p:nvPicPr>
        <p:blipFill>
          <a:blip r:embed="rId4"/>
          <a:srcRect/>
          <a:stretch>
            <a:fillRect/>
          </a:stretch>
        </p:blipFill>
        <p:spPr bwMode="auto">
          <a:xfrm>
            <a:off x="3962400" y="3505200"/>
            <a:ext cx="4267200" cy="2090738"/>
          </a:xfrm>
          <a:prstGeom prst="rect">
            <a:avLst/>
          </a:prstGeom>
          <a:noFill/>
          <a:ln w="9525">
            <a:noFill/>
            <a:miter lim="800000"/>
            <a:headEnd/>
            <a:tailEnd/>
          </a:ln>
        </p:spPr>
      </p:pic>
      <p:sp>
        <p:nvSpPr>
          <p:cNvPr id="19465" name="Text Box 5"/>
          <p:cNvSpPr txBox="1">
            <a:spLocks noChangeArrowheads="1"/>
          </p:cNvSpPr>
          <p:nvPr/>
        </p:nvSpPr>
        <p:spPr bwMode="auto">
          <a:xfrm>
            <a:off x="5181600" y="3048000"/>
            <a:ext cx="3048000" cy="396875"/>
          </a:xfrm>
          <a:prstGeom prst="rect">
            <a:avLst/>
          </a:prstGeom>
          <a:noFill/>
          <a:ln w="25400">
            <a:noFill/>
            <a:miter lim="800000"/>
            <a:headEnd/>
            <a:tailEnd type="none" w="lg" len="lg"/>
          </a:ln>
        </p:spPr>
        <p:txBody>
          <a:bodyPr wrap="none" anchorCtr="1">
            <a:prstTxWarp prst="textNoShape">
              <a:avLst/>
            </a:prstTxWarp>
            <a:spAutoFit/>
          </a:bodyPr>
          <a:lstStyle/>
          <a:p>
            <a:r>
              <a:rPr lang="en-US"/>
              <a:t>Source: UI Hall of Shame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ea typeface="ＭＳ Ｐゴシック" charset="-128"/>
              </a:rPr>
              <a:t>Choosing Good Colors</a:t>
            </a:r>
          </a:p>
        </p:txBody>
      </p:sp>
      <p:sp>
        <p:nvSpPr>
          <p:cNvPr id="52227" name="Text Placeholder 2"/>
          <p:cNvSpPr>
            <a:spLocks noGrp="1"/>
          </p:cNvSpPr>
          <p:nvPr>
            <p:ph type="body" idx="1"/>
          </p:nvPr>
        </p:nvSpPr>
        <p:spPr/>
        <p:txBody>
          <a:bodyPr/>
          <a:lstStyle/>
          <a:p>
            <a:r>
              <a:rPr lang="en-US" sz="2400">
                <a:ea typeface="Arial" charset="0"/>
              </a:rPr>
              <a:t>Copy colors from other interfaces</a:t>
            </a:r>
          </a:p>
          <a:p>
            <a:pPr lvl="1"/>
            <a:r>
              <a:rPr lang="en-US" sz="2000">
                <a:ea typeface="Arial" charset="0"/>
              </a:rPr>
              <a:t>FireBug, EclipsePalette, Digital Color Meter</a:t>
            </a:r>
          </a:p>
          <a:p>
            <a:r>
              <a:rPr lang="en-US" sz="2400">
                <a:ea typeface="Arial" charset="0"/>
              </a:rPr>
              <a:t>Pick colors out of a photograph with natural colors</a:t>
            </a:r>
          </a:p>
          <a:p>
            <a:r>
              <a:rPr lang="en-US" sz="2400">
                <a:ea typeface="Arial" charset="0"/>
              </a:rPr>
              <a:t>Pick one color and several shades of gray (safe choice)</a:t>
            </a:r>
          </a:p>
          <a:p>
            <a:pPr lvl="1"/>
            <a:r>
              <a:rPr lang="en-US" sz="2000">
                <a:ea typeface="Arial" charset="0"/>
              </a:rPr>
              <a:t>Or pick two colors that seem coordinated (ask for other opinions on this)</a:t>
            </a:r>
          </a:p>
          <a:p>
            <a:r>
              <a:rPr lang="en-US" sz="2400">
                <a:ea typeface="Arial" charset="0"/>
              </a:rPr>
              <a:t>Use color tools</a:t>
            </a:r>
          </a:p>
          <a:p>
            <a:pPr lvl="1"/>
            <a:r>
              <a:rPr lang="en-US" sz="2000">
                <a:ea typeface="Arial" charset="0"/>
              </a:rPr>
              <a:t>Colour Lovers</a:t>
            </a:r>
          </a:p>
          <a:p>
            <a:pPr lvl="1"/>
            <a:r>
              <a:rPr lang="en-US" sz="2000">
                <a:ea typeface="Arial" charset="0"/>
              </a:rPr>
              <a:t>NASA Color Tool</a:t>
            </a:r>
          </a:p>
        </p:txBody>
      </p:sp>
      <p:sp>
        <p:nvSpPr>
          <p:cNvPr id="5222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222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2230" name="Slide Number Placeholder 5"/>
          <p:cNvSpPr>
            <a:spLocks noGrp="1"/>
          </p:cNvSpPr>
          <p:nvPr>
            <p:ph type="sldNum" sz="quarter" idx="12"/>
          </p:nvPr>
        </p:nvSpPr>
        <p:spPr>
          <a:noFill/>
        </p:spPr>
        <p:txBody>
          <a:bodyPr/>
          <a:lstStyle/>
          <a:p>
            <a:fld id="{DA80135B-6B88-0A47-BCD8-6E74A14A6B66}"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ea typeface="ＭＳ Ｐゴシック" charset="-128"/>
              </a:rPr>
              <a:t>Typography</a:t>
            </a:r>
          </a:p>
        </p:txBody>
      </p:sp>
      <p:sp>
        <p:nvSpPr>
          <p:cNvPr id="54275" name="Text Placeholder 2"/>
          <p:cNvSpPr>
            <a:spLocks noGrp="1"/>
          </p:cNvSpPr>
          <p:nvPr>
            <p:ph type="body" idx="1"/>
          </p:nvPr>
        </p:nvSpPr>
        <p:spPr/>
        <p:txBody>
          <a:bodyPr/>
          <a:lstStyle/>
          <a:p>
            <a:r>
              <a:rPr lang="en-US">
                <a:ea typeface="Arial" charset="0"/>
              </a:rPr>
              <a:t>Displaying text on the screen</a:t>
            </a:r>
          </a:p>
          <a:p>
            <a:pPr lvl="1"/>
            <a:r>
              <a:rPr lang="en-US">
                <a:ea typeface="Arial" charset="0"/>
              </a:rPr>
              <a:t>Key decisions: font and whitespace</a:t>
            </a:r>
          </a:p>
          <a:p>
            <a:r>
              <a:rPr lang="en-US">
                <a:ea typeface="Arial" charset="0"/>
              </a:rPr>
              <a:t>Reading</a:t>
            </a:r>
          </a:p>
          <a:p>
            <a:pPr lvl="1"/>
            <a:r>
              <a:rPr lang="en-US">
                <a:ea typeface="Arial" charset="0"/>
              </a:rPr>
              <a:t>Reading process: fixations and saccades</a:t>
            </a:r>
          </a:p>
          <a:p>
            <a:pPr lvl="1"/>
            <a:r>
              <a:rPr lang="en-US">
                <a:ea typeface="Arial" charset="0"/>
              </a:rPr>
              <a:t>Readability vs. legibility</a:t>
            </a:r>
          </a:p>
          <a:p>
            <a:pPr lvl="1"/>
            <a:r>
              <a:rPr lang="en-US">
                <a:ea typeface="Arial" charset="0"/>
              </a:rPr>
              <a:t>Speed, comprehension, subjective preference</a:t>
            </a:r>
          </a:p>
          <a:p>
            <a:endParaRPr lang="en-US">
              <a:ea typeface="Arial" charset="0"/>
            </a:endParaRPr>
          </a:p>
        </p:txBody>
      </p:sp>
      <p:sp>
        <p:nvSpPr>
          <p:cNvPr id="5427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427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4278" name="Slide Number Placeholder 5"/>
          <p:cNvSpPr>
            <a:spLocks noGrp="1"/>
          </p:cNvSpPr>
          <p:nvPr>
            <p:ph type="sldNum" sz="quarter" idx="12"/>
          </p:nvPr>
        </p:nvSpPr>
        <p:spPr>
          <a:noFill/>
        </p:spPr>
        <p:txBody>
          <a:bodyPr/>
          <a:lstStyle/>
          <a:p>
            <a:fld id="{2B36149B-BC5C-764B-A8EF-D2EED458AD54}"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charset="-128"/>
              </a:rPr>
              <a:t>Dimensions of a Font</a:t>
            </a:r>
          </a:p>
        </p:txBody>
      </p:sp>
      <p:sp>
        <p:nvSpPr>
          <p:cNvPr id="56323"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6324"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6325" name="Slide Number Placeholder 5"/>
          <p:cNvSpPr>
            <a:spLocks noGrp="1"/>
          </p:cNvSpPr>
          <p:nvPr>
            <p:ph type="sldNum" sz="quarter" idx="12"/>
          </p:nvPr>
        </p:nvSpPr>
        <p:spPr>
          <a:noFill/>
        </p:spPr>
        <p:txBody>
          <a:bodyPr/>
          <a:lstStyle/>
          <a:p>
            <a:fld id="{339BF7FB-A1BF-2245-9046-078CAAE13C35}" type="slidenum">
              <a:rPr lang="en-US"/>
              <a:pPr/>
              <a:t>22</a:t>
            </a:fld>
            <a:endParaRPr lang="en-US"/>
          </a:p>
        </p:txBody>
      </p:sp>
      <p:sp>
        <p:nvSpPr>
          <p:cNvPr id="56326" name="TextBox 6"/>
          <p:cNvSpPr txBox="1">
            <a:spLocks noChangeArrowheads="1"/>
          </p:cNvSpPr>
          <p:nvPr/>
        </p:nvSpPr>
        <p:spPr bwMode="auto">
          <a:xfrm>
            <a:off x="1371600" y="1752600"/>
            <a:ext cx="6399213" cy="1862138"/>
          </a:xfrm>
          <a:prstGeom prst="rect">
            <a:avLst/>
          </a:prstGeom>
          <a:noFill/>
          <a:ln w="9525">
            <a:noFill/>
            <a:miter lim="800000"/>
            <a:headEnd/>
            <a:tailEnd/>
          </a:ln>
        </p:spPr>
        <p:txBody>
          <a:bodyPr wrap="none">
            <a:prstTxWarp prst="textNoShape">
              <a:avLst/>
            </a:prstTxWarp>
            <a:spAutoFit/>
          </a:bodyPr>
          <a:lstStyle/>
          <a:p>
            <a:r>
              <a:rPr lang="en-US" sz="11500" dirty="0" err="1">
                <a:latin typeface="Georgia" charset="0"/>
              </a:rPr>
              <a:t>xdgmenA</a:t>
            </a:r>
            <a:endParaRPr lang="en-US" sz="11500" dirty="0">
              <a:latin typeface="Georgia" charset="0"/>
            </a:endParaRPr>
          </a:p>
        </p:txBody>
      </p:sp>
      <p:cxnSp>
        <p:nvCxnSpPr>
          <p:cNvPr id="56327" name="Straight Connector 8"/>
          <p:cNvCxnSpPr>
            <a:cxnSpLocks noChangeShapeType="1"/>
          </p:cNvCxnSpPr>
          <p:nvPr/>
        </p:nvCxnSpPr>
        <p:spPr bwMode="auto">
          <a:xfrm>
            <a:off x="381000" y="2553807"/>
            <a:ext cx="6629400" cy="22225"/>
          </a:xfrm>
          <a:prstGeom prst="line">
            <a:avLst/>
          </a:prstGeom>
          <a:noFill/>
          <a:ln w="3175">
            <a:solidFill>
              <a:schemeClr val="tx1"/>
            </a:solidFill>
            <a:prstDash val="dash"/>
            <a:round/>
            <a:headEnd/>
            <a:tailEnd/>
          </a:ln>
        </p:spPr>
      </p:cxnSp>
      <p:cxnSp>
        <p:nvCxnSpPr>
          <p:cNvPr id="10" name="Straight Connector 9"/>
          <p:cNvCxnSpPr>
            <a:cxnSpLocks noChangeShapeType="1"/>
          </p:cNvCxnSpPr>
          <p:nvPr/>
        </p:nvCxnSpPr>
        <p:spPr bwMode="auto">
          <a:xfrm>
            <a:off x="381000" y="3276600"/>
            <a:ext cx="8382000" cy="1587"/>
          </a:xfrm>
          <a:prstGeom prst="line">
            <a:avLst/>
          </a:prstGeom>
          <a:noFill/>
          <a:ln w="25400">
            <a:solidFill>
              <a:schemeClr val="accent2"/>
            </a:solidFill>
            <a:round/>
            <a:headEnd/>
            <a:tailEnd/>
          </a:ln>
          <a:effectLst>
            <a:outerShdw blurRad="63500" dist="20000" dir="5400000" rotWithShape="0">
              <a:srgbClr val="000000">
                <a:alpha val="37999"/>
              </a:srgbClr>
            </a:outerShdw>
          </a:effectLst>
        </p:spPr>
      </p:cxnSp>
      <p:sp>
        <p:nvSpPr>
          <p:cNvPr id="56329" name="TextBox 10"/>
          <p:cNvSpPr txBox="1">
            <a:spLocks noChangeArrowheads="1"/>
          </p:cNvSpPr>
          <p:nvPr/>
        </p:nvSpPr>
        <p:spPr bwMode="auto">
          <a:xfrm>
            <a:off x="8002588" y="2952750"/>
            <a:ext cx="1141412" cy="400050"/>
          </a:xfrm>
          <a:prstGeom prst="rect">
            <a:avLst/>
          </a:prstGeom>
          <a:noFill/>
          <a:ln w="9525">
            <a:noFill/>
            <a:miter lim="800000"/>
            <a:headEnd/>
            <a:tailEnd/>
          </a:ln>
        </p:spPr>
        <p:txBody>
          <a:bodyPr wrap="none">
            <a:prstTxWarp prst="textNoShape">
              <a:avLst/>
            </a:prstTxWarp>
            <a:spAutoFit/>
          </a:bodyPr>
          <a:lstStyle/>
          <a:p>
            <a:r>
              <a:rPr lang="en-US"/>
              <a:t>baseline</a:t>
            </a:r>
          </a:p>
        </p:txBody>
      </p:sp>
      <p:sp>
        <p:nvSpPr>
          <p:cNvPr id="56330" name="TextBox 11"/>
          <p:cNvSpPr txBox="1">
            <a:spLocks noChangeArrowheads="1"/>
          </p:cNvSpPr>
          <p:nvPr/>
        </p:nvSpPr>
        <p:spPr bwMode="auto">
          <a:xfrm>
            <a:off x="46038" y="2667000"/>
            <a:ext cx="1096962" cy="400050"/>
          </a:xfrm>
          <a:prstGeom prst="rect">
            <a:avLst/>
          </a:prstGeom>
          <a:noFill/>
          <a:ln w="9525">
            <a:noFill/>
            <a:miter lim="800000"/>
            <a:headEnd/>
            <a:tailEnd/>
          </a:ln>
        </p:spPr>
        <p:txBody>
          <a:bodyPr wrap="none">
            <a:prstTxWarp prst="textNoShape">
              <a:avLst/>
            </a:prstTxWarp>
            <a:spAutoFit/>
          </a:bodyPr>
          <a:lstStyle/>
          <a:p>
            <a:r>
              <a:rPr lang="en-US"/>
              <a:t>x-height</a:t>
            </a:r>
          </a:p>
        </p:txBody>
      </p:sp>
      <p:sp>
        <p:nvSpPr>
          <p:cNvPr id="56331" name="TextBox 12"/>
          <p:cNvSpPr txBox="1">
            <a:spLocks noChangeArrowheads="1"/>
          </p:cNvSpPr>
          <p:nvPr/>
        </p:nvSpPr>
        <p:spPr bwMode="auto">
          <a:xfrm>
            <a:off x="3870325" y="3714750"/>
            <a:ext cx="1082675" cy="400050"/>
          </a:xfrm>
          <a:prstGeom prst="rect">
            <a:avLst/>
          </a:prstGeom>
          <a:noFill/>
          <a:ln w="9525">
            <a:noFill/>
            <a:miter lim="800000"/>
            <a:headEnd/>
            <a:tailEnd/>
          </a:ln>
        </p:spPr>
        <p:txBody>
          <a:bodyPr wrap="none">
            <a:prstTxWarp prst="textNoShape">
              <a:avLst/>
            </a:prstTxWarp>
            <a:spAutoFit/>
          </a:bodyPr>
          <a:lstStyle/>
          <a:p>
            <a:r>
              <a:rPr lang="en-US"/>
              <a:t>m-width</a:t>
            </a:r>
          </a:p>
        </p:txBody>
      </p:sp>
      <p:sp>
        <p:nvSpPr>
          <p:cNvPr id="56332" name="TextBox 13"/>
          <p:cNvSpPr txBox="1">
            <a:spLocks noChangeArrowheads="1"/>
          </p:cNvSpPr>
          <p:nvPr/>
        </p:nvSpPr>
        <p:spPr bwMode="auto">
          <a:xfrm>
            <a:off x="5694363" y="3714750"/>
            <a:ext cx="1011237" cy="400050"/>
          </a:xfrm>
          <a:prstGeom prst="rect">
            <a:avLst/>
          </a:prstGeom>
          <a:noFill/>
          <a:ln w="9525">
            <a:noFill/>
            <a:miter lim="800000"/>
            <a:headEnd/>
            <a:tailEnd/>
          </a:ln>
        </p:spPr>
        <p:txBody>
          <a:bodyPr wrap="none">
            <a:prstTxWarp prst="textNoShape">
              <a:avLst/>
            </a:prstTxWarp>
            <a:spAutoFit/>
          </a:bodyPr>
          <a:lstStyle/>
          <a:p>
            <a:r>
              <a:rPr lang="en-US"/>
              <a:t>n-width</a:t>
            </a:r>
          </a:p>
        </p:txBody>
      </p:sp>
      <p:sp>
        <p:nvSpPr>
          <p:cNvPr id="56333" name="TextBox 14"/>
          <p:cNvSpPr txBox="1">
            <a:spLocks noChangeArrowheads="1"/>
          </p:cNvSpPr>
          <p:nvPr/>
        </p:nvSpPr>
        <p:spPr bwMode="auto">
          <a:xfrm>
            <a:off x="2667000" y="1752600"/>
            <a:ext cx="1239838" cy="400050"/>
          </a:xfrm>
          <a:prstGeom prst="rect">
            <a:avLst/>
          </a:prstGeom>
          <a:noFill/>
          <a:ln w="9525">
            <a:noFill/>
            <a:miter lim="800000"/>
            <a:headEnd/>
            <a:tailEnd/>
          </a:ln>
        </p:spPr>
        <p:txBody>
          <a:bodyPr wrap="none">
            <a:prstTxWarp prst="textNoShape">
              <a:avLst/>
            </a:prstTxWarp>
            <a:spAutoFit/>
          </a:bodyPr>
          <a:lstStyle/>
          <a:p>
            <a:r>
              <a:rPr lang="en-US"/>
              <a:t>ascender</a:t>
            </a:r>
          </a:p>
        </p:txBody>
      </p:sp>
      <p:sp>
        <p:nvSpPr>
          <p:cNvPr id="56334" name="TextBox 15"/>
          <p:cNvSpPr txBox="1">
            <a:spLocks noChangeArrowheads="1"/>
          </p:cNvSpPr>
          <p:nvPr/>
        </p:nvSpPr>
        <p:spPr bwMode="auto">
          <a:xfrm>
            <a:off x="2895600" y="4267200"/>
            <a:ext cx="1382713" cy="400050"/>
          </a:xfrm>
          <a:prstGeom prst="rect">
            <a:avLst/>
          </a:prstGeom>
          <a:noFill/>
          <a:ln w="9525">
            <a:noFill/>
            <a:miter lim="800000"/>
            <a:headEnd/>
            <a:tailEnd/>
          </a:ln>
        </p:spPr>
        <p:txBody>
          <a:bodyPr wrap="none">
            <a:prstTxWarp prst="textNoShape">
              <a:avLst/>
            </a:prstTxWarp>
            <a:spAutoFit/>
          </a:bodyPr>
          <a:lstStyle/>
          <a:p>
            <a:r>
              <a:rPr lang="en-US"/>
              <a:t>descender</a:t>
            </a:r>
          </a:p>
        </p:txBody>
      </p:sp>
      <p:sp>
        <p:nvSpPr>
          <p:cNvPr id="56335" name="TextBox 16"/>
          <p:cNvSpPr txBox="1">
            <a:spLocks noChangeArrowheads="1"/>
          </p:cNvSpPr>
          <p:nvPr/>
        </p:nvSpPr>
        <p:spPr bwMode="auto">
          <a:xfrm>
            <a:off x="1600200" y="3714750"/>
            <a:ext cx="739775" cy="400050"/>
          </a:xfrm>
          <a:prstGeom prst="rect">
            <a:avLst/>
          </a:prstGeom>
          <a:noFill/>
          <a:ln w="9525">
            <a:noFill/>
            <a:miter lim="800000"/>
            <a:headEnd/>
            <a:tailEnd/>
          </a:ln>
        </p:spPr>
        <p:txBody>
          <a:bodyPr wrap="none">
            <a:prstTxWarp prst="textNoShape">
              <a:avLst/>
            </a:prstTxWarp>
            <a:spAutoFit/>
          </a:bodyPr>
          <a:lstStyle/>
          <a:p>
            <a:r>
              <a:rPr lang="en-US"/>
              <a:t>stem</a:t>
            </a:r>
          </a:p>
        </p:txBody>
      </p:sp>
      <p:sp>
        <p:nvSpPr>
          <p:cNvPr id="56336" name="TextBox 17"/>
          <p:cNvSpPr txBox="1">
            <a:spLocks noChangeArrowheads="1"/>
          </p:cNvSpPr>
          <p:nvPr/>
        </p:nvSpPr>
        <p:spPr bwMode="auto">
          <a:xfrm>
            <a:off x="1676400" y="2057400"/>
            <a:ext cx="714375" cy="400050"/>
          </a:xfrm>
          <a:prstGeom prst="rect">
            <a:avLst/>
          </a:prstGeom>
          <a:noFill/>
          <a:ln w="9525">
            <a:noFill/>
            <a:miter lim="800000"/>
            <a:headEnd/>
            <a:tailEnd/>
          </a:ln>
        </p:spPr>
        <p:txBody>
          <a:bodyPr wrap="none">
            <a:prstTxWarp prst="textNoShape">
              <a:avLst/>
            </a:prstTxWarp>
            <a:spAutoFit/>
          </a:bodyPr>
          <a:lstStyle/>
          <a:p>
            <a:r>
              <a:rPr lang="en-US"/>
              <a:t>bowl</a:t>
            </a:r>
          </a:p>
        </p:txBody>
      </p:sp>
      <p:sp>
        <p:nvSpPr>
          <p:cNvPr id="56337" name="TextBox 18"/>
          <p:cNvSpPr txBox="1">
            <a:spLocks noChangeArrowheads="1"/>
          </p:cNvSpPr>
          <p:nvPr/>
        </p:nvSpPr>
        <p:spPr bwMode="auto">
          <a:xfrm>
            <a:off x="5715000" y="2057400"/>
            <a:ext cx="1138238" cy="400050"/>
          </a:xfrm>
          <a:prstGeom prst="rect">
            <a:avLst/>
          </a:prstGeom>
          <a:noFill/>
          <a:ln w="9525">
            <a:noFill/>
            <a:miter lim="800000"/>
            <a:headEnd/>
            <a:tailEnd/>
          </a:ln>
        </p:spPr>
        <p:txBody>
          <a:bodyPr wrap="none">
            <a:prstTxWarp prst="textNoShape">
              <a:avLst/>
            </a:prstTxWarp>
            <a:spAutoFit/>
          </a:bodyPr>
          <a:lstStyle/>
          <a:p>
            <a:r>
              <a:rPr lang="en-US"/>
              <a:t>aperture</a:t>
            </a:r>
          </a:p>
        </p:txBody>
      </p:sp>
      <p:cxnSp>
        <p:nvCxnSpPr>
          <p:cNvPr id="21" name="Curved Connector 20"/>
          <p:cNvCxnSpPr>
            <a:cxnSpLocks noChangeShapeType="1"/>
            <a:stCxn id="56337" idx="2"/>
          </p:cNvCxnSpPr>
          <p:nvPr/>
        </p:nvCxnSpPr>
        <p:spPr bwMode="auto">
          <a:xfrm rot="5400000">
            <a:off x="5704682" y="2391568"/>
            <a:ext cx="514350" cy="646113"/>
          </a:xfrm>
          <a:prstGeom prst="curvedConnector2">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22" name="Curved Connector 21"/>
          <p:cNvCxnSpPr>
            <a:cxnSpLocks noChangeShapeType="1"/>
            <a:stCxn id="56334" idx="0"/>
          </p:cNvCxnSpPr>
          <p:nvPr/>
        </p:nvCxnSpPr>
        <p:spPr bwMode="auto">
          <a:xfrm rot="16200000" flipV="1">
            <a:off x="3164682" y="3845718"/>
            <a:ext cx="685800" cy="157163"/>
          </a:xfrm>
          <a:prstGeom prst="curvedConnector3">
            <a:avLst>
              <a:gd name="adj1" fmla="val 50000"/>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26" name="Curved Connector 25"/>
          <p:cNvCxnSpPr>
            <a:cxnSpLocks noChangeShapeType="1"/>
            <a:stCxn id="56335" idx="0"/>
          </p:cNvCxnSpPr>
          <p:nvPr/>
        </p:nvCxnSpPr>
        <p:spPr bwMode="auto">
          <a:xfrm rot="5400000" flipH="1" flipV="1">
            <a:off x="2023269" y="2994819"/>
            <a:ext cx="666750" cy="773112"/>
          </a:xfrm>
          <a:prstGeom prst="curvedConnector2">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30" name="Curved Connector 25"/>
          <p:cNvCxnSpPr>
            <a:cxnSpLocks noChangeShapeType="1"/>
            <a:stCxn id="56336" idx="2"/>
          </p:cNvCxnSpPr>
          <p:nvPr/>
        </p:nvCxnSpPr>
        <p:spPr bwMode="auto">
          <a:xfrm rot="16200000" flipH="1">
            <a:off x="2055019" y="2436019"/>
            <a:ext cx="209550" cy="252412"/>
          </a:xfrm>
          <a:prstGeom prst="curvedConnector2">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36" name="Straight Arrow Connector 35"/>
          <p:cNvCxnSpPr>
            <a:cxnSpLocks noChangeShapeType="1"/>
          </p:cNvCxnSpPr>
          <p:nvPr/>
        </p:nvCxnSpPr>
        <p:spPr bwMode="auto">
          <a:xfrm>
            <a:off x="3810000" y="3732213"/>
            <a:ext cx="1219200" cy="1587"/>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p:spPr>
      </p:cxnSp>
      <p:cxnSp>
        <p:nvCxnSpPr>
          <p:cNvPr id="38" name="Straight Arrow Connector 37"/>
          <p:cNvCxnSpPr>
            <a:cxnSpLocks noChangeShapeType="1"/>
          </p:cNvCxnSpPr>
          <p:nvPr/>
        </p:nvCxnSpPr>
        <p:spPr bwMode="auto">
          <a:xfrm>
            <a:off x="5791200" y="3733800"/>
            <a:ext cx="838200" cy="1588"/>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p:spPr>
      </p:cxnSp>
      <p:cxnSp>
        <p:nvCxnSpPr>
          <p:cNvPr id="40" name="Straight Arrow Connector 39"/>
          <p:cNvCxnSpPr>
            <a:cxnSpLocks noChangeShapeType="1"/>
          </p:cNvCxnSpPr>
          <p:nvPr/>
        </p:nvCxnSpPr>
        <p:spPr bwMode="auto">
          <a:xfrm rot="5400000">
            <a:off x="874713" y="2933700"/>
            <a:ext cx="687388" cy="1587"/>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p:spPr>
      </p:cxnSp>
      <p:cxnSp>
        <p:nvCxnSpPr>
          <p:cNvPr id="43" name="Curved Connector 42"/>
          <p:cNvCxnSpPr>
            <a:cxnSpLocks noChangeShapeType="1"/>
            <a:stCxn id="56333" idx="2"/>
          </p:cNvCxnSpPr>
          <p:nvPr/>
        </p:nvCxnSpPr>
        <p:spPr bwMode="auto">
          <a:xfrm rot="5400000">
            <a:off x="2986088" y="2062162"/>
            <a:ext cx="209550" cy="390525"/>
          </a:xfrm>
          <a:prstGeom prst="curvedConnector2">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56346" name="Straight Connector 46"/>
          <p:cNvCxnSpPr>
            <a:cxnSpLocks noChangeShapeType="1"/>
          </p:cNvCxnSpPr>
          <p:nvPr/>
        </p:nvCxnSpPr>
        <p:spPr bwMode="auto">
          <a:xfrm>
            <a:off x="381000" y="2133600"/>
            <a:ext cx="8382000" cy="1588"/>
          </a:xfrm>
          <a:prstGeom prst="line">
            <a:avLst/>
          </a:prstGeom>
          <a:noFill/>
          <a:ln w="3175">
            <a:solidFill>
              <a:schemeClr val="tx1"/>
            </a:solidFill>
            <a:prstDash val="dash"/>
            <a:round/>
            <a:headEnd/>
            <a:tailEnd/>
          </a:ln>
        </p:spPr>
      </p:cxnSp>
      <p:cxnSp>
        <p:nvCxnSpPr>
          <p:cNvPr id="56347" name="Straight Connector 47"/>
          <p:cNvCxnSpPr>
            <a:cxnSpLocks noChangeShapeType="1"/>
          </p:cNvCxnSpPr>
          <p:nvPr/>
        </p:nvCxnSpPr>
        <p:spPr bwMode="auto">
          <a:xfrm>
            <a:off x="381000" y="3581400"/>
            <a:ext cx="8382000" cy="1588"/>
          </a:xfrm>
          <a:prstGeom prst="line">
            <a:avLst/>
          </a:prstGeom>
          <a:noFill/>
          <a:ln w="3175">
            <a:solidFill>
              <a:schemeClr val="tx1"/>
            </a:solidFill>
            <a:prstDash val="dash"/>
            <a:round/>
            <a:headEnd/>
            <a:tailEnd/>
          </a:ln>
        </p:spPr>
      </p:cxnSp>
      <p:cxnSp>
        <p:nvCxnSpPr>
          <p:cNvPr id="49" name="Straight Arrow Connector 48"/>
          <p:cNvCxnSpPr>
            <a:cxnSpLocks noChangeShapeType="1"/>
          </p:cNvCxnSpPr>
          <p:nvPr/>
        </p:nvCxnSpPr>
        <p:spPr bwMode="auto">
          <a:xfrm rot="5400000">
            <a:off x="6818313" y="2705100"/>
            <a:ext cx="1144588" cy="1587"/>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p:spPr>
      </p:cxnSp>
      <p:cxnSp>
        <p:nvCxnSpPr>
          <p:cNvPr id="51" name="Straight Arrow Connector 50"/>
          <p:cNvCxnSpPr>
            <a:cxnSpLocks noChangeShapeType="1"/>
          </p:cNvCxnSpPr>
          <p:nvPr/>
        </p:nvCxnSpPr>
        <p:spPr bwMode="auto">
          <a:xfrm rot="5400000">
            <a:off x="7239794" y="3428206"/>
            <a:ext cx="304800" cy="1588"/>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p:spPr>
      </p:cxnSp>
      <p:sp>
        <p:nvSpPr>
          <p:cNvPr id="56350" name="TextBox 53"/>
          <p:cNvSpPr txBox="1">
            <a:spLocks noChangeArrowheads="1"/>
          </p:cNvSpPr>
          <p:nvPr/>
        </p:nvSpPr>
        <p:spPr bwMode="auto">
          <a:xfrm>
            <a:off x="7407275" y="3246438"/>
            <a:ext cx="1082675" cy="400050"/>
          </a:xfrm>
          <a:prstGeom prst="rect">
            <a:avLst/>
          </a:prstGeom>
          <a:noFill/>
          <a:ln w="9525">
            <a:noFill/>
            <a:miter lim="800000"/>
            <a:headEnd/>
            <a:tailEnd/>
          </a:ln>
        </p:spPr>
        <p:txBody>
          <a:bodyPr wrap="none">
            <a:prstTxWarp prst="textNoShape">
              <a:avLst/>
            </a:prstTxWarp>
            <a:spAutoFit/>
          </a:bodyPr>
          <a:lstStyle/>
          <a:p>
            <a:r>
              <a:rPr lang="en-US"/>
              <a:t>descent</a:t>
            </a:r>
          </a:p>
        </p:txBody>
      </p:sp>
      <p:sp>
        <p:nvSpPr>
          <p:cNvPr id="56351" name="TextBox 54"/>
          <p:cNvSpPr txBox="1">
            <a:spLocks noChangeArrowheads="1"/>
          </p:cNvSpPr>
          <p:nvPr/>
        </p:nvSpPr>
        <p:spPr bwMode="auto">
          <a:xfrm>
            <a:off x="7451725" y="2514600"/>
            <a:ext cx="939800" cy="400050"/>
          </a:xfrm>
          <a:prstGeom prst="rect">
            <a:avLst/>
          </a:prstGeom>
          <a:noFill/>
          <a:ln w="9525">
            <a:noFill/>
            <a:miter lim="800000"/>
            <a:headEnd/>
            <a:tailEnd/>
          </a:ln>
        </p:spPr>
        <p:txBody>
          <a:bodyPr wrap="none">
            <a:prstTxWarp prst="textNoShape">
              <a:avLst/>
            </a:prstTxWarp>
            <a:spAutoFit/>
          </a:bodyPr>
          <a:lstStyle/>
          <a:p>
            <a:r>
              <a:rPr lang="en-US"/>
              <a:t>ascent</a:t>
            </a:r>
          </a:p>
        </p:txBody>
      </p:sp>
      <p:sp>
        <p:nvSpPr>
          <p:cNvPr id="56352" name="TextBox 57"/>
          <p:cNvSpPr txBox="1">
            <a:spLocks noChangeArrowheads="1"/>
          </p:cNvSpPr>
          <p:nvPr/>
        </p:nvSpPr>
        <p:spPr bwMode="auto">
          <a:xfrm>
            <a:off x="6781800" y="4495800"/>
            <a:ext cx="668338" cy="400050"/>
          </a:xfrm>
          <a:prstGeom prst="rect">
            <a:avLst/>
          </a:prstGeom>
          <a:noFill/>
          <a:ln w="9525">
            <a:noFill/>
            <a:miter lim="800000"/>
            <a:headEnd/>
            <a:tailEnd/>
          </a:ln>
        </p:spPr>
        <p:txBody>
          <a:bodyPr wrap="none">
            <a:prstTxWarp prst="textNoShape">
              <a:avLst/>
            </a:prstTxWarp>
            <a:spAutoFit/>
          </a:bodyPr>
          <a:lstStyle/>
          <a:p>
            <a:r>
              <a:rPr lang="en-US"/>
              <a:t>serif</a:t>
            </a:r>
          </a:p>
        </p:txBody>
      </p:sp>
      <p:cxnSp>
        <p:nvCxnSpPr>
          <p:cNvPr id="59" name="Curved Connector 25"/>
          <p:cNvCxnSpPr>
            <a:cxnSpLocks noChangeShapeType="1"/>
            <a:stCxn id="56352" idx="0"/>
          </p:cNvCxnSpPr>
          <p:nvPr/>
        </p:nvCxnSpPr>
        <p:spPr bwMode="auto">
          <a:xfrm rot="16200000" flipV="1">
            <a:off x="6377782" y="3756818"/>
            <a:ext cx="1143000" cy="334963"/>
          </a:xfrm>
          <a:prstGeom prst="curvedConnector3">
            <a:avLst>
              <a:gd name="adj1" fmla="val 50000"/>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ea typeface="ＭＳ Ｐゴシック" charset="-128"/>
              </a:rPr>
              <a:t>Spacing</a:t>
            </a:r>
          </a:p>
        </p:txBody>
      </p:sp>
      <p:sp>
        <p:nvSpPr>
          <p:cNvPr id="58371"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8372"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8373" name="Slide Number Placeholder 5"/>
          <p:cNvSpPr>
            <a:spLocks noGrp="1"/>
          </p:cNvSpPr>
          <p:nvPr>
            <p:ph type="sldNum" sz="quarter" idx="12"/>
          </p:nvPr>
        </p:nvSpPr>
        <p:spPr>
          <a:noFill/>
        </p:spPr>
        <p:txBody>
          <a:bodyPr/>
          <a:lstStyle/>
          <a:p>
            <a:fld id="{7256726C-BF4C-C643-A211-B52B10D2DE1F}" type="slidenum">
              <a:rPr lang="en-US"/>
              <a:pPr/>
              <a:t>23</a:t>
            </a:fld>
            <a:endParaRPr lang="en-US"/>
          </a:p>
        </p:txBody>
      </p:sp>
      <p:sp>
        <p:nvSpPr>
          <p:cNvPr id="58374" name="TextBox 6"/>
          <p:cNvSpPr txBox="1">
            <a:spLocks noChangeArrowheads="1"/>
          </p:cNvSpPr>
          <p:nvPr/>
        </p:nvSpPr>
        <p:spPr bwMode="auto">
          <a:xfrm>
            <a:off x="304800" y="685800"/>
            <a:ext cx="2981325" cy="1862138"/>
          </a:xfrm>
          <a:prstGeom prst="rect">
            <a:avLst/>
          </a:prstGeom>
          <a:noFill/>
          <a:ln w="9525">
            <a:noFill/>
            <a:miter lim="800000"/>
            <a:headEnd/>
            <a:tailEnd/>
          </a:ln>
        </p:spPr>
        <p:txBody>
          <a:bodyPr wrap="none">
            <a:prstTxWarp prst="textNoShape">
              <a:avLst/>
            </a:prstTxWarp>
            <a:spAutoFit/>
          </a:bodyPr>
          <a:lstStyle/>
          <a:p>
            <a:r>
              <a:rPr lang="en-US" sz="11500">
                <a:latin typeface="Georgia" charset="0"/>
              </a:rPr>
              <a:t>Vott</a:t>
            </a:r>
          </a:p>
        </p:txBody>
      </p:sp>
      <p:sp>
        <p:nvSpPr>
          <p:cNvPr id="58375" name="TextBox 7"/>
          <p:cNvSpPr txBox="1">
            <a:spLocks noChangeArrowheads="1"/>
          </p:cNvSpPr>
          <p:nvPr/>
        </p:nvSpPr>
        <p:spPr bwMode="auto">
          <a:xfrm>
            <a:off x="304800" y="2286000"/>
            <a:ext cx="2617788" cy="1862138"/>
          </a:xfrm>
          <a:prstGeom prst="rect">
            <a:avLst/>
          </a:prstGeom>
          <a:noFill/>
          <a:ln w="9525">
            <a:noFill/>
            <a:miter lim="800000"/>
            <a:headEnd/>
            <a:tailEnd/>
          </a:ln>
        </p:spPr>
        <p:txBody>
          <a:bodyPr wrap="none">
            <a:prstTxWarp prst="textNoShape">
              <a:avLst/>
            </a:prstTxWarp>
            <a:spAutoFit/>
          </a:bodyPr>
          <a:lstStyle/>
          <a:p>
            <a:r>
              <a:rPr lang="en-US" sz="11500">
                <a:latin typeface="Times New Roman" charset="0"/>
                <a:ea typeface="Times New Roman" charset="0"/>
                <a:cs typeface="Times New Roman" charset="0"/>
              </a:rPr>
              <a:t>Vott</a:t>
            </a:r>
          </a:p>
        </p:txBody>
      </p:sp>
      <p:sp>
        <p:nvSpPr>
          <p:cNvPr id="58376" name="TextBox 8"/>
          <p:cNvSpPr txBox="1">
            <a:spLocks noChangeArrowheads="1"/>
          </p:cNvSpPr>
          <p:nvPr/>
        </p:nvSpPr>
        <p:spPr bwMode="auto">
          <a:xfrm>
            <a:off x="381000" y="4038600"/>
            <a:ext cx="1025525" cy="400050"/>
          </a:xfrm>
          <a:prstGeom prst="rect">
            <a:avLst/>
          </a:prstGeom>
          <a:noFill/>
          <a:ln w="9525">
            <a:noFill/>
            <a:miter lim="800000"/>
            <a:headEnd/>
            <a:tailEnd/>
          </a:ln>
        </p:spPr>
        <p:txBody>
          <a:bodyPr wrap="none">
            <a:prstTxWarp prst="textNoShape">
              <a:avLst/>
            </a:prstTxWarp>
            <a:spAutoFit/>
          </a:bodyPr>
          <a:lstStyle/>
          <a:p>
            <a:r>
              <a:rPr lang="en-US"/>
              <a:t>kerning</a:t>
            </a:r>
          </a:p>
        </p:txBody>
      </p:sp>
      <p:cxnSp>
        <p:nvCxnSpPr>
          <p:cNvPr id="10" name="Curved Connector 25"/>
          <p:cNvCxnSpPr>
            <a:cxnSpLocks noChangeShapeType="1"/>
            <a:stCxn id="58376" idx="0"/>
          </p:cNvCxnSpPr>
          <p:nvPr/>
        </p:nvCxnSpPr>
        <p:spPr bwMode="auto">
          <a:xfrm rot="5400000" flipH="1" flipV="1">
            <a:off x="713582" y="3532981"/>
            <a:ext cx="685800" cy="325437"/>
          </a:xfrm>
          <a:prstGeom prst="curvedConnector3">
            <a:avLst>
              <a:gd name="adj1" fmla="val 50000"/>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
        <p:nvSpPr>
          <p:cNvPr id="58378" name="TextBox 12"/>
          <p:cNvSpPr txBox="1">
            <a:spLocks noChangeArrowheads="1"/>
          </p:cNvSpPr>
          <p:nvPr/>
        </p:nvSpPr>
        <p:spPr bwMode="auto">
          <a:xfrm>
            <a:off x="4102100" y="2478088"/>
            <a:ext cx="5791200" cy="1938337"/>
          </a:xfrm>
          <a:prstGeom prst="rect">
            <a:avLst/>
          </a:prstGeom>
          <a:noFill/>
          <a:ln w="9525">
            <a:noFill/>
            <a:miter lim="800000"/>
            <a:headEnd/>
            <a:tailEnd/>
          </a:ln>
        </p:spPr>
        <p:txBody>
          <a:bodyPr>
            <a:prstTxWarp prst="textNoShape">
              <a:avLst/>
            </a:prstTxWarp>
            <a:spAutoFit/>
          </a:bodyPr>
          <a:lstStyle/>
          <a:p>
            <a:pPr>
              <a:lnSpc>
                <a:spcPts val="2400"/>
              </a:lnSpc>
            </a:pPr>
            <a:r>
              <a:rPr lang="en-US">
                <a:latin typeface="Georgia" charset="0"/>
              </a:rPr>
              <a:t>Four score and seven years ago, </a:t>
            </a:r>
            <a:br>
              <a:rPr lang="en-US">
                <a:latin typeface="Georgia" charset="0"/>
              </a:rPr>
            </a:br>
            <a:r>
              <a:rPr lang="en-US">
                <a:latin typeface="Georgia" charset="0"/>
              </a:rPr>
              <a:t>our forefathers brought forth upon</a:t>
            </a:r>
            <a:br>
              <a:rPr lang="en-US">
                <a:latin typeface="Georgia" charset="0"/>
              </a:rPr>
            </a:br>
            <a:r>
              <a:rPr lang="en-US">
                <a:latin typeface="Georgia" charset="0"/>
              </a:rPr>
              <a:t>this continent a new nation, conceived in</a:t>
            </a:r>
            <a:br>
              <a:rPr lang="en-US">
                <a:latin typeface="Georgia" charset="0"/>
              </a:rPr>
            </a:br>
            <a:r>
              <a:rPr lang="en-US">
                <a:latin typeface="Georgia" charset="0"/>
              </a:rPr>
              <a:t>liberty and dedicated to the proposition </a:t>
            </a:r>
            <a:br>
              <a:rPr lang="en-US">
                <a:latin typeface="Georgia" charset="0"/>
              </a:rPr>
            </a:br>
            <a:r>
              <a:rPr lang="en-US">
                <a:latin typeface="Georgia" charset="0"/>
              </a:rPr>
              <a:t>that all men are created equal.</a:t>
            </a:r>
          </a:p>
          <a:p>
            <a:pPr>
              <a:lnSpc>
                <a:spcPts val="2400"/>
              </a:lnSpc>
            </a:pPr>
            <a:endParaRPr lang="en-US">
              <a:latin typeface="Georgia" charset="0"/>
            </a:endParaRPr>
          </a:p>
        </p:txBody>
      </p:sp>
      <p:sp>
        <p:nvSpPr>
          <p:cNvPr id="58379" name="TextBox 13"/>
          <p:cNvSpPr txBox="1">
            <a:spLocks noChangeArrowheads="1"/>
          </p:cNvSpPr>
          <p:nvPr/>
        </p:nvSpPr>
        <p:spPr bwMode="auto">
          <a:xfrm>
            <a:off x="4102100" y="4306888"/>
            <a:ext cx="5791200" cy="2246312"/>
          </a:xfrm>
          <a:prstGeom prst="rect">
            <a:avLst/>
          </a:prstGeom>
          <a:noFill/>
          <a:ln w="9525">
            <a:noFill/>
            <a:miter lim="800000"/>
            <a:headEnd/>
            <a:tailEnd/>
          </a:ln>
        </p:spPr>
        <p:txBody>
          <a:bodyPr>
            <a:prstTxWarp prst="textNoShape">
              <a:avLst/>
            </a:prstTxWarp>
            <a:spAutoFit/>
          </a:bodyPr>
          <a:lstStyle/>
          <a:p>
            <a:pPr>
              <a:lnSpc>
                <a:spcPts val="2800"/>
              </a:lnSpc>
            </a:pPr>
            <a:r>
              <a:rPr lang="en-US">
                <a:latin typeface="Georgia" charset="0"/>
              </a:rPr>
              <a:t>Four score and seven years ago, </a:t>
            </a:r>
            <a:br>
              <a:rPr lang="en-US">
                <a:latin typeface="Georgia" charset="0"/>
              </a:rPr>
            </a:br>
            <a:r>
              <a:rPr lang="en-US">
                <a:latin typeface="Georgia" charset="0"/>
              </a:rPr>
              <a:t>our forefathers brought forth upon</a:t>
            </a:r>
            <a:br>
              <a:rPr lang="en-US">
                <a:latin typeface="Georgia" charset="0"/>
              </a:rPr>
            </a:br>
            <a:r>
              <a:rPr lang="en-US">
                <a:latin typeface="Georgia" charset="0"/>
              </a:rPr>
              <a:t>this continent a new nation, conceived in</a:t>
            </a:r>
            <a:br>
              <a:rPr lang="en-US">
                <a:latin typeface="Georgia" charset="0"/>
              </a:rPr>
            </a:br>
            <a:r>
              <a:rPr lang="en-US">
                <a:latin typeface="Georgia" charset="0"/>
              </a:rPr>
              <a:t>liberty and dedicated to the proposition </a:t>
            </a:r>
            <a:br>
              <a:rPr lang="en-US">
                <a:latin typeface="Georgia" charset="0"/>
              </a:rPr>
            </a:br>
            <a:r>
              <a:rPr lang="en-US">
                <a:latin typeface="Georgia" charset="0"/>
              </a:rPr>
              <a:t>that all men are created equal.</a:t>
            </a:r>
          </a:p>
          <a:p>
            <a:pPr>
              <a:lnSpc>
                <a:spcPts val="2800"/>
              </a:lnSpc>
            </a:pPr>
            <a:endParaRPr lang="en-US">
              <a:latin typeface="Georgia" charset="0"/>
            </a:endParaRPr>
          </a:p>
        </p:txBody>
      </p:sp>
      <p:sp>
        <p:nvSpPr>
          <p:cNvPr id="58380" name="TextBox 14"/>
          <p:cNvSpPr txBox="1">
            <a:spLocks noChangeArrowheads="1"/>
          </p:cNvSpPr>
          <p:nvPr/>
        </p:nvSpPr>
        <p:spPr bwMode="auto">
          <a:xfrm>
            <a:off x="4102100" y="685800"/>
            <a:ext cx="5791200" cy="1631950"/>
          </a:xfrm>
          <a:prstGeom prst="rect">
            <a:avLst/>
          </a:prstGeom>
          <a:noFill/>
          <a:ln w="9525">
            <a:noFill/>
            <a:miter lim="800000"/>
            <a:headEnd/>
            <a:tailEnd/>
          </a:ln>
        </p:spPr>
        <p:txBody>
          <a:bodyPr>
            <a:prstTxWarp prst="textNoShape">
              <a:avLst/>
            </a:prstTxWarp>
            <a:spAutoFit/>
          </a:bodyPr>
          <a:lstStyle/>
          <a:p>
            <a:pPr>
              <a:lnSpc>
                <a:spcPts val="2000"/>
              </a:lnSpc>
            </a:pPr>
            <a:r>
              <a:rPr lang="en-US">
                <a:latin typeface="Georgia" charset="0"/>
              </a:rPr>
              <a:t>Four score and seven years ago, </a:t>
            </a:r>
            <a:br>
              <a:rPr lang="en-US">
                <a:latin typeface="Georgia" charset="0"/>
              </a:rPr>
            </a:br>
            <a:r>
              <a:rPr lang="en-US">
                <a:latin typeface="Georgia" charset="0"/>
              </a:rPr>
              <a:t>our forefathers brought forth upon</a:t>
            </a:r>
            <a:br>
              <a:rPr lang="en-US">
                <a:latin typeface="Georgia" charset="0"/>
              </a:rPr>
            </a:br>
            <a:r>
              <a:rPr lang="en-US">
                <a:latin typeface="Georgia" charset="0"/>
              </a:rPr>
              <a:t>this continent a new nation, conceived in</a:t>
            </a:r>
            <a:br>
              <a:rPr lang="en-US">
                <a:latin typeface="Georgia" charset="0"/>
              </a:rPr>
            </a:br>
            <a:r>
              <a:rPr lang="en-US">
                <a:latin typeface="Georgia" charset="0"/>
              </a:rPr>
              <a:t>liberty and dedicated to the proposition </a:t>
            </a:r>
            <a:br>
              <a:rPr lang="en-US">
                <a:latin typeface="Georgia" charset="0"/>
              </a:rPr>
            </a:br>
            <a:r>
              <a:rPr lang="en-US">
                <a:latin typeface="Georgia" charset="0"/>
              </a:rPr>
              <a:t>that all men are created equal.</a:t>
            </a:r>
          </a:p>
          <a:p>
            <a:pPr>
              <a:lnSpc>
                <a:spcPts val="2000"/>
              </a:lnSpc>
            </a:pPr>
            <a:endParaRPr lang="en-US">
              <a:latin typeface="Georgia" charset="0"/>
            </a:endParaRPr>
          </a:p>
        </p:txBody>
      </p:sp>
      <p:sp>
        <p:nvSpPr>
          <p:cNvPr id="58381" name="TextBox 15"/>
          <p:cNvSpPr txBox="1">
            <a:spLocks noChangeArrowheads="1"/>
          </p:cNvSpPr>
          <p:nvPr/>
        </p:nvSpPr>
        <p:spPr bwMode="auto">
          <a:xfrm>
            <a:off x="3365500" y="1123950"/>
            <a:ext cx="825500" cy="400050"/>
          </a:xfrm>
          <a:prstGeom prst="rect">
            <a:avLst/>
          </a:prstGeom>
          <a:noFill/>
          <a:ln w="9525">
            <a:noFill/>
            <a:miter lim="800000"/>
            <a:headEnd/>
            <a:tailEnd/>
          </a:ln>
        </p:spPr>
        <p:txBody>
          <a:bodyPr wrap="none">
            <a:prstTxWarp prst="textNoShape">
              <a:avLst/>
            </a:prstTxWarp>
            <a:spAutoFit/>
          </a:bodyPr>
          <a:lstStyle/>
          <a:p>
            <a:r>
              <a:rPr lang="en-US" b="1">
                <a:solidFill>
                  <a:schemeClr val="accent1"/>
                </a:solidFill>
              </a:rPr>
              <a:t>20/20</a:t>
            </a:r>
          </a:p>
        </p:txBody>
      </p:sp>
      <p:sp>
        <p:nvSpPr>
          <p:cNvPr id="58382" name="TextBox 16"/>
          <p:cNvSpPr txBox="1">
            <a:spLocks noChangeArrowheads="1"/>
          </p:cNvSpPr>
          <p:nvPr/>
        </p:nvSpPr>
        <p:spPr bwMode="auto">
          <a:xfrm>
            <a:off x="3365500" y="3028950"/>
            <a:ext cx="825500" cy="400050"/>
          </a:xfrm>
          <a:prstGeom prst="rect">
            <a:avLst/>
          </a:prstGeom>
          <a:noFill/>
          <a:ln w="9525">
            <a:noFill/>
            <a:miter lim="800000"/>
            <a:headEnd/>
            <a:tailEnd/>
          </a:ln>
        </p:spPr>
        <p:txBody>
          <a:bodyPr wrap="none">
            <a:prstTxWarp prst="textNoShape">
              <a:avLst/>
            </a:prstTxWarp>
            <a:spAutoFit/>
          </a:bodyPr>
          <a:lstStyle/>
          <a:p>
            <a:r>
              <a:rPr lang="en-US" b="1">
                <a:solidFill>
                  <a:schemeClr val="accent1"/>
                </a:solidFill>
              </a:rPr>
              <a:t>20/24</a:t>
            </a:r>
          </a:p>
        </p:txBody>
      </p:sp>
      <p:sp>
        <p:nvSpPr>
          <p:cNvPr id="58383" name="TextBox 17"/>
          <p:cNvSpPr txBox="1">
            <a:spLocks noChangeArrowheads="1"/>
          </p:cNvSpPr>
          <p:nvPr/>
        </p:nvSpPr>
        <p:spPr bwMode="auto">
          <a:xfrm>
            <a:off x="3352800" y="4933950"/>
            <a:ext cx="825500" cy="400050"/>
          </a:xfrm>
          <a:prstGeom prst="rect">
            <a:avLst/>
          </a:prstGeom>
          <a:noFill/>
          <a:ln w="9525">
            <a:noFill/>
            <a:miter lim="800000"/>
            <a:headEnd/>
            <a:tailEnd/>
          </a:ln>
        </p:spPr>
        <p:txBody>
          <a:bodyPr wrap="none">
            <a:prstTxWarp prst="textNoShape">
              <a:avLst/>
            </a:prstTxWarp>
            <a:spAutoFit/>
          </a:bodyPr>
          <a:lstStyle/>
          <a:p>
            <a:r>
              <a:rPr lang="en-US" b="1">
                <a:solidFill>
                  <a:schemeClr val="accent1"/>
                </a:solidFill>
              </a:rPr>
              <a:t>20/28</a:t>
            </a:r>
          </a:p>
        </p:txBody>
      </p:sp>
      <p:sp>
        <p:nvSpPr>
          <p:cNvPr id="58384" name="TextBox 18"/>
          <p:cNvSpPr txBox="1">
            <a:spLocks noChangeArrowheads="1"/>
          </p:cNvSpPr>
          <p:nvPr/>
        </p:nvSpPr>
        <p:spPr bwMode="auto">
          <a:xfrm>
            <a:off x="381000" y="4267200"/>
            <a:ext cx="2305050" cy="1570038"/>
          </a:xfrm>
          <a:prstGeom prst="rect">
            <a:avLst/>
          </a:prstGeom>
          <a:noFill/>
          <a:ln w="9525">
            <a:noFill/>
            <a:miter lim="800000"/>
            <a:headEnd/>
            <a:tailEnd/>
          </a:ln>
        </p:spPr>
        <p:txBody>
          <a:bodyPr wrap="none">
            <a:prstTxWarp prst="textNoShape">
              <a:avLst/>
            </a:prstTxWarp>
            <a:spAutoFit/>
          </a:bodyPr>
          <a:lstStyle/>
          <a:p>
            <a:r>
              <a:rPr lang="en-US" sz="9600">
                <a:latin typeface="Helvetica" charset="0"/>
              </a:rPr>
              <a:t>rnm</a:t>
            </a:r>
            <a:endParaRPr lang="en-US" sz="11500">
              <a:latin typeface="Helvetica"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ea typeface="ＭＳ Ｐゴシック" charset="-128"/>
              </a:rPr>
              <a:t>Spacing Guidelines</a:t>
            </a:r>
          </a:p>
        </p:txBody>
      </p:sp>
      <p:sp>
        <p:nvSpPr>
          <p:cNvPr id="60419" name="Text Placeholder 2"/>
          <p:cNvSpPr>
            <a:spLocks noGrp="1"/>
          </p:cNvSpPr>
          <p:nvPr>
            <p:ph type="body" idx="1"/>
          </p:nvPr>
        </p:nvSpPr>
        <p:spPr/>
        <p:txBody>
          <a:bodyPr/>
          <a:lstStyle/>
          <a:p>
            <a:r>
              <a:rPr lang="en-US">
                <a:ea typeface="Arial" charset="0"/>
              </a:rPr>
              <a:t>Use whitespace </a:t>
            </a:r>
          </a:p>
          <a:p>
            <a:pPr lvl="1"/>
            <a:r>
              <a:rPr lang="en-US">
                <a:ea typeface="Arial" charset="0"/>
              </a:rPr>
              <a:t>Always leave margins around body text; never pack it tightly against an edge</a:t>
            </a:r>
          </a:p>
          <a:p>
            <a:r>
              <a:rPr lang="en-US">
                <a:ea typeface="Arial" charset="0"/>
              </a:rPr>
              <a:t>Use generous leading</a:t>
            </a:r>
          </a:p>
          <a:p>
            <a:pPr lvl="1"/>
            <a:r>
              <a:rPr lang="en-US">
                <a:ea typeface="Arial" charset="0"/>
              </a:rPr>
              <a:t>Make sure body text is not overcrowded</a:t>
            </a:r>
          </a:p>
          <a:p>
            <a:pPr lvl="1"/>
            <a:r>
              <a:rPr lang="en-US">
                <a:ea typeface="Arial" charset="0"/>
              </a:rPr>
              <a:t>e.g. CSS: line-height: 120%;</a:t>
            </a:r>
          </a:p>
          <a:p>
            <a:r>
              <a:rPr lang="en-US">
                <a:ea typeface="Arial" charset="0"/>
              </a:rPr>
              <a:t>Keep text paragraphs narrow</a:t>
            </a:r>
          </a:p>
          <a:p>
            <a:pPr lvl="1"/>
            <a:r>
              <a:rPr lang="en-US">
                <a:ea typeface="Arial" charset="0"/>
              </a:rPr>
              <a:t>About 60-75 characters / 12 - 15 words / 30-45 em</a:t>
            </a:r>
          </a:p>
          <a:p>
            <a:endParaRPr lang="en-US">
              <a:ea typeface="Arial" charset="0"/>
            </a:endParaRPr>
          </a:p>
        </p:txBody>
      </p:sp>
      <p:sp>
        <p:nvSpPr>
          <p:cNvPr id="6042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042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0422" name="Slide Number Placeholder 5"/>
          <p:cNvSpPr>
            <a:spLocks noGrp="1"/>
          </p:cNvSpPr>
          <p:nvPr>
            <p:ph type="sldNum" sz="quarter" idx="12"/>
          </p:nvPr>
        </p:nvSpPr>
        <p:spPr>
          <a:noFill/>
        </p:spPr>
        <p:txBody>
          <a:bodyPr/>
          <a:lstStyle/>
          <a:p>
            <a:fld id="{F4FDCB22-65C3-634E-A026-0298FE962291}"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ea typeface="ＭＳ Ｐゴシック" charset="-128"/>
              </a:rPr>
              <a:t>Typeface</a:t>
            </a:r>
          </a:p>
        </p:txBody>
      </p:sp>
      <p:sp>
        <p:nvSpPr>
          <p:cNvPr id="62467"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2468"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2469" name="Slide Number Placeholder 5"/>
          <p:cNvSpPr>
            <a:spLocks noGrp="1"/>
          </p:cNvSpPr>
          <p:nvPr>
            <p:ph type="sldNum" sz="quarter" idx="12"/>
          </p:nvPr>
        </p:nvSpPr>
        <p:spPr>
          <a:noFill/>
        </p:spPr>
        <p:txBody>
          <a:bodyPr/>
          <a:lstStyle/>
          <a:p>
            <a:fld id="{9D20631C-6615-604C-B797-4A72E71CA16C}" type="slidenum">
              <a:rPr lang="en-US"/>
              <a:pPr/>
              <a:t>25</a:t>
            </a:fld>
            <a:endParaRPr lang="en-US"/>
          </a:p>
        </p:txBody>
      </p:sp>
      <p:grpSp>
        <p:nvGrpSpPr>
          <p:cNvPr id="62470" name="Group 8"/>
          <p:cNvGrpSpPr>
            <a:grpSpLocks/>
          </p:cNvGrpSpPr>
          <p:nvPr/>
        </p:nvGrpSpPr>
        <p:grpSpPr bwMode="auto">
          <a:xfrm>
            <a:off x="381000" y="762000"/>
            <a:ext cx="2660650" cy="1543050"/>
            <a:chOff x="381000" y="1828800"/>
            <a:chExt cx="2661306" cy="1543110"/>
          </a:xfrm>
        </p:grpSpPr>
        <p:sp>
          <p:nvSpPr>
            <p:cNvPr id="62495" name="TextBox 6"/>
            <p:cNvSpPr txBox="1">
              <a:spLocks noChangeArrowheads="1"/>
            </p:cNvSpPr>
            <p:nvPr/>
          </p:nvSpPr>
          <p:spPr bwMode="auto">
            <a:xfrm>
              <a:off x="381000" y="1828800"/>
              <a:ext cx="2661306" cy="1446550"/>
            </a:xfrm>
            <a:prstGeom prst="rect">
              <a:avLst/>
            </a:prstGeom>
            <a:noFill/>
            <a:ln w="9525">
              <a:noFill/>
              <a:miter lim="800000"/>
              <a:headEnd/>
              <a:tailEnd/>
            </a:ln>
          </p:spPr>
          <p:txBody>
            <a:bodyPr wrap="none">
              <a:prstTxWarp prst="textNoShape">
                <a:avLst/>
              </a:prstTxWarp>
              <a:spAutoFit/>
            </a:bodyPr>
            <a:lstStyle/>
            <a:p>
              <a:r>
                <a:rPr lang="en-US" sz="8800">
                  <a:latin typeface="Georgia" charset="0"/>
                </a:rPr>
                <a:t>Abcg</a:t>
              </a:r>
            </a:p>
          </p:txBody>
        </p:sp>
        <p:sp>
          <p:nvSpPr>
            <p:cNvPr id="62496" name="TextBox 7"/>
            <p:cNvSpPr txBox="1">
              <a:spLocks noChangeArrowheads="1"/>
            </p:cNvSpPr>
            <p:nvPr/>
          </p:nvSpPr>
          <p:spPr bwMode="auto">
            <a:xfrm>
              <a:off x="457200" y="2971800"/>
              <a:ext cx="1096775" cy="400110"/>
            </a:xfrm>
            <a:prstGeom prst="rect">
              <a:avLst/>
            </a:prstGeom>
            <a:noFill/>
            <a:ln w="9525">
              <a:noFill/>
              <a:miter lim="800000"/>
              <a:headEnd/>
              <a:tailEnd/>
            </a:ln>
          </p:spPr>
          <p:txBody>
            <a:bodyPr wrap="none">
              <a:prstTxWarp prst="textNoShape">
                <a:avLst/>
              </a:prstTxWarp>
              <a:spAutoFit/>
            </a:bodyPr>
            <a:lstStyle/>
            <a:p>
              <a:r>
                <a:rPr lang="en-US"/>
                <a:t>Georgia</a:t>
              </a:r>
            </a:p>
          </p:txBody>
        </p:sp>
      </p:grpSp>
      <p:grpSp>
        <p:nvGrpSpPr>
          <p:cNvPr id="62471" name="Group 9"/>
          <p:cNvGrpSpPr>
            <a:grpSpLocks/>
          </p:cNvGrpSpPr>
          <p:nvPr/>
        </p:nvGrpSpPr>
        <p:grpSpPr bwMode="auto">
          <a:xfrm>
            <a:off x="304800" y="2133600"/>
            <a:ext cx="2660650" cy="1543050"/>
            <a:chOff x="381000" y="1828800"/>
            <a:chExt cx="2661306" cy="1543110"/>
          </a:xfrm>
        </p:grpSpPr>
        <p:sp>
          <p:nvSpPr>
            <p:cNvPr id="62493" name="TextBox 10"/>
            <p:cNvSpPr txBox="1">
              <a:spLocks noChangeArrowheads="1"/>
            </p:cNvSpPr>
            <p:nvPr/>
          </p:nvSpPr>
          <p:spPr bwMode="auto">
            <a:xfrm>
              <a:off x="381000" y="1828800"/>
              <a:ext cx="2661306" cy="1446550"/>
            </a:xfrm>
            <a:prstGeom prst="rect">
              <a:avLst/>
            </a:prstGeom>
            <a:noFill/>
            <a:ln w="9525">
              <a:noFill/>
              <a:miter lim="800000"/>
              <a:headEnd/>
              <a:tailEnd/>
            </a:ln>
          </p:spPr>
          <p:txBody>
            <a:bodyPr wrap="none">
              <a:prstTxWarp prst="textNoShape">
                <a:avLst/>
              </a:prstTxWarp>
              <a:spAutoFit/>
            </a:bodyPr>
            <a:lstStyle/>
            <a:p>
              <a:r>
                <a:rPr lang="en-US" sz="8800">
                  <a:latin typeface="Times New Roman" charset="0"/>
                  <a:ea typeface="Times New Roman" charset="0"/>
                  <a:cs typeface="Times New Roman" charset="0"/>
                </a:rPr>
                <a:t>Abcg</a:t>
              </a:r>
            </a:p>
          </p:txBody>
        </p:sp>
        <p:sp>
          <p:nvSpPr>
            <p:cNvPr id="62494" name="TextBox 11"/>
            <p:cNvSpPr txBox="1">
              <a:spLocks noChangeArrowheads="1"/>
            </p:cNvSpPr>
            <p:nvPr/>
          </p:nvSpPr>
          <p:spPr bwMode="auto">
            <a:xfrm>
              <a:off x="462536" y="2971800"/>
              <a:ext cx="2356864" cy="400110"/>
            </a:xfrm>
            <a:prstGeom prst="rect">
              <a:avLst/>
            </a:prstGeom>
            <a:noFill/>
            <a:ln w="9525">
              <a:noFill/>
              <a:miter lim="800000"/>
              <a:headEnd/>
              <a:tailEnd/>
            </a:ln>
          </p:spPr>
          <p:txBody>
            <a:bodyPr wrap="none">
              <a:prstTxWarp prst="textNoShape">
                <a:avLst/>
              </a:prstTxWarp>
              <a:spAutoFit/>
            </a:bodyPr>
            <a:lstStyle/>
            <a:p>
              <a:r>
                <a:rPr lang="en-US"/>
                <a:t>Times New Roman</a:t>
              </a:r>
            </a:p>
          </p:txBody>
        </p:sp>
      </p:grpSp>
      <p:grpSp>
        <p:nvGrpSpPr>
          <p:cNvPr id="62472" name="Group 13"/>
          <p:cNvGrpSpPr>
            <a:grpSpLocks/>
          </p:cNvGrpSpPr>
          <p:nvPr/>
        </p:nvGrpSpPr>
        <p:grpSpPr bwMode="auto">
          <a:xfrm>
            <a:off x="304800" y="3581400"/>
            <a:ext cx="2498725" cy="1543050"/>
            <a:chOff x="381000" y="1828800"/>
            <a:chExt cx="2499402" cy="1543110"/>
          </a:xfrm>
        </p:grpSpPr>
        <p:sp>
          <p:nvSpPr>
            <p:cNvPr id="62491" name="TextBox 14"/>
            <p:cNvSpPr txBox="1">
              <a:spLocks noChangeArrowheads="1"/>
            </p:cNvSpPr>
            <p:nvPr/>
          </p:nvSpPr>
          <p:spPr bwMode="auto">
            <a:xfrm>
              <a:off x="381000" y="1828800"/>
              <a:ext cx="2499402" cy="1446550"/>
            </a:xfrm>
            <a:prstGeom prst="rect">
              <a:avLst/>
            </a:prstGeom>
            <a:noFill/>
            <a:ln w="9525">
              <a:noFill/>
              <a:miter lim="800000"/>
              <a:headEnd/>
              <a:tailEnd/>
            </a:ln>
          </p:spPr>
          <p:txBody>
            <a:bodyPr wrap="none">
              <a:prstTxWarp prst="textNoShape">
                <a:avLst/>
              </a:prstTxWarp>
              <a:spAutoFit/>
            </a:bodyPr>
            <a:lstStyle/>
            <a:p>
              <a:r>
                <a:rPr lang="en-US" sz="8800">
                  <a:latin typeface="Garamond" charset="0"/>
                  <a:ea typeface="Times New Roman" charset="0"/>
                  <a:cs typeface="Times New Roman" charset="0"/>
                </a:rPr>
                <a:t>Abcg</a:t>
              </a:r>
            </a:p>
          </p:txBody>
        </p:sp>
        <p:sp>
          <p:nvSpPr>
            <p:cNvPr id="62492" name="TextBox 15"/>
            <p:cNvSpPr txBox="1">
              <a:spLocks noChangeArrowheads="1"/>
            </p:cNvSpPr>
            <p:nvPr/>
          </p:nvSpPr>
          <p:spPr bwMode="auto">
            <a:xfrm>
              <a:off x="462536" y="2971800"/>
              <a:ext cx="1394934" cy="400110"/>
            </a:xfrm>
            <a:prstGeom prst="rect">
              <a:avLst/>
            </a:prstGeom>
            <a:noFill/>
            <a:ln w="9525">
              <a:noFill/>
              <a:miter lim="800000"/>
              <a:headEnd/>
              <a:tailEnd/>
            </a:ln>
          </p:spPr>
          <p:txBody>
            <a:bodyPr wrap="none">
              <a:prstTxWarp prst="textNoShape">
                <a:avLst/>
              </a:prstTxWarp>
              <a:spAutoFit/>
            </a:bodyPr>
            <a:lstStyle/>
            <a:p>
              <a:r>
                <a:rPr lang="en-US"/>
                <a:t>Garamond</a:t>
              </a:r>
            </a:p>
          </p:txBody>
        </p:sp>
      </p:grpSp>
      <p:grpSp>
        <p:nvGrpSpPr>
          <p:cNvPr id="62473" name="Group 16"/>
          <p:cNvGrpSpPr>
            <a:grpSpLocks/>
          </p:cNvGrpSpPr>
          <p:nvPr/>
        </p:nvGrpSpPr>
        <p:grpSpPr bwMode="auto">
          <a:xfrm>
            <a:off x="3276600" y="742950"/>
            <a:ext cx="2951163" cy="1543050"/>
            <a:chOff x="381000" y="1828800"/>
            <a:chExt cx="2951449" cy="1543110"/>
          </a:xfrm>
        </p:grpSpPr>
        <p:sp>
          <p:nvSpPr>
            <p:cNvPr id="62489" name="TextBox 17"/>
            <p:cNvSpPr txBox="1">
              <a:spLocks noChangeArrowheads="1"/>
            </p:cNvSpPr>
            <p:nvPr/>
          </p:nvSpPr>
          <p:spPr bwMode="auto">
            <a:xfrm>
              <a:off x="381000" y="1828800"/>
              <a:ext cx="2951449" cy="1446550"/>
            </a:xfrm>
            <a:prstGeom prst="rect">
              <a:avLst/>
            </a:prstGeom>
            <a:noFill/>
            <a:ln w="9525">
              <a:noFill/>
              <a:miter lim="800000"/>
              <a:headEnd/>
              <a:tailEnd/>
            </a:ln>
          </p:spPr>
          <p:txBody>
            <a:bodyPr wrap="none">
              <a:prstTxWarp prst="textNoShape">
                <a:avLst/>
              </a:prstTxWarp>
              <a:spAutoFit/>
            </a:bodyPr>
            <a:lstStyle/>
            <a:p>
              <a:r>
                <a:rPr lang="en-US" sz="8800">
                  <a:latin typeface="Verdana" charset="0"/>
                  <a:ea typeface="Times New Roman" charset="0"/>
                  <a:cs typeface="Times New Roman" charset="0"/>
                </a:rPr>
                <a:t>Abcg</a:t>
              </a:r>
            </a:p>
          </p:txBody>
        </p:sp>
        <p:sp>
          <p:nvSpPr>
            <p:cNvPr id="62490" name="TextBox 18"/>
            <p:cNvSpPr txBox="1">
              <a:spLocks noChangeArrowheads="1"/>
            </p:cNvSpPr>
            <p:nvPr/>
          </p:nvSpPr>
          <p:spPr bwMode="auto">
            <a:xfrm>
              <a:off x="462536" y="2971800"/>
              <a:ext cx="1140312" cy="400110"/>
            </a:xfrm>
            <a:prstGeom prst="rect">
              <a:avLst/>
            </a:prstGeom>
            <a:noFill/>
            <a:ln w="9525">
              <a:noFill/>
              <a:miter lim="800000"/>
              <a:headEnd/>
              <a:tailEnd/>
            </a:ln>
          </p:spPr>
          <p:txBody>
            <a:bodyPr wrap="none">
              <a:prstTxWarp prst="textNoShape">
                <a:avLst/>
              </a:prstTxWarp>
              <a:spAutoFit/>
            </a:bodyPr>
            <a:lstStyle/>
            <a:p>
              <a:r>
                <a:rPr lang="en-US"/>
                <a:t>Verdana</a:t>
              </a:r>
            </a:p>
          </p:txBody>
        </p:sp>
      </p:grpSp>
      <p:grpSp>
        <p:nvGrpSpPr>
          <p:cNvPr id="62474" name="Group 19"/>
          <p:cNvGrpSpPr>
            <a:grpSpLocks/>
          </p:cNvGrpSpPr>
          <p:nvPr/>
        </p:nvGrpSpPr>
        <p:grpSpPr bwMode="auto">
          <a:xfrm>
            <a:off x="3276600" y="2133600"/>
            <a:ext cx="2759075" cy="1543050"/>
            <a:chOff x="381000" y="1828800"/>
            <a:chExt cx="2759089" cy="1543110"/>
          </a:xfrm>
        </p:grpSpPr>
        <p:sp>
          <p:nvSpPr>
            <p:cNvPr id="21" name="TextBox 20"/>
            <p:cNvSpPr txBox="1"/>
            <p:nvPr/>
          </p:nvSpPr>
          <p:spPr>
            <a:xfrm>
              <a:off x="381000" y="1828800"/>
              <a:ext cx="2759089" cy="1446269"/>
            </a:xfrm>
            <a:prstGeom prst="rect">
              <a:avLst/>
            </a:prstGeom>
            <a:noFill/>
          </p:spPr>
          <p:txBody>
            <a:bodyPr wrap="none">
              <a:spAutoFit/>
            </a:bodyPr>
            <a:lstStyle/>
            <a:p>
              <a:pPr>
                <a:defRPr/>
              </a:pPr>
              <a:r>
                <a:rPr lang="en-US" sz="8800" dirty="0" err="1">
                  <a:latin typeface="+mn-lt"/>
                  <a:ea typeface="+mn-ea"/>
                  <a:cs typeface="Times New Roman" pitchFamily="18" charset="0"/>
                </a:rPr>
                <a:t>Abcg</a:t>
              </a:r>
              <a:endParaRPr lang="en-US" sz="8800" dirty="0">
                <a:latin typeface="+mn-lt"/>
                <a:ea typeface="+mn-ea"/>
                <a:cs typeface="Times New Roman" pitchFamily="18" charset="0"/>
              </a:endParaRPr>
            </a:p>
          </p:txBody>
        </p:sp>
        <p:sp>
          <p:nvSpPr>
            <p:cNvPr id="62488" name="TextBox 21"/>
            <p:cNvSpPr txBox="1">
              <a:spLocks noChangeArrowheads="1"/>
            </p:cNvSpPr>
            <p:nvPr/>
          </p:nvSpPr>
          <p:spPr bwMode="auto">
            <a:xfrm>
              <a:off x="462536" y="2971800"/>
              <a:ext cx="699230" cy="400110"/>
            </a:xfrm>
            <a:prstGeom prst="rect">
              <a:avLst/>
            </a:prstGeom>
            <a:noFill/>
            <a:ln w="9525">
              <a:noFill/>
              <a:miter lim="800000"/>
              <a:headEnd/>
              <a:tailEnd/>
            </a:ln>
          </p:spPr>
          <p:txBody>
            <a:bodyPr wrap="none">
              <a:prstTxWarp prst="textNoShape">
                <a:avLst/>
              </a:prstTxWarp>
              <a:spAutoFit/>
            </a:bodyPr>
            <a:lstStyle/>
            <a:p>
              <a:r>
                <a:rPr lang="en-US"/>
                <a:t>Arial</a:t>
              </a:r>
            </a:p>
          </p:txBody>
        </p:sp>
      </p:grpSp>
      <p:grpSp>
        <p:nvGrpSpPr>
          <p:cNvPr id="62475" name="Group 22"/>
          <p:cNvGrpSpPr>
            <a:grpSpLocks/>
          </p:cNvGrpSpPr>
          <p:nvPr/>
        </p:nvGrpSpPr>
        <p:grpSpPr bwMode="auto">
          <a:xfrm>
            <a:off x="3276600" y="3581400"/>
            <a:ext cx="2628900" cy="1543050"/>
            <a:chOff x="381000" y="1828800"/>
            <a:chExt cx="2629246" cy="1543110"/>
          </a:xfrm>
        </p:grpSpPr>
        <p:sp>
          <p:nvSpPr>
            <p:cNvPr id="62485" name="TextBox 23"/>
            <p:cNvSpPr txBox="1">
              <a:spLocks noChangeArrowheads="1"/>
            </p:cNvSpPr>
            <p:nvPr/>
          </p:nvSpPr>
          <p:spPr bwMode="auto">
            <a:xfrm>
              <a:off x="381000" y="1828800"/>
              <a:ext cx="2629246" cy="1446550"/>
            </a:xfrm>
            <a:prstGeom prst="rect">
              <a:avLst/>
            </a:prstGeom>
            <a:noFill/>
            <a:ln w="9525">
              <a:noFill/>
              <a:miter lim="800000"/>
              <a:headEnd/>
              <a:tailEnd/>
            </a:ln>
          </p:spPr>
          <p:txBody>
            <a:bodyPr wrap="none">
              <a:prstTxWarp prst="textNoShape">
                <a:avLst/>
              </a:prstTxWarp>
              <a:spAutoFit/>
            </a:bodyPr>
            <a:lstStyle/>
            <a:p>
              <a:r>
                <a:rPr lang="en-US" sz="8800">
                  <a:latin typeface="Tahoma" charset="0"/>
                  <a:ea typeface="Tahoma" charset="0"/>
                  <a:cs typeface="Tahoma" charset="0"/>
                </a:rPr>
                <a:t>Abcg</a:t>
              </a:r>
            </a:p>
          </p:txBody>
        </p:sp>
        <p:sp>
          <p:nvSpPr>
            <p:cNvPr id="62486" name="TextBox 24"/>
            <p:cNvSpPr txBox="1">
              <a:spLocks noChangeArrowheads="1"/>
            </p:cNvSpPr>
            <p:nvPr/>
          </p:nvSpPr>
          <p:spPr bwMode="auto">
            <a:xfrm>
              <a:off x="462536" y="2971800"/>
              <a:ext cx="1097223" cy="400110"/>
            </a:xfrm>
            <a:prstGeom prst="rect">
              <a:avLst/>
            </a:prstGeom>
            <a:noFill/>
            <a:ln w="9525">
              <a:noFill/>
              <a:miter lim="800000"/>
              <a:headEnd/>
              <a:tailEnd/>
            </a:ln>
          </p:spPr>
          <p:txBody>
            <a:bodyPr wrap="none">
              <a:prstTxWarp prst="textNoShape">
                <a:avLst/>
              </a:prstTxWarp>
              <a:spAutoFit/>
            </a:bodyPr>
            <a:lstStyle/>
            <a:p>
              <a:r>
                <a:rPr lang="en-US"/>
                <a:t>Tahoma</a:t>
              </a:r>
            </a:p>
          </p:txBody>
        </p:sp>
      </p:grpSp>
      <p:grpSp>
        <p:nvGrpSpPr>
          <p:cNvPr id="62476" name="Group 25"/>
          <p:cNvGrpSpPr>
            <a:grpSpLocks/>
          </p:cNvGrpSpPr>
          <p:nvPr/>
        </p:nvGrpSpPr>
        <p:grpSpPr bwMode="auto">
          <a:xfrm>
            <a:off x="6362700" y="742950"/>
            <a:ext cx="2476500" cy="1543050"/>
            <a:chOff x="381000" y="1828800"/>
            <a:chExt cx="2476960" cy="1543110"/>
          </a:xfrm>
        </p:grpSpPr>
        <p:sp>
          <p:nvSpPr>
            <p:cNvPr id="62483" name="TextBox 26"/>
            <p:cNvSpPr txBox="1">
              <a:spLocks noChangeArrowheads="1"/>
            </p:cNvSpPr>
            <p:nvPr/>
          </p:nvSpPr>
          <p:spPr bwMode="auto">
            <a:xfrm>
              <a:off x="381000" y="1828800"/>
              <a:ext cx="2476960" cy="1446550"/>
            </a:xfrm>
            <a:prstGeom prst="rect">
              <a:avLst/>
            </a:prstGeom>
            <a:noFill/>
            <a:ln w="9525">
              <a:noFill/>
              <a:miter lim="800000"/>
              <a:headEnd/>
              <a:tailEnd/>
            </a:ln>
          </p:spPr>
          <p:txBody>
            <a:bodyPr wrap="none">
              <a:prstTxWarp prst="textNoShape">
                <a:avLst/>
              </a:prstTxWarp>
              <a:spAutoFit/>
            </a:bodyPr>
            <a:lstStyle/>
            <a:p>
              <a:r>
                <a:rPr lang="en-US" sz="8800">
                  <a:latin typeface="Gill Sans MT" charset="0"/>
                  <a:ea typeface="Tahoma" charset="0"/>
                  <a:cs typeface="Tahoma" charset="0"/>
                </a:rPr>
                <a:t>Abcg</a:t>
              </a:r>
            </a:p>
          </p:txBody>
        </p:sp>
        <p:sp>
          <p:nvSpPr>
            <p:cNvPr id="62484" name="TextBox 27"/>
            <p:cNvSpPr txBox="1">
              <a:spLocks noChangeArrowheads="1"/>
            </p:cNvSpPr>
            <p:nvPr/>
          </p:nvSpPr>
          <p:spPr bwMode="auto">
            <a:xfrm>
              <a:off x="462536" y="2971800"/>
              <a:ext cx="1653017" cy="400110"/>
            </a:xfrm>
            <a:prstGeom prst="rect">
              <a:avLst/>
            </a:prstGeom>
            <a:noFill/>
            <a:ln w="9525">
              <a:noFill/>
              <a:miter lim="800000"/>
              <a:headEnd/>
              <a:tailEnd/>
            </a:ln>
          </p:spPr>
          <p:txBody>
            <a:bodyPr wrap="none">
              <a:prstTxWarp prst="textNoShape">
                <a:avLst/>
              </a:prstTxWarp>
              <a:spAutoFit/>
            </a:bodyPr>
            <a:lstStyle/>
            <a:p>
              <a:r>
                <a:rPr lang="en-US"/>
                <a:t>Gill Sans MT</a:t>
              </a:r>
            </a:p>
          </p:txBody>
        </p:sp>
      </p:grpSp>
      <p:grpSp>
        <p:nvGrpSpPr>
          <p:cNvPr id="62477" name="Group 28"/>
          <p:cNvGrpSpPr>
            <a:grpSpLocks/>
          </p:cNvGrpSpPr>
          <p:nvPr/>
        </p:nvGrpSpPr>
        <p:grpSpPr bwMode="auto">
          <a:xfrm>
            <a:off x="6362700" y="2133600"/>
            <a:ext cx="2603500" cy="1543050"/>
            <a:chOff x="381000" y="1828800"/>
            <a:chExt cx="2603598" cy="1543110"/>
          </a:xfrm>
        </p:grpSpPr>
        <p:sp>
          <p:nvSpPr>
            <p:cNvPr id="62481" name="TextBox 29"/>
            <p:cNvSpPr txBox="1">
              <a:spLocks noChangeArrowheads="1"/>
            </p:cNvSpPr>
            <p:nvPr/>
          </p:nvSpPr>
          <p:spPr bwMode="auto">
            <a:xfrm>
              <a:off x="381000" y="1828800"/>
              <a:ext cx="2603598" cy="1446550"/>
            </a:xfrm>
            <a:prstGeom prst="rect">
              <a:avLst/>
            </a:prstGeom>
            <a:noFill/>
            <a:ln w="9525">
              <a:noFill/>
              <a:miter lim="800000"/>
              <a:headEnd/>
              <a:tailEnd/>
            </a:ln>
          </p:spPr>
          <p:txBody>
            <a:bodyPr wrap="none">
              <a:prstTxWarp prst="textNoShape">
                <a:avLst/>
              </a:prstTxWarp>
              <a:spAutoFit/>
            </a:bodyPr>
            <a:lstStyle/>
            <a:p>
              <a:r>
                <a:rPr lang="en-US" sz="8800">
                  <a:latin typeface="Trebuchet MS" charset="0"/>
                  <a:ea typeface="Tahoma" charset="0"/>
                  <a:cs typeface="Tahoma" charset="0"/>
                </a:rPr>
                <a:t>Abcg</a:t>
              </a:r>
            </a:p>
          </p:txBody>
        </p:sp>
        <p:sp>
          <p:nvSpPr>
            <p:cNvPr id="62482" name="TextBox 30"/>
            <p:cNvSpPr txBox="1">
              <a:spLocks noChangeArrowheads="1"/>
            </p:cNvSpPr>
            <p:nvPr/>
          </p:nvSpPr>
          <p:spPr bwMode="auto">
            <a:xfrm>
              <a:off x="462536" y="2971800"/>
              <a:ext cx="1784591" cy="400110"/>
            </a:xfrm>
            <a:prstGeom prst="rect">
              <a:avLst/>
            </a:prstGeom>
            <a:noFill/>
            <a:ln w="9525">
              <a:noFill/>
              <a:miter lim="800000"/>
              <a:headEnd/>
              <a:tailEnd/>
            </a:ln>
          </p:spPr>
          <p:txBody>
            <a:bodyPr wrap="none">
              <a:prstTxWarp prst="textNoShape">
                <a:avLst/>
              </a:prstTxWarp>
              <a:spAutoFit/>
            </a:bodyPr>
            <a:lstStyle/>
            <a:p>
              <a:r>
                <a:rPr lang="en-US"/>
                <a:t>Trebuchet MS</a:t>
              </a:r>
            </a:p>
          </p:txBody>
        </p:sp>
      </p:grpSp>
      <p:grpSp>
        <p:nvGrpSpPr>
          <p:cNvPr id="62478" name="Group 31"/>
          <p:cNvGrpSpPr>
            <a:grpSpLocks/>
          </p:cNvGrpSpPr>
          <p:nvPr/>
        </p:nvGrpSpPr>
        <p:grpSpPr bwMode="auto">
          <a:xfrm>
            <a:off x="6311900" y="3638550"/>
            <a:ext cx="2890838" cy="1543050"/>
            <a:chOff x="381000" y="1828800"/>
            <a:chExt cx="2890535" cy="1543110"/>
          </a:xfrm>
        </p:grpSpPr>
        <p:sp>
          <p:nvSpPr>
            <p:cNvPr id="62479" name="TextBox 32"/>
            <p:cNvSpPr txBox="1">
              <a:spLocks noChangeArrowheads="1"/>
            </p:cNvSpPr>
            <p:nvPr/>
          </p:nvSpPr>
          <p:spPr bwMode="auto">
            <a:xfrm>
              <a:off x="381000" y="1828800"/>
              <a:ext cx="2890535" cy="1446550"/>
            </a:xfrm>
            <a:prstGeom prst="rect">
              <a:avLst/>
            </a:prstGeom>
            <a:noFill/>
            <a:ln w="9525">
              <a:noFill/>
              <a:miter lim="800000"/>
              <a:headEnd/>
              <a:tailEnd/>
            </a:ln>
          </p:spPr>
          <p:txBody>
            <a:bodyPr wrap="none">
              <a:prstTxWarp prst="textNoShape">
                <a:avLst/>
              </a:prstTxWarp>
              <a:spAutoFit/>
            </a:bodyPr>
            <a:lstStyle/>
            <a:p>
              <a:r>
                <a:rPr lang="en-US" sz="8800">
                  <a:latin typeface="Courier New" charset="0"/>
                  <a:ea typeface="Courier New" charset="0"/>
                  <a:cs typeface="Courier New" charset="0"/>
                </a:rPr>
                <a:t>Abcg</a:t>
              </a:r>
            </a:p>
          </p:txBody>
        </p:sp>
        <p:sp>
          <p:nvSpPr>
            <p:cNvPr id="62480" name="TextBox 33"/>
            <p:cNvSpPr txBox="1">
              <a:spLocks noChangeArrowheads="1"/>
            </p:cNvSpPr>
            <p:nvPr/>
          </p:nvSpPr>
          <p:spPr bwMode="auto">
            <a:xfrm>
              <a:off x="462536" y="2971800"/>
              <a:ext cx="1611339" cy="400110"/>
            </a:xfrm>
            <a:prstGeom prst="rect">
              <a:avLst/>
            </a:prstGeom>
            <a:noFill/>
            <a:ln w="9525">
              <a:noFill/>
              <a:miter lim="800000"/>
              <a:headEnd/>
              <a:tailEnd/>
            </a:ln>
          </p:spPr>
          <p:txBody>
            <a:bodyPr wrap="none">
              <a:prstTxWarp prst="textNoShape">
                <a:avLst/>
              </a:prstTxWarp>
              <a:spAutoFit/>
            </a:bodyPr>
            <a:lstStyle/>
            <a:p>
              <a:r>
                <a:rPr lang="en-US"/>
                <a:t>Courier New</a:t>
              </a: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atin typeface="Comic Sans MS"/>
                <a:ea typeface="ＭＳ Ｐゴシック" charset="-128"/>
                <a:cs typeface="Comic Sans MS"/>
              </a:rPr>
              <a:t>Typeface</a:t>
            </a:r>
          </a:p>
        </p:txBody>
      </p:sp>
      <p:sp>
        <p:nvSpPr>
          <p:cNvPr id="62467" name="Date Placeholder 3"/>
          <p:cNvSpPr>
            <a:spLocks noGrp="1"/>
          </p:cNvSpPr>
          <p:nvPr>
            <p:ph type="dt" sz="quarter" idx="10"/>
          </p:nvPr>
        </p:nvSpPr>
        <p:spPr>
          <a:noFill/>
        </p:spPr>
        <p:txBody>
          <a:bodyPr/>
          <a:lstStyle/>
          <a:p>
            <a:r>
              <a:rPr lang="en-US" smtClean="0">
                <a:latin typeface="Comic Sans MS"/>
                <a:ea typeface="Arial" charset="0"/>
                <a:cs typeface="Comic Sans MS"/>
              </a:rPr>
              <a:t>Spring 2011</a:t>
            </a:r>
            <a:endParaRPr lang="en-US">
              <a:latin typeface="Comic Sans MS"/>
              <a:ea typeface="Arial" charset="0"/>
              <a:cs typeface="Comic Sans MS"/>
            </a:endParaRPr>
          </a:p>
        </p:txBody>
      </p:sp>
      <p:sp>
        <p:nvSpPr>
          <p:cNvPr id="62468" name="Footer Placeholder 4"/>
          <p:cNvSpPr>
            <a:spLocks noGrp="1"/>
          </p:cNvSpPr>
          <p:nvPr>
            <p:ph type="ftr" sz="quarter" idx="11"/>
          </p:nvPr>
        </p:nvSpPr>
        <p:spPr>
          <a:noFill/>
        </p:spPr>
        <p:txBody>
          <a:bodyPr/>
          <a:lstStyle/>
          <a:p>
            <a:r>
              <a:rPr lang="en-US" smtClean="0">
                <a:latin typeface="Comic Sans MS"/>
                <a:ea typeface="Arial" charset="0"/>
                <a:cs typeface="Comic Sans MS"/>
              </a:rPr>
              <a:t>6.813/6.831 User Interface Design and Implementation</a:t>
            </a:r>
            <a:endParaRPr lang="en-US">
              <a:latin typeface="Comic Sans MS"/>
              <a:ea typeface="Arial" charset="0"/>
              <a:cs typeface="Comic Sans MS"/>
            </a:endParaRPr>
          </a:p>
        </p:txBody>
      </p:sp>
      <p:sp>
        <p:nvSpPr>
          <p:cNvPr id="62469" name="Slide Number Placeholder 5"/>
          <p:cNvSpPr>
            <a:spLocks noGrp="1"/>
          </p:cNvSpPr>
          <p:nvPr>
            <p:ph type="sldNum" sz="quarter" idx="12"/>
          </p:nvPr>
        </p:nvSpPr>
        <p:spPr>
          <a:noFill/>
        </p:spPr>
        <p:txBody>
          <a:bodyPr/>
          <a:lstStyle/>
          <a:p>
            <a:fld id="{9D20631C-6615-604C-B797-4A72E71CA16C}" type="slidenum">
              <a:rPr lang="en-US">
                <a:latin typeface="Comic Sans MS"/>
                <a:cs typeface="Comic Sans MS"/>
              </a:rPr>
              <a:pPr/>
              <a:t>26</a:t>
            </a:fld>
            <a:endParaRPr lang="en-US">
              <a:latin typeface="Comic Sans MS"/>
              <a:cs typeface="Comic Sans MS"/>
            </a:endParaRPr>
          </a:p>
        </p:txBody>
      </p:sp>
      <p:grpSp>
        <p:nvGrpSpPr>
          <p:cNvPr id="2" name="Group 8"/>
          <p:cNvGrpSpPr>
            <a:grpSpLocks/>
          </p:cNvGrpSpPr>
          <p:nvPr/>
        </p:nvGrpSpPr>
        <p:grpSpPr bwMode="auto">
          <a:xfrm>
            <a:off x="381000" y="762000"/>
            <a:ext cx="2858274" cy="1543050"/>
            <a:chOff x="381000" y="1828800"/>
            <a:chExt cx="2858979" cy="1543110"/>
          </a:xfrm>
        </p:grpSpPr>
        <p:sp>
          <p:nvSpPr>
            <p:cNvPr id="62495" name="TextBox 6"/>
            <p:cNvSpPr txBox="1">
              <a:spLocks noChangeArrowheads="1"/>
            </p:cNvSpPr>
            <p:nvPr/>
          </p:nvSpPr>
          <p:spPr bwMode="auto">
            <a:xfrm>
              <a:off x="381000" y="1828800"/>
              <a:ext cx="2858979"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cs typeface="Comic Sans MS"/>
                </a:rPr>
                <a:t>Abcg</a:t>
              </a:r>
            </a:p>
          </p:txBody>
        </p:sp>
        <p:sp>
          <p:nvSpPr>
            <p:cNvPr id="62496" name="TextBox 7"/>
            <p:cNvSpPr txBox="1">
              <a:spLocks noChangeArrowheads="1"/>
            </p:cNvSpPr>
            <p:nvPr/>
          </p:nvSpPr>
          <p:spPr bwMode="auto">
            <a:xfrm>
              <a:off x="457200" y="2971800"/>
              <a:ext cx="1096775" cy="400110"/>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Georgia</a:t>
              </a:r>
            </a:p>
          </p:txBody>
        </p:sp>
      </p:grpSp>
      <p:grpSp>
        <p:nvGrpSpPr>
          <p:cNvPr id="3" name="Group 9"/>
          <p:cNvGrpSpPr>
            <a:grpSpLocks/>
          </p:cNvGrpSpPr>
          <p:nvPr/>
        </p:nvGrpSpPr>
        <p:grpSpPr bwMode="auto">
          <a:xfrm>
            <a:off x="304800" y="2133600"/>
            <a:ext cx="2858274" cy="1543050"/>
            <a:chOff x="381000" y="1828800"/>
            <a:chExt cx="2858979" cy="1543110"/>
          </a:xfrm>
        </p:grpSpPr>
        <p:sp>
          <p:nvSpPr>
            <p:cNvPr id="62493" name="TextBox 10"/>
            <p:cNvSpPr txBox="1">
              <a:spLocks noChangeArrowheads="1"/>
            </p:cNvSpPr>
            <p:nvPr/>
          </p:nvSpPr>
          <p:spPr bwMode="auto">
            <a:xfrm>
              <a:off x="381000" y="1828800"/>
              <a:ext cx="2858979"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imes New Roman" charset="0"/>
                  <a:cs typeface="Comic Sans MS"/>
                </a:rPr>
                <a:t>Abcg</a:t>
              </a:r>
            </a:p>
          </p:txBody>
        </p:sp>
        <p:sp>
          <p:nvSpPr>
            <p:cNvPr id="62494" name="TextBox 11"/>
            <p:cNvSpPr txBox="1">
              <a:spLocks noChangeArrowheads="1"/>
            </p:cNvSpPr>
            <p:nvPr/>
          </p:nvSpPr>
          <p:spPr bwMode="auto">
            <a:xfrm>
              <a:off x="462536" y="2971800"/>
              <a:ext cx="2356864" cy="400110"/>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Times New Roman</a:t>
              </a:r>
            </a:p>
          </p:txBody>
        </p:sp>
      </p:grpSp>
      <p:grpSp>
        <p:nvGrpSpPr>
          <p:cNvPr id="4" name="Group 13"/>
          <p:cNvGrpSpPr>
            <a:grpSpLocks/>
          </p:cNvGrpSpPr>
          <p:nvPr/>
        </p:nvGrpSpPr>
        <p:grpSpPr bwMode="auto">
          <a:xfrm>
            <a:off x="304800" y="3581400"/>
            <a:ext cx="2858274" cy="1543050"/>
            <a:chOff x="381000" y="1828800"/>
            <a:chExt cx="2859048" cy="1543110"/>
          </a:xfrm>
        </p:grpSpPr>
        <p:sp>
          <p:nvSpPr>
            <p:cNvPr id="62491" name="TextBox 14"/>
            <p:cNvSpPr txBox="1">
              <a:spLocks noChangeArrowheads="1"/>
            </p:cNvSpPr>
            <p:nvPr/>
          </p:nvSpPr>
          <p:spPr bwMode="auto">
            <a:xfrm>
              <a:off x="381000" y="1828800"/>
              <a:ext cx="2859048"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imes New Roman" charset="0"/>
                  <a:cs typeface="Comic Sans MS"/>
                </a:rPr>
                <a:t>Abcg</a:t>
              </a:r>
            </a:p>
          </p:txBody>
        </p:sp>
        <p:sp>
          <p:nvSpPr>
            <p:cNvPr id="62492" name="TextBox 15"/>
            <p:cNvSpPr txBox="1">
              <a:spLocks noChangeArrowheads="1"/>
            </p:cNvSpPr>
            <p:nvPr/>
          </p:nvSpPr>
          <p:spPr bwMode="auto">
            <a:xfrm>
              <a:off x="462536" y="2971800"/>
              <a:ext cx="1394934" cy="400110"/>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Garamond</a:t>
              </a:r>
            </a:p>
          </p:txBody>
        </p:sp>
      </p:grpSp>
      <p:grpSp>
        <p:nvGrpSpPr>
          <p:cNvPr id="5" name="Group 16"/>
          <p:cNvGrpSpPr>
            <a:grpSpLocks/>
          </p:cNvGrpSpPr>
          <p:nvPr/>
        </p:nvGrpSpPr>
        <p:grpSpPr bwMode="auto">
          <a:xfrm>
            <a:off x="3276600" y="742950"/>
            <a:ext cx="2951163" cy="1543066"/>
            <a:chOff x="381000" y="1828800"/>
            <a:chExt cx="2951449" cy="1543126"/>
          </a:xfrm>
        </p:grpSpPr>
        <p:sp>
          <p:nvSpPr>
            <p:cNvPr id="62489" name="TextBox 17"/>
            <p:cNvSpPr txBox="1">
              <a:spLocks noChangeArrowheads="1"/>
            </p:cNvSpPr>
            <p:nvPr/>
          </p:nvSpPr>
          <p:spPr bwMode="auto">
            <a:xfrm>
              <a:off x="381000" y="1828800"/>
              <a:ext cx="2951449" cy="1446550"/>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imes New Roman" charset="0"/>
                  <a:cs typeface="Comic Sans MS"/>
                </a:rPr>
                <a:t>Abcg</a:t>
              </a:r>
            </a:p>
          </p:txBody>
        </p:sp>
        <p:sp>
          <p:nvSpPr>
            <p:cNvPr id="62490" name="TextBox 18"/>
            <p:cNvSpPr txBox="1">
              <a:spLocks noChangeArrowheads="1"/>
            </p:cNvSpPr>
            <p:nvPr/>
          </p:nvSpPr>
          <p:spPr bwMode="auto">
            <a:xfrm>
              <a:off x="462536" y="2971800"/>
              <a:ext cx="1162611" cy="400126"/>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Verdana</a:t>
              </a:r>
            </a:p>
          </p:txBody>
        </p:sp>
      </p:grpSp>
      <p:grpSp>
        <p:nvGrpSpPr>
          <p:cNvPr id="6" name="Group 19"/>
          <p:cNvGrpSpPr>
            <a:grpSpLocks/>
          </p:cNvGrpSpPr>
          <p:nvPr/>
        </p:nvGrpSpPr>
        <p:grpSpPr bwMode="auto">
          <a:xfrm>
            <a:off x="3276600" y="2133600"/>
            <a:ext cx="2858274" cy="1543066"/>
            <a:chOff x="381000" y="1828800"/>
            <a:chExt cx="2858289" cy="1543126"/>
          </a:xfrm>
        </p:grpSpPr>
        <p:sp>
          <p:nvSpPr>
            <p:cNvPr id="21" name="TextBox 20"/>
            <p:cNvSpPr txBox="1"/>
            <p:nvPr/>
          </p:nvSpPr>
          <p:spPr>
            <a:xfrm>
              <a:off x="381000" y="1828800"/>
              <a:ext cx="2858289" cy="1446606"/>
            </a:xfrm>
            <a:prstGeom prst="rect">
              <a:avLst/>
            </a:prstGeom>
            <a:noFill/>
          </p:spPr>
          <p:txBody>
            <a:bodyPr wrap="none">
              <a:spAutoFit/>
            </a:bodyPr>
            <a:lstStyle/>
            <a:p>
              <a:pPr>
                <a:defRPr/>
              </a:pPr>
              <a:r>
                <a:rPr lang="en-US" sz="8800" dirty="0" err="1">
                  <a:latin typeface="Comic Sans MS"/>
                  <a:ea typeface="+mn-ea"/>
                  <a:cs typeface="Comic Sans MS"/>
                </a:rPr>
                <a:t>Abcg</a:t>
              </a:r>
              <a:endParaRPr lang="en-US" sz="8800" dirty="0">
                <a:latin typeface="Comic Sans MS"/>
                <a:ea typeface="+mn-ea"/>
                <a:cs typeface="Comic Sans MS"/>
              </a:endParaRPr>
            </a:p>
          </p:txBody>
        </p:sp>
        <p:sp>
          <p:nvSpPr>
            <p:cNvPr id="62488" name="TextBox 21"/>
            <p:cNvSpPr txBox="1">
              <a:spLocks noChangeArrowheads="1"/>
            </p:cNvSpPr>
            <p:nvPr/>
          </p:nvSpPr>
          <p:spPr bwMode="auto">
            <a:xfrm>
              <a:off x="462536" y="2971800"/>
              <a:ext cx="768889" cy="400126"/>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Arial</a:t>
              </a:r>
            </a:p>
          </p:txBody>
        </p:sp>
      </p:grpSp>
      <p:grpSp>
        <p:nvGrpSpPr>
          <p:cNvPr id="7" name="Group 22"/>
          <p:cNvGrpSpPr>
            <a:grpSpLocks/>
          </p:cNvGrpSpPr>
          <p:nvPr/>
        </p:nvGrpSpPr>
        <p:grpSpPr bwMode="auto">
          <a:xfrm>
            <a:off x="3276600" y="3581400"/>
            <a:ext cx="2858274" cy="1543050"/>
            <a:chOff x="381000" y="1828800"/>
            <a:chExt cx="2858650" cy="1543110"/>
          </a:xfrm>
        </p:grpSpPr>
        <p:sp>
          <p:nvSpPr>
            <p:cNvPr id="62485" name="TextBox 23"/>
            <p:cNvSpPr txBox="1">
              <a:spLocks noChangeArrowheads="1"/>
            </p:cNvSpPr>
            <p:nvPr/>
          </p:nvSpPr>
          <p:spPr bwMode="auto">
            <a:xfrm>
              <a:off x="381000" y="1828800"/>
              <a:ext cx="2858650"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ahoma" charset="0"/>
                  <a:cs typeface="Comic Sans MS"/>
                </a:rPr>
                <a:t>Abcg</a:t>
              </a:r>
            </a:p>
          </p:txBody>
        </p:sp>
        <p:sp>
          <p:nvSpPr>
            <p:cNvPr id="62486" name="TextBox 24"/>
            <p:cNvSpPr txBox="1">
              <a:spLocks noChangeArrowheads="1"/>
            </p:cNvSpPr>
            <p:nvPr/>
          </p:nvSpPr>
          <p:spPr bwMode="auto">
            <a:xfrm>
              <a:off x="462536" y="2971800"/>
              <a:ext cx="1097223" cy="400110"/>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Tahoma</a:t>
              </a:r>
            </a:p>
          </p:txBody>
        </p:sp>
      </p:grpSp>
      <p:grpSp>
        <p:nvGrpSpPr>
          <p:cNvPr id="8" name="Group 25"/>
          <p:cNvGrpSpPr>
            <a:grpSpLocks/>
          </p:cNvGrpSpPr>
          <p:nvPr/>
        </p:nvGrpSpPr>
        <p:grpSpPr bwMode="auto">
          <a:xfrm>
            <a:off x="6362700" y="742950"/>
            <a:ext cx="2858274" cy="1543066"/>
            <a:chOff x="381000" y="1828800"/>
            <a:chExt cx="2858805" cy="1543126"/>
          </a:xfrm>
        </p:grpSpPr>
        <p:sp>
          <p:nvSpPr>
            <p:cNvPr id="62483" name="TextBox 26"/>
            <p:cNvSpPr txBox="1">
              <a:spLocks noChangeArrowheads="1"/>
            </p:cNvSpPr>
            <p:nvPr/>
          </p:nvSpPr>
          <p:spPr bwMode="auto">
            <a:xfrm>
              <a:off x="381000" y="1828800"/>
              <a:ext cx="2858805"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ahoma" charset="0"/>
                  <a:cs typeface="Comic Sans MS"/>
                </a:rPr>
                <a:t>Abcg</a:t>
              </a:r>
            </a:p>
          </p:txBody>
        </p:sp>
        <p:sp>
          <p:nvSpPr>
            <p:cNvPr id="62484" name="TextBox 27"/>
            <p:cNvSpPr txBox="1">
              <a:spLocks noChangeArrowheads="1"/>
            </p:cNvSpPr>
            <p:nvPr/>
          </p:nvSpPr>
          <p:spPr bwMode="auto">
            <a:xfrm>
              <a:off x="462536" y="2971800"/>
              <a:ext cx="1698216" cy="400126"/>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Gill Sans MT</a:t>
              </a:r>
            </a:p>
          </p:txBody>
        </p:sp>
      </p:grpSp>
      <p:grpSp>
        <p:nvGrpSpPr>
          <p:cNvPr id="9" name="Group 28"/>
          <p:cNvGrpSpPr>
            <a:grpSpLocks/>
          </p:cNvGrpSpPr>
          <p:nvPr/>
        </p:nvGrpSpPr>
        <p:grpSpPr bwMode="auto">
          <a:xfrm>
            <a:off x="6362700" y="2133600"/>
            <a:ext cx="2858274" cy="1543066"/>
            <a:chOff x="381000" y="1828800"/>
            <a:chExt cx="2858382" cy="1543126"/>
          </a:xfrm>
        </p:grpSpPr>
        <p:sp>
          <p:nvSpPr>
            <p:cNvPr id="62481" name="TextBox 29"/>
            <p:cNvSpPr txBox="1">
              <a:spLocks noChangeArrowheads="1"/>
            </p:cNvSpPr>
            <p:nvPr/>
          </p:nvSpPr>
          <p:spPr bwMode="auto">
            <a:xfrm>
              <a:off x="381000" y="1828800"/>
              <a:ext cx="2858382" cy="1446606"/>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Tahoma" charset="0"/>
                  <a:cs typeface="Comic Sans MS"/>
                </a:rPr>
                <a:t>Abcg</a:t>
              </a:r>
            </a:p>
          </p:txBody>
        </p:sp>
        <p:sp>
          <p:nvSpPr>
            <p:cNvPr id="62482" name="TextBox 30"/>
            <p:cNvSpPr txBox="1">
              <a:spLocks noChangeArrowheads="1"/>
            </p:cNvSpPr>
            <p:nvPr/>
          </p:nvSpPr>
          <p:spPr bwMode="auto">
            <a:xfrm>
              <a:off x="462536" y="2971800"/>
              <a:ext cx="1930509" cy="400126"/>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Trebuchet MS</a:t>
              </a:r>
            </a:p>
          </p:txBody>
        </p:sp>
      </p:grpSp>
      <p:grpSp>
        <p:nvGrpSpPr>
          <p:cNvPr id="10" name="Group 31"/>
          <p:cNvGrpSpPr>
            <a:grpSpLocks/>
          </p:cNvGrpSpPr>
          <p:nvPr/>
        </p:nvGrpSpPr>
        <p:grpSpPr bwMode="auto">
          <a:xfrm>
            <a:off x="6311900" y="3638550"/>
            <a:ext cx="2890838" cy="1543066"/>
            <a:chOff x="381000" y="1828800"/>
            <a:chExt cx="2890535" cy="1543126"/>
          </a:xfrm>
        </p:grpSpPr>
        <p:sp>
          <p:nvSpPr>
            <p:cNvPr id="62479" name="TextBox 32"/>
            <p:cNvSpPr txBox="1">
              <a:spLocks noChangeArrowheads="1"/>
            </p:cNvSpPr>
            <p:nvPr/>
          </p:nvSpPr>
          <p:spPr bwMode="auto">
            <a:xfrm>
              <a:off x="381000" y="1828800"/>
              <a:ext cx="2890535" cy="1446550"/>
            </a:xfrm>
            <a:prstGeom prst="rect">
              <a:avLst/>
            </a:prstGeom>
            <a:noFill/>
            <a:ln w="9525">
              <a:noFill/>
              <a:miter lim="800000"/>
              <a:headEnd/>
              <a:tailEnd/>
            </a:ln>
          </p:spPr>
          <p:txBody>
            <a:bodyPr wrap="none">
              <a:prstTxWarp prst="textNoShape">
                <a:avLst/>
              </a:prstTxWarp>
              <a:spAutoFit/>
            </a:bodyPr>
            <a:lstStyle/>
            <a:p>
              <a:r>
                <a:rPr lang="en-US" sz="8800">
                  <a:latin typeface="Comic Sans MS"/>
                  <a:ea typeface="Courier New" charset="0"/>
                  <a:cs typeface="Comic Sans MS"/>
                </a:rPr>
                <a:t>Abcg</a:t>
              </a:r>
            </a:p>
          </p:txBody>
        </p:sp>
        <p:sp>
          <p:nvSpPr>
            <p:cNvPr id="62480" name="TextBox 33"/>
            <p:cNvSpPr txBox="1">
              <a:spLocks noChangeArrowheads="1"/>
            </p:cNvSpPr>
            <p:nvPr/>
          </p:nvSpPr>
          <p:spPr bwMode="auto">
            <a:xfrm>
              <a:off x="462536" y="2971800"/>
              <a:ext cx="1663137" cy="400126"/>
            </a:xfrm>
            <a:prstGeom prst="rect">
              <a:avLst/>
            </a:prstGeom>
            <a:noFill/>
            <a:ln w="9525">
              <a:noFill/>
              <a:miter lim="800000"/>
              <a:headEnd/>
              <a:tailEnd/>
            </a:ln>
          </p:spPr>
          <p:txBody>
            <a:bodyPr wrap="none">
              <a:prstTxWarp prst="textNoShape">
                <a:avLst/>
              </a:prstTxWarp>
              <a:spAutoFit/>
            </a:bodyPr>
            <a:lstStyle/>
            <a:p>
              <a:r>
                <a:rPr lang="en-US">
                  <a:latin typeface="Comic Sans MS"/>
                  <a:cs typeface="Comic Sans MS"/>
                </a:rPr>
                <a:t>Courier New</a:t>
              </a: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ea typeface="ＭＳ Ｐゴシック" charset="-128"/>
              </a:rPr>
              <a:t>Style</a:t>
            </a:r>
          </a:p>
        </p:txBody>
      </p:sp>
      <p:sp>
        <p:nvSpPr>
          <p:cNvPr id="64515"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4516"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4517" name="Slide Number Placeholder 5"/>
          <p:cNvSpPr>
            <a:spLocks noGrp="1"/>
          </p:cNvSpPr>
          <p:nvPr>
            <p:ph type="sldNum" sz="quarter" idx="12"/>
          </p:nvPr>
        </p:nvSpPr>
        <p:spPr>
          <a:noFill/>
        </p:spPr>
        <p:txBody>
          <a:bodyPr/>
          <a:lstStyle/>
          <a:p>
            <a:fld id="{65071D96-5B81-004A-9090-D8D9428E43D4}" type="slidenum">
              <a:rPr lang="en-US"/>
              <a:pPr/>
              <a:t>27</a:t>
            </a:fld>
            <a:endParaRPr lang="en-US"/>
          </a:p>
        </p:txBody>
      </p:sp>
      <p:grpSp>
        <p:nvGrpSpPr>
          <p:cNvPr id="64518" name="Group 6"/>
          <p:cNvGrpSpPr>
            <a:grpSpLocks/>
          </p:cNvGrpSpPr>
          <p:nvPr/>
        </p:nvGrpSpPr>
        <p:grpSpPr bwMode="auto">
          <a:xfrm>
            <a:off x="539750" y="990600"/>
            <a:ext cx="2660650" cy="1543050"/>
            <a:chOff x="381000" y="1828800"/>
            <a:chExt cx="2661306" cy="1543110"/>
          </a:xfrm>
        </p:grpSpPr>
        <p:sp>
          <p:nvSpPr>
            <p:cNvPr id="64534" name="TextBox 7"/>
            <p:cNvSpPr txBox="1">
              <a:spLocks noChangeArrowheads="1"/>
            </p:cNvSpPr>
            <p:nvPr/>
          </p:nvSpPr>
          <p:spPr bwMode="auto">
            <a:xfrm>
              <a:off x="381000" y="1828800"/>
              <a:ext cx="2661306" cy="1446550"/>
            </a:xfrm>
            <a:prstGeom prst="rect">
              <a:avLst/>
            </a:prstGeom>
            <a:noFill/>
            <a:ln w="9525">
              <a:noFill/>
              <a:miter lim="800000"/>
              <a:headEnd/>
              <a:tailEnd/>
            </a:ln>
          </p:spPr>
          <p:txBody>
            <a:bodyPr wrap="none">
              <a:prstTxWarp prst="textNoShape">
                <a:avLst/>
              </a:prstTxWarp>
              <a:spAutoFit/>
            </a:bodyPr>
            <a:lstStyle/>
            <a:p>
              <a:r>
                <a:rPr lang="en-US" sz="8800">
                  <a:latin typeface="Georgia" charset="0"/>
                  <a:ea typeface="Times New Roman" charset="0"/>
                  <a:cs typeface="Times New Roman" charset="0"/>
                </a:rPr>
                <a:t>Abcg</a:t>
              </a:r>
            </a:p>
          </p:txBody>
        </p:sp>
        <p:sp>
          <p:nvSpPr>
            <p:cNvPr id="64535" name="TextBox 8"/>
            <p:cNvSpPr txBox="1">
              <a:spLocks noChangeArrowheads="1"/>
            </p:cNvSpPr>
            <p:nvPr/>
          </p:nvSpPr>
          <p:spPr bwMode="auto">
            <a:xfrm>
              <a:off x="462536" y="2971800"/>
              <a:ext cx="1508746" cy="400110"/>
            </a:xfrm>
            <a:prstGeom prst="rect">
              <a:avLst/>
            </a:prstGeom>
            <a:noFill/>
            <a:ln w="9525">
              <a:noFill/>
              <a:miter lim="800000"/>
              <a:headEnd/>
              <a:tailEnd/>
            </a:ln>
          </p:spPr>
          <p:txBody>
            <a:bodyPr wrap="none">
              <a:prstTxWarp prst="textNoShape">
                <a:avLst/>
              </a:prstTxWarp>
              <a:spAutoFit/>
            </a:bodyPr>
            <a:lstStyle/>
            <a:p>
              <a:r>
                <a:rPr lang="en-US"/>
                <a:t>roman style</a:t>
              </a:r>
            </a:p>
          </p:txBody>
        </p:sp>
      </p:grpSp>
      <p:grpSp>
        <p:nvGrpSpPr>
          <p:cNvPr id="64519" name="Group 9"/>
          <p:cNvGrpSpPr>
            <a:grpSpLocks/>
          </p:cNvGrpSpPr>
          <p:nvPr/>
        </p:nvGrpSpPr>
        <p:grpSpPr bwMode="auto">
          <a:xfrm>
            <a:off x="533400" y="2438400"/>
            <a:ext cx="2724150" cy="1543050"/>
            <a:chOff x="381000" y="1828800"/>
            <a:chExt cx="2723823" cy="1543110"/>
          </a:xfrm>
        </p:grpSpPr>
        <p:sp>
          <p:nvSpPr>
            <p:cNvPr id="64532" name="TextBox 10"/>
            <p:cNvSpPr txBox="1">
              <a:spLocks noChangeArrowheads="1"/>
            </p:cNvSpPr>
            <p:nvPr/>
          </p:nvSpPr>
          <p:spPr bwMode="auto">
            <a:xfrm>
              <a:off x="381000" y="1828800"/>
              <a:ext cx="2723823" cy="1446550"/>
            </a:xfrm>
            <a:prstGeom prst="rect">
              <a:avLst/>
            </a:prstGeom>
            <a:noFill/>
            <a:ln w="9525">
              <a:noFill/>
              <a:miter lim="800000"/>
              <a:headEnd/>
              <a:tailEnd/>
            </a:ln>
          </p:spPr>
          <p:txBody>
            <a:bodyPr wrap="none">
              <a:prstTxWarp prst="textNoShape">
                <a:avLst/>
              </a:prstTxWarp>
              <a:spAutoFit/>
            </a:bodyPr>
            <a:lstStyle/>
            <a:p>
              <a:r>
                <a:rPr lang="en-US" sz="8800" i="1">
                  <a:latin typeface="Georgia" charset="0"/>
                  <a:ea typeface="Times New Roman" charset="0"/>
                  <a:cs typeface="Times New Roman" charset="0"/>
                </a:rPr>
                <a:t>Abcg</a:t>
              </a:r>
            </a:p>
          </p:txBody>
        </p:sp>
        <p:sp>
          <p:nvSpPr>
            <p:cNvPr id="64533" name="TextBox 11"/>
            <p:cNvSpPr txBox="1">
              <a:spLocks noChangeArrowheads="1"/>
            </p:cNvSpPr>
            <p:nvPr/>
          </p:nvSpPr>
          <p:spPr bwMode="auto">
            <a:xfrm>
              <a:off x="462536" y="2971800"/>
              <a:ext cx="1297150" cy="400110"/>
            </a:xfrm>
            <a:prstGeom prst="rect">
              <a:avLst/>
            </a:prstGeom>
            <a:noFill/>
            <a:ln w="9525">
              <a:noFill/>
              <a:miter lim="800000"/>
              <a:headEnd/>
              <a:tailEnd/>
            </a:ln>
          </p:spPr>
          <p:txBody>
            <a:bodyPr wrap="none">
              <a:prstTxWarp prst="textNoShape">
                <a:avLst/>
              </a:prstTxWarp>
              <a:spAutoFit/>
            </a:bodyPr>
            <a:lstStyle/>
            <a:p>
              <a:r>
                <a:rPr lang="en-US"/>
                <a:t>italic style</a:t>
              </a:r>
            </a:p>
          </p:txBody>
        </p:sp>
      </p:grpSp>
      <p:grpSp>
        <p:nvGrpSpPr>
          <p:cNvPr id="64520" name="Group 12"/>
          <p:cNvGrpSpPr>
            <a:grpSpLocks/>
          </p:cNvGrpSpPr>
          <p:nvPr/>
        </p:nvGrpSpPr>
        <p:grpSpPr bwMode="auto">
          <a:xfrm>
            <a:off x="381000" y="3962400"/>
            <a:ext cx="3019425" cy="1543050"/>
            <a:chOff x="381000" y="1828800"/>
            <a:chExt cx="3018775" cy="1543110"/>
          </a:xfrm>
        </p:grpSpPr>
        <p:sp>
          <p:nvSpPr>
            <p:cNvPr id="64530" name="TextBox 13"/>
            <p:cNvSpPr txBox="1">
              <a:spLocks noChangeArrowheads="1"/>
            </p:cNvSpPr>
            <p:nvPr/>
          </p:nvSpPr>
          <p:spPr bwMode="auto">
            <a:xfrm>
              <a:off x="381000" y="1828800"/>
              <a:ext cx="3018775" cy="1446550"/>
            </a:xfrm>
            <a:prstGeom prst="rect">
              <a:avLst/>
            </a:prstGeom>
            <a:noFill/>
            <a:ln w="9525">
              <a:noFill/>
              <a:miter lim="800000"/>
              <a:headEnd/>
              <a:tailEnd/>
            </a:ln>
          </p:spPr>
          <p:txBody>
            <a:bodyPr wrap="none">
              <a:prstTxWarp prst="textNoShape">
                <a:avLst/>
              </a:prstTxWarp>
              <a:spAutoFit/>
            </a:bodyPr>
            <a:lstStyle/>
            <a:p>
              <a:r>
                <a:rPr lang="en-US" sz="8800" b="1">
                  <a:latin typeface="Georgia" charset="0"/>
                  <a:ea typeface="Times New Roman" charset="0"/>
                  <a:cs typeface="Times New Roman" charset="0"/>
                </a:rPr>
                <a:t>Abcg</a:t>
              </a:r>
            </a:p>
          </p:txBody>
        </p:sp>
        <p:sp>
          <p:nvSpPr>
            <p:cNvPr id="64531" name="TextBox 14"/>
            <p:cNvSpPr txBox="1">
              <a:spLocks noChangeArrowheads="1"/>
            </p:cNvSpPr>
            <p:nvPr/>
          </p:nvSpPr>
          <p:spPr bwMode="auto">
            <a:xfrm>
              <a:off x="462536" y="2971800"/>
              <a:ext cx="1268296" cy="400110"/>
            </a:xfrm>
            <a:prstGeom prst="rect">
              <a:avLst/>
            </a:prstGeom>
            <a:noFill/>
            <a:ln w="9525">
              <a:noFill/>
              <a:miter lim="800000"/>
              <a:headEnd/>
              <a:tailEnd/>
            </a:ln>
          </p:spPr>
          <p:txBody>
            <a:bodyPr wrap="none">
              <a:prstTxWarp prst="textNoShape">
                <a:avLst/>
              </a:prstTxWarp>
              <a:spAutoFit/>
            </a:bodyPr>
            <a:lstStyle/>
            <a:p>
              <a:r>
                <a:rPr lang="en-US"/>
                <a:t>bold style</a:t>
              </a:r>
            </a:p>
          </p:txBody>
        </p:sp>
      </p:grpSp>
      <p:grpSp>
        <p:nvGrpSpPr>
          <p:cNvPr id="64521" name="Group 21"/>
          <p:cNvGrpSpPr>
            <a:grpSpLocks/>
          </p:cNvGrpSpPr>
          <p:nvPr/>
        </p:nvGrpSpPr>
        <p:grpSpPr bwMode="auto">
          <a:xfrm>
            <a:off x="4191000" y="4267200"/>
            <a:ext cx="3530600" cy="1314450"/>
            <a:chOff x="381000" y="1828800"/>
            <a:chExt cx="3530134" cy="1314510"/>
          </a:xfrm>
        </p:grpSpPr>
        <p:sp>
          <p:nvSpPr>
            <p:cNvPr id="23" name="TextBox 22"/>
            <p:cNvSpPr txBox="1"/>
            <p:nvPr/>
          </p:nvSpPr>
          <p:spPr>
            <a:xfrm>
              <a:off x="381000" y="1828800"/>
              <a:ext cx="3530134" cy="1016046"/>
            </a:xfrm>
            <a:prstGeom prst="rect">
              <a:avLst/>
            </a:prstGeom>
            <a:noFill/>
          </p:spPr>
          <p:txBody>
            <a:bodyPr wrap="none">
              <a:spAutoFit/>
            </a:bodyPr>
            <a:lstStyle/>
            <a:p>
              <a:pPr>
                <a:defRPr/>
              </a:pPr>
              <a:r>
                <a:rPr lang="en-US" sz="6000" dirty="0" err="1">
                  <a:latin typeface="Georgia" pitchFamily="18" charset="0"/>
                  <a:ea typeface="+mn-ea"/>
                  <a:cs typeface="Times New Roman" pitchFamily="18" charset="0"/>
                </a:rPr>
                <a:t>Abcg</a:t>
              </a:r>
              <a:r>
                <a:rPr lang="en-US" sz="6000" cap="small" dirty="0" err="1">
                  <a:latin typeface="Georgia" pitchFamily="18" charset="0"/>
                  <a:ea typeface="+mn-ea"/>
                  <a:cs typeface="Times New Roman" pitchFamily="18" charset="0"/>
                </a:rPr>
                <a:t>abcg</a:t>
              </a:r>
              <a:endParaRPr lang="en-US" sz="6000" cap="small" dirty="0">
                <a:latin typeface="Georgia" pitchFamily="18" charset="0"/>
                <a:ea typeface="+mn-ea"/>
                <a:cs typeface="Times New Roman" pitchFamily="18" charset="0"/>
              </a:endParaRPr>
            </a:p>
          </p:txBody>
        </p:sp>
        <p:sp>
          <p:nvSpPr>
            <p:cNvPr id="64529" name="TextBox 23"/>
            <p:cNvSpPr txBox="1">
              <a:spLocks noChangeArrowheads="1"/>
            </p:cNvSpPr>
            <p:nvPr/>
          </p:nvSpPr>
          <p:spPr bwMode="auto">
            <a:xfrm>
              <a:off x="2133600" y="2743200"/>
              <a:ext cx="1396536" cy="400110"/>
            </a:xfrm>
            <a:prstGeom prst="rect">
              <a:avLst/>
            </a:prstGeom>
            <a:noFill/>
            <a:ln w="9525">
              <a:noFill/>
              <a:miter lim="800000"/>
              <a:headEnd/>
              <a:tailEnd/>
            </a:ln>
          </p:spPr>
          <p:txBody>
            <a:bodyPr wrap="none">
              <a:prstTxWarp prst="textNoShape">
                <a:avLst/>
              </a:prstTxWarp>
              <a:spAutoFit/>
            </a:bodyPr>
            <a:lstStyle/>
            <a:p>
              <a:r>
                <a:rPr lang="en-US"/>
                <a:t>small caps</a:t>
              </a:r>
            </a:p>
          </p:txBody>
        </p:sp>
      </p:grpSp>
      <p:grpSp>
        <p:nvGrpSpPr>
          <p:cNvPr id="64522" name="Group 24"/>
          <p:cNvGrpSpPr>
            <a:grpSpLocks/>
          </p:cNvGrpSpPr>
          <p:nvPr/>
        </p:nvGrpSpPr>
        <p:grpSpPr bwMode="auto">
          <a:xfrm>
            <a:off x="4273550" y="971550"/>
            <a:ext cx="2951163" cy="1543050"/>
            <a:chOff x="381000" y="1828800"/>
            <a:chExt cx="2951449" cy="1543110"/>
          </a:xfrm>
        </p:grpSpPr>
        <p:sp>
          <p:nvSpPr>
            <p:cNvPr id="64526" name="TextBox 25"/>
            <p:cNvSpPr txBox="1">
              <a:spLocks noChangeArrowheads="1"/>
            </p:cNvSpPr>
            <p:nvPr/>
          </p:nvSpPr>
          <p:spPr bwMode="auto">
            <a:xfrm>
              <a:off x="381000" y="1828800"/>
              <a:ext cx="2951449" cy="1446550"/>
            </a:xfrm>
            <a:prstGeom prst="rect">
              <a:avLst/>
            </a:prstGeom>
            <a:noFill/>
            <a:ln w="9525">
              <a:noFill/>
              <a:miter lim="800000"/>
              <a:headEnd/>
              <a:tailEnd/>
            </a:ln>
          </p:spPr>
          <p:txBody>
            <a:bodyPr wrap="none">
              <a:prstTxWarp prst="textNoShape">
                <a:avLst/>
              </a:prstTxWarp>
              <a:spAutoFit/>
            </a:bodyPr>
            <a:lstStyle/>
            <a:p>
              <a:r>
                <a:rPr lang="en-US" sz="8800">
                  <a:latin typeface="Verdana" charset="0"/>
                  <a:ea typeface="Times New Roman" charset="0"/>
                  <a:cs typeface="Times New Roman" charset="0"/>
                </a:rPr>
                <a:t>Abcg</a:t>
              </a:r>
            </a:p>
          </p:txBody>
        </p:sp>
        <p:sp>
          <p:nvSpPr>
            <p:cNvPr id="64527" name="TextBox 26"/>
            <p:cNvSpPr txBox="1">
              <a:spLocks noChangeArrowheads="1"/>
            </p:cNvSpPr>
            <p:nvPr/>
          </p:nvSpPr>
          <p:spPr bwMode="auto">
            <a:xfrm>
              <a:off x="462536" y="2971800"/>
              <a:ext cx="1508746" cy="400110"/>
            </a:xfrm>
            <a:prstGeom prst="rect">
              <a:avLst/>
            </a:prstGeom>
            <a:noFill/>
            <a:ln w="9525">
              <a:noFill/>
              <a:miter lim="800000"/>
              <a:headEnd/>
              <a:tailEnd/>
            </a:ln>
          </p:spPr>
          <p:txBody>
            <a:bodyPr wrap="none">
              <a:prstTxWarp prst="textNoShape">
                <a:avLst/>
              </a:prstTxWarp>
              <a:spAutoFit/>
            </a:bodyPr>
            <a:lstStyle/>
            <a:p>
              <a:r>
                <a:rPr lang="en-US"/>
                <a:t>roman style</a:t>
              </a:r>
            </a:p>
          </p:txBody>
        </p:sp>
      </p:grpSp>
      <p:grpSp>
        <p:nvGrpSpPr>
          <p:cNvPr id="64523" name="Group 27"/>
          <p:cNvGrpSpPr>
            <a:grpSpLocks/>
          </p:cNvGrpSpPr>
          <p:nvPr/>
        </p:nvGrpSpPr>
        <p:grpSpPr bwMode="auto">
          <a:xfrm>
            <a:off x="4267200" y="2419350"/>
            <a:ext cx="3189288" cy="1543050"/>
            <a:chOff x="381000" y="1828800"/>
            <a:chExt cx="3190079" cy="1543110"/>
          </a:xfrm>
        </p:grpSpPr>
        <p:sp>
          <p:nvSpPr>
            <p:cNvPr id="64524" name="TextBox 28"/>
            <p:cNvSpPr txBox="1">
              <a:spLocks noChangeArrowheads="1"/>
            </p:cNvSpPr>
            <p:nvPr/>
          </p:nvSpPr>
          <p:spPr bwMode="auto">
            <a:xfrm>
              <a:off x="381000" y="1828800"/>
              <a:ext cx="2949846" cy="1446550"/>
            </a:xfrm>
            <a:prstGeom prst="rect">
              <a:avLst/>
            </a:prstGeom>
            <a:noFill/>
            <a:ln w="9525">
              <a:noFill/>
              <a:miter lim="800000"/>
              <a:headEnd/>
              <a:tailEnd/>
            </a:ln>
          </p:spPr>
          <p:txBody>
            <a:bodyPr wrap="none">
              <a:prstTxWarp prst="textNoShape">
                <a:avLst/>
              </a:prstTxWarp>
              <a:spAutoFit/>
            </a:bodyPr>
            <a:lstStyle/>
            <a:p>
              <a:r>
                <a:rPr lang="en-US" sz="8800" i="1">
                  <a:latin typeface="Verdana" charset="0"/>
                  <a:ea typeface="Times New Roman" charset="0"/>
                  <a:cs typeface="Times New Roman" charset="0"/>
                </a:rPr>
                <a:t>Abcg</a:t>
              </a:r>
            </a:p>
          </p:txBody>
        </p:sp>
        <p:sp>
          <p:nvSpPr>
            <p:cNvPr id="64525" name="TextBox 29"/>
            <p:cNvSpPr txBox="1">
              <a:spLocks noChangeArrowheads="1"/>
            </p:cNvSpPr>
            <p:nvPr/>
          </p:nvSpPr>
          <p:spPr bwMode="auto">
            <a:xfrm>
              <a:off x="462536" y="2971800"/>
              <a:ext cx="3108543" cy="400110"/>
            </a:xfrm>
            <a:prstGeom prst="rect">
              <a:avLst/>
            </a:prstGeom>
            <a:noFill/>
            <a:ln w="9525">
              <a:noFill/>
              <a:miter lim="800000"/>
              <a:headEnd/>
              <a:tailEnd/>
            </a:ln>
          </p:spPr>
          <p:txBody>
            <a:bodyPr wrap="none">
              <a:prstTxWarp prst="textNoShape">
                <a:avLst/>
              </a:prstTxWarp>
              <a:spAutoFit/>
            </a:bodyPr>
            <a:lstStyle/>
            <a:p>
              <a:r>
                <a:rPr lang="en-US"/>
                <a:t>italic simulated by oblique</a:t>
              </a: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ea typeface="ＭＳ Ｐゴシック" charset="-128"/>
              </a:rPr>
              <a:t>All Caps vs. Mixed Uppercase/Lowercase</a:t>
            </a:r>
          </a:p>
        </p:txBody>
      </p:sp>
      <p:sp>
        <p:nvSpPr>
          <p:cNvPr id="66563"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6564"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6565" name="Slide Number Placeholder 4"/>
          <p:cNvSpPr>
            <a:spLocks noGrp="1"/>
          </p:cNvSpPr>
          <p:nvPr>
            <p:ph type="sldNum" sz="quarter" idx="12"/>
          </p:nvPr>
        </p:nvSpPr>
        <p:spPr>
          <a:noFill/>
        </p:spPr>
        <p:txBody>
          <a:bodyPr/>
          <a:lstStyle/>
          <a:p>
            <a:fld id="{7548B6A7-97AA-A742-BD31-FBF4A08008CE}" type="slidenum">
              <a:rPr lang="en-US"/>
              <a:pPr/>
              <a:t>28</a:t>
            </a:fld>
            <a:endParaRPr lang="en-US"/>
          </a:p>
        </p:txBody>
      </p:sp>
      <p:grpSp>
        <p:nvGrpSpPr>
          <p:cNvPr id="66566" name="Group 5"/>
          <p:cNvGrpSpPr>
            <a:grpSpLocks/>
          </p:cNvGrpSpPr>
          <p:nvPr/>
        </p:nvGrpSpPr>
        <p:grpSpPr bwMode="auto">
          <a:xfrm>
            <a:off x="4495800" y="3581400"/>
            <a:ext cx="4400550" cy="1390650"/>
            <a:chOff x="381000" y="1828800"/>
            <a:chExt cx="4400564" cy="1390710"/>
          </a:xfrm>
        </p:grpSpPr>
        <p:sp>
          <p:nvSpPr>
            <p:cNvPr id="66576" name="TextBox 6"/>
            <p:cNvSpPr txBox="1">
              <a:spLocks noChangeArrowheads="1"/>
            </p:cNvSpPr>
            <p:nvPr/>
          </p:nvSpPr>
          <p:spPr bwMode="auto">
            <a:xfrm>
              <a:off x="381000" y="1828800"/>
              <a:ext cx="4400564" cy="1015663"/>
            </a:xfrm>
            <a:prstGeom prst="rect">
              <a:avLst/>
            </a:prstGeom>
            <a:noFill/>
            <a:ln w="9525">
              <a:noFill/>
              <a:miter lim="800000"/>
              <a:headEnd/>
              <a:tailEnd/>
            </a:ln>
          </p:spPr>
          <p:txBody>
            <a:bodyPr wrap="none">
              <a:prstTxWarp prst="textNoShape">
                <a:avLst/>
              </a:prstTxWarp>
              <a:spAutoFit/>
            </a:bodyPr>
            <a:lstStyle/>
            <a:p>
              <a:r>
                <a:rPr lang="en-US" sz="6000">
                  <a:latin typeface="Georgia" charset="0"/>
                  <a:ea typeface="Times New Roman" charset="0"/>
                  <a:cs typeface="Times New Roman" charset="0"/>
                </a:rPr>
                <a:t>0123456789</a:t>
              </a:r>
            </a:p>
          </p:txBody>
        </p:sp>
        <p:sp>
          <p:nvSpPr>
            <p:cNvPr id="66577" name="TextBox 7"/>
            <p:cNvSpPr txBox="1">
              <a:spLocks noChangeArrowheads="1"/>
            </p:cNvSpPr>
            <p:nvPr/>
          </p:nvSpPr>
          <p:spPr bwMode="auto">
            <a:xfrm>
              <a:off x="457200" y="2819400"/>
              <a:ext cx="2010487" cy="400110"/>
            </a:xfrm>
            <a:prstGeom prst="rect">
              <a:avLst/>
            </a:prstGeom>
            <a:noFill/>
            <a:ln w="9525">
              <a:noFill/>
              <a:miter lim="800000"/>
              <a:headEnd/>
              <a:tailEnd/>
            </a:ln>
          </p:spPr>
          <p:txBody>
            <a:bodyPr wrap="none">
              <a:prstTxWarp prst="textNoShape">
                <a:avLst/>
              </a:prstTxWarp>
              <a:spAutoFit/>
            </a:bodyPr>
            <a:lstStyle/>
            <a:p>
              <a:r>
                <a:rPr lang="en-US"/>
                <a:t>lowercase digits</a:t>
              </a:r>
            </a:p>
          </p:txBody>
        </p:sp>
      </p:grpSp>
      <p:grpSp>
        <p:nvGrpSpPr>
          <p:cNvPr id="66567" name="Group 8"/>
          <p:cNvGrpSpPr>
            <a:grpSpLocks/>
          </p:cNvGrpSpPr>
          <p:nvPr/>
        </p:nvGrpSpPr>
        <p:grpSpPr bwMode="auto">
          <a:xfrm>
            <a:off x="4578350" y="1600200"/>
            <a:ext cx="4032250" cy="1238250"/>
            <a:chOff x="381000" y="1828800"/>
            <a:chExt cx="4031873" cy="1238310"/>
          </a:xfrm>
        </p:grpSpPr>
        <p:sp>
          <p:nvSpPr>
            <p:cNvPr id="66574" name="TextBox 9"/>
            <p:cNvSpPr txBox="1">
              <a:spLocks noChangeArrowheads="1"/>
            </p:cNvSpPr>
            <p:nvPr/>
          </p:nvSpPr>
          <p:spPr bwMode="auto">
            <a:xfrm>
              <a:off x="381000" y="1828800"/>
              <a:ext cx="4031873" cy="1015663"/>
            </a:xfrm>
            <a:prstGeom prst="rect">
              <a:avLst/>
            </a:prstGeom>
            <a:noFill/>
            <a:ln w="9525">
              <a:noFill/>
              <a:miter lim="800000"/>
              <a:headEnd/>
              <a:tailEnd/>
            </a:ln>
          </p:spPr>
          <p:txBody>
            <a:bodyPr wrap="none">
              <a:prstTxWarp prst="textNoShape">
                <a:avLst/>
              </a:prstTxWarp>
              <a:spAutoFit/>
            </a:bodyPr>
            <a:lstStyle/>
            <a:p>
              <a:r>
                <a:rPr lang="en-US" sz="6000">
                  <a:latin typeface="Times New Roman" charset="0"/>
                  <a:ea typeface="Times New Roman" charset="0"/>
                  <a:cs typeface="Times New Roman" charset="0"/>
                </a:rPr>
                <a:t>0123456789</a:t>
              </a:r>
            </a:p>
          </p:txBody>
        </p:sp>
        <p:sp>
          <p:nvSpPr>
            <p:cNvPr id="66575" name="TextBox 10"/>
            <p:cNvSpPr txBox="1">
              <a:spLocks noChangeArrowheads="1"/>
            </p:cNvSpPr>
            <p:nvPr/>
          </p:nvSpPr>
          <p:spPr bwMode="auto">
            <a:xfrm>
              <a:off x="457200" y="2667000"/>
              <a:ext cx="2052165" cy="400110"/>
            </a:xfrm>
            <a:prstGeom prst="rect">
              <a:avLst/>
            </a:prstGeom>
            <a:noFill/>
            <a:ln w="9525">
              <a:noFill/>
              <a:miter lim="800000"/>
              <a:headEnd/>
              <a:tailEnd/>
            </a:ln>
          </p:spPr>
          <p:txBody>
            <a:bodyPr wrap="none">
              <a:prstTxWarp prst="textNoShape">
                <a:avLst/>
              </a:prstTxWarp>
              <a:spAutoFit/>
            </a:bodyPr>
            <a:lstStyle/>
            <a:p>
              <a:r>
                <a:rPr lang="en-US"/>
                <a:t>uppercase digits</a:t>
              </a:r>
            </a:p>
          </p:txBody>
        </p:sp>
      </p:grpSp>
      <p:grpSp>
        <p:nvGrpSpPr>
          <p:cNvPr id="66568" name="Group 11"/>
          <p:cNvGrpSpPr>
            <a:grpSpLocks/>
          </p:cNvGrpSpPr>
          <p:nvPr/>
        </p:nvGrpSpPr>
        <p:grpSpPr bwMode="auto">
          <a:xfrm>
            <a:off x="479425" y="1600200"/>
            <a:ext cx="3330575" cy="1238250"/>
            <a:chOff x="381000" y="1828800"/>
            <a:chExt cx="3331361" cy="1238310"/>
          </a:xfrm>
        </p:grpSpPr>
        <p:sp>
          <p:nvSpPr>
            <p:cNvPr id="66572" name="TextBox 12"/>
            <p:cNvSpPr txBox="1">
              <a:spLocks noChangeArrowheads="1"/>
            </p:cNvSpPr>
            <p:nvPr/>
          </p:nvSpPr>
          <p:spPr bwMode="auto">
            <a:xfrm>
              <a:off x="381000" y="1828800"/>
              <a:ext cx="3331361" cy="1015663"/>
            </a:xfrm>
            <a:prstGeom prst="rect">
              <a:avLst/>
            </a:prstGeom>
            <a:noFill/>
            <a:ln w="9525">
              <a:noFill/>
              <a:miter lim="800000"/>
              <a:headEnd/>
              <a:tailEnd/>
            </a:ln>
          </p:spPr>
          <p:txBody>
            <a:bodyPr wrap="none">
              <a:prstTxWarp prst="textNoShape">
                <a:avLst/>
              </a:prstTxWarp>
              <a:spAutoFit/>
            </a:bodyPr>
            <a:lstStyle/>
            <a:p>
              <a:r>
                <a:rPr lang="en-US" sz="6000">
                  <a:latin typeface="Georgia" charset="0"/>
                  <a:ea typeface="Times New Roman" charset="0"/>
                  <a:cs typeface="Times New Roman" charset="0"/>
                </a:rPr>
                <a:t>LEDGER</a:t>
              </a:r>
            </a:p>
          </p:txBody>
        </p:sp>
        <p:sp>
          <p:nvSpPr>
            <p:cNvPr id="66573" name="TextBox 13"/>
            <p:cNvSpPr txBox="1">
              <a:spLocks noChangeArrowheads="1"/>
            </p:cNvSpPr>
            <p:nvPr/>
          </p:nvSpPr>
          <p:spPr bwMode="auto">
            <a:xfrm>
              <a:off x="457200" y="2667000"/>
              <a:ext cx="1055097" cy="400110"/>
            </a:xfrm>
            <a:prstGeom prst="rect">
              <a:avLst/>
            </a:prstGeom>
            <a:noFill/>
            <a:ln w="9525">
              <a:noFill/>
              <a:miter lim="800000"/>
              <a:headEnd/>
              <a:tailEnd/>
            </a:ln>
          </p:spPr>
          <p:txBody>
            <a:bodyPr wrap="none">
              <a:prstTxWarp prst="textNoShape">
                <a:avLst/>
              </a:prstTxWarp>
              <a:spAutoFit/>
            </a:bodyPr>
            <a:lstStyle/>
            <a:p>
              <a:r>
                <a:rPr lang="en-US"/>
                <a:t>all caps</a:t>
              </a:r>
            </a:p>
          </p:txBody>
        </p:sp>
      </p:grpSp>
      <p:grpSp>
        <p:nvGrpSpPr>
          <p:cNvPr id="66569" name="Group 14"/>
          <p:cNvGrpSpPr>
            <a:grpSpLocks/>
          </p:cNvGrpSpPr>
          <p:nvPr/>
        </p:nvGrpSpPr>
        <p:grpSpPr bwMode="auto">
          <a:xfrm>
            <a:off x="457200" y="3505200"/>
            <a:ext cx="2543175" cy="1390650"/>
            <a:chOff x="381000" y="1828800"/>
            <a:chExt cx="2542684" cy="1390710"/>
          </a:xfrm>
        </p:grpSpPr>
        <p:sp>
          <p:nvSpPr>
            <p:cNvPr id="66570" name="TextBox 15"/>
            <p:cNvSpPr txBox="1">
              <a:spLocks noChangeArrowheads="1"/>
            </p:cNvSpPr>
            <p:nvPr/>
          </p:nvSpPr>
          <p:spPr bwMode="auto">
            <a:xfrm>
              <a:off x="381000" y="1828800"/>
              <a:ext cx="2542684" cy="1015663"/>
            </a:xfrm>
            <a:prstGeom prst="rect">
              <a:avLst/>
            </a:prstGeom>
            <a:noFill/>
            <a:ln w="9525">
              <a:noFill/>
              <a:miter lim="800000"/>
              <a:headEnd/>
              <a:tailEnd/>
            </a:ln>
          </p:spPr>
          <p:txBody>
            <a:bodyPr wrap="none">
              <a:prstTxWarp prst="textNoShape">
                <a:avLst/>
              </a:prstTxWarp>
              <a:spAutoFit/>
            </a:bodyPr>
            <a:lstStyle/>
            <a:p>
              <a:r>
                <a:rPr lang="en-US" sz="6000">
                  <a:latin typeface="Georgia" charset="0"/>
                  <a:ea typeface="Times New Roman" charset="0"/>
                  <a:cs typeface="Times New Roman" charset="0"/>
                </a:rPr>
                <a:t>Ledger</a:t>
              </a:r>
            </a:p>
          </p:txBody>
        </p:sp>
        <p:sp>
          <p:nvSpPr>
            <p:cNvPr id="66571" name="TextBox 16"/>
            <p:cNvSpPr txBox="1">
              <a:spLocks noChangeArrowheads="1"/>
            </p:cNvSpPr>
            <p:nvPr/>
          </p:nvSpPr>
          <p:spPr bwMode="auto">
            <a:xfrm>
              <a:off x="457200" y="2819400"/>
              <a:ext cx="1481496" cy="400110"/>
            </a:xfrm>
            <a:prstGeom prst="rect">
              <a:avLst/>
            </a:prstGeom>
            <a:noFill/>
            <a:ln w="9525">
              <a:noFill/>
              <a:miter lim="800000"/>
              <a:headEnd/>
              <a:tailEnd/>
            </a:ln>
          </p:spPr>
          <p:txBody>
            <a:bodyPr wrap="none">
              <a:prstTxWarp prst="textNoShape">
                <a:avLst/>
              </a:prstTxWarp>
              <a:spAutoFit/>
            </a:bodyPr>
            <a:lstStyle/>
            <a:p>
              <a:r>
                <a:rPr lang="en-US"/>
                <a:t>mixed case</a:t>
              </a: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ea typeface="ＭＳ Ｐゴシック" charset="-128"/>
              </a:rPr>
              <a:t>Font Selection</a:t>
            </a:r>
          </a:p>
        </p:txBody>
      </p:sp>
      <p:sp>
        <p:nvSpPr>
          <p:cNvPr id="68611" name="Text Placeholder 2"/>
          <p:cNvSpPr>
            <a:spLocks noGrp="1"/>
          </p:cNvSpPr>
          <p:nvPr>
            <p:ph type="body" idx="1"/>
          </p:nvPr>
        </p:nvSpPr>
        <p:spPr/>
        <p:txBody>
          <a:bodyPr/>
          <a:lstStyle/>
          <a:p>
            <a:r>
              <a:rPr lang="en-US">
                <a:ea typeface="Arial" charset="0"/>
              </a:rPr>
              <a:t>Simplicity &amp; contrast</a:t>
            </a:r>
          </a:p>
          <a:p>
            <a:pPr lvl="1"/>
            <a:r>
              <a:rPr lang="en-US">
                <a:ea typeface="Arial" charset="0"/>
              </a:rPr>
              <a:t>Don’t use more than 2 or 3 typefaces</a:t>
            </a:r>
          </a:p>
          <a:p>
            <a:pPr lvl="2"/>
            <a:r>
              <a:rPr lang="en-US">
                <a:ea typeface="Arial" charset="0"/>
              </a:rPr>
              <a:t>E.g., one for body text, one for display text</a:t>
            </a:r>
          </a:p>
          <a:p>
            <a:pPr lvl="1"/>
            <a:r>
              <a:rPr lang="en-US">
                <a:ea typeface="Arial" charset="0"/>
              </a:rPr>
              <a:t>Use size, weight, style (e.g. italic/small caps), hue to establish essential contrasts</a:t>
            </a:r>
          </a:p>
          <a:p>
            <a:pPr lvl="2"/>
            <a:r>
              <a:rPr lang="en-US">
                <a:ea typeface="Arial" charset="0"/>
              </a:rPr>
              <a:t>But 4-5 font varieties should be enough</a:t>
            </a:r>
          </a:p>
        </p:txBody>
      </p:sp>
      <p:sp>
        <p:nvSpPr>
          <p:cNvPr id="6861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861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8614" name="Slide Number Placeholder 5"/>
          <p:cNvSpPr>
            <a:spLocks noGrp="1"/>
          </p:cNvSpPr>
          <p:nvPr>
            <p:ph type="sldNum" sz="quarter" idx="12"/>
          </p:nvPr>
        </p:nvSpPr>
        <p:spPr>
          <a:noFill/>
        </p:spPr>
        <p:txBody>
          <a:bodyPr/>
          <a:lstStyle/>
          <a:p>
            <a:fld id="{443B61E7-4F13-7B4B-8D42-059004B4AF11}"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Tools</a:t>
            </a:r>
          </a:p>
        </p:txBody>
      </p:sp>
      <p:sp>
        <p:nvSpPr>
          <p:cNvPr id="3" name="Text Placeholder 2"/>
          <p:cNvSpPr>
            <a:spLocks noGrp="1"/>
          </p:cNvSpPr>
          <p:nvPr>
            <p:ph type="body" idx="1"/>
          </p:nvPr>
        </p:nvSpPr>
        <p:spPr/>
        <p:txBody>
          <a:bodyPr/>
          <a:lstStyle/>
          <a:p>
            <a:r>
              <a:rPr lang="en-US"/>
              <a:t>Picking colors</a:t>
            </a:r>
          </a:p>
          <a:p>
            <a:pPr lvl="1"/>
            <a:r>
              <a:rPr lang="en-US"/>
              <a:t>use browser developer tools to look at CSS style</a:t>
            </a:r>
          </a:p>
          <a:p>
            <a:pPr lvl="1"/>
            <a:r>
              <a:rPr lang="en-US"/>
              <a:t>DigitalColorMeter (Mac), ColorPic (Win) identifies colors from screen</a:t>
            </a:r>
          </a:p>
          <a:p>
            <a:pPr lvl="1"/>
            <a:r>
              <a:rPr lang="en-US"/>
              <a:t>ColourLovers (crowdsourced palettes)</a:t>
            </a:r>
          </a:p>
          <a:p>
            <a:pPr lvl="1"/>
            <a:endParaRPr lang="en-US"/>
          </a:p>
          <a:p>
            <a:r>
              <a:rPr lang="en-US"/>
              <a:t>Identifying fonts</a:t>
            </a:r>
          </a:p>
          <a:p>
            <a:pPr lvl="1"/>
            <a:r>
              <a:rPr lang="en-US"/>
              <a:t>use browser developer tools to examine CSS style</a:t>
            </a:r>
          </a:p>
          <a:p>
            <a:pPr lvl="1"/>
            <a:r>
              <a:rPr lang="en-US"/>
              <a:t>Indentifont (20 questions about fonts)</a:t>
            </a:r>
          </a:p>
          <a:p>
            <a:pPr lvl="1"/>
            <a:r>
              <a:rPr lang="en-US"/>
              <a:t>WhatTheFont (image lookup)</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639019EC-95C2-EF4C-BDEC-98EC9232C59A}"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le 6"/>
          <p:cNvSpPr>
            <a:spLocks noGrp="1"/>
          </p:cNvSpPr>
          <p:nvPr>
            <p:ph type="title"/>
          </p:nvPr>
        </p:nvSpPr>
        <p:spPr/>
        <p:txBody>
          <a:bodyPr/>
          <a:lstStyle/>
          <a:p>
            <a:r>
              <a:rPr lang="en-US">
                <a:ea typeface="ＭＳ Ｐゴシック" charset="-128"/>
              </a:rPr>
              <a:t>Summary</a:t>
            </a:r>
          </a:p>
        </p:txBody>
      </p:sp>
      <p:sp>
        <p:nvSpPr>
          <p:cNvPr id="70659" name="Text Placeholder 7"/>
          <p:cNvSpPr>
            <a:spLocks noGrp="1"/>
          </p:cNvSpPr>
          <p:nvPr>
            <p:ph type="body" idx="1"/>
          </p:nvPr>
        </p:nvSpPr>
        <p:spPr/>
        <p:txBody>
          <a:bodyPr/>
          <a:lstStyle/>
          <a:p>
            <a:r>
              <a:rPr lang="en-US">
                <a:ea typeface="Arial" charset="0"/>
              </a:rPr>
              <a:t>Don’t rely solely on color distinctions</a:t>
            </a:r>
          </a:p>
          <a:p>
            <a:pPr lvl="1"/>
            <a:r>
              <a:rPr lang="en-US">
                <a:ea typeface="Arial" charset="0"/>
              </a:rPr>
              <a:t>Color blindness is common</a:t>
            </a:r>
          </a:p>
          <a:p>
            <a:r>
              <a:rPr lang="en-US">
                <a:ea typeface="Arial" charset="0"/>
              </a:rPr>
              <a:t>Keep your color design simple</a:t>
            </a:r>
          </a:p>
          <a:p>
            <a:pPr lvl="1"/>
            <a:r>
              <a:rPr lang="en-US">
                <a:ea typeface="Arial" charset="0"/>
              </a:rPr>
              <a:t>Use few colors, weakly saturated</a:t>
            </a:r>
          </a:p>
          <a:p>
            <a:r>
              <a:rPr lang="en-US">
                <a:ea typeface="Arial" charset="0"/>
              </a:rPr>
              <a:t>Whitespace matters for text</a:t>
            </a:r>
          </a:p>
          <a:p>
            <a:pPr lvl="1"/>
            <a:r>
              <a:rPr lang="en-US">
                <a:ea typeface="Arial" charset="0"/>
              </a:rPr>
              <a:t>Use generous margins, line spacing, short lines</a:t>
            </a:r>
          </a:p>
          <a:p>
            <a:r>
              <a:rPr lang="en-US">
                <a:ea typeface="Arial" charset="0"/>
              </a:rPr>
              <a:t>Keep font choices simple</a:t>
            </a:r>
          </a:p>
          <a:p>
            <a:pPr lvl="1"/>
            <a:r>
              <a:rPr lang="en-US">
                <a:ea typeface="Arial" charset="0"/>
              </a:rPr>
              <a:t>Few typefaces, few sizes and styles</a:t>
            </a:r>
          </a:p>
          <a:p>
            <a:endParaRPr lang="en-US">
              <a:ea typeface="Arial" charset="0"/>
            </a:endParaRPr>
          </a:p>
          <a:p>
            <a:endParaRPr lang="en-US">
              <a:ea typeface="Arial" charset="0"/>
            </a:endParaRPr>
          </a:p>
        </p:txBody>
      </p:sp>
      <p:sp>
        <p:nvSpPr>
          <p:cNvPr id="7066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066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0662" name="Slide Number Placeholder 5"/>
          <p:cNvSpPr>
            <a:spLocks noGrp="1"/>
          </p:cNvSpPr>
          <p:nvPr>
            <p:ph type="sldNum" sz="quarter" idx="12"/>
          </p:nvPr>
        </p:nvSpPr>
        <p:spPr>
          <a:noFill/>
        </p:spPr>
        <p:txBody>
          <a:bodyPr/>
          <a:lstStyle/>
          <a:p>
            <a:fld id="{0497C093-04AD-A841-A8D7-5632503AC26A}" type="slidenum">
              <a:rPr lang="en-US"/>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305800" cy="5509201"/>
          </a:xfrm>
          <a:prstGeom prst="rect">
            <a:avLst/>
          </a:prstGeom>
        </p:spPr>
        <p:txBody>
          <a:bodyPr vert="horz" wrap="square" lIns="91440" tIns="45720" rIns="91440" bIns="45720" rtlCol="0">
            <a:spAutoFit/>
          </a:bodyPr>
          <a:lstStyle/>
          <a:p>
            <a:pPr marL="282575" indent="-282575">
              <a:buFont typeface="+mj-lt"/>
              <a:buAutoNum type="arabicPeriod"/>
            </a:pPr>
            <a:endParaRPr lang="en-US" sz="1600" dirty="0" smtClean="0"/>
          </a:p>
          <a:p>
            <a:pPr marL="282575" indent="-282575">
              <a:buFont typeface="+mj-lt"/>
              <a:buAutoNum type="arabicPeriod"/>
            </a:pPr>
            <a:endParaRPr lang="en-US" sz="1600" dirty="0" smtClean="0"/>
          </a:p>
          <a:p>
            <a:pPr marL="282575" indent="-282575">
              <a:buFont typeface="+mj-lt"/>
              <a:buAutoNum type="arabicPeriod"/>
            </a:pPr>
            <a:r>
              <a:rPr lang="en-US" sz="1600" dirty="0" smtClean="0"/>
              <a:t>Position is effective for displaying data variables that are: </a:t>
            </a:r>
            <a:r>
              <a:rPr lang="en-US" sz="1600" b="1" dirty="0" smtClean="0"/>
              <a:t>(choose all good answers)</a:t>
            </a:r>
            <a:r>
              <a:rPr lang="en-US" sz="1600" dirty="0" smtClean="0"/>
              <a:t/>
            </a:r>
            <a:br>
              <a:rPr lang="en-US" sz="1600" dirty="0" smtClean="0"/>
            </a:br>
            <a:r>
              <a:rPr lang="en-US" sz="1600" dirty="0" smtClean="0"/>
              <a:t>	A. nominal</a:t>
            </a:r>
            <a:br>
              <a:rPr lang="en-US" sz="1600" dirty="0" smtClean="0"/>
            </a:br>
            <a:r>
              <a:rPr lang="en-US" sz="1600" dirty="0" smtClean="0"/>
              <a:t>	B. ordinal</a:t>
            </a:r>
            <a:br>
              <a:rPr lang="en-US" sz="1600" dirty="0" smtClean="0"/>
            </a:br>
            <a:r>
              <a:rPr lang="en-US" sz="1600" dirty="0" smtClean="0"/>
              <a:t>	C. quantitative</a:t>
            </a:r>
          </a:p>
          <a:p>
            <a:pPr marL="282575" indent="-282575">
              <a:buFont typeface="+mj-lt"/>
              <a:buAutoNum type="arabicPeriod"/>
            </a:pPr>
            <a:endParaRPr lang="en-US" sz="1600" b="1" dirty="0" smtClean="0"/>
          </a:p>
          <a:p>
            <a:pPr marL="282575" indent="-282575">
              <a:buFont typeface="+mj-lt"/>
              <a:buAutoNum type="arabicPeriod"/>
            </a:pPr>
            <a:r>
              <a:rPr lang="en-US" sz="1600" dirty="0" smtClean="0"/>
              <a:t>Hue is effective for displaying data variables that are: </a:t>
            </a:r>
            <a:r>
              <a:rPr lang="en-US" sz="1600" b="1" dirty="0" smtClean="0"/>
              <a:t>(choose all good answers)</a:t>
            </a:r>
            <a:r>
              <a:rPr lang="en-US" sz="1600" dirty="0" smtClean="0"/>
              <a:t/>
            </a:r>
            <a:br>
              <a:rPr lang="en-US" sz="1600" dirty="0" smtClean="0"/>
            </a:br>
            <a:r>
              <a:rPr lang="en-US" sz="1600" dirty="0" smtClean="0"/>
              <a:t>	A. nominal</a:t>
            </a:r>
            <a:br>
              <a:rPr lang="en-US" sz="1600" dirty="0" smtClean="0"/>
            </a:br>
            <a:r>
              <a:rPr lang="en-US" sz="1600" dirty="0" smtClean="0"/>
              <a:t>	B. ordinal</a:t>
            </a:r>
            <a:br>
              <a:rPr lang="en-US" sz="1600" dirty="0" smtClean="0"/>
            </a:br>
            <a:r>
              <a:rPr lang="en-US" sz="1600" dirty="0" smtClean="0"/>
              <a:t>	C. quantitative</a:t>
            </a:r>
          </a:p>
          <a:p>
            <a:pPr marL="282575" indent="-282575">
              <a:buFont typeface="+mj-lt"/>
              <a:buAutoNum type="arabicPeriod"/>
            </a:pPr>
            <a:endParaRPr lang="en-US" sz="1600" dirty="0" smtClean="0"/>
          </a:p>
          <a:p>
            <a:pPr marL="282575" indent="-282575">
              <a:buFont typeface="+mj-lt"/>
              <a:buAutoNum type="arabicPeriod"/>
            </a:pPr>
            <a:r>
              <a:rPr lang="en-US" sz="1600" dirty="0" smtClean="0"/>
              <a:t>Value is effective for displaying data variables that are: </a:t>
            </a:r>
            <a:r>
              <a:rPr lang="en-US" sz="1600" b="1" dirty="0" smtClean="0"/>
              <a:t>(choose all good answers)</a:t>
            </a:r>
            <a:r>
              <a:rPr lang="en-US" sz="1600" dirty="0" smtClean="0"/>
              <a:t/>
            </a:r>
            <a:br>
              <a:rPr lang="en-US" sz="1600" dirty="0" smtClean="0"/>
            </a:br>
            <a:r>
              <a:rPr lang="en-US" sz="1600" dirty="0" smtClean="0"/>
              <a:t>	A. nominal</a:t>
            </a:r>
            <a:br>
              <a:rPr lang="en-US" sz="1600" dirty="0" smtClean="0"/>
            </a:br>
            <a:r>
              <a:rPr lang="en-US" sz="1600" dirty="0" smtClean="0"/>
              <a:t>	B. ordinal</a:t>
            </a:r>
            <a:br>
              <a:rPr lang="en-US" sz="1600" dirty="0" smtClean="0"/>
            </a:br>
            <a:r>
              <a:rPr lang="en-US" sz="1600" dirty="0" smtClean="0"/>
              <a:t>	C. quantitative</a:t>
            </a:r>
          </a:p>
          <a:p>
            <a:pPr marL="282575" indent="-282575">
              <a:buFont typeface="+mj-lt"/>
              <a:buAutoNum type="arabicPeriod"/>
            </a:pPr>
            <a:endParaRPr lang="en-US" sz="1600" dirty="0" smtClean="0"/>
          </a:p>
          <a:p>
            <a:pPr marL="282575" indent="-282575">
              <a:buFont typeface="+mj-lt"/>
              <a:buAutoNum type="arabicPeriod"/>
            </a:pPr>
            <a:r>
              <a:rPr lang="en-US" sz="1600" dirty="0" smtClean="0"/>
              <a:t>Position maps directly to data variables in: </a:t>
            </a:r>
            <a:r>
              <a:rPr lang="en-US" sz="1600" b="1" dirty="0" smtClean="0"/>
              <a:t>(choose all good answers)</a:t>
            </a:r>
            <a:r>
              <a:rPr lang="en-US" sz="1600" dirty="0" smtClean="0"/>
              <a:t/>
            </a:r>
            <a:br>
              <a:rPr lang="en-US" sz="1600" dirty="0" smtClean="0"/>
            </a:br>
            <a:r>
              <a:rPr lang="en-US" sz="1600" dirty="0" smtClean="0"/>
              <a:t>	A. treemap</a:t>
            </a:r>
            <a:br>
              <a:rPr lang="en-US" sz="1600" dirty="0" smtClean="0"/>
            </a:br>
            <a:r>
              <a:rPr lang="en-US" sz="1600" dirty="0" smtClean="0"/>
              <a:t>	B. scatter plot</a:t>
            </a:r>
            <a:br>
              <a:rPr lang="en-US" sz="1600" dirty="0" smtClean="0"/>
            </a:br>
            <a:r>
              <a:rPr lang="en-US" sz="1600" dirty="0" smtClean="0"/>
              <a:t>	C. table lens</a:t>
            </a:r>
            <a:br>
              <a:rPr lang="en-US" sz="1600" dirty="0" smtClean="0"/>
            </a:br>
            <a:r>
              <a:rPr lang="en-US" sz="1600" dirty="0" smtClean="0"/>
              <a:t>	D. tag cloud</a:t>
            </a:r>
          </a:p>
        </p:txBody>
      </p:sp>
      <p:sp>
        <p:nvSpPr>
          <p:cNvPr id="5" name="TextBox 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20</a:t>
            </a:r>
          </a:p>
        </p:txBody>
      </p:sp>
      <p:sp>
        <p:nvSpPr>
          <p:cNvPr id="6" name="TextBox 5"/>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19</a:t>
            </a:r>
          </a:p>
        </p:txBody>
      </p:sp>
      <p:sp>
        <p:nvSpPr>
          <p:cNvPr id="7" name="TextBox 6"/>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18</a:t>
            </a:r>
          </a:p>
        </p:txBody>
      </p:sp>
      <p:sp>
        <p:nvSpPr>
          <p:cNvPr id="8" name="TextBox 7"/>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17</a:t>
            </a:r>
          </a:p>
        </p:txBody>
      </p:sp>
      <p:sp>
        <p:nvSpPr>
          <p:cNvPr id="9" name="TextBox 8"/>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16</a:t>
            </a:r>
          </a:p>
        </p:txBody>
      </p:sp>
      <p:sp>
        <p:nvSpPr>
          <p:cNvPr id="10" name="TextBox 9"/>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15</a:t>
            </a:r>
          </a:p>
        </p:txBody>
      </p:sp>
      <p:sp>
        <p:nvSpPr>
          <p:cNvPr id="11" name="TextBox 10"/>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14</a:t>
            </a:r>
          </a:p>
        </p:txBody>
      </p:sp>
      <p:sp>
        <p:nvSpPr>
          <p:cNvPr id="12" name="TextBox 11"/>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13</a:t>
            </a:r>
          </a:p>
        </p:txBody>
      </p:sp>
      <p:sp>
        <p:nvSpPr>
          <p:cNvPr id="13" name="TextBox 12"/>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12</a:t>
            </a:r>
          </a:p>
        </p:txBody>
      </p:sp>
      <p:sp>
        <p:nvSpPr>
          <p:cNvPr id="14" name="TextBox 13"/>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11</a:t>
            </a:r>
          </a:p>
        </p:txBody>
      </p:sp>
      <p:sp>
        <p:nvSpPr>
          <p:cNvPr id="15" name="TextBox 1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10</a:t>
            </a:r>
          </a:p>
        </p:txBody>
      </p:sp>
      <p:sp>
        <p:nvSpPr>
          <p:cNvPr id="16" name="TextBox 15"/>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9</a:t>
            </a:r>
          </a:p>
        </p:txBody>
      </p:sp>
      <p:sp>
        <p:nvSpPr>
          <p:cNvPr id="17" name="TextBox 16"/>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8</a:t>
            </a:r>
          </a:p>
        </p:txBody>
      </p:sp>
      <p:sp>
        <p:nvSpPr>
          <p:cNvPr id="18" name="TextBox 17"/>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7</a:t>
            </a:r>
          </a:p>
        </p:txBody>
      </p:sp>
      <p:sp>
        <p:nvSpPr>
          <p:cNvPr id="19" name="TextBox 18"/>
          <p:cNvSpPr txBox="1"/>
          <p:nvPr/>
        </p:nvSpPr>
        <p:spPr>
          <a:xfrm>
            <a:off x="42079" y="0"/>
            <a:ext cx="922548" cy="646331"/>
          </a:xfrm>
          <a:prstGeom prst="rect">
            <a:avLst/>
          </a:prstGeom>
          <a:solidFill>
            <a:schemeClr val="bg1"/>
          </a:solidFill>
        </p:spPr>
        <p:txBody>
          <a:bodyPr wrap="square" rtlCol="0">
            <a:spAutoFit/>
          </a:bodyPr>
          <a:lstStyle/>
          <a:p>
            <a:pPr defTabSz="457200" fontAlgn="auto">
              <a:spcBef>
                <a:spcPts val="0"/>
              </a:spcBef>
              <a:spcAft>
                <a:spcPts val="0"/>
              </a:spcAft>
            </a:pPr>
            <a:r>
              <a:rPr lang="en-US" sz="3600">
                <a:solidFill>
                  <a:prstClr val="black"/>
                </a:solidFill>
                <a:latin typeface="Calibri"/>
                <a:cs typeface="+mn-cs"/>
              </a:rPr>
              <a:t>  6</a:t>
            </a:r>
          </a:p>
        </p:txBody>
      </p:sp>
      <p:sp>
        <p:nvSpPr>
          <p:cNvPr id="20" name="TextBox 19"/>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5</a:t>
            </a:r>
          </a:p>
        </p:txBody>
      </p:sp>
      <p:sp>
        <p:nvSpPr>
          <p:cNvPr id="21" name="TextBox 20"/>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4</a:t>
            </a:r>
          </a:p>
        </p:txBody>
      </p:sp>
      <p:sp>
        <p:nvSpPr>
          <p:cNvPr id="22" name="TextBox 21"/>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3</a:t>
            </a:r>
          </a:p>
        </p:txBody>
      </p:sp>
      <p:sp>
        <p:nvSpPr>
          <p:cNvPr id="23" name="TextBox 22"/>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2</a:t>
            </a:r>
          </a:p>
        </p:txBody>
      </p:sp>
      <p:sp>
        <p:nvSpPr>
          <p:cNvPr id="24" name="TextBox 23"/>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1</a:t>
            </a:r>
          </a:p>
        </p:txBody>
      </p:sp>
      <p:sp>
        <p:nvSpPr>
          <p:cNvPr id="25" name="TextBox 24"/>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0</a:t>
            </a:r>
          </a:p>
        </p:txBody>
      </p:sp>
      <p:sp>
        <p:nvSpPr>
          <p:cNvPr id="26" name="Oval 25"/>
          <p:cNvSpPr/>
          <p:nvPr/>
        </p:nvSpPr>
        <p:spPr bwMode="auto">
          <a:xfrm>
            <a:off x="1371600" y="1066800"/>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
        <p:nvSpPr>
          <p:cNvPr id="39" name="Oval 38"/>
          <p:cNvSpPr/>
          <p:nvPr/>
        </p:nvSpPr>
        <p:spPr bwMode="auto">
          <a:xfrm>
            <a:off x="1371600" y="1295399"/>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0" name="Oval 39"/>
          <p:cNvSpPr/>
          <p:nvPr/>
        </p:nvSpPr>
        <p:spPr bwMode="auto">
          <a:xfrm>
            <a:off x="1390276" y="1570663"/>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1" name="Oval 40"/>
          <p:cNvSpPr/>
          <p:nvPr/>
        </p:nvSpPr>
        <p:spPr bwMode="auto">
          <a:xfrm>
            <a:off x="1371600" y="2285999"/>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2" name="Oval 41"/>
          <p:cNvSpPr/>
          <p:nvPr/>
        </p:nvSpPr>
        <p:spPr bwMode="auto">
          <a:xfrm>
            <a:off x="1371600" y="266700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3" name="Oval 42"/>
          <p:cNvSpPr/>
          <p:nvPr/>
        </p:nvSpPr>
        <p:spPr bwMode="auto">
          <a:xfrm>
            <a:off x="1386366" y="2911313"/>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4" name="Oval 43"/>
          <p:cNvSpPr/>
          <p:nvPr/>
        </p:nvSpPr>
        <p:spPr bwMode="auto">
          <a:xfrm>
            <a:off x="1371600" y="3520913"/>
            <a:ext cx="290034" cy="289087"/>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5" name="Oval 44"/>
          <p:cNvSpPr/>
          <p:nvPr/>
        </p:nvSpPr>
        <p:spPr bwMode="auto">
          <a:xfrm>
            <a:off x="1371600" y="3749513"/>
            <a:ext cx="290034" cy="289087"/>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6" name="Oval 45"/>
          <p:cNvSpPr/>
          <p:nvPr/>
        </p:nvSpPr>
        <p:spPr bwMode="auto">
          <a:xfrm flipV="1">
            <a:off x="1371600" y="4145281"/>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7" name="Oval 46"/>
          <p:cNvSpPr/>
          <p:nvPr/>
        </p:nvSpPr>
        <p:spPr bwMode="auto">
          <a:xfrm flipV="1">
            <a:off x="1371600" y="487680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8" name="Oval 47"/>
          <p:cNvSpPr/>
          <p:nvPr/>
        </p:nvSpPr>
        <p:spPr bwMode="auto">
          <a:xfrm flipV="1">
            <a:off x="1371600" y="5000608"/>
            <a:ext cx="304800" cy="2743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9" name="Oval 48"/>
          <p:cNvSpPr/>
          <p:nvPr/>
        </p:nvSpPr>
        <p:spPr bwMode="auto">
          <a:xfrm flipV="1">
            <a:off x="1386366" y="5225904"/>
            <a:ext cx="304800" cy="2743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0" name="Oval 49"/>
          <p:cNvSpPr/>
          <p:nvPr/>
        </p:nvSpPr>
        <p:spPr bwMode="auto">
          <a:xfrm flipV="1">
            <a:off x="1391106" y="5592135"/>
            <a:ext cx="290034"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ea typeface="ＭＳ Ｐゴシック" charset="-128"/>
              </a:rPr>
              <a:t>Today’s Topics</a:t>
            </a:r>
          </a:p>
        </p:txBody>
      </p:sp>
      <p:sp>
        <p:nvSpPr>
          <p:cNvPr id="21507" name="Rectangle 3"/>
          <p:cNvSpPr>
            <a:spLocks noGrp="1" noChangeArrowheads="1"/>
          </p:cNvSpPr>
          <p:nvPr>
            <p:ph type="body" idx="1"/>
          </p:nvPr>
        </p:nvSpPr>
        <p:spPr/>
        <p:txBody>
          <a:bodyPr/>
          <a:lstStyle/>
          <a:p>
            <a:r>
              <a:rPr lang="en-US" dirty="0">
                <a:ea typeface="Arial" charset="0"/>
              </a:rPr>
              <a:t>Color</a:t>
            </a:r>
          </a:p>
          <a:p>
            <a:pPr lvl="1"/>
            <a:r>
              <a:rPr lang="en-US" dirty="0">
                <a:ea typeface="Arial" charset="0"/>
              </a:rPr>
              <a:t>Human vision</a:t>
            </a:r>
          </a:p>
          <a:p>
            <a:pPr lvl="1"/>
            <a:r>
              <a:rPr lang="en-US" dirty="0">
                <a:ea typeface="Arial" charset="0"/>
              </a:rPr>
              <a:t>Color models</a:t>
            </a:r>
          </a:p>
          <a:p>
            <a:pPr lvl="1"/>
            <a:r>
              <a:rPr lang="en-US" dirty="0">
                <a:ea typeface="Arial" charset="0"/>
              </a:rPr>
              <a:t>Design guidelines</a:t>
            </a:r>
          </a:p>
          <a:p>
            <a:r>
              <a:rPr lang="en-US" dirty="0">
                <a:ea typeface="Arial" charset="0"/>
              </a:rPr>
              <a:t>Typography</a:t>
            </a:r>
          </a:p>
          <a:p>
            <a:pPr lvl="1"/>
            <a:r>
              <a:rPr lang="en-US" dirty="0" smtClean="0">
                <a:ea typeface="Arial" charset="0"/>
              </a:rPr>
              <a:t>Readability</a:t>
            </a:r>
          </a:p>
          <a:p>
            <a:pPr lvl="1"/>
            <a:r>
              <a:rPr lang="en-US" dirty="0">
                <a:ea typeface="Arial" charset="0"/>
              </a:rPr>
              <a:t>Font metrics</a:t>
            </a:r>
          </a:p>
          <a:p>
            <a:pPr lvl="1"/>
            <a:r>
              <a:rPr lang="en-US" dirty="0">
                <a:ea typeface="Arial" charset="0"/>
              </a:rPr>
              <a:t>Spacing</a:t>
            </a:r>
          </a:p>
          <a:p>
            <a:pPr lvl="1"/>
            <a:r>
              <a:rPr lang="en-US" dirty="0">
                <a:ea typeface="Arial" charset="0"/>
              </a:rPr>
              <a:t>Typefaces</a:t>
            </a:r>
          </a:p>
          <a:p>
            <a:endParaRPr lang="en-US" dirty="0">
              <a:ea typeface="Arial" charset="0"/>
            </a:endParaRPr>
          </a:p>
        </p:txBody>
      </p:sp>
      <p:sp>
        <p:nvSpPr>
          <p:cNvPr id="2150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5"/>
          <p:cNvSpPr>
            <a:spLocks noGrp="1"/>
          </p:cNvSpPr>
          <p:nvPr>
            <p:ph type="sldNum" sz="quarter" idx="12"/>
          </p:nvPr>
        </p:nvSpPr>
        <p:spPr>
          <a:noFill/>
        </p:spPr>
        <p:txBody>
          <a:bodyPr/>
          <a:lstStyle/>
          <a:p>
            <a:fld id="{031A9222-9281-8D4C-A362-8F3689A41A3C}"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ea typeface="ＭＳ Ｐゴシック" charset="-128"/>
              </a:rPr>
              <a:t>The Eye</a:t>
            </a:r>
          </a:p>
        </p:txBody>
      </p:sp>
      <p:sp>
        <p:nvSpPr>
          <p:cNvPr id="23555" name="Text Placeholder 7"/>
          <p:cNvSpPr>
            <a:spLocks noGrp="1"/>
          </p:cNvSpPr>
          <p:nvPr>
            <p:ph type="body" idx="1"/>
          </p:nvPr>
        </p:nvSpPr>
        <p:spPr/>
        <p:txBody>
          <a:bodyPr/>
          <a:lstStyle/>
          <a:p>
            <a:endParaRPr lang="en-US">
              <a:ea typeface="Arial" charset="0"/>
            </a:endParaRPr>
          </a:p>
        </p:txBody>
      </p:sp>
      <p:sp>
        <p:nvSpPr>
          <p:cNvPr id="23556"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3557"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3558" name="Slide Number Placeholder 4"/>
          <p:cNvSpPr>
            <a:spLocks noGrp="1"/>
          </p:cNvSpPr>
          <p:nvPr>
            <p:ph type="sldNum" sz="quarter" idx="12"/>
          </p:nvPr>
        </p:nvSpPr>
        <p:spPr>
          <a:noFill/>
        </p:spPr>
        <p:txBody>
          <a:bodyPr/>
          <a:lstStyle/>
          <a:p>
            <a:fld id="{4DB3249A-1EC1-5841-9ED7-0002DD94E8F5}" type="slidenum">
              <a:rPr lang="en-US"/>
              <a:pPr/>
              <a:t>6</a:t>
            </a:fld>
            <a:endParaRPr lang="en-US"/>
          </a:p>
        </p:txBody>
      </p:sp>
      <p:pic>
        <p:nvPicPr>
          <p:cNvPr id="23559" name="Picture 4" descr="eye"/>
          <p:cNvPicPr>
            <a:picLocks noChangeAspect="1" noChangeArrowheads="1"/>
          </p:cNvPicPr>
          <p:nvPr/>
        </p:nvPicPr>
        <p:blipFill>
          <a:blip r:embed="rId3"/>
          <a:srcRect/>
          <a:stretch>
            <a:fillRect/>
          </a:stretch>
        </p:blipFill>
        <p:spPr bwMode="auto">
          <a:xfrm>
            <a:off x="381000" y="1014413"/>
            <a:ext cx="8305800" cy="487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ea typeface="ＭＳ Ｐゴシック" charset="-128"/>
              </a:rPr>
              <a:t>Photoreceptors</a:t>
            </a:r>
          </a:p>
        </p:txBody>
      </p:sp>
      <p:sp>
        <p:nvSpPr>
          <p:cNvPr id="25603" name="Rectangle 3"/>
          <p:cNvSpPr>
            <a:spLocks noGrp="1" noChangeArrowheads="1"/>
          </p:cNvSpPr>
          <p:nvPr>
            <p:ph type="body" idx="1"/>
          </p:nvPr>
        </p:nvSpPr>
        <p:spPr/>
        <p:txBody>
          <a:bodyPr/>
          <a:lstStyle/>
          <a:p>
            <a:pPr eaLnBrk="1" hangingPunct="1">
              <a:lnSpc>
                <a:spcPct val="90000"/>
              </a:lnSpc>
            </a:pPr>
            <a:r>
              <a:rPr lang="en-US" sz="2400">
                <a:ea typeface="Arial" charset="0"/>
              </a:rPr>
              <a:t>Rods</a:t>
            </a:r>
          </a:p>
          <a:p>
            <a:pPr lvl="1" eaLnBrk="1" hangingPunct="1">
              <a:lnSpc>
                <a:spcPct val="90000"/>
              </a:lnSpc>
            </a:pPr>
            <a:r>
              <a:rPr lang="en-US" sz="2000">
                <a:ea typeface="Arial" charset="0"/>
              </a:rPr>
              <a:t>Only one kind (peak response in green wavelengths)</a:t>
            </a:r>
          </a:p>
          <a:p>
            <a:pPr lvl="1" eaLnBrk="1" hangingPunct="1">
              <a:lnSpc>
                <a:spcPct val="90000"/>
              </a:lnSpc>
            </a:pPr>
            <a:r>
              <a:rPr lang="en-US" sz="2000">
                <a:ea typeface="Arial" charset="0"/>
              </a:rPr>
              <a:t>Sensitive to low light (</a:t>
            </a:r>
            <a:r>
              <a:rPr lang="en-US" sz="2000">
                <a:latin typeface="Verdana" charset="0"/>
                <a:ea typeface="Arial" charset="0"/>
              </a:rPr>
              <a:t>“</a:t>
            </a:r>
            <a:r>
              <a:rPr lang="en-US" sz="2000">
                <a:ea typeface="Arial" charset="0"/>
              </a:rPr>
              <a:t>scotopic vision</a:t>
            </a:r>
            <a:r>
              <a:rPr lang="en-US" sz="2000">
                <a:latin typeface="Verdana" charset="0"/>
                <a:ea typeface="Arial" charset="0"/>
              </a:rPr>
              <a:t>”</a:t>
            </a:r>
            <a:r>
              <a:rPr lang="en-US" sz="2000">
                <a:ea typeface="Arial" charset="0"/>
              </a:rPr>
              <a:t>)</a:t>
            </a:r>
          </a:p>
          <a:p>
            <a:pPr lvl="2" eaLnBrk="1" hangingPunct="1">
              <a:lnSpc>
                <a:spcPct val="90000"/>
              </a:lnSpc>
            </a:pPr>
            <a:r>
              <a:rPr lang="en-US" sz="1800">
                <a:ea typeface="Arial" charset="0"/>
              </a:rPr>
              <a:t>Multiple nearby rods aggregated into a single nerve signal</a:t>
            </a:r>
          </a:p>
          <a:p>
            <a:pPr lvl="1" eaLnBrk="1" hangingPunct="1">
              <a:lnSpc>
                <a:spcPct val="90000"/>
              </a:lnSpc>
            </a:pPr>
            <a:r>
              <a:rPr lang="en-US" sz="2000">
                <a:ea typeface="Arial" charset="0"/>
              </a:rPr>
              <a:t>Saturated at moderate light intensity (</a:t>
            </a:r>
            <a:r>
              <a:rPr lang="en-US" sz="2000">
                <a:latin typeface="Verdana" charset="0"/>
                <a:ea typeface="Arial" charset="0"/>
              </a:rPr>
              <a:t>“</a:t>
            </a:r>
            <a:r>
              <a:rPr lang="en-US" sz="2000">
                <a:ea typeface="Arial" charset="0"/>
              </a:rPr>
              <a:t>photopic vision</a:t>
            </a:r>
            <a:r>
              <a:rPr lang="en-US" sz="2000">
                <a:latin typeface="Verdana" charset="0"/>
                <a:ea typeface="Arial" charset="0"/>
              </a:rPr>
              <a:t>”</a:t>
            </a:r>
            <a:r>
              <a:rPr lang="en-US" sz="2000">
                <a:ea typeface="Arial" charset="0"/>
              </a:rPr>
              <a:t>)</a:t>
            </a:r>
          </a:p>
          <a:p>
            <a:pPr lvl="2" eaLnBrk="1" hangingPunct="1">
              <a:lnSpc>
                <a:spcPct val="90000"/>
              </a:lnSpc>
            </a:pPr>
            <a:r>
              <a:rPr lang="en-US" sz="1800">
                <a:ea typeface="Arial" charset="0"/>
              </a:rPr>
              <a:t>Cones do most of the vision under photopic conditions</a:t>
            </a:r>
          </a:p>
          <a:p>
            <a:pPr eaLnBrk="1" hangingPunct="1">
              <a:lnSpc>
                <a:spcPct val="90000"/>
              </a:lnSpc>
            </a:pPr>
            <a:r>
              <a:rPr lang="en-US" sz="2400">
                <a:ea typeface="Arial" charset="0"/>
              </a:rPr>
              <a:t>Cones</a:t>
            </a:r>
          </a:p>
          <a:p>
            <a:pPr lvl="1" eaLnBrk="1" hangingPunct="1">
              <a:lnSpc>
                <a:spcPct val="90000"/>
              </a:lnSpc>
            </a:pPr>
            <a:r>
              <a:rPr lang="en-US" sz="2000">
                <a:ea typeface="Arial" charset="0"/>
              </a:rPr>
              <a:t>Operate in brighter light</a:t>
            </a:r>
          </a:p>
          <a:p>
            <a:pPr lvl="1" eaLnBrk="1" hangingPunct="1">
              <a:lnSpc>
                <a:spcPct val="90000"/>
              </a:lnSpc>
            </a:pPr>
            <a:r>
              <a:rPr lang="en-US" sz="2000">
                <a:ea typeface="Arial" charset="0"/>
              </a:rPr>
              <a:t>Three kinds: S(hort), M(edium), L(ong)</a:t>
            </a:r>
          </a:p>
          <a:p>
            <a:pPr lvl="1" eaLnBrk="1" hangingPunct="1">
              <a:lnSpc>
                <a:spcPct val="90000"/>
              </a:lnSpc>
            </a:pPr>
            <a:r>
              <a:rPr lang="en-US" sz="2000">
                <a:ea typeface="Arial" charset="0"/>
              </a:rPr>
              <a:t>S cones are very weak, centered in blue wavelengths</a:t>
            </a:r>
          </a:p>
          <a:p>
            <a:pPr lvl="1" eaLnBrk="1" hangingPunct="1">
              <a:lnSpc>
                <a:spcPct val="90000"/>
              </a:lnSpc>
            </a:pPr>
            <a:r>
              <a:rPr lang="en-US" sz="2000">
                <a:ea typeface="Arial" charset="0"/>
              </a:rPr>
              <a:t>M and L cones are more powerful, overlapping </a:t>
            </a:r>
          </a:p>
          <a:p>
            <a:pPr lvl="1" eaLnBrk="1" hangingPunct="1">
              <a:lnSpc>
                <a:spcPct val="90000"/>
              </a:lnSpc>
            </a:pPr>
            <a:r>
              <a:rPr lang="en-US" sz="2000">
                <a:ea typeface="Arial" charset="0"/>
              </a:rPr>
              <a:t>M centered in green, L in yellow (but called </a:t>
            </a:r>
            <a:r>
              <a:rPr lang="en-US" sz="2000">
                <a:latin typeface="Verdana" charset="0"/>
                <a:ea typeface="Arial" charset="0"/>
              </a:rPr>
              <a:t>“</a:t>
            </a:r>
            <a:r>
              <a:rPr lang="en-US" sz="2000">
                <a:ea typeface="Arial" charset="0"/>
              </a:rPr>
              <a:t>red</a:t>
            </a:r>
            <a:r>
              <a:rPr lang="en-US" sz="2000">
                <a:latin typeface="Verdana" charset="0"/>
                <a:ea typeface="Arial" charset="0"/>
              </a:rPr>
              <a:t>”</a:t>
            </a:r>
            <a:r>
              <a:rPr lang="en-US" sz="2000">
                <a:ea typeface="Arial" charset="0"/>
              </a:rPr>
              <a:t>)</a:t>
            </a:r>
          </a:p>
          <a:p>
            <a:pPr eaLnBrk="1" hangingPunct="1">
              <a:lnSpc>
                <a:spcPct val="90000"/>
              </a:lnSpc>
              <a:buFontTx/>
              <a:buNone/>
            </a:pPr>
            <a:endParaRPr lang="en-US" sz="2400">
              <a:ea typeface="Arial" charset="0"/>
            </a:endParaRPr>
          </a:p>
        </p:txBody>
      </p:sp>
      <p:sp>
        <p:nvSpPr>
          <p:cNvPr id="2560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560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5606" name="Slide Number Placeholder 5"/>
          <p:cNvSpPr>
            <a:spLocks noGrp="1"/>
          </p:cNvSpPr>
          <p:nvPr>
            <p:ph type="sldNum" sz="quarter" idx="12"/>
          </p:nvPr>
        </p:nvSpPr>
        <p:spPr>
          <a:noFill/>
        </p:spPr>
        <p:txBody>
          <a:bodyPr/>
          <a:lstStyle/>
          <a:p>
            <a:fld id="{D16371E5-84F5-434F-8E32-774C3F23C9FC}"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ea typeface="ＭＳ Ｐゴシック" charset="-128"/>
              </a:rPr>
              <a:t>Signals from Photoreceptors</a:t>
            </a:r>
          </a:p>
        </p:txBody>
      </p:sp>
      <p:sp>
        <p:nvSpPr>
          <p:cNvPr id="27651" name="Rectangle 3"/>
          <p:cNvSpPr>
            <a:spLocks noGrp="1" noChangeArrowheads="1"/>
          </p:cNvSpPr>
          <p:nvPr>
            <p:ph type="body" idx="1"/>
          </p:nvPr>
        </p:nvSpPr>
        <p:spPr/>
        <p:txBody>
          <a:bodyPr/>
          <a:lstStyle/>
          <a:p>
            <a:pPr eaLnBrk="1" hangingPunct="1"/>
            <a:r>
              <a:rPr lang="en-US">
                <a:ea typeface="Arial" charset="0"/>
              </a:rPr>
              <a:t>Brightness</a:t>
            </a:r>
          </a:p>
          <a:p>
            <a:pPr lvl="1" eaLnBrk="1" hangingPunct="1">
              <a:buFontTx/>
              <a:buNone/>
            </a:pPr>
            <a:r>
              <a:rPr lang="en-US">
                <a:ea typeface="Arial" charset="0"/>
              </a:rPr>
              <a:t>		M + L + rods</a:t>
            </a:r>
          </a:p>
          <a:p>
            <a:pPr eaLnBrk="1" hangingPunct="1"/>
            <a:r>
              <a:rPr lang="en-US">
                <a:ea typeface="Arial" charset="0"/>
              </a:rPr>
              <a:t>Red-green difference</a:t>
            </a:r>
          </a:p>
          <a:p>
            <a:pPr lvl="1" eaLnBrk="1" hangingPunct="1">
              <a:buFontTx/>
              <a:buNone/>
            </a:pPr>
            <a:r>
              <a:rPr lang="en-US">
                <a:ea typeface="Arial" charset="0"/>
              </a:rPr>
              <a:t>		L - M</a:t>
            </a:r>
          </a:p>
          <a:p>
            <a:pPr eaLnBrk="1" hangingPunct="1"/>
            <a:r>
              <a:rPr lang="en-US">
                <a:ea typeface="Arial" charset="0"/>
              </a:rPr>
              <a:t>Blue-yellow difference</a:t>
            </a:r>
          </a:p>
          <a:p>
            <a:pPr lvl="1" eaLnBrk="1" hangingPunct="1">
              <a:buFontTx/>
              <a:buNone/>
            </a:pPr>
            <a:r>
              <a:rPr lang="en-US">
                <a:ea typeface="Arial" charset="0"/>
              </a:rPr>
              <a:t>	weighted sum of S, M, L</a:t>
            </a:r>
          </a:p>
        </p:txBody>
      </p:sp>
      <p:sp>
        <p:nvSpPr>
          <p:cNvPr id="2765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765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7654" name="Slide Number Placeholder 5"/>
          <p:cNvSpPr>
            <a:spLocks noGrp="1"/>
          </p:cNvSpPr>
          <p:nvPr>
            <p:ph type="sldNum" sz="quarter" idx="12"/>
          </p:nvPr>
        </p:nvSpPr>
        <p:spPr>
          <a:noFill/>
        </p:spPr>
        <p:txBody>
          <a:bodyPr/>
          <a:lstStyle/>
          <a:p>
            <a:fld id="{E3D9599C-D71A-2D43-9806-46FB2611EF1A}"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ea typeface="ＭＳ Ｐゴシック" charset="-128"/>
              </a:rPr>
              <a:t>Color Blindness</a:t>
            </a:r>
          </a:p>
        </p:txBody>
      </p:sp>
      <p:sp>
        <p:nvSpPr>
          <p:cNvPr id="29699" name="Rectangle 3"/>
          <p:cNvSpPr>
            <a:spLocks noGrp="1" noChangeArrowheads="1"/>
          </p:cNvSpPr>
          <p:nvPr>
            <p:ph type="body" idx="1"/>
          </p:nvPr>
        </p:nvSpPr>
        <p:spPr/>
        <p:txBody>
          <a:bodyPr/>
          <a:lstStyle/>
          <a:p>
            <a:pPr eaLnBrk="1" hangingPunct="1"/>
            <a:r>
              <a:rPr lang="en-US">
                <a:ea typeface="Arial" charset="0"/>
              </a:rPr>
              <a:t>Red-green color blindness (protanopia &amp; deuteranopia)</a:t>
            </a:r>
          </a:p>
          <a:p>
            <a:pPr lvl="1" eaLnBrk="1" hangingPunct="1"/>
            <a:r>
              <a:rPr lang="en-US">
                <a:ea typeface="Arial" charset="0"/>
              </a:rPr>
              <a:t>8% of males</a:t>
            </a:r>
          </a:p>
          <a:p>
            <a:pPr lvl="1" eaLnBrk="1" hangingPunct="1"/>
            <a:r>
              <a:rPr lang="en-US">
                <a:ea typeface="Arial" charset="0"/>
              </a:rPr>
              <a:t>0.4% of females</a:t>
            </a:r>
          </a:p>
          <a:p>
            <a:pPr eaLnBrk="1" hangingPunct="1"/>
            <a:r>
              <a:rPr lang="en-US">
                <a:ea typeface="Arial" charset="0"/>
              </a:rPr>
              <a:t>Blue-yellow color blindness (tritanopia)</a:t>
            </a:r>
          </a:p>
          <a:p>
            <a:pPr lvl="1" eaLnBrk="1" hangingPunct="1"/>
            <a:r>
              <a:rPr lang="en-US">
                <a:ea typeface="Arial" charset="0"/>
              </a:rPr>
              <a:t>Far more rare (~50 people in a million)</a:t>
            </a:r>
          </a:p>
          <a:p>
            <a:pPr eaLnBrk="1" hangingPunct="1"/>
            <a:r>
              <a:rPr lang="en-US">
                <a:ea typeface="Arial" charset="0"/>
              </a:rPr>
              <a:t>Guideline: don</a:t>
            </a:r>
            <a:r>
              <a:rPr lang="en-US">
                <a:latin typeface="Verdana" charset="0"/>
                <a:ea typeface="Arial" charset="0"/>
              </a:rPr>
              <a:t>’</a:t>
            </a:r>
            <a:r>
              <a:rPr lang="en-US">
                <a:ea typeface="Arial" charset="0"/>
              </a:rPr>
              <a:t>t depend solely on color distinctions</a:t>
            </a:r>
          </a:p>
          <a:p>
            <a:pPr lvl="1" eaLnBrk="1" hangingPunct="1"/>
            <a:r>
              <a:rPr lang="en-US">
                <a:ea typeface="Arial" charset="0"/>
              </a:rPr>
              <a:t>use redundant signals: brightness, location, shape</a:t>
            </a:r>
          </a:p>
        </p:txBody>
      </p:sp>
      <p:sp>
        <p:nvSpPr>
          <p:cNvPr id="2970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970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9702" name="Slide Number Placeholder 5"/>
          <p:cNvSpPr>
            <a:spLocks noGrp="1"/>
          </p:cNvSpPr>
          <p:nvPr>
            <p:ph type="sldNum" sz="quarter" idx="12"/>
          </p:nvPr>
        </p:nvSpPr>
        <p:spPr>
          <a:noFill/>
        </p:spPr>
        <p:txBody>
          <a:bodyPr/>
          <a:lstStyle/>
          <a:p>
            <a:fld id="{BDECD9FF-3378-4140-96FB-4883FB9740CC}"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3517</TotalTime>
  <Words>8058</Words>
  <Application>Microsoft Macintosh PowerPoint</Application>
  <PresentationFormat>On-screen Show (4:3)</PresentationFormat>
  <Paragraphs>484</Paragraphs>
  <Slides>31</Slides>
  <Notes>30</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mit-6893</vt:lpstr>
      <vt:lpstr>Lecture 20: Color Design and Typography</vt:lpstr>
      <vt:lpstr>UI Hall of Fame or Shame?</vt:lpstr>
      <vt:lpstr>Nanoquiz</vt:lpstr>
      <vt:lpstr>Slide 4</vt:lpstr>
      <vt:lpstr>Today’s Topics</vt:lpstr>
      <vt:lpstr>The Eye</vt:lpstr>
      <vt:lpstr>Photoreceptors</vt:lpstr>
      <vt:lpstr>Signals from Photoreceptors</vt:lpstr>
      <vt:lpstr>Color Blindness</vt:lpstr>
      <vt:lpstr>Chromatic Aberration</vt:lpstr>
      <vt:lpstr>Blue Details Are Hard to Resolve</vt:lpstr>
      <vt:lpstr>Color Models</vt:lpstr>
      <vt:lpstr>More Color Models</vt:lpstr>
      <vt:lpstr>Obtaining Accurate Color</vt:lpstr>
      <vt:lpstr>Color Guidelines</vt:lpstr>
      <vt:lpstr>Avoid Saturated Colors</vt:lpstr>
      <vt:lpstr>Use Few Colors</vt:lpstr>
      <vt:lpstr>Background Colors</vt:lpstr>
      <vt:lpstr>Be Consistent With Expectations</vt:lpstr>
      <vt:lpstr>Choosing Good Colors</vt:lpstr>
      <vt:lpstr>Typography</vt:lpstr>
      <vt:lpstr>Dimensions of a Font</vt:lpstr>
      <vt:lpstr>Spacing</vt:lpstr>
      <vt:lpstr>Spacing Guidelines</vt:lpstr>
      <vt:lpstr>Typeface</vt:lpstr>
      <vt:lpstr>Typeface</vt:lpstr>
      <vt:lpstr>Style</vt:lpstr>
      <vt:lpstr>All Caps vs. Mixed Uppercase/Lowercase</vt:lpstr>
      <vt:lpstr>Font Selection</vt:lpstr>
      <vt:lpstr>Tools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794</cp:revision>
  <cp:lastPrinted>2011-04-01T13:51:18Z</cp:lastPrinted>
  <dcterms:created xsi:type="dcterms:W3CDTF">2011-04-01T13:27:28Z</dcterms:created>
  <dcterms:modified xsi:type="dcterms:W3CDTF">2011-04-01T14:01:05Z</dcterms:modified>
</cp:coreProperties>
</file>