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Lst>
  <p:notesMasterIdLst>
    <p:notesMasterId r:id="rId26"/>
  </p:notesMasterIdLst>
  <p:handoutMasterIdLst>
    <p:handoutMasterId r:id="rId27"/>
  </p:handoutMasterIdLst>
  <p:sldIdLst>
    <p:sldId id="256" r:id="rId2"/>
    <p:sldId id="268" r:id="rId3"/>
    <p:sldId id="288" r:id="rId4"/>
    <p:sldId id="289" r:id="rId5"/>
    <p:sldId id="267" r:id="rId6"/>
    <p:sldId id="266" r:id="rId7"/>
    <p:sldId id="276" r:id="rId8"/>
    <p:sldId id="270" r:id="rId9"/>
    <p:sldId id="273" r:id="rId10"/>
    <p:sldId id="275" r:id="rId11"/>
    <p:sldId id="271" r:id="rId12"/>
    <p:sldId id="261" r:id="rId13"/>
    <p:sldId id="284" r:id="rId14"/>
    <p:sldId id="282" r:id="rId15"/>
    <p:sldId id="269" r:id="rId16"/>
    <p:sldId id="283" r:id="rId17"/>
    <p:sldId id="257" r:id="rId18"/>
    <p:sldId id="285" r:id="rId19"/>
    <p:sldId id="286" r:id="rId20"/>
    <p:sldId id="287" r:id="rId21"/>
    <p:sldId id="258" r:id="rId22"/>
    <p:sldId id="280" r:id="rId23"/>
    <p:sldId id="277" r:id="rId24"/>
    <p:sldId id="290" r:id="rId2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7261" autoAdjust="0"/>
  </p:normalViewPr>
  <p:slideViewPr>
    <p:cSldViewPr>
      <p:cViewPr varScale="1">
        <p:scale>
          <a:sx n="67" d="100"/>
          <a:sy n="67" d="100"/>
        </p:scale>
        <p:origin x="-1416" y="-112"/>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2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defRPr>
            </a:lvl1pPr>
          </a:lstStyle>
          <a:p>
            <a:endParaRPr lang="en-US"/>
          </a:p>
        </p:txBody>
      </p:sp>
      <p:sp>
        <p:nvSpPr>
          <p:cNvPr id="70659"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defRPr>
            </a:lvl1pPr>
          </a:lstStyle>
          <a:p>
            <a:endParaRPr lang="en-US"/>
          </a:p>
        </p:txBody>
      </p:sp>
      <p:sp>
        <p:nvSpPr>
          <p:cNvPr id="70660"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defRPr>
            </a:lvl1pPr>
          </a:lstStyle>
          <a:p>
            <a:endParaRPr lang="en-US"/>
          </a:p>
        </p:txBody>
      </p:sp>
      <p:sp>
        <p:nvSpPr>
          <p:cNvPr id="70661"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87">
              <a:defRPr sz="1300">
                <a:latin typeface="Times New Roman" pitchFamily="-97" charset="0"/>
              </a:defRPr>
            </a:lvl1pPr>
          </a:lstStyle>
          <a:p>
            <a:fld id="{1F820BC8-F563-4AE6-AE7F-DBF34462146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887">
              <a:defRPr sz="1300">
                <a:latin typeface="Times New Roman" pitchFamily="-97" charset="0"/>
              </a:defRPr>
            </a:lvl1pPr>
          </a:lstStyle>
          <a:p>
            <a:endParaRPr lang="en-US"/>
          </a:p>
        </p:txBody>
      </p:sp>
      <p:sp>
        <p:nvSpPr>
          <p:cNvPr id="34819"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algn="r" defTabSz="931887">
              <a:defRPr sz="1300">
                <a:latin typeface="Times New Roman" pitchFamily="-97" charset="0"/>
              </a:defRPr>
            </a:lvl1pPr>
          </a:lstStyle>
          <a:p>
            <a:endParaRPr lang="en-US"/>
          </a:p>
        </p:txBody>
      </p:sp>
      <p:sp>
        <p:nvSpPr>
          <p:cNvPr id="16388" name="Rectangle 4"/>
          <p:cNvSpPr>
            <a:spLocks noGrp="1" noRot="1" noChangeAspect="1" noChangeArrowheads="1" noTextEdit="1"/>
          </p:cNvSpPr>
          <p:nvPr>
            <p:ph type="sldImg" idx="2"/>
          </p:nvPr>
        </p:nvSpPr>
        <p:spPr bwMode="auto">
          <a:xfrm>
            <a:off x="1420813" y="698500"/>
            <a:ext cx="3987800" cy="29908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345" y="3836610"/>
            <a:ext cx="5607711" cy="4761946"/>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defTabSz="931887">
              <a:defRPr sz="1300">
                <a:latin typeface="Times New Roman" pitchFamily="-97" charset="0"/>
              </a:defRPr>
            </a:lvl1pPr>
          </a:lstStyle>
          <a:p>
            <a:endParaRPr lang="en-US"/>
          </a:p>
        </p:txBody>
      </p:sp>
      <p:sp>
        <p:nvSpPr>
          <p:cNvPr id="34823"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47" tIns="46574" rIns="93147" bIns="46574" numCol="1" anchor="b" anchorCtr="0" compatLnSpc="1">
            <a:prstTxWarp prst="textNoShape">
              <a:avLst/>
            </a:prstTxWarp>
          </a:bodyPr>
          <a:lstStyle>
            <a:lvl1pPr algn="r" defTabSz="931887">
              <a:defRPr sz="1300">
                <a:latin typeface="Times New Roman" pitchFamily="-97" charset="0"/>
              </a:defRPr>
            </a:lvl1pPr>
          </a:lstStyle>
          <a:p>
            <a:fld id="{C6E1A320-C9A1-4F56-B7A9-37727FAD9AF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Arial" pitchFamily="-9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20CCE5F-855F-4F0D-9700-A21CDE6C0E4A}" type="slidenum">
              <a:rPr lang="en-US"/>
              <a:pPr/>
              <a:t>1</a:t>
            </a:fld>
            <a:endParaRPr lang="en-US"/>
          </a:p>
        </p:txBody>
      </p:sp>
      <p:sp>
        <p:nvSpPr>
          <p:cNvPr id="18435" name="Rectangle 2"/>
          <p:cNvSpPr>
            <a:spLocks noGrp="1" noRot="1" noChangeAspect="1" noChangeArrowheads="1" noTextEdit="1"/>
          </p:cNvSpPr>
          <p:nvPr>
            <p:ph type="sldImg"/>
          </p:nvPr>
        </p:nvSpPr>
        <p:spPr>
          <a:xfrm>
            <a:off x="1420813" y="698500"/>
            <a:ext cx="3987800" cy="2990850"/>
          </a:xfrm>
          <a:ln/>
        </p:spPr>
      </p:sp>
      <p:sp>
        <p:nvSpPr>
          <p:cNvPr id="18436" name="Rectangle 3"/>
          <p:cNvSpPr>
            <a:spLocks noGrp="1" noChangeArrowheads="1"/>
          </p:cNvSpPr>
          <p:nvPr>
            <p:ph type="body" idx="1"/>
          </p:nvPr>
        </p:nvSpPr>
        <p:spPr>
          <a:noFill/>
          <a:ln/>
        </p:spPr>
        <p:txBody>
          <a:bodyPr/>
          <a:lstStyle/>
          <a:p>
            <a:pPr eaLnBrk="1" hangingPunct="1"/>
            <a:r>
              <a:rPr lang="en-US" smtClean="0">
                <a:solidFill>
                  <a:schemeClr val="tx1"/>
                </a:solidFill>
                <a:latin typeface="Times New Roman" pitchFamily="-97" charset="0"/>
              </a:rPr>
              <a:t>Related reading for this lecture is Shneiderman, “The Eyes Have It:</a:t>
            </a:r>
            <a:r>
              <a:rPr lang="en-US" baseline="0" smtClean="0">
                <a:solidFill>
                  <a:schemeClr val="tx1"/>
                </a:solidFill>
                <a:latin typeface="Times New Roman" pitchFamily="-97" charset="0"/>
              </a:rPr>
              <a:t> </a:t>
            </a:r>
            <a:r>
              <a:rPr lang="en-US" smtClean="0">
                <a:solidFill>
                  <a:schemeClr val="tx1"/>
                </a:solidFill>
                <a:latin typeface="Times New Roman" pitchFamily="-97" charset="0"/>
              </a:rPr>
              <a:t>A Task by Data Type Taxonomy</a:t>
            </a:r>
            <a:r>
              <a:rPr lang="en-US" baseline="0" smtClean="0">
                <a:solidFill>
                  <a:schemeClr val="tx1"/>
                </a:solidFill>
                <a:latin typeface="Times New Roman" pitchFamily="-97" charset="0"/>
              </a:rPr>
              <a:t> </a:t>
            </a:r>
            <a:r>
              <a:rPr lang="en-US" smtClean="0">
                <a:solidFill>
                  <a:schemeClr val="tx1"/>
                </a:solidFill>
                <a:latin typeface="Times New Roman" pitchFamily="-97" charset="0"/>
              </a:rPr>
              <a:t>for Information Visualizations”, </a:t>
            </a:r>
            <a:r>
              <a:rPr lang="en-US" i="1" smtClean="0">
                <a:solidFill>
                  <a:schemeClr val="tx1"/>
                </a:solidFill>
                <a:latin typeface="Times New Roman" pitchFamily="-97" charset="0"/>
              </a:rPr>
              <a:t>VL 1996.</a:t>
            </a:r>
            <a:endParaRPr lang="en-US" smtClean="0">
              <a:solidFill>
                <a:schemeClr val="tx1"/>
              </a:solidFill>
              <a:latin typeface="Times New Roman" pitchFamily="-97" charset="0"/>
            </a:endParaRPr>
          </a:p>
          <a:p>
            <a:pPr eaLnBrk="1" hangingPunct="1"/>
            <a:r>
              <a:rPr lang="en-US" smtClean="0">
                <a:solidFill>
                  <a:schemeClr val="tx1"/>
                </a:solidFill>
                <a:latin typeface="Times New Roman" pitchFamily="-97" charset="0"/>
              </a:rPr>
              <a:t>http://cs.ubc.ca/~tmm/courses/cpsc533c-05-fall/readings/shneiderman96eyes.pdf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Florence Nightingale (who founded the Red Cross) invented this visualization</a:t>
            </a:r>
            <a:r>
              <a:rPr lang="en-US" baseline="0" dirty="0" smtClean="0"/>
              <a:t> in the 1850s to argue to the British Government that their army was suffering far more deaths from disease (blue) than from the battlefield (pink), and should be improving sanitation in its camps and hospitals.  The right picture shows the first year of the war, when sanitation was particularly bad; the left side continues the second year of the war, after changes were made.</a:t>
            </a:r>
          </a:p>
          <a:p>
            <a:r>
              <a:rPr lang="en-US" baseline="0" dirty="0" smtClean="0"/>
              <a:t>This kind of graph, now called a polar area diagram, coxcomb, or “Nightingale rose”, actually has a bit of deception in it.  The number of deaths is actually proportional to the </a:t>
            </a:r>
            <a:r>
              <a:rPr lang="en-US" i="1" baseline="0" dirty="0" smtClean="0"/>
              <a:t>radius</a:t>
            </a:r>
            <a:r>
              <a:rPr lang="en-US" i="0" baseline="0" dirty="0" smtClean="0"/>
              <a:t> of a wedge, but the eye tends to interpret the whole area of a wedge as information-carrying.  So putting the disease deaths on the outside of the coxcomb exaggerates their size.</a:t>
            </a:r>
            <a:endParaRPr lang="en-US" dirty="0" smtClean="0"/>
          </a:p>
          <a:p>
            <a:r>
              <a:rPr lang="en-US" dirty="0" smtClean="0"/>
              <a:t>Source: </a:t>
            </a:r>
            <a:r>
              <a:rPr lang="en-US" dirty="0" err="1" smtClean="0"/>
              <a:t>http://vis.stanford.edu/protovis/ex/crimea-rose.html</a:t>
            </a:r>
            <a:endParaRPr lang="en-US" dirty="0" smtClean="0"/>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Our final historical example is this rich, multidimensional display of Napoleon’s campaign</a:t>
            </a:r>
            <a:r>
              <a:rPr lang="en-US" baseline="0"/>
              <a:t> into Russia (brown), and subsequent retreat (black).  Made in 1869 by Charles Minard, this visualization packs in a lot of information: </a:t>
            </a:r>
          </a:p>
          <a:p>
            <a:r>
              <a:rPr lang="en-US" baseline="0"/>
              <a:t>- the path of the army (including several detachments) through an abstracted map of central Europe, with key cities and rivers marked;</a:t>
            </a:r>
          </a:p>
          <a:p>
            <a:pPr>
              <a:buFontTx/>
              <a:buChar char="-"/>
            </a:pPr>
            <a:r>
              <a:rPr lang="en-US" baseline="0"/>
              <a:t> the size of the army (the width of the path)</a:t>
            </a:r>
          </a:p>
          <a:p>
            <a:pPr>
              <a:buFontTx/>
              <a:buChar char="-"/>
            </a:pPr>
            <a:r>
              <a:rPr lang="en-US" baseline="0"/>
              <a:t> its direction (brown for attacking, black for retreating)</a:t>
            </a:r>
          </a:p>
          <a:p>
            <a:pPr>
              <a:buFontTx/>
              <a:buChar char="-"/>
            </a:pPr>
            <a:r>
              <a:rPr lang="en-US"/>
              <a:t> the temperature during the retreat (because winter had set in, and cold weather was responsible for much of the further decimation of</a:t>
            </a:r>
            <a:r>
              <a:rPr lang="en-US" baseline="0"/>
              <a:t> the army)</a:t>
            </a:r>
          </a:p>
          <a:p>
            <a:pPr>
              <a:buFontTx/>
              <a:buNone/>
            </a:pPr>
            <a:r>
              <a:rPr lang="en-US"/>
              <a:t>This display is widely admired</a:t>
            </a:r>
            <a:r>
              <a:rPr lang="en-US" baseline="0"/>
              <a:t> as an information display that tells a remarkable story, more succinctly than words alone can do.</a:t>
            </a:r>
          </a:p>
          <a:p>
            <a:pPr>
              <a:buFontTx/>
              <a:buNone/>
            </a:pPr>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It’s worth at this point reviewing our discussion of visual variables from last time.  An information visualization uses some or all of these</a:t>
            </a:r>
            <a:r>
              <a:rPr lang="en-US" baseline="0"/>
              <a:t> variables to display data attributes.  We had two important properties of variables (whether visual or data): their type (N, O, or Q) and their length (number of distinct values).  Which visual variables were used in the Napoleon march display?  In the Nightingale display?</a:t>
            </a:r>
          </a:p>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Position</a:t>
            </a:r>
            <a:r>
              <a:rPr lang="en-US" baseline="0"/>
              <a:t> is the primal visual variable in infoviz.  It’s the most versatile (in length and type), it pops out most strongly, and it’s the most selective (since the spotlight of your attention is easy to move around your visual field).  So it’s often the scarcest resource as well.  Infoviz often involves figuring out how to pack as much information into the available pixels as you can.</a:t>
            </a:r>
          </a:p>
          <a:p>
            <a:r>
              <a:rPr lang="en-US" baseline="0"/>
              <a:t>Sometimes the most appropriate use of position is simply a direct mapping of real space, as in the maps on the left.  If the data items have spatial coordinates, and physical location is actually relevant to the thinking or communicating task the user is trying to do, then this works.</a:t>
            </a:r>
          </a:p>
          <a:p>
            <a:r>
              <a:rPr lang="en-US" baseline="0"/>
              <a:t>When location is </a:t>
            </a:r>
            <a:r>
              <a:rPr lang="en-US" i="1" baseline="0"/>
              <a:t>not</a:t>
            </a:r>
            <a:r>
              <a:rPr lang="en-US" i="0" baseline="0"/>
              <a:t> relevant, however, we have to turn to abstract mappings – using x and y positions to represent other variables (as in the scatterplot on the top right), or simply using them to pack related information near each other (as in the treemap on the bottom right, which we’ll say more about in a moment).</a:t>
            </a:r>
          </a:p>
          <a:p>
            <a:endParaRPr lang="en-US" baseline="0"/>
          </a:p>
        </p:txBody>
      </p:sp>
      <p:sp>
        <p:nvSpPr>
          <p:cNvPr id="4" name="Slide Number Placeholder 3"/>
          <p:cNvSpPr>
            <a:spLocks noGrp="1"/>
          </p:cNvSpPr>
          <p:nvPr>
            <p:ph type="sldNum" sz="quarter" idx="10"/>
          </p:nvPr>
        </p:nvSpPr>
        <p:spPr/>
        <p:txBody>
          <a:bodyPr/>
          <a:lstStyle/>
          <a:p>
            <a:fld id="{C6E1A320-C9A1-4F56-B7A9-37727FAD9AF9}"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charts use position in exactly this abstract way.  Bar charts, line charts, and pie</a:t>
            </a:r>
            <a:r>
              <a:rPr lang="en-US" baseline="0" dirty="0" smtClean="0"/>
              <a:t> charts have the </a:t>
            </a:r>
            <a:r>
              <a:rPr lang="en-US" dirty="0" smtClean="0"/>
              <a:t>advantage of </a:t>
            </a:r>
            <a:r>
              <a:rPr lang="en-US" dirty="0" err="1" smtClean="0"/>
              <a:t>learnability</a:t>
            </a:r>
            <a:r>
              <a:rPr lang="en-US" dirty="0" smtClean="0"/>
              <a:t> – they’re taught in schools</a:t>
            </a:r>
            <a:r>
              <a:rPr lang="en-US" baseline="0" dirty="0" smtClean="0"/>
              <a:t> and seen in a variety of media.</a:t>
            </a:r>
          </a:p>
          <a:p>
            <a:r>
              <a:rPr lang="en-US" baseline="0" dirty="0" smtClean="0"/>
              <a:t>Let’s stop for a moment and think about the </a:t>
            </a:r>
            <a:r>
              <a:rPr lang="en-US" b="1" baseline="0" dirty="0" smtClean="0"/>
              <a:t>tasks</a:t>
            </a:r>
            <a:r>
              <a:rPr lang="en-US" b="0" baseline="0" dirty="0" smtClean="0"/>
              <a:t> that a user does with a visualization.  What kinds of tasks do bar charts, line charts, and pies make easy or hard?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more generic</a:t>
            </a:r>
            <a:r>
              <a:rPr lang="en-US" baseline="0"/>
              <a:t> form of chart, widely used in information visualization, is a scatterplot, which represents each data item as a mark whose (x,y) position is determined by two of its attributes.  Usually these two attributes are related somehow, so that the cloud of points will have a visible and useful high-level pattern that conveys information (like the upward-sloping line seen on the left).  But that isn’t strictly necessary – the scatterplot on the right shows movies, with the year of the movie as the x coordinate and the rating of the movie as the y coordinate.  There’s no correlation between those variables, but assigning them to position gives them a place on the screen and makes it possible for the user to get overviews of each variable independently.</a:t>
            </a:r>
          </a:p>
          <a:p>
            <a:r>
              <a:rPr lang="en-US" baseline="0"/>
              <a:t>Other visual variables are used to map other data attributes into each point.  </a:t>
            </a:r>
          </a:p>
          <a:p>
            <a:r>
              <a:rPr lang="en-US" baseline="0"/>
              <a:t>When the display gets too cluttered and points fall on top of each other, one approach is jitter or point displacement, moving overlapping points slightly apart, sacrificing positional precision for a more accurate display of density.  (See Ellis &amp; Dix, “A Taxonomy of Clutter Reduction for Information Visualisation”, </a:t>
            </a:r>
            <a:r>
              <a:rPr lang="en-US" i="1" baseline="0"/>
              <a:t>IEEE Transactions on Visualization &amp; Computer Graphics</a:t>
            </a:r>
            <a:r>
              <a:rPr lang="en-US" i="0" baseline="0"/>
              <a:t>, 2007.)</a:t>
            </a:r>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treemap</a:t>
            </a:r>
            <a:r>
              <a:rPr lang="en-US" baseline="0"/>
              <a:t> is one approach for displaying a tree in a compact rectangular space.  It’s designed for hierarchical data where the leaves have an important quantitative attribute that should be mapped to size (size as in area, not just linear dimension).  Consider visualizing the space used by a filesystem, where the tree is the folder structure and the size of a node is its size in bytes. Or consider the treemap shown here, which visualizes the popularity of open source projects on SourceForge. The tree has two levels: application types (like Education) contain applications (like NASA World Wind).  The size of a node is the number of downloads in a particular month, and the hue (green or red) reflects the change in downloads since the previous month.  Treemaps have also been used to visualize changes in the whole stock market in a similar way (sectors, companies, market value, with color showing value changes).</a:t>
            </a:r>
          </a:p>
          <a:p>
            <a:r>
              <a:rPr lang="en-US" baseline="0"/>
              <a:t>The treemap layout algorithm takes a tree (with a quantitative attribute) and a rectangular space and tiles the tree’s nodes into the space.  Variants of the algorithm try to make the tiles more square (to avoid long skinny tiles whose areas are harder to compare) or maintain ordering relationships among siblings.</a:t>
            </a:r>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TableLens was a research project that combines the table representation</a:t>
            </a:r>
            <a:r>
              <a:rPr lang="en-US" baseline="0"/>
              <a:t> with visualization.  It displays thousands of rows of a table using only one pixel (or less) per row – converting quantitative data into a bar, and nominal data into position and color.  Just like a typical table, you can click on a column heading to sort by that column, which in turn reveals relationships between that column and multiple other columns at the same time.  In this display of data about homes for sale, sorting by price shows a clear correlation between price and bedrooms, bathrooms, and square footage – and correlations in cities, zipcodes, and realtors as well. This is a good demonstration of how packing lots of variables onto the screen at once can make interesting facts pop out.</a:t>
            </a:r>
          </a:p>
          <a:p>
            <a:endParaRPr lang="en-US" baseline="0"/>
          </a:p>
        </p:txBody>
      </p:sp>
      <p:sp>
        <p:nvSpPr>
          <p:cNvPr id="4" name="Slide Number Placeholder 3"/>
          <p:cNvSpPr>
            <a:spLocks noGrp="1"/>
          </p:cNvSpPr>
          <p:nvPr>
            <p:ph type="sldNum" sz="quarter" idx="10"/>
          </p:nvPr>
        </p:nvSpPr>
        <p:spPr/>
        <p:txBody>
          <a:bodyPr/>
          <a:lstStyle/>
          <a:p>
            <a:fld id="{C6E1A320-C9A1-4F56-B7A9-37727FAD9AF9}"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Tag</a:t>
            </a:r>
            <a:r>
              <a:rPr lang="en-US" baseline="0" dirty="0"/>
              <a:t> clouds are another space-filling visualization, where the label of the data item is used to represent it, and visual variables of size and hue or value encode other information.  In this example, size encodes the country’s population, and hue is just used to seprate adjacent words (it doesn’t actually carry data).</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 wordle</a:t>
            </a:r>
            <a:r>
              <a:rPr lang="en-US" baseline="0"/>
              <a:t> is a tag cloud that dispenses with the familiar left-to-right, top-down presentation of English text, and packs in the words as tightly as it can (or as aesthetically pleasing way – wordles are often intended to decorate as well as inform).  In this wordle of the US Constitution, the size of a word represents its frequency.  (Hue again is purely for distinction, not for information.)</a:t>
            </a:r>
          </a:p>
          <a:p>
            <a:r>
              <a:rPr lang="en-US" baseline="0"/>
              <a:t>You can make your own wordles at http://www.wordle.net/.</a:t>
            </a:r>
          </a:p>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86970DD-D0B0-3243-9117-7FA7EB23E28A}" type="slidenum">
              <a:rPr lang="en-US"/>
              <a:pPr/>
              <a:t>2</a:t>
            </a:fld>
            <a:endParaRPr lang="en-US"/>
          </a:p>
        </p:txBody>
      </p:sp>
      <p:sp>
        <p:nvSpPr>
          <p:cNvPr id="110595" name="Rectangle 2"/>
          <p:cNvSpPr>
            <a:spLocks noGrp="1" noRot="1" noChangeAspect="1" noChangeArrowheads="1" noTextEdit="1"/>
          </p:cNvSpPr>
          <p:nvPr>
            <p:ph type="sldImg"/>
          </p:nvPr>
        </p:nvSpPr>
        <p:spPr>
          <a:xfrm>
            <a:off x="1190625" y="698500"/>
            <a:ext cx="4637088" cy="3479800"/>
          </a:xfrm>
          <a:ln/>
        </p:spPr>
      </p:sp>
      <p:sp>
        <p:nvSpPr>
          <p:cNvPr id="110596" name="Rectangle 3"/>
          <p:cNvSpPr>
            <a:spLocks noGrp="1" noChangeArrowheads="1"/>
          </p:cNvSpPr>
          <p:nvPr>
            <p:ph type="body" idx="1"/>
          </p:nvPr>
        </p:nvSpPr>
        <p:spPr>
          <a:xfrm>
            <a:off x="701345" y="4416099"/>
            <a:ext cx="5607711" cy="4182457"/>
          </a:xfrm>
          <a:noFill/>
          <a:ln/>
        </p:spPr>
        <p:txBody>
          <a:bodyPr/>
          <a:lstStyle/>
          <a:p>
            <a:r>
              <a:rPr lang="en-US" dirty="0">
                <a:solidFill>
                  <a:schemeClr val="tx1"/>
                </a:solidFill>
                <a:latin typeface="Times New Roman" charset="0"/>
                <a:ea typeface="Arial" charset="0"/>
              </a:rPr>
              <a:t>This web site is the Baby Name Wizard’s Name Voyager (</a:t>
            </a:r>
            <a:r>
              <a:rPr lang="en-US" dirty="0" err="1">
                <a:solidFill>
                  <a:schemeClr val="tx1"/>
                </a:solidFill>
                <a:latin typeface="Times New Roman" charset="0"/>
                <a:ea typeface="Arial" charset="0"/>
              </a:rPr>
              <a:t>www.babynamewizard.com</a:t>
            </a:r>
            <a:r>
              <a:rPr lang="en-US" dirty="0">
                <a:solidFill>
                  <a:schemeClr val="tx1"/>
                </a:solidFill>
                <a:latin typeface="Times New Roman" charset="0"/>
                <a:ea typeface="Arial" charset="0"/>
              </a:rPr>
              <a:t>).</a:t>
            </a:r>
          </a:p>
          <a:p>
            <a:r>
              <a:rPr lang="en-US" dirty="0">
                <a:solidFill>
                  <a:schemeClr val="tx1"/>
                </a:solidFill>
                <a:latin typeface="Times New Roman" charset="0"/>
                <a:ea typeface="Arial" charset="0"/>
              </a:rPr>
              <a:t>It’s a great example of direct manipulation.  The baby names have a continuous visual representation, which I can control by physical actions (clicking on a colored line).  The text entry field is an incremental search, so it has rapid, incremental, and reversible effects.</a:t>
            </a:r>
          </a:p>
          <a:p>
            <a:pPr>
              <a:buFontTx/>
              <a:buNone/>
            </a:pPr>
            <a:r>
              <a:rPr lang="en-US" dirty="0">
                <a:solidFill>
                  <a:schemeClr val="tx1"/>
                </a:solidFill>
                <a:latin typeface="Times New Roman" charset="0"/>
                <a:ea typeface="Arial" charset="0"/>
              </a:rPr>
              <a:t>Alas, some actions do </a:t>
            </a:r>
            <a:r>
              <a:rPr lang="en-US" i="1" dirty="0">
                <a:solidFill>
                  <a:schemeClr val="tx1"/>
                </a:solidFill>
                <a:latin typeface="Times New Roman" charset="0"/>
                <a:ea typeface="Arial" charset="0"/>
              </a:rPr>
              <a:t>not</a:t>
            </a:r>
            <a:r>
              <a:rPr lang="en-US" dirty="0">
                <a:solidFill>
                  <a:schemeClr val="tx1"/>
                </a:solidFill>
                <a:latin typeface="Times New Roman" charset="0"/>
                <a:ea typeface="Arial" charset="0"/>
              </a:rPr>
              <a:t> have easily reversible effects.  Clicking on a name, like Michael, can’t be reversed by another click or single </a:t>
            </a:r>
            <a:r>
              <a:rPr lang="en-US" dirty="0" err="1">
                <a:solidFill>
                  <a:schemeClr val="tx1"/>
                </a:solidFill>
                <a:latin typeface="Times New Roman" charset="0"/>
                <a:ea typeface="Arial" charset="0"/>
              </a:rPr>
              <a:t>keypress</a:t>
            </a:r>
            <a:r>
              <a:rPr lang="en-US" dirty="0">
                <a:solidFill>
                  <a:schemeClr val="tx1"/>
                </a:solidFill>
                <a:latin typeface="Times New Roman" charset="0"/>
                <a:ea typeface="Arial" charset="0"/>
              </a:rPr>
              <a:t>; instead, I have to backspace to erase the whole word “Michael” in order to get back to where I was before.  That makes it much harder to explore, and makes me (as a user) unwilling to click on something, because the cost of reversing the click isn’t worth the benefit I get from zooming in on one name.</a:t>
            </a:r>
          </a:p>
          <a:p>
            <a:r>
              <a:rPr lang="en-US" dirty="0">
                <a:solidFill>
                  <a:schemeClr val="tx1"/>
                </a:solidFill>
                <a:latin typeface="Times New Roman" charset="0"/>
                <a:ea typeface="Arial" charset="0"/>
              </a:rPr>
              <a:t>Another unfortunate limitation is that I can’t zoom or filter the time line.  Knowing how popular Mary was in the 1880’s is historically interesting, but if I’m trying to choose a name for my baby, the last 10 or even 5 years may be much more important to me, so I’d want to use as much more length of the </a:t>
            </a:r>
            <a:r>
              <a:rPr lang="en-US" dirty="0" err="1">
                <a:solidFill>
                  <a:schemeClr val="tx1"/>
                </a:solidFill>
                <a:latin typeface="Times New Roman" charset="0"/>
                <a:ea typeface="Arial" charset="0"/>
              </a:rPr>
              <a:t>y</a:t>
            </a:r>
            <a:r>
              <a:rPr lang="en-US" dirty="0">
                <a:solidFill>
                  <a:schemeClr val="tx1"/>
                </a:solidFill>
                <a:latin typeface="Times New Roman" charset="0"/>
                <a:ea typeface="Arial" charset="0"/>
              </a:rPr>
              <a:t> axis position for that range.  </a:t>
            </a:r>
          </a:p>
          <a:p>
            <a:r>
              <a:rPr lang="en-US" dirty="0">
                <a:solidFill>
                  <a:schemeClr val="tx1"/>
                </a:solidFill>
                <a:latin typeface="Times New Roman" charset="0"/>
                <a:ea typeface="Arial" charset="0"/>
              </a:rPr>
              <a:t>Another issue is that you can’t easily compare names that don’t share a common prefix – but comparing names is very important to new parents.  This may be a failure of task analysis.</a:t>
            </a:r>
          </a:p>
          <a:p>
            <a:r>
              <a:rPr lang="en-US" dirty="0">
                <a:solidFill>
                  <a:schemeClr val="tx1"/>
                </a:solidFill>
                <a:latin typeface="Times New Roman" charset="0"/>
                <a:ea typeface="Arial" charset="0"/>
              </a:rPr>
              <a:t>What visual variables are used here?</a:t>
            </a:r>
          </a:p>
          <a:p>
            <a:r>
              <a:rPr lang="en-US" dirty="0">
                <a:solidFill>
                  <a:schemeClr val="tx1"/>
                </a:solidFill>
                <a:latin typeface="Times New Roman" charset="0"/>
                <a:ea typeface="Arial" charset="0"/>
              </a:rPr>
              <a:t>- </a:t>
            </a:r>
            <a:r>
              <a:rPr lang="en-US" b="1" dirty="0">
                <a:solidFill>
                  <a:schemeClr val="tx1"/>
                </a:solidFill>
                <a:latin typeface="Times New Roman" charset="0"/>
                <a:ea typeface="Arial" charset="0"/>
              </a:rPr>
              <a:t>hue </a:t>
            </a:r>
            <a:r>
              <a:rPr lang="en-US" dirty="0">
                <a:solidFill>
                  <a:schemeClr val="tx1"/>
                </a:solidFill>
                <a:latin typeface="Times New Roman" charset="0"/>
                <a:ea typeface="Arial" charset="0"/>
              </a:rPr>
              <a:t>for gender (a nominal variable)</a:t>
            </a:r>
          </a:p>
          <a:p>
            <a:r>
              <a:rPr lang="en-US" dirty="0">
                <a:solidFill>
                  <a:schemeClr val="tx1"/>
                </a:solidFill>
                <a:latin typeface="Times New Roman" charset="0"/>
                <a:ea typeface="Arial" charset="0"/>
              </a:rPr>
              <a:t>- </a:t>
            </a:r>
            <a:r>
              <a:rPr lang="en-US" b="1" dirty="0">
                <a:solidFill>
                  <a:schemeClr val="tx1"/>
                </a:solidFill>
                <a:latin typeface="Times New Roman" charset="0"/>
                <a:ea typeface="Arial" charset="0"/>
              </a:rPr>
              <a:t>saturation </a:t>
            </a:r>
            <a:r>
              <a:rPr lang="en-US" dirty="0">
                <a:solidFill>
                  <a:schemeClr val="tx1"/>
                </a:solidFill>
                <a:latin typeface="Times New Roman" charset="0"/>
                <a:ea typeface="Arial" charset="0"/>
              </a:rPr>
              <a:t>for popularity rank (an ordinal variable)</a:t>
            </a:r>
          </a:p>
          <a:p>
            <a:r>
              <a:rPr lang="en-US" dirty="0">
                <a:solidFill>
                  <a:schemeClr val="tx1"/>
                </a:solidFill>
                <a:latin typeface="Times New Roman" charset="0"/>
                <a:ea typeface="Arial" charset="0"/>
              </a:rPr>
              <a:t>- </a:t>
            </a:r>
            <a:r>
              <a:rPr lang="en-US" b="1" dirty="0">
                <a:solidFill>
                  <a:schemeClr val="tx1"/>
                </a:solidFill>
                <a:latin typeface="Times New Roman" charset="0"/>
                <a:ea typeface="Arial" charset="0"/>
              </a:rPr>
              <a:t>size</a:t>
            </a:r>
            <a:r>
              <a:rPr lang="en-US" dirty="0">
                <a:solidFill>
                  <a:schemeClr val="tx1"/>
                </a:solidFill>
                <a:latin typeface="Times New Roman" charset="0"/>
                <a:ea typeface="Arial" charset="0"/>
              </a:rPr>
              <a:t> (vertically) for frequency (a quantitative variable)</a:t>
            </a:r>
          </a:p>
          <a:p>
            <a:r>
              <a:rPr lang="en-US" dirty="0">
                <a:solidFill>
                  <a:schemeClr val="tx1"/>
                </a:solidFill>
                <a:latin typeface="Times New Roman" charset="0"/>
                <a:ea typeface="Arial" charset="0"/>
              </a:rPr>
              <a:t>- </a:t>
            </a:r>
            <a:r>
              <a:rPr lang="en-US" b="1" dirty="0">
                <a:solidFill>
                  <a:schemeClr val="tx1"/>
                </a:solidFill>
                <a:latin typeface="Times New Roman" charset="0"/>
                <a:ea typeface="Arial" charset="0"/>
              </a:rPr>
              <a:t>position</a:t>
            </a:r>
            <a:r>
              <a:rPr lang="en-US" dirty="0">
                <a:solidFill>
                  <a:schemeClr val="tx1"/>
                </a:solidFill>
                <a:latin typeface="Times New Roman" charset="0"/>
                <a:ea typeface="Arial" charset="0"/>
              </a:rPr>
              <a:t> (horizontally) for time (a quantitative variable)</a:t>
            </a:r>
          </a:p>
          <a:p>
            <a:endParaRPr lang="en-US" dirty="0">
              <a:solidFill>
                <a:schemeClr val="tx1"/>
              </a:solidFill>
              <a:latin typeface="Times New Roman" charset="0"/>
              <a:ea typeface="Arial" charset="0"/>
            </a:endParaRPr>
          </a:p>
          <a:p>
            <a:endParaRPr lang="en-US" dirty="0">
              <a:solidFill>
                <a:schemeClr val="tx1"/>
              </a:solidFill>
              <a:latin typeface="Times New Roman" charset="0"/>
              <a:ea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overview</a:t>
            </a:r>
            <a:r>
              <a:rPr lang="en-US" baseline="0" dirty="0" smtClean="0"/>
              <a:t> and details at the same time</a:t>
            </a:r>
          </a:p>
          <a:p>
            <a:endParaRPr lang="en-US" baseline="0" dirty="0" smtClean="0"/>
          </a:p>
          <a:p>
            <a:endParaRPr lang="en-US" baseline="0" dirty="0" smtClean="0"/>
          </a:p>
          <a:p>
            <a:r>
              <a:rPr lang="en-US" dirty="0" err="1" smtClean="0"/>
              <a:t>http://www.simile-widgets.org/timeline</a:t>
            </a:r>
            <a:r>
              <a:rPr lang="en-US" dirty="0" smtClean="0"/>
              <a:t>/</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Most of our discussion to this point has</a:t>
            </a:r>
            <a:r>
              <a:rPr lang="en-US" baseline="0"/>
              <a:t>n’t paid much attention to interaction, just </a:t>
            </a:r>
            <a:r>
              <a:rPr lang="en-US"/>
              <a:t>focused on mapping data variables</a:t>
            </a:r>
            <a:r>
              <a:rPr lang="en-US" baseline="0"/>
              <a:t> to visual variables.  But in a graphical user interface, the user can interact with and change the visualization.  Ben Shneiderman (a professor at University of Maryland who did seminal work in infoviz) has a good mantra for the design of an interactive visualization. “Overview, zoom &amp; filter, details on demand.”  If you include those three elements, you’re on the right track.  Provide an </a:t>
            </a:r>
            <a:r>
              <a:rPr lang="en-US" b="1" baseline="0"/>
              <a:t>overview</a:t>
            </a:r>
            <a:r>
              <a:rPr lang="en-US" b="0" baseline="0"/>
              <a:t> that lets the user see all the data, get a big picture view of what’s where, and see important relationships at a glance.  The scatterplot display in Film Finder (which was developed by Shneiderman and Chris Ahlberg) is exactly that overview.</a:t>
            </a:r>
          </a:p>
          <a:p>
            <a:r>
              <a:rPr lang="en-US" b="0" baseline="0"/>
              <a:t>Second, provide the ability to </a:t>
            </a:r>
            <a:r>
              <a:rPr lang="en-US" b="1" baseline="0"/>
              <a:t>zoom and filter</a:t>
            </a:r>
            <a:r>
              <a:rPr lang="en-US" b="0" baseline="0"/>
              <a:t> the visualization, so that the user can reduce the (probably overwhelming) overview down to a subset of the data that they want to study more carefully. Good interaction means direct manipulation, so zooming might be done directly on the scatter plot, and filtering in a query interface alongside.  In Film Finder, once you zoom or filter to few enough points, you start to see more detail, such as actual movie titles.</a:t>
            </a:r>
          </a:p>
          <a:p>
            <a:r>
              <a:rPr lang="en-US" b="0" baseline="0"/>
              <a:t>Third, provide more </a:t>
            </a:r>
            <a:r>
              <a:rPr lang="en-US" b="1" baseline="0"/>
              <a:t>details on demand</a:t>
            </a:r>
            <a:r>
              <a:rPr lang="en-US" b="0" baseline="0"/>
              <a:t>.  Hovering over a point displays its title.  Clicking on a point brings up a more detailed, probably more textual representation of a data item.</a:t>
            </a:r>
          </a:p>
          <a:p>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 are a few toolkits (for HTML/Javascript) that provide some of the visualizations we’ve discussed in a reusable library.</a:t>
            </a:r>
          </a:p>
        </p:txBody>
      </p:sp>
      <p:sp>
        <p:nvSpPr>
          <p:cNvPr id="4" name="Slide Number Placeholder 3"/>
          <p:cNvSpPr>
            <a:spLocks noGrp="1"/>
          </p:cNvSpPr>
          <p:nvPr>
            <p:ph type="sldNum" sz="quarter" idx="10"/>
          </p:nvPr>
        </p:nvSpPr>
        <p:spPr/>
        <p:txBody>
          <a:bodyPr/>
          <a:lstStyle/>
          <a:p>
            <a:fld id="{C6E1A320-C9A1-4F56-B7A9-37727FAD9AF9}" type="slidenum">
              <a:rPr lang="en-US"/>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698500"/>
            <a:ext cx="3987800" cy="2990850"/>
          </a:xfrm>
        </p:spPr>
      </p:sp>
      <p:sp>
        <p:nvSpPr>
          <p:cNvPr id="3" name="Notes Placeholder 2"/>
          <p:cNvSpPr>
            <a:spLocks noGrp="1"/>
          </p:cNvSpPr>
          <p:nvPr>
            <p:ph type="body" idx="1"/>
          </p:nvPr>
        </p:nvSpPr>
        <p:spPr/>
        <p:txBody>
          <a:bodyPr>
            <a:normAutofit/>
          </a:bodyPr>
          <a:lstStyle/>
          <a:p>
            <a:r>
              <a:rPr lang="en-US" baseline="0" dirty="0" smtClean="0"/>
              <a:t>WRONG – there’s no distinction in hue, only in saturation.  Also, size seems to be pretty controversial.</a:t>
            </a:r>
          </a:p>
          <a:p>
            <a:endParaRPr lang="en-US" baseline="0" dirty="0" smtClean="0"/>
          </a:p>
          <a:p>
            <a:r>
              <a:rPr lang="en-US" baseline="0" dirty="0" smtClean="0"/>
              <a:t>Which of the following issue does the KISS principle address? (Choose one answer)</a:t>
            </a:r>
          </a:p>
          <a:p>
            <a:r>
              <a:rPr lang="en-US" baseline="0" dirty="0" smtClean="0"/>
              <a:t>A. Visibility</a:t>
            </a:r>
          </a:p>
          <a:p>
            <a:r>
              <a:rPr lang="en-US" baseline="0" dirty="0" smtClean="0"/>
              <a:t>B. Efficiency</a:t>
            </a:r>
          </a:p>
          <a:p>
            <a:r>
              <a:rPr lang="en-US" baseline="0" dirty="0" smtClean="0"/>
              <a:t>C. Learnability</a:t>
            </a:r>
          </a:p>
          <a:p>
            <a:r>
              <a:rPr lang="en-US" baseline="0" dirty="0" smtClean="0"/>
              <a:t>D. Simplicity</a:t>
            </a:r>
          </a:p>
          <a:p>
            <a:r>
              <a:rPr lang="en-US" baseline="0" dirty="0" smtClean="0"/>
              <a:t>Answer: D</a:t>
            </a:r>
          </a:p>
          <a:p>
            <a:endParaRPr lang="en-US" baseline="0" dirty="0" smtClean="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Today’s lecture is about informatio</a:t>
            </a:r>
            <a:r>
              <a:rPr lang="en-US" baseline="0"/>
              <a:t>n visualization.  One way to define that is how to display large amounts of information in such a way that users can easily perceive it and reason about it – which typically means </a:t>
            </a:r>
            <a:r>
              <a:rPr lang="en-US" i="1" baseline="0"/>
              <a:t>visually</a:t>
            </a:r>
            <a:r>
              <a:rPr lang="en-US" i="0" baseline="0"/>
              <a:t>, rather than textually.  We’ll see that the visual variables we talked about last time will come back again today.</a:t>
            </a:r>
          </a:p>
          <a:p>
            <a:r>
              <a:rPr lang="en-US"/>
              <a:t>After motivating the problem and looking at some famous visualizations from history (well, both famous and infamous), we’ll look at a few traditional visualizations and few that you haven’t seen before, thinking in particular</a:t>
            </a:r>
            <a:r>
              <a:rPr lang="en-US" baseline="0"/>
              <a:t> about how to pack information into limited space</a:t>
            </a:r>
            <a:r>
              <a:rPr lang="en-US"/>
              <a:t>.  We’ll also think about how computer visualizations, unlike print, can be</a:t>
            </a:r>
            <a:r>
              <a:rPr lang="en-US" baseline="0"/>
              <a:t> </a:t>
            </a:r>
            <a:r>
              <a:rPr lang="en-US" b="1" baseline="0"/>
              <a:t>interactive</a:t>
            </a:r>
            <a:r>
              <a:rPr lang="en-US" b="0" baseline="0"/>
              <a:t>, and what that should mean. We’ll close with a list of useful resources, toolkits that provide some of the visualizations we’ve looked at as reusable widgets.</a:t>
            </a:r>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Why do we want to visualize information?  Basically two reasons: to </a:t>
            </a:r>
            <a:r>
              <a:rPr lang="en-US" b="1"/>
              <a:t>think</a:t>
            </a:r>
            <a:r>
              <a:rPr lang="en-US" b="0"/>
              <a:t>, and to </a:t>
            </a:r>
            <a:r>
              <a:rPr lang="en-US" b="1"/>
              <a:t>communicate</a:t>
            </a:r>
            <a:r>
              <a:rPr lang="en-US" b="0"/>
              <a:t>.  </a:t>
            </a:r>
          </a:p>
          <a:p>
            <a:r>
              <a:rPr lang="en-US" b="0"/>
              <a:t>A visualization is a</a:t>
            </a:r>
            <a:r>
              <a:rPr lang="en-US" b="0" baseline="0"/>
              <a:t> form of external cognition.  Just like writing down a column of numbers helps you add them, drawing a picture of data in the right way helps you see patterns and relationships that would otherwise be invisible.  Your perceptual system contributes to the thinking process when your data is visualized.</a:t>
            </a:r>
          </a:p>
          <a:p>
            <a:r>
              <a:rPr lang="en-US" b="0" baseline="0"/>
              <a:t>For a similar reason, visualization can be a great way to communicate information to other people, to think together, and to make a shared decision.</a:t>
            </a:r>
            <a:endParaRPr lang="en-US"/>
          </a:p>
        </p:txBody>
      </p:sp>
      <p:sp>
        <p:nvSpPr>
          <p:cNvPr id="4" name="Slide Number Placeholder 3"/>
          <p:cNvSpPr>
            <a:spLocks noGrp="1"/>
          </p:cNvSpPr>
          <p:nvPr>
            <p:ph type="sldNum" sz="quarter" idx="10"/>
          </p:nvPr>
        </p:nvSpPr>
        <p:spPr/>
        <p:txBody>
          <a:bodyPr/>
          <a:lstStyle/>
          <a:p>
            <a:fld id="{C6E1A320-C9A1-4F56-B7A9-37727FAD9AF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classic visualization</a:t>
            </a:r>
            <a:r>
              <a:rPr lang="en-US" baseline="0" dirty="0" smtClean="0"/>
              <a:t> that did both: thinking and communication.  In 1854, a cholera outbreak swept a neighborhood in London.  The main theory of the disease at the time assumed that a “miasma”, or bad air, was responsible for cholera.  John Snow, a local doctor, believed otherwise.  He created this simple plot on a map of the neighborhood, with each dot at a street address representing a case of cholera, and found a heavy cluster of cases around a public water pump on Broad Street.  Using this plot, he persuaded local officials to remove the handle of the infected water pump, so that people would stop using it.</a:t>
            </a:r>
            <a:endParaRPr lang="en-US" dirty="0" smtClean="0"/>
          </a:p>
          <a:p>
            <a:r>
              <a:rPr lang="en-US" dirty="0" smtClean="0"/>
              <a:t>[Source: </a:t>
            </a:r>
            <a:r>
              <a:rPr lang="en-US" dirty="0" err="1" smtClean="0"/>
              <a:t>Tufte</a:t>
            </a:r>
            <a:r>
              <a:rPr lang="en-US" dirty="0" smtClean="0"/>
              <a:t>, </a:t>
            </a:r>
            <a:r>
              <a:rPr lang="en-US" i="1" dirty="0" smtClean="0"/>
              <a:t>The Visual Display of Quantitative Information</a:t>
            </a:r>
            <a:r>
              <a:rPr lang="en-US" i="0" dirty="0" smtClean="0"/>
              <a:t>,</a:t>
            </a:r>
            <a:r>
              <a:rPr lang="en-US" i="0" baseline="0" dirty="0" smtClean="0"/>
              <a:t> 1983.]</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case where</a:t>
            </a:r>
            <a:r>
              <a:rPr lang="en-US" baseline="0" dirty="0" smtClean="0"/>
              <a:t> communication may have failed partly due to poor visualization was the Space Shuttle Challenger, which exploded on takeoff in 1986.  The cause of the explosion was a breached O-ring in one of its rocket boosters.  The O-ring failed because temperatures were well below freezing when the shuttle launched, and the material of the O-ring wasn’t resilient enough to maintain the seal.  The key mistake was the decision to launch the shuttle in such cold temperatures; and the key question is, did the decision makers have the information they needed, but just didn’t look at it in a way that the risk would be clearly apparent?</a:t>
            </a:r>
          </a:p>
          <a:p>
            <a:r>
              <a:rPr lang="en-US" baseline="0" dirty="0" smtClean="0"/>
              <a:t>First, to establish a baseline, here’s one way to present the data: in tabular, textual form.  Some of the information used in the decision was presented this way.  Tables are a form of visualization, but a weak one.  They don’t exploit all the capabilities of our visual systems to perceive and to think; they don’t exploit all the dimensions of our visual systems.</a:t>
            </a:r>
            <a:endParaRPr lang="en-US" dirty="0" smtClean="0"/>
          </a:p>
          <a:p>
            <a:r>
              <a:rPr lang="en-US" dirty="0" smtClean="0"/>
              <a:t>Source: </a:t>
            </a:r>
            <a:r>
              <a:rPr lang="en-US" dirty="0" err="1" smtClean="0"/>
              <a:t>Tufte</a:t>
            </a:r>
            <a:r>
              <a:rPr lang="en-US" dirty="0" smtClean="0"/>
              <a:t>, </a:t>
            </a:r>
            <a:r>
              <a:rPr lang="en-US" i="1" dirty="0" smtClean="0"/>
              <a:t>Visual Explanations</a:t>
            </a:r>
            <a:r>
              <a:rPr lang="en-US" i="0" dirty="0" smtClean="0"/>
              <a:t>,</a:t>
            </a:r>
            <a:r>
              <a:rPr lang="en-US" i="0" baseline="0" dirty="0" smtClean="0"/>
              <a:t> 1997.</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way to present it (</a:t>
            </a:r>
            <a:r>
              <a:rPr lang="en-US" baseline="0" dirty="0" smtClean="0"/>
              <a:t>a reproduction of a visualization that was actually used in the decision-making process before the Challenger launch).  Each pair of rockets represents an actual pair of rockets (A and B) launched on a prior shuttle mission (SRM, numbered 1 to 24).  The O-rings are the horizontal lines on the rockets, and smudges on some of the O-rings show where O-ring damage was observed after the rocket booster was recovered. (Shuttle rockets fall into the ocean where they are recovered and reused, so engineers are able to inspect them for damage after the launch.)</a:t>
            </a:r>
          </a:p>
          <a:p>
            <a:r>
              <a:rPr lang="en-US" dirty="0" smtClean="0"/>
              <a:t>The launches are ordered by air </a:t>
            </a:r>
            <a:r>
              <a:rPr lang="en-US" baseline="0" dirty="0" smtClean="0"/>
              <a:t>temperature at launch (written sideways on the top of the rocket).</a:t>
            </a:r>
          </a:p>
          <a:p>
            <a:r>
              <a:rPr lang="en-US" baseline="0" dirty="0" smtClean="0"/>
              <a:t>Let’s discuss this visualization from a usability point of view.  What’s good or bad about it from a learnability point of view?  What about visibility – what does it make visible, and what’s still hidden or implicit?  What kinds of errors might be made?  </a:t>
            </a:r>
            <a:endParaRPr lang="en-US" dirty="0" smtClean="0"/>
          </a:p>
          <a:p>
            <a:r>
              <a:rPr lang="en-US" dirty="0" smtClean="0"/>
              <a:t>Source: </a:t>
            </a:r>
            <a:r>
              <a:rPr lang="en-US" dirty="0" err="1" smtClean="0"/>
              <a:t>Tufte</a:t>
            </a:r>
            <a:r>
              <a:rPr lang="en-US" dirty="0" smtClean="0"/>
              <a:t>, </a:t>
            </a:r>
            <a:r>
              <a:rPr lang="en-US" i="1" dirty="0" smtClean="0"/>
              <a:t>Visual Explanations</a:t>
            </a:r>
            <a:r>
              <a:rPr lang="en-US" i="0" dirty="0" smtClean="0"/>
              <a:t>,</a:t>
            </a:r>
            <a:r>
              <a:rPr lang="en-US" i="0" baseline="0" dirty="0" smtClean="0"/>
              <a:t> 1997.</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Edward Tufte’s redesign of the visualization, showing the same data.  A couple of things</a:t>
            </a:r>
            <a:r>
              <a:rPr lang="en-US" baseline="0" dirty="0" smtClean="0"/>
              <a:t> </a:t>
            </a:r>
            <a:r>
              <a:rPr lang="en-US" dirty="0" smtClean="0"/>
              <a:t>are worth</a:t>
            </a:r>
            <a:r>
              <a:rPr lang="en-US" baseline="0" dirty="0" smtClean="0"/>
              <a:t> noting.  First, it dramatically simplifies the display, doing away with the rocket pictures (which were very suggestive, metaphorical, and learnable) in favor of much stronger visibility of the essential information (temperature and O-ring damage).  Second, it changes the x-position from merely showing the </a:t>
            </a:r>
            <a:r>
              <a:rPr lang="en-US" b="1" baseline="0" dirty="0" smtClean="0"/>
              <a:t>ordering </a:t>
            </a:r>
            <a:r>
              <a:rPr lang="en-US" b="0" baseline="0" dirty="0" smtClean="0"/>
              <a:t>of the temperature variable, and instead uses it to show temperature in a </a:t>
            </a:r>
            <a:r>
              <a:rPr lang="en-US" b="1" baseline="0" dirty="0" smtClean="0"/>
              <a:t>quantitative</a:t>
            </a:r>
            <a:r>
              <a:rPr lang="en-US" b="0" baseline="0" dirty="0" smtClean="0"/>
              <a:t> way.  These changes have a dramatic effect on the story told by the display, especially when we add the additional piece of information that the current temperature (when the decision makers were considering the launch) was well below freezing – far to the left on the graph.  A shuttle had never before been launched in such cold temperatures, and O-ring damage was already showing a suggestive pattern of damage even at temperatures 20-30 F higher.</a:t>
            </a:r>
            <a:endParaRPr lang="en-US" dirty="0" smtClean="0"/>
          </a:p>
          <a:p>
            <a:r>
              <a:rPr lang="en-US" dirty="0" smtClean="0"/>
              <a:t>Source: </a:t>
            </a:r>
            <a:r>
              <a:rPr lang="en-US" dirty="0" err="1" smtClean="0"/>
              <a:t>Tufte</a:t>
            </a:r>
            <a:r>
              <a:rPr lang="en-US" dirty="0" smtClean="0"/>
              <a:t>, </a:t>
            </a:r>
            <a:r>
              <a:rPr lang="en-US" i="1" dirty="0" smtClean="0"/>
              <a:t>Visual Explanations</a:t>
            </a:r>
            <a:r>
              <a:rPr lang="en-US" i="0" dirty="0" smtClean="0"/>
              <a:t>,</a:t>
            </a:r>
            <a:r>
              <a:rPr lang="en-US" i="0" baseline="0" dirty="0" smtClean="0"/>
              <a:t> 1997.</a:t>
            </a:r>
            <a:endParaRPr lang="en-US" dirty="0"/>
          </a:p>
        </p:txBody>
      </p:sp>
      <p:sp>
        <p:nvSpPr>
          <p:cNvPr id="4" name="Slide Number Placeholder 3"/>
          <p:cNvSpPr>
            <a:spLocks noGrp="1"/>
          </p:cNvSpPr>
          <p:nvPr>
            <p:ph type="sldNum" sz="quarter" idx="10"/>
          </p:nvPr>
        </p:nvSpPr>
        <p:spPr/>
        <p:txBody>
          <a:bodyPr/>
          <a:lstStyle/>
          <a:p>
            <a:fld id="{C6E1A320-C9A1-4F56-B7A9-37727FAD9AF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1A8C944E-767F-49D9-BA2A-71BA1BFD73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38DDFE99-5DEF-40FC-9DC6-47B29C972C4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2EB9BCE-6C60-4038-961F-112C3762FC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990600"/>
            <a:ext cx="77724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552DA769-7D6C-4B7C-86A2-88536A73A1F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CC7766F-D024-48A3-9627-58E270BBDE8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066800"/>
            <a:ext cx="77724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68057B83-2134-4400-985A-7762D5434B4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C3DC6B0-21E3-4603-807B-BC443ABF00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5F5611C-BA31-4235-9101-702800D4BB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fld id="{8ADC0531-C159-41A7-A2D9-F9A8D7B8125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AC697C1-EC82-419C-B50B-27AFF3004C5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fld id="{3E8BE099-2B52-405B-BBA4-F624390A3A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DFEF3B68-8BA4-4DD5-BEA3-A6FBAC9FBB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58160DF-C8D3-402D-8B1F-F23F050890F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491634-3933-4C8E-BB4F-E564E0C6C7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hf hdr="0"/>
  <p:txStyles>
    <p:titleStyle>
      <a:lvl1pPr algn="l" rtl="0" eaLnBrk="0" fontAlgn="base" hangingPunct="0">
        <a:spcBef>
          <a:spcPct val="0"/>
        </a:spcBef>
        <a:spcAft>
          <a:spcPct val="0"/>
        </a:spcAft>
        <a:defRPr sz="2800">
          <a:solidFill>
            <a:schemeClr val="accent1"/>
          </a:solidFill>
          <a:latin typeface="+mj-lt"/>
          <a:ea typeface="ＭＳ Ｐゴシック" pitchFamily="-97" charset="-128"/>
          <a:cs typeface="+mj-cs"/>
        </a:defRPr>
      </a:lvl1pPr>
      <a:lvl2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2pPr>
      <a:lvl3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3pPr>
      <a:lvl4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4pPr>
      <a:lvl5pPr algn="l" rtl="0" eaLnBrk="0" fontAlgn="base" hangingPunct="0">
        <a:spcBef>
          <a:spcPct val="0"/>
        </a:spcBef>
        <a:spcAft>
          <a:spcPct val="0"/>
        </a:spcAft>
        <a:defRPr sz="2800">
          <a:solidFill>
            <a:schemeClr val="accent1"/>
          </a:solidFill>
          <a:latin typeface="Arial Black" pitchFamily="34" charset="0"/>
          <a:ea typeface="ＭＳ Ｐゴシック" pitchFamily="-97" charset="-128"/>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97"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97"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97"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r>
              <a:rPr lang="en-US" smtClean="0"/>
              <a:t>Spring 2011</a:t>
            </a:r>
            <a:endParaRPr lang="en-US"/>
          </a:p>
        </p:txBody>
      </p:sp>
      <p:sp>
        <p:nvSpPr>
          <p:cNvPr id="17411" name="Rectangle 5"/>
          <p:cNvSpPr>
            <a:spLocks noGrp="1" noChangeArrowheads="1"/>
          </p:cNvSpPr>
          <p:nvPr>
            <p:ph type="ftr" sz="quarter" idx="11"/>
          </p:nvPr>
        </p:nvSpPr>
        <p:spPr>
          <a:noFill/>
        </p:spPr>
        <p:txBody>
          <a:bodyPr/>
          <a:lstStyle/>
          <a:p>
            <a:r>
              <a:rPr lang="en-US" smtClean="0"/>
              <a:t>6.813/6.831 User Interface Design and Implementation</a:t>
            </a:r>
            <a:endParaRPr lang="en-US"/>
          </a:p>
        </p:txBody>
      </p:sp>
      <p:sp>
        <p:nvSpPr>
          <p:cNvPr id="17412" name="Rectangle 6"/>
          <p:cNvSpPr>
            <a:spLocks noGrp="1" noChangeArrowheads="1"/>
          </p:cNvSpPr>
          <p:nvPr>
            <p:ph type="sldNum" sz="quarter" idx="12"/>
          </p:nvPr>
        </p:nvSpPr>
        <p:spPr>
          <a:noFill/>
        </p:spPr>
        <p:txBody>
          <a:bodyPr/>
          <a:lstStyle/>
          <a:p>
            <a:fld id="{5773757F-12D9-4A5E-AA31-B52D9E57EDBB}" type="slidenum">
              <a:rPr lang="en-US"/>
              <a:pPr/>
              <a:t>1</a:t>
            </a:fld>
            <a:endParaRPr lang="en-US"/>
          </a:p>
        </p:txBody>
      </p:sp>
      <p:sp>
        <p:nvSpPr>
          <p:cNvPr id="17413" name="Rectangle 2"/>
          <p:cNvSpPr>
            <a:spLocks noGrp="1" noChangeArrowheads="1"/>
          </p:cNvSpPr>
          <p:nvPr>
            <p:ph type="ctrTitle"/>
          </p:nvPr>
        </p:nvSpPr>
        <p:spPr>
          <a:xfrm>
            <a:off x="685800" y="1905000"/>
            <a:ext cx="7772400" cy="744538"/>
          </a:xfrm>
        </p:spPr>
        <p:txBody>
          <a:bodyPr/>
          <a:lstStyle/>
          <a:p>
            <a:pPr eaLnBrk="1" hangingPunct="1"/>
            <a:r>
              <a:rPr lang="en-US" dirty="0" smtClean="0"/>
              <a:t>Lecture 19: </a:t>
            </a:r>
            <a:br>
              <a:rPr lang="en-US" dirty="0" smtClean="0"/>
            </a:br>
            <a:r>
              <a:rPr lang="en-US" smtClean="0"/>
              <a:t>Information Visualization</a:t>
            </a:r>
            <a:endParaRPr lang="en-US" dirty="0" smtClean="0"/>
          </a:p>
        </p:txBody>
      </p:sp>
      <p:sp>
        <p:nvSpPr>
          <p:cNvPr id="17414" name="Rectangle 3"/>
          <p:cNvSpPr>
            <a:spLocks noGrp="1" noChangeArrowheads="1"/>
          </p:cNvSpPr>
          <p:nvPr>
            <p:ph type="subTitle" idx="1"/>
          </p:nvPr>
        </p:nvSpPr>
        <p:spPr>
          <a:xfrm>
            <a:off x="1371600" y="2819400"/>
            <a:ext cx="6400800" cy="2133600"/>
          </a:xfrm>
        </p:spPr>
        <p:txBody>
          <a:bodyPr/>
          <a:lstStyle/>
          <a:p>
            <a:pPr algn="l" eaLnBrk="1" hangingPunct="1"/>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 Disaster: A Better </a:t>
            </a:r>
            <a:r>
              <a:rPr lang="en-US" dirty="0" err="1" smtClean="0"/>
              <a:t>Viz</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10</a:t>
            </a:fld>
            <a:endParaRPr lang="en-US"/>
          </a:p>
        </p:txBody>
      </p:sp>
      <p:sp>
        <p:nvSpPr>
          <p:cNvPr id="10" name="TextBox 9"/>
          <p:cNvSpPr txBox="1"/>
          <p:nvPr/>
        </p:nvSpPr>
        <p:spPr>
          <a:xfrm>
            <a:off x="7391400" y="4876800"/>
            <a:ext cx="1258678" cy="400110"/>
          </a:xfrm>
          <a:prstGeom prst="rect">
            <a:avLst/>
          </a:prstGeom>
          <a:noFill/>
        </p:spPr>
        <p:txBody>
          <a:bodyPr wrap="none" rtlCol="0">
            <a:spAutoFit/>
          </a:bodyPr>
          <a:lstStyle/>
          <a:p>
            <a:r>
              <a:rPr lang="en-US" dirty="0" smtClean="0"/>
              <a:t>[</a:t>
            </a:r>
            <a:r>
              <a:rPr lang="en-US" dirty="0" err="1" smtClean="0"/>
              <a:t>Tufte</a:t>
            </a:r>
            <a:r>
              <a:rPr lang="en-US" dirty="0" smtClean="0"/>
              <a:t> 97]</a:t>
            </a:r>
            <a:endParaRPr lang="en-US" dirty="0"/>
          </a:p>
        </p:txBody>
      </p:sp>
      <p:pic>
        <p:nvPicPr>
          <p:cNvPr id="9" name="Picture 8"/>
          <p:cNvPicPr>
            <a:picLocks noChangeAspect="1"/>
          </p:cNvPicPr>
          <p:nvPr/>
        </p:nvPicPr>
        <p:blipFill>
          <a:blip r:embed="rId3"/>
          <a:stretch>
            <a:fillRect/>
          </a:stretch>
        </p:blipFill>
        <p:spPr>
          <a:xfrm>
            <a:off x="685800" y="1905000"/>
            <a:ext cx="7955893" cy="2819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Nightingale’s Rose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11</a:t>
            </a:fld>
            <a:endParaRPr lang="en-US"/>
          </a:p>
        </p:txBody>
      </p:sp>
      <p:pic>
        <p:nvPicPr>
          <p:cNvPr id="8" name="Picture 7"/>
          <p:cNvPicPr>
            <a:picLocks noChangeAspect="1"/>
          </p:cNvPicPr>
          <p:nvPr/>
        </p:nvPicPr>
        <p:blipFill>
          <a:blip r:embed="rId3"/>
          <a:stretch>
            <a:fillRect/>
          </a:stretch>
        </p:blipFill>
        <p:spPr>
          <a:xfrm>
            <a:off x="685800" y="788396"/>
            <a:ext cx="7905750" cy="53221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Napoleon’s March</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12</a:t>
            </a:fld>
            <a:endParaRPr lang="en-US"/>
          </a:p>
        </p:txBody>
      </p:sp>
      <p:pic>
        <p:nvPicPr>
          <p:cNvPr id="8" name="Picture 7"/>
          <p:cNvPicPr>
            <a:picLocks noChangeAspect="1"/>
          </p:cNvPicPr>
          <p:nvPr/>
        </p:nvPicPr>
        <p:blipFill>
          <a:blip r:embed="rId3"/>
          <a:stretch>
            <a:fillRect/>
          </a:stretch>
        </p:blipFill>
        <p:spPr>
          <a:xfrm>
            <a:off x="457200" y="1143000"/>
            <a:ext cx="8229600" cy="392374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the Visual Variables</a:t>
            </a:r>
            <a:endParaRPr lang="en-US" dirty="0"/>
          </a:p>
        </p:txBody>
      </p:sp>
      <p:sp>
        <p:nvSpPr>
          <p:cNvPr id="3" name="Content Placeholder 2"/>
          <p:cNvSpPr>
            <a:spLocks noGrp="1"/>
          </p:cNvSpPr>
          <p:nvPr>
            <p:ph idx="1"/>
          </p:nvPr>
        </p:nvSpPr>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t>Map data attributes to appropriate visual variables </a:t>
            </a:r>
          </a:p>
          <a:p>
            <a:pPr lvl="1"/>
            <a:r>
              <a:rPr lang="en-US" sz="2000" dirty="0" smtClean="0"/>
              <a:t>Nominal, ordered, or quantitative (NOQ)</a:t>
            </a:r>
          </a:p>
          <a:p>
            <a:pPr lvl="1"/>
            <a:r>
              <a:rPr lang="en-US" sz="2000" dirty="0" smtClean="0"/>
              <a:t>N: all variables</a:t>
            </a:r>
          </a:p>
          <a:p>
            <a:pPr lvl="1"/>
            <a:r>
              <a:rPr lang="en-US" sz="2000" dirty="0" smtClean="0"/>
              <a:t>O: value, texture, position, size</a:t>
            </a:r>
          </a:p>
          <a:p>
            <a:pPr lvl="1"/>
            <a:r>
              <a:rPr lang="en-US" sz="2000" dirty="0" smtClean="0"/>
              <a:t>Q: position, size</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dirty="0" smtClean="0"/>
              <a:t>6.813/6.831 User Interface Design and Implementation</a:t>
            </a:r>
            <a:endParaRPr lang="en-US" dirty="0"/>
          </a:p>
        </p:txBody>
      </p:sp>
      <p:sp>
        <p:nvSpPr>
          <p:cNvPr id="6" name="Slide Number Placeholder 5"/>
          <p:cNvSpPr>
            <a:spLocks noGrp="1"/>
          </p:cNvSpPr>
          <p:nvPr>
            <p:ph type="sldNum" sz="quarter" idx="12"/>
          </p:nvPr>
        </p:nvSpPr>
        <p:spPr/>
        <p:txBody>
          <a:bodyPr/>
          <a:lstStyle/>
          <a:p>
            <a:fld id="{68057B83-2134-4400-985A-7762D5434B4F}" type="slidenum">
              <a:rPr lang="en-US" smtClean="0"/>
              <a:pPr/>
              <a:t>13</a:t>
            </a:fld>
            <a:endParaRPr lang="en-US"/>
          </a:p>
        </p:txBody>
      </p:sp>
      <p:sp>
        <p:nvSpPr>
          <p:cNvPr id="7" name="Oval 4"/>
          <p:cNvSpPr>
            <a:spLocks noChangeArrowheads="1"/>
          </p:cNvSpPr>
          <p:nvPr/>
        </p:nvSpPr>
        <p:spPr bwMode="auto">
          <a:xfrm>
            <a:off x="7772400" y="1371600"/>
            <a:ext cx="838200" cy="8382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8" name="Oval 5"/>
          <p:cNvSpPr>
            <a:spLocks noChangeArrowheads="1"/>
          </p:cNvSpPr>
          <p:nvPr/>
        </p:nvSpPr>
        <p:spPr bwMode="auto">
          <a:xfrm>
            <a:off x="7924800" y="23622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9" name="Oval 6"/>
          <p:cNvSpPr>
            <a:spLocks noChangeArrowheads="1"/>
          </p:cNvSpPr>
          <p:nvPr/>
        </p:nvSpPr>
        <p:spPr bwMode="auto">
          <a:xfrm>
            <a:off x="8039100" y="3275013"/>
            <a:ext cx="304800" cy="3048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0" name="Text Box 30"/>
          <p:cNvSpPr txBox="1">
            <a:spLocks noChangeArrowheads="1"/>
          </p:cNvSpPr>
          <p:nvPr/>
        </p:nvSpPr>
        <p:spPr bwMode="auto">
          <a:xfrm>
            <a:off x="7859713" y="914400"/>
            <a:ext cx="6635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size</a:t>
            </a:r>
          </a:p>
        </p:txBody>
      </p:sp>
      <p:grpSp>
        <p:nvGrpSpPr>
          <p:cNvPr id="11" name="Group 38"/>
          <p:cNvGrpSpPr>
            <a:grpSpLocks/>
          </p:cNvGrpSpPr>
          <p:nvPr/>
        </p:nvGrpSpPr>
        <p:grpSpPr bwMode="auto">
          <a:xfrm>
            <a:off x="533400" y="914400"/>
            <a:ext cx="833438" cy="2778125"/>
            <a:chOff x="480" y="1752"/>
            <a:chExt cx="525" cy="1750"/>
          </a:xfrm>
        </p:grpSpPr>
        <p:sp>
          <p:nvSpPr>
            <p:cNvPr id="12" name="Oval 7"/>
            <p:cNvSpPr>
              <a:spLocks noChangeArrowheads="1"/>
            </p:cNvSpPr>
            <p:nvPr/>
          </p:nvSpPr>
          <p:spPr bwMode="auto">
            <a:xfrm>
              <a:off x="574" y="2136"/>
              <a:ext cx="336" cy="336"/>
            </a:xfrm>
            <a:prstGeom prst="ellipse">
              <a:avLst/>
            </a:prstGeom>
            <a:solidFill>
              <a:schemeClr val="tx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3" name="Oval 8"/>
            <p:cNvSpPr>
              <a:spLocks noChangeArrowheads="1"/>
            </p:cNvSpPr>
            <p:nvPr/>
          </p:nvSpPr>
          <p:spPr bwMode="auto">
            <a:xfrm>
              <a:off x="574" y="2664"/>
              <a:ext cx="336" cy="336"/>
            </a:xfrm>
            <a:prstGeom prst="ellipse">
              <a:avLst/>
            </a:prstGeom>
            <a:solidFill>
              <a:srgbClr val="5F5F5F"/>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4" name="Oval 9"/>
            <p:cNvSpPr>
              <a:spLocks noChangeArrowheads="1"/>
            </p:cNvSpPr>
            <p:nvPr/>
          </p:nvSpPr>
          <p:spPr bwMode="auto">
            <a:xfrm>
              <a:off x="574" y="3166"/>
              <a:ext cx="336" cy="336"/>
            </a:xfrm>
            <a:prstGeom prst="ellipse">
              <a:avLst/>
            </a:prstGeom>
            <a:solidFill>
              <a:srgbClr val="B2B2B2"/>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5" name="Text Box 31"/>
            <p:cNvSpPr txBox="1">
              <a:spLocks noChangeArrowheads="1"/>
            </p:cNvSpPr>
            <p:nvPr/>
          </p:nvSpPr>
          <p:spPr bwMode="auto">
            <a:xfrm>
              <a:off x="480" y="1752"/>
              <a:ext cx="525"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dirty="0">
                  <a:latin typeface="Gill Sans MT" charset="0"/>
                </a:rPr>
                <a:t>value</a:t>
              </a:r>
            </a:p>
          </p:txBody>
        </p:sp>
      </p:grpSp>
      <p:grpSp>
        <p:nvGrpSpPr>
          <p:cNvPr id="16" name="Group 39"/>
          <p:cNvGrpSpPr>
            <a:grpSpLocks/>
          </p:cNvGrpSpPr>
          <p:nvPr/>
        </p:nvGrpSpPr>
        <p:grpSpPr bwMode="auto">
          <a:xfrm>
            <a:off x="1558925" y="914400"/>
            <a:ext cx="636588" cy="2778125"/>
            <a:chOff x="1104" y="1752"/>
            <a:chExt cx="401" cy="1750"/>
          </a:xfrm>
        </p:grpSpPr>
        <p:sp>
          <p:nvSpPr>
            <p:cNvPr id="17" name="Oval 10"/>
            <p:cNvSpPr>
              <a:spLocks noChangeArrowheads="1"/>
            </p:cNvSpPr>
            <p:nvPr/>
          </p:nvSpPr>
          <p:spPr bwMode="auto">
            <a:xfrm>
              <a:off x="1137" y="2136"/>
              <a:ext cx="336" cy="336"/>
            </a:xfrm>
            <a:prstGeom prst="ellipse">
              <a:avLst/>
            </a:prstGeom>
            <a:solidFill>
              <a:srgbClr val="2501FF"/>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8" name="Oval 11"/>
            <p:cNvSpPr>
              <a:spLocks noChangeArrowheads="1"/>
            </p:cNvSpPr>
            <p:nvPr/>
          </p:nvSpPr>
          <p:spPr bwMode="auto">
            <a:xfrm>
              <a:off x="1137" y="2664"/>
              <a:ext cx="336" cy="336"/>
            </a:xfrm>
            <a:prstGeom prst="ellipse">
              <a:avLst/>
            </a:prstGeom>
            <a:solidFill>
              <a:srgbClr val="FF6767"/>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19" name="Oval 12"/>
            <p:cNvSpPr>
              <a:spLocks noChangeArrowheads="1"/>
            </p:cNvSpPr>
            <p:nvPr/>
          </p:nvSpPr>
          <p:spPr bwMode="auto">
            <a:xfrm>
              <a:off x="1137" y="3166"/>
              <a:ext cx="336" cy="336"/>
            </a:xfrm>
            <a:prstGeom prst="ellipse">
              <a:avLst/>
            </a:prstGeom>
            <a:solidFill>
              <a:srgbClr val="A3FF99"/>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20" name="Text Box 32"/>
            <p:cNvSpPr txBox="1">
              <a:spLocks noChangeArrowheads="1"/>
            </p:cNvSpPr>
            <p:nvPr/>
          </p:nvSpPr>
          <p:spPr bwMode="auto">
            <a:xfrm>
              <a:off x="1104" y="1752"/>
              <a:ext cx="401"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dirty="0">
                  <a:latin typeface="Gill Sans MT" charset="0"/>
                </a:rPr>
                <a:t>hue</a:t>
              </a:r>
            </a:p>
          </p:txBody>
        </p:sp>
      </p:grpSp>
      <p:grpSp>
        <p:nvGrpSpPr>
          <p:cNvPr id="21" name="Group 44"/>
          <p:cNvGrpSpPr>
            <a:grpSpLocks/>
          </p:cNvGrpSpPr>
          <p:nvPr/>
        </p:nvGrpSpPr>
        <p:grpSpPr bwMode="auto">
          <a:xfrm>
            <a:off x="6084888" y="914400"/>
            <a:ext cx="1495425" cy="2779713"/>
            <a:chOff x="4080" y="1752"/>
            <a:chExt cx="942" cy="1751"/>
          </a:xfrm>
        </p:grpSpPr>
        <p:sp>
          <p:nvSpPr>
            <p:cNvPr id="22" name="AutoShape 16"/>
            <p:cNvSpPr>
              <a:spLocks noChangeArrowheads="1"/>
            </p:cNvSpPr>
            <p:nvPr/>
          </p:nvSpPr>
          <p:spPr bwMode="auto">
            <a:xfrm rot="2700000">
              <a:off x="4383" y="2136"/>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3" name="AutoShape 17"/>
            <p:cNvSpPr>
              <a:spLocks noChangeArrowheads="1"/>
            </p:cNvSpPr>
            <p:nvPr/>
          </p:nvSpPr>
          <p:spPr bwMode="auto">
            <a:xfrm>
              <a:off x="4383" y="2664"/>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4" name="AutoShape 18"/>
            <p:cNvSpPr>
              <a:spLocks noChangeArrowheads="1"/>
            </p:cNvSpPr>
            <p:nvPr/>
          </p:nvSpPr>
          <p:spPr bwMode="auto">
            <a:xfrm rot="-2700000">
              <a:off x="4383" y="3167"/>
              <a:ext cx="336"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25" name="Text Box 33"/>
            <p:cNvSpPr txBox="1">
              <a:spLocks noChangeArrowheads="1"/>
            </p:cNvSpPr>
            <p:nvPr/>
          </p:nvSpPr>
          <p:spPr bwMode="auto">
            <a:xfrm>
              <a:off x="4080" y="1752"/>
              <a:ext cx="942"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orientation</a:t>
              </a:r>
            </a:p>
          </p:txBody>
        </p:sp>
      </p:grpSp>
      <p:sp>
        <p:nvSpPr>
          <p:cNvPr id="26" name="Oval 19" descr="Zig zag"/>
          <p:cNvSpPr>
            <a:spLocks noChangeArrowheads="1"/>
          </p:cNvSpPr>
          <p:nvPr/>
        </p:nvSpPr>
        <p:spPr bwMode="auto">
          <a:xfrm>
            <a:off x="2635250" y="1524000"/>
            <a:ext cx="533400" cy="533400"/>
          </a:xfrm>
          <a:prstGeom prst="ellipse">
            <a:avLst/>
          </a:prstGeom>
          <a:pattFill prst="zigZag">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27" name="Oval 20" descr="Large checker board"/>
          <p:cNvSpPr>
            <a:spLocks noChangeArrowheads="1"/>
          </p:cNvSpPr>
          <p:nvPr/>
        </p:nvSpPr>
        <p:spPr bwMode="auto">
          <a:xfrm>
            <a:off x="2635250" y="2362200"/>
            <a:ext cx="533400" cy="533400"/>
          </a:xfrm>
          <a:prstGeom prst="ellipse">
            <a:avLst/>
          </a:prstGeom>
          <a:pattFill prst="lgCheck">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28" name="Oval 21" descr="50%"/>
          <p:cNvSpPr>
            <a:spLocks noChangeArrowheads="1"/>
          </p:cNvSpPr>
          <p:nvPr/>
        </p:nvSpPr>
        <p:spPr bwMode="auto">
          <a:xfrm>
            <a:off x="2635250" y="3159125"/>
            <a:ext cx="533400" cy="533400"/>
          </a:xfrm>
          <a:prstGeom prst="ellipse">
            <a:avLst/>
          </a:prstGeom>
          <a:pattFill prst="pct50">
            <a:fgClr>
              <a:schemeClr val="tx1"/>
            </a:fgClr>
            <a:bgClr>
              <a:srgbClr val="FFFFFF"/>
            </a:bgClr>
          </a:patt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29" name="Text Box 34"/>
          <p:cNvSpPr txBox="1">
            <a:spLocks noChangeArrowheads="1"/>
          </p:cNvSpPr>
          <p:nvPr/>
        </p:nvSpPr>
        <p:spPr bwMode="auto">
          <a:xfrm>
            <a:off x="2387600" y="914400"/>
            <a:ext cx="1030288"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dirty="0">
                <a:latin typeface="Gill Sans MT" charset="0"/>
              </a:rPr>
              <a:t>texture</a:t>
            </a:r>
          </a:p>
        </p:txBody>
      </p:sp>
      <p:grpSp>
        <p:nvGrpSpPr>
          <p:cNvPr id="30" name="Group 41"/>
          <p:cNvGrpSpPr>
            <a:grpSpLocks/>
          </p:cNvGrpSpPr>
          <p:nvPr/>
        </p:nvGrpSpPr>
        <p:grpSpPr bwMode="auto">
          <a:xfrm>
            <a:off x="3609975" y="914400"/>
            <a:ext cx="919163" cy="2778125"/>
            <a:chOff x="2531" y="1752"/>
            <a:chExt cx="579" cy="1750"/>
          </a:xfrm>
        </p:grpSpPr>
        <p:sp>
          <p:nvSpPr>
            <p:cNvPr id="31" name="AutoShape 22"/>
            <p:cNvSpPr>
              <a:spLocks noChangeArrowheads="1"/>
            </p:cNvSpPr>
            <p:nvPr/>
          </p:nvSpPr>
          <p:spPr bwMode="auto">
            <a:xfrm>
              <a:off x="2652" y="2160"/>
              <a:ext cx="336" cy="288"/>
            </a:xfrm>
            <a:prstGeom prst="triangle">
              <a:avLst>
                <a:gd name="adj" fmla="val 50000"/>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2" name="Rectangle 23"/>
            <p:cNvSpPr>
              <a:spLocks noChangeArrowheads="1"/>
            </p:cNvSpPr>
            <p:nvPr/>
          </p:nvSpPr>
          <p:spPr bwMode="auto">
            <a:xfrm>
              <a:off x="2652" y="2688"/>
              <a:ext cx="336" cy="288"/>
            </a:xfrm>
            <a:prstGeom prst="rect">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3" name="AutoShape 24"/>
            <p:cNvSpPr>
              <a:spLocks noChangeArrowheads="1"/>
            </p:cNvSpPr>
            <p:nvPr/>
          </p:nvSpPr>
          <p:spPr bwMode="auto">
            <a:xfrm>
              <a:off x="2652" y="3166"/>
              <a:ext cx="336" cy="336"/>
            </a:xfrm>
            <a:prstGeom prst="plus">
              <a:avLst>
                <a:gd name="adj" fmla="val 25000"/>
              </a:avLst>
            </a:prstGeom>
            <a:solidFill>
              <a:schemeClr val="bg1"/>
            </a:solidFill>
            <a:ln w="12700" cap="sq">
              <a:solidFill>
                <a:schemeClr val="tx1"/>
              </a:solidFill>
              <a:miter lim="800000"/>
              <a:headEnd type="none" w="sm" len="sm"/>
              <a:tailEnd type="none" w="sm" len="sm"/>
            </a:ln>
          </p:spPr>
          <p:txBody>
            <a:bodyPr wrap="none" anchor="ctr">
              <a:prstTxWarp prst="textNoShape">
                <a:avLst/>
              </a:prstTxWarp>
            </a:bodyPr>
            <a:lstStyle/>
            <a:p>
              <a:endParaRPr lang="en-US"/>
            </a:p>
          </p:txBody>
        </p:sp>
        <p:sp>
          <p:nvSpPr>
            <p:cNvPr id="34" name="Text Box 35"/>
            <p:cNvSpPr txBox="1">
              <a:spLocks noChangeArrowheads="1"/>
            </p:cNvSpPr>
            <p:nvPr/>
          </p:nvSpPr>
          <p:spPr bwMode="auto">
            <a:xfrm>
              <a:off x="2531" y="1752"/>
              <a:ext cx="579" cy="25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shape</a:t>
              </a:r>
            </a:p>
          </p:txBody>
        </p:sp>
      </p:grpSp>
      <p:cxnSp>
        <p:nvCxnSpPr>
          <p:cNvPr id="35" name="AutoShape 28"/>
          <p:cNvCxnSpPr>
            <a:cxnSpLocks noChangeShapeType="1"/>
            <a:stCxn id="39" idx="0"/>
            <a:endCxn id="38" idx="4"/>
          </p:cNvCxnSpPr>
          <p:nvPr/>
        </p:nvCxnSpPr>
        <p:spPr bwMode="auto">
          <a:xfrm flipV="1">
            <a:off x="5067300" y="2095500"/>
            <a:ext cx="0" cy="1066800"/>
          </a:xfrm>
          <a:prstGeom prst="straightConnector1">
            <a:avLst/>
          </a:prstGeom>
          <a:noFill/>
          <a:ln w="12700" cap="rnd">
            <a:solidFill>
              <a:schemeClr val="tx1"/>
            </a:solidFill>
            <a:prstDash val="sysDot"/>
            <a:round/>
            <a:headEnd type="none" w="sm" len="sm"/>
            <a:tailEnd type="none" w="sm" len="sm"/>
          </a:ln>
        </p:spPr>
      </p:cxnSp>
      <p:cxnSp>
        <p:nvCxnSpPr>
          <p:cNvPr id="36" name="AutoShape 29"/>
          <p:cNvCxnSpPr>
            <a:cxnSpLocks noChangeShapeType="1"/>
            <a:stCxn id="39" idx="6"/>
            <a:endCxn id="40" idx="2"/>
          </p:cNvCxnSpPr>
          <p:nvPr/>
        </p:nvCxnSpPr>
        <p:spPr bwMode="auto">
          <a:xfrm>
            <a:off x="5334000" y="3429000"/>
            <a:ext cx="152400" cy="0"/>
          </a:xfrm>
          <a:prstGeom prst="straightConnector1">
            <a:avLst/>
          </a:prstGeom>
          <a:noFill/>
          <a:ln w="12700" cap="rnd">
            <a:solidFill>
              <a:schemeClr val="tx1"/>
            </a:solidFill>
            <a:prstDash val="sysDot"/>
            <a:round/>
            <a:headEnd type="none" w="sm" len="sm"/>
            <a:tailEnd type="none" w="sm" len="sm"/>
          </a:ln>
        </p:spPr>
      </p:cxnSp>
      <p:sp>
        <p:nvSpPr>
          <p:cNvPr id="37" name="Text Box 36"/>
          <p:cNvSpPr txBox="1">
            <a:spLocks noChangeArrowheads="1"/>
          </p:cNvSpPr>
          <p:nvPr/>
        </p:nvSpPr>
        <p:spPr bwMode="auto">
          <a:xfrm>
            <a:off x="4721225" y="914400"/>
            <a:ext cx="1171575" cy="396875"/>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a:latin typeface="Gill Sans MT" charset="0"/>
              </a:rPr>
              <a:t>position</a:t>
            </a:r>
          </a:p>
        </p:txBody>
      </p:sp>
      <p:sp>
        <p:nvSpPr>
          <p:cNvPr id="38" name="Oval 47"/>
          <p:cNvSpPr>
            <a:spLocks noChangeArrowheads="1"/>
          </p:cNvSpPr>
          <p:nvPr/>
        </p:nvSpPr>
        <p:spPr bwMode="auto">
          <a:xfrm>
            <a:off x="4800600" y="15621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39" name="Oval 48"/>
          <p:cNvSpPr>
            <a:spLocks noChangeArrowheads="1"/>
          </p:cNvSpPr>
          <p:nvPr/>
        </p:nvSpPr>
        <p:spPr bwMode="auto">
          <a:xfrm>
            <a:off x="4800600" y="31623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
        <p:nvSpPr>
          <p:cNvPr id="40" name="Oval 49"/>
          <p:cNvSpPr>
            <a:spLocks noChangeArrowheads="1"/>
          </p:cNvSpPr>
          <p:nvPr/>
        </p:nvSpPr>
        <p:spPr bwMode="auto">
          <a:xfrm>
            <a:off x="5486400" y="3162300"/>
            <a:ext cx="533400" cy="533400"/>
          </a:xfrm>
          <a:prstGeom prst="ellipse">
            <a:avLst/>
          </a:prstGeom>
          <a:solidFill>
            <a:schemeClr val="bg1"/>
          </a:solidFill>
          <a:ln w="12700" cap="sq">
            <a:solidFill>
              <a:schemeClr val="tx1"/>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Ways to Use Position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14</a:t>
            </a:fld>
            <a:endParaRPr lang="en-US"/>
          </a:p>
        </p:txBody>
      </p:sp>
      <p:pic>
        <p:nvPicPr>
          <p:cNvPr id="7" name="Picture 6"/>
          <p:cNvPicPr>
            <a:picLocks noChangeAspect="1"/>
          </p:cNvPicPr>
          <p:nvPr/>
        </p:nvPicPr>
        <p:blipFill>
          <a:blip r:embed="rId3"/>
          <a:srcRect r="42988"/>
          <a:stretch>
            <a:fillRect/>
          </a:stretch>
        </p:blipFill>
        <p:spPr>
          <a:xfrm>
            <a:off x="1143000" y="1447800"/>
            <a:ext cx="2210781" cy="2189519"/>
          </a:xfrm>
          <a:prstGeom prst="rect">
            <a:avLst/>
          </a:prstGeom>
        </p:spPr>
      </p:pic>
      <p:pic>
        <p:nvPicPr>
          <p:cNvPr id="8" name="Picture 7"/>
          <p:cNvPicPr>
            <a:picLocks noChangeAspect="1"/>
          </p:cNvPicPr>
          <p:nvPr/>
        </p:nvPicPr>
        <p:blipFill>
          <a:blip r:embed="rId4"/>
          <a:stretch>
            <a:fillRect/>
          </a:stretch>
        </p:blipFill>
        <p:spPr>
          <a:xfrm>
            <a:off x="762001" y="3733800"/>
            <a:ext cx="3472164" cy="1981200"/>
          </a:xfrm>
          <a:prstGeom prst="rect">
            <a:avLst/>
          </a:prstGeom>
        </p:spPr>
      </p:pic>
      <p:pic>
        <p:nvPicPr>
          <p:cNvPr id="9" name="Picture 8"/>
          <p:cNvPicPr>
            <a:picLocks noChangeAspect="1"/>
          </p:cNvPicPr>
          <p:nvPr/>
        </p:nvPicPr>
        <p:blipFill>
          <a:blip r:embed="rId5"/>
          <a:stretch>
            <a:fillRect/>
          </a:stretch>
        </p:blipFill>
        <p:spPr>
          <a:xfrm>
            <a:off x="5791200" y="1447800"/>
            <a:ext cx="2277255" cy="2094160"/>
          </a:xfrm>
          <a:prstGeom prst="rect">
            <a:avLst/>
          </a:prstGeom>
        </p:spPr>
      </p:pic>
      <p:pic>
        <p:nvPicPr>
          <p:cNvPr id="11" name="Picture 10"/>
          <p:cNvPicPr>
            <a:picLocks noChangeAspect="1"/>
          </p:cNvPicPr>
          <p:nvPr/>
        </p:nvPicPr>
        <p:blipFill>
          <a:blip r:embed="rId6"/>
          <a:stretch>
            <a:fillRect/>
          </a:stretch>
        </p:blipFill>
        <p:spPr>
          <a:xfrm>
            <a:off x="5562600" y="3733800"/>
            <a:ext cx="3152693" cy="1974850"/>
          </a:xfrm>
          <a:prstGeom prst="rect">
            <a:avLst/>
          </a:prstGeom>
        </p:spPr>
      </p:pic>
      <p:sp>
        <p:nvSpPr>
          <p:cNvPr id="12" name="Text Box 34"/>
          <p:cNvSpPr txBox="1">
            <a:spLocks noChangeArrowheads="1"/>
          </p:cNvSpPr>
          <p:nvPr/>
        </p:nvSpPr>
        <p:spPr bwMode="auto">
          <a:xfrm>
            <a:off x="533400" y="914400"/>
            <a:ext cx="4095993" cy="40011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dirty="0" smtClean="0">
                <a:latin typeface="Gill Sans MT" charset="0"/>
              </a:rPr>
              <a:t>Direct correspondence to reality</a:t>
            </a:r>
            <a:endParaRPr lang="en-US" b="1" dirty="0">
              <a:latin typeface="Gill Sans MT" charset="0"/>
            </a:endParaRPr>
          </a:p>
        </p:txBody>
      </p:sp>
      <p:sp>
        <p:nvSpPr>
          <p:cNvPr id="13" name="Text Box 34"/>
          <p:cNvSpPr txBox="1">
            <a:spLocks noChangeArrowheads="1"/>
          </p:cNvSpPr>
          <p:nvPr/>
        </p:nvSpPr>
        <p:spPr bwMode="auto">
          <a:xfrm>
            <a:off x="5715000" y="914400"/>
            <a:ext cx="2339102" cy="400110"/>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b="1" dirty="0" smtClean="0">
                <a:latin typeface="Gill Sans MT" charset="0"/>
              </a:rPr>
              <a:t>Abstract mapping</a:t>
            </a:r>
            <a:endParaRPr lang="en-US" b="1" dirty="0">
              <a:latin typeface="Gill Sans MT"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Info </a:t>
            </a:r>
            <a:r>
              <a:rPr lang="en-US" dirty="0" err="1" smtClean="0"/>
              <a:t>Viz</a:t>
            </a:r>
            <a:r>
              <a:rPr lang="en-US" dirty="0" smtClean="0"/>
              <a:t>: Charts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15</a:t>
            </a:fld>
            <a:endParaRPr lang="en-US"/>
          </a:p>
        </p:txBody>
      </p:sp>
      <p:pic>
        <p:nvPicPr>
          <p:cNvPr id="7" name="Picture 6"/>
          <p:cNvPicPr>
            <a:picLocks noChangeAspect="1"/>
          </p:cNvPicPr>
          <p:nvPr/>
        </p:nvPicPr>
        <p:blipFill>
          <a:blip r:embed="rId3"/>
          <a:stretch>
            <a:fillRect/>
          </a:stretch>
        </p:blipFill>
        <p:spPr>
          <a:xfrm>
            <a:off x="457200" y="990600"/>
            <a:ext cx="3376083" cy="2209800"/>
          </a:xfrm>
          <a:prstGeom prst="rect">
            <a:avLst/>
          </a:prstGeom>
        </p:spPr>
      </p:pic>
      <p:pic>
        <p:nvPicPr>
          <p:cNvPr id="8" name="Picture 7"/>
          <p:cNvPicPr>
            <a:picLocks noChangeAspect="1"/>
          </p:cNvPicPr>
          <p:nvPr/>
        </p:nvPicPr>
        <p:blipFill>
          <a:blip r:embed="rId4"/>
          <a:stretch>
            <a:fillRect/>
          </a:stretch>
        </p:blipFill>
        <p:spPr>
          <a:xfrm>
            <a:off x="1447800" y="3657600"/>
            <a:ext cx="4038600" cy="2035611"/>
          </a:xfrm>
          <a:prstGeom prst="rect">
            <a:avLst/>
          </a:prstGeom>
        </p:spPr>
      </p:pic>
      <p:pic>
        <p:nvPicPr>
          <p:cNvPr id="9" name="Picture 8"/>
          <p:cNvPicPr>
            <a:picLocks noChangeAspect="1"/>
          </p:cNvPicPr>
          <p:nvPr/>
        </p:nvPicPr>
        <p:blipFill>
          <a:blip r:embed="rId5"/>
          <a:stretch>
            <a:fillRect/>
          </a:stretch>
        </p:blipFill>
        <p:spPr>
          <a:xfrm>
            <a:off x="5791200" y="1295400"/>
            <a:ext cx="2909824" cy="22733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Scatterplot</a:t>
            </a:r>
            <a:endParaRPr lang="en-US" dirty="0"/>
          </a:p>
        </p:txBody>
      </p:sp>
      <p:sp>
        <p:nvSpPr>
          <p:cNvPr id="3" name="Content Placeholder 2"/>
          <p:cNvSpPr>
            <a:spLocks noGrp="1"/>
          </p:cNvSpPr>
          <p:nvPr>
            <p:ph idx="1"/>
          </p:nvPr>
        </p:nvSpPr>
        <p:spPr>
          <a:xfrm>
            <a:off x="685800" y="1066800"/>
            <a:ext cx="8077200" cy="5029200"/>
          </a:xfrm>
        </p:spPr>
        <p:txBody>
          <a:bodyPr/>
          <a:lstStyle/>
          <a:p>
            <a:r>
              <a:rPr lang="en-US" dirty="0" smtClean="0"/>
              <a:t>maps any pair of attributes to </a:t>
            </a:r>
            <a:r>
              <a:rPr lang="en-US" dirty="0" err="1" smtClean="0"/>
              <a:t>x-y</a:t>
            </a:r>
            <a:r>
              <a:rPr lang="en-US" dirty="0" smtClean="0"/>
              <a:t> axes</a:t>
            </a:r>
          </a:p>
          <a:p>
            <a:pPr lvl="1"/>
            <a:r>
              <a:rPr lang="en-US" dirty="0" smtClean="0"/>
              <a:t>usually quantitative or ordered attributes</a:t>
            </a:r>
          </a:p>
          <a:p>
            <a:pPr lvl="1"/>
            <a:r>
              <a:rPr lang="en-US" dirty="0" smtClean="0"/>
              <a:t>usually the </a:t>
            </a:r>
            <a:r>
              <a:rPr lang="en-US" dirty="0" err="1" smtClean="0"/>
              <a:t>x-y</a:t>
            </a:r>
            <a:r>
              <a:rPr lang="en-US" dirty="0" smtClean="0"/>
              <a:t> attributes are related somehow</a:t>
            </a:r>
          </a:p>
          <a:p>
            <a:pPr lvl="1"/>
            <a:r>
              <a:rPr lang="en-US" dirty="0" smtClean="0"/>
              <a:t>other </a:t>
            </a:r>
            <a:r>
              <a:rPr lang="en-US" dirty="0" err="1" smtClean="0"/>
              <a:t>attrs</a:t>
            </a:r>
            <a:r>
              <a:rPr lang="en-US" dirty="0" smtClean="0"/>
              <a:t> can be mapped to hue, value, size, shape</a:t>
            </a:r>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16</a:t>
            </a:fld>
            <a:endParaRPr lang="en-US"/>
          </a:p>
        </p:txBody>
      </p:sp>
      <p:pic>
        <p:nvPicPr>
          <p:cNvPr id="7" name="Picture 6"/>
          <p:cNvPicPr>
            <a:picLocks noChangeAspect="1"/>
          </p:cNvPicPr>
          <p:nvPr/>
        </p:nvPicPr>
        <p:blipFill>
          <a:blip r:embed="rId3"/>
          <a:stretch>
            <a:fillRect/>
          </a:stretch>
        </p:blipFill>
        <p:spPr>
          <a:xfrm>
            <a:off x="0" y="3048000"/>
            <a:ext cx="2320144" cy="2133600"/>
          </a:xfrm>
          <a:prstGeom prst="rect">
            <a:avLst/>
          </a:prstGeom>
        </p:spPr>
      </p:pic>
      <p:pic>
        <p:nvPicPr>
          <p:cNvPr id="8" name="Picture 7"/>
          <p:cNvPicPr>
            <a:picLocks noChangeAspect="1"/>
          </p:cNvPicPr>
          <p:nvPr/>
        </p:nvPicPr>
        <p:blipFill>
          <a:blip r:embed="rId4"/>
          <a:srcRect b="7015"/>
          <a:stretch>
            <a:fillRect/>
          </a:stretch>
        </p:blipFill>
        <p:spPr>
          <a:xfrm>
            <a:off x="2438400" y="3124200"/>
            <a:ext cx="3400995" cy="2133600"/>
          </a:xfrm>
          <a:prstGeom prst="rect">
            <a:avLst/>
          </a:prstGeom>
        </p:spPr>
      </p:pic>
      <p:pic>
        <p:nvPicPr>
          <p:cNvPr id="9" name="Picture 8"/>
          <p:cNvPicPr>
            <a:picLocks noChangeAspect="1"/>
          </p:cNvPicPr>
          <p:nvPr/>
        </p:nvPicPr>
        <p:blipFill>
          <a:blip r:embed="rId5"/>
          <a:stretch>
            <a:fillRect/>
          </a:stretch>
        </p:blipFill>
        <p:spPr>
          <a:xfrm>
            <a:off x="5791200" y="3124200"/>
            <a:ext cx="2902534" cy="20038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Treemap</a:t>
            </a:r>
            <a:endParaRPr lang="en-US" dirty="0"/>
          </a:p>
        </p:txBody>
      </p:sp>
      <p:sp>
        <p:nvSpPr>
          <p:cNvPr id="3" name="Content Placeholder 2"/>
          <p:cNvSpPr>
            <a:spLocks noGrp="1"/>
          </p:cNvSpPr>
          <p:nvPr>
            <p:ph idx="1"/>
          </p:nvPr>
        </p:nvSpPr>
        <p:spPr/>
        <p:txBody>
          <a:bodyPr/>
          <a:lstStyle/>
          <a:p>
            <a:r>
              <a:rPr lang="en-US" dirty="0" smtClean="0"/>
              <a:t>Space-filling visualization of a tree</a:t>
            </a:r>
          </a:p>
          <a:p>
            <a:pPr lvl="1"/>
            <a:r>
              <a:rPr lang="en-US" dirty="0" smtClean="0"/>
              <a:t>each leaf has a quantitative attribute =&gt; size and other attribute =&gt; hue or value</a:t>
            </a:r>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17</a:t>
            </a:fld>
            <a:endParaRPr lang="en-US"/>
          </a:p>
        </p:txBody>
      </p:sp>
      <p:pic>
        <p:nvPicPr>
          <p:cNvPr id="7" name="Picture 6"/>
          <p:cNvPicPr>
            <a:picLocks noChangeAspect="1"/>
          </p:cNvPicPr>
          <p:nvPr/>
        </p:nvPicPr>
        <p:blipFill>
          <a:blip r:embed="rId3"/>
          <a:stretch>
            <a:fillRect/>
          </a:stretch>
        </p:blipFill>
        <p:spPr>
          <a:xfrm>
            <a:off x="1600200" y="2438400"/>
            <a:ext cx="5562600" cy="34844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Lens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18</a:t>
            </a:fld>
            <a:endParaRPr lang="en-US"/>
          </a:p>
        </p:txBody>
      </p:sp>
      <p:pic>
        <p:nvPicPr>
          <p:cNvPr id="7" name="Picture 6"/>
          <p:cNvPicPr>
            <a:picLocks noChangeAspect="1"/>
          </p:cNvPicPr>
          <p:nvPr/>
        </p:nvPicPr>
        <p:blipFill>
          <a:blip r:embed="rId3"/>
          <a:stretch>
            <a:fillRect/>
          </a:stretch>
        </p:blipFill>
        <p:spPr>
          <a:xfrm>
            <a:off x="457200" y="914400"/>
            <a:ext cx="8108949" cy="52703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Cloud</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19</a:t>
            </a:fld>
            <a:endParaRPr lang="en-US"/>
          </a:p>
        </p:txBody>
      </p:sp>
      <p:pic>
        <p:nvPicPr>
          <p:cNvPr id="7" name="Picture 6"/>
          <p:cNvPicPr>
            <a:picLocks noChangeAspect="1"/>
          </p:cNvPicPr>
          <p:nvPr/>
        </p:nvPicPr>
        <p:blipFill>
          <a:blip r:embed="rId3"/>
          <a:stretch>
            <a:fillRect/>
          </a:stretch>
        </p:blipFill>
        <p:spPr>
          <a:xfrm>
            <a:off x="533400" y="1295400"/>
            <a:ext cx="7846337" cy="3962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ea typeface="ＭＳ Ｐゴシック" charset="-128"/>
                <a:cs typeface="ＭＳ Ｐゴシック" charset="-128"/>
              </a:rPr>
              <a:t>UI Hall of Fame or Shame?</a:t>
            </a:r>
          </a:p>
        </p:txBody>
      </p:sp>
      <p:sp>
        <p:nvSpPr>
          <p:cNvPr id="52227" name="Text Placeholder 8"/>
          <p:cNvSpPr>
            <a:spLocks noGrp="1"/>
          </p:cNvSpPr>
          <p:nvPr>
            <p:ph type="body" idx="1"/>
          </p:nvPr>
        </p:nvSpPr>
        <p:spPr/>
        <p:txBody>
          <a:bodyPr/>
          <a:lstStyle/>
          <a:p>
            <a:endParaRPr lang="en-US">
              <a:ea typeface="Arial" charset="0"/>
            </a:endParaRPr>
          </a:p>
        </p:txBody>
      </p:sp>
      <p:sp>
        <p:nvSpPr>
          <p:cNvPr id="52228" name="Date Placeholder 2"/>
          <p:cNvSpPr>
            <a:spLocks noGrp="1"/>
          </p:cNvSpPr>
          <p:nvPr>
            <p:ph type="dt" sz="quarter" idx="10"/>
          </p:nvPr>
        </p:nvSpPr>
        <p:spPr>
          <a:noFill/>
        </p:spPr>
        <p:txBody>
          <a:bodyPr/>
          <a:lstStyle/>
          <a:p>
            <a:r>
              <a:rPr lang="en-US" smtClean="0">
                <a:ea typeface="Arial" charset="0"/>
              </a:rPr>
              <a:t>Spring 2011</a:t>
            </a:r>
            <a:endParaRPr lang="en-US">
              <a:ea typeface="Arial" charset="0"/>
            </a:endParaRPr>
          </a:p>
        </p:txBody>
      </p:sp>
      <p:sp>
        <p:nvSpPr>
          <p:cNvPr id="52229" name="Footer Placeholder 3"/>
          <p:cNvSpPr>
            <a:spLocks noGrp="1"/>
          </p:cNvSpPr>
          <p:nvPr>
            <p:ph type="ftr" sz="quarter" idx="11"/>
          </p:nvPr>
        </p:nvSpPr>
        <p:spPr>
          <a:noFill/>
        </p:spPr>
        <p:txBody>
          <a:bodyPr/>
          <a:lstStyle/>
          <a:p>
            <a:r>
              <a:rPr lang="en-US" smtClean="0">
                <a:ea typeface="Arial" charset="0"/>
              </a:rPr>
              <a:t>6.813/6.831 User Interface Design and Implementation</a:t>
            </a:r>
            <a:endParaRPr lang="en-US">
              <a:ea typeface="Arial" charset="0"/>
            </a:endParaRPr>
          </a:p>
        </p:txBody>
      </p:sp>
      <p:sp>
        <p:nvSpPr>
          <p:cNvPr id="52230" name="Slide Number Placeholder 4"/>
          <p:cNvSpPr>
            <a:spLocks noGrp="1"/>
          </p:cNvSpPr>
          <p:nvPr>
            <p:ph type="sldNum" sz="quarter" idx="12"/>
          </p:nvPr>
        </p:nvSpPr>
        <p:spPr>
          <a:noFill/>
        </p:spPr>
        <p:txBody>
          <a:bodyPr/>
          <a:lstStyle/>
          <a:p>
            <a:fld id="{B745EF61-0A59-F84D-8029-7E6CD28EC9D7}" type="slidenum">
              <a:rPr lang="en-US"/>
              <a:pPr/>
              <a:t>2</a:t>
            </a:fld>
            <a:endParaRPr lang="en-US"/>
          </a:p>
        </p:txBody>
      </p:sp>
      <p:sp>
        <p:nvSpPr>
          <p:cNvPr id="52231" name="Text Box 3"/>
          <p:cNvSpPr txBox="1">
            <a:spLocks noChangeArrowheads="1"/>
          </p:cNvSpPr>
          <p:nvPr/>
        </p:nvSpPr>
        <p:spPr bwMode="auto">
          <a:xfrm>
            <a:off x="4591050" y="5638800"/>
            <a:ext cx="3028950" cy="366713"/>
          </a:xfrm>
          <a:prstGeom prst="rect">
            <a:avLst/>
          </a:prstGeom>
          <a:noFill/>
          <a:ln w="12700" cap="sq">
            <a:noFill/>
            <a:miter lim="800000"/>
            <a:headEnd type="none" w="sm" len="sm"/>
            <a:tailEnd type="none" w="sm" len="sm"/>
          </a:ln>
        </p:spPr>
        <p:txBody>
          <a:bodyPr wrap="none" anchorCtr="1">
            <a:prstTxWarp prst="textNoShape">
              <a:avLst/>
            </a:prstTxWarp>
            <a:spAutoFit/>
          </a:bodyPr>
          <a:lstStyle/>
          <a:p>
            <a:r>
              <a:rPr lang="en-US" sz="1800">
                <a:latin typeface="Gill Sans MT" charset="0"/>
              </a:rPr>
              <a:t>Suggested by Casey Dugan</a:t>
            </a:r>
          </a:p>
        </p:txBody>
      </p:sp>
      <p:pic>
        <p:nvPicPr>
          <p:cNvPr id="52232" name="Picture 4"/>
          <p:cNvPicPr>
            <a:picLocks noChangeAspect="1" noChangeArrowheads="1"/>
          </p:cNvPicPr>
          <p:nvPr/>
        </p:nvPicPr>
        <p:blipFill>
          <a:blip r:embed="rId3"/>
          <a:srcRect t="20621" r="24219" b="8192"/>
          <a:stretch>
            <a:fillRect/>
          </a:stretch>
        </p:blipFill>
        <p:spPr bwMode="auto">
          <a:xfrm>
            <a:off x="1066800" y="1447800"/>
            <a:ext cx="6477000" cy="4206875"/>
          </a:xfrm>
          <a:prstGeom prst="rect">
            <a:avLst/>
          </a:prstGeom>
          <a:noFill/>
          <a:ln w="25400">
            <a:noFill/>
            <a:miter lim="800000"/>
            <a:headEnd/>
            <a:tailEnd type="none" w="lg" len="lg"/>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Wordle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20</a:t>
            </a:fld>
            <a:endParaRPr lang="en-US"/>
          </a:p>
        </p:txBody>
      </p:sp>
      <p:pic>
        <p:nvPicPr>
          <p:cNvPr id="7" name="Picture 6"/>
          <p:cNvPicPr>
            <a:picLocks noChangeAspect="1"/>
          </p:cNvPicPr>
          <p:nvPr/>
        </p:nvPicPr>
        <p:blipFill>
          <a:blip r:embed="rId3"/>
          <a:stretch>
            <a:fillRect/>
          </a:stretch>
        </p:blipFill>
        <p:spPr>
          <a:xfrm>
            <a:off x="762000" y="1066800"/>
            <a:ext cx="7467600" cy="49304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 Context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21</a:t>
            </a:fld>
            <a:endParaRPr lang="en-US"/>
          </a:p>
        </p:txBody>
      </p:sp>
      <p:pic>
        <p:nvPicPr>
          <p:cNvPr id="7" name="Picture 6"/>
          <p:cNvPicPr>
            <a:picLocks noChangeAspect="1"/>
          </p:cNvPicPr>
          <p:nvPr/>
        </p:nvPicPr>
        <p:blipFill>
          <a:blip r:embed="rId3"/>
          <a:stretch>
            <a:fillRect/>
          </a:stretch>
        </p:blipFill>
        <p:spPr>
          <a:xfrm>
            <a:off x="533400" y="914400"/>
            <a:ext cx="3048000" cy="3048000"/>
          </a:xfrm>
          <a:prstGeom prst="rect">
            <a:avLst/>
          </a:prstGeom>
        </p:spPr>
      </p:pic>
      <p:pic>
        <p:nvPicPr>
          <p:cNvPr id="8" name="Picture 7"/>
          <p:cNvPicPr>
            <a:picLocks noChangeAspect="1"/>
          </p:cNvPicPr>
          <p:nvPr/>
        </p:nvPicPr>
        <p:blipFill>
          <a:blip r:embed="rId4"/>
          <a:stretch>
            <a:fillRect/>
          </a:stretch>
        </p:blipFill>
        <p:spPr>
          <a:xfrm>
            <a:off x="4114800" y="838200"/>
            <a:ext cx="4384320" cy="3200400"/>
          </a:xfrm>
          <a:prstGeom prst="rect">
            <a:avLst/>
          </a:prstGeom>
        </p:spPr>
      </p:pic>
      <p:pic>
        <p:nvPicPr>
          <p:cNvPr id="9" name="Picture 8"/>
          <p:cNvPicPr>
            <a:picLocks noChangeAspect="1"/>
          </p:cNvPicPr>
          <p:nvPr/>
        </p:nvPicPr>
        <p:blipFill>
          <a:blip r:embed="rId5"/>
          <a:stretch>
            <a:fillRect/>
          </a:stretch>
        </p:blipFill>
        <p:spPr>
          <a:xfrm>
            <a:off x="1600200" y="4038600"/>
            <a:ext cx="6096000" cy="201038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Shneiderman</a:t>
            </a:r>
            <a:r>
              <a:rPr lang="en-US" dirty="0" smtClean="0"/>
              <a:t> Mantra</a:t>
            </a:r>
            <a:endParaRPr lang="en-US" dirty="0"/>
          </a:p>
        </p:txBody>
      </p:sp>
      <p:sp>
        <p:nvSpPr>
          <p:cNvPr id="3" name="Content Placeholder 2"/>
          <p:cNvSpPr>
            <a:spLocks noGrp="1"/>
          </p:cNvSpPr>
          <p:nvPr>
            <p:ph idx="1"/>
          </p:nvPr>
        </p:nvSpPr>
        <p:spPr/>
        <p:txBody>
          <a:bodyPr/>
          <a:lstStyle/>
          <a:p>
            <a:r>
              <a:rPr lang="en-US" dirty="0" smtClean="0"/>
              <a:t>A good info </a:t>
            </a:r>
            <a:r>
              <a:rPr lang="en-US" dirty="0" err="1" smtClean="0"/>
              <a:t>viz</a:t>
            </a:r>
            <a:r>
              <a:rPr lang="en-US" dirty="0" smtClean="0"/>
              <a:t> provides</a:t>
            </a:r>
            <a:br>
              <a:rPr lang="en-US" dirty="0" smtClean="0"/>
            </a:br>
            <a:r>
              <a:rPr lang="en-US" dirty="0" smtClean="0"/>
              <a:t>three things:</a:t>
            </a:r>
          </a:p>
          <a:p>
            <a:pPr lvl="1"/>
            <a:r>
              <a:rPr lang="en-US" dirty="0" smtClean="0"/>
              <a:t>Overview</a:t>
            </a:r>
          </a:p>
          <a:p>
            <a:pPr lvl="1"/>
            <a:r>
              <a:rPr lang="en-US" dirty="0" smtClean="0"/>
              <a:t>Zoom &amp; filter</a:t>
            </a:r>
          </a:p>
          <a:p>
            <a:pPr lvl="1"/>
            <a:r>
              <a:rPr lang="en-US" dirty="0" smtClean="0"/>
              <a:t>Details on demand</a:t>
            </a:r>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22</a:t>
            </a:fld>
            <a:endParaRPr lang="en-US"/>
          </a:p>
        </p:txBody>
      </p:sp>
      <p:pic>
        <p:nvPicPr>
          <p:cNvPr id="7" name="Picture 6"/>
          <p:cNvPicPr>
            <a:picLocks noChangeAspect="1"/>
          </p:cNvPicPr>
          <p:nvPr/>
        </p:nvPicPr>
        <p:blipFill>
          <a:blip r:embed="rId3"/>
          <a:stretch>
            <a:fillRect/>
          </a:stretch>
        </p:blipFill>
        <p:spPr>
          <a:xfrm>
            <a:off x="5105400" y="533400"/>
            <a:ext cx="3454400" cy="2384865"/>
          </a:xfrm>
          <a:prstGeom prst="rect">
            <a:avLst/>
          </a:prstGeom>
        </p:spPr>
      </p:pic>
      <p:pic>
        <p:nvPicPr>
          <p:cNvPr id="8" name="Picture 7"/>
          <p:cNvPicPr>
            <a:picLocks noChangeAspect="1"/>
          </p:cNvPicPr>
          <p:nvPr/>
        </p:nvPicPr>
        <p:blipFill>
          <a:blip r:embed="rId4"/>
          <a:stretch>
            <a:fillRect/>
          </a:stretch>
        </p:blipFill>
        <p:spPr>
          <a:xfrm>
            <a:off x="5029200" y="3505200"/>
            <a:ext cx="3429000" cy="244436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Infoviz</a:t>
            </a:r>
            <a:r>
              <a:rPr lang="en-US" dirty="0" smtClean="0"/>
              <a:t> Toolkits</a:t>
            </a:r>
            <a:endParaRPr lang="en-US" dirty="0"/>
          </a:p>
        </p:txBody>
      </p:sp>
      <p:sp>
        <p:nvSpPr>
          <p:cNvPr id="3" name="Content Placeholder 2"/>
          <p:cNvSpPr>
            <a:spLocks noGrp="1"/>
          </p:cNvSpPr>
          <p:nvPr>
            <p:ph idx="1"/>
          </p:nvPr>
        </p:nvSpPr>
        <p:spPr/>
        <p:txBody>
          <a:bodyPr/>
          <a:lstStyle/>
          <a:p>
            <a:r>
              <a:rPr lang="en-US" sz="2400" dirty="0" err="1" smtClean="0"/>
              <a:t>Flot</a:t>
            </a:r>
            <a:r>
              <a:rPr lang="en-US" sz="2400" dirty="0" smtClean="0"/>
              <a:t>, </a:t>
            </a:r>
            <a:r>
              <a:rPr lang="en-US" sz="2400" dirty="0" err="1" smtClean="0"/>
              <a:t>Flotr</a:t>
            </a:r>
            <a:endParaRPr lang="en-US" sz="2400" dirty="0" smtClean="0"/>
          </a:p>
          <a:p>
            <a:pPr lvl="1"/>
            <a:r>
              <a:rPr lang="en-US" sz="2000" dirty="0" err="1" smtClean="0"/>
              <a:t>Javascript</a:t>
            </a:r>
            <a:r>
              <a:rPr lang="en-US" sz="2000" dirty="0" smtClean="0"/>
              <a:t> and &lt;canvas&gt;</a:t>
            </a:r>
          </a:p>
          <a:p>
            <a:pPr lvl="1"/>
            <a:r>
              <a:rPr lang="en-US" sz="2000" dirty="0" smtClean="0"/>
              <a:t>conventional </a:t>
            </a:r>
            <a:r>
              <a:rPr lang="en-US" sz="2000" dirty="0" err="1" smtClean="0"/>
              <a:t>viz</a:t>
            </a:r>
            <a:endParaRPr lang="en-US" sz="2000" dirty="0" smtClean="0"/>
          </a:p>
          <a:p>
            <a:r>
              <a:rPr lang="en-US" sz="2400" dirty="0" err="1" smtClean="0"/>
              <a:t>Protovis</a:t>
            </a:r>
            <a:endParaRPr lang="en-US" sz="2400" dirty="0" smtClean="0"/>
          </a:p>
          <a:p>
            <a:pPr lvl="1"/>
            <a:r>
              <a:rPr lang="en-US" sz="2000" dirty="0" err="1" smtClean="0"/>
              <a:t>Javascript</a:t>
            </a:r>
            <a:r>
              <a:rPr lang="en-US" sz="2000" dirty="0" smtClean="0"/>
              <a:t> &amp; SVG</a:t>
            </a:r>
          </a:p>
          <a:p>
            <a:pPr lvl="1"/>
            <a:r>
              <a:rPr lang="en-US" sz="2000" dirty="0" smtClean="0"/>
              <a:t>very powerful and flexible visualizations: </a:t>
            </a:r>
            <a:r>
              <a:rPr lang="en-US" sz="2000" dirty="0" err="1" smtClean="0"/>
              <a:t>treemaps</a:t>
            </a:r>
            <a:r>
              <a:rPr lang="en-US" sz="2000" dirty="0" smtClean="0"/>
              <a:t>, stacked time series, etc.</a:t>
            </a:r>
          </a:p>
          <a:p>
            <a:pPr lvl="1"/>
            <a:r>
              <a:rPr lang="en-US" sz="2000" dirty="0" smtClean="0"/>
              <a:t>can reproduce Napoleon’s March and Nightingale’s Rose!</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lstStyle/>
          <a:p>
            <a:r>
              <a:rPr lang="en-US"/>
              <a:t>Infoviz supports thinking and communicating</a:t>
            </a:r>
          </a:p>
          <a:p>
            <a:r>
              <a:rPr lang="en-US"/>
              <a:t>Map data variables to visual variables</a:t>
            </a:r>
          </a:p>
          <a:p>
            <a:r>
              <a:rPr lang="en-US"/>
              <a:t>Use space wisely</a:t>
            </a:r>
          </a:p>
          <a:p>
            <a:r>
              <a:rPr lang="en-US"/>
              <a:t>Overview, zoom &amp; filter, details on demand</a:t>
            </a:r>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a:pPr/>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6" name="Date Placeholder 5"/>
          <p:cNvSpPr>
            <a:spLocks noGrp="1"/>
          </p:cNvSpPr>
          <p:nvPr>
            <p:ph type="dt" sz="half" idx="10"/>
          </p:nvPr>
        </p:nvSpPr>
        <p:spPr/>
        <p:txBody>
          <a:bodyPr/>
          <a:lstStyle/>
          <a:p>
            <a:r>
              <a:rPr lang="en-US" smtClean="0"/>
              <a:t>Spring 2011</a:t>
            </a:r>
            <a:endParaRPr lang="en-US"/>
          </a:p>
        </p:txBody>
      </p:sp>
      <p:sp>
        <p:nvSpPr>
          <p:cNvPr id="8" name="Slide Number Placeholder 7"/>
          <p:cNvSpPr>
            <a:spLocks noGrp="1"/>
          </p:cNvSpPr>
          <p:nvPr>
            <p:ph type="sldNum" sz="quarter" idx="12"/>
          </p:nvPr>
        </p:nvSpPr>
        <p:spPr/>
        <p:txBody>
          <a:bodyPr/>
          <a:lstStyle/>
          <a:p>
            <a:fld id="{8D98F6D3-4B4A-014D-9DFC-06F420CD5531}" type="slidenum">
              <a:rPr lang="en-US"/>
              <a:pPr/>
              <a:t>3</a:t>
            </a:fld>
            <a:endParaRPr lang="en-US"/>
          </a:p>
        </p:txBody>
      </p:sp>
      <p:sp>
        <p:nvSpPr>
          <p:cNvPr id="9" name="Footer Placeholder 8"/>
          <p:cNvSpPr>
            <a:spLocks noGrp="1"/>
          </p:cNvSpPr>
          <p:nvPr>
            <p:ph type="ftr" sz="quarter" idx="11"/>
          </p:nvPr>
        </p:nvSpPr>
        <p:spPr/>
        <p:txBody>
          <a:bodyPr/>
          <a:lstStyle/>
          <a:p>
            <a:r>
              <a:rPr lang="en-US" smtClean="0"/>
              <a:t>6.813/6.831 User Interface Design and Implementation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153400" cy="4770537"/>
          </a:xfrm>
          <a:prstGeom prst="rect">
            <a:avLst/>
          </a:prstGeom>
        </p:spPr>
        <p:txBody>
          <a:bodyPr vert="horz" wrap="square" lIns="91440" tIns="45720" rIns="91440" bIns="45720" rtlCol="0">
            <a:spAutoFit/>
          </a:bodyPr>
          <a:lstStyle/>
          <a:p>
            <a:pPr marL="282575" indent="-282575"/>
            <a:endParaRPr lang="en-US" sz="1600" dirty="0" smtClean="0"/>
          </a:p>
          <a:p>
            <a:pPr marL="282575" indent="-282575">
              <a:buFont typeface="+mj-lt"/>
              <a:buAutoNum type="arabicPeriod"/>
            </a:pPr>
            <a:r>
              <a:rPr lang="en-US" sz="1600" dirty="0" smtClean="0"/>
              <a:t>Which visual variables are used to establish a contrast that</a:t>
            </a:r>
            <a:br>
              <a:rPr lang="en-US" sz="1600" dirty="0" smtClean="0"/>
            </a:br>
            <a:r>
              <a:rPr lang="en-US" sz="1600" dirty="0" smtClean="0"/>
              <a:t>conveys information in the interface shown on the right?</a:t>
            </a:r>
            <a:br>
              <a:rPr lang="en-US" sz="1600" dirty="0" smtClean="0"/>
            </a:br>
            <a:r>
              <a:rPr lang="en-US" sz="1600" dirty="0" smtClean="0"/>
              <a:t> </a:t>
            </a:r>
            <a:r>
              <a:rPr lang="en-US" sz="1600" b="1" dirty="0" smtClean="0"/>
              <a:t>(choose all good answers</a:t>
            </a:r>
            <a:r>
              <a:rPr lang="en-US" sz="1600" dirty="0" smtClean="0"/>
              <a:t>)</a:t>
            </a:r>
            <a:br>
              <a:rPr lang="en-US" sz="1600" dirty="0" smtClean="0"/>
            </a:br>
            <a:r>
              <a:rPr lang="en-US" sz="1600" dirty="0" smtClean="0"/>
              <a:t>	A. position</a:t>
            </a:r>
            <a:br>
              <a:rPr lang="en-US" sz="1600" dirty="0" smtClean="0"/>
            </a:br>
            <a:r>
              <a:rPr lang="en-US" sz="1600" dirty="0" smtClean="0"/>
              <a:t> 	B. size</a:t>
            </a:r>
            <a:br>
              <a:rPr lang="en-US" sz="1600" dirty="0" smtClean="0"/>
            </a:br>
            <a:r>
              <a:rPr lang="en-US" sz="1600" dirty="0" smtClean="0"/>
              <a:t>	C. hue</a:t>
            </a:r>
            <a:br>
              <a:rPr lang="en-US" sz="1600" dirty="0" smtClean="0"/>
            </a:br>
            <a:r>
              <a:rPr lang="en-US" sz="1600" dirty="0" smtClean="0"/>
              <a:t>	D. value</a:t>
            </a:r>
            <a:br>
              <a:rPr lang="en-US" sz="1600" dirty="0" smtClean="0"/>
            </a:br>
            <a:r>
              <a:rPr lang="en-US" sz="1600" dirty="0" smtClean="0"/>
              <a:t>	E. texture</a:t>
            </a:r>
            <a:br>
              <a:rPr lang="en-US" sz="1600" dirty="0" smtClean="0"/>
            </a:br>
            <a:r>
              <a:rPr lang="en-US" sz="1600" dirty="0" smtClean="0"/>
              <a:t>	F. orientation</a:t>
            </a:r>
            <a:br>
              <a:rPr lang="en-US" sz="1600" dirty="0" smtClean="0"/>
            </a:br>
            <a:r>
              <a:rPr lang="en-US" sz="1600" dirty="0" smtClean="0"/>
              <a:t>	G. shape</a:t>
            </a:r>
            <a:br>
              <a:rPr lang="en-US" sz="1600" dirty="0" smtClean="0"/>
            </a:br>
            <a:endParaRPr lang="en-US" sz="1600" dirty="0" smtClean="0"/>
          </a:p>
          <a:p>
            <a:pPr marL="282575" indent="-282575">
              <a:buFont typeface="+mj-lt"/>
              <a:buAutoNum type="arabicPeriod"/>
            </a:pPr>
            <a:r>
              <a:rPr lang="en-US" sz="1600" dirty="0" smtClean="0"/>
              <a:t>Which of the following statements is true about the </a:t>
            </a:r>
            <a:r>
              <a:rPr lang="en-US" sz="1600" b="1" dirty="0" smtClean="0"/>
              <a:t>value</a:t>
            </a:r>
            <a:r>
              <a:rPr lang="en-US" sz="1600" dirty="0" smtClean="0"/>
              <a:t> visual variable? </a:t>
            </a:r>
            <a:r>
              <a:rPr lang="en-US" sz="1600" b="1" dirty="0" smtClean="0"/>
              <a:t>(choose all good answers</a:t>
            </a:r>
            <a:r>
              <a:rPr lang="en-US" sz="1600" dirty="0" smtClean="0"/>
              <a:t>)</a:t>
            </a:r>
            <a:br>
              <a:rPr lang="en-US" sz="1600" dirty="0" smtClean="0"/>
            </a:br>
            <a:r>
              <a:rPr lang="en-US" sz="1600" dirty="0" smtClean="0"/>
              <a:t>	A. It can “pop out” in a complicated information display</a:t>
            </a:r>
            <a:br>
              <a:rPr lang="en-US" sz="1600" dirty="0" smtClean="0"/>
            </a:br>
            <a:r>
              <a:rPr lang="en-US" sz="1600" dirty="0" smtClean="0"/>
              <a:t>	B. It doesn’t interfere with perception of other visual variables</a:t>
            </a:r>
            <a:br>
              <a:rPr lang="en-US" sz="1600" dirty="0" smtClean="0"/>
            </a:br>
            <a:r>
              <a:rPr lang="en-US" sz="1600" dirty="0" smtClean="0"/>
              <a:t>	C. It’s useful for establishing contrast</a:t>
            </a:r>
            <a:br>
              <a:rPr lang="en-US" sz="1600" dirty="0" smtClean="0"/>
            </a:br>
            <a:r>
              <a:rPr lang="en-US" sz="1600" dirty="0" smtClean="0"/>
              <a:t>	D. Ordering of different values is easy to perceive</a:t>
            </a:r>
            <a:br>
              <a:rPr lang="en-US" sz="1600" dirty="0" smtClean="0"/>
            </a:br>
            <a:r>
              <a:rPr lang="en-US" sz="1600" dirty="0" smtClean="0"/>
              <a:t>	E. Quantatitive differences of values are easy to perceive</a:t>
            </a:r>
          </a:p>
        </p:txBody>
      </p:sp>
      <p:sp>
        <p:nvSpPr>
          <p:cNvPr id="5" name="TextBox 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20</a:t>
            </a:r>
          </a:p>
        </p:txBody>
      </p:sp>
      <p:sp>
        <p:nvSpPr>
          <p:cNvPr id="6" name="TextBox 5"/>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19</a:t>
            </a:r>
          </a:p>
        </p:txBody>
      </p:sp>
      <p:sp>
        <p:nvSpPr>
          <p:cNvPr id="7" name="TextBox 6"/>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18</a:t>
            </a:r>
          </a:p>
        </p:txBody>
      </p:sp>
      <p:sp>
        <p:nvSpPr>
          <p:cNvPr id="8" name="TextBox 7"/>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17</a:t>
            </a:r>
          </a:p>
        </p:txBody>
      </p:sp>
      <p:sp>
        <p:nvSpPr>
          <p:cNvPr id="9" name="TextBox 8"/>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16</a:t>
            </a:r>
          </a:p>
        </p:txBody>
      </p:sp>
      <p:sp>
        <p:nvSpPr>
          <p:cNvPr id="10" name="TextBox 9"/>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15</a:t>
            </a:r>
          </a:p>
        </p:txBody>
      </p:sp>
      <p:sp>
        <p:nvSpPr>
          <p:cNvPr id="11" name="TextBox 10"/>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14</a:t>
            </a:r>
          </a:p>
        </p:txBody>
      </p:sp>
      <p:sp>
        <p:nvSpPr>
          <p:cNvPr id="12" name="TextBox 11"/>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13</a:t>
            </a:r>
          </a:p>
        </p:txBody>
      </p:sp>
      <p:sp>
        <p:nvSpPr>
          <p:cNvPr id="13" name="TextBox 12"/>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12</a:t>
            </a:r>
          </a:p>
        </p:txBody>
      </p:sp>
      <p:sp>
        <p:nvSpPr>
          <p:cNvPr id="14" name="TextBox 13"/>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11</a:t>
            </a:r>
          </a:p>
        </p:txBody>
      </p:sp>
      <p:sp>
        <p:nvSpPr>
          <p:cNvPr id="15" name="TextBox 14"/>
          <p:cNvSpPr txBox="1"/>
          <p:nvPr/>
        </p:nvSpPr>
        <p:spPr>
          <a:xfrm>
            <a:off x="0" y="0"/>
            <a:ext cx="652643"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10</a:t>
            </a:r>
          </a:p>
        </p:txBody>
      </p:sp>
      <p:sp>
        <p:nvSpPr>
          <p:cNvPr id="16" name="TextBox 15"/>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9</a:t>
            </a:r>
          </a:p>
        </p:txBody>
      </p:sp>
      <p:sp>
        <p:nvSpPr>
          <p:cNvPr id="17" name="TextBox 16"/>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8</a:t>
            </a:r>
          </a:p>
        </p:txBody>
      </p:sp>
      <p:sp>
        <p:nvSpPr>
          <p:cNvPr id="18" name="TextBox 17"/>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7</a:t>
            </a:r>
          </a:p>
        </p:txBody>
      </p:sp>
      <p:sp>
        <p:nvSpPr>
          <p:cNvPr id="19" name="TextBox 18"/>
          <p:cNvSpPr txBox="1"/>
          <p:nvPr/>
        </p:nvSpPr>
        <p:spPr>
          <a:xfrm>
            <a:off x="42079" y="0"/>
            <a:ext cx="922548" cy="646331"/>
          </a:xfrm>
          <a:prstGeom prst="rect">
            <a:avLst/>
          </a:prstGeom>
          <a:solidFill>
            <a:schemeClr val="bg1"/>
          </a:solidFill>
        </p:spPr>
        <p:txBody>
          <a:bodyPr wrap="square" rtlCol="0">
            <a:spAutoFit/>
          </a:bodyPr>
          <a:lstStyle/>
          <a:p>
            <a:pPr defTabSz="457200" fontAlgn="auto">
              <a:spcBef>
                <a:spcPts val="0"/>
              </a:spcBef>
              <a:spcAft>
                <a:spcPts val="0"/>
              </a:spcAft>
            </a:pPr>
            <a:r>
              <a:rPr lang="en-US" sz="3600">
                <a:solidFill>
                  <a:prstClr val="black"/>
                </a:solidFill>
                <a:latin typeface="Calibri"/>
                <a:cs typeface="+mn-cs"/>
              </a:rPr>
              <a:t>  6</a:t>
            </a:r>
          </a:p>
        </p:txBody>
      </p:sp>
      <p:sp>
        <p:nvSpPr>
          <p:cNvPr id="20" name="TextBox 19"/>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5</a:t>
            </a:r>
          </a:p>
        </p:txBody>
      </p:sp>
      <p:sp>
        <p:nvSpPr>
          <p:cNvPr id="21" name="TextBox 20"/>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4</a:t>
            </a:r>
          </a:p>
        </p:txBody>
      </p:sp>
      <p:sp>
        <p:nvSpPr>
          <p:cNvPr id="22" name="TextBox 21"/>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3</a:t>
            </a:r>
          </a:p>
        </p:txBody>
      </p:sp>
      <p:sp>
        <p:nvSpPr>
          <p:cNvPr id="23" name="TextBox 22"/>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2</a:t>
            </a:r>
          </a:p>
        </p:txBody>
      </p:sp>
      <p:sp>
        <p:nvSpPr>
          <p:cNvPr id="24" name="TextBox 23"/>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1</a:t>
            </a:r>
          </a:p>
        </p:txBody>
      </p:sp>
      <p:sp>
        <p:nvSpPr>
          <p:cNvPr id="25" name="TextBox 24"/>
          <p:cNvSpPr txBox="1"/>
          <p:nvPr/>
        </p:nvSpPr>
        <p:spPr>
          <a:xfrm>
            <a:off x="42079" y="0"/>
            <a:ext cx="627395" cy="646331"/>
          </a:xfrm>
          <a:prstGeom prst="rect">
            <a:avLst/>
          </a:prstGeom>
          <a:solidFill>
            <a:schemeClr val="bg1"/>
          </a:solidFill>
        </p:spPr>
        <p:txBody>
          <a:bodyPr wrap="none" rtlCol="0">
            <a:spAutoFit/>
          </a:bodyPr>
          <a:lstStyle/>
          <a:p>
            <a:pPr defTabSz="457200" fontAlgn="auto">
              <a:spcBef>
                <a:spcPts val="0"/>
              </a:spcBef>
              <a:spcAft>
                <a:spcPts val="0"/>
              </a:spcAft>
            </a:pPr>
            <a:r>
              <a:rPr lang="en-US" sz="3600">
                <a:solidFill>
                  <a:prstClr val="black"/>
                </a:solidFill>
                <a:latin typeface="Calibri"/>
                <a:cs typeface="+mn-cs"/>
              </a:rPr>
              <a:t>  0</a:t>
            </a:r>
          </a:p>
        </p:txBody>
      </p:sp>
      <p:sp>
        <p:nvSpPr>
          <p:cNvPr id="26" name="Oval 25"/>
          <p:cNvSpPr/>
          <p:nvPr/>
        </p:nvSpPr>
        <p:spPr bwMode="auto">
          <a:xfrm>
            <a:off x="1394888" y="137160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Date Placeholder 32"/>
          <p:cNvSpPr>
            <a:spLocks noGrp="1"/>
          </p:cNvSpPr>
          <p:nvPr>
            <p:ph type="dt" sz="half" idx="10"/>
          </p:nvPr>
        </p:nvSpPr>
        <p:spPr/>
        <p:txBody>
          <a:bodyPr/>
          <a:lstStyle/>
          <a:p>
            <a:r>
              <a:rPr lang="en-US" smtClean="0"/>
              <a:t>Spring 2011</a:t>
            </a:r>
            <a:endParaRPr lang="en-US"/>
          </a:p>
        </p:txBody>
      </p:sp>
      <p:sp>
        <p:nvSpPr>
          <p:cNvPr id="34" name="Slide Number Placeholder 33"/>
          <p:cNvSpPr>
            <a:spLocks noGrp="1"/>
          </p:cNvSpPr>
          <p:nvPr>
            <p:ph type="sldNum" sz="quarter" idx="12"/>
          </p:nvPr>
        </p:nvSpPr>
        <p:spPr/>
        <p:txBody>
          <a:bodyPr/>
          <a:lstStyle/>
          <a:p>
            <a:fld id="{6C467DA1-962F-564B-884F-1B073A84B834}" type="slidenum">
              <a:rPr lang="en-US"/>
              <a:pPr/>
              <a:t>4</a:t>
            </a:fld>
            <a:endParaRPr lang="en-US"/>
          </a:p>
        </p:txBody>
      </p:sp>
      <p:sp>
        <p:nvSpPr>
          <p:cNvPr id="35" name="Footer Placeholder 34"/>
          <p:cNvSpPr>
            <a:spLocks noGrp="1"/>
          </p:cNvSpPr>
          <p:nvPr>
            <p:ph type="ftr" sz="quarter" idx="11"/>
          </p:nvPr>
        </p:nvSpPr>
        <p:spPr/>
        <p:txBody>
          <a:bodyPr/>
          <a:lstStyle/>
          <a:p>
            <a:r>
              <a:rPr lang="en-US" smtClean="0"/>
              <a:t>6.813/6.831 User Interface Design and Implementation</a:t>
            </a:r>
            <a:endParaRPr lang="en-US"/>
          </a:p>
        </p:txBody>
      </p:sp>
      <p:pic>
        <p:nvPicPr>
          <p:cNvPr id="39" name="Picture 38"/>
          <p:cNvPicPr>
            <a:picLocks noChangeAspect="1"/>
          </p:cNvPicPr>
          <p:nvPr/>
        </p:nvPicPr>
        <p:blipFill>
          <a:blip r:embed="rId3"/>
          <a:stretch>
            <a:fillRect/>
          </a:stretch>
        </p:blipFill>
        <p:spPr>
          <a:xfrm>
            <a:off x="6682118" y="762000"/>
            <a:ext cx="2461882" cy="2236498"/>
          </a:xfrm>
          <a:prstGeom prst="rect">
            <a:avLst/>
          </a:prstGeom>
        </p:spPr>
      </p:pic>
      <p:sp>
        <p:nvSpPr>
          <p:cNvPr id="40" name="Oval 39"/>
          <p:cNvSpPr/>
          <p:nvPr/>
        </p:nvSpPr>
        <p:spPr bwMode="auto">
          <a:xfrm>
            <a:off x="1424512" y="186849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1" name="Oval 40"/>
          <p:cNvSpPr/>
          <p:nvPr/>
        </p:nvSpPr>
        <p:spPr bwMode="auto">
          <a:xfrm>
            <a:off x="1431404" y="210027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2" name="Oval 41"/>
          <p:cNvSpPr/>
          <p:nvPr/>
        </p:nvSpPr>
        <p:spPr bwMode="auto">
          <a:xfrm>
            <a:off x="1434572" y="283263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3" name="Oval 42"/>
          <p:cNvSpPr/>
          <p:nvPr/>
        </p:nvSpPr>
        <p:spPr bwMode="auto">
          <a:xfrm>
            <a:off x="1408116" y="382641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4" name="Oval 43"/>
          <p:cNvSpPr/>
          <p:nvPr/>
        </p:nvSpPr>
        <p:spPr bwMode="auto">
          <a:xfrm>
            <a:off x="1424512" y="429366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45" name="Oval 44"/>
          <p:cNvSpPr/>
          <p:nvPr/>
        </p:nvSpPr>
        <p:spPr bwMode="auto">
          <a:xfrm>
            <a:off x="1421344" y="4535490"/>
            <a:ext cx="228600" cy="2286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40" grpId="0" animBg="1"/>
      <p:bldP spid="41" grpId="0" animBg="1"/>
      <p:bldP spid="42"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Motivation</a:t>
            </a:r>
          </a:p>
          <a:p>
            <a:pPr lvl="1"/>
            <a:r>
              <a:rPr lang="en-US" dirty="0" smtClean="0"/>
              <a:t>why we visualize, historical examples</a:t>
            </a:r>
          </a:p>
          <a:p>
            <a:r>
              <a:rPr lang="en-US" dirty="0" smtClean="0"/>
              <a:t>Using space well</a:t>
            </a:r>
          </a:p>
          <a:p>
            <a:pPr lvl="1"/>
            <a:r>
              <a:rPr lang="en-US" dirty="0" err="1" smtClean="0"/>
              <a:t>scatterplots</a:t>
            </a:r>
            <a:r>
              <a:rPr lang="en-US" dirty="0" smtClean="0"/>
              <a:t>, </a:t>
            </a:r>
            <a:r>
              <a:rPr lang="en-US" dirty="0" err="1" smtClean="0"/>
              <a:t>treemaps</a:t>
            </a:r>
            <a:r>
              <a:rPr lang="en-US" dirty="0" smtClean="0"/>
              <a:t>, tag clouds</a:t>
            </a:r>
          </a:p>
          <a:p>
            <a:r>
              <a:rPr lang="en-US" dirty="0" smtClean="0"/>
              <a:t>Interactivity</a:t>
            </a:r>
          </a:p>
          <a:p>
            <a:pPr lvl="1"/>
            <a:r>
              <a:rPr lang="en-US" dirty="0" smtClean="0"/>
              <a:t>overview, zoom &amp; filter, details-on-demand</a:t>
            </a:r>
          </a:p>
          <a:p>
            <a:r>
              <a:rPr lang="en-US" dirty="0" smtClean="0"/>
              <a:t>Toolkits </a:t>
            </a:r>
            <a:r>
              <a:rPr lang="en-US" smtClean="0"/>
              <a:t>for visualization</a:t>
            </a:r>
          </a:p>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Visualization?</a:t>
            </a:r>
            <a:endParaRPr lang="en-US" dirty="0"/>
          </a:p>
        </p:txBody>
      </p:sp>
      <p:sp>
        <p:nvSpPr>
          <p:cNvPr id="3" name="Content Placeholder 2"/>
          <p:cNvSpPr>
            <a:spLocks noGrp="1"/>
          </p:cNvSpPr>
          <p:nvPr>
            <p:ph idx="1"/>
          </p:nvPr>
        </p:nvSpPr>
        <p:spPr/>
        <p:txBody>
          <a:bodyPr/>
          <a:lstStyle/>
          <a:p>
            <a:r>
              <a:rPr lang="en-US" dirty="0" smtClean="0"/>
              <a:t>Analyze</a:t>
            </a:r>
          </a:p>
          <a:p>
            <a:pPr lvl="1"/>
            <a:r>
              <a:rPr lang="en-US" dirty="0" smtClean="0"/>
              <a:t>Think with your perceptual system</a:t>
            </a:r>
          </a:p>
          <a:p>
            <a:pPr lvl="1"/>
            <a:r>
              <a:rPr lang="en-US" dirty="0" smtClean="0"/>
              <a:t>Play with the data to understand it</a:t>
            </a:r>
          </a:p>
          <a:p>
            <a:r>
              <a:rPr lang="en-US" dirty="0" smtClean="0"/>
              <a:t>Present</a:t>
            </a:r>
          </a:p>
          <a:p>
            <a:pPr lvl="1"/>
            <a:r>
              <a:rPr lang="en-US" dirty="0" smtClean="0"/>
              <a:t>Convey information to others</a:t>
            </a:r>
          </a:p>
          <a:p>
            <a:pPr lvl="1"/>
            <a:r>
              <a:rPr lang="en-US" dirty="0" smtClean="0"/>
              <a:t>Collaborate</a:t>
            </a:r>
          </a:p>
          <a:p>
            <a:pPr lvl="1"/>
            <a:r>
              <a:rPr lang="en-US" dirty="0" smtClean="0"/>
              <a:t>Highlight important facts</a:t>
            </a:r>
          </a:p>
          <a:p>
            <a:pPr lvl="1"/>
            <a:r>
              <a:rPr lang="en-US" dirty="0" smtClean="0"/>
              <a:t>Make a decision</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Cholera Outbreak</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7</a:t>
            </a:fld>
            <a:endParaRPr lang="en-US"/>
          </a:p>
        </p:txBody>
      </p:sp>
      <p:pic>
        <p:nvPicPr>
          <p:cNvPr id="12" name="Picture 11"/>
          <p:cNvPicPr>
            <a:picLocks noChangeAspect="1"/>
          </p:cNvPicPr>
          <p:nvPr/>
        </p:nvPicPr>
        <p:blipFill>
          <a:blip r:embed="rId3"/>
          <a:stretch>
            <a:fillRect/>
          </a:stretch>
        </p:blipFill>
        <p:spPr>
          <a:xfrm>
            <a:off x="457201" y="990601"/>
            <a:ext cx="5308682" cy="4953000"/>
          </a:xfrm>
          <a:prstGeom prst="rect">
            <a:avLst/>
          </a:prstGeom>
        </p:spPr>
      </p:pic>
      <p:pic>
        <p:nvPicPr>
          <p:cNvPr id="13" name="Picture 12"/>
          <p:cNvPicPr>
            <a:picLocks noChangeAspect="1"/>
          </p:cNvPicPr>
          <p:nvPr/>
        </p:nvPicPr>
        <p:blipFill>
          <a:blip r:embed="rId4"/>
          <a:stretch>
            <a:fillRect/>
          </a:stretch>
        </p:blipFill>
        <p:spPr>
          <a:xfrm>
            <a:off x="4495800" y="1828800"/>
            <a:ext cx="4067227" cy="3390900"/>
          </a:xfrm>
          <a:prstGeom prst="rect">
            <a:avLst/>
          </a:prstGeom>
          <a:ln w="25400" cap="flat" cmpd="sng" algn="ctr">
            <a:solidFill>
              <a:srgbClr val="00CC99"/>
            </a:solidFill>
            <a:prstDash val="solid"/>
            <a:round/>
            <a:headEnd type="none" w="med" len="med"/>
            <a:tailEnd type="none" w="med" len="med"/>
          </a:ln>
        </p:spPr>
      </p:pic>
      <p:sp>
        <p:nvSpPr>
          <p:cNvPr id="14" name="Rectangle 13"/>
          <p:cNvSpPr/>
          <p:nvPr/>
        </p:nvSpPr>
        <p:spPr bwMode="auto">
          <a:xfrm>
            <a:off x="2895600" y="2895600"/>
            <a:ext cx="762000" cy="609600"/>
          </a:xfrm>
          <a:prstGeom prst="rect">
            <a:avLst/>
          </a:prstGeom>
          <a:noFill/>
          <a:ln w="41275" cap="flat" cmpd="sng" algn="ctr">
            <a:solidFill>
              <a:srgbClr val="00CC99"/>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 Disaster: a Poor Display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8</a:t>
            </a:fld>
            <a:endParaRPr lang="en-US"/>
          </a:p>
        </p:txBody>
      </p:sp>
      <p:pic>
        <p:nvPicPr>
          <p:cNvPr id="9" name="Picture 8"/>
          <p:cNvPicPr>
            <a:picLocks noChangeAspect="1"/>
          </p:cNvPicPr>
          <p:nvPr/>
        </p:nvPicPr>
        <p:blipFill>
          <a:blip r:embed="rId3"/>
          <a:stretch>
            <a:fillRect/>
          </a:stretch>
        </p:blipFill>
        <p:spPr>
          <a:xfrm>
            <a:off x="1143000" y="838200"/>
            <a:ext cx="6108700" cy="5338315"/>
          </a:xfrm>
          <a:prstGeom prst="rect">
            <a:avLst/>
          </a:prstGeom>
        </p:spPr>
      </p:pic>
      <p:sp>
        <p:nvSpPr>
          <p:cNvPr id="10" name="TextBox 9"/>
          <p:cNvSpPr txBox="1"/>
          <p:nvPr/>
        </p:nvSpPr>
        <p:spPr>
          <a:xfrm>
            <a:off x="7543800" y="5715000"/>
            <a:ext cx="1258678" cy="400110"/>
          </a:xfrm>
          <a:prstGeom prst="rect">
            <a:avLst/>
          </a:prstGeom>
          <a:noFill/>
        </p:spPr>
        <p:txBody>
          <a:bodyPr wrap="none" rtlCol="0">
            <a:spAutoFit/>
          </a:bodyPr>
          <a:lstStyle/>
          <a:p>
            <a:r>
              <a:rPr lang="en-US" dirty="0" smtClean="0"/>
              <a:t>[</a:t>
            </a:r>
            <a:r>
              <a:rPr lang="en-US" dirty="0" err="1" smtClean="0"/>
              <a:t>Tufte</a:t>
            </a:r>
            <a:r>
              <a:rPr lang="en-US" dirty="0" smtClean="0"/>
              <a:t> 97]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Challenger Disaster: Better Display?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2011</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68057B83-2134-4400-985A-7762D5434B4F}" type="slidenum">
              <a:rPr lang="en-US" smtClean="0"/>
              <a:pPr/>
              <a:t>9</a:t>
            </a:fld>
            <a:endParaRPr lang="en-US"/>
          </a:p>
        </p:txBody>
      </p:sp>
      <p:sp>
        <p:nvSpPr>
          <p:cNvPr id="10" name="TextBox 9"/>
          <p:cNvSpPr txBox="1"/>
          <p:nvPr/>
        </p:nvSpPr>
        <p:spPr>
          <a:xfrm>
            <a:off x="7543800" y="5715000"/>
            <a:ext cx="1258678" cy="400110"/>
          </a:xfrm>
          <a:prstGeom prst="rect">
            <a:avLst/>
          </a:prstGeom>
          <a:noFill/>
        </p:spPr>
        <p:txBody>
          <a:bodyPr wrap="none" rtlCol="0">
            <a:spAutoFit/>
          </a:bodyPr>
          <a:lstStyle/>
          <a:p>
            <a:r>
              <a:rPr lang="en-US" dirty="0" smtClean="0"/>
              <a:t>[</a:t>
            </a:r>
            <a:r>
              <a:rPr lang="en-US" dirty="0" err="1" smtClean="0"/>
              <a:t>Tufte</a:t>
            </a:r>
            <a:r>
              <a:rPr lang="en-US" dirty="0" smtClean="0"/>
              <a:t> 97]</a:t>
            </a:r>
            <a:endParaRPr lang="en-US" dirty="0"/>
          </a:p>
        </p:txBody>
      </p:sp>
      <p:pic>
        <p:nvPicPr>
          <p:cNvPr id="11" name="Picture 10"/>
          <p:cNvPicPr>
            <a:picLocks noChangeAspect="1"/>
          </p:cNvPicPr>
          <p:nvPr/>
        </p:nvPicPr>
        <p:blipFill>
          <a:blip r:embed="rId3"/>
          <a:stretch>
            <a:fillRect/>
          </a:stretch>
        </p:blipFill>
        <p:spPr>
          <a:xfrm>
            <a:off x="0" y="2286000"/>
            <a:ext cx="9134697" cy="2006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3516</TotalTime>
  <Words>3985</Words>
  <Application>Microsoft Macintosh PowerPoint</Application>
  <PresentationFormat>On-screen Show (4:3)</PresentationFormat>
  <Paragraphs>273</Paragraphs>
  <Slides>24</Slides>
  <Notes>22</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mit-6893</vt:lpstr>
      <vt:lpstr>Lecture 19:  Information Visualization</vt:lpstr>
      <vt:lpstr>UI Hall of Fame or Shame?</vt:lpstr>
      <vt:lpstr>Nanoquiz</vt:lpstr>
      <vt:lpstr>Slide 4</vt:lpstr>
      <vt:lpstr>Today’s Topics</vt:lpstr>
      <vt:lpstr>Why Visualization?</vt:lpstr>
      <vt:lpstr>Cholera Outbreak</vt:lpstr>
      <vt:lpstr>Challenger Disaster: a Poor Display</vt:lpstr>
      <vt:lpstr>Challenger Disaster: Better Display?</vt:lpstr>
      <vt:lpstr>Challenger Disaster: A Better Viz</vt:lpstr>
      <vt:lpstr>Nightingale’s Rose</vt:lpstr>
      <vt:lpstr>Napoleon’s March</vt:lpstr>
      <vt:lpstr>Recall the Visual Variables</vt:lpstr>
      <vt:lpstr>Different Ways to Use Position</vt:lpstr>
      <vt:lpstr>Traditional Info Viz: Charts</vt:lpstr>
      <vt:lpstr>Scatterplot</vt:lpstr>
      <vt:lpstr>Treemap</vt:lpstr>
      <vt:lpstr>Table Lens</vt:lpstr>
      <vt:lpstr>Tag Cloud</vt:lpstr>
      <vt:lpstr>Wordle</vt:lpstr>
      <vt:lpstr>Focus + Context</vt:lpstr>
      <vt:lpstr>Shneiderman Mantra</vt:lpstr>
      <vt:lpstr>Infoviz Toolkits</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900</cp:revision>
  <dcterms:created xsi:type="dcterms:W3CDTF">2011-04-02T21:25:25Z</dcterms:created>
  <dcterms:modified xsi:type="dcterms:W3CDTF">2011-04-02T21:25:38Z</dcterms:modified>
</cp:coreProperties>
</file>