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33"/>
  </p:notesMasterIdLst>
  <p:handoutMasterIdLst>
    <p:handoutMasterId r:id="rId34"/>
  </p:handoutMasterIdLst>
  <p:sldIdLst>
    <p:sldId id="256" r:id="rId2"/>
    <p:sldId id="287" r:id="rId3"/>
    <p:sldId id="288" r:id="rId4"/>
    <p:sldId id="289" r:id="rId5"/>
    <p:sldId id="257" r:id="rId6"/>
    <p:sldId id="258" r:id="rId7"/>
    <p:sldId id="259" r:id="rId8"/>
    <p:sldId id="260" r:id="rId9"/>
    <p:sldId id="261" r:id="rId10"/>
    <p:sldId id="285" r:id="rId11"/>
    <p:sldId id="262" r:id="rId12"/>
    <p:sldId id="263"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903" autoAdjust="0"/>
  </p:normalViewPr>
  <p:slideViewPr>
    <p:cSldViewPr>
      <p:cViewPr varScale="1">
        <p:scale>
          <a:sx n="82" d="100"/>
          <a:sy n="82" d="100"/>
        </p:scale>
        <p:origin x="-984" y="-10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A4CC793E-1C3D-204C-B7A0-59BEA36ABBF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charset="0"/>
              </a:defRPr>
            </a:lvl1pPr>
          </a:lstStyle>
          <a:p>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charset="0"/>
              </a:defRPr>
            </a:lvl1pPr>
          </a:lstStyle>
          <a:p>
            <a:endParaRPr lang="en-US"/>
          </a:p>
        </p:txBody>
      </p:sp>
      <p:sp>
        <p:nvSpPr>
          <p:cNvPr id="1638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charset="0"/>
              </a:defRPr>
            </a:lvl1pPr>
          </a:lstStyle>
          <a:p>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F4290038-A25A-C44B-9364-EA4CEBD837B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29CFB19-E4C0-5C4F-863C-0307617A72F5}" type="slidenum">
              <a:rPr lang="en-US"/>
              <a:pPr/>
              <a:t>1</a:t>
            </a:fld>
            <a:endParaRPr lang="en-US"/>
          </a:p>
        </p:txBody>
      </p:sp>
      <p:sp>
        <p:nvSpPr>
          <p:cNvPr id="18435" name="Rectangle 2"/>
          <p:cNvSpPr>
            <a:spLocks noGrp="1" noRot="1" noChangeAspect="1" noChangeArrowheads="1" noTextEdit="1"/>
          </p:cNvSpPr>
          <p:nvPr>
            <p:ph type="sldImg"/>
          </p:nvPr>
        </p:nvSpPr>
        <p:spPr>
          <a:xfrm>
            <a:off x="1503363" y="720725"/>
            <a:ext cx="4119562" cy="3089275"/>
          </a:xfrm>
          <a:ln/>
        </p:spPr>
      </p:sp>
      <p:sp>
        <p:nvSpPr>
          <p:cNvPr id="18436" name="Rectangle 3"/>
          <p:cNvSpPr>
            <a:spLocks noGrp="1" noChangeArrowheads="1"/>
          </p:cNvSpPr>
          <p:nvPr>
            <p:ph type="body" idx="1"/>
          </p:nvPr>
        </p:nvSpPr>
        <p:spPr>
          <a:noFill/>
          <a:ln/>
        </p:spPr>
        <p:txBody>
          <a:bodyPr/>
          <a:lstStyle/>
          <a:p>
            <a:pPr eaLnBrk="1" hangingPunct="1"/>
            <a:r>
              <a:rPr lang="en-US" dirty="0" smtClean="0">
                <a:solidFill>
                  <a:schemeClr val="bg1"/>
                </a:solidFill>
                <a:latin typeface="Times New Roman" charset="0"/>
                <a:ea typeface="Arial" charset="0"/>
              </a:rPr>
              <a:t>There</a:t>
            </a:r>
            <a:r>
              <a:rPr lang="en-US" baseline="0" dirty="0" smtClean="0">
                <a:solidFill>
                  <a:schemeClr val="bg1"/>
                </a:solidFill>
                <a:latin typeface="Times New Roman" charset="0"/>
                <a:ea typeface="Arial" charset="0"/>
              </a:rPr>
              <a:t> is TOO MUCH in this lecture.</a:t>
            </a:r>
          </a:p>
          <a:p>
            <a:pPr eaLnBrk="1" hangingPunct="1"/>
            <a:endParaRPr lang="en-US" baseline="0" dirty="0" smtClean="0">
              <a:solidFill>
                <a:schemeClr val="bg1"/>
              </a:solidFill>
              <a:latin typeface="Times New Roman" charset="0"/>
              <a:ea typeface="Arial" charset="0"/>
            </a:endParaRPr>
          </a:p>
          <a:p>
            <a:pPr eaLnBrk="1" hangingPunct="1"/>
            <a:r>
              <a:rPr lang="en-US" baseline="0" dirty="0" smtClean="0">
                <a:solidFill>
                  <a:schemeClr val="bg1"/>
                </a:solidFill>
                <a:latin typeface="Times New Roman" charset="0"/>
                <a:ea typeface="Arial" charset="0"/>
              </a:rPr>
              <a:t>Add SATURATION as a visual variable.  Make sure to update the visual variables slide in L19 too.</a:t>
            </a:r>
          </a:p>
          <a:p>
            <a:pPr eaLnBrk="1" hangingPunct="1"/>
            <a:endParaRPr lang="en-US" baseline="0" dirty="0" smtClean="0">
              <a:solidFill>
                <a:schemeClr val="bg1"/>
              </a:solidFill>
              <a:latin typeface="Times New Roman" charset="0"/>
              <a:ea typeface="Arial" charset="0"/>
            </a:endParaRPr>
          </a:p>
          <a:p>
            <a:pPr eaLnBrk="1" hangingPunct="1"/>
            <a:r>
              <a:rPr lang="en-US" baseline="0" dirty="0" smtClean="0">
                <a:solidFill>
                  <a:schemeClr val="bg1"/>
                </a:solidFill>
                <a:latin typeface="Times New Roman" charset="0"/>
                <a:ea typeface="Arial" charset="0"/>
              </a:rPr>
              <a:t>“Characteristics of Visual Variables” is a terrible slide.  The properties (NOQ) need to have examples, with pictures of how it’s done right &amp; wrong.  Similarly, the length needs examples.</a:t>
            </a:r>
          </a:p>
          <a:p>
            <a:pPr eaLnBrk="1" hangingPunct="1"/>
            <a:endParaRPr lang="en-US" baseline="0" dirty="0" smtClean="0">
              <a:solidFill>
                <a:schemeClr val="bg1"/>
              </a:solidFill>
              <a:latin typeface="Times New Roman" charset="0"/>
              <a:ea typeface="Arial" charset="0"/>
            </a:endParaRPr>
          </a:p>
          <a:p>
            <a:pPr eaLnBrk="1" hangingPunct="1"/>
            <a:endParaRPr lang="en-US" dirty="0" smtClean="0">
              <a:solidFill>
                <a:schemeClr val="bg1"/>
              </a:solidFill>
              <a:latin typeface="Times New Roman" charset="0"/>
              <a:ea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759395C-2330-734A-8BE4-2DCCC26C3C2A}" type="slidenum">
              <a:rPr lang="en-US"/>
              <a:pPr/>
              <a:t>11</a:t>
            </a:fld>
            <a:endParaRPr lang="en-US"/>
          </a:p>
        </p:txBody>
      </p:sp>
      <p:sp>
        <p:nvSpPr>
          <p:cNvPr id="32771" name="Rectangle 2"/>
          <p:cNvSpPr>
            <a:spLocks noGrp="1" noRot="1" noChangeAspect="1" noChangeArrowheads="1" noTextEdit="1"/>
          </p:cNvSpPr>
          <p:nvPr>
            <p:ph type="sldImg"/>
          </p:nvPr>
        </p:nvSpPr>
        <p:spPr>
          <a:xfrm>
            <a:off x="1503363" y="720725"/>
            <a:ext cx="4119562" cy="3089275"/>
          </a:xfrm>
          <a:ln/>
        </p:spPr>
      </p:sp>
      <p:sp>
        <p:nvSpPr>
          <p:cNvPr id="32772" name="Rectangle 3"/>
          <p:cNvSpPr>
            <a:spLocks noGrp="1" noChangeArrowheads="1"/>
          </p:cNvSpPr>
          <p:nvPr>
            <p:ph type="body" idx="1"/>
          </p:nvPr>
        </p:nvSpPr>
        <p:spPr>
          <a:noFill/>
          <a:ln/>
        </p:spPr>
        <p:txBody>
          <a:bodyPr/>
          <a:lstStyle/>
          <a:p>
            <a:r>
              <a:rPr lang="en-US" b="1">
                <a:latin typeface="Times New Roman" charset="0"/>
                <a:ea typeface="Arial" charset="0"/>
              </a:rPr>
              <a:t>Contrast</a:t>
            </a:r>
            <a:r>
              <a:rPr lang="en-US">
                <a:latin typeface="Times New Roman" charset="0"/>
                <a:ea typeface="Arial" charset="0"/>
              </a:rPr>
              <a:t> refers to perceivable differences along a visual dimension, such as size or color.  Contrast is the irregularity in a design that communicates information or makes elements stand out.  Simplicity says we should eliminate </a:t>
            </a:r>
            <a:r>
              <a:rPr lang="en-US" b="1">
                <a:latin typeface="Times New Roman" charset="0"/>
                <a:ea typeface="Arial" charset="0"/>
              </a:rPr>
              <a:t>unimportant</a:t>
            </a:r>
            <a:r>
              <a:rPr lang="en-US">
                <a:latin typeface="Times New Roman" charset="0"/>
                <a:ea typeface="Arial" charset="0"/>
              </a:rPr>
              <a:t> differences.  Once we’ve decided that a difference is important, however, we should choose the dimension and degree of contrast in such a way that the difference is salient, easily perceptible, and appropriate to the task.</a:t>
            </a:r>
          </a:p>
          <a:p>
            <a:r>
              <a:rPr lang="en-US">
                <a:latin typeface="Times New Roman" charset="0"/>
                <a:ea typeface="Arial" charset="0"/>
              </a:rPr>
              <a:t>Crucial to this decision is an understanding of the different visual dimensions.  Jacques Bertin developed a theory of </a:t>
            </a:r>
            <a:r>
              <a:rPr lang="en-US" i="1">
                <a:latin typeface="Times New Roman" charset="0"/>
                <a:ea typeface="Arial" charset="0"/>
              </a:rPr>
              <a:t>visual variables</a:t>
            </a:r>
            <a:r>
              <a:rPr lang="en-US">
                <a:latin typeface="Times New Roman" charset="0"/>
                <a:ea typeface="Arial" charset="0"/>
              </a:rPr>
              <a:t> that is particularly useful here (Bertin, </a:t>
            </a:r>
            <a:r>
              <a:rPr lang="en-US" i="1">
                <a:latin typeface="Times New Roman" charset="0"/>
                <a:ea typeface="Arial" charset="0"/>
              </a:rPr>
              <a:t>Graphics and Graphics Information Processing</a:t>
            </a:r>
            <a:r>
              <a:rPr lang="en-US">
                <a:latin typeface="Times New Roman" charset="0"/>
                <a:ea typeface="Arial" charset="0"/>
              </a:rPr>
              <a:t>, 1989).  The seven visual variables identified by Bertin are shown above.  Bertin called these dimensions </a:t>
            </a:r>
            <a:r>
              <a:rPr lang="en-US" i="1">
                <a:latin typeface="Times New Roman" charset="0"/>
                <a:ea typeface="Arial" charset="0"/>
              </a:rPr>
              <a:t>retinal variables</a:t>
            </a:r>
            <a:r>
              <a:rPr lang="en-US">
                <a:latin typeface="Times New Roman" charset="0"/>
                <a:ea typeface="Arial" charset="0"/>
              </a:rPr>
              <a:t>, in fact, because they can be compared effortlessly without additional cognitive processing, as if the retina were doing all the work.</a:t>
            </a:r>
          </a:p>
          <a:p>
            <a:r>
              <a:rPr lang="en-US">
                <a:latin typeface="Times New Roman" charset="0"/>
                <a:ea typeface="Arial" charset="0"/>
              </a:rPr>
              <a:t>Each column in this display varies along only one of the seven variables.  Most of the variables need no explanation, except perhaps for hue and value.  </a:t>
            </a:r>
            <a:r>
              <a:rPr lang="en-US" b="1">
                <a:latin typeface="Times New Roman" charset="0"/>
                <a:ea typeface="Arial" charset="0"/>
              </a:rPr>
              <a:t>Hue</a:t>
            </a:r>
            <a:r>
              <a:rPr lang="en-US">
                <a:latin typeface="Times New Roman" charset="0"/>
                <a:ea typeface="Arial" charset="0"/>
              </a:rPr>
              <a:t> is pure color; </a:t>
            </a:r>
            <a:r>
              <a:rPr lang="en-US" b="1">
                <a:latin typeface="Times New Roman" charset="0"/>
                <a:ea typeface="Arial" charset="0"/>
              </a:rPr>
              <a:t>value</a:t>
            </a:r>
            <a:r>
              <a:rPr lang="en-US">
                <a:latin typeface="Times New Roman" charset="0"/>
                <a:ea typeface="Arial" charset="0"/>
              </a:rPr>
              <a:t> is the brightness or luminance of color.  (Figure after Mullet &amp; Sano, p. 54).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99EE06D-0E4F-DC48-B125-AE3BA0556BF7}" type="slidenum">
              <a:rPr lang="en-US"/>
              <a:pPr/>
              <a:t>12</a:t>
            </a:fld>
            <a:endParaRPr lang="en-US"/>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r>
              <a:rPr lang="en-US" sz="1000">
                <a:latin typeface="Times New Roman" charset="0"/>
                <a:ea typeface="Arial" charset="0"/>
              </a:rPr>
              <a:t>The visual variables are used for communication, by encoding data and drawing distinctions between visual elements. But the visual variables have different characteristics.  Before you choose a visual variable to express some distinction, you should make sure that the visual variable’s properties match your communication. For example, you could display a temperature using any of the dimensions: position on a scale, length of a bar, color of an indicator, or shape of an icon (a happy sun or a chilly icicle).  Your choice of visual variable will strongly affect how your users will be able to perceive and use the displayed data. </a:t>
            </a:r>
          </a:p>
          <a:p>
            <a:r>
              <a:rPr lang="en-US" sz="1000">
                <a:latin typeface="Times New Roman" charset="0"/>
                <a:ea typeface="Arial" charset="0"/>
              </a:rPr>
              <a:t>Two characteristics of visual variables are the kind of </a:t>
            </a:r>
            <a:r>
              <a:rPr lang="en-US" sz="1000" b="1">
                <a:latin typeface="Times New Roman" charset="0"/>
                <a:ea typeface="Arial" charset="0"/>
              </a:rPr>
              <a:t>scale</a:t>
            </a:r>
            <a:r>
              <a:rPr lang="en-US" sz="1000">
                <a:latin typeface="Times New Roman" charset="0"/>
                <a:ea typeface="Arial" charset="0"/>
              </a:rPr>
              <a:t> and the </a:t>
            </a:r>
            <a:r>
              <a:rPr lang="en-US" sz="1000" b="1">
                <a:latin typeface="Times New Roman" charset="0"/>
                <a:ea typeface="Arial" charset="0"/>
              </a:rPr>
              <a:t>length</a:t>
            </a:r>
            <a:r>
              <a:rPr lang="en-US" sz="1000">
                <a:latin typeface="Times New Roman" charset="0"/>
                <a:ea typeface="Arial" charset="0"/>
              </a:rPr>
              <a:t> of the scale.</a:t>
            </a:r>
          </a:p>
          <a:p>
            <a:r>
              <a:rPr lang="en-US" sz="1000">
                <a:latin typeface="Times New Roman" charset="0"/>
                <a:ea typeface="Arial" charset="0"/>
              </a:rPr>
              <a:t>A </a:t>
            </a:r>
            <a:r>
              <a:rPr lang="en-US" sz="1000" b="1">
                <a:latin typeface="Times New Roman" charset="0"/>
                <a:ea typeface="Arial" charset="0"/>
              </a:rPr>
              <a:t>nominal</a:t>
            </a:r>
            <a:r>
              <a:rPr lang="en-US" sz="1000">
                <a:latin typeface="Times New Roman" charset="0"/>
                <a:ea typeface="Arial" charset="0"/>
              </a:rPr>
              <a:t> scale is just a list of categories.  Only comparison for equality is supported by a nominal scale.  Different values have no ordering relationship.  The shape variable is purely nominal.  Hue is also purely nominal, at least as a </a:t>
            </a:r>
            <a:r>
              <a:rPr lang="en-US" sz="1000" i="1">
                <a:latin typeface="Times New Roman" charset="0"/>
                <a:ea typeface="Arial" charset="0"/>
              </a:rPr>
              <a:t>perceptual </a:t>
            </a:r>
            <a:r>
              <a:rPr lang="en-US" sz="1000">
                <a:latin typeface="Times New Roman" charset="0"/>
                <a:ea typeface="Arial" charset="0"/>
              </a:rPr>
              <a:t>variable.  Although the wavelength of light assigns an ordering to colors, the human perceptual system takes no notice of it.  Likewise, there may be some cultural ordering imposed on hue (red is “hotter” than blue), but it’s weak, doesn’t relate all the hues, and is processed at a higher cognitive level.</a:t>
            </a:r>
            <a:endParaRPr lang="en-US" sz="1000" b="1">
              <a:latin typeface="Times New Roman" charset="0"/>
              <a:ea typeface="Arial" charset="0"/>
            </a:endParaRPr>
          </a:p>
          <a:p>
            <a:r>
              <a:rPr lang="en-US" sz="1000">
                <a:latin typeface="Times New Roman" charset="0"/>
                <a:ea typeface="Arial" charset="0"/>
              </a:rPr>
              <a:t>An </a:t>
            </a:r>
            <a:r>
              <a:rPr lang="en-US" sz="1000" b="1">
                <a:latin typeface="Times New Roman" charset="0"/>
                <a:ea typeface="Arial" charset="0"/>
              </a:rPr>
              <a:t>ordered</a:t>
            </a:r>
            <a:r>
              <a:rPr lang="en-US" sz="1000">
                <a:latin typeface="Times New Roman" charset="0"/>
                <a:ea typeface="Arial" charset="0"/>
              </a:rPr>
              <a:t> scale adds an ordering to the values of the variable.  Position, size, value, and to some extent texture (with respect to the grain size of the texture) are all ordered.</a:t>
            </a:r>
          </a:p>
          <a:p>
            <a:r>
              <a:rPr lang="en-US" sz="1000">
                <a:latin typeface="Times New Roman" charset="0"/>
                <a:ea typeface="Arial" charset="0"/>
              </a:rPr>
              <a:t>With a </a:t>
            </a:r>
            <a:r>
              <a:rPr lang="en-US" sz="1000" b="1">
                <a:latin typeface="Times New Roman" charset="0"/>
                <a:ea typeface="Arial" charset="0"/>
              </a:rPr>
              <a:t>quantitative </a:t>
            </a:r>
            <a:r>
              <a:rPr lang="en-US" sz="1000">
                <a:latin typeface="Times New Roman" charset="0"/>
                <a:ea typeface="Arial" charset="0"/>
              </a:rPr>
              <a:t>variable, you can perceive the </a:t>
            </a:r>
            <a:r>
              <a:rPr lang="en-US" sz="1000" i="1">
                <a:latin typeface="Times New Roman" charset="0"/>
                <a:ea typeface="Arial" charset="0"/>
              </a:rPr>
              <a:t>amount</a:t>
            </a:r>
            <a:r>
              <a:rPr lang="en-US" sz="1000">
                <a:latin typeface="Times New Roman" charset="0"/>
                <a:ea typeface="Arial" charset="0"/>
              </a:rPr>
              <a:t> of difference in the ordering.  Position is quantitative.  You can look at two points on a graph and tell that one is twice as high as the other.   Size is also quantitative, but note that we are far better at perceiving quantitative differences in one dimension (i.e., length) than in two dimensions (area).  Value is not quantitative; we can’t easily perceive that one shade is twice as dark as another shade.</a:t>
            </a:r>
          </a:p>
          <a:p>
            <a:r>
              <a:rPr lang="en-US" sz="1000">
                <a:latin typeface="Times New Roman" charset="0"/>
                <a:ea typeface="Arial" charset="0"/>
              </a:rPr>
              <a:t>The </a:t>
            </a:r>
            <a:r>
              <a:rPr lang="en-US" sz="1000" b="1">
                <a:latin typeface="Times New Roman" charset="0"/>
                <a:ea typeface="Arial" charset="0"/>
              </a:rPr>
              <a:t>length</a:t>
            </a:r>
            <a:r>
              <a:rPr lang="en-US" sz="1000">
                <a:latin typeface="Times New Roman" charset="0"/>
                <a:ea typeface="Arial" charset="0"/>
              </a:rPr>
              <a:t> of a variable is the number of distinguishable values that can be perceived.  We can recognize a nearly infinite variety of shapes, so the shape variable is very long, but purely nominal.  Position is also long, and particularly fine-grained.  Orientation, by contrast, is very short; only a handful of different orientations can be perceived in a display before confusion starts to set in.  The other variables lie somewhere in between, with roughly 10 useful levels of distinction, although size and hue are somewhat longer than value and texture.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D1DF98E-8B40-BF4A-8983-6E42BAF40E85}" type="slidenum">
              <a:rPr lang="en-US"/>
              <a:pPr/>
              <a:t>13</a:t>
            </a:fld>
            <a:endParaRPr lang="en-US"/>
          </a:p>
        </p:txBody>
      </p:sp>
      <p:sp>
        <p:nvSpPr>
          <p:cNvPr id="38915" name="Rectangle 2"/>
          <p:cNvSpPr>
            <a:spLocks noGrp="1" noRot="1" noChangeAspect="1" noChangeArrowheads="1" noTextEdit="1"/>
          </p:cNvSpPr>
          <p:nvPr>
            <p:ph type="sldImg"/>
          </p:nvPr>
        </p:nvSpPr>
        <p:spPr>
          <a:xfrm>
            <a:off x="1503363" y="720725"/>
            <a:ext cx="4119562" cy="3089275"/>
          </a:xfrm>
          <a:ln/>
        </p:spPr>
      </p:sp>
      <p:sp>
        <p:nvSpPr>
          <p:cNvPr id="38916" name="Rectangle 3"/>
          <p:cNvSpPr>
            <a:spLocks noGrp="1" noChangeArrowheads="1"/>
          </p:cNvSpPr>
          <p:nvPr>
            <p:ph type="body" idx="1"/>
          </p:nvPr>
        </p:nvSpPr>
        <p:spPr>
          <a:noFill/>
          <a:ln/>
        </p:spPr>
        <p:txBody>
          <a:bodyPr/>
          <a:lstStyle/>
          <a:p>
            <a:r>
              <a:rPr lang="en-US">
                <a:latin typeface="Times New Roman" charset="0"/>
                <a:ea typeface="Arial" charset="0"/>
              </a:rPr>
              <a:t>There are two ways that your choice of visual variables can affect the user’s ability to attend to them.</a:t>
            </a:r>
            <a:r>
              <a:rPr lang="en-US" b="1">
                <a:latin typeface="Times New Roman" charset="0"/>
                <a:ea typeface="Arial" charset="0"/>
              </a:rPr>
              <a:t> </a:t>
            </a:r>
          </a:p>
          <a:p>
            <a:r>
              <a:rPr lang="en-US" b="1">
                <a:latin typeface="Times New Roman" charset="0"/>
                <a:ea typeface="Arial" charset="0"/>
              </a:rPr>
              <a:t>Selectivity</a:t>
            </a:r>
            <a:r>
              <a:rPr lang="en-US">
                <a:latin typeface="Times New Roman" charset="0"/>
                <a:ea typeface="Arial" charset="0"/>
              </a:rPr>
              <a:t> is the degree to which a single value of the variable can be selected from the entire visual field.  Most variables are selective: e.g., you can locate green objects at a glance, or tiny objects.  Shape, however, is not selective in general.  It’s hard to pick out triangles amidst a sea of rectangles.</a:t>
            </a:r>
            <a:endParaRPr lang="en-US" b="1">
              <a:latin typeface="Times New Roman" charset="0"/>
              <a:ea typeface="Arial" charset="0"/>
            </a:endParaRPr>
          </a:p>
          <a:p>
            <a:endParaRPr lang="en-US">
              <a:latin typeface="Times New Roman" charset="0"/>
              <a:ea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69FC500-3238-B947-8154-9EF7854727F3}" type="slidenum">
              <a:rPr lang="en-US"/>
              <a:pPr/>
              <a:t>14</a:t>
            </a:fld>
            <a:endParaRPr lang="en-US"/>
          </a:p>
        </p:txBody>
      </p:sp>
      <p:sp>
        <p:nvSpPr>
          <p:cNvPr id="40963" name="Rectangle 2"/>
          <p:cNvSpPr>
            <a:spLocks noGrp="1" noRot="1" noChangeAspect="1" noChangeArrowheads="1" noTextEdit="1"/>
          </p:cNvSpPr>
          <p:nvPr>
            <p:ph type="sldImg"/>
          </p:nvPr>
        </p:nvSpPr>
        <p:spPr>
          <a:xfrm>
            <a:off x="1503363" y="720725"/>
            <a:ext cx="4119562" cy="3089275"/>
          </a:xfrm>
          <a:ln/>
        </p:spPr>
      </p:sp>
      <p:sp>
        <p:nvSpPr>
          <p:cNvPr id="40964" name="Rectangle 3"/>
          <p:cNvSpPr>
            <a:spLocks noGrp="1" noChangeArrowheads="1"/>
          </p:cNvSpPr>
          <p:nvPr>
            <p:ph type="body" idx="1"/>
          </p:nvPr>
        </p:nvSpPr>
        <p:spPr>
          <a:noFill/>
          <a:ln/>
        </p:spPr>
        <p:txBody>
          <a:bodyPr/>
          <a:lstStyle/>
          <a:p>
            <a:r>
              <a:rPr lang="en-US">
                <a:latin typeface="Times New Roman" charset="0"/>
                <a:ea typeface="Arial" charset="0"/>
              </a:rPr>
              <a:t>Ask yourself these questions:</a:t>
            </a:r>
          </a:p>
          <a:p>
            <a:r>
              <a:rPr lang="en-US">
                <a:latin typeface="Times New Roman" charset="0"/>
                <a:ea typeface="Arial" charset="0"/>
              </a:rPr>
              <a:t>- find all the letters on the left edge of the page (</a:t>
            </a:r>
            <a:r>
              <a:rPr lang="en-US" b="1">
                <a:latin typeface="Times New Roman" charset="0"/>
                <a:ea typeface="Arial" charset="0"/>
              </a:rPr>
              <a:t>position</a:t>
            </a:r>
            <a:r>
              <a:rPr lang="en-US">
                <a:latin typeface="Times New Roman" charset="0"/>
                <a:ea typeface="Arial" charset="0"/>
              </a:rPr>
              <a:t>)</a:t>
            </a:r>
          </a:p>
          <a:p>
            <a:r>
              <a:rPr lang="en-US">
                <a:latin typeface="Times New Roman" charset="0"/>
                <a:ea typeface="Arial" charset="0"/>
              </a:rPr>
              <a:t>- find all the red letters (</a:t>
            </a:r>
            <a:r>
              <a:rPr lang="en-US" b="1">
                <a:latin typeface="Times New Roman" charset="0"/>
                <a:ea typeface="Arial" charset="0"/>
              </a:rPr>
              <a:t>hue</a:t>
            </a:r>
            <a:r>
              <a:rPr lang="en-US">
                <a:latin typeface="Times New Roman" charset="0"/>
                <a:ea typeface="Arial" charset="0"/>
              </a:rPr>
              <a:t>)</a:t>
            </a:r>
          </a:p>
          <a:p>
            <a:r>
              <a:rPr lang="en-US">
                <a:latin typeface="Times New Roman" charset="0"/>
                <a:ea typeface="Arial" charset="0"/>
              </a:rPr>
              <a:t>- find all the K’s (</a:t>
            </a:r>
            <a:r>
              <a:rPr lang="en-US" b="1">
                <a:latin typeface="Times New Roman" charset="0"/>
                <a:ea typeface="Arial" charset="0"/>
              </a:rPr>
              <a:t>shape</a:t>
            </a:r>
            <a:r>
              <a:rPr lang="en-US">
                <a:latin typeface="Times New Roman" charset="0"/>
                <a:ea typeface="Arial" charset="0"/>
              </a:rPr>
              <a:t>)</a:t>
            </a:r>
          </a:p>
          <a:p>
            <a:r>
              <a:rPr lang="en-US">
                <a:latin typeface="Times New Roman" charset="0"/>
                <a:ea typeface="Arial" charset="0"/>
              </a:rPr>
              <a:t>Which of these questions felt easy to answer, and which felt hard?  The easy ones were </a:t>
            </a:r>
            <a:r>
              <a:rPr lang="en-US" b="1">
                <a:latin typeface="Times New Roman" charset="0"/>
                <a:ea typeface="Arial" charset="0"/>
              </a:rPr>
              <a:t>selective</a:t>
            </a:r>
            <a:r>
              <a:rPr lang="en-US">
                <a:latin typeface="Times New Roman" charset="0"/>
                <a:ea typeface="Arial" charset="0"/>
              </a:rPr>
              <a:t> visual variables.</a:t>
            </a:r>
            <a:endParaRPr lang="en-US" b="1">
              <a:latin typeface="Times New Roman" charset="0"/>
              <a:ea typeface="Arial" charset="0"/>
            </a:endParaRPr>
          </a:p>
          <a:p>
            <a:endParaRPr lang="en-US">
              <a:latin typeface="Times New Roman" charset="0"/>
              <a:ea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87DD234-9F88-6F4C-8874-9F939049D6EB}" type="slidenum">
              <a:rPr lang="en-US"/>
              <a:pPr/>
              <a:t>15</a:t>
            </a:fld>
            <a:endParaRPr lang="en-US"/>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r>
              <a:rPr lang="en-US" b="1">
                <a:latin typeface="Times New Roman" charset="0"/>
                <a:ea typeface="Arial" charset="0"/>
              </a:rPr>
              <a:t>Associativity</a:t>
            </a:r>
            <a:r>
              <a:rPr lang="en-US">
                <a:latin typeface="Times New Roman" charset="0"/>
                <a:ea typeface="Arial" charset="0"/>
              </a:rPr>
              <a:t> refers to how easy it is to ignore the variable, letting all of the distinctions along that dimension disappear. Variables with poor associativity interfere with the perception of other visual dimensions.  In particular, size and value are dissociative, since tiny or faint objects are hard to make 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D4BD1D7-CF14-CF4C-86BA-02FF84CFE1C5}" type="slidenum">
              <a:rPr lang="en-US"/>
              <a:pPr/>
              <a:t>16</a:t>
            </a:fld>
            <a:endParaRPr lang="en-US"/>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sz="1000">
                <a:latin typeface="Times New Roman" charset="0"/>
                <a:ea typeface="Arial" charset="0"/>
              </a:rPr>
              <a:t>Once you’ve decided that a contrast is essential in your interface, </a:t>
            </a:r>
            <a:r>
              <a:rPr lang="en-US" sz="1000" b="1">
                <a:latin typeface="Times New Roman" charset="0"/>
                <a:ea typeface="Arial" charset="0"/>
              </a:rPr>
              <a:t>choose the right visual variable</a:t>
            </a:r>
            <a:r>
              <a:rPr lang="en-US" sz="1000">
                <a:latin typeface="Times New Roman" charset="0"/>
                <a:ea typeface="Arial" charset="0"/>
              </a:rPr>
              <a:t> to represent it, keeping in mind the data you’re trying to communicate and the task users need to do with the data.  For example, consider a text content hierarchy: title, chapter, section, body text, footnote.  The data requires an ordered visual variable; a purely nominal variable like shape (e.g., font family) would not by itself be able to communicate the hierarchy ordering.  If each element must communicate multiple independent dimensions of data at once (e.g., a graph that uses size, position, and color of points to encode different data variables), then you need to think about the effects of associativity and selectivity.</a:t>
            </a:r>
          </a:p>
          <a:p>
            <a:r>
              <a:rPr lang="en-US" sz="1000">
                <a:latin typeface="Times New Roman" charset="0"/>
                <a:ea typeface="Arial" charset="0"/>
              </a:rPr>
              <a:t>Once you’ve chosen a variable, use as much of the </a:t>
            </a:r>
            <a:r>
              <a:rPr lang="en-US" sz="1000" b="1">
                <a:latin typeface="Times New Roman" charset="0"/>
                <a:ea typeface="Arial" charset="0"/>
              </a:rPr>
              <a:t>length</a:t>
            </a:r>
            <a:r>
              <a:rPr lang="en-US" sz="1000">
                <a:latin typeface="Times New Roman" charset="0"/>
                <a:ea typeface="Arial" charset="0"/>
              </a:rPr>
              <a:t> of the variable as you can.  Determine the minimum and maximum value you can use, and exploit the whole range.  In the interests of simplicity, you should minimize the number of distinct values you use.  But once you’ve settled on N levels, distribute those N levels as widely across the variable as is reasonable.  For position, this means using the full width of the window; for size, it means using the smallest and the largest feasible sizes. </a:t>
            </a:r>
          </a:p>
          <a:p>
            <a:r>
              <a:rPr lang="en-US" sz="1000">
                <a:latin typeface="Times New Roman" charset="0"/>
                <a:ea typeface="Arial" charset="0"/>
              </a:rPr>
              <a:t>Choose variable values in such a way as to make </a:t>
            </a:r>
            <a:r>
              <a:rPr lang="en-US" sz="1000" b="1">
                <a:latin typeface="Times New Roman" charset="0"/>
                <a:ea typeface="Arial" charset="0"/>
              </a:rPr>
              <a:t>sharp, easily perceptible distinctions</a:t>
            </a:r>
            <a:r>
              <a:rPr lang="en-US" sz="1000">
                <a:latin typeface="Times New Roman" charset="0"/>
                <a:ea typeface="Arial" charset="0"/>
              </a:rPr>
              <a:t> between them.  Multiplicative scaling (e.g., size growing by a factor of 1.5 or 2 at each successive level) is makes sharper distinctions than additive scaling (e.g., adding 5 pixels at each successive level).  You can also use redundant coding, in several visual variables, to enhance important distinctions further.  The title of a document is not only larger (size), but it’s also centered (position), bold (value), and maybe a distinct color as well.  Exaggerated differences can be useful, particularly when you’re drawing icons: like a cartoonist, you have to give objects exaggerated proportions to make them easily recognizable.</a:t>
            </a:r>
          </a:p>
          <a:p>
            <a:r>
              <a:rPr lang="en-US" sz="1000">
                <a:latin typeface="Times New Roman" charset="0"/>
                <a:ea typeface="Arial" charset="0"/>
              </a:rPr>
              <a:t>The </a:t>
            </a:r>
            <a:r>
              <a:rPr lang="en-US" sz="1000" b="1">
                <a:latin typeface="Times New Roman" charset="0"/>
                <a:ea typeface="Arial" charset="0"/>
              </a:rPr>
              <a:t>squint test</a:t>
            </a:r>
            <a:r>
              <a:rPr lang="en-US" sz="1000">
                <a:latin typeface="Times New Roman" charset="0"/>
                <a:ea typeface="Arial" charset="0"/>
              </a:rPr>
              <a:t> is a technique that simulates early visual processing, so you can see whether the contrasts you’ve tried to establish are readily apparent.  Close one eye and squint the other, to disrupt your focus.  Whatever distinctions you can still make out will be visible “at a glance.”</a:t>
            </a:r>
          </a:p>
          <a:p>
            <a:endParaRPr lang="en-US" sz="1000">
              <a:latin typeface="Times New Roman" charset="0"/>
              <a:ea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B5E5C9B-B738-7045-9DA5-6A254A75B329}" type="slidenum">
              <a:rPr lang="en-US"/>
              <a:pPr/>
              <a:t>17</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pPr>
              <a:lnSpc>
                <a:spcPct val="90000"/>
              </a:lnSpc>
            </a:pPr>
            <a:r>
              <a:rPr lang="en-US" sz="1000">
                <a:latin typeface="Times New Roman" charset="0"/>
                <a:ea typeface="Arial" charset="0"/>
              </a:rPr>
              <a:t>Let’s look at an email inbox to see how data associated with email messages are encoded into visual variables in the display.  Here are the data fields shown above, in columns from left to right:</a:t>
            </a:r>
          </a:p>
          <a:p>
            <a:pPr>
              <a:lnSpc>
                <a:spcPct val="90000"/>
              </a:lnSpc>
            </a:pPr>
            <a:r>
              <a:rPr lang="en-US" sz="1000" b="1">
                <a:latin typeface="Times New Roman" charset="0"/>
                <a:ea typeface="Arial" charset="0"/>
              </a:rPr>
              <a:t>Spam flag</a:t>
            </a:r>
            <a:r>
              <a:rPr lang="en-US" sz="1000">
                <a:latin typeface="Times New Roman" charset="0"/>
                <a:ea typeface="Arial" charset="0"/>
              </a:rPr>
              <a:t>: nominal, 2 levels (spam or not)</a:t>
            </a:r>
          </a:p>
          <a:p>
            <a:pPr>
              <a:lnSpc>
                <a:spcPct val="90000"/>
              </a:lnSpc>
            </a:pPr>
            <a:r>
              <a:rPr lang="en-US" sz="1000" b="1">
                <a:latin typeface="Times New Roman" charset="0"/>
                <a:ea typeface="Arial" charset="0"/>
              </a:rPr>
              <a:t>Subject</a:t>
            </a:r>
            <a:r>
              <a:rPr lang="en-US" sz="1000">
                <a:latin typeface="Times New Roman" charset="0"/>
                <a:ea typeface="Arial" charset="0"/>
              </a:rPr>
              <a:t>: nominal (but can be ordered alphabetically), infinite (but maybe only ~100 are active)</a:t>
            </a:r>
          </a:p>
          <a:p>
            <a:pPr>
              <a:lnSpc>
                <a:spcPct val="90000"/>
              </a:lnSpc>
            </a:pPr>
            <a:r>
              <a:rPr lang="en-US" sz="1000" b="1">
                <a:latin typeface="Times New Roman" charset="0"/>
                <a:ea typeface="Arial" charset="0"/>
              </a:rPr>
              <a:t>Sender</a:t>
            </a:r>
            <a:r>
              <a:rPr lang="en-US" sz="1000">
                <a:latin typeface="Times New Roman" charset="0"/>
                <a:ea typeface="Arial" charset="0"/>
              </a:rPr>
              <a:t>: nominal (but can be ordered alphabetically), infinite (but maybe ~100 people you know + everybody else are useful simplifications) </a:t>
            </a:r>
          </a:p>
          <a:p>
            <a:pPr>
              <a:lnSpc>
                <a:spcPct val="90000"/>
              </a:lnSpc>
            </a:pPr>
            <a:r>
              <a:rPr lang="en-US" sz="1000" b="1">
                <a:latin typeface="Times New Roman" charset="0"/>
                <a:ea typeface="Arial" charset="0"/>
              </a:rPr>
              <a:t>Unread flag</a:t>
            </a:r>
            <a:r>
              <a:rPr lang="en-US" sz="1000">
                <a:latin typeface="Times New Roman" charset="0"/>
                <a:ea typeface="Arial" charset="0"/>
              </a:rPr>
              <a:t>: nominal, 2 levels (read or unread)</a:t>
            </a:r>
          </a:p>
          <a:p>
            <a:pPr>
              <a:lnSpc>
                <a:spcPct val="90000"/>
              </a:lnSpc>
            </a:pPr>
            <a:r>
              <a:rPr lang="en-US" sz="1000" b="1">
                <a:latin typeface="Times New Roman" charset="0"/>
                <a:ea typeface="Arial" charset="0"/>
              </a:rPr>
              <a:t>Date</a:t>
            </a:r>
            <a:r>
              <a:rPr lang="en-US" sz="1000">
                <a:latin typeface="Times New Roman" charset="0"/>
                <a:ea typeface="Arial" charset="0"/>
              </a:rPr>
              <a:t>: quantitative (but maybe ordered is all that matters), infinite (but maybe only ~10 levels matter: today, this week, this month, this year, older)</a:t>
            </a:r>
          </a:p>
          <a:p>
            <a:pPr>
              <a:lnSpc>
                <a:spcPct val="90000"/>
              </a:lnSpc>
            </a:pPr>
            <a:endParaRPr lang="en-US" sz="1000">
              <a:latin typeface="Times New Roman" charset="0"/>
              <a:ea typeface="Arial" charset="0"/>
            </a:endParaRPr>
          </a:p>
          <a:p>
            <a:pPr>
              <a:lnSpc>
                <a:spcPct val="90000"/>
              </a:lnSpc>
            </a:pPr>
            <a:r>
              <a:rPr lang="en-US" sz="1000">
                <a:latin typeface="Times New Roman" charset="0"/>
                <a:ea typeface="Arial" charset="0"/>
              </a:rPr>
              <a:t>This information is </a:t>
            </a:r>
            <a:r>
              <a:rPr lang="en-US" sz="1000" b="1">
                <a:latin typeface="Times New Roman" charset="0"/>
                <a:ea typeface="Arial" charset="0"/>
              </a:rPr>
              <a:t>redundantly </a:t>
            </a:r>
            <a:r>
              <a:rPr lang="en-US" sz="1000">
                <a:latin typeface="Times New Roman" charset="0"/>
                <a:ea typeface="Arial" charset="0"/>
              </a:rPr>
              <a:t>coded into visual variables in the display shown above, for better contrast.  First, all the fields use position as a variable, since each is assigned to a different column.  In addition:</a:t>
            </a:r>
          </a:p>
          <a:p>
            <a:pPr>
              <a:lnSpc>
                <a:spcPct val="90000"/>
              </a:lnSpc>
            </a:pPr>
            <a:r>
              <a:rPr lang="en-US" sz="1000">
                <a:latin typeface="Times New Roman" charset="0"/>
                <a:ea typeface="Arial" charset="0"/>
              </a:rPr>
              <a:t>Spam: shape, hue, value, size (big colorful icon vs. little dot)</a:t>
            </a:r>
          </a:p>
          <a:p>
            <a:pPr>
              <a:lnSpc>
                <a:spcPct val="90000"/>
              </a:lnSpc>
            </a:pPr>
            <a:r>
              <a:rPr lang="en-US" sz="1000">
                <a:latin typeface="Times New Roman" charset="0"/>
                <a:ea typeface="Arial" charset="0"/>
              </a:rPr>
              <a:t>Subject: shape</a:t>
            </a:r>
          </a:p>
          <a:p>
            <a:pPr>
              <a:lnSpc>
                <a:spcPct val="90000"/>
              </a:lnSpc>
            </a:pPr>
            <a:r>
              <a:rPr lang="en-US" sz="1000">
                <a:latin typeface="Times New Roman" charset="0"/>
                <a:ea typeface="Arial" charset="0"/>
              </a:rPr>
              <a:t>Sender: shape</a:t>
            </a:r>
          </a:p>
          <a:p>
            <a:pPr>
              <a:lnSpc>
                <a:spcPct val="90000"/>
              </a:lnSpc>
            </a:pPr>
            <a:r>
              <a:rPr lang="en-US" sz="1000">
                <a:latin typeface="Times New Roman" charset="0"/>
                <a:ea typeface="Arial" charset="0"/>
              </a:rPr>
              <a:t>Unread: shape, hue, value, size (big green dot vs. little gray dot) and value of entire line (boldface vs. non)</a:t>
            </a:r>
          </a:p>
          <a:p>
            <a:pPr>
              <a:lnSpc>
                <a:spcPct val="90000"/>
              </a:lnSpc>
            </a:pPr>
            <a:r>
              <a:rPr lang="en-US" sz="1000">
                <a:latin typeface="Times New Roman" charset="0"/>
                <a:ea typeface="Arial" charset="0"/>
              </a:rPr>
              <a:t>Date: shape, size (today is shorter than earlier dates), position (list is sorted by date)</a:t>
            </a:r>
          </a:p>
          <a:p>
            <a:pPr>
              <a:lnSpc>
                <a:spcPct val="90000"/>
              </a:lnSpc>
            </a:pPr>
            <a:endParaRPr lang="en-US" sz="1000">
              <a:latin typeface="Times New Roman" charset="0"/>
              <a:ea typeface="Arial" charset="0"/>
            </a:endParaRPr>
          </a:p>
          <a:p>
            <a:pPr>
              <a:lnSpc>
                <a:spcPct val="90000"/>
              </a:lnSpc>
            </a:pPr>
            <a:r>
              <a:rPr lang="en-US" sz="1000">
                <a:latin typeface="Times New Roman" charset="0"/>
                <a:ea typeface="Arial" charset="0"/>
              </a:rPr>
              <a:t>Exercise: try designing a visualization with these encodings instead:</a:t>
            </a:r>
          </a:p>
          <a:p>
            <a:pPr>
              <a:lnSpc>
                <a:spcPct val="90000"/>
              </a:lnSpc>
            </a:pPr>
            <a:r>
              <a:rPr lang="en-US" sz="1000">
                <a:latin typeface="Times New Roman" charset="0"/>
                <a:ea typeface="Arial" charset="0"/>
              </a:rPr>
              <a:t>Spam: size  (this takes advantage of dissociativity)</a:t>
            </a:r>
          </a:p>
          <a:p>
            <a:pPr>
              <a:lnSpc>
                <a:spcPct val="90000"/>
              </a:lnSpc>
            </a:pPr>
            <a:r>
              <a:rPr lang="en-US" sz="1000">
                <a:latin typeface="Times New Roman" charset="0"/>
                <a:ea typeface="Arial" charset="0"/>
              </a:rPr>
              <a:t>Subject: shape</a:t>
            </a:r>
          </a:p>
          <a:p>
            <a:pPr>
              <a:lnSpc>
                <a:spcPct val="90000"/>
              </a:lnSpc>
            </a:pPr>
            <a:r>
              <a:rPr lang="en-US" sz="1000">
                <a:latin typeface="Times New Roman" charset="0"/>
                <a:ea typeface="Arial" charset="0"/>
              </a:rPr>
              <a:t>Sender: position</a:t>
            </a:r>
          </a:p>
          <a:p>
            <a:pPr>
              <a:lnSpc>
                <a:spcPct val="90000"/>
              </a:lnSpc>
            </a:pPr>
            <a:r>
              <a:rPr lang="en-US" sz="1000">
                <a:latin typeface="Times New Roman" charset="0"/>
                <a:ea typeface="Arial" charset="0"/>
              </a:rPr>
              <a:t>Unread: value</a:t>
            </a:r>
          </a:p>
          <a:p>
            <a:pPr>
              <a:lnSpc>
                <a:spcPct val="90000"/>
              </a:lnSpc>
            </a:pPr>
            <a:r>
              <a:rPr lang="en-US" sz="1000">
                <a:latin typeface="Times New Roman" charset="0"/>
                <a:ea typeface="Arial" charset="0"/>
              </a:rPr>
              <a:t>Date: position</a:t>
            </a:r>
          </a:p>
          <a:p>
            <a:pPr>
              <a:lnSpc>
                <a:spcPct val="90000"/>
              </a:lnSpc>
            </a:pPr>
            <a:endParaRPr lang="en-US" sz="1000">
              <a:latin typeface="Times New Roman" charset="0"/>
              <a:ea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1F5BFB0-E6EA-494E-B323-387FA99E4F78}" type="slidenum">
              <a:rPr lang="en-US"/>
              <a:pPr/>
              <a:t>18</a:t>
            </a:fld>
            <a:endParaRPr lang="en-US"/>
          </a:p>
        </p:txBody>
      </p:sp>
      <p:sp>
        <p:nvSpPr>
          <p:cNvPr id="49155" name="Rectangle 2"/>
          <p:cNvSpPr>
            <a:spLocks noGrp="1" noRot="1" noChangeAspect="1" noChangeArrowheads="1" noTextEdit="1"/>
          </p:cNvSpPr>
          <p:nvPr>
            <p:ph type="sldImg"/>
          </p:nvPr>
        </p:nvSpPr>
        <p:spPr>
          <a:xfrm>
            <a:off x="1503363" y="720725"/>
            <a:ext cx="4119562" cy="3089275"/>
          </a:xfrm>
          <a:ln/>
        </p:spPr>
      </p:sp>
      <p:sp>
        <p:nvSpPr>
          <p:cNvPr id="49156" name="Rectangle 3"/>
          <p:cNvSpPr>
            <a:spLocks noGrp="1" noChangeArrowheads="1"/>
          </p:cNvSpPr>
          <p:nvPr>
            <p:ph type="body" idx="1"/>
          </p:nvPr>
        </p:nvSpPr>
        <p:spPr>
          <a:noFill/>
          <a:ln/>
        </p:spPr>
        <p:txBody>
          <a:bodyPr/>
          <a:lstStyle/>
          <a:p>
            <a:r>
              <a:rPr lang="en-US">
                <a:latin typeface="Times New Roman" charset="0"/>
                <a:ea typeface="Arial" charset="0"/>
              </a:rPr>
              <a:t>Here’s another example showing how redundant encoding can make an information display easier to scan and easier to use.  Search engine results are basically just database records, but they aren’t rendered in a simplistic caption/field display like the one shown on top.  Instead, they use rich visual variables – and no field labels! – to enhance the contrast among the items.  Page titles convey the most information, so they use size, hue, and value (brightness), plus a little shape (the underline).  The summary is in black for good readability, and the URL and size are in green to bracket the summary.</a:t>
            </a:r>
          </a:p>
          <a:p>
            <a:r>
              <a:rPr lang="en-US">
                <a:latin typeface="Times New Roman" charset="0"/>
                <a:ea typeface="Arial" charset="0"/>
              </a:rPr>
              <a:t>Take a lesson from this: your program’s </a:t>
            </a:r>
            <a:r>
              <a:rPr lang="en-US" i="1">
                <a:latin typeface="Times New Roman" charset="0"/>
                <a:ea typeface="Arial" charset="0"/>
              </a:rPr>
              <a:t>output displays</a:t>
            </a:r>
            <a:r>
              <a:rPr lang="en-US">
                <a:latin typeface="Times New Roman" charset="0"/>
                <a:ea typeface="Arial" charset="0"/>
              </a:rPr>
              <a:t> do not have to be arranged like </a:t>
            </a:r>
            <a:r>
              <a:rPr lang="en-US" i="1">
                <a:latin typeface="Times New Roman" charset="0"/>
                <a:ea typeface="Arial" charset="0"/>
              </a:rPr>
              <a:t>input forms</a:t>
            </a:r>
            <a:r>
              <a:rPr lang="en-US">
                <a:latin typeface="Times New Roman" charset="0"/>
                <a:ea typeface="Arial" charset="0"/>
              </a:rPr>
              <a:t>.  When data is self-describing, like names and dates, let it describe itself.  (This is yet another example of the </a:t>
            </a:r>
            <a:r>
              <a:rPr lang="en-US" b="1">
                <a:latin typeface="Times New Roman" charset="0"/>
                <a:ea typeface="Arial" charset="0"/>
              </a:rPr>
              <a:t>double duty</a:t>
            </a:r>
            <a:r>
              <a:rPr lang="en-US">
                <a:latin typeface="Times New Roman" charset="0"/>
                <a:ea typeface="Arial" charset="0"/>
              </a:rPr>
              <a:t> technique for achieving greater simplicity – data is acting as its own label.)  And choose good visual variables to enhance the contrast of information that the user needs to see at a glance.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A755688-072A-0E4B-9685-6889EFFBC3BC}" type="slidenum">
              <a:rPr lang="en-US"/>
              <a:pPr/>
              <a:t>19</a:t>
            </a:fld>
            <a:endParaRPr lang="en-US"/>
          </a:p>
        </p:txBody>
      </p:sp>
      <p:sp>
        <p:nvSpPr>
          <p:cNvPr id="51203" name="Rectangle 2"/>
          <p:cNvSpPr>
            <a:spLocks noGrp="1" noRot="1" noChangeAspect="1" noChangeArrowheads="1" noTextEdit="1"/>
          </p:cNvSpPr>
          <p:nvPr>
            <p:ph type="sldImg"/>
          </p:nvPr>
        </p:nvSpPr>
        <p:spPr>
          <a:xfrm>
            <a:off x="1503363" y="720725"/>
            <a:ext cx="4119562" cy="3089275"/>
          </a:xfrm>
          <a:ln/>
        </p:spPr>
      </p:sp>
      <p:sp>
        <p:nvSpPr>
          <p:cNvPr id="51204" name="Rectangle 3"/>
          <p:cNvSpPr>
            <a:spLocks noGrp="1" noChangeArrowheads="1"/>
          </p:cNvSpPr>
          <p:nvPr>
            <p:ph type="body" idx="1"/>
          </p:nvPr>
        </p:nvSpPr>
        <p:spPr>
          <a:noFill/>
          <a:ln/>
        </p:spPr>
        <p:txBody>
          <a:bodyPr/>
          <a:lstStyle/>
          <a:p>
            <a:r>
              <a:rPr lang="en-US">
                <a:latin typeface="Times New Roman" charset="0"/>
                <a:ea typeface="Arial" charset="0"/>
              </a:rPr>
              <a:t>Titles, headings, body text, figure captions, and footnotes show how contrast is used to make articles easier to read.  You can do this yourself when you’re writing papers and documentation.  Does this mean contrast should be maximized by using lots of different fonts like Gothic and Bookman?  No, for two reasons – contrast must be balanced against simplicity, and text shape variations aren’t the best way to establish contrast.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288B20-2A46-014F-B773-E3F6EFBF2509}" type="slidenum">
              <a:rPr lang="en-US"/>
              <a:pPr/>
              <a:t>20</a:t>
            </a:fld>
            <a:endParaRPr lang="en-US"/>
          </a:p>
        </p:txBody>
      </p:sp>
      <p:sp>
        <p:nvSpPr>
          <p:cNvPr id="53251" name="Rectangle 2"/>
          <p:cNvSpPr>
            <a:spLocks noGrp="1" noRot="1" noChangeAspect="1" noChangeArrowheads="1" noTextEdit="1"/>
          </p:cNvSpPr>
          <p:nvPr>
            <p:ph type="sldImg"/>
          </p:nvPr>
        </p:nvSpPr>
        <p:spPr>
          <a:xfrm>
            <a:off x="1503363" y="720725"/>
            <a:ext cx="4119562" cy="3089275"/>
          </a:xfrm>
          <a:ln/>
        </p:spPr>
      </p:sp>
      <p:sp>
        <p:nvSpPr>
          <p:cNvPr id="53252" name="Rectangle 3"/>
          <p:cNvSpPr>
            <a:spLocks noGrp="1" noChangeArrowheads="1"/>
          </p:cNvSpPr>
          <p:nvPr>
            <p:ph type="body" idx="1"/>
          </p:nvPr>
        </p:nvSpPr>
        <p:spPr>
          <a:noFill/>
          <a:ln/>
        </p:spPr>
        <p:txBody>
          <a:bodyPr/>
          <a:lstStyle/>
          <a:p>
            <a:r>
              <a:rPr lang="en-US">
                <a:latin typeface="Times New Roman" charset="0"/>
                <a:ea typeface="Arial" charset="0"/>
              </a:rPr>
              <a:t>Conversely, here’s a case where simplicity is taken too far, and contrast suffers. Simplicity and contrast seem to fight with each other.  The standard Tukey box plot shows 5 different statistics in a single figure.  But it has unnecessary lines in it!  Following the principle of simplicity to its logical extreme, Edward Tufte proposed two simplifications of the box plot which convey exactly the same information – but at a great cost in contrast.  Try the squint test on the Tukey plot, and on Tufte’s second design.  What do you see?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8C8320D-69E6-834B-BEE0-72C1C26A3952}" type="slidenum">
              <a:rPr lang="en-US"/>
              <a:pPr/>
              <a:t>2</a:t>
            </a:fld>
            <a:endParaRPr lang="en-US"/>
          </a:p>
        </p:txBody>
      </p:sp>
      <p:sp>
        <p:nvSpPr>
          <p:cNvPr id="20483" name="Rectangle 2"/>
          <p:cNvSpPr>
            <a:spLocks noGrp="1" noRot="1" noChangeAspect="1" noChangeArrowheads="1" noTextEdit="1"/>
          </p:cNvSpPr>
          <p:nvPr>
            <p:ph type="sldImg"/>
          </p:nvPr>
        </p:nvSpPr>
        <p:spPr>
          <a:xfrm>
            <a:off x="2090738" y="720725"/>
            <a:ext cx="3209925" cy="2406650"/>
          </a:xfrm>
          <a:ln/>
        </p:spPr>
      </p:sp>
      <p:sp>
        <p:nvSpPr>
          <p:cNvPr id="20484" name="Rectangle 3"/>
          <p:cNvSpPr>
            <a:spLocks noGrp="1" noChangeArrowheads="1"/>
          </p:cNvSpPr>
          <p:nvPr>
            <p:ph type="body" idx="1"/>
          </p:nvPr>
        </p:nvSpPr>
        <p:spPr>
          <a:xfrm>
            <a:off x="731838" y="3276600"/>
            <a:ext cx="5851525" cy="5791200"/>
          </a:xfrm>
          <a:noFill/>
          <a:ln/>
        </p:spPr>
        <p:txBody>
          <a:bodyPr/>
          <a:lstStyle/>
          <a:p>
            <a:pPr eaLnBrk="1" hangingPunct="1"/>
            <a:r>
              <a:rPr lang="en-US">
                <a:solidFill>
                  <a:schemeClr val="tx1"/>
                </a:solidFill>
                <a:latin typeface="Times New Roman" charset="0"/>
                <a:ea typeface="Arial" charset="0"/>
              </a:rPr>
              <a:t>Google is an outstanding example of </a:t>
            </a:r>
            <a:r>
              <a:rPr lang="en-US" b="1">
                <a:solidFill>
                  <a:schemeClr val="tx1"/>
                </a:solidFill>
                <a:latin typeface="Times New Roman" charset="0"/>
                <a:ea typeface="Arial" charset="0"/>
              </a:rPr>
              <a:t>aesthetic and minimalist design</a:t>
            </a:r>
            <a:r>
              <a:rPr lang="en-US">
                <a:solidFill>
                  <a:schemeClr val="tx1"/>
                </a:solidFill>
                <a:latin typeface="Times New Roman" charset="0"/>
                <a:ea typeface="Arial" charset="0"/>
              </a:rPr>
              <a:t>.  Its interface is as simple as possible.  Unnecessary features and hyperlinks are omitted, lots of whitespace is used.  Google is fast to load and trivial to use.</a:t>
            </a:r>
          </a:p>
          <a:p>
            <a:pPr eaLnBrk="1" hangingPunct="1"/>
            <a:r>
              <a:rPr lang="en-US">
                <a:solidFill>
                  <a:schemeClr val="tx1"/>
                </a:solidFill>
                <a:latin typeface="Times New Roman" charset="0"/>
                <a:ea typeface="Arial" charset="0"/>
              </a:rPr>
              <a:t>But maybe Google goes a little too far!  Take the perspective of a completely novice user coming to Google for the first time. </a:t>
            </a:r>
          </a:p>
          <a:p>
            <a:pPr eaLnBrk="1" hangingPunct="1">
              <a:buFontTx/>
              <a:buChar char="•"/>
            </a:pPr>
            <a:r>
              <a:rPr lang="en-US">
                <a:solidFill>
                  <a:schemeClr val="tx1"/>
                </a:solidFill>
                <a:latin typeface="Times New Roman" charset="0"/>
                <a:ea typeface="Arial" charset="0"/>
              </a:rPr>
              <a:t>What does Google actually do?  The front page doesn’t say.  </a:t>
            </a:r>
          </a:p>
          <a:p>
            <a:pPr eaLnBrk="1" hangingPunct="1">
              <a:buFontTx/>
              <a:buChar char="•"/>
            </a:pPr>
            <a:r>
              <a:rPr lang="en-US">
                <a:solidFill>
                  <a:schemeClr val="tx1"/>
                </a:solidFill>
                <a:latin typeface="Times New Roman" charset="0"/>
                <a:ea typeface="Arial" charset="0"/>
              </a:rPr>
              <a:t>What should be typed into the text box?  It has no caption at all.  </a:t>
            </a:r>
          </a:p>
          <a:p>
            <a:pPr eaLnBrk="1" hangingPunct="1">
              <a:buFontTx/>
              <a:buChar char="•"/>
            </a:pPr>
            <a:r>
              <a:rPr lang="en-US">
                <a:solidFill>
                  <a:schemeClr val="tx1"/>
                </a:solidFill>
                <a:latin typeface="Times New Roman" charset="0"/>
                <a:ea typeface="Arial" charset="0"/>
              </a:rPr>
              <a:t>The button labels are almost gibberish. “Google Search” isn’t meaningful English (although it’s gradually becoming more meaningful as </a:t>
            </a:r>
            <a:r>
              <a:rPr lang="en-US" i="1">
                <a:solidFill>
                  <a:schemeClr val="tx1"/>
                </a:solidFill>
                <a:latin typeface="Times New Roman" charset="0"/>
                <a:ea typeface="Arial" charset="0"/>
              </a:rPr>
              <a:t>Google</a:t>
            </a:r>
            <a:r>
              <a:rPr lang="en-US">
                <a:solidFill>
                  <a:schemeClr val="tx1"/>
                </a:solidFill>
                <a:latin typeface="Times New Roman" charset="0"/>
                <a:ea typeface="Arial" charset="0"/>
              </a:rPr>
              <a:t> enters the language as a noun, verb, and adjective).  And what does “I’m Feeling Lucky” mean?</a:t>
            </a:r>
          </a:p>
          <a:p>
            <a:pPr eaLnBrk="1" hangingPunct="1">
              <a:buFontTx/>
              <a:buChar char="•"/>
            </a:pPr>
            <a:r>
              <a:rPr lang="en-US">
                <a:solidFill>
                  <a:schemeClr val="tx1"/>
                </a:solidFill>
                <a:latin typeface="Times New Roman" charset="0"/>
                <a:ea typeface="Arial" charset="0"/>
              </a:rPr>
              <a:t>Where is Help?  Turns out it’s reachable from About Google, but the scent</a:t>
            </a:r>
            <a:r>
              <a:rPr lang="en-US" baseline="0">
                <a:solidFill>
                  <a:schemeClr val="tx1"/>
                </a:solidFill>
                <a:latin typeface="Times New Roman" charset="0"/>
                <a:ea typeface="Arial" charset="0"/>
              </a:rPr>
              <a:t> isn’t too strong for that</a:t>
            </a:r>
            <a:r>
              <a:rPr lang="en-US">
                <a:solidFill>
                  <a:schemeClr val="tx1"/>
                </a:solidFill>
                <a:latin typeface="Times New Roman" charset="0"/>
                <a:ea typeface="Arial" charset="0"/>
              </a:rPr>
              <a:t>.</a:t>
            </a:r>
          </a:p>
          <a:p>
            <a:pPr eaLnBrk="1" hangingPunct="1"/>
            <a:r>
              <a:rPr lang="en-US">
                <a:solidFill>
                  <a:schemeClr val="tx1"/>
                </a:solidFill>
                <a:latin typeface="Times New Roman" charset="0"/>
                <a:ea typeface="Arial" charset="0"/>
              </a:rPr>
              <a:t>Although these problems would be easy for Google to fix, they are actually minor, because Google’s interface is simple enough that it can be learned by only a small amount of exploration.  (Except perhaps for the I’m Feeling Lucky button, which probably remains a mystery until a user is curious enough to hunt for the help.  After all, maybe it does a random choice from the search results!)</a:t>
            </a:r>
          </a:p>
          <a:p>
            <a:pPr eaLnBrk="1" hangingPunct="1"/>
            <a:r>
              <a:rPr lang="en-US">
                <a:solidFill>
                  <a:schemeClr val="tx1"/>
                </a:solidFill>
                <a:latin typeface="Times New Roman" charset="0"/>
                <a:ea typeface="Arial" charset="0"/>
              </a:rPr>
              <a:t>Notice that Google does </a:t>
            </a:r>
            <a:r>
              <a:rPr lang="en-US" b="1">
                <a:solidFill>
                  <a:schemeClr val="tx1"/>
                </a:solidFill>
                <a:latin typeface="Times New Roman" charset="0"/>
                <a:ea typeface="Arial" charset="0"/>
              </a:rPr>
              <a:t>not </a:t>
            </a:r>
            <a:r>
              <a:rPr lang="en-US">
                <a:solidFill>
                  <a:schemeClr val="tx1"/>
                </a:solidFill>
                <a:latin typeface="Times New Roman" charset="0"/>
                <a:ea typeface="Arial" charset="0"/>
              </a:rPr>
              <a:t>ask you to choose your search domain first.  It picks a good default (web pages),</a:t>
            </a:r>
            <a:r>
              <a:rPr lang="en-US" baseline="0">
                <a:solidFill>
                  <a:schemeClr val="tx1"/>
                </a:solidFill>
                <a:latin typeface="Times New Roman" charset="0"/>
                <a:ea typeface="Arial" charset="0"/>
              </a:rPr>
              <a:t> includes a mix of results if they seem relevant (e.g. images &amp; videos &amp; maps too, not purely web pages), </a:t>
            </a:r>
            <a:r>
              <a:rPr lang="en-US">
                <a:solidFill>
                  <a:schemeClr val="tx1"/>
                </a:solidFill>
                <a:latin typeface="Times New Roman" charset="0"/>
                <a:ea typeface="Arial" charset="0"/>
              </a:rPr>
              <a:t>and makes it easy to change.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B00C7EF-BE74-2840-86C5-C24275E2EE26}" type="slidenum">
              <a:rPr lang="en-US"/>
              <a:pPr/>
              <a:t>21</a:t>
            </a:fld>
            <a:endParaRPr lang="en-US"/>
          </a:p>
        </p:txBody>
      </p:sp>
      <p:sp>
        <p:nvSpPr>
          <p:cNvPr id="55299" name="Rectangle 2"/>
          <p:cNvSpPr>
            <a:spLocks noGrp="1" noRot="1" noChangeAspect="1" noChangeArrowheads="1" noTextEdit="1"/>
          </p:cNvSpPr>
          <p:nvPr>
            <p:ph type="sldImg"/>
          </p:nvPr>
        </p:nvSpPr>
        <p:spPr>
          <a:xfrm>
            <a:off x="1503363" y="720725"/>
            <a:ext cx="4119562" cy="3089275"/>
          </a:xfrm>
          <a:ln/>
        </p:spPr>
      </p:sp>
      <p:sp>
        <p:nvSpPr>
          <p:cNvPr id="55300" name="Rectangle 3"/>
          <p:cNvSpPr>
            <a:spLocks noGrp="1" noChangeArrowheads="1"/>
          </p:cNvSpPr>
          <p:nvPr>
            <p:ph type="body" idx="1"/>
          </p:nvPr>
        </p:nvSpPr>
        <p:spPr>
          <a:noFill/>
          <a:ln/>
        </p:spPr>
        <p:txBody>
          <a:bodyPr/>
          <a:lstStyle/>
          <a:p>
            <a:r>
              <a:rPr lang="en-US">
                <a:latin typeface="Times New Roman" charset="0"/>
                <a:ea typeface="Arial" charset="0"/>
              </a:rPr>
              <a:t>Here’s an example of too little contrast.  It’s important to distinguish captions from text fields, but in this design, most of the visual variables are the same for both: </a:t>
            </a:r>
          </a:p>
          <a:p>
            <a:r>
              <a:rPr lang="en-US">
                <a:latin typeface="Times New Roman" charset="0"/>
                <a:ea typeface="Arial" charset="0"/>
              </a:rPr>
              <a:t>- the </a:t>
            </a:r>
            <a:r>
              <a:rPr lang="en-US" b="1">
                <a:latin typeface="Times New Roman" charset="0"/>
                <a:ea typeface="Arial" charset="0"/>
              </a:rPr>
              <a:t>position</a:t>
            </a:r>
            <a:r>
              <a:rPr lang="en-US">
                <a:latin typeface="Times New Roman" charset="0"/>
                <a:ea typeface="Arial" charset="0"/>
              </a:rPr>
              <a:t> is very similar: the box around each caption and text field begins at the same horizontal position.  The text itself begins at different positions (left-justified vs. aligned), but it isn’t a strong distinction, and some of the captions fill their column.</a:t>
            </a:r>
          </a:p>
          <a:p>
            <a:r>
              <a:rPr lang="en-US">
                <a:latin typeface="Times New Roman" charset="0"/>
                <a:ea typeface="Arial" charset="0"/>
              </a:rPr>
              <a:t>- the </a:t>
            </a:r>
            <a:r>
              <a:rPr lang="en-US" b="1">
                <a:latin typeface="Times New Roman" charset="0"/>
                <a:ea typeface="Arial" charset="0"/>
              </a:rPr>
              <a:t>size</a:t>
            </a:r>
            <a:r>
              <a:rPr lang="en-US">
                <a:latin typeface="Times New Roman" charset="0"/>
                <a:ea typeface="Arial" charset="0"/>
              </a:rPr>
              <a:t> is the same: captions and text fields fill the same column width</a:t>
            </a:r>
          </a:p>
          <a:p>
            <a:r>
              <a:rPr lang="en-US">
                <a:latin typeface="Times New Roman" charset="0"/>
                <a:ea typeface="Arial" charset="0"/>
              </a:rPr>
              <a:t>- the background </a:t>
            </a:r>
            <a:r>
              <a:rPr lang="en-US" b="1">
                <a:latin typeface="Times New Roman" charset="0"/>
                <a:ea typeface="Arial" charset="0"/>
              </a:rPr>
              <a:t>hue</a:t>
            </a:r>
            <a:r>
              <a:rPr lang="en-US">
                <a:latin typeface="Times New Roman" charset="0"/>
                <a:ea typeface="Arial" charset="0"/>
              </a:rPr>
              <a:t> is slightly different (yellow vs. white), but not easily differentiable by the squint test</a:t>
            </a:r>
          </a:p>
          <a:p>
            <a:r>
              <a:rPr lang="en-US">
                <a:latin typeface="Times New Roman" charset="0"/>
                <a:ea typeface="Arial" charset="0"/>
              </a:rPr>
              <a:t>- the background </a:t>
            </a:r>
            <a:r>
              <a:rPr lang="en-US" b="1">
                <a:latin typeface="Times New Roman" charset="0"/>
                <a:ea typeface="Arial" charset="0"/>
              </a:rPr>
              <a:t>value</a:t>
            </a:r>
            <a:r>
              <a:rPr lang="en-US">
                <a:latin typeface="Times New Roman" charset="0"/>
                <a:ea typeface="Arial" charset="0"/>
              </a:rPr>
              <a:t> is the same (very bright)</a:t>
            </a:r>
          </a:p>
          <a:p>
            <a:r>
              <a:rPr lang="en-US">
                <a:latin typeface="Times New Roman" charset="0"/>
                <a:ea typeface="Arial" charset="0"/>
              </a:rPr>
              <a:t>- the foreground </a:t>
            </a:r>
            <a:r>
              <a:rPr lang="en-US" b="1">
                <a:latin typeface="Times New Roman" charset="0"/>
                <a:ea typeface="Arial" charset="0"/>
              </a:rPr>
              <a:t>hue</a:t>
            </a:r>
            <a:r>
              <a:rPr lang="en-US">
                <a:latin typeface="Times New Roman" charset="0"/>
                <a:ea typeface="Arial" charset="0"/>
              </a:rPr>
              <a:t> and </a:t>
            </a:r>
            <a:r>
              <a:rPr lang="en-US" b="1">
                <a:latin typeface="Times New Roman" charset="0"/>
                <a:ea typeface="Arial" charset="0"/>
              </a:rPr>
              <a:t>value</a:t>
            </a:r>
            <a:r>
              <a:rPr lang="en-US">
                <a:latin typeface="Times New Roman" charset="0"/>
                <a:ea typeface="Arial" charset="0"/>
              </a:rPr>
              <a:t> are the same (black, plain font)</a:t>
            </a:r>
          </a:p>
          <a:p>
            <a:r>
              <a:rPr lang="en-US">
                <a:latin typeface="Times New Roman" charset="0"/>
                <a:ea typeface="Arial" charset="0"/>
              </a:rPr>
              <a:t>- the </a:t>
            </a:r>
            <a:r>
              <a:rPr lang="en-US" b="1">
                <a:latin typeface="Times New Roman" charset="0"/>
                <a:ea typeface="Arial" charset="0"/>
              </a:rPr>
              <a:t>orientation</a:t>
            </a:r>
            <a:r>
              <a:rPr lang="en-US">
                <a:latin typeface="Times New Roman" charset="0"/>
                <a:ea typeface="Arial" charset="0"/>
              </a:rPr>
              <a:t> is the horizontal, because of course you have to read it.</a:t>
            </a:r>
          </a:p>
          <a:p>
            <a:r>
              <a:rPr lang="en-US">
                <a:latin typeface="Times New Roman" charset="0"/>
                <a:ea typeface="Arial" charset="0"/>
              </a:rPr>
              <a:t>The result is that it’s hard to scan this form.  The form is also terribly crowded, which leads us into our next topic…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46F6DD-5410-A346-9C08-5A6C03FC6303}" type="slidenum">
              <a:rPr lang="en-US"/>
              <a:pPr/>
              <a:t>22</a:t>
            </a:fld>
            <a:endParaRPr lang="en-US"/>
          </a:p>
        </p:txBody>
      </p:sp>
      <p:sp>
        <p:nvSpPr>
          <p:cNvPr id="57347" name="Rectangle 2"/>
          <p:cNvSpPr>
            <a:spLocks noGrp="1" noRot="1" noChangeAspect="1" noChangeArrowheads="1" noTextEdit="1"/>
          </p:cNvSpPr>
          <p:nvPr>
            <p:ph type="sldImg"/>
          </p:nvPr>
        </p:nvSpPr>
        <p:spPr>
          <a:xfrm>
            <a:off x="1503363" y="720725"/>
            <a:ext cx="4119562" cy="3089275"/>
          </a:xfrm>
          <a:ln/>
        </p:spPr>
      </p:sp>
      <p:sp>
        <p:nvSpPr>
          <p:cNvPr id="57348" name="Rectangle 3"/>
          <p:cNvSpPr>
            <a:spLocks noGrp="1" noChangeArrowheads="1"/>
          </p:cNvSpPr>
          <p:nvPr>
            <p:ph type="body" idx="1"/>
          </p:nvPr>
        </p:nvSpPr>
        <p:spPr>
          <a:noFill/>
          <a:ln/>
        </p:spPr>
        <p:txBody>
          <a:bodyPr/>
          <a:lstStyle/>
          <a:p>
            <a:r>
              <a:rPr lang="en-US">
                <a:latin typeface="Times New Roman" charset="0"/>
                <a:ea typeface="Arial" charset="0"/>
              </a:rPr>
              <a:t>White space plays an essential role in composition.  Screen real estate is at a premium in many graphical user interfaces, so it’s a constant struggle to balance the need for white space against a desire to pack information and controls into a display.  But insufficient white space can have serious side-effects, making a display more painful to look at and much slower to scan.</a:t>
            </a:r>
          </a:p>
          <a:p>
            <a:r>
              <a:rPr lang="en-US">
                <a:latin typeface="Times New Roman" charset="0"/>
                <a:ea typeface="Arial" charset="0"/>
              </a:rPr>
              <a:t>Put </a:t>
            </a:r>
            <a:r>
              <a:rPr lang="en-US" b="1">
                <a:latin typeface="Times New Roman" charset="0"/>
                <a:ea typeface="Arial" charset="0"/>
              </a:rPr>
              <a:t>margins</a:t>
            </a:r>
            <a:r>
              <a:rPr lang="en-US">
                <a:latin typeface="Times New Roman" charset="0"/>
                <a:ea typeface="Arial" charset="0"/>
              </a:rPr>
              <a:t> around all your content.  Labels and controls that pack tightly against the edge of a window are much slower to scan.  When an object is surrounded by white space, keep a sense of proportion between the object (the </a:t>
            </a:r>
            <a:r>
              <a:rPr lang="en-US" b="1">
                <a:latin typeface="Times New Roman" charset="0"/>
                <a:ea typeface="Arial" charset="0"/>
              </a:rPr>
              <a:t>figure</a:t>
            </a:r>
            <a:r>
              <a:rPr lang="en-US">
                <a:latin typeface="Times New Roman" charset="0"/>
                <a:ea typeface="Arial" charset="0"/>
              </a:rPr>
              <a:t>)</a:t>
            </a:r>
            <a:r>
              <a:rPr lang="en-US" b="1">
                <a:latin typeface="Times New Roman" charset="0"/>
                <a:ea typeface="Arial" charset="0"/>
              </a:rPr>
              <a:t> </a:t>
            </a:r>
            <a:r>
              <a:rPr lang="en-US">
                <a:latin typeface="Times New Roman" charset="0"/>
                <a:ea typeface="Arial" charset="0"/>
              </a:rPr>
              <a:t>and its surroundings (</a:t>
            </a:r>
            <a:r>
              <a:rPr lang="en-US" b="1">
                <a:latin typeface="Times New Roman" charset="0"/>
                <a:ea typeface="Arial" charset="0"/>
              </a:rPr>
              <a:t>ground</a:t>
            </a:r>
            <a:r>
              <a:rPr lang="en-US">
                <a:latin typeface="Times New Roman" charset="0"/>
                <a:ea typeface="Arial" charset="0"/>
              </a:rPr>
              <a:t>). Don’t crowd controls together, even if you’re grouping the controls.  Crowding inhibits scanning, and produces distracting effects when two lines (such as the edges of text fields) are too close.  Many UI toolkits unfortunately encourage this crowding by packing controls tightly together by default, but Java Swing (at least) lets you add empty margins to your controls that give them a chance to breathe.</a:t>
            </a:r>
          </a:p>
          <a:p>
            <a:endParaRPr lang="en-US">
              <a:latin typeface="Times New Roman" charset="0"/>
              <a:ea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E16CDA4-F139-3D44-922D-FBD5F321A138}" type="slidenum">
              <a:rPr lang="en-US"/>
              <a:pPr/>
              <a:t>23</a:t>
            </a:fld>
            <a:endParaRPr lang="en-US"/>
          </a:p>
        </p:txBody>
      </p:sp>
      <p:sp>
        <p:nvSpPr>
          <p:cNvPr id="59395" name="Rectangle 2"/>
          <p:cNvSpPr>
            <a:spLocks noGrp="1" noRot="1" noChangeAspect="1" noChangeArrowheads="1" noTextEdit="1"/>
          </p:cNvSpPr>
          <p:nvPr>
            <p:ph type="sldImg"/>
          </p:nvPr>
        </p:nvSpPr>
        <p:spPr>
          <a:xfrm>
            <a:off x="1503363" y="720725"/>
            <a:ext cx="4119562" cy="3089275"/>
          </a:xfrm>
          <a:ln/>
        </p:spPr>
      </p:sp>
      <p:sp>
        <p:nvSpPr>
          <p:cNvPr id="59396" name="Rectangle 3"/>
          <p:cNvSpPr>
            <a:spLocks noGrp="1" noChangeArrowheads="1"/>
          </p:cNvSpPr>
          <p:nvPr>
            <p:ph type="body" idx="1"/>
          </p:nvPr>
        </p:nvSpPr>
        <p:spPr>
          <a:noFill/>
          <a:ln/>
        </p:spPr>
        <p:txBody>
          <a:bodyPr/>
          <a:lstStyle/>
          <a:p>
            <a:r>
              <a:rPr lang="en-US">
                <a:latin typeface="Times New Roman" charset="0"/>
                <a:ea typeface="Arial" charset="0"/>
              </a:rPr>
              <a:t>Here’s an example of an overcrowded dialog.  The dialog has no </a:t>
            </a:r>
            <a:r>
              <a:rPr lang="en-US" b="1">
                <a:latin typeface="Times New Roman" charset="0"/>
                <a:ea typeface="Arial" charset="0"/>
              </a:rPr>
              <a:t>margins</a:t>
            </a:r>
            <a:r>
              <a:rPr lang="en-US">
                <a:latin typeface="Times New Roman" charset="0"/>
                <a:ea typeface="Arial" charset="0"/>
              </a:rPr>
              <a:t> around the edges; the controls are </a:t>
            </a:r>
            <a:r>
              <a:rPr lang="en-US" b="1">
                <a:latin typeface="Times New Roman" charset="0"/>
                <a:ea typeface="Arial" charset="0"/>
              </a:rPr>
              <a:t>tightly packed</a:t>
            </a:r>
            <a:r>
              <a:rPr lang="en-US">
                <a:latin typeface="Times New Roman" charset="0"/>
                <a:ea typeface="Arial" charset="0"/>
              </a:rPr>
              <a:t> together; and </a:t>
            </a:r>
            <a:r>
              <a:rPr lang="en-US" b="1">
                <a:latin typeface="Times New Roman" charset="0"/>
                <a:ea typeface="Arial" charset="0"/>
              </a:rPr>
              <a:t>lines are used for grouping</a:t>
            </a:r>
            <a:r>
              <a:rPr lang="en-US">
                <a:latin typeface="Times New Roman" charset="0"/>
                <a:ea typeface="Arial" charset="0"/>
              </a:rPr>
              <a:t> where white space would be more appropriate.  Screen real estate isn’t terribly precious in a transient dialog box.</a:t>
            </a:r>
          </a:p>
          <a:p>
            <a:r>
              <a:rPr lang="en-US">
                <a:latin typeface="Times New Roman" charset="0"/>
                <a:ea typeface="Arial" charset="0"/>
              </a:rPr>
              <a:t>The crowding leads to some bad perceptual effects.  Lines appearing too close together – such as the bottom of the Spacing text field and the group line that surround it – blend together into a thicker, darker line, making a wart in the design.  A few pixels of white space between the lines would completely eliminate this problem.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7DC7724-7830-934C-8D9C-589F2AAF832F}" type="slidenum">
              <a:rPr lang="en-US"/>
              <a:pPr/>
              <a:t>24</a:t>
            </a:fld>
            <a:endParaRPr lang="en-US"/>
          </a:p>
        </p:txBody>
      </p:sp>
      <p:sp>
        <p:nvSpPr>
          <p:cNvPr id="61443" name="Rectangle 2"/>
          <p:cNvSpPr>
            <a:spLocks noGrp="1" noRot="1" noChangeAspect="1" noChangeArrowheads="1" noTextEdit="1"/>
          </p:cNvSpPr>
          <p:nvPr>
            <p:ph type="sldImg"/>
          </p:nvPr>
        </p:nvSpPr>
        <p:spPr>
          <a:xfrm>
            <a:off x="1503363" y="720725"/>
            <a:ext cx="4119562" cy="3089275"/>
          </a:xfrm>
          <a:ln/>
        </p:spPr>
      </p:sp>
      <p:sp>
        <p:nvSpPr>
          <p:cNvPr id="61444" name="Rectangle 3"/>
          <p:cNvSpPr>
            <a:spLocks noGrp="1" noChangeArrowheads="1"/>
          </p:cNvSpPr>
          <p:nvPr>
            <p:ph type="body" idx="1"/>
          </p:nvPr>
        </p:nvSpPr>
        <p:spPr>
          <a:noFill/>
          <a:ln/>
        </p:spPr>
        <p:txBody>
          <a:bodyPr/>
          <a:lstStyle/>
          <a:p>
            <a:r>
              <a:rPr lang="en-US">
                <a:latin typeface="Times New Roman" charset="0"/>
                <a:ea typeface="Arial" charset="0"/>
              </a:rPr>
              <a:t> A particularly effective use of white space is to put labels in the left margin, where the white space sets off and highlights them. In dialog box (a), you can’t scan the labels and group names separately; they interfere with each other, as do the grouping lines.  In the redesigned dialog (b), the labels are now alone on the left, making them much easier to scan.</a:t>
            </a:r>
          </a:p>
          <a:p>
            <a:r>
              <a:rPr lang="en-US">
                <a:latin typeface="Times New Roman" charset="0"/>
                <a:ea typeface="Arial" charset="0"/>
              </a:rPr>
              <a:t>For the same reason, you should put labels to the left of controls, rather than above.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4F9FBB5-F377-8341-BF62-84B181C188F5}" type="slidenum">
              <a:rPr lang="en-US"/>
              <a:pPr/>
              <a:t>25</a:t>
            </a:fld>
            <a:endParaRPr lang="en-US"/>
          </a:p>
        </p:txBody>
      </p:sp>
      <p:sp>
        <p:nvSpPr>
          <p:cNvPr id="63491" name="Rectangle 2"/>
          <p:cNvSpPr>
            <a:spLocks noGrp="1" noRot="1" noChangeAspect="1" noChangeArrowheads="1" noTextEdit="1"/>
          </p:cNvSpPr>
          <p:nvPr>
            <p:ph type="sldImg"/>
          </p:nvPr>
        </p:nvSpPr>
        <p:spPr>
          <a:xfrm>
            <a:off x="1503363" y="720725"/>
            <a:ext cx="4119562" cy="3089275"/>
          </a:xfrm>
          <a:ln/>
        </p:spPr>
      </p:sp>
      <p:sp>
        <p:nvSpPr>
          <p:cNvPr id="63492" name="Rectangle 3"/>
          <p:cNvSpPr>
            <a:spLocks noGrp="1" noChangeArrowheads="1"/>
          </p:cNvSpPr>
          <p:nvPr>
            <p:ph type="body" idx="1"/>
          </p:nvPr>
        </p:nvSpPr>
        <p:spPr>
          <a:noFill/>
          <a:ln/>
        </p:spPr>
        <p:txBody>
          <a:bodyPr/>
          <a:lstStyle/>
          <a:p>
            <a:r>
              <a:rPr lang="en-US">
                <a:latin typeface="Times New Roman" charset="0"/>
                <a:ea typeface="Arial" charset="0"/>
              </a:rPr>
              <a:t>The power of white space for grouping derives from the Gestalt principle of proximity.  These principles, discovered in the 1920’s by the Gestalt school of psychologists, describe how early visual processing groups elements in the visual field into larger wholes.  Here are the six principles identified by the Gestalt psychologists:</a:t>
            </a:r>
          </a:p>
          <a:p>
            <a:r>
              <a:rPr lang="en-US" b="1">
                <a:latin typeface="Times New Roman" charset="0"/>
                <a:ea typeface="Arial" charset="0"/>
              </a:rPr>
              <a:t>Proximity</a:t>
            </a:r>
            <a:r>
              <a:rPr lang="en-US">
                <a:latin typeface="Times New Roman" charset="0"/>
                <a:ea typeface="Arial" charset="0"/>
              </a:rPr>
              <a:t>.  Elements that are closer to each other are more likely to be grouped together.  You see four vertical columns of circles, because the circles are closer vertically than they are horizontally.</a:t>
            </a:r>
            <a:endParaRPr lang="en-US" b="1">
              <a:latin typeface="Times New Roman" charset="0"/>
              <a:ea typeface="Arial" charset="0"/>
            </a:endParaRPr>
          </a:p>
          <a:p>
            <a:r>
              <a:rPr lang="en-US" b="1">
                <a:latin typeface="Times New Roman" charset="0"/>
                <a:ea typeface="Arial" charset="0"/>
              </a:rPr>
              <a:t>Similarity.</a:t>
            </a:r>
            <a:r>
              <a:rPr lang="en-US">
                <a:latin typeface="Times New Roman" charset="0"/>
                <a:ea typeface="Arial" charset="0"/>
              </a:rPr>
              <a:t>  Elements with similar attributes are more likely to be grouped.  You see four </a:t>
            </a:r>
            <a:r>
              <a:rPr lang="en-US" i="1">
                <a:latin typeface="Times New Roman" charset="0"/>
                <a:ea typeface="Arial" charset="0"/>
              </a:rPr>
              <a:t>rows </a:t>
            </a:r>
            <a:r>
              <a:rPr lang="en-US">
                <a:latin typeface="Times New Roman" charset="0"/>
                <a:ea typeface="Arial" charset="0"/>
              </a:rPr>
              <a:t>of circles in the Similarity example, because the circles are more alike horizontally than they are vertically.</a:t>
            </a:r>
          </a:p>
          <a:p>
            <a:r>
              <a:rPr lang="en-US" b="1">
                <a:latin typeface="Times New Roman" charset="0"/>
                <a:ea typeface="Arial" charset="0"/>
              </a:rPr>
              <a:t>Continuity.</a:t>
            </a:r>
            <a:r>
              <a:rPr lang="en-US">
                <a:latin typeface="Times New Roman" charset="0"/>
                <a:ea typeface="Arial" charset="0"/>
              </a:rPr>
              <a:t>  The eye expects to see a contour as a continuous object.  You primarily perceive the Continuity example above as two crossing lines, rather than as four lines meeting at a point, or two right angles sharing a vertex.</a:t>
            </a:r>
            <a:endParaRPr lang="en-US" b="1">
              <a:latin typeface="Times New Roman" charset="0"/>
              <a:ea typeface="Arial" charset="0"/>
            </a:endParaRPr>
          </a:p>
          <a:p>
            <a:r>
              <a:rPr lang="en-US" b="1">
                <a:latin typeface="Times New Roman" charset="0"/>
                <a:ea typeface="Arial" charset="0"/>
              </a:rPr>
              <a:t>Closure.</a:t>
            </a:r>
            <a:r>
              <a:rPr lang="en-US">
                <a:latin typeface="Times New Roman" charset="0"/>
                <a:ea typeface="Arial" charset="0"/>
              </a:rPr>
              <a:t>  The eye tends to perceive complete, closed figures, even when lines are missing.  We see a triangle in the center of the Closure example, even though its edges aren’t complete.</a:t>
            </a:r>
          </a:p>
          <a:p>
            <a:r>
              <a:rPr lang="en-US" b="1">
                <a:latin typeface="Times New Roman" charset="0"/>
                <a:ea typeface="Arial" charset="0"/>
              </a:rPr>
              <a:t>Area.</a:t>
            </a:r>
            <a:r>
              <a:rPr lang="en-US">
                <a:latin typeface="Times New Roman" charset="0"/>
                <a:ea typeface="Arial" charset="0"/>
              </a:rPr>
              <a:t> When two elements overlap, the smaller one will be interpreted as a figure in front of the larger ground.  So we tend to perceive the Area example as a small square in front of a large square, rather than a large square with a hole cut in it.</a:t>
            </a:r>
            <a:endParaRPr lang="en-US" b="1">
              <a:latin typeface="Times New Roman" charset="0"/>
              <a:ea typeface="Arial" charset="0"/>
            </a:endParaRPr>
          </a:p>
          <a:p>
            <a:r>
              <a:rPr lang="en-US" b="1">
                <a:latin typeface="Times New Roman" charset="0"/>
                <a:ea typeface="Arial" charset="0"/>
              </a:rPr>
              <a:t>Symmetry.</a:t>
            </a:r>
            <a:r>
              <a:rPr lang="en-US">
                <a:latin typeface="Times New Roman" charset="0"/>
                <a:ea typeface="Arial" charset="0"/>
              </a:rPr>
              <a:t>  The eye prefers explanations with greater symmetry.  So the Symmetry example is perceived as two overlapping squares, rather than three separate polygons.</a:t>
            </a:r>
          </a:p>
          <a:p>
            <a:r>
              <a:rPr lang="en-US" b="0">
                <a:latin typeface="Times New Roman" charset="0"/>
                <a:ea typeface="Arial" charset="0"/>
              </a:rPr>
              <a:t>A</a:t>
            </a:r>
            <a:r>
              <a:rPr lang="en-US" b="0" baseline="0">
                <a:latin typeface="Times New Roman" charset="0"/>
                <a:ea typeface="Arial" charset="0"/>
              </a:rPr>
              <a:t> good paper about perceptual grouping in HCI and information visualization is Rosenholtz et al, “An Intuitive Model of Perceptual Grouping for HCI Design”, CHI 2009.</a:t>
            </a:r>
            <a:endParaRPr lang="en-US" b="1">
              <a:latin typeface="Times New Roman" charset="0"/>
              <a:ea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BB13F5-1707-F746-86D2-D3FFB6803921}" type="slidenum">
              <a:rPr lang="en-US"/>
              <a:pPr/>
              <a:t>26</a:t>
            </a:fld>
            <a:endParaRPr lang="en-US"/>
          </a:p>
        </p:txBody>
      </p:sp>
      <p:sp>
        <p:nvSpPr>
          <p:cNvPr id="65539" name="Rectangle 2"/>
          <p:cNvSpPr>
            <a:spLocks noGrp="1" noRot="1" noChangeAspect="1" noChangeArrowheads="1" noTextEdit="1"/>
          </p:cNvSpPr>
          <p:nvPr>
            <p:ph type="sldImg"/>
          </p:nvPr>
        </p:nvSpPr>
        <p:spPr>
          <a:xfrm>
            <a:off x="1503363" y="720725"/>
            <a:ext cx="4119562" cy="3089275"/>
          </a:xfrm>
          <a:ln/>
        </p:spPr>
      </p:sp>
      <p:sp>
        <p:nvSpPr>
          <p:cNvPr id="65540" name="Rectangle 3"/>
          <p:cNvSpPr>
            <a:spLocks noGrp="1" noChangeArrowheads="1"/>
          </p:cNvSpPr>
          <p:nvPr>
            <p:ph type="body" idx="1"/>
          </p:nvPr>
        </p:nvSpPr>
        <p:spPr>
          <a:noFill/>
          <a:ln/>
        </p:spPr>
        <p:txBody>
          <a:bodyPr/>
          <a:lstStyle/>
          <a:p>
            <a:r>
              <a:rPr lang="en-US">
                <a:latin typeface="Times New Roman" charset="0"/>
                <a:ea typeface="Arial" charset="0"/>
              </a:rPr>
              <a:t>Here’s an interesting idea from Tufte: get rid of the grid rules on a standard bar chart, and use whitespace to show where the grid lines would cross the bars.  It’s much less noisy.  (But alas, impossible to do automatically in Excel.)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75476E-CC16-9649-9801-944439551886}" type="slidenum">
              <a:rPr lang="en-US"/>
              <a:pPr/>
              <a:t>27</a:t>
            </a:fld>
            <a:endParaRPr lang="en-US"/>
          </a:p>
        </p:txBody>
      </p:sp>
      <p:sp>
        <p:nvSpPr>
          <p:cNvPr id="67587" name="Rectangle 2"/>
          <p:cNvSpPr>
            <a:spLocks noGrp="1" noRot="1" noChangeAspect="1" noChangeArrowheads="1" noTextEdit="1"/>
          </p:cNvSpPr>
          <p:nvPr>
            <p:ph type="sldImg"/>
          </p:nvPr>
        </p:nvSpPr>
        <p:spPr>
          <a:xfrm>
            <a:off x="1503363" y="720725"/>
            <a:ext cx="4119562" cy="3089275"/>
          </a:xfrm>
          <a:ln/>
        </p:spPr>
      </p:sp>
      <p:sp>
        <p:nvSpPr>
          <p:cNvPr id="67588" name="Rectangle 3"/>
          <p:cNvSpPr>
            <a:spLocks noGrp="1" noChangeArrowheads="1"/>
          </p:cNvSpPr>
          <p:nvPr>
            <p:ph type="body" idx="1"/>
          </p:nvPr>
        </p:nvSpPr>
        <p:spPr>
          <a:noFill/>
          <a:ln/>
        </p:spPr>
        <p:txBody>
          <a:bodyPr/>
          <a:lstStyle/>
          <a:p>
            <a:r>
              <a:rPr lang="en-US">
                <a:latin typeface="Times New Roman" charset="0"/>
                <a:ea typeface="Arial" charset="0"/>
              </a:rPr>
              <a:t>Balance and symmetry are valuable tools in a designer’s toolkit.  In graphic design, symmetry rarely means exact, mirror-image equivalence. Instead, what we mean by symmetry is more like balance: is there the same amount of stuff on each side of the axis of symmetry.  We measure “stuff” by both mass (quantity of nonwhite pixels) and extent (area covered by those pixels); both mass and extent should be balanced.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5D4F55-EA8A-CB4B-8BC8-8D40E3DA1FC0}" type="slidenum">
              <a:rPr lang="en-US"/>
              <a:pPr/>
              <a:t>28</a:t>
            </a:fld>
            <a:endParaRPr lang="en-US"/>
          </a:p>
        </p:txBody>
      </p:sp>
      <p:sp>
        <p:nvSpPr>
          <p:cNvPr id="69635" name="Rectangle 2"/>
          <p:cNvSpPr>
            <a:spLocks noGrp="1" noRot="1" noChangeAspect="1" noChangeArrowheads="1" noTextEdit="1"/>
          </p:cNvSpPr>
          <p:nvPr>
            <p:ph type="sldImg"/>
          </p:nvPr>
        </p:nvSpPr>
        <p:spPr>
          <a:xfrm>
            <a:off x="1503363" y="720725"/>
            <a:ext cx="4119562" cy="3089275"/>
          </a:xfrm>
          <a:ln/>
        </p:spPr>
      </p:sp>
      <p:sp>
        <p:nvSpPr>
          <p:cNvPr id="69636" name="Rectangle 3"/>
          <p:cNvSpPr>
            <a:spLocks noGrp="1" noChangeArrowheads="1"/>
          </p:cNvSpPr>
          <p:nvPr>
            <p:ph type="body" idx="1"/>
          </p:nvPr>
        </p:nvSpPr>
        <p:spPr>
          <a:noFill/>
          <a:ln/>
        </p:spPr>
        <p:txBody>
          <a:bodyPr/>
          <a:lstStyle/>
          <a:p>
            <a:r>
              <a:rPr lang="en-US">
                <a:latin typeface="Times New Roman" charset="0"/>
                <a:ea typeface="Arial" charset="0"/>
              </a:rPr>
              <a:t>An easy way to achieve balance is to simply center the elements of your display.  That automatically achieves balance around a vertical axis.  If you look at Google’s home page, you’ll see this kind of approach in action.  In fact, only one element of the Google home page breaks this symmetry: the stack of links for Advanced Search, Preferences, and Language Tools on the right.  This slight irregularity (a kind of </a:t>
            </a:r>
            <a:r>
              <a:rPr lang="en-US" b="1">
                <a:latin typeface="Times New Roman" charset="0"/>
                <a:ea typeface="Arial" charset="0"/>
              </a:rPr>
              <a:t>contrast</a:t>
            </a:r>
            <a:r>
              <a:rPr lang="en-US">
                <a:latin typeface="Times New Roman" charset="0"/>
                <a:ea typeface="Arial" charset="0"/>
              </a:rPr>
              <a:t>) actually helps emphasize these links slightly.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E505CD-4D5B-1D47-A7A5-0239C5034EF1}" type="slidenum">
              <a:rPr lang="en-US"/>
              <a:pPr/>
              <a:t>29</a:t>
            </a:fld>
            <a:endParaRPr lang="en-US"/>
          </a:p>
        </p:txBody>
      </p:sp>
      <p:sp>
        <p:nvSpPr>
          <p:cNvPr id="71683" name="Rectangle 2"/>
          <p:cNvSpPr>
            <a:spLocks noGrp="1" noRot="1" noChangeAspect="1" noChangeArrowheads="1" noTextEdit="1"/>
          </p:cNvSpPr>
          <p:nvPr>
            <p:ph type="sldImg"/>
          </p:nvPr>
        </p:nvSpPr>
        <p:spPr>
          <a:xfrm>
            <a:off x="1503363" y="720725"/>
            <a:ext cx="4119562" cy="3089275"/>
          </a:xfrm>
          <a:ln/>
        </p:spPr>
      </p:sp>
      <p:sp>
        <p:nvSpPr>
          <p:cNvPr id="71684" name="Rectangle 3"/>
          <p:cNvSpPr>
            <a:spLocks noGrp="1" noChangeArrowheads="1"/>
          </p:cNvSpPr>
          <p:nvPr>
            <p:ph type="body" idx="1"/>
          </p:nvPr>
        </p:nvSpPr>
        <p:spPr>
          <a:noFill/>
          <a:ln/>
        </p:spPr>
        <p:txBody>
          <a:bodyPr/>
          <a:lstStyle/>
          <a:p>
            <a:r>
              <a:rPr lang="en-US" sz="1000">
                <a:latin typeface="Times New Roman" charset="0"/>
                <a:ea typeface="Arial" charset="0"/>
              </a:rPr>
              <a:t>Finally, simplify your designs by aligning elements horizontally and vertically.  Alignment contributes to the simplicity of a design. Fewer alignment positions means a simpler design.  The dialog box shown has totally haphazard alignment, which makes it seem more complicated than it really is.</a:t>
            </a:r>
          </a:p>
          <a:p>
            <a:r>
              <a:rPr lang="en-US" sz="1000" b="1">
                <a:latin typeface="Times New Roman" charset="0"/>
                <a:ea typeface="Arial" charset="0"/>
              </a:rPr>
              <a:t>Labels</a:t>
            </a:r>
            <a:r>
              <a:rPr lang="en-US" sz="1000">
                <a:latin typeface="Times New Roman" charset="0"/>
                <a:ea typeface="Arial" charset="0"/>
              </a:rPr>
              <a:t> (e.g. “Wait” and “Retry after”). There are two schools of thought about label alignment: one school says that the left edges of labels should be aligned, and the other school says that their right edges (i.e., the colon following each label) should be aligned.  Both approaches work, and experimental studies haven’t found any significant differences between them.  Both approaches also fail when long labels and short labels are used in the same display.  You’ll get best results if you can make all your labels about the same size, or else break long labels into multiple lines.</a:t>
            </a:r>
          </a:p>
          <a:p>
            <a:r>
              <a:rPr lang="en-US" sz="1000" b="1">
                <a:latin typeface="Times New Roman" charset="0"/>
                <a:ea typeface="Arial" charset="0"/>
              </a:rPr>
              <a:t>Controls </a:t>
            </a:r>
            <a:r>
              <a:rPr lang="en-US" sz="1000">
                <a:latin typeface="Times New Roman" charset="0"/>
                <a:ea typeface="Arial" charset="0"/>
              </a:rPr>
              <a:t>(e.g., text fields, combo boxes, checkboxes).</a:t>
            </a:r>
            <a:r>
              <a:rPr lang="en-US" sz="1000" b="1">
                <a:latin typeface="Times New Roman" charset="0"/>
                <a:ea typeface="Arial" charset="0"/>
              </a:rPr>
              <a:t> </a:t>
            </a:r>
            <a:r>
              <a:rPr lang="en-US" sz="1000">
                <a:latin typeface="Times New Roman" charset="0"/>
                <a:ea typeface="Arial" charset="0"/>
              </a:rPr>
              <a:t>A column of controls should be aligned on both the left and the right.  Sometimes this seems unreasonable -- should a short date field be expanded to the same length as a filename?  It doesn’t hurt the date to be larger than necessary, except perhaps for reducing its perceived affordance for receiving a date.  You can also solve these kinds of problems by rearranging the display, moving the date elsewhere, although be careful of disrupting your design’s functional grouping or the expectations of your user.</a:t>
            </a:r>
          </a:p>
          <a:p>
            <a:r>
              <a:rPr lang="en-US" sz="1000">
                <a:latin typeface="Times New Roman" charset="0"/>
                <a:ea typeface="Arial" charset="0"/>
              </a:rPr>
              <a:t>So far we’ve only discussed left-to-right alignment.  Vertically, you should ensure that labels and controls on the same row share the same </a:t>
            </a:r>
            <a:r>
              <a:rPr lang="en-US" sz="1000" b="1">
                <a:latin typeface="Times New Roman" charset="0"/>
                <a:ea typeface="Arial" charset="0"/>
              </a:rPr>
              <a:t>text baseline</a:t>
            </a:r>
            <a:r>
              <a:rPr lang="en-US" sz="1000">
                <a:latin typeface="Times New Roman" charset="0"/>
                <a:ea typeface="Arial" charset="0"/>
              </a:rPr>
              <a:t>. Java Swing components are designed so that text baselines are aligned if the components are centered vertically with respect to each other, but not if the components’ tops or bottoms are aligned.  Java AWT components are virtually impossible to align on their baselines.  The dialog shown here has baseline alignment problems, particularly among the controls in the last row: the checkbox “Use custom editor”, the text field, and the Browse button.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326E4FC-2B1F-F54A-AD40-3972E81B8923}" type="slidenum">
              <a:rPr lang="en-US"/>
              <a:pPr/>
              <a:t>30</a:t>
            </a:fld>
            <a:endParaRPr lang="en-US"/>
          </a:p>
        </p:txBody>
      </p:sp>
      <p:sp>
        <p:nvSpPr>
          <p:cNvPr id="73731" name="Rectangle 2"/>
          <p:cNvSpPr>
            <a:spLocks noGrp="1" noRot="1" noChangeAspect="1" noChangeArrowheads="1" noTextEdit="1"/>
          </p:cNvSpPr>
          <p:nvPr>
            <p:ph type="sldImg"/>
          </p:nvPr>
        </p:nvSpPr>
        <p:spPr>
          <a:xfrm>
            <a:off x="1503363" y="720725"/>
            <a:ext cx="4119562" cy="3089275"/>
          </a:xfrm>
          <a:ln/>
        </p:spPr>
      </p:sp>
      <p:sp>
        <p:nvSpPr>
          <p:cNvPr id="73732" name="Rectangle 3"/>
          <p:cNvSpPr>
            <a:spLocks noGrp="1" noChangeArrowheads="1"/>
          </p:cNvSpPr>
          <p:nvPr>
            <p:ph type="body" idx="1"/>
          </p:nvPr>
        </p:nvSpPr>
        <p:spPr>
          <a:noFill/>
          <a:ln/>
        </p:spPr>
        <p:txBody>
          <a:bodyPr/>
          <a:lstStyle/>
          <a:p>
            <a:r>
              <a:rPr lang="en-US">
                <a:latin typeface="Times New Roman" charset="0"/>
                <a:ea typeface="Arial" charset="0"/>
              </a:rPr>
              <a:t>A </a:t>
            </a:r>
            <a:r>
              <a:rPr lang="en-US" b="1">
                <a:latin typeface="Times New Roman" charset="0"/>
                <a:ea typeface="Arial" charset="0"/>
              </a:rPr>
              <a:t>grid</a:t>
            </a:r>
            <a:r>
              <a:rPr lang="en-US">
                <a:latin typeface="Times New Roman" charset="0"/>
                <a:ea typeface="Arial" charset="0"/>
              </a:rPr>
              <a:t> is one effective way to achieve both alignment and balance, nearly automatically.  Notice the four-column grid used in this dialog box (excluding the labels on the left).  The only deviation from the grid is the row of three command buttons at the bottom which are nevertheless still balanced.  In fact, their deviation from the grid helps to set them off, despite the minimal white space separating them from the rest of the display.</a:t>
            </a:r>
          </a:p>
          <a:p>
            <a:r>
              <a:rPr lang="en-US">
                <a:latin typeface="Times New Roman" charset="0"/>
                <a:ea typeface="Arial" charset="0"/>
              </a:rPr>
              <a:t>One criticism of this dialog is false grouping.  The controls for Size, All Caps, and Superscript tend to adhere because of their proximity, and likewise for the next two rows of the display.  This might be fixed by pushing the toggle buttons further to the right, to occupy columns 3 and 4 instead of 2 and 3, but at the cost of some balance.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aseline="0" dirty="0" smtClean="0"/>
              <a:t>Which of the following is best for testing the interactive feedback of the interface? (Choose one answer)</a:t>
            </a:r>
          </a:p>
          <a:p>
            <a:r>
              <a:rPr lang="en-US" baseline="0" dirty="0" smtClean="0"/>
              <a:t>A. Paper prototype</a:t>
            </a:r>
          </a:p>
          <a:p>
            <a:r>
              <a:rPr lang="en-US" baseline="0" dirty="0" smtClean="0"/>
              <a:t>B. Computer prototype</a:t>
            </a:r>
          </a:p>
          <a:p>
            <a:r>
              <a:rPr lang="en-US" baseline="0" dirty="0" smtClean="0"/>
              <a:t>C. Wizard of Oz</a:t>
            </a:r>
          </a:p>
          <a:p>
            <a:r>
              <a:rPr lang="en-US" baseline="0" dirty="0" smtClean="0"/>
              <a:t>Answer: B</a:t>
            </a:r>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290038-A25A-C44B-9364-EA4CEBD837B5}"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BF49E81-793B-744D-B802-7D82EEED324D}" type="slidenum">
              <a:rPr lang="en-US"/>
              <a:pPr/>
              <a:t>5</a:t>
            </a:fld>
            <a:endParaRPr lang="en-US"/>
          </a:p>
        </p:txBody>
      </p:sp>
      <p:sp>
        <p:nvSpPr>
          <p:cNvPr id="22531" name="Rectangle 2"/>
          <p:cNvSpPr>
            <a:spLocks noGrp="1" noRot="1" noChangeAspect="1" noChangeArrowheads="1" noTextEdit="1"/>
          </p:cNvSpPr>
          <p:nvPr>
            <p:ph type="sldImg"/>
          </p:nvPr>
        </p:nvSpPr>
        <p:spPr>
          <a:xfrm>
            <a:off x="1503363" y="720725"/>
            <a:ext cx="4119562" cy="3089275"/>
          </a:xfrm>
          <a:ln/>
        </p:spPr>
      </p:sp>
      <p:sp>
        <p:nvSpPr>
          <p:cNvPr id="22532" name="Rectangle 3"/>
          <p:cNvSpPr>
            <a:spLocks noGrp="1" noChangeArrowheads="1"/>
          </p:cNvSpPr>
          <p:nvPr>
            <p:ph type="body" idx="1"/>
          </p:nvPr>
        </p:nvSpPr>
        <p:spPr>
          <a:noFill/>
          <a:ln/>
        </p:spPr>
        <p:txBody>
          <a:bodyPr/>
          <a:lstStyle/>
          <a:p>
            <a:r>
              <a:rPr lang="en-US">
                <a:latin typeface="Times New Roman" charset="0"/>
                <a:ea typeface="Arial" charset="0"/>
              </a:rPr>
              <a:t>Today, we’re going to look at some guidelines for graphic design.  These guidelines are drawn from the excellent book </a:t>
            </a:r>
            <a:r>
              <a:rPr lang="en-US" i="1">
                <a:latin typeface="Times New Roman" charset="0"/>
                <a:ea typeface="Arial" charset="0"/>
              </a:rPr>
              <a:t>Designing Visual Interfaces</a:t>
            </a:r>
            <a:r>
              <a:rPr lang="en-US">
                <a:latin typeface="Times New Roman" charset="0"/>
                <a:ea typeface="Arial" charset="0"/>
              </a:rPr>
              <a:t> by Kevin Mullet and Darrell Sano (Prentice-Hall, 1995).  Mullet &amp; Sano’s book predates the Web, but the principles it describes are timeless and relevant to any visual medium.</a:t>
            </a:r>
          </a:p>
          <a:p>
            <a:r>
              <a:rPr lang="en-US">
                <a:latin typeface="Times New Roman" charset="0"/>
                <a:ea typeface="Arial" charset="0"/>
              </a:rPr>
              <a:t>Another excellent book is Edward Tufte’s </a:t>
            </a:r>
            <a:r>
              <a:rPr lang="en-US" i="1">
                <a:latin typeface="Times New Roman" charset="0"/>
                <a:ea typeface="Arial" charset="0"/>
              </a:rPr>
              <a:t>The Visual Display of Quantitative Information</a:t>
            </a:r>
            <a:r>
              <a:rPr lang="en-US">
                <a:latin typeface="Times New Roman" charset="0"/>
                <a:ea typeface="Arial" charset="0"/>
              </a:rPr>
              <a:t>.  Some of the examples in this lecture are inspired by Tufte.</a:t>
            </a:r>
          </a:p>
          <a:p>
            <a:r>
              <a:rPr lang="en-US">
                <a:latin typeface="Times New Roman" charset="0"/>
                <a:ea typeface="Arial" charset="0"/>
              </a:rPr>
              <a:t>Still another good book is Colin Ware, </a:t>
            </a:r>
            <a:r>
              <a:rPr lang="en-US" i="1">
                <a:latin typeface="Times New Roman" charset="0"/>
                <a:ea typeface="Arial" charset="0"/>
              </a:rPr>
              <a:t>Information Visualization: Perception for Design</a:t>
            </a:r>
            <a:r>
              <a:rPr lang="en-US">
                <a:latin typeface="Times New Roman" charset="0"/>
                <a:ea typeface="Arial" charset="0"/>
              </a:rPr>
              <a:t>, Morgan Kaufmann, 2000.  Ware’s book is much more technically and scientifically oriented than Mullet &amp; Sano or Tufte.  Ware discusses the psychological and anatomical basis for perception, while relating it to practical design principles.  MIT Libraries have an electronic version of Ware’s book that you can read online.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08FB7DF-68DD-7644-BF8C-6BC43076CC10}" type="slidenum">
              <a:rPr lang="en-US"/>
              <a:pPr/>
              <a:t>6</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a:latin typeface="Times New Roman" charset="0"/>
                <a:ea typeface="Arial" charset="0"/>
              </a:rPr>
              <a:t>Okay, we’ll shout some slogans at you now.  You’ve probably heard some of these before.  What you should take from these slogans is that designing for simplicity is a process of </a:t>
            </a:r>
            <a:r>
              <a:rPr lang="en-US" i="1">
                <a:latin typeface="Times New Roman" charset="0"/>
                <a:ea typeface="Arial" charset="0"/>
              </a:rPr>
              <a:t>elimination</a:t>
            </a:r>
            <a:r>
              <a:rPr lang="en-US">
                <a:latin typeface="Times New Roman" charset="0"/>
                <a:ea typeface="Arial" charset="0"/>
              </a:rPr>
              <a:t>, not accretion.  Simplicity is in constant tension with task analysis, information preconditions, and other design guidelines, which might otherwise encourage you to pile more and more elements into a design, “just in case.”  Simplicity forces you to have a good reason for everything you add, and to take away anything that can’t survive hard scrutiny.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010558C-30FC-9847-A531-AC88DEA15A19}" type="slidenum">
              <a:rPr lang="en-US"/>
              <a:pPr/>
              <a:t>7</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a:latin typeface="Times New Roman" charset="0"/>
                <a:ea typeface="Arial" charset="0"/>
              </a:rPr>
              <a:t>Here are three ways to make a design simpler.  We talked about two of these techniques in the design sketching lecture; here we’ll focus on the graphic design aspects.</a:t>
            </a:r>
          </a:p>
          <a:p>
            <a:r>
              <a:rPr lang="en-US">
                <a:latin typeface="Times New Roman" charset="0"/>
                <a:ea typeface="Arial" charset="0"/>
              </a:rPr>
              <a:t>We talked about </a:t>
            </a:r>
            <a:r>
              <a:rPr lang="en-US" b="1">
                <a:latin typeface="Times New Roman" charset="0"/>
                <a:ea typeface="Arial" charset="0"/>
              </a:rPr>
              <a:t>reduction </a:t>
            </a:r>
            <a:r>
              <a:rPr lang="en-US">
                <a:latin typeface="Times New Roman" charset="0"/>
                <a:ea typeface="Arial" charset="0"/>
              </a:rPr>
              <a:t>means that you eliminate whatever isn’t necessary.  This technique has three steps: (1) decide what essentially needs to be conveyed by the design; (2) critically examine every element (label, control, color, font, line weight) to decide whether it serves an essential purpose; (3) remove it if it isn’t essential.  Even if it seems essential, try removing it anyway, to see if the design falls apart.</a:t>
            </a:r>
          </a:p>
          <a:p>
            <a:r>
              <a:rPr lang="en-US" b="1">
                <a:latin typeface="Times New Roman" charset="0"/>
                <a:ea typeface="Arial" charset="0"/>
              </a:rPr>
              <a:t>Icons</a:t>
            </a:r>
            <a:r>
              <a:rPr lang="en-US">
                <a:latin typeface="Times New Roman" charset="0"/>
                <a:ea typeface="Arial" charset="0"/>
              </a:rPr>
              <a:t> demonstrate the principle of reduction well.  A photograph of a pair of scissors can’t possibly work as a 32x32 pixel icon; instead, it has to be a carefully-drawn picture which includes the bare minimum of details that are essential to scissors: two lines for the blades, two loops for the handles.  The standard US Department of Transportation symbol for handicapped access is likewise a marvel of reduction.  No element remains that can be removed from it without destroying its meaning.</a:t>
            </a:r>
          </a:p>
          <a:p>
            <a:r>
              <a:rPr lang="en-US">
                <a:latin typeface="Times New Roman" charset="0"/>
                <a:ea typeface="Arial" charset="0"/>
              </a:rPr>
              <a:t>We’ve already discussed the minimalism of Google and the Tivo remote in earlier classes.  Here, the question is about </a:t>
            </a:r>
            <a:r>
              <a:rPr lang="en-US" b="1">
                <a:latin typeface="Times New Roman" charset="0"/>
                <a:ea typeface="Arial" charset="0"/>
              </a:rPr>
              <a:t>functionality</a:t>
            </a:r>
            <a:r>
              <a:rPr lang="en-US">
                <a:latin typeface="Times New Roman" charset="0"/>
                <a:ea typeface="Arial" charset="0"/>
              </a:rPr>
              <a:t>.  Both Google and Tivo aggressively removed functions from their primary interfaces.  There’s a good NY Times article about the Tivo design process (http://query.nytimes.com/gst/fullpage.html?res=9c0de2d6123df93aa25751c0a9629c8b63).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89CAF15-04E2-1747-86E9-55B549B0B13A}" type="slidenum">
              <a:rPr lang="en-US"/>
              <a:pPr/>
              <a:t>8</a:t>
            </a:fld>
            <a:endParaRPr lang="en-US"/>
          </a:p>
        </p:txBody>
      </p:sp>
      <p:sp>
        <p:nvSpPr>
          <p:cNvPr id="28675" name="Rectangle 2"/>
          <p:cNvSpPr>
            <a:spLocks noGrp="1" noRot="1" noChangeAspect="1" noChangeArrowheads="1" noTextEdit="1"/>
          </p:cNvSpPr>
          <p:nvPr>
            <p:ph type="sldImg"/>
          </p:nvPr>
        </p:nvSpPr>
        <p:spPr>
          <a:xfrm>
            <a:off x="1503363" y="720725"/>
            <a:ext cx="4119562" cy="3089275"/>
          </a:xfrm>
          <a:ln/>
        </p:spPr>
      </p:sp>
      <p:sp>
        <p:nvSpPr>
          <p:cNvPr id="28676" name="Rectangle 3"/>
          <p:cNvSpPr>
            <a:spLocks noGrp="1" noChangeArrowheads="1"/>
          </p:cNvSpPr>
          <p:nvPr>
            <p:ph type="body" idx="1"/>
          </p:nvPr>
        </p:nvSpPr>
        <p:spPr>
          <a:noFill/>
          <a:ln/>
        </p:spPr>
        <p:txBody>
          <a:bodyPr/>
          <a:lstStyle/>
          <a:p>
            <a:r>
              <a:rPr lang="en-US">
                <a:latin typeface="Times New Roman" charset="0"/>
                <a:ea typeface="Arial" charset="0"/>
              </a:rPr>
              <a:t>For the essential elements that remain, consider how you can minimize the unnecessary differences between them with </a:t>
            </a:r>
            <a:r>
              <a:rPr lang="en-US" b="1">
                <a:latin typeface="Times New Roman" charset="0"/>
                <a:ea typeface="Arial" charset="0"/>
              </a:rPr>
              <a:t>regularity</a:t>
            </a:r>
            <a:r>
              <a:rPr lang="en-US">
                <a:latin typeface="Times New Roman" charset="0"/>
                <a:ea typeface="Arial" charset="0"/>
              </a:rPr>
              <a:t>.  Use the same font, color, line width, dimensions, orientation for multiple elements. Irregularities in your design will be magnified in the user’s eyes and assigned meaning and significance.  Conversely, if your design is mostly regular, the elements that you do want to highlight will stand out better.</a:t>
            </a:r>
          </a:p>
          <a:p>
            <a:r>
              <a:rPr lang="en-US">
                <a:latin typeface="Times New Roman" charset="0"/>
                <a:ea typeface="Arial" charset="0"/>
              </a:rPr>
              <a:t>PowerPoint’s Text Layouts menu shows both reduction (minimalist icons representing each layout) and regularity.  Titles and bullet lists are shown the same way.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B315C1E-DC44-CA41-A79B-F4D21688580D}" type="slidenum">
              <a:rPr lang="en-US"/>
              <a:pPr/>
              <a:t>9</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r>
              <a:rPr lang="en-US">
                <a:latin typeface="Times New Roman" charset="0"/>
                <a:ea typeface="Arial" charset="0"/>
              </a:rPr>
              <a:t>Finally, you can </a:t>
            </a:r>
            <a:r>
              <a:rPr lang="en-US" b="1">
                <a:latin typeface="Times New Roman" charset="0"/>
                <a:ea typeface="Arial" charset="0"/>
              </a:rPr>
              <a:t>combine elements</a:t>
            </a:r>
            <a:r>
              <a:rPr lang="en-US">
                <a:latin typeface="Times New Roman" charset="0"/>
                <a:ea typeface="Arial" charset="0"/>
              </a:rPr>
              <a:t>, making them serve multiple roles in the design.  We talked about this “double duty” idea in the design sketching lecture. For example, the “thumb” in a scroll bar actually serves three roles. It affords dragging, indicates the position of the scroll window relative to the entire document, and indicates the fraction of the document displayed in the scroll window.  Similarly, a window’s title bar plays several roles: label, dragging handle, window activation indicator, and location for window control buttons.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5AEE75-FDB4-9043-8B9C-F22D7E0195B3}" type="slidenum">
              <a:rPr lang="en-US"/>
              <a:pPr/>
              <a:t>10</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pPr eaLnBrk="1" hangingPunct="1"/>
            <a:r>
              <a:rPr lang="en-US">
                <a:solidFill>
                  <a:schemeClr val="tx1"/>
                </a:solidFill>
                <a:latin typeface="Times New Roman" charset="0"/>
                <a:ea typeface="Arial" charset="0"/>
              </a:rPr>
              <a:t>Presentation of information can often be simplified by dividing it up.  The elements of perception and memory are called </a:t>
            </a:r>
            <a:r>
              <a:rPr lang="en-US" b="1">
                <a:solidFill>
                  <a:schemeClr val="tx1"/>
                </a:solidFill>
                <a:latin typeface="Times New Roman" charset="0"/>
                <a:ea typeface="Arial" charset="0"/>
              </a:rPr>
              <a:t>chunks</a:t>
            </a:r>
            <a:r>
              <a:rPr lang="en-US">
                <a:solidFill>
                  <a:schemeClr val="tx1"/>
                </a:solidFill>
                <a:latin typeface="Times New Roman" charset="0"/>
                <a:ea typeface="Arial" charset="0"/>
              </a:rPr>
              <a:t>, which we first saw in the learnability lecture.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tx1"/>
                </a:solidFill>
                <a:latin typeface="Times New Roman" charset="0"/>
                <a:ea typeface="Arial" charset="0"/>
              </a:rPr>
              <a:t>It</a:t>
            </a:r>
            <a:r>
              <a:rPr lang="en-US" baseline="0" dirty="0" smtClean="0">
                <a:solidFill>
                  <a:schemeClr val="tx1"/>
                </a:solidFill>
                <a:latin typeface="Times New Roman" charset="0"/>
                <a:ea typeface="Arial" charset="0"/>
              </a:rPr>
              <a:t> turns out that our working memory is helped by presenting material in an organized way.  With lists of 4 items or fewer, it doesn’t matter – unorganized lists are as easy to remember as organized ones.  But for lists longer than 4 items, uncued recall of organized lists is far better.  There’s a clear implication for HCI here: that long lists should be organized.</a:t>
            </a:r>
            <a:endParaRPr lang="en-US" dirty="0" smtClean="0">
              <a:solidFill>
                <a:schemeClr val="tx1"/>
              </a:solidFill>
              <a:latin typeface="Times New Roman" charset="0"/>
              <a:ea typeface="Arial" charset="0"/>
            </a:endParaRPr>
          </a:p>
          <a:p>
            <a:pPr eaLnBrk="1" hangingPunct="1"/>
            <a:r>
              <a:rPr lang="en-US">
                <a:solidFill>
                  <a:schemeClr val="tx1"/>
                </a:solidFill>
                <a:latin typeface="Times New Roman" charset="0"/>
                <a:ea typeface="Arial" charset="0"/>
              </a:rPr>
              <a:t>Our ability to form chunks in working memory depends strongly on how the information is presented </a:t>
            </a:r>
            <a:r>
              <a:rPr lang="en-US">
                <a:solidFill>
                  <a:schemeClr val="tx1"/>
                </a:solidFill>
                <a:latin typeface="Tahoma" charset="0"/>
                <a:ea typeface="Arial" charset="0"/>
              </a:rPr>
              <a:t>–</a:t>
            </a:r>
            <a:r>
              <a:rPr lang="en-US">
                <a:solidFill>
                  <a:schemeClr val="tx1"/>
                </a:solidFill>
                <a:latin typeface="Times New Roman" charset="0"/>
                <a:ea typeface="Arial" charset="0"/>
              </a:rPr>
              <a:t> a sequence of individual letters tend to be chunked as letters, but a sequence of three-letter groups tend to be chunked as groups.  It also depends on what we already know.  If the three letter groups are well-known TLAs (three-letter acronyms) with well-established chunks in long-term memory, we are better able to retain them in working memory.</a:t>
            </a:r>
          </a:p>
          <a:p>
            <a:pPr eaLnBrk="1" hangingPunct="1"/>
            <a:r>
              <a:rPr lang="en-US">
                <a:solidFill>
                  <a:schemeClr val="tx1"/>
                </a:solidFill>
                <a:latin typeface="Times New Roman" charset="0"/>
                <a:ea typeface="Arial" charset="0"/>
              </a:rPr>
              <a:t>If you have to display a long number or a long code, you should divide it into shorter chunks for presentation.  3-4 characters per chunk is a good rule of thumb.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9F6F548-AAD6-604B-9059-C7AD472CE1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EB041001-901D-CC4F-8A7B-D9E29C9304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68067EA9-217D-5441-98C6-E0275AFCF4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066800"/>
            <a:ext cx="7772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3C340C4-ACAA-5042-A026-9BB73247FB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E5EFEBB-3555-DC4A-8362-7022012D0AF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721FCFB9-8EEA-B447-9E61-8C1B13BBC5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80765F49-4449-5C4F-A287-598A3209538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21B1D3B6-92BE-384A-8439-4EF85AE75A0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D6648D2C-540B-2946-8324-78B14C2502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B55D839F-D05A-254E-8F36-C954B599123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7C286DEF-2351-5142-9DFF-5323E98686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7116E26E-A13D-6F42-B7AF-7CE6B6200DC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B68A1C60-BE5B-E14E-9E4E-BC5481880F9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B93A50-3288-CE4A-A54E-15794B0F66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1.xls"/><Relationship Id="rId5" Type="http://schemas.openxmlformats.org/officeDocument/2006/relationships/oleObject" Target="../embeddings/Microsoft_Excel_97_-_2004_Worksheet2.xls"/><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2011</a:t>
            </a:r>
            <a:endParaRPr lang="en-US"/>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endParaRPr lang="en-US"/>
          </a:p>
        </p:txBody>
      </p:sp>
      <p:sp>
        <p:nvSpPr>
          <p:cNvPr id="17412" name="Rectangle 6"/>
          <p:cNvSpPr>
            <a:spLocks noGrp="1" noChangeArrowheads="1"/>
          </p:cNvSpPr>
          <p:nvPr>
            <p:ph type="sldNum" sz="quarter" idx="12"/>
          </p:nvPr>
        </p:nvSpPr>
        <p:spPr>
          <a:noFill/>
        </p:spPr>
        <p:txBody>
          <a:bodyPr/>
          <a:lstStyle/>
          <a:p>
            <a:fld id="{F1F21FA3-2D00-2B49-9997-8FFB01E4551B}" type="slidenum">
              <a:rPr lang="en-US"/>
              <a:pPr/>
              <a:t>1</a:t>
            </a:fld>
            <a:endParaRPr lang="en-US"/>
          </a:p>
        </p:txBody>
      </p:sp>
      <p:sp>
        <p:nvSpPr>
          <p:cNvPr id="17413" name="Rectangle 2"/>
          <p:cNvSpPr>
            <a:spLocks noGrp="1" noChangeArrowheads="1"/>
          </p:cNvSpPr>
          <p:nvPr>
            <p:ph type="ctrTitle"/>
          </p:nvPr>
        </p:nvSpPr>
        <p:spPr>
          <a:xfrm>
            <a:off x="685800" y="2492375"/>
            <a:ext cx="7772400" cy="744538"/>
          </a:xfrm>
        </p:spPr>
        <p:txBody>
          <a:bodyPr/>
          <a:lstStyle/>
          <a:p>
            <a:pPr eaLnBrk="1" hangingPunct="1"/>
            <a:r>
              <a:rPr lang="en-US" dirty="0">
                <a:ea typeface="ＭＳ Ｐゴシック" charset="-128"/>
              </a:rPr>
              <a:t>Lecture </a:t>
            </a:r>
            <a:r>
              <a:rPr lang="en-US" dirty="0" smtClean="0">
                <a:ea typeface="ＭＳ Ｐゴシック" charset="-128"/>
              </a:rPr>
              <a:t>18: </a:t>
            </a:r>
            <a:r>
              <a:rPr lang="en-US" dirty="0">
                <a:ea typeface="ＭＳ Ｐゴシック" charset="-128"/>
              </a:rPr>
              <a:t>Graphic Design</a:t>
            </a:r>
          </a:p>
        </p:txBody>
      </p:sp>
      <p:sp>
        <p:nvSpPr>
          <p:cNvPr id="17414" name="Rectangle 3"/>
          <p:cNvSpPr>
            <a:spLocks noGrp="1" noChangeArrowheads="1"/>
          </p:cNvSpPr>
          <p:nvPr>
            <p:ph type="subTitle" idx="1"/>
          </p:nvPr>
        </p:nvSpPr>
        <p:spPr>
          <a:xfrm>
            <a:off x="1371600" y="3276600"/>
            <a:ext cx="7162800" cy="1752600"/>
          </a:xfrm>
        </p:spPr>
        <p:txBody>
          <a:bodyPr/>
          <a:lstStyle/>
          <a:p>
            <a:pPr algn="l" eaLnBrk="1" hangingPunct="1"/>
            <a:r>
              <a:rPr lang="en-US" sz="2400" dirty="0" smtClean="0">
                <a:ea typeface="Arial" charset="0"/>
              </a:rPr>
              <a:t>GR3 due tonight at midnight</a:t>
            </a:r>
          </a:p>
          <a:p>
            <a:pPr algn="l" eaLnBrk="1" hangingPunct="1"/>
            <a:r>
              <a:rPr lang="en-US" sz="2400" dirty="0" smtClean="0">
                <a:ea typeface="Arial" charset="0"/>
              </a:rPr>
              <a:t>PS3, RS3 released, due Sunday</a:t>
            </a:r>
          </a:p>
          <a:p>
            <a:pPr algn="l" eaLnBrk="1" hangingPunct="1"/>
            <a:r>
              <a:rPr lang="en-US" sz="2400" dirty="0" smtClean="0">
                <a:ea typeface="Arial" charset="0"/>
              </a:rPr>
              <a:t>GR4 released, due in 2 weeks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ea typeface="ＭＳ Ｐゴシック" charset="-128"/>
              </a:rPr>
              <a:t>Chunking</a:t>
            </a:r>
          </a:p>
        </p:txBody>
      </p:sp>
      <p:sp>
        <p:nvSpPr>
          <p:cNvPr id="29699" name="Rectangle 3"/>
          <p:cNvSpPr>
            <a:spLocks noGrp="1" noChangeArrowheads="1"/>
          </p:cNvSpPr>
          <p:nvPr>
            <p:ph type="body" idx="1"/>
          </p:nvPr>
        </p:nvSpPr>
        <p:spPr/>
        <p:txBody>
          <a:bodyPr/>
          <a:lstStyle/>
          <a:p>
            <a:pPr eaLnBrk="1" hangingPunct="1"/>
            <a:r>
              <a:rPr lang="en-US">
                <a:latin typeface="Verdana" charset="0"/>
                <a:ea typeface="Arial" charset="0"/>
              </a:rPr>
              <a:t>“</a:t>
            </a:r>
            <a:r>
              <a:rPr lang="en-US">
                <a:ea typeface="Arial" charset="0"/>
              </a:rPr>
              <a:t>Chunk</a:t>
            </a:r>
            <a:r>
              <a:rPr lang="en-US">
                <a:latin typeface="Verdana" charset="0"/>
                <a:ea typeface="Arial" charset="0"/>
              </a:rPr>
              <a:t>”</a:t>
            </a:r>
            <a:r>
              <a:rPr lang="en-US">
                <a:ea typeface="Arial" charset="0"/>
              </a:rPr>
              <a:t>: unit of perception or memory</a:t>
            </a:r>
          </a:p>
          <a:p>
            <a:pPr eaLnBrk="1" hangingPunct="1"/>
            <a:r>
              <a:rPr lang="en-US">
                <a:ea typeface="Arial" charset="0"/>
              </a:rPr>
              <a:t>Chunking depends on:</a:t>
            </a:r>
          </a:p>
          <a:p>
            <a:pPr lvl="1" eaLnBrk="1" hangingPunct="1"/>
            <a:r>
              <a:rPr lang="en-US">
                <a:ea typeface="Arial" charset="0"/>
              </a:rPr>
              <a:t>What you already know </a:t>
            </a:r>
          </a:p>
          <a:p>
            <a:pPr lvl="1" eaLnBrk="1" hangingPunct="1"/>
            <a:r>
              <a:rPr lang="en-US">
                <a:ea typeface="Arial" charset="0"/>
              </a:rPr>
              <a:t>How the information is presented</a:t>
            </a:r>
            <a:br>
              <a:rPr lang="en-US">
                <a:ea typeface="Arial" charset="0"/>
              </a:rPr>
            </a:br>
            <a:endParaRPr lang="en-US">
              <a:ea typeface="Arial" charset="0"/>
            </a:endParaRPr>
          </a:p>
          <a:p>
            <a:pPr lvl="1">
              <a:buFontTx/>
              <a:buNone/>
            </a:pPr>
            <a:r>
              <a:rPr lang="en-US">
                <a:ea typeface="Arial" charset="0"/>
              </a:rPr>
              <a:t>Hard:     M  W  B  C  R  A  L  O  A   B   I  M  B  F   I</a:t>
            </a:r>
          </a:p>
          <a:p>
            <a:pPr lvl="1">
              <a:buFontTx/>
              <a:buNone/>
            </a:pPr>
            <a:r>
              <a:rPr lang="en-US">
                <a:ea typeface="Arial" charset="0"/>
              </a:rPr>
              <a:t>Easier:  MWB  CRA  LOA  BIM  BFI</a:t>
            </a:r>
          </a:p>
          <a:p>
            <a:pPr lvl="1">
              <a:buFontTx/>
              <a:buNone/>
            </a:pPr>
            <a:r>
              <a:rPr lang="en-US">
                <a:ea typeface="Arial" charset="0"/>
              </a:rPr>
              <a:t>Easiest:  BMW  RCA  AOL  IBM  FBI</a:t>
            </a:r>
          </a:p>
          <a:p>
            <a:pPr lvl="1" eaLnBrk="1" hangingPunct="1"/>
            <a:endParaRPr lang="en-US">
              <a:ea typeface="Arial" charset="0"/>
            </a:endParaRPr>
          </a:p>
          <a:p>
            <a:pPr eaLnBrk="1" hangingPunct="1"/>
            <a:r>
              <a:rPr lang="en-US">
                <a:ea typeface="Arial" charset="0"/>
              </a:rPr>
              <a:t>3-4-character chunking is good for presenting unrelated digits or letters</a:t>
            </a:r>
          </a:p>
        </p:txBody>
      </p:sp>
      <p:sp>
        <p:nvSpPr>
          <p:cNvPr id="29700" name="Date Placeholder 3"/>
          <p:cNvSpPr>
            <a:spLocks noGrp="1"/>
          </p:cNvSpPr>
          <p:nvPr>
            <p:ph type="dt" sz="quarter" idx="10"/>
          </p:nvPr>
        </p:nvSpPr>
        <p:spPr>
          <a:noFill/>
        </p:spPr>
        <p:txBody>
          <a:bodyPr/>
          <a:lstStyle/>
          <a:p>
            <a:r>
              <a:rPr lang="en-US" smtClean="0"/>
              <a:t>Spring 2011</a:t>
            </a:r>
            <a:endParaRPr lang="en-US"/>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9702" name="Slide Number Placeholder 5"/>
          <p:cNvSpPr>
            <a:spLocks noGrp="1"/>
          </p:cNvSpPr>
          <p:nvPr>
            <p:ph type="sldNum" sz="quarter" idx="12"/>
          </p:nvPr>
        </p:nvSpPr>
        <p:spPr>
          <a:noFill/>
        </p:spPr>
        <p:txBody>
          <a:bodyPr/>
          <a:lstStyle/>
          <a:p>
            <a:fld id="{AF151D6A-D538-BB4B-843A-5134C7C18763}"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ea typeface="ＭＳ Ｐゴシック" charset="-128"/>
              </a:rPr>
              <a:t>Contrast &amp; Visual Variables</a:t>
            </a:r>
          </a:p>
        </p:txBody>
      </p:sp>
      <p:sp>
        <p:nvSpPr>
          <p:cNvPr id="31747" name="Rectangle 3"/>
          <p:cNvSpPr>
            <a:spLocks noGrp="1" noChangeArrowheads="1"/>
          </p:cNvSpPr>
          <p:nvPr>
            <p:ph type="body" idx="1"/>
          </p:nvPr>
        </p:nvSpPr>
        <p:spPr/>
        <p:txBody>
          <a:bodyPr/>
          <a:lstStyle/>
          <a:p>
            <a:r>
              <a:rPr lang="en-US">
                <a:ea typeface="Arial" charset="0"/>
              </a:rPr>
              <a:t>Contrast encodes information along visual dimensions</a:t>
            </a:r>
          </a:p>
          <a:p>
            <a:endParaRPr lang="en-US">
              <a:ea typeface="Arial" charset="0"/>
            </a:endParaRPr>
          </a:p>
        </p:txBody>
      </p:sp>
      <p:sp>
        <p:nvSpPr>
          <p:cNvPr id="31748" name="Date Placeholder 3"/>
          <p:cNvSpPr>
            <a:spLocks noGrp="1"/>
          </p:cNvSpPr>
          <p:nvPr>
            <p:ph type="dt" sz="quarter" idx="10"/>
          </p:nvPr>
        </p:nvSpPr>
        <p:spPr>
          <a:noFill/>
        </p:spPr>
        <p:txBody>
          <a:bodyPr/>
          <a:lstStyle/>
          <a:p>
            <a:r>
              <a:rPr lang="en-US" smtClean="0"/>
              <a:t>Spring 2011</a:t>
            </a:r>
            <a:endParaRPr lang="en-US"/>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1750" name="Slide Number Placeholder 5"/>
          <p:cNvSpPr>
            <a:spLocks noGrp="1"/>
          </p:cNvSpPr>
          <p:nvPr>
            <p:ph type="sldNum" sz="quarter" idx="12"/>
          </p:nvPr>
        </p:nvSpPr>
        <p:spPr>
          <a:noFill/>
        </p:spPr>
        <p:txBody>
          <a:bodyPr/>
          <a:lstStyle/>
          <a:p>
            <a:fld id="{BD1515AA-C4FB-B44F-A4C9-E9B0EA64C471}" type="slidenum">
              <a:rPr lang="en-US"/>
              <a:pPr/>
              <a:t>11</a:t>
            </a:fld>
            <a:endParaRPr lang="en-US"/>
          </a:p>
        </p:txBody>
      </p:sp>
      <p:sp>
        <p:nvSpPr>
          <p:cNvPr id="31751" name="Oval 4"/>
          <p:cNvSpPr>
            <a:spLocks noChangeArrowheads="1"/>
          </p:cNvSpPr>
          <p:nvPr/>
        </p:nvSpPr>
        <p:spPr bwMode="auto">
          <a:xfrm>
            <a:off x="7772400" y="3238500"/>
            <a:ext cx="838200" cy="8382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52" name="Oval 5"/>
          <p:cNvSpPr>
            <a:spLocks noChangeArrowheads="1"/>
          </p:cNvSpPr>
          <p:nvPr/>
        </p:nvSpPr>
        <p:spPr bwMode="auto">
          <a:xfrm>
            <a:off x="7924800" y="42291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53" name="Oval 6"/>
          <p:cNvSpPr>
            <a:spLocks noChangeArrowheads="1"/>
          </p:cNvSpPr>
          <p:nvPr/>
        </p:nvSpPr>
        <p:spPr bwMode="auto">
          <a:xfrm>
            <a:off x="8039100" y="5141913"/>
            <a:ext cx="304800" cy="3048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54" name="Text Box 30"/>
          <p:cNvSpPr txBox="1">
            <a:spLocks noChangeArrowheads="1"/>
          </p:cNvSpPr>
          <p:nvPr/>
        </p:nvSpPr>
        <p:spPr bwMode="auto">
          <a:xfrm>
            <a:off x="7859713" y="2781300"/>
            <a:ext cx="6635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size</a:t>
            </a:r>
          </a:p>
        </p:txBody>
      </p:sp>
      <p:grpSp>
        <p:nvGrpSpPr>
          <p:cNvPr id="31755" name="Group 38"/>
          <p:cNvGrpSpPr>
            <a:grpSpLocks/>
          </p:cNvGrpSpPr>
          <p:nvPr/>
        </p:nvGrpSpPr>
        <p:grpSpPr bwMode="auto">
          <a:xfrm>
            <a:off x="533400" y="2781300"/>
            <a:ext cx="833438" cy="2778125"/>
            <a:chOff x="480" y="1752"/>
            <a:chExt cx="525" cy="1750"/>
          </a:xfrm>
        </p:grpSpPr>
        <p:sp>
          <p:nvSpPr>
            <p:cNvPr id="31781" name="Oval 7"/>
            <p:cNvSpPr>
              <a:spLocks noChangeArrowheads="1"/>
            </p:cNvSpPr>
            <p:nvPr/>
          </p:nvSpPr>
          <p:spPr bwMode="auto">
            <a:xfrm>
              <a:off x="574" y="2136"/>
              <a:ext cx="336" cy="336"/>
            </a:xfrm>
            <a:prstGeom prst="ellipse">
              <a:avLst/>
            </a:prstGeom>
            <a:solidFill>
              <a:schemeClr val="tx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82" name="Oval 8"/>
            <p:cNvSpPr>
              <a:spLocks noChangeArrowheads="1"/>
            </p:cNvSpPr>
            <p:nvPr/>
          </p:nvSpPr>
          <p:spPr bwMode="auto">
            <a:xfrm>
              <a:off x="574" y="2664"/>
              <a:ext cx="336" cy="336"/>
            </a:xfrm>
            <a:prstGeom prst="ellipse">
              <a:avLst/>
            </a:prstGeom>
            <a:solidFill>
              <a:srgbClr val="5F5F5F"/>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83" name="Oval 9"/>
            <p:cNvSpPr>
              <a:spLocks noChangeArrowheads="1"/>
            </p:cNvSpPr>
            <p:nvPr/>
          </p:nvSpPr>
          <p:spPr bwMode="auto">
            <a:xfrm>
              <a:off x="574" y="3166"/>
              <a:ext cx="336" cy="336"/>
            </a:xfrm>
            <a:prstGeom prst="ellipse">
              <a:avLst/>
            </a:prstGeom>
            <a:solidFill>
              <a:srgbClr val="B2B2B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84" name="Text Box 31"/>
            <p:cNvSpPr txBox="1">
              <a:spLocks noChangeArrowheads="1"/>
            </p:cNvSpPr>
            <p:nvPr/>
          </p:nvSpPr>
          <p:spPr bwMode="auto">
            <a:xfrm>
              <a:off x="480" y="1752"/>
              <a:ext cx="525"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value</a:t>
              </a:r>
            </a:p>
          </p:txBody>
        </p:sp>
      </p:grpSp>
      <p:grpSp>
        <p:nvGrpSpPr>
          <p:cNvPr id="31756" name="Group 39"/>
          <p:cNvGrpSpPr>
            <a:grpSpLocks/>
          </p:cNvGrpSpPr>
          <p:nvPr/>
        </p:nvGrpSpPr>
        <p:grpSpPr bwMode="auto">
          <a:xfrm>
            <a:off x="1558925" y="2781300"/>
            <a:ext cx="636588" cy="2778125"/>
            <a:chOff x="1104" y="1752"/>
            <a:chExt cx="401" cy="1750"/>
          </a:xfrm>
        </p:grpSpPr>
        <p:sp>
          <p:nvSpPr>
            <p:cNvPr id="31777" name="Oval 10"/>
            <p:cNvSpPr>
              <a:spLocks noChangeArrowheads="1"/>
            </p:cNvSpPr>
            <p:nvPr/>
          </p:nvSpPr>
          <p:spPr bwMode="auto">
            <a:xfrm>
              <a:off x="1137" y="2136"/>
              <a:ext cx="336" cy="336"/>
            </a:xfrm>
            <a:prstGeom prst="ellipse">
              <a:avLst/>
            </a:prstGeom>
            <a:solidFill>
              <a:srgbClr val="2501FF"/>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78" name="Oval 11"/>
            <p:cNvSpPr>
              <a:spLocks noChangeArrowheads="1"/>
            </p:cNvSpPr>
            <p:nvPr/>
          </p:nvSpPr>
          <p:spPr bwMode="auto">
            <a:xfrm>
              <a:off x="1137" y="2664"/>
              <a:ext cx="336" cy="336"/>
            </a:xfrm>
            <a:prstGeom prst="ellipse">
              <a:avLst/>
            </a:prstGeom>
            <a:solidFill>
              <a:srgbClr val="FF6767"/>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79" name="Oval 12"/>
            <p:cNvSpPr>
              <a:spLocks noChangeArrowheads="1"/>
            </p:cNvSpPr>
            <p:nvPr/>
          </p:nvSpPr>
          <p:spPr bwMode="auto">
            <a:xfrm>
              <a:off x="1137" y="3166"/>
              <a:ext cx="336" cy="336"/>
            </a:xfrm>
            <a:prstGeom prst="ellipse">
              <a:avLst/>
            </a:prstGeom>
            <a:solidFill>
              <a:srgbClr val="A3FF99"/>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80" name="Text Box 32"/>
            <p:cNvSpPr txBox="1">
              <a:spLocks noChangeArrowheads="1"/>
            </p:cNvSpPr>
            <p:nvPr/>
          </p:nvSpPr>
          <p:spPr bwMode="auto">
            <a:xfrm>
              <a:off x="1104" y="1752"/>
              <a:ext cx="401"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hue</a:t>
              </a:r>
            </a:p>
          </p:txBody>
        </p:sp>
      </p:grpSp>
      <p:grpSp>
        <p:nvGrpSpPr>
          <p:cNvPr id="31757" name="Group 44"/>
          <p:cNvGrpSpPr>
            <a:grpSpLocks/>
          </p:cNvGrpSpPr>
          <p:nvPr/>
        </p:nvGrpSpPr>
        <p:grpSpPr bwMode="auto">
          <a:xfrm>
            <a:off x="6084888" y="2781300"/>
            <a:ext cx="1495425" cy="2779713"/>
            <a:chOff x="4080" y="1752"/>
            <a:chExt cx="942" cy="1751"/>
          </a:xfrm>
        </p:grpSpPr>
        <p:sp>
          <p:nvSpPr>
            <p:cNvPr id="31773" name="AutoShape 16"/>
            <p:cNvSpPr>
              <a:spLocks noChangeArrowheads="1"/>
            </p:cNvSpPr>
            <p:nvPr/>
          </p:nvSpPr>
          <p:spPr bwMode="auto">
            <a:xfrm rot="2700000">
              <a:off x="4383" y="2136"/>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4" name="AutoShape 17"/>
            <p:cNvSpPr>
              <a:spLocks noChangeArrowheads="1"/>
            </p:cNvSpPr>
            <p:nvPr/>
          </p:nvSpPr>
          <p:spPr bwMode="auto">
            <a:xfrm>
              <a:off x="4383" y="2664"/>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5" name="AutoShape 18"/>
            <p:cNvSpPr>
              <a:spLocks noChangeArrowheads="1"/>
            </p:cNvSpPr>
            <p:nvPr/>
          </p:nvSpPr>
          <p:spPr bwMode="auto">
            <a:xfrm rot="-2700000">
              <a:off x="4383" y="3167"/>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6" name="Text Box 33"/>
            <p:cNvSpPr txBox="1">
              <a:spLocks noChangeArrowheads="1"/>
            </p:cNvSpPr>
            <p:nvPr/>
          </p:nvSpPr>
          <p:spPr bwMode="auto">
            <a:xfrm>
              <a:off x="4080" y="1752"/>
              <a:ext cx="942"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orientation</a:t>
              </a:r>
            </a:p>
          </p:txBody>
        </p:sp>
      </p:grpSp>
      <p:sp>
        <p:nvSpPr>
          <p:cNvPr id="31758" name="Oval 19" descr="Zig zag"/>
          <p:cNvSpPr>
            <a:spLocks noChangeArrowheads="1"/>
          </p:cNvSpPr>
          <p:nvPr/>
        </p:nvSpPr>
        <p:spPr bwMode="auto">
          <a:xfrm>
            <a:off x="2635250" y="3390900"/>
            <a:ext cx="533400" cy="533400"/>
          </a:xfrm>
          <a:prstGeom prst="ellipse">
            <a:avLst/>
          </a:prstGeom>
          <a:pattFill prst="zigZag">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59" name="Oval 20" descr="Large checker board"/>
          <p:cNvSpPr>
            <a:spLocks noChangeArrowheads="1"/>
          </p:cNvSpPr>
          <p:nvPr/>
        </p:nvSpPr>
        <p:spPr bwMode="auto">
          <a:xfrm>
            <a:off x="2635250" y="4229100"/>
            <a:ext cx="533400" cy="533400"/>
          </a:xfrm>
          <a:prstGeom prst="ellipse">
            <a:avLst/>
          </a:prstGeom>
          <a:pattFill prst="lgCheck">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60" name="Oval 21" descr="50%"/>
          <p:cNvSpPr>
            <a:spLocks noChangeArrowheads="1"/>
          </p:cNvSpPr>
          <p:nvPr/>
        </p:nvSpPr>
        <p:spPr bwMode="auto">
          <a:xfrm>
            <a:off x="2635250" y="5026025"/>
            <a:ext cx="533400" cy="533400"/>
          </a:xfrm>
          <a:prstGeom prst="ellipse">
            <a:avLst/>
          </a:prstGeom>
          <a:pattFill prst="pct50">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61" name="Text Box 34"/>
          <p:cNvSpPr txBox="1">
            <a:spLocks noChangeArrowheads="1"/>
          </p:cNvSpPr>
          <p:nvPr/>
        </p:nvSpPr>
        <p:spPr bwMode="auto">
          <a:xfrm>
            <a:off x="2387600" y="2781300"/>
            <a:ext cx="1030288"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texture</a:t>
            </a:r>
          </a:p>
        </p:txBody>
      </p:sp>
      <p:grpSp>
        <p:nvGrpSpPr>
          <p:cNvPr id="31762" name="Group 41"/>
          <p:cNvGrpSpPr>
            <a:grpSpLocks/>
          </p:cNvGrpSpPr>
          <p:nvPr/>
        </p:nvGrpSpPr>
        <p:grpSpPr bwMode="auto">
          <a:xfrm>
            <a:off x="3609975" y="2781300"/>
            <a:ext cx="919163" cy="2778125"/>
            <a:chOff x="2531" y="1752"/>
            <a:chExt cx="579" cy="1750"/>
          </a:xfrm>
        </p:grpSpPr>
        <p:sp>
          <p:nvSpPr>
            <p:cNvPr id="31769" name="AutoShape 22"/>
            <p:cNvSpPr>
              <a:spLocks noChangeArrowheads="1"/>
            </p:cNvSpPr>
            <p:nvPr/>
          </p:nvSpPr>
          <p:spPr bwMode="auto">
            <a:xfrm>
              <a:off x="2652" y="2160"/>
              <a:ext cx="336" cy="288"/>
            </a:xfrm>
            <a:prstGeom prst="triangle">
              <a:avLst>
                <a:gd name="adj" fmla="val 50000"/>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0" name="Rectangle 23"/>
            <p:cNvSpPr>
              <a:spLocks noChangeArrowheads="1"/>
            </p:cNvSpPr>
            <p:nvPr/>
          </p:nvSpPr>
          <p:spPr bwMode="auto">
            <a:xfrm>
              <a:off x="2652" y="2688"/>
              <a:ext cx="336" cy="288"/>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1" name="AutoShape 24"/>
            <p:cNvSpPr>
              <a:spLocks noChangeArrowheads="1"/>
            </p:cNvSpPr>
            <p:nvPr/>
          </p:nvSpPr>
          <p:spPr bwMode="auto">
            <a:xfrm>
              <a:off x="2652" y="3166"/>
              <a:ext cx="336" cy="336"/>
            </a:xfrm>
            <a:prstGeom prst="plus">
              <a:avLst>
                <a:gd name="adj" fmla="val 25000"/>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1772" name="Text Box 35"/>
            <p:cNvSpPr txBox="1">
              <a:spLocks noChangeArrowheads="1"/>
            </p:cNvSpPr>
            <p:nvPr/>
          </p:nvSpPr>
          <p:spPr bwMode="auto">
            <a:xfrm>
              <a:off x="2531" y="1752"/>
              <a:ext cx="579"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shape</a:t>
              </a:r>
            </a:p>
          </p:txBody>
        </p:sp>
      </p:grpSp>
      <p:cxnSp>
        <p:nvCxnSpPr>
          <p:cNvPr id="31763" name="AutoShape 28"/>
          <p:cNvCxnSpPr>
            <a:cxnSpLocks noChangeShapeType="1"/>
            <a:stCxn id="31767" idx="0"/>
            <a:endCxn id="31766" idx="4"/>
          </p:cNvCxnSpPr>
          <p:nvPr/>
        </p:nvCxnSpPr>
        <p:spPr bwMode="auto">
          <a:xfrm flipV="1">
            <a:off x="5067300" y="3962400"/>
            <a:ext cx="0" cy="1066800"/>
          </a:xfrm>
          <a:prstGeom prst="straightConnector1">
            <a:avLst/>
          </a:prstGeom>
          <a:noFill/>
          <a:ln w="12700" cap="rnd">
            <a:solidFill>
              <a:schemeClr val="tx1"/>
            </a:solidFill>
            <a:prstDash val="sysDot"/>
            <a:round/>
            <a:headEnd type="none" w="sm" len="sm"/>
            <a:tailEnd type="none" w="sm" len="sm"/>
          </a:ln>
        </p:spPr>
      </p:cxnSp>
      <p:cxnSp>
        <p:nvCxnSpPr>
          <p:cNvPr id="31764" name="AutoShape 29"/>
          <p:cNvCxnSpPr>
            <a:cxnSpLocks noChangeShapeType="1"/>
            <a:stCxn id="31767" idx="6"/>
            <a:endCxn id="31768" idx="2"/>
          </p:cNvCxnSpPr>
          <p:nvPr/>
        </p:nvCxnSpPr>
        <p:spPr bwMode="auto">
          <a:xfrm>
            <a:off x="5334000" y="5295900"/>
            <a:ext cx="152400" cy="0"/>
          </a:xfrm>
          <a:prstGeom prst="straightConnector1">
            <a:avLst/>
          </a:prstGeom>
          <a:noFill/>
          <a:ln w="12700" cap="rnd">
            <a:solidFill>
              <a:schemeClr val="tx1"/>
            </a:solidFill>
            <a:prstDash val="sysDot"/>
            <a:round/>
            <a:headEnd type="none" w="sm" len="sm"/>
            <a:tailEnd type="none" w="sm" len="sm"/>
          </a:ln>
        </p:spPr>
      </p:cxnSp>
      <p:sp>
        <p:nvSpPr>
          <p:cNvPr id="31765" name="Text Box 36"/>
          <p:cNvSpPr txBox="1">
            <a:spLocks noChangeArrowheads="1"/>
          </p:cNvSpPr>
          <p:nvPr/>
        </p:nvSpPr>
        <p:spPr bwMode="auto">
          <a:xfrm>
            <a:off x="4721225" y="2781300"/>
            <a:ext cx="11715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position</a:t>
            </a:r>
          </a:p>
        </p:txBody>
      </p:sp>
      <p:sp>
        <p:nvSpPr>
          <p:cNvPr id="31766" name="Oval 47"/>
          <p:cNvSpPr>
            <a:spLocks noChangeArrowheads="1"/>
          </p:cNvSpPr>
          <p:nvPr/>
        </p:nvSpPr>
        <p:spPr bwMode="auto">
          <a:xfrm>
            <a:off x="4800600" y="34290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67" name="Oval 48"/>
          <p:cNvSpPr>
            <a:spLocks noChangeArrowheads="1"/>
          </p:cNvSpPr>
          <p:nvPr/>
        </p:nvSpPr>
        <p:spPr bwMode="auto">
          <a:xfrm>
            <a:off x="4800600" y="50292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1768" name="Oval 49"/>
          <p:cNvSpPr>
            <a:spLocks noChangeArrowheads="1"/>
          </p:cNvSpPr>
          <p:nvPr/>
        </p:nvSpPr>
        <p:spPr bwMode="auto">
          <a:xfrm>
            <a:off x="5486400" y="50292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ea typeface="ＭＳ Ｐゴシック" charset="-128"/>
              </a:rPr>
              <a:t>Characteristics of Visual Variables</a:t>
            </a:r>
          </a:p>
        </p:txBody>
      </p:sp>
      <p:sp>
        <p:nvSpPr>
          <p:cNvPr id="33795" name="Rectangle 3"/>
          <p:cNvSpPr>
            <a:spLocks noGrp="1" noChangeArrowheads="1"/>
          </p:cNvSpPr>
          <p:nvPr>
            <p:ph type="body" idx="1"/>
          </p:nvPr>
        </p:nvSpPr>
        <p:spPr/>
        <p:txBody>
          <a:bodyPr/>
          <a:lstStyle/>
          <a:p>
            <a:pPr>
              <a:lnSpc>
                <a:spcPct val="90000"/>
              </a:lnSpc>
            </a:pPr>
            <a:r>
              <a:rPr lang="en-US" sz="2400">
                <a:ea typeface="Arial" charset="0"/>
              </a:rPr>
              <a:t>Scale = kinds of comparisons possible</a:t>
            </a:r>
          </a:p>
          <a:p>
            <a:pPr lvl="1">
              <a:lnSpc>
                <a:spcPct val="90000"/>
              </a:lnSpc>
            </a:pPr>
            <a:r>
              <a:rPr lang="en-US" sz="2000">
                <a:ea typeface="Arial" charset="0"/>
              </a:rPr>
              <a:t>Nominal (=)</a:t>
            </a:r>
          </a:p>
          <a:p>
            <a:pPr lvl="2">
              <a:lnSpc>
                <a:spcPct val="90000"/>
              </a:lnSpc>
            </a:pPr>
            <a:r>
              <a:rPr lang="en-US" sz="1800">
                <a:ea typeface="Arial" charset="0"/>
              </a:rPr>
              <a:t>All variables</a:t>
            </a:r>
          </a:p>
          <a:p>
            <a:pPr lvl="1">
              <a:lnSpc>
                <a:spcPct val="90000"/>
              </a:lnSpc>
            </a:pPr>
            <a:r>
              <a:rPr lang="en-US" sz="2000">
                <a:ea typeface="Arial" charset="0"/>
              </a:rPr>
              <a:t>Ordered (&lt;, &gt;)</a:t>
            </a:r>
          </a:p>
          <a:p>
            <a:pPr lvl="2">
              <a:lnSpc>
                <a:spcPct val="90000"/>
              </a:lnSpc>
            </a:pPr>
            <a:r>
              <a:rPr lang="en-US" sz="1800">
                <a:ea typeface="Arial" charset="0"/>
              </a:rPr>
              <a:t>Ordered: position, size, value, texture granularity</a:t>
            </a:r>
          </a:p>
          <a:p>
            <a:pPr lvl="2">
              <a:lnSpc>
                <a:spcPct val="90000"/>
              </a:lnSpc>
            </a:pPr>
            <a:r>
              <a:rPr lang="en-US" sz="1800">
                <a:ea typeface="Arial" charset="0"/>
              </a:rPr>
              <a:t>Not ordered: orientation, hue, shape</a:t>
            </a:r>
            <a:endParaRPr lang="en-US" sz="1800" b="1">
              <a:ea typeface="Arial" charset="0"/>
            </a:endParaRPr>
          </a:p>
          <a:p>
            <a:pPr lvl="1">
              <a:lnSpc>
                <a:spcPct val="90000"/>
              </a:lnSpc>
            </a:pPr>
            <a:r>
              <a:rPr lang="en-US" sz="2000">
                <a:ea typeface="Arial" charset="0"/>
              </a:rPr>
              <a:t>Quantitative (amount of difference)</a:t>
            </a:r>
          </a:p>
          <a:p>
            <a:pPr lvl="2">
              <a:lnSpc>
                <a:spcPct val="90000"/>
              </a:lnSpc>
            </a:pPr>
            <a:r>
              <a:rPr lang="en-US" sz="1800">
                <a:ea typeface="Arial" charset="0"/>
              </a:rPr>
              <a:t>Quantitative: position, size</a:t>
            </a:r>
          </a:p>
          <a:p>
            <a:pPr lvl="2">
              <a:lnSpc>
                <a:spcPct val="90000"/>
              </a:lnSpc>
            </a:pPr>
            <a:r>
              <a:rPr lang="en-US" sz="1800">
                <a:ea typeface="Arial" charset="0"/>
              </a:rPr>
              <a:t>Not quantitative: value, texture, orientation, hue, shape</a:t>
            </a:r>
          </a:p>
          <a:p>
            <a:pPr>
              <a:lnSpc>
                <a:spcPct val="90000"/>
              </a:lnSpc>
            </a:pPr>
            <a:r>
              <a:rPr lang="en-US" sz="2400">
                <a:ea typeface="Arial" charset="0"/>
              </a:rPr>
              <a:t>Length = number of distinguishable levels</a:t>
            </a:r>
          </a:p>
          <a:p>
            <a:pPr lvl="1">
              <a:lnSpc>
                <a:spcPct val="90000"/>
              </a:lnSpc>
            </a:pPr>
            <a:r>
              <a:rPr lang="en-US" sz="2000">
                <a:ea typeface="Arial" charset="0"/>
              </a:rPr>
              <a:t>Shape is very long (infinite variety)</a:t>
            </a:r>
          </a:p>
          <a:p>
            <a:pPr lvl="1">
              <a:lnSpc>
                <a:spcPct val="90000"/>
              </a:lnSpc>
            </a:pPr>
            <a:r>
              <a:rPr lang="en-US" sz="2000">
                <a:ea typeface="Arial" charset="0"/>
              </a:rPr>
              <a:t>Position is long and fine-grained</a:t>
            </a:r>
          </a:p>
          <a:p>
            <a:pPr lvl="1">
              <a:lnSpc>
                <a:spcPct val="90000"/>
              </a:lnSpc>
            </a:pPr>
            <a:r>
              <a:rPr lang="en-US" sz="2000">
                <a:ea typeface="Arial" charset="0"/>
              </a:rPr>
              <a:t>Orientation is very short (~ 4 levels)</a:t>
            </a:r>
          </a:p>
          <a:p>
            <a:pPr lvl="1">
              <a:lnSpc>
                <a:spcPct val="90000"/>
              </a:lnSpc>
            </a:pPr>
            <a:r>
              <a:rPr lang="en-US" sz="2000">
                <a:ea typeface="Arial" charset="0"/>
              </a:rPr>
              <a:t>Other variables are in between (~ 10 levels)</a:t>
            </a:r>
          </a:p>
        </p:txBody>
      </p:sp>
      <p:sp>
        <p:nvSpPr>
          <p:cNvPr id="33796" name="Date Placeholder 3"/>
          <p:cNvSpPr>
            <a:spLocks noGrp="1"/>
          </p:cNvSpPr>
          <p:nvPr>
            <p:ph type="dt" sz="quarter" idx="10"/>
          </p:nvPr>
        </p:nvSpPr>
        <p:spPr>
          <a:noFill/>
        </p:spPr>
        <p:txBody>
          <a:bodyPr/>
          <a:lstStyle/>
          <a:p>
            <a:r>
              <a:rPr lang="en-US" smtClean="0"/>
              <a:t>Spring 2011</a:t>
            </a:r>
            <a:endParaRPr lang="en-US"/>
          </a:p>
        </p:txBody>
      </p:sp>
      <p:sp>
        <p:nvSpPr>
          <p:cNvPr id="3379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3798" name="Slide Number Placeholder 5"/>
          <p:cNvSpPr>
            <a:spLocks noGrp="1"/>
          </p:cNvSpPr>
          <p:nvPr>
            <p:ph type="sldNum" sz="quarter" idx="12"/>
          </p:nvPr>
        </p:nvSpPr>
        <p:spPr>
          <a:noFill/>
        </p:spPr>
        <p:txBody>
          <a:bodyPr/>
          <a:lstStyle/>
          <a:p>
            <a:fld id="{2C1828D2-E918-C043-96EF-194BD0DFE0A3}"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ea typeface="ＭＳ Ｐゴシック" charset="-128"/>
              </a:rPr>
              <a:t>Selectivity</a:t>
            </a:r>
          </a:p>
        </p:txBody>
      </p:sp>
      <p:sp>
        <p:nvSpPr>
          <p:cNvPr id="37891" name="Rectangle 3"/>
          <p:cNvSpPr>
            <a:spLocks noGrp="1" noChangeArrowheads="1"/>
          </p:cNvSpPr>
          <p:nvPr>
            <p:ph type="body" idx="1"/>
          </p:nvPr>
        </p:nvSpPr>
        <p:spPr/>
        <p:txBody>
          <a:bodyPr/>
          <a:lstStyle/>
          <a:p>
            <a:r>
              <a:rPr lang="en-US">
                <a:ea typeface="Arial" charset="0"/>
              </a:rPr>
              <a:t>Selective perception: can attention be focused on one value of the variable, excluding other variables and values?</a:t>
            </a:r>
          </a:p>
          <a:p>
            <a:pPr lvl="1"/>
            <a:r>
              <a:rPr lang="en-US">
                <a:ea typeface="Arial" charset="0"/>
              </a:rPr>
              <a:t>Selective: position, size, orientation, hue, value, texture</a:t>
            </a:r>
          </a:p>
          <a:p>
            <a:pPr lvl="1"/>
            <a:r>
              <a:rPr lang="en-US" b="1">
                <a:ea typeface="Arial" charset="0"/>
              </a:rPr>
              <a:t>Not selective</a:t>
            </a:r>
            <a:r>
              <a:rPr lang="en-US">
                <a:ea typeface="Arial" charset="0"/>
              </a:rPr>
              <a:t>: shape</a:t>
            </a:r>
          </a:p>
        </p:txBody>
      </p:sp>
      <p:sp>
        <p:nvSpPr>
          <p:cNvPr id="37892" name="Date Placeholder 3"/>
          <p:cNvSpPr>
            <a:spLocks noGrp="1"/>
          </p:cNvSpPr>
          <p:nvPr>
            <p:ph type="dt" sz="quarter" idx="10"/>
          </p:nvPr>
        </p:nvSpPr>
        <p:spPr>
          <a:noFill/>
        </p:spPr>
        <p:txBody>
          <a:bodyPr/>
          <a:lstStyle/>
          <a:p>
            <a:r>
              <a:rPr lang="en-US" smtClean="0"/>
              <a:t>Spring 2011</a:t>
            </a:r>
            <a:endParaRPr lang="en-US"/>
          </a:p>
        </p:txBody>
      </p:sp>
      <p:sp>
        <p:nvSpPr>
          <p:cNvPr id="3789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7894" name="Slide Number Placeholder 5"/>
          <p:cNvSpPr>
            <a:spLocks noGrp="1"/>
          </p:cNvSpPr>
          <p:nvPr>
            <p:ph type="sldNum" sz="quarter" idx="12"/>
          </p:nvPr>
        </p:nvSpPr>
        <p:spPr>
          <a:noFill/>
        </p:spPr>
        <p:txBody>
          <a:bodyPr/>
          <a:lstStyle/>
          <a:p>
            <a:fld id="{D6F8ACC9-65B2-C44C-A2CF-F9DAC5373C59}"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9938" name="Title 44"/>
          <p:cNvSpPr>
            <a:spLocks noGrp="1"/>
          </p:cNvSpPr>
          <p:nvPr>
            <p:ph type="title"/>
          </p:nvPr>
        </p:nvSpPr>
        <p:spPr/>
        <p:txBody>
          <a:bodyPr/>
          <a:lstStyle/>
          <a:p>
            <a:endParaRPr lang="en-US">
              <a:ea typeface="ＭＳ Ｐゴシック" charset="-128"/>
            </a:endParaRPr>
          </a:p>
        </p:txBody>
      </p:sp>
      <p:sp>
        <p:nvSpPr>
          <p:cNvPr id="39939" name="Text Placeholder 45"/>
          <p:cNvSpPr>
            <a:spLocks noGrp="1"/>
          </p:cNvSpPr>
          <p:nvPr>
            <p:ph type="body" idx="1"/>
          </p:nvPr>
        </p:nvSpPr>
        <p:spPr/>
        <p:txBody>
          <a:bodyPr/>
          <a:lstStyle/>
          <a:p>
            <a:endParaRPr lang="en-US">
              <a:ea typeface="Arial" charset="0"/>
            </a:endParaRPr>
          </a:p>
        </p:txBody>
      </p:sp>
      <p:sp>
        <p:nvSpPr>
          <p:cNvPr id="39940" name="Text Box 5"/>
          <p:cNvSpPr txBox="1">
            <a:spLocks noChangeArrowheads="1"/>
          </p:cNvSpPr>
          <p:nvPr/>
        </p:nvSpPr>
        <p:spPr bwMode="auto">
          <a:xfrm>
            <a:off x="809625" y="1604963"/>
            <a:ext cx="477838" cy="579437"/>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N</a:t>
            </a:r>
          </a:p>
        </p:txBody>
      </p:sp>
      <p:sp>
        <p:nvSpPr>
          <p:cNvPr id="39941" name="Text Box 7"/>
          <p:cNvSpPr txBox="1">
            <a:spLocks noChangeArrowheads="1"/>
          </p:cNvSpPr>
          <p:nvPr/>
        </p:nvSpPr>
        <p:spPr bwMode="auto">
          <a:xfrm>
            <a:off x="2443163" y="2697163"/>
            <a:ext cx="477837" cy="579437"/>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N</a:t>
            </a:r>
          </a:p>
        </p:txBody>
      </p:sp>
      <p:sp>
        <p:nvSpPr>
          <p:cNvPr id="39942" name="Text Box 8"/>
          <p:cNvSpPr txBox="1">
            <a:spLocks noChangeArrowheads="1"/>
          </p:cNvSpPr>
          <p:nvPr/>
        </p:nvSpPr>
        <p:spPr bwMode="auto">
          <a:xfrm>
            <a:off x="787400" y="42672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N</a:t>
            </a:r>
          </a:p>
        </p:txBody>
      </p:sp>
      <p:sp>
        <p:nvSpPr>
          <p:cNvPr id="39943" name="Text Box 9"/>
          <p:cNvSpPr txBox="1">
            <a:spLocks noChangeArrowheads="1"/>
          </p:cNvSpPr>
          <p:nvPr/>
        </p:nvSpPr>
        <p:spPr bwMode="auto">
          <a:xfrm>
            <a:off x="4267200" y="41148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N</a:t>
            </a:r>
          </a:p>
        </p:txBody>
      </p:sp>
      <p:sp>
        <p:nvSpPr>
          <p:cNvPr id="39944" name="Text Box 10"/>
          <p:cNvSpPr txBox="1">
            <a:spLocks noChangeArrowheads="1"/>
          </p:cNvSpPr>
          <p:nvPr/>
        </p:nvSpPr>
        <p:spPr bwMode="auto">
          <a:xfrm>
            <a:off x="5334000" y="21336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N</a:t>
            </a:r>
          </a:p>
        </p:txBody>
      </p:sp>
      <p:sp>
        <p:nvSpPr>
          <p:cNvPr id="39945" name="Text Box 11"/>
          <p:cNvSpPr txBox="1">
            <a:spLocks noChangeArrowheads="1"/>
          </p:cNvSpPr>
          <p:nvPr/>
        </p:nvSpPr>
        <p:spPr bwMode="auto">
          <a:xfrm>
            <a:off x="6019800" y="44958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N</a:t>
            </a:r>
          </a:p>
        </p:txBody>
      </p:sp>
      <p:sp>
        <p:nvSpPr>
          <p:cNvPr id="39946" name="Text Box 12"/>
          <p:cNvSpPr txBox="1">
            <a:spLocks noChangeArrowheads="1"/>
          </p:cNvSpPr>
          <p:nvPr/>
        </p:nvSpPr>
        <p:spPr bwMode="auto">
          <a:xfrm>
            <a:off x="3886200" y="26670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N</a:t>
            </a:r>
          </a:p>
        </p:txBody>
      </p:sp>
      <p:sp>
        <p:nvSpPr>
          <p:cNvPr id="39947" name="Text Box 13"/>
          <p:cNvSpPr txBox="1">
            <a:spLocks noChangeArrowheads="1"/>
          </p:cNvSpPr>
          <p:nvPr/>
        </p:nvSpPr>
        <p:spPr bwMode="auto">
          <a:xfrm>
            <a:off x="7086600" y="36576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N</a:t>
            </a:r>
          </a:p>
        </p:txBody>
      </p:sp>
      <p:sp>
        <p:nvSpPr>
          <p:cNvPr id="39948" name="Text Box 14"/>
          <p:cNvSpPr txBox="1">
            <a:spLocks noChangeArrowheads="1"/>
          </p:cNvSpPr>
          <p:nvPr/>
        </p:nvSpPr>
        <p:spPr bwMode="auto">
          <a:xfrm>
            <a:off x="5410200" y="32766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N</a:t>
            </a:r>
          </a:p>
        </p:txBody>
      </p:sp>
      <p:sp>
        <p:nvSpPr>
          <p:cNvPr id="39949" name="Text Box 15"/>
          <p:cNvSpPr txBox="1">
            <a:spLocks noChangeArrowheads="1"/>
          </p:cNvSpPr>
          <p:nvPr/>
        </p:nvSpPr>
        <p:spPr bwMode="auto">
          <a:xfrm>
            <a:off x="2616200" y="49530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N</a:t>
            </a:r>
          </a:p>
        </p:txBody>
      </p:sp>
      <p:sp>
        <p:nvSpPr>
          <p:cNvPr id="39950" name="Text Box 16"/>
          <p:cNvSpPr txBox="1">
            <a:spLocks noChangeArrowheads="1"/>
          </p:cNvSpPr>
          <p:nvPr/>
        </p:nvSpPr>
        <p:spPr bwMode="auto">
          <a:xfrm>
            <a:off x="7391400" y="1600200"/>
            <a:ext cx="47783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N</a:t>
            </a:r>
          </a:p>
        </p:txBody>
      </p:sp>
      <p:sp>
        <p:nvSpPr>
          <p:cNvPr id="39951" name="Text Box 17"/>
          <p:cNvSpPr txBox="1">
            <a:spLocks noChangeArrowheads="1"/>
          </p:cNvSpPr>
          <p:nvPr/>
        </p:nvSpPr>
        <p:spPr bwMode="auto">
          <a:xfrm>
            <a:off x="2540000" y="17526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Z</a:t>
            </a:r>
          </a:p>
        </p:txBody>
      </p:sp>
      <p:sp>
        <p:nvSpPr>
          <p:cNvPr id="39952" name="Text Box 18"/>
          <p:cNvSpPr txBox="1">
            <a:spLocks noChangeArrowheads="1"/>
          </p:cNvSpPr>
          <p:nvPr/>
        </p:nvSpPr>
        <p:spPr bwMode="auto">
          <a:xfrm>
            <a:off x="2921000" y="37338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Z</a:t>
            </a:r>
          </a:p>
        </p:txBody>
      </p:sp>
      <p:sp>
        <p:nvSpPr>
          <p:cNvPr id="39953" name="Text Box 19"/>
          <p:cNvSpPr txBox="1">
            <a:spLocks noChangeArrowheads="1"/>
          </p:cNvSpPr>
          <p:nvPr/>
        </p:nvSpPr>
        <p:spPr bwMode="auto">
          <a:xfrm>
            <a:off x="1092200" y="31242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Z</a:t>
            </a:r>
          </a:p>
        </p:txBody>
      </p:sp>
      <p:sp>
        <p:nvSpPr>
          <p:cNvPr id="39954" name="Text Box 20"/>
          <p:cNvSpPr txBox="1">
            <a:spLocks noChangeArrowheads="1"/>
          </p:cNvSpPr>
          <p:nvPr/>
        </p:nvSpPr>
        <p:spPr bwMode="auto">
          <a:xfrm>
            <a:off x="4648200" y="19050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Z</a:t>
            </a:r>
          </a:p>
        </p:txBody>
      </p:sp>
      <p:sp>
        <p:nvSpPr>
          <p:cNvPr id="39955" name="Text Box 21"/>
          <p:cNvSpPr txBox="1">
            <a:spLocks noChangeArrowheads="1"/>
          </p:cNvSpPr>
          <p:nvPr/>
        </p:nvSpPr>
        <p:spPr bwMode="auto">
          <a:xfrm>
            <a:off x="4572000" y="32766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Z</a:t>
            </a:r>
          </a:p>
        </p:txBody>
      </p:sp>
      <p:sp>
        <p:nvSpPr>
          <p:cNvPr id="39956" name="Text Box 22"/>
          <p:cNvSpPr txBox="1">
            <a:spLocks noChangeArrowheads="1"/>
          </p:cNvSpPr>
          <p:nvPr/>
        </p:nvSpPr>
        <p:spPr bwMode="auto">
          <a:xfrm>
            <a:off x="6934200" y="25908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Z</a:t>
            </a:r>
          </a:p>
        </p:txBody>
      </p:sp>
      <p:sp>
        <p:nvSpPr>
          <p:cNvPr id="39957" name="Text Box 23"/>
          <p:cNvSpPr txBox="1">
            <a:spLocks noChangeArrowheads="1"/>
          </p:cNvSpPr>
          <p:nvPr/>
        </p:nvSpPr>
        <p:spPr bwMode="auto">
          <a:xfrm>
            <a:off x="7620000" y="44196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Z</a:t>
            </a:r>
          </a:p>
        </p:txBody>
      </p:sp>
      <p:sp>
        <p:nvSpPr>
          <p:cNvPr id="39958" name="Text Box 24"/>
          <p:cNvSpPr txBox="1">
            <a:spLocks noChangeArrowheads="1"/>
          </p:cNvSpPr>
          <p:nvPr/>
        </p:nvSpPr>
        <p:spPr bwMode="auto">
          <a:xfrm>
            <a:off x="5029200" y="48768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Z</a:t>
            </a:r>
          </a:p>
        </p:txBody>
      </p:sp>
      <p:sp>
        <p:nvSpPr>
          <p:cNvPr id="39959" name="Text Box 25"/>
          <p:cNvSpPr txBox="1">
            <a:spLocks noChangeArrowheads="1"/>
          </p:cNvSpPr>
          <p:nvPr/>
        </p:nvSpPr>
        <p:spPr bwMode="auto">
          <a:xfrm>
            <a:off x="6324600" y="3657600"/>
            <a:ext cx="431800"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Z</a:t>
            </a:r>
          </a:p>
        </p:txBody>
      </p:sp>
      <p:sp>
        <p:nvSpPr>
          <p:cNvPr id="39960" name="Text Box 26"/>
          <p:cNvSpPr txBox="1">
            <a:spLocks noChangeArrowheads="1"/>
          </p:cNvSpPr>
          <p:nvPr/>
        </p:nvSpPr>
        <p:spPr bwMode="auto">
          <a:xfrm>
            <a:off x="1854200" y="41910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K</a:t>
            </a:r>
          </a:p>
        </p:txBody>
      </p:sp>
      <p:sp>
        <p:nvSpPr>
          <p:cNvPr id="39961" name="Text Box 27"/>
          <p:cNvSpPr txBox="1">
            <a:spLocks noChangeArrowheads="1"/>
          </p:cNvSpPr>
          <p:nvPr/>
        </p:nvSpPr>
        <p:spPr bwMode="auto">
          <a:xfrm>
            <a:off x="1473200" y="24384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K</a:t>
            </a:r>
          </a:p>
        </p:txBody>
      </p:sp>
      <p:sp>
        <p:nvSpPr>
          <p:cNvPr id="39962" name="Text Box 28"/>
          <p:cNvSpPr txBox="1">
            <a:spLocks noChangeArrowheads="1"/>
          </p:cNvSpPr>
          <p:nvPr/>
        </p:nvSpPr>
        <p:spPr bwMode="auto">
          <a:xfrm>
            <a:off x="3659188" y="2133600"/>
            <a:ext cx="455612"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K</a:t>
            </a:r>
          </a:p>
        </p:txBody>
      </p:sp>
      <p:sp>
        <p:nvSpPr>
          <p:cNvPr id="39963" name="Text Box 29"/>
          <p:cNvSpPr txBox="1">
            <a:spLocks noChangeArrowheads="1"/>
          </p:cNvSpPr>
          <p:nvPr/>
        </p:nvSpPr>
        <p:spPr bwMode="auto">
          <a:xfrm>
            <a:off x="3657600" y="32766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K</a:t>
            </a:r>
          </a:p>
        </p:txBody>
      </p:sp>
      <p:sp>
        <p:nvSpPr>
          <p:cNvPr id="39964" name="Text Box 30"/>
          <p:cNvSpPr txBox="1">
            <a:spLocks noChangeArrowheads="1"/>
          </p:cNvSpPr>
          <p:nvPr/>
        </p:nvSpPr>
        <p:spPr bwMode="auto">
          <a:xfrm>
            <a:off x="4953000" y="27432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K</a:t>
            </a:r>
          </a:p>
        </p:txBody>
      </p:sp>
      <p:sp>
        <p:nvSpPr>
          <p:cNvPr id="39965" name="Text Box 31"/>
          <p:cNvSpPr txBox="1">
            <a:spLocks noChangeArrowheads="1"/>
          </p:cNvSpPr>
          <p:nvPr/>
        </p:nvSpPr>
        <p:spPr bwMode="auto">
          <a:xfrm>
            <a:off x="6400800" y="23622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K</a:t>
            </a:r>
          </a:p>
        </p:txBody>
      </p:sp>
      <p:sp>
        <p:nvSpPr>
          <p:cNvPr id="39966" name="Text Box 32"/>
          <p:cNvSpPr txBox="1">
            <a:spLocks noChangeArrowheads="1"/>
          </p:cNvSpPr>
          <p:nvPr/>
        </p:nvSpPr>
        <p:spPr bwMode="auto">
          <a:xfrm>
            <a:off x="6858000" y="43434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K</a:t>
            </a:r>
          </a:p>
        </p:txBody>
      </p:sp>
      <p:sp>
        <p:nvSpPr>
          <p:cNvPr id="39967" name="Text Box 33"/>
          <p:cNvSpPr txBox="1">
            <a:spLocks noChangeArrowheads="1"/>
          </p:cNvSpPr>
          <p:nvPr/>
        </p:nvSpPr>
        <p:spPr bwMode="auto">
          <a:xfrm>
            <a:off x="7924800" y="31242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K</a:t>
            </a:r>
          </a:p>
        </p:txBody>
      </p:sp>
      <p:sp>
        <p:nvSpPr>
          <p:cNvPr id="39968" name="Text Box 34"/>
          <p:cNvSpPr txBox="1">
            <a:spLocks noChangeArrowheads="1"/>
          </p:cNvSpPr>
          <p:nvPr/>
        </p:nvSpPr>
        <p:spPr bwMode="auto">
          <a:xfrm>
            <a:off x="3810000" y="48006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K</a:t>
            </a:r>
          </a:p>
        </p:txBody>
      </p:sp>
      <p:sp>
        <p:nvSpPr>
          <p:cNvPr id="39969" name="Text Box 35"/>
          <p:cNvSpPr txBox="1">
            <a:spLocks noChangeArrowheads="1"/>
          </p:cNvSpPr>
          <p:nvPr/>
        </p:nvSpPr>
        <p:spPr bwMode="auto">
          <a:xfrm>
            <a:off x="1244600" y="47244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K</a:t>
            </a:r>
          </a:p>
        </p:txBody>
      </p:sp>
      <p:sp>
        <p:nvSpPr>
          <p:cNvPr id="39970" name="Text Box 36"/>
          <p:cNvSpPr txBox="1">
            <a:spLocks noChangeArrowheads="1"/>
          </p:cNvSpPr>
          <p:nvPr/>
        </p:nvSpPr>
        <p:spPr bwMode="auto">
          <a:xfrm>
            <a:off x="1930400" y="3352800"/>
            <a:ext cx="455613"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K</a:t>
            </a:r>
          </a:p>
        </p:txBody>
      </p:sp>
      <p:sp>
        <p:nvSpPr>
          <p:cNvPr id="39971" name="Text Box 37"/>
          <p:cNvSpPr txBox="1">
            <a:spLocks noChangeArrowheads="1"/>
          </p:cNvSpPr>
          <p:nvPr/>
        </p:nvSpPr>
        <p:spPr bwMode="auto">
          <a:xfrm>
            <a:off x="2540000" y="41910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M</a:t>
            </a:r>
          </a:p>
        </p:txBody>
      </p:sp>
      <p:sp>
        <p:nvSpPr>
          <p:cNvPr id="39972" name="Text Box 38"/>
          <p:cNvSpPr txBox="1">
            <a:spLocks noChangeArrowheads="1"/>
          </p:cNvSpPr>
          <p:nvPr/>
        </p:nvSpPr>
        <p:spPr bwMode="auto">
          <a:xfrm>
            <a:off x="3657600" y="38862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M</a:t>
            </a:r>
          </a:p>
        </p:txBody>
      </p:sp>
      <p:sp>
        <p:nvSpPr>
          <p:cNvPr id="39973" name="Text Box 39"/>
          <p:cNvSpPr txBox="1">
            <a:spLocks noChangeArrowheads="1"/>
          </p:cNvSpPr>
          <p:nvPr/>
        </p:nvSpPr>
        <p:spPr bwMode="auto">
          <a:xfrm>
            <a:off x="2779713" y="3048000"/>
            <a:ext cx="522287"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M</a:t>
            </a:r>
          </a:p>
        </p:txBody>
      </p:sp>
      <p:sp>
        <p:nvSpPr>
          <p:cNvPr id="39974" name="Text Box 40"/>
          <p:cNvSpPr txBox="1">
            <a:spLocks noChangeArrowheads="1"/>
          </p:cNvSpPr>
          <p:nvPr/>
        </p:nvSpPr>
        <p:spPr bwMode="auto">
          <a:xfrm>
            <a:off x="1625600" y="18288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M</a:t>
            </a:r>
          </a:p>
        </p:txBody>
      </p:sp>
      <p:sp>
        <p:nvSpPr>
          <p:cNvPr id="39975" name="Text Box 41"/>
          <p:cNvSpPr txBox="1">
            <a:spLocks noChangeArrowheads="1"/>
          </p:cNvSpPr>
          <p:nvPr/>
        </p:nvSpPr>
        <p:spPr bwMode="auto">
          <a:xfrm>
            <a:off x="6858000" y="19812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M</a:t>
            </a:r>
          </a:p>
        </p:txBody>
      </p:sp>
      <p:sp>
        <p:nvSpPr>
          <p:cNvPr id="39976" name="Text Box 42"/>
          <p:cNvSpPr txBox="1">
            <a:spLocks noChangeArrowheads="1"/>
          </p:cNvSpPr>
          <p:nvPr/>
        </p:nvSpPr>
        <p:spPr bwMode="auto">
          <a:xfrm>
            <a:off x="6172200" y="29718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3333FF"/>
                </a:solidFill>
              </a:rPr>
              <a:t>M</a:t>
            </a:r>
          </a:p>
        </p:txBody>
      </p:sp>
      <p:sp>
        <p:nvSpPr>
          <p:cNvPr id="39977" name="Text Box 43"/>
          <p:cNvSpPr txBox="1">
            <a:spLocks noChangeArrowheads="1"/>
          </p:cNvSpPr>
          <p:nvPr/>
        </p:nvSpPr>
        <p:spPr bwMode="auto">
          <a:xfrm>
            <a:off x="5181600" y="40386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M</a:t>
            </a:r>
          </a:p>
        </p:txBody>
      </p:sp>
      <p:sp>
        <p:nvSpPr>
          <p:cNvPr id="39978" name="Text Box 44"/>
          <p:cNvSpPr txBox="1">
            <a:spLocks noChangeArrowheads="1"/>
          </p:cNvSpPr>
          <p:nvPr/>
        </p:nvSpPr>
        <p:spPr bwMode="auto">
          <a:xfrm>
            <a:off x="6715125" y="49530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M</a:t>
            </a:r>
          </a:p>
        </p:txBody>
      </p:sp>
      <p:sp>
        <p:nvSpPr>
          <p:cNvPr id="39979" name="Text Box 45"/>
          <p:cNvSpPr txBox="1">
            <a:spLocks noChangeArrowheads="1"/>
          </p:cNvSpPr>
          <p:nvPr/>
        </p:nvSpPr>
        <p:spPr bwMode="auto">
          <a:xfrm>
            <a:off x="7391400" y="31242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chemeClr val="bg1"/>
                </a:solidFill>
              </a:rPr>
              <a:t>M</a:t>
            </a:r>
          </a:p>
        </p:txBody>
      </p:sp>
      <p:sp>
        <p:nvSpPr>
          <p:cNvPr id="39980" name="Text Box 46"/>
          <p:cNvSpPr txBox="1">
            <a:spLocks noChangeArrowheads="1"/>
          </p:cNvSpPr>
          <p:nvPr/>
        </p:nvSpPr>
        <p:spPr bwMode="auto">
          <a:xfrm>
            <a:off x="1168400" y="37338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FF0000"/>
                </a:solidFill>
              </a:rPr>
              <a:t>M</a:t>
            </a:r>
          </a:p>
        </p:txBody>
      </p:sp>
      <p:sp>
        <p:nvSpPr>
          <p:cNvPr id="39981" name="Text Box 47"/>
          <p:cNvSpPr txBox="1">
            <a:spLocks noChangeArrowheads="1"/>
          </p:cNvSpPr>
          <p:nvPr/>
        </p:nvSpPr>
        <p:spPr bwMode="auto">
          <a:xfrm>
            <a:off x="787400" y="2362200"/>
            <a:ext cx="522288" cy="579438"/>
          </a:xfrm>
          <a:prstGeom prst="rect">
            <a:avLst/>
          </a:prstGeom>
          <a:noFill/>
          <a:ln w="25400">
            <a:noFill/>
            <a:miter lim="800000"/>
            <a:headEnd/>
            <a:tailEnd type="none" w="lg" len="lg"/>
          </a:ln>
        </p:spPr>
        <p:txBody>
          <a:bodyPr wrap="none" anchorCtr="1">
            <a:prstTxWarp prst="textNoShape">
              <a:avLst/>
            </a:prstTxWarp>
            <a:spAutoFit/>
          </a:bodyPr>
          <a:lstStyle/>
          <a:p>
            <a:r>
              <a:rPr lang="en-US" sz="3200">
                <a:solidFill>
                  <a:srgbClr val="12FC00"/>
                </a:solidFill>
              </a:rPr>
              <a:t>M</a:t>
            </a:r>
          </a:p>
        </p:txBody>
      </p:sp>
      <p:sp>
        <p:nvSpPr>
          <p:cNvPr id="39982" name="Date Placeholder 45"/>
          <p:cNvSpPr>
            <a:spLocks noGrp="1"/>
          </p:cNvSpPr>
          <p:nvPr>
            <p:ph type="dt" sz="quarter" idx="10"/>
          </p:nvPr>
        </p:nvSpPr>
        <p:spPr>
          <a:noFill/>
        </p:spPr>
        <p:txBody>
          <a:bodyPr/>
          <a:lstStyle/>
          <a:p>
            <a:r>
              <a:rPr lang="en-US" smtClean="0"/>
              <a:t>Spring 2011</a:t>
            </a:r>
            <a:endParaRPr lang="en-US"/>
          </a:p>
        </p:txBody>
      </p:sp>
      <p:sp>
        <p:nvSpPr>
          <p:cNvPr id="39983" name="Slide Number Placeholder 46"/>
          <p:cNvSpPr>
            <a:spLocks noGrp="1"/>
          </p:cNvSpPr>
          <p:nvPr>
            <p:ph type="sldNum" sz="quarter" idx="12"/>
          </p:nvPr>
        </p:nvSpPr>
        <p:spPr>
          <a:noFill/>
        </p:spPr>
        <p:txBody>
          <a:bodyPr/>
          <a:lstStyle/>
          <a:p>
            <a:fld id="{4F2EF4CC-667A-B248-A091-57ACE95CC4D7}" type="slidenum">
              <a:rPr lang="en-US"/>
              <a:pPr/>
              <a:t>14</a:t>
            </a:fld>
            <a:endParaRPr lang="en-US"/>
          </a:p>
        </p:txBody>
      </p:sp>
      <p:sp>
        <p:nvSpPr>
          <p:cNvPr id="39984" name="Footer Placeholder 47"/>
          <p:cNvSpPr>
            <a:spLocks noGrp="1"/>
          </p:cNvSpPr>
          <p:nvPr>
            <p:ph type="ftr" sz="quarter" idx="11"/>
          </p:nvPr>
        </p:nvSpPr>
        <p:spPr>
          <a:noFill/>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ea typeface="ＭＳ Ｐゴシック" charset="-128"/>
              </a:rPr>
              <a:t>Associativity</a:t>
            </a:r>
          </a:p>
        </p:txBody>
      </p:sp>
      <p:sp>
        <p:nvSpPr>
          <p:cNvPr id="41987" name="Rectangle 3"/>
          <p:cNvSpPr>
            <a:spLocks noGrp="1" noChangeArrowheads="1"/>
          </p:cNvSpPr>
          <p:nvPr>
            <p:ph type="body" idx="1"/>
          </p:nvPr>
        </p:nvSpPr>
        <p:spPr/>
        <p:txBody>
          <a:bodyPr/>
          <a:lstStyle/>
          <a:p>
            <a:r>
              <a:rPr lang="en-US">
                <a:ea typeface="Arial" charset="0"/>
              </a:rPr>
              <a:t>Associative perception: can variable be ignored when looking at other variables?</a:t>
            </a:r>
          </a:p>
          <a:p>
            <a:pPr lvl="1"/>
            <a:r>
              <a:rPr lang="en-US">
                <a:ea typeface="Arial" charset="0"/>
              </a:rPr>
              <a:t>Associative: position, hue, value, texture, shape, orientation</a:t>
            </a:r>
          </a:p>
          <a:p>
            <a:pPr lvl="1"/>
            <a:r>
              <a:rPr lang="en-US" b="1">
                <a:ea typeface="Arial" charset="0"/>
              </a:rPr>
              <a:t>Not associative:</a:t>
            </a:r>
            <a:r>
              <a:rPr lang="en-US">
                <a:ea typeface="Arial" charset="0"/>
              </a:rPr>
              <a:t> size, value</a:t>
            </a:r>
            <a:endParaRPr lang="en-US" b="1">
              <a:ea typeface="Arial" charset="0"/>
            </a:endParaRPr>
          </a:p>
          <a:p>
            <a:pPr lvl="2"/>
            <a:r>
              <a:rPr lang="en-US">
                <a:ea typeface="Arial" charset="0"/>
              </a:rPr>
              <a:t>Small size and low value interfere with ability to perceive hue, value, texture, and shape</a:t>
            </a:r>
          </a:p>
        </p:txBody>
      </p:sp>
      <p:sp>
        <p:nvSpPr>
          <p:cNvPr id="41988" name="Date Placeholder 3"/>
          <p:cNvSpPr>
            <a:spLocks noGrp="1"/>
          </p:cNvSpPr>
          <p:nvPr>
            <p:ph type="dt" sz="quarter" idx="10"/>
          </p:nvPr>
        </p:nvSpPr>
        <p:spPr>
          <a:noFill/>
        </p:spPr>
        <p:txBody>
          <a:bodyPr/>
          <a:lstStyle/>
          <a:p>
            <a:r>
              <a:rPr lang="en-US" smtClean="0"/>
              <a:t>Spring 2011</a:t>
            </a:r>
            <a:endParaRPr lang="en-US"/>
          </a:p>
        </p:txBody>
      </p:sp>
      <p:sp>
        <p:nvSpPr>
          <p:cNvPr id="4198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1990" name="Slide Number Placeholder 5"/>
          <p:cNvSpPr>
            <a:spLocks noGrp="1"/>
          </p:cNvSpPr>
          <p:nvPr>
            <p:ph type="sldNum" sz="quarter" idx="12"/>
          </p:nvPr>
        </p:nvSpPr>
        <p:spPr>
          <a:noFill/>
        </p:spPr>
        <p:txBody>
          <a:bodyPr/>
          <a:lstStyle/>
          <a:p>
            <a:fld id="{E346C4CE-41D5-EE40-8D19-A2F2257A1340}"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ea typeface="ＭＳ Ｐゴシック" charset="-128"/>
              </a:rPr>
              <a:t>Techniques for Contrast</a:t>
            </a:r>
          </a:p>
        </p:txBody>
      </p:sp>
      <p:sp>
        <p:nvSpPr>
          <p:cNvPr id="44035" name="Rectangle 3"/>
          <p:cNvSpPr>
            <a:spLocks noGrp="1" noChangeArrowheads="1"/>
          </p:cNvSpPr>
          <p:nvPr>
            <p:ph type="body" idx="1"/>
          </p:nvPr>
        </p:nvSpPr>
        <p:spPr/>
        <p:txBody>
          <a:bodyPr/>
          <a:lstStyle/>
          <a:p>
            <a:r>
              <a:rPr lang="en-US">
                <a:ea typeface="Arial" charset="0"/>
              </a:rPr>
              <a:t>Choose appropriate visual variables</a:t>
            </a:r>
          </a:p>
          <a:p>
            <a:r>
              <a:rPr lang="en-US">
                <a:ea typeface="Arial" charset="0"/>
              </a:rPr>
              <a:t>Use as much length as possible</a:t>
            </a:r>
          </a:p>
          <a:p>
            <a:r>
              <a:rPr lang="en-US">
                <a:ea typeface="Arial" charset="0"/>
              </a:rPr>
              <a:t>Sharpen distinctions for easier perception</a:t>
            </a:r>
          </a:p>
          <a:p>
            <a:pPr lvl="1"/>
            <a:r>
              <a:rPr lang="en-US">
                <a:ea typeface="Arial" charset="0"/>
              </a:rPr>
              <a:t>Multiplicative scaling, not additive </a:t>
            </a:r>
          </a:p>
          <a:p>
            <a:pPr lvl="1"/>
            <a:r>
              <a:rPr lang="en-US">
                <a:ea typeface="Arial" charset="0"/>
              </a:rPr>
              <a:t>Redundant coding where needed</a:t>
            </a:r>
          </a:p>
          <a:p>
            <a:pPr lvl="1"/>
            <a:r>
              <a:rPr lang="en-US">
                <a:ea typeface="Arial" charset="0"/>
              </a:rPr>
              <a:t>Cartoonish exaggeration where needed</a:t>
            </a:r>
          </a:p>
          <a:p>
            <a:r>
              <a:rPr lang="en-US">
                <a:ea typeface="Arial" charset="0"/>
              </a:rPr>
              <a:t>Use the </a:t>
            </a:r>
            <a:r>
              <a:rPr lang="en-US">
                <a:latin typeface="Verdana" charset="0"/>
                <a:ea typeface="Arial" charset="0"/>
              </a:rPr>
              <a:t>“</a:t>
            </a:r>
            <a:r>
              <a:rPr lang="en-US">
                <a:ea typeface="Arial" charset="0"/>
              </a:rPr>
              <a:t>squint test</a:t>
            </a:r>
            <a:r>
              <a:rPr lang="en-US">
                <a:latin typeface="Verdana" charset="0"/>
                <a:ea typeface="Arial" charset="0"/>
              </a:rPr>
              <a:t>”</a:t>
            </a:r>
            <a:endParaRPr lang="en-US">
              <a:ea typeface="Arial" charset="0"/>
            </a:endParaRPr>
          </a:p>
        </p:txBody>
      </p:sp>
      <p:sp>
        <p:nvSpPr>
          <p:cNvPr id="44036" name="Date Placeholder 3"/>
          <p:cNvSpPr>
            <a:spLocks noGrp="1"/>
          </p:cNvSpPr>
          <p:nvPr>
            <p:ph type="dt" sz="quarter" idx="10"/>
          </p:nvPr>
        </p:nvSpPr>
        <p:spPr>
          <a:noFill/>
        </p:spPr>
        <p:txBody>
          <a:bodyPr/>
          <a:lstStyle/>
          <a:p>
            <a:r>
              <a:rPr lang="en-US" smtClean="0"/>
              <a:t>Spring 2011</a:t>
            </a:r>
            <a:endParaRPr lang="en-US"/>
          </a:p>
        </p:txBody>
      </p:sp>
      <p:sp>
        <p:nvSpPr>
          <p:cNvPr id="4403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4038" name="Slide Number Placeholder 5"/>
          <p:cNvSpPr>
            <a:spLocks noGrp="1"/>
          </p:cNvSpPr>
          <p:nvPr>
            <p:ph type="sldNum" sz="quarter" idx="12"/>
          </p:nvPr>
        </p:nvSpPr>
        <p:spPr>
          <a:noFill/>
        </p:spPr>
        <p:txBody>
          <a:bodyPr/>
          <a:lstStyle/>
          <a:p>
            <a:fld id="{46B6D990-F69B-424B-84D5-7D6A226B3214}"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ea typeface="ＭＳ Ｐゴシック" charset="-128"/>
              </a:rPr>
              <a:t>Choosing Visual Variables for a Display</a:t>
            </a:r>
          </a:p>
        </p:txBody>
      </p:sp>
      <p:sp>
        <p:nvSpPr>
          <p:cNvPr id="46083" name="Text Placeholder 6"/>
          <p:cNvSpPr>
            <a:spLocks noGrp="1"/>
          </p:cNvSpPr>
          <p:nvPr>
            <p:ph type="body" idx="1"/>
          </p:nvPr>
        </p:nvSpPr>
        <p:spPr/>
        <p:txBody>
          <a:bodyPr/>
          <a:lstStyle/>
          <a:p>
            <a:endParaRPr lang="en-US">
              <a:ea typeface="Arial" charset="0"/>
            </a:endParaRPr>
          </a:p>
        </p:txBody>
      </p:sp>
      <p:sp>
        <p:nvSpPr>
          <p:cNvPr id="46084" name="Date Placeholder 2"/>
          <p:cNvSpPr>
            <a:spLocks noGrp="1"/>
          </p:cNvSpPr>
          <p:nvPr>
            <p:ph type="dt" sz="quarter" idx="10"/>
          </p:nvPr>
        </p:nvSpPr>
        <p:spPr>
          <a:noFill/>
        </p:spPr>
        <p:txBody>
          <a:bodyPr/>
          <a:lstStyle/>
          <a:p>
            <a:r>
              <a:rPr lang="en-US" smtClean="0"/>
              <a:t>Spring 2011</a:t>
            </a:r>
            <a:endParaRPr lang="en-US"/>
          </a:p>
        </p:txBody>
      </p:sp>
      <p:sp>
        <p:nvSpPr>
          <p:cNvPr id="46085"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46086" name="Slide Number Placeholder 4"/>
          <p:cNvSpPr>
            <a:spLocks noGrp="1"/>
          </p:cNvSpPr>
          <p:nvPr>
            <p:ph type="sldNum" sz="quarter" idx="12"/>
          </p:nvPr>
        </p:nvSpPr>
        <p:spPr>
          <a:noFill/>
        </p:spPr>
        <p:txBody>
          <a:bodyPr/>
          <a:lstStyle/>
          <a:p>
            <a:fld id="{2245BFC7-274D-8144-9354-05F5BC0735D7}" type="slidenum">
              <a:rPr lang="en-US"/>
              <a:pPr/>
              <a:t>17</a:t>
            </a:fld>
            <a:endParaRPr lang="en-US"/>
          </a:p>
        </p:txBody>
      </p:sp>
      <p:pic>
        <p:nvPicPr>
          <p:cNvPr id="46087" name="Picture 5"/>
          <p:cNvPicPr>
            <a:picLocks noChangeAspect="1" noChangeArrowheads="1"/>
          </p:cNvPicPr>
          <p:nvPr/>
        </p:nvPicPr>
        <p:blipFill>
          <a:blip r:embed="rId3"/>
          <a:srcRect l="23503" t="19557" r="2946" b="52011"/>
          <a:stretch>
            <a:fillRect/>
          </a:stretch>
        </p:blipFill>
        <p:spPr bwMode="auto">
          <a:xfrm>
            <a:off x="625475" y="2166938"/>
            <a:ext cx="7910513" cy="2405062"/>
          </a:xfrm>
          <a:prstGeom prst="rect">
            <a:avLst/>
          </a:prstGeom>
          <a:noFill/>
          <a:ln w="25400">
            <a:noFill/>
            <a:miter lim="800000"/>
            <a:headEnd/>
            <a:tailEnd type="none" w="lg" len="lg"/>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ea typeface="ＭＳ Ｐゴシック" charset="-128"/>
              </a:rPr>
              <a:t>Designing Information Displays</a:t>
            </a:r>
          </a:p>
        </p:txBody>
      </p:sp>
      <p:sp>
        <p:nvSpPr>
          <p:cNvPr id="48131" name="Text Placeholder 8"/>
          <p:cNvSpPr>
            <a:spLocks noGrp="1"/>
          </p:cNvSpPr>
          <p:nvPr>
            <p:ph type="body" idx="1"/>
          </p:nvPr>
        </p:nvSpPr>
        <p:spPr/>
        <p:txBody>
          <a:bodyPr/>
          <a:lstStyle/>
          <a:p>
            <a:endParaRPr lang="en-US">
              <a:ea typeface="Arial" charset="0"/>
            </a:endParaRPr>
          </a:p>
        </p:txBody>
      </p:sp>
      <p:sp>
        <p:nvSpPr>
          <p:cNvPr id="48132" name="Date Placeholder 2"/>
          <p:cNvSpPr>
            <a:spLocks noGrp="1"/>
          </p:cNvSpPr>
          <p:nvPr>
            <p:ph type="dt" sz="quarter" idx="10"/>
          </p:nvPr>
        </p:nvSpPr>
        <p:spPr>
          <a:noFill/>
        </p:spPr>
        <p:txBody>
          <a:bodyPr/>
          <a:lstStyle/>
          <a:p>
            <a:r>
              <a:rPr lang="en-US" smtClean="0"/>
              <a:t>Spring 2011</a:t>
            </a:r>
            <a:endParaRPr lang="en-US"/>
          </a:p>
        </p:txBody>
      </p:sp>
      <p:sp>
        <p:nvSpPr>
          <p:cNvPr id="48133"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48134" name="Slide Number Placeholder 4"/>
          <p:cNvSpPr>
            <a:spLocks noGrp="1"/>
          </p:cNvSpPr>
          <p:nvPr>
            <p:ph type="sldNum" sz="quarter" idx="12"/>
          </p:nvPr>
        </p:nvSpPr>
        <p:spPr>
          <a:noFill/>
        </p:spPr>
        <p:txBody>
          <a:bodyPr/>
          <a:lstStyle/>
          <a:p>
            <a:fld id="{40C4CEC0-1EF8-7243-AEE5-8CFE64206A79}" type="slidenum">
              <a:rPr lang="en-US"/>
              <a:pPr/>
              <a:t>18</a:t>
            </a:fld>
            <a:endParaRPr lang="en-US"/>
          </a:p>
        </p:txBody>
      </p:sp>
      <p:pic>
        <p:nvPicPr>
          <p:cNvPr id="48135" name="Picture 5"/>
          <p:cNvPicPr>
            <a:picLocks noChangeAspect="1" noChangeArrowheads="1"/>
          </p:cNvPicPr>
          <p:nvPr/>
        </p:nvPicPr>
        <p:blipFill>
          <a:blip r:embed="rId3"/>
          <a:srcRect l="1602" t="17877" r="7733" b="36499"/>
          <a:stretch>
            <a:fillRect/>
          </a:stretch>
        </p:blipFill>
        <p:spPr bwMode="auto">
          <a:xfrm>
            <a:off x="762000" y="1524000"/>
            <a:ext cx="7151688" cy="3868738"/>
          </a:xfrm>
          <a:prstGeom prst="rect">
            <a:avLst/>
          </a:prstGeom>
          <a:noFill/>
          <a:ln w="25400">
            <a:noFill/>
            <a:miter lim="800000"/>
            <a:headEnd/>
            <a:tailEnd type="none" w="lg" len="lg"/>
          </a:ln>
        </p:spPr>
      </p:pic>
      <p:sp>
        <p:nvSpPr>
          <p:cNvPr id="48136" name="Line 7"/>
          <p:cNvSpPr>
            <a:spLocks noChangeShapeType="1"/>
          </p:cNvSpPr>
          <p:nvPr/>
        </p:nvSpPr>
        <p:spPr bwMode="auto">
          <a:xfrm>
            <a:off x="838200" y="3429000"/>
            <a:ext cx="6934200" cy="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pic>
        <p:nvPicPr>
          <p:cNvPr id="564228" name="Picture 4"/>
          <p:cNvPicPr>
            <a:picLocks noChangeAspect="1" noChangeArrowheads="1"/>
          </p:cNvPicPr>
          <p:nvPr/>
        </p:nvPicPr>
        <p:blipFill>
          <a:blip r:embed="rId4"/>
          <a:srcRect l="430" t="44624" r="31450" b="15805"/>
          <a:stretch>
            <a:fillRect/>
          </a:stretch>
        </p:blipFill>
        <p:spPr bwMode="auto">
          <a:xfrm>
            <a:off x="838200" y="3352800"/>
            <a:ext cx="7062788" cy="2187575"/>
          </a:xfrm>
          <a:prstGeom prst="rect">
            <a:avLst/>
          </a:prstGeom>
          <a:noFill/>
          <a:ln w="25400">
            <a:noFill/>
            <a:miter lim="800000"/>
            <a:headEnd/>
            <a:tailEnd type="none" w="lg" len="lg"/>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ea typeface="ＭＳ Ｐゴシック" charset="-128"/>
              </a:rPr>
              <a:t>Contrast in Publication Styles</a:t>
            </a:r>
          </a:p>
        </p:txBody>
      </p:sp>
      <p:sp>
        <p:nvSpPr>
          <p:cNvPr id="50179" name="Rectangle 3"/>
          <p:cNvSpPr>
            <a:spLocks noGrp="1" noChangeArrowheads="1"/>
          </p:cNvSpPr>
          <p:nvPr>
            <p:ph type="body" idx="1"/>
          </p:nvPr>
        </p:nvSpPr>
        <p:spPr/>
        <p:txBody>
          <a:bodyPr/>
          <a:lstStyle/>
          <a:p>
            <a:pPr algn="ctr">
              <a:lnSpc>
                <a:spcPct val="90000"/>
              </a:lnSpc>
              <a:buFontTx/>
              <a:buNone/>
            </a:pPr>
            <a:r>
              <a:rPr lang="en-US" sz="4400" b="1">
                <a:ea typeface="Arial" charset="0"/>
              </a:rPr>
              <a:t>Title</a:t>
            </a:r>
          </a:p>
          <a:p>
            <a:pPr>
              <a:lnSpc>
                <a:spcPct val="90000"/>
              </a:lnSpc>
              <a:buFontTx/>
              <a:buNone/>
            </a:pPr>
            <a:r>
              <a:rPr lang="en-US" b="1">
                <a:ea typeface="Arial" charset="0"/>
              </a:rPr>
              <a:t>	Heading</a:t>
            </a:r>
          </a:p>
          <a:p>
            <a:pPr algn="just">
              <a:lnSpc>
                <a:spcPct val="90000"/>
              </a:lnSpc>
              <a:buFontTx/>
              <a:buNone/>
            </a:pPr>
            <a:r>
              <a:rPr lang="en-US" sz="1800">
                <a:ea typeface="Arial" charset="0"/>
              </a:rPr>
              <a:t>	</a:t>
            </a:r>
            <a:r>
              <a:rPr lang="en-US" sz="1800">
                <a:latin typeface="Times New Roman" charset="0"/>
                <a:ea typeface="Times New Roman" charset="0"/>
                <a:cs typeface="Times New Roman" charset="0"/>
              </a:rPr>
              <a:t>This is body text.  It’s smaller than the heading, lighter in weight, and longer in line length.  We’ve also changed its shape to a serif font, because serifs make small text easier to read. Redundant encoding produces an effective contrast that makes it easy to scan the headings and distinguish headings from body text.</a:t>
            </a:r>
            <a:r>
              <a:rPr lang="en-US" sz="1800" baseline="30000">
                <a:ea typeface="Arial" charset="0"/>
              </a:rPr>
              <a:t>1</a:t>
            </a:r>
            <a:endParaRPr lang="en-US" sz="1800">
              <a:ea typeface="Arial" charset="0"/>
            </a:endParaRPr>
          </a:p>
          <a:p>
            <a:pPr algn="just">
              <a:lnSpc>
                <a:spcPct val="90000"/>
              </a:lnSpc>
              <a:buFontTx/>
              <a:buNone/>
            </a:pPr>
            <a:endParaRPr lang="en-US" sz="18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endParaRPr lang="en-US" sz="1400">
              <a:ea typeface="Arial" charset="0"/>
            </a:endParaRPr>
          </a:p>
          <a:p>
            <a:pPr algn="just">
              <a:lnSpc>
                <a:spcPct val="90000"/>
              </a:lnSpc>
              <a:buFontTx/>
              <a:buNone/>
            </a:pPr>
            <a:r>
              <a:rPr lang="en-US" sz="1800" baseline="30000">
                <a:ea typeface="Arial" charset="0"/>
              </a:rPr>
              <a:t>	</a:t>
            </a:r>
            <a:r>
              <a:rPr lang="en-US" sz="1400" baseline="30000">
                <a:latin typeface="Times New Roman" charset="0"/>
                <a:ea typeface="Times New Roman" charset="0"/>
                <a:cs typeface="Times New Roman" charset="0"/>
              </a:rPr>
              <a:t>1</a:t>
            </a:r>
            <a:r>
              <a:rPr lang="en-US" sz="1400">
                <a:latin typeface="Times New Roman" charset="0"/>
                <a:ea typeface="Times New Roman" charset="0"/>
                <a:cs typeface="Times New Roman" charset="0"/>
              </a:rPr>
              <a:t>This is a footnote.  It’s even smaller, and positioned at the bottom of the page.</a:t>
            </a:r>
          </a:p>
        </p:txBody>
      </p:sp>
      <p:sp>
        <p:nvSpPr>
          <p:cNvPr id="50180" name="Date Placeholder 3"/>
          <p:cNvSpPr>
            <a:spLocks noGrp="1"/>
          </p:cNvSpPr>
          <p:nvPr>
            <p:ph type="dt" sz="quarter" idx="10"/>
          </p:nvPr>
        </p:nvSpPr>
        <p:spPr>
          <a:noFill/>
        </p:spPr>
        <p:txBody>
          <a:bodyPr/>
          <a:lstStyle/>
          <a:p>
            <a:r>
              <a:rPr lang="en-US" smtClean="0"/>
              <a:t>Spring 2011</a:t>
            </a:r>
            <a:endParaRPr lang="en-US"/>
          </a:p>
        </p:txBody>
      </p:sp>
      <p:sp>
        <p:nvSpPr>
          <p:cNvPr id="5018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50182" name="Slide Number Placeholder 5"/>
          <p:cNvSpPr>
            <a:spLocks noGrp="1"/>
          </p:cNvSpPr>
          <p:nvPr>
            <p:ph type="sldNum" sz="quarter" idx="12"/>
          </p:nvPr>
        </p:nvSpPr>
        <p:spPr>
          <a:noFill/>
        </p:spPr>
        <p:txBody>
          <a:bodyPr/>
          <a:lstStyle/>
          <a:p>
            <a:fld id="{84C6A330-37C2-8849-8B94-7B5C41421C45}" type="slidenum">
              <a:rPr lang="en-US"/>
              <a:pPr/>
              <a:t>19</a:t>
            </a:fld>
            <a:endParaRPr lang="en-US"/>
          </a:p>
        </p:txBody>
      </p:sp>
      <p:sp>
        <p:nvSpPr>
          <p:cNvPr id="50183" name="Rectangle 4"/>
          <p:cNvSpPr>
            <a:spLocks noChangeArrowheads="1"/>
          </p:cNvSpPr>
          <p:nvPr/>
        </p:nvSpPr>
        <p:spPr bwMode="auto">
          <a:xfrm>
            <a:off x="3235325" y="3622675"/>
            <a:ext cx="2657475" cy="965200"/>
          </a:xfrm>
          <a:prstGeom prst="rect">
            <a:avLst/>
          </a:prstGeom>
          <a:solidFill>
            <a:schemeClr val="bg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50184" name="Text Box 5"/>
          <p:cNvSpPr txBox="1">
            <a:spLocks noChangeArrowheads="1"/>
          </p:cNvSpPr>
          <p:nvPr/>
        </p:nvSpPr>
        <p:spPr bwMode="auto">
          <a:xfrm>
            <a:off x="2951163" y="4616450"/>
            <a:ext cx="3217862" cy="825500"/>
          </a:xfrm>
          <a:prstGeom prst="rect">
            <a:avLst/>
          </a:prstGeom>
          <a:noFill/>
          <a:ln w="25400">
            <a:noFill/>
            <a:miter lim="800000"/>
            <a:headEnd/>
            <a:tailEnd type="none" w="lg" len="lg"/>
          </a:ln>
        </p:spPr>
        <p:txBody>
          <a:bodyPr wrap="none" anchorCtr="1">
            <a:prstTxWarp prst="textNoShape">
              <a:avLst/>
            </a:prstTxWarp>
            <a:spAutoFit/>
          </a:bodyPr>
          <a:lstStyle/>
          <a:p>
            <a:r>
              <a:rPr lang="en-US" sz="1600">
                <a:latin typeface="Times New Roman" charset="0"/>
                <a:ea typeface="Times New Roman" charset="0"/>
                <a:cs typeface="Times New Roman" charset="0"/>
              </a:rPr>
              <a:t>Figure 1.  This is a caption, which is</a:t>
            </a:r>
            <a:br>
              <a:rPr lang="en-US" sz="1600">
                <a:latin typeface="Times New Roman" charset="0"/>
                <a:ea typeface="Times New Roman" charset="0"/>
                <a:cs typeface="Times New Roman" charset="0"/>
              </a:rPr>
            </a:br>
            <a:r>
              <a:rPr lang="en-US" sz="1600">
                <a:latin typeface="Times New Roman" charset="0"/>
                <a:ea typeface="Times New Roman" charset="0"/>
                <a:cs typeface="Times New Roman" charset="0"/>
              </a:rPr>
              <a:t>smaller than body text, and set off by</a:t>
            </a:r>
          </a:p>
          <a:p>
            <a:r>
              <a:rPr lang="en-US" sz="1600">
                <a:latin typeface="Times New Roman" charset="0"/>
                <a:ea typeface="Times New Roman" charset="0"/>
                <a:cs typeface="Times New Roman" charset="0"/>
              </a:rPr>
              <a:t>position, centering, and line length.</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ea typeface="ＭＳ Ｐゴシック" charset="-128"/>
              </a:rPr>
              <a:t>UI Hall of Fame or Shame?</a:t>
            </a:r>
          </a:p>
        </p:txBody>
      </p:sp>
      <p:sp>
        <p:nvSpPr>
          <p:cNvPr id="19459" name="Text Placeholder 7"/>
          <p:cNvSpPr>
            <a:spLocks noGrp="1"/>
          </p:cNvSpPr>
          <p:nvPr>
            <p:ph type="body" idx="1"/>
          </p:nvPr>
        </p:nvSpPr>
        <p:spPr/>
        <p:txBody>
          <a:bodyPr/>
          <a:lstStyle/>
          <a:p>
            <a:endParaRPr lang="en-US">
              <a:ea typeface="Arial" charset="0"/>
            </a:endParaRPr>
          </a:p>
        </p:txBody>
      </p:sp>
      <p:sp>
        <p:nvSpPr>
          <p:cNvPr id="19460" name="Date Placeholder 4"/>
          <p:cNvSpPr>
            <a:spLocks noGrp="1"/>
          </p:cNvSpPr>
          <p:nvPr>
            <p:ph type="dt" sz="quarter" idx="10"/>
          </p:nvPr>
        </p:nvSpPr>
        <p:spPr>
          <a:noFill/>
        </p:spPr>
        <p:txBody>
          <a:bodyPr/>
          <a:lstStyle/>
          <a:p>
            <a:r>
              <a:rPr lang="en-US" smtClean="0"/>
              <a:t>Spring 2011</a:t>
            </a:r>
            <a:endParaRPr lang="en-US"/>
          </a:p>
        </p:txBody>
      </p:sp>
      <p:sp>
        <p:nvSpPr>
          <p:cNvPr id="19461" name="Footer Placeholder 6"/>
          <p:cNvSpPr>
            <a:spLocks noGrp="1"/>
          </p:cNvSpPr>
          <p:nvPr>
            <p:ph type="ftr" sz="quarter" idx="11"/>
          </p:nvPr>
        </p:nvSpPr>
        <p:spPr>
          <a:noFill/>
        </p:spPr>
        <p:txBody>
          <a:bodyPr/>
          <a:lstStyle/>
          <a:p>
            <a:r>
              <a:rPr lang="en-US" smtClean="0"/>
              <a:t>6.813/6.831 User Interface Design and Implementation</a:t>
            </a:r>
            <a:endParaRPr lang="en-US"/>
          </a:p>
        </p:txBody>
      </p:sp>
      <p:sp>
        <p:nvSpPr>
          <p:cNvPr id="19462" name="Slide Number Placeholder 5"/>
          <p:cNvSpPr>
            <a:spLocks noGrp="1"/>
          </p:cNvSpPr>
          <p:nvPr>
            <p:ph type="sldNum" sz="quarter" idx="12"/>
          </p:nvPr>
        </p:nvSpPr>
        <p:spPr>
          <a:noFill/>
        </p:spPr>
        <p:txBody>
          <a:bodyPr/>
          <a:lstStyle/>
          <a:p>
            <a:fld id="{7C4EF473-EA61-1047-B290-1E728300D4AC}" type="slidenum">
              <a:rPr lang="en-US"/>
              <a:pPr/>
              <a:t>2</a:t>
            </a:fld>
            <a:endParaRPr lang="en-US"/>
          </a:p>
        </p:txBody>
      </p:sp>
      <p:pic>
        <p:nvPicPr>
          <p:cNvPr id="8" name="Picture 7"/>
          <p:cNvPicPr>
            <a:picLocks noChangeAspect="1"/>
          </p:cNvPicPr>
          <p:nvPr/>
        </p:nvPicPr>
        <p:blipFill>
          <a:blip r:embed="rId3"/>
          <a:stretch>
            <a:fillRect/>
          </a:stretch>
        </p:blipFill>
        <p:spPr>
          <a:xfrm>
            <a:off x="685800" y="990600"/>
            <a:ext cx="8153400" cy="48410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ea typeface="ＭＳ Ｐゴシック" charset="-128"/>
              </a:rPr>
              <a:t>Simplicity vs. Contrast</a:t>
            </a:r>
          </a:p>
        </p:txBody>
      </p:sp>
      <p:sp>
        <p:nvSpPr>
          <p:cNvPr id="52227" name="Text Placeholder 24"/>
          <p:cNvSpPr>
            <a:spLocks noGrp="1"/>
          </p:cNvSpPr>
          <p:nvPr>
            <p:ph type="body" idx="1"/>
          </p:nvPr>
        </p:nvSpPr>
        <p:spPr/>
        <p:txBody>
          <a:bodyPr/>
          <a:lstStyle/>
          <a:p>
            <a:endParaRPr lang="en-US">
              <a:ea typeface="Arial" charset="0"/>
            </a:endParaRPr>
          </a:p>
        </p:txBody>
      </p:sp>
      <p:sp>
        <p:nvSpPr>
          <p:cNvPr id="52228" name="Date Placeholder 2"/>
          <p:cNvSpPr>
            <a:spLocks noGrp="1"/>
          </p:cNvSpPr>
          <p:nvPr>
            <p:ph type="dt" sz="quarter" idx="10"/>
          </p:nvPr>
        </p:nvSpPr>
        <p:spPr>
          <a:noFill/>
        </p:spPr>
        <p:txBody>
          <a:bodyPr/>
          <a:lstStyle/>
          <a:p>
            <a:r>
              <a:rPr lang="en-US" smtClean="0"/>
              <a:t>Spring 2011</a:t>
            </a:r>
            <a:endParaRPr lang="en-US"/>
          </a:p>
        </p:txBody>
      </p:sp>
      <p:sp>
        <p:nvSpPr>
          <p:cNvPr id="52229"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52230" name="Slide Number Placeholder 4"/>
          <p:cNvSpPr>
            <a:spLocks noGrp="1"/>
          </p:cNvSpPr>
          <p:nvPr>
            <p:ph type="sldNum" sz="quarter" idx="12"/>
          </p:nvPr>
        </p:nvSpPr>
        <p:spPr>
          <a:noFill/>
        </p:spPr>
        <p:txBody>
          <a:bodyPr/>
          <a:lstStyle/>
          <a:p>
            <a:fld id="{1E44B2C0-9E10-D642-BF02-3E396DF4ACDB}" type="slidenum">
              <a:rPr lang="en-US"/>
              <a:pPr/>
              <a:t>20</a:t>
            </a:fld>
            <a:endParaRPr lang="en-US"/>
          </a:p>
        </p:txBody>
      </p:sp>
      <p:sp>
        <p:nvSpPr>
          <p:cNvPr id="52231" name="Rectangle 3"/>
          <p:cNvSpPr>
            <a:spLocks noChangeArrowheads="1"/>
          </p:cNvSpPr>
          <p:nvPr/>
        </p:nvSpPr>
        <p:spPr bwMode="auto">
          <a:xfrm>
            <a:off x="1987550" y="2466975"/>
            <a:ext cx="762000" cy="1295400"/>
          </a:xfrm>
          <a:prstGeom prst="rect">
            <a:avLst/>
          </a:prstGeom>
          <a:solidFill>
            <a:schemeClr val="bg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52232" name="Line 4"/>
          <p:cNvSpPr>
            <a:spLocks noChangeShapeType="1"/>
          </p:cNvSpPr>
          <p:nvPr/>
        </p:nvSpPr>
        <p:spPr bwMode="auto">
          <a:xfrm flipV="1">
            <a:off x="2368550" y="1628775"/>
            <a:ext cx="0" cy="838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3" name="Line 5"/>
          <p:cNvSpPr>
            <a:spLocks noChangeShapeType="1"/>
          </p:cNvSpPr>
          <p:nvPr/>
        </p:nvSpPr>
        <p:spPr bwMode="auto">
          <a:xfrm flipV="1">
            <a:off x="2368550" y="3762375"/>
            <a:ext cx="0" cy="1219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4" name="Line 6"/>
          <p:cNvSpPr>
            <a:spLocks noChangeShapeType="1"/>
          </p:cNvSpPr>
          <p:nvPr/>
        </p:nvSpPr>
        <p:spPr bwMode="auto">
          <a:xfrm>
            <a:off x="1987550" y="2924175"/>
            <a:ext cx="762000" cy="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5" name="Line 7"/>
          <p:cNvSpPr>
            <a:spLocks noChangeShapeType="1"/>
          </p:cNvSpPr>
          <p:nvPr/>
        </p:nvSpPr>
        <p:spPr bwMode="auto">
          <a:xfrm flipV="1">
            <a:off x="4654550" y="1628775"/>
            <a:ext cx="0" cy="838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6" name="Line 8"/>
          <p:cNvSpPr>
            <a:spLocks noChangeShapeType="1"/>
          </p:cNvSpPr>
          <p:nvPr/>
        </p:nvSpPr>
        <p:spPr bwMode="auto">
          <a:xfrm flipV="1">
            <a:off x="4654550" y="3762375"/>
            <a:ext cx="0" cy="1219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7" name="Oval 9"/>
          <p:cNvSpPr>
            <a:spLocks noChangeArrowheads="1"/>
          </p:cNvSpPr>
          <p:nvPr/>
        </p:nvSpPr>
        <p:spPr bwMode="auto">
          <a:xfrm>
            <a:off x="4610100" y="2847975"/>
            <a:ext cx="76200" cy="76200"/>
          </a:xfrm>
          <a:prstGeom prst="ellipse">
            <a:avLst/>
          </a:prstGeom>
          <a:solidFill>
            <a:schemeClr val="tx1"/>
          </a:solidFill>
          <a:ln w="25400">
            <a:solidFill>
              <a:schemeClr val="tx1"/>
            </a:solidFill>
            <a:round/>
            <a:headEnd/>
            <a:tailEnd type="none" w="lg" len="lg"/>
          </a:ln>
        </p:spPr>
        <p:txBody>
          <a:bodyPr wrap="none" anchor="ctr">
            <a:prstTxWarp prst="textNoShape">
              <a:avLst/>
            </a:prstTxWarp>
          </a:bodyPr>
          <a:lstStyle/>
          <a:p>
            <a:endParaRPr lang="en-US"/>
          </a:p>
        </p:txBody>
      </p:sp>
      <p:sp>
        <p:nvSpPr>
          <p:cNvPr id="52238" name="Line 10"/>
          <p:cNvSpPr>
            <a:spLocks noChangeShapeType="1"/>
          </p:cNvSpPr>
          <p:nvPr/>
        </p:nvSpPr>
        <p:spPr bwMode="auto">
          <a:xfrm flipV="1">
            <a:off x="7016750" y="1628775"/>
            <a:ext cx="0" cy="838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39" name="Line 11"/>
          <p:cNvSpPr>
            <a:spLocks noChangeShapeType="1"/>
          </p:cNvSpPr>
          <p:nvPr/>
        </p:nvSpPr>
        <p:spPr bwMode="auto">
          <a:xfrm flipV="1">
            <a:off x="7016750" y="3762375"/>
            <a:ext cx="0" cy="1219200"/>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40" name="Line 12"/>
          <p:cNvSpPr>
            <a:spLocks noChangeShapeType="1"/>
          </p:cNvSpPr>
          <p:nvPr/>
        </p:nvSpPr>
        <p:spPr bwMode="auto">
          <a:xfrm>
            <a:off x="7092950" y="2466975"/>
            <a:ext cx="0" cy="366713"/>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41" name="Line 13"/>
          <p:cNvSpPr>
            <a:spLocks noChangeShapeType="1"/>
          </p:cNvSpPr>
          <p:nvPr/>
        </p:nvSpPr>
        <p:spPr bwMode="auto">
          <a:xfrm flipV="1">
            <a:off x="7092950" y="2938463"/>
            <a:ext cx="0" cy="823912"/>
          </a:xfrm>
          <a:prstGeom prst="line">
            <a:avLst/>
          </a:prstGeom>
          <a:noFill/>
          <a:ln w="25400">
            <a:solidFill>
              <a:schemeClr val="tx1"/>
            </a:solidFill>
            <a:round/>
            <a:headEnd/>
            <a:tailEnd type="none" w="lg" len="lg"/>
          </a:ln>
        </p:spPr>
        <p:txBody>
          <a:bodyPr wrap="none" anchorCtr="1">
            <a:prstTxWarp prst="textNoShape">
              <a:avLst/>
            </a:prstTxWarp>
          </a:bodyPr>
          <a:lstStyle/>
          <a:p>
            <a:endParaRPr lang="en-US"/>
          </a:p>
        </p:txBody>
      </p:sp>
      <p:sp>
        <p:nvSpPr>
          <p:cNvPr id="52242" name="Text Box 14"/>
          <p:cNvSpPr txBox="1">
            <a:spLocks noChangeArrowheads="1"/>
          </p:cNvSpPr>
          <p:nvPr/>
        </p:nvSpPr>
        <p:spPr bwMode="auto">
          <a:xfrm>
            <a:off x="1004888" y="4735513"/>
            <a:ext cx="593725" cy="396875"/>
          </a:xfrm>
          <a:prstGeom prst="rect">
            <a:avLst/>
          </a:prstGeom>
          <a:noFill/>
          <a:ln w="25400">
            <a:noFill/>
            <a:miter lim="800000"/>
            <a:headEnd/>
            <a:tailEnd type="none" w="lg" len="lg"/>
          </a:ln>
        </p:spPr>
        <p:txBody>
          <a:bodyPr wrap="none" anchorCtr="1">
            <a:prstTxWarp prst="textNoShape">
              <a:avLst/>
            </a:prstTxWarp>
            <a:spAutoFit/>
          </a:bodyPr>
          <a:lstStyle/>
          <a:p>
            <a:r>
              <a:rPr lang="en-US"/>
              <a:t>min</a:t>
            </a:r>
          </a:p>
        </p:txBody>
      </p:sp>
      <p:sp>
        <p:nvSpPr>
          <p:cNvPr id="52243" name="Text Box 15"/>
          <p:cNvSpPr txBox="1">
            <a:spLocks noChangeArrowheads="1"/>
          </p:cNvSpPr>
          <p:nvPr/>
        </p:nvSpPr>
        <p:spPr bwMode="auto">
          <a:xfrm>
            <a:off x="955675" y="3581400"/>
            <a:ext cx="692150" cy="396875"/>
          </a:xfrm>
          <a:prstGeom prst="rect">
            <a:avLst/>
          </a:prstGeom>
          <a:noFill/>
          <a:ln w="25400">
            <a:noFill/>
            <a:miter lim="800000"/>
            <a:headEnd/>
            <a:tailEnd type="none" w="lg" len="lg"/>
          </a:ln>
        </p:spPr>
        <p:txBody>
          <a:bodyPr wrap="none" anchorCtr="1">
            <a:prstTxWarp prst="textNoShape">
              <a:avLst/>
            </a:prstTxWarp>
            <a:spAutoFit/>
          </a:bodyPr>
          <a:lstStyle/>
          <a:p>
            <a:r>
              <a:rPr lang="en-US"/>
              <a:t>25%</a:t>
            </a:r>
          </a:p>
        </p:txBody>
      </p:sp>
      <p:sp>
        <p:nvSpPr>
          <p:cNvPr id="52244" name="Text Box 16"/>
          <p:cNvSpPr txBox="1">
            <a:spLocks noChangeArrowheads="1"/>
          </p:cNvSpPr>
          <p:nvPr/>
        </p:nvSpPr>
        <p:spPr bwMode="auto">
          <a:xfrm>
            <a:off x="957263" y="2743200"/>
            <a:ext cx="692150" cy="396875"/>
          </a:xfrm>
          <a:prstGeom prst="rect">
            <a:avLst/>
          </a:prstGeom>
          <a:noFill/>
          <a:ln w="25400">
            <a:noFill/>
            <a:miter lim="800000"/>
            <a:headEnd/>
            <a:tailEnd type="none" w="lg" len="lg"/>
          </a:ln>
        </p:spPr>
        <p:txBody>
          <a:bodyPr wrap="none" anchorCtr="1">
            <a:prstTxWarp prst="textNoShape">
              <a:avLst/>
            </a:prstTxWarp>
            <a:spAutoFit/>
          </a:bodyPr>
          <a:lstStyle/>
          <a:p>
            <a:r>
              <a:rPr lang="en-US"/>
              <a:t>50%</a:t>
            </a:r>
          </a:p>
        </p:txBody>
      </p:sp>
      <p:sp>
        <p:nvSpPr>
          <p:cNvPr id="52245" name="Text Box 17"/>
          <p:cNvSpPr txBox="1">
            <a:spLocks noChangeArrowheads="1"/>
          </p:cNvSpPr>
          <p:nvPr/>
        </p:nvSpPr>
        <p:spPr bwMode="auto">
          <a:xfrm>
            <a:off x="957263" y="2286000"/>
            <a:ext cx="692150" cy="396875"/>
          </a:xfrm>
          <a:prstGeom prst="rect">
            <a:avLst/>
          </a:prstGeom>
          <a:noFill/>
          <a:ln w="25400">
            <a:noFill/>
            <a:miter lim="800000"/>
            <a:headEnd/>
            <a:tailEnd type="none" w="lg" len="lg"/>
          </a:ln>
        </p:spPr>
        <p:txBody>
          <a:bodyPr wrap="none" anchorCtr="1">
            <a:prstTxWarp prst="textNoShape">
              <a:avLst/>
            </a:prstTxWarp>
            <a:spAutoFit/>
          </a:bodyPr>
          <a:lstStyle/>
          <a:p>
            <a:r>
              <a:rPr lang="en-US"/>
              <a:t>75%</a:t>
            </a:r>
          </a:p>
        </p:txBody>
      </p:sp>
      <p:sp>
        <p:nvSpPr>
          <p:cNvPr id="52246" name="Text Box 18"/>
          <p:cNvSpPr txBox="1">
            <a:spLocks noChangeArrowheads="1"/>
          </p:cNvSpPr>
          <p:nvPr/>
        </p:nvSpPr>
        <p:spPr bwMode="auto">
          <a:xfrm>
            <a:off x="971550" y="1447800"/>
            <a:ext cx="663575" cy="396875"/>
          </a:xfrm>
          <a:prstGeom prst="rect">
            <a:avLst/>
          </a:prstGeom>
          <a:noFill/>
          <a:ln w="25400">
            <a:noFill/>
            <a:miter lim="800000"/>
            <a:headEnd/>
            <a:tailEnd type="none" w="lg" len="lg"/>
          </a:ln>
        </p:spPr>
        <p:txBody>
          <a:bodyPr wrap="none" anchorCtr="1">
            <a:prstTxWarp prst="textNoShape">
              <a:avLst/>
            </a:prstTxWarp>
            <a:spAutoFit/>
          </a:bodyPr>
          <a:lstStyle/>
          <a:p>
            <a:r>
              <a:rPr lang="en-US"/>
              <a:t>max</a:t>
            </a:r>
          </a:p>
        </p:txBody>
      </p:sp>
      <p:sp>
        <p:nvSpPr>
          <p:cNvPr id="52247" name="Text Box 19"/>
          <p:cNvSpPr txBox="1">
            <a:spLocks noChangeArrowheads="1"/>
          </p:cNvSpPr>
          <p:nvPr/>
        </p:nvSpPr>
        <p:spPr bwMode="auto">
          <a:xfrm>
            <a:off x="1916113" y="5105400"/>
            <a:ext cx="876300" cy="396875"/>
          </a:xfrm>
          <a:prstGeom prst="rect">
            <a:avLst/>
          </a:prstGeom>
          <a:noFill/>
          <a:ln w="25400">
            <a:noFill/>
            <a:miter lim="800000"/>
            <a:headEnd/>
            <a:tailEnd type="none" w="lg" len="lg"/>
          </a:ln>
        </p:spPr>
        <p:txBody>
          <a:bodyPr wrap="none" anchorCtr="1">
            <a:prstTxWarp prst="textNoShape">
              <a:avLst/>
            </a:prstTxWarp>
            <a:spAutoFit/>
          </a:bodyPr>
          <a:lstStyle/>
          <a:p>
            <a:r>
              <a:rPr lang="en-US"/>
              <a:t>Tukey</a:t>
            </a:r>
          </a:p>
        </p:txBody>
      </p:sp>
      <p:sp>
        <p:nvSpPr>
          <p:cNvPr id="52248" name="Text Box 20"/>
          <p:cNvSpPr txBox="1">
            <a:spLocks noChangeArrowheads="1"/>
          </p:cNvSpPr>
          <p:nvPr/>
        </p:nvSpPr>
        <p:spPr bwMode="auto">
          <a:xfrm>
            <a:off x="4148138" y="5105400"/>
            <a:ext cx="1114425" cy="396875"/>
          </a:xfrm>
          <a:prstGeom prst="rect">
            <a:avLst/>
          </a:prstGeom>
          <a:noFill/>
          <a:ln w="25400">
            <a:noFill/>
            <a:miter lim="800000"/>
            <a:headEnd/>
            <a:tailEnd type="none" w="lg" len="lg"/>
          </a:ln>
        </p:spPr>
        <p:txBody>
          <a:bodyPr wrap="none" anchorCtr="1">
            <a:prstTxWarp prst="textNoShape">
              <a:avLst/>
            </a:prstTxWarp>
            <a:spAutoFit/>
          </a:bodyPr>
          <a:lstStyle/>
          <a:p>
            <a:r>
              <a:rPr lang="en-US"/>
              <a:t>Tufte #1</a:t>
            </a:r>
          </a:p>
        </p:txBody>
      </p:sp>
      <p:sp>
        <p:nvSpPr>
          <p:cNvPr id="52249" name="Text Box 21"/>
          <p:cNvSpPr txBox="1">
            <a:spLocks noChangeArrowheads="1"/>
          </p:cNvSpPr>
          <p:nvPr/>
        </p:nvSpPr>
        <p:spPr bwMode="auto">
          <a:xfrm>
            <a:off x="6400800" y="5105400"/>
            <a:ext cx="1114425" cy="396875"/>
          </a:xfrm>
          <a:prstGeom prst="rect">
            <a:avLst/>
          </a:prstGeom>
          <a:noFill/>
          <a:ln w="25400">
            <a:noFill/>
            <a:miter lim="800000"/>
            <a:headEnd/>
            <a:tailEnd type="none" w="lg" len="lg"/>
          </a:ln>
        </p:spPr>
        <p:txBody>
          <a:bodyPr wrap="none" anchorCtr="1">
            <a:prstTxWarp prst="textNoShape">
              <a:avLst/>
            </a:prstTxWarp>
            <a:spAutoFit/>
          </a:bodyPr>
          <a:lstStyle/>
          <a:p>
            <a:r>
              <a:rPr lang="en-US"/>
              <a:t>Tufte #2</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a:ea typeface="ＭＳ Ｐゴシック" charset="-128"/>
              </a:rPr>
              <a:t>Contrast Problems</a:t>
            </a:r>
          </a:p>
        </p:txBody>
      </p:sp>
      <p:sp>
        <p:nvSpPr>
          <p:cNvPr id="54275" name="Text Placeholder 7"/>
          <p:cNvSpPr>
            <a:spLocks noGrp="1"/>
          </p:cNvSpPr>
          <p:nvPr>
            <p:ph type="body" idx="1"/>
          </p:nvPr>
        </p:nvSpPr>
        <p:spPr/>
        <p:txBody>
          <a:bodyPr/>
          <a:lstStyle/>
          <a:p>
            <a:endParaRPr lang="en-US">
              <a:ea typeface="Arial" charset="0"/>
            </a:endParaRPr>
          </a:p>
        </p:txBody>
      </p:sp>
      <p:sp>
        <p:nvSpPr>
          <p:cNvPr id="54276" name="Date Placeholder 2"/>
          <p:cNvSpPr>
            <a:spLocks noGrp="1"/>
          </p:cNvSpPr>
          <p:nvPr>
            <p:ph type="dt" sz="quarter" idx="10"/>
          </p:nvPr>
        </p:nvSpPr>
        <p:spPr>
          <a:noFill/>
        </p:spPr>
        <p:txBody>
          <a:bodyPr/>
          <a:lstStyle/>
          <a:p>
            <a:r>
              <a:rPr lang="en-US" smtClean="0"/>
              <a:t>Spring 2011</a:t>
            </a:r>
            <a:endParaRPr lang="en-US"/>
          </a:p>
        </p:txBody>
      </p:sp>
      <p:sp>
        <p:nvSpPr>
          <p:cNvPr id="54277"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54278" name="Slide Number Placeholder 4"/>
          <p:cNvSpPr>
            <a:spLocks noGrp="1"/>
          </p:cNvSpPr>
          <p:nvPr>
            <p:ph type="sldNum" sz="quarter" idx="12"/>
          </p:nvPr>
        </p:nvSpPr>
        <p:spPr>
          <a:noFill/>
        </p:spPr>
        <p:txBody>
          <a:bodyPr/>
          <a:lstStyle/>
          <a:p>
            <a:fld id="{F7E4CA8C-6B0B-4946-90B1-821DCD264B9E}" type="slidenum">
              <a:rPr lang="en-US"/>
              <a:pPr/>
              <a:t>21</a:t>
            </a:fld>
            <a:endParaRPr lang="en-US"/>
          </a:p>
        </p:txBody>
      </p:sp>
      <p:pic>
        <p:nvPicPr>
          <p:cNvPr id="54279" name="Picture 5" descr="webform1"/>
          <p:cNvPicPr>
            <a:picLocks noChangeAspect="1" noChangeArrowheads="1"/>
          </p:cNvPicPr>
          <p:nvPr/>
        </p:nvPicPr>
        <p:blipFill>
          <a:blip r:embed="rId3"/>
          <a:srcRect/>
          <a:stretch>
            <a:fillRect/>
          </a:stretch>
        </p:blipFill>
        <p:spPr bwMode="auto">
          <a:xfrm>
            <a:off x="1219200" y="1981200"/>
            <a:ext cx="6824663" cy="2308225"/>
          </a:xfrm>
          <a:prstGeom prst="rect">
            <a:avLst/>
          </a:prstGeom>
          <a:noFill/>
          <a:ln w="9525">
            <a:noFill/>
            <a:miter lim="800000"/>
            <a:headEnd/>
            <a:tailEnd/>
          </a:ln>
        </p:spPr>
      </p:pic>
      <p:sp>
        <p:nvSpPr>
          <p:cNvPr id="54280" name="Text Box 6"/>
          <p:cNvSpPr txBox="1">
            <a:spLocks noChangeArrowheads="1"/>
          </p:cNvSpPr>
          <p:nvPr/>
        </p:nvSpPr>
        <p:spPr bwMode="auto">
          <a:xfrm>
            <a:off x="4527550" y="4343400"/>
            <a:ext cx="36258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Source: Interface Hall of Shame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ea typeface="ＭＳ Ｐゴシック" charset="-128"/>
              </a:rPr>
              <a:t>White Space</a:t>
            </a:r>
          </a:p>
        </p:txBody>
      </p:sp>
      <p:sp>
        <p:nvSpPr>
          <p:cNvPr id="56323" name="Rectangle 3"/>
          <p:cNvSpPr>
            <a:spLocks noGrp="1" noChangeArrowheads="1"/>
          </p:cNvSpPr>
          <p:nvPr>
            <p:ph type="body" idx="1"/>
          </p:nvPr>
        </p:nvSpPr>
        <p:spPr/>
        <p:txBody>
          <a:bodyPr/>
          <a:lstStyle/>
          <a:p>
            <a:r>
              <a:rPr lang="en-US">
                <a:ea typeface="Arial" charset="0"/>
              </a:rPr>
              <a:t>Use white space for grouping, instead of lines</a:t>
            </a:r>
          </a:p>
          <a:p>
            <a:r>
              <a:rPr lang="en-US">
                <a:ea typeface="Arial" charset="0"/>
              </a:rPr>
              <a:t>Use margins to draw eye around design</a:t>
            </a:r>
          </a:p>
          <a:p>
            <a:r>
              <a:rPr lang="en-US">
                <a:ea typeface="Arial" charset="0"/>
              </a:rPr>
              <a:t>Integrate figure and ground</a:t>
            </a:r>
          </a:p>
          <a:p>
            <a:pPr lvl="1"/>
            <a:r>
              <a:rPr lang="en-US">
                <a:ea typeface="Arial" charset="0"/>
              </a:rPr>
              <a:t>Object should be scaled proportionally to its background</a:t>
            </a:r>
          </a:p>
          <a:p>
            <a:r>
              <a:rPr lang="en-US">
                <a:ea typeface="Arial" charset="0"/>
              </a:rPr>
              <a:t>Don</a:t>
            </a:r>
            <a:r>
              <a:rPr lang="en-US">
                <a:latin typeface="Verdana" charset="0"/>
                <a:ea typeface="Arial" charset="0"/>
              </a:rPr>
              <a:t>’</a:t>
            </a:r>
            <a:r>
              <a:rPr lang="en-US">
                <a:ea typeface="Arial" charset="0"/>
              </a:rPr>
              <a:t>t crowd controls together</a:t>
            </a:r>
          </a:p>
          <a:p>
            <a:pPr lvl="1"/>
            <a:r>
              <a:rPr lang="en-US">
                <a:ea typeface="Arial" charset="0"/>
              </a:rPr>
              <a:t>Crowding creates spatial tension and inhibits scanning</a:t>
            </a:r>
          </a:p>
          <a:p>
            <a:endParaRPr lang="en-US">
              <a:ea typeface="Arial" charset="0"/>
            </a:endParaRPr>
          </a:p>
        </p:txBody>
      </p:sp>
      <p:sp>
        <p:nvSpPr>
          <p:cNvPr id="56324" name="Date Placeholder 3"/>
          <p:cNvSpPr>
            <a:spLocks noGrp="1"/>
          </p:cNvSpPr>
          <p:nvPr>
            <p:ph type="dt" sz="quarter" idx="10"/>
          </p:nvPr>
        </p:nvSpPr>
        <p:spPr>
          <a:noFill/>
        </p:spPr>
        <p:txBody>
          <a:bodyPr/>
          <a:lstStyle/>
          <a:p>
            <a:r>
              <a:rPr lang="en-US" smtClean="0"/>
              <a:t>Spring 2011</a:t>
            </a:r>
            <a:endParaRPr lang="en-US"/>
          </a:p>
        </p:txBody>
      </p:sp>
      <p:sp>
        <p:nvSpPr>
          <p:cNvPr id="5632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56326" name="Slide Number Placeholder 5"/>
          <p:cNvSpPr>
            <a:spLocks noGrp="1"/>
          </p:cNvSpPr>
          <p:nvPr>
            <p:ph type="sldNum" sz="quarter" idx="12"/>
          </p:nvPr>
        </p:nvSpPr>
        <p:spPr>
          <a:noFill/>
        </p:spPr>
        <p:txBody>
          <a:bodyPr/>
          <a:lstStyle/>
          <a:p>
            <a:fld id="{56700328-B88B-484F-9DFC-6BA2FA9470F8}"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ea typeface="ＭＳ Ｐゴシック" charset="-128"/>
              </a:rPr>
              <a:t>Crowded Dialog</a:t>
            </a:r>
          </a:p>
        </p:txBody>
      </p:sp>
      <p:sp>
        <p:nvSpPr>
          <p:cNvPr id="58371" name="Text Placeholder 7"/>
          <p:cNvSpPr>
            <a:spLocks noGrp="1"/>
          </p:cNvSpPr>
          <p:nvPr>
            <p:ph type="body" idx="1"/>
          </p:nvPr>
        </p:nvSpPr>
        <p:spPr/>
        <p:txBody>
          <a:bodyPr/>
          <a:lstStyle/>
          <a:p>
            <a:endParaRPr lang="en-US">
              <a:ea typeface="Arial" charset="0"/>
            </a:endParaRPr>
          </a:p>
        </p:txBody>
      </p:sp>
      <p:sp>
        <p:nvSpPr>
          <p:cNvPr id="58372" name="Date Placeholder 2"/>
          <p:cNvSpPr>
            <a:spLocks noGrp="1"/>
          </p:cNvSpPr>
          <p:nvPr>
            <p:ph type="dt" sz="quarter" idx="10"/>
          </p:nvPr>
        </p:nvSpPr>
        <p:spPr>
          <a:noFill/>
        </p:spPr>
        <p:txBody>
          <a:bodyPr/>
          <a:lstStyle/>
          <a:p>
            <a:r>
              <a:rPr lang="en-US" smtClean="0"/>
              <a:t>Spring 2011</a:t>
            </a:r>
            <a:endParaRPr lang="en-US"/>
          </a:p>
        </p:txBody>
      </p:sp>
      <p:sp>
        <p:nvSpPr>
          <p:cNvPr id="58373"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58374" name="Slide Number Placeholder 4"/>
          <p:cNvSpPr>
            <a:spLocks noGrp="1"/>
          </p:cNvSpPr>
          <p:nvPr>
            <p:ph type="sldNum" sz="quarter" idx="12"/>
          </p:nvPr>
        </p:nvSpPr>
        <p:spPr>
          <a:noFill/>
        </p:spPr>
        <p:txBody>
          <a:bodyPr/>
          <a:lstStyle/>
          <a:p>
            <a:fld id="{BA891134-21D5-2948-B063-7FFA6FE29CAD}" type="slidenum">
              <a:rPr lang="en-US"/>
              <a:pPr/>
              <a:t>23</a:t>
            </a:fld>
            <a:endParaRPr lang="en-US"/>
          </a:p>
        </p:txBody>
      </p:sp>
      <p:sp>
        <p:nvSpPr>
          <p:cNvPr id="58375" name="Text Box 5"/>
          <p:cNvSpPr txBox="1">
            <a:spLocks noChangeArrowheads="1"/>
          </p:cNvSpPr>
          <p:nvPr/>
        </p:nvSpPr>
        <p:spPr bwMode="auto">
          <a:xfrm>
            <a:off x="4419600" y="5334000"/>
            <a:ext cx="33845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Source: Mullet &amp; Sano, p. 110</a:t>
            </a:r>
          </a:p>
        </p:txBody>
      </p:sp>
      <p:pic>
        <p:nvPicPr>
          <p:cNvPr id="58376" name="Picture 7" descr="graphic1"/>
          <p:cNvPicPr>
            <a:picLocks noChangeAspect="1" noChangeArrowheads="1"/>
          </p:cNvPicPr>
          <p:nvPr/>
        </p:nvPicPr>
        <p:blipFill>
          <a:blip r:embed="rId3"/>
          <a:srcRect b="7120"/>
          <a:stretch>
            <a:fillRect/>
          </a:stretch>
        </p:blipFill>
        <p:spPr bwMode="auto">
          <a:xfrm>
            <a:off x="1143000" y="1349375"/>
            <a:ext cx="7010400" cy="3946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ea typeface="ＭＳ Ｐゴシック" charset="-128"/>
              </a:rPr>
              <a:t>Using White Space to Set Off Labels</a:t>
            </a:r>
          </a:p>
        </p:txBody>
      </p:sp>
      <p:sp>
        <p:nvSpPr>
          <p:cNvPr id="60419" name="Text Placeholder 9"/>
          <p:cNvSpPr>
            <a:spLocks noGrp="1"/>
          </p:cNvSpPr>
          <p:nvPr>
            <p:ph type="body" idx="1"/>
          </p:nvPr>
        </p:nvSpPr>
        <p:spPr/>
        <p:txBody>
          <a:bodyPr/>
          <a:lstStyle/>
          <a:p>
            <a:endParaRPr lang="en-US">
              <a:ea typeface="Arial" charset="0"/>
            </a:endParaRPr>
          </a:p>
        </p:txBody>
      </p:sp>
      <p:sp>
        <p:nvSpPr>
          <p:cNvPr id="60420" name="Date Placeholder 2"/>
          <p:cNvSpPr>
            <a:spLocks noGrp="1"/>
          </p:cNvSpPr>
          <p:nvPr>
            <p:ph type="dt" sz="quarter" idx="10"/>
          </p:nvPr>
        </p:nvSpPr>
        <p:spPr>
          <a:noFill/>
        </p:spPr>
        <p:txBody>
          <a:bodyPr/>
          <a:lstStyle/>
          <a:p>
            <a:r>
              <a:rPr lang="en-US" smtClean="0"/>
              <a:t>Spring 2011</a:t>
            </a:r>
            <a:endParaRPr lang="en-US"/>
          </a:p>
        </p:txBody>
      </p:sp>
      <p:sp>
        <p:nvSpPr>
          <p:cNvPr id="60421"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60422" name="Slide Number Placeholder 4"/>
          <p:cNvSpPr>
            <a:spLocks noGrp="1"/>
          </p:cNvSpPr>
          <p:nvPr>
            <p:ph type="sldNum" sz="quarter" idx="12"/>
          </p:nvPr>
        </p:nvSpPr>
        <p:spPr>
          <a:noFill/>
        </p:spPr>
        <p:txBody>
          <a:bodyPr/>
          <a:lstStyle/>
          <a:p>
            <a:fld id="{EEE0A187-33C8-694B-85C8-BA2A6D8938C8}" type="slidenum">
              <a:rPr lang="en-US"/>
              <a:pPr/>
              <a:t>24</a:t>
            </a:fld>
            <a:endParaRPr lang="en-US"/>
          </a:p>
        </p:txBody>
      </p:sp>
      <p:pic>
        <p:nvPicPr>
          <p:cNvPr id="60423" name="Picture 4" descr="graphics2"/>
          <p:cNvPicPr>
            <a:picLocks noChangeAspect="1" noChangeArrowheads="1"/>
          </p:cNvPicPr>
          <p:nvPr/>
        </p:nvPicPr>
        <p:blipFill>
          <a:blip r:embed="rId3"/>
          <a:srcRect/>
          <a:stretch>
            <a:fillRect/>
          </a:stretch>
        </p:blipFill>
        <p:spPr bwMode="auto">
          <a:xfrm>
            <a:off x="457200" y="1620838"/>
            <a:ext cx="8001000" cy="3516312"/>
          </a:xfrm>
          <a:prstGeom prst="rect">
            <a:avLst/>
          </a:prstGeom>
          <a:noFill/>
          <a:ln w="9525">
            <a:noFill/>
            <a:miter lim="800000"/>
            <a:headEnd/>
            <a:tailEnd/>
          </a:ln>
        </p:spPr>
      </p:pic>
      <p:sp>
        <p:nvSpPr>
          <p:cNvPr id="60424" name="Text Box 5"/>
          <p:cNvSpPr txBox="1">
            <a:spLocks noChangeArrowheads="1"/>
          </p:cNvSpPr>
          <p:nvPr/>
        </p:nvSpPr>
        <p:spPr bwMode="auto">
          <a:xfrm>
            <a:off x="5092700" y="5257800"/>
            <a:ext cx="32575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Source: Mullet &amp; Sano, p. 96</a:t>
            </a:r>
          </a:p>
        </p:txBody>
      </p:sp>
      <p:sp>
        <p:nvSpPr>
          <p:cNvPr id="60425" name="Text Box 6"/>
          <p:cNvSpPr txBox="1">
            <a:spLocks noChangeArrowheads="1"/>
          </p:cNvSpPr>
          <p:nvPr/>
        </p:nvSpPr>
        <p:spPr bwMode="auto">
          <a:xfrm>
            <a:off x="1917700" y="4876800"/>
            <a:ext cx="4635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(a)</a:t>
            </a:r>
          </a:p>
        </p:txBody>
      </p:sp>
      <p:sp>
        <p:nvSpPr>
          <p:cNvPr id="60426" name="Text Box 7"/>
          <p:cNvSpPr txBox="1">
            <a:spLocks noChangeArrowheads="1"/>
          </p:cNvSpPr>
          <p:nvPr/>
        </p:nvSpPr>
        <p:spPr bwMode="auto">
          <a:xfrm>
            <a:off x="6242050" y="3810000"/>
            <a:ext cx="4762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(b)</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ea typeface="ＭＳ Ｐゴシック" charset="-128"/>
              </a:rPr>
              <a:t>The Gestalt Principles of Grouping</a:t>
            </a:r>
          </a:p>
        </p:txBody>
      </p:sp>
      <p:sp>
        <p:nvSpPr>
          <p:cNvPr id="62467" name="Rectangle 4"/>
          <p:cNvSpPr>
            <a:spLocks noGrp="1" noChangeArrowheads="1"/>
          </p:cNvSpPr>
          <p:nvPr>
            <p:ph type="body" idx="1"/>
          </p:nvPr>
        </p:nvSpPr>
        <p:spPr/>
        <p:txBody>
          <a:bodyPr/>
          <a:lstStyle/>
          <a:p>
            <a:r>
              <a:rPr lang="en-US" sz="2400">
                <a:ea typeface="Arial" charset="0"/>
              </a:rPr>
              <a:t>Gestalt principles explain how eye creates a whole (</a:t>
            </a:r>
            <a:r>
              <a:rPr lang="en-US" sz="2400" i="1">
                <a:ea typeface="Arial" charset="0"/>
              </a:rPr>
              <a:t>gestalt</a:t>
            </a:r>
            <a:r>
              <a:rPr lang="en-US" sz="2400">
                <a:ea typeface="Arial" charset="0"/>
              </a:rPr>
              <a:t>) from parts</a:t>
            </a:r>
          </a:p>
        </p:txBody>
      </p:sp>
      <p:sp>
        <p:nvSpPr>
          <p:cNvPr id="62468" name="Date Placeholder 3"/>
          <p:cNvSpPr>
            <a:spLocks noGrp="1"/>
          </p:cNvSpPr>
          <p:nvPr>
            <p:ph type="dt" sz="quarter" idx="10"/>
          </p:nvPr>
        </p:nvSpPr>
        <p:spPr>
          <a:noFill/>
        </p:spPr>
        <p:txBody>
          <a:bodyPr/>
          <a:lstStyle/>
          <a:p>
            <a:r>
              <a:rPr lang="en-US" smtClean="0"/>
              <a:t>Spring 2011</a:t>
            </a:r>
            <a:endParaRPr lang="en-US"/>
          </a:p>
        </p:txBody>
      </p:sp>
      <p:sp>
        <p:nvSpPr>
          <p:cNvPr id="6246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62470" name="Slide Number Placeholder 5"/>
          <p:cNvSpPr>
            <a:spLocks noGrp="1"/>
          </p:cNvSpPr>
          <p:nvPr>
            <p:ph type="sldNum" sz="quarter" idx="12"/>
          </p:nvPr>
        </p:nvSpPr>
        <p:spPr>
          <a:noFill/>
        </p:spPr>
        <p:txBody>
          <a:bodyPr/>
          <a:lstStyle/>
          <a:p>
            <a:fld id="{5DF35C10-0417-7C44-A157-D3BB7A328CEC}" type="slidenum">
              <a:rPr lang="en-US"/>
              <a:pPr/>
              <a:t>25</a:t>
            </a:fld>
            <a:endParaRPr lang="en-US"/>
          </a:p>
        </p:txBody>
      </p:sp>
      <p:sp>
        <p:nvSpPr>
          <p:cNvPr id="62471" name="Oval 48"/>
          <p:cNvSpPr>
            <a:spLocks noChangeArrowheads="1"/>
          </p:cNvSpPr>
          <p:nvPr/>
        </p:nvSpPr>
        <p:spPr bwMode="auto">
          <a:xfrm>
            <a:off x="1698625" y="5257800"/>
            <a:ext cx="685800" cy="685800"/>
          </a:xfrm>
          <a:prstGeom prst="ellipse">
            <a:avLst/>
          </a:prstGeom>
          <a:solidFill>
            <a:schemeClr val="tx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2" name="Oval 49"/>
          <p:cNvSpPr>
            <a:spLocks noChangeArrowheads="1"/>
          </p:cNvSpPr>
          <p:nvPr/>
        </p:nvSpPr>
        <p:spPr bwMode="auto">
          <a:xfrm>
            <a:off x="2155825" y="4572000"/>
            <a:ext cx="685800" cy="685800"/>
          </a:xfrm>
          <a:prstGeom prst="ellipse">
            <a:avLst/>
          </a:prstGeom>
          <a:solidFill>
            <a:schemeClr val="tx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3" name="Oval 50"/>
          <p:cNvSpPr>
            <a:spLocks noChangeArrowheads="1"/>
          </p:cNvSpPr>
          <p:nvPr/>
        </p:nvSpPr>
        <p:spPr bwMode="auto">
          <a:xfrm>
            <a:off x="2613025" y="5257800"/>
            <a:ext cx="685800" cy="685800"/>
          </a:xfrm>
          <a:prstGeom prst="ellipse">
            <a:avLst/>
          </a:prstGeom>
          <a:solidFill>
            <a:schemeClr val="tx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4" name="Oval 5"/>
          <p:cNvSpPr>
            <a:spLocks noChangeArrowheads="1"/>
          </p:cNvSpPr>
          <p:nvPr/>
        </p:nvSpPr>
        <p:spPr bwMode="auto">
          <a:xfrm>
            <a:off x="16224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5" name="Oval 6"/>
          <p:cNvSpPr>
            <a:spLocks noChangeArrowheads="1"/>
          </p:cNvSpPr>
          <p:nvPr/>
        </p:nvSpPr>
        <p:spPr bwMode="auto">
          <a:xfrm>
            <a:off x="1622425" y="30480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6" name="Oval 7"/>
          <p:cNvSpPr>
            <a:spLocks noChangeArrowheads="1"/>
          </p:cNvSpPr>
          <p:nvPr/>
        </p:nvSpPr>
        <p:spPr bwMode="auto">
          <a:xfrm>
            <a:off x="16224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7" name="Oval 8"/>
          <p:cNvSpPr>
            <a:spLocks noChangeArrowheads="1"/>
          </p:cNvSpPr>
          <p:nvPr/>
        </p:nvSpPr>
        <p:spPr bwMode="auto">
          <a:xfrm>
            <a:off x="1622425" y="36576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8" name="Oval 9"/>
          <p:cNvSpPr>
            <a:spLocks noChangeArrowheads="1"/>
          </p:cNvSpPr>
          <p:nvPr/>
        </p:nvSpPr>
        <p:spPr bwMode="auto">
          <a:xfrm>
            <a:off x="20796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79" name="Oval 10"/>
          <p:cNvSpPr>
            <a:spLocks noChangeArrowheads="1"/>
          </p:cNvSpPr>
          <p:nvPr/>
        </p:nvSpPr>
        <p:spPr bwMode="auto">
          <a:xfrm>
            <a:off x="2079625" y="30480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0" name="Oval 11"/>
          <p:cNvSpPr>
            <a:spLocks noChangeArrowheads="1"/>
          </p:cNvSpPr>
          <p:nvPr/>
        </p:nvSpPr>
        <p:spPr bwMode="auto">
          <a:xfrm>
            <a:off x="20796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1" name="Oval 12"/>
          <p:cNvSpPr>
            <a:spLocks noChangeArrowheads="1"/>
          </p:cNvSpPr>
          <p:nvPr/>
        </p:nvSpPr>
        <p:spPr bwMode="auto">
          <a:xfrm>
            <a:off x="2079625" y="36576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2" name="Oval 13"/>
          <p:cNvSpPr>
            <a:spLocks noChangeArrowheads="1"/>
          </p:cNvSpPr>
          <p:nvPr/>
        </p:nvSpPr>
        <p:spPr bwMode="auto">
          <a:xfrm>
            <a:off x="25368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3" name="Oval 14"/>
          <p:cNvSpPr>
            <a:spLocks noChangeArrowheads="1"/>
          </p:cNvSpPr>
          <p:nvPr/>
        </p:nvSpPr>
        <p:spPr bwMode="auto">
          <a:xfrm>
            <a:off x="2536825" y="30480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4" name="Oval 15"/>
          <p:cNvSpPr>
            <a:spLocks noChangeArrowheads="1"/>
          </p:cNvSpPr>
          <p:nvPr/>
        </p:nvSpPr>
        <p:spPr bwMode="auto">
          <a:xfrm>
            <a:off x="25368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5" name="Oval 16"/>
          <p:cNvSpPr>
            <a:spLocks noChangeArrowheads="1"/>
          </p:cNvSpPr>
          <p:nvPr/>
        </p:nvSpPr>
        <p:spPr bwMode="auto">
          <a:xfrm>
            <a:off x="2536825" y="36576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6" name="Oval 17"/>
          <p:cNvSpPr>
            <a:spLocks noChangeArrowheads="1"/>
          </p:cNvSpPr>
          <p:nvPr/>
        </p:nvSpPr>
        <p:spPr bwMode="auto">
          <a:xfrm>
            <a:off x="29940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7" name="Oval 18"/>
          <p:cNvSpPr>
            <a:spLocks noChangeArrowheads="1"/>
          </p:cNvSpPr>
          <p:nvPr/>
        </p:nvSpPr>
        <p:spPr bwMode="auto">
          <a:xfrm>
            <a:off x="2994025" y="30480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8" name="Oval 19"/>
          <p:cNvSpPr>
            <a:spLocks noChangeArrowheads="1"/>
          </p:cNvSpPr>
          <p:nvPr/>
        </p:nvSpPr>
        <p:spPr bwMode="auto">
          <a:xfrm>
            <a:off x="29940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89" name="Oval 20"/>
          <p:cNvSpPr>
            <a:spLocks noChangeArrowheads="1"/>
          </p:cNvSpPr>
          <p:nvPr/>
        </p:nvSpPr>
        <p:spPr bwMode="auto">
          <a:xfrm>
            <a:off x="2994025" y="36576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0" name="Text Box 25"/>
          <p:cNvSpPr txBox="1">
            <a:spLocks noChangeArrowheads="1"/>
          </p:cNvSpPr>
          <p:nvPr/>
        </p:nvSpPr>
        <p:spPr bwMode="auto">
          <a:xfrm>
            <a:off x="1757363" y="2286000"/>
            <a:ext cx="1325562"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proximity</a:t>
            </a:r>
          </a:p>
        </p:txBody>
      </p:sp>
      <p:sp>
        <p:nvSpPr>
          <p:cNvPr id="62491" name="Oval 26"/>
          <p:cNvSpPr>
            <a:spLocks noChangeArrowheads="1"/>
          </p:cNvSpPr>
          <p:nvPr/>
        </p:nvSpPr>
        <p:spPr bwMode="auto">
          <a:xfrm>
            <a:off x="42894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2" name="Oval 27"/>
          <p:cNvSpPr>
            <a:spLocks noChangeArrowheads="1"/>
          </p:cNvSpPr>
          <p:nvPr/>
        </p:nvSpPr>
        <p:spPr bwMode="auto">
          <a:xfrm>
            <a:off x="4289425" y="30480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3" name="Oval 28"/>
          <p:cNvSpPr>
            <a:spLocks noChangeArrowheads="1"/>
          </p:cNvSpPr>
          <p:nvPr/>
        </p:nvSpPr>
        <p:spPr bwMode="auto">
          <a:xfrm>
            <a:off x="42894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4" name="Oval 29"/>
          <p:cNvSpPr>
            <a:spLocks noChangeArrowheads="1"/>
          </p:cNvSpPr>
          <p:nvPr/>
        </p:nvSpPr>
        <p:spPr bwMode="auto">
          <a:xfrm>
            <a:off x="4289425" y="36576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5" name="Oval 30"/>
          <p:cNvSpPr>
            <a:spLocks noChangeArrowheads="1"/>
          </p:cNvSpPr>
          <p:nvPr/>
        </p:nvSpPr>
        <p:spPr bwMode="auto">
          <a:xfrm>
            <a:off x="45942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6" name="Oval 31"/>
          <p:cNvSpPr>
            <a:spLocks noChangeArrowheads="1"/>
          </p:cNvSpPr>
          <p:nvPr/>
        </p:nvSpPr>
        <p:spPr bwMode="auto">
          <a:xfrm>
            <a:off x="4594225" y="30480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7" name="Oval 32"/>
          <p:cNvSpPr>
            <a:spLocks noChangeArrowheads="1"/>
          </p:cNvSpPr>
          <p:nvPr/>
        </p:nvSpPr>
        <p:spPr bwMode="auto">
          <a:xfrm>
            <a:off x="45942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8" name="Oval 33"/>
          <p:cNvSpPr>
            <a:spLocks noChangeArrowheads="1"/>
          </p:cNvSpPr>
          <p:nvPr/>
        </p:nvSpPr>
        <p:spPr bwMode="auto">
          <a:xfrm>
            <a:off x="4594225" y="36576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499" name="Oval 34"/>
          <p:cNvSpPr>
            <a:spLocks noChangeArrowheads="1"/>
          </p:cNvSpPr>
          <p:nvPr/>
        </p:nvSpPr>
        <p:spPr bwMode="auto">
          <a:xfrm>
            <a:off x="48990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0" name="Oval 35"/>
          <p:cNvSpPr>
            <a:spLocks noChangeArrowheads="1"/>
          </p:cNvSpPr>
          <p:nvPr/>
        </p:nvSpPr>
        <p:spPr bwMode="auto">
          <a:xfrm>
            <a:off x="4899025" y="30480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1" name="Oval 36"/>
          <p:cNvSpPr>
            <a:spLocks noChangeArrowheads="1"/>
          </p:cNvSpPr>
          <p:nvPr/>
        </p:nvSpPr>
        <p:spPr bwMode="auto">
          <a:xfrm>
            <a:off x="48990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2" name="Oval 37"/>
          <p:cNvSpPr>
            <a:spLocks noChangeArrowheads="1"/>
          </p:cNvSpPr>
          <p:nvPr/>
        </p:nvSpPr>
        <p:spPr bwMode="auto">
          <a:xfrm>
            <a:off x="4899025" y="36576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3" name="Oval 38"/>
          <p:cNvSpPr>
            <a:spLocks noChangeArrowheads="1"/>
          </p:cNvSpPr>
          <p:nvPr/>
        </p:nvSpPr>
        <p:spPr bwMode="auto">
          <a:xfrm>
            <a:off x="5203825" y="27432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4" name="Oval 39"/>
          <p:cNvSpPr>
            <a:spLocks noChangeArrowheads="1"/>
          </p:cNvSpPr>
          <p:nvPr/>
        </p:nvSpPr>
        <p:spPr bwMode="auto">
          <a:xfrm>
            <a:off x="5203825" y="30480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5" name="Oval 40"/>
          <p:cNvSpPr>
            <a:spLocks noChangeArrowheads="1"/>
          </p:cNvSpPr>
          <p:nvPr/>
        </p:nvSpPr>
        <p:spPr bwMode="auto">
          <a:xfrm>
            <a:off x="5203825" y="3352800"/>
            <a:ext cx="228600" cy="2286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6" name="Oval 41"/>
          <p:cNvSpPr>
            <a:spLocks noChangeArrowheads="1"/>
          </p:cNvSpPr>
          <p:nvPr/>
        </p:nvSpPr>
        <p:spPr bwMode="auto">
          <a:xfrm>
            <a:off x="5203825" y="3657600"/>
            <a:ext cx="228600" cy="228600"/>
          </a:xfrm>
          <a:prstGeom prst="ellipse">
            <a:avLst/>
          </a:prstGeom>
          <a:solidFill>
            <a:schemeClr val="bg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62507" name="Text Box 42"/>
          <p:cNvSpPr txBox="1">
            <a:spLocks noChangeArrowheads="1"/>
          </p:cNvSpPr>
          <p:nvPr/>
        </p:nvSpPr>
        <p:spPr bwMode="auto">
          <a:xfrm>
            <a:off x="4227513" y="2286000"/>
            <a:ext cx="1295400"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similarity</a:t>
            </a:r>
          </a:p>
        </p:txBody>
      </p:sp>
      <p:sp>
        <p:nvSpPr>
          <p:cNvPr id="62508" name="Line 43"/>
          <p:cNvSpPr>
            <a:spLocks noChangeShapeType="1"/>
          </p:cNvSpPr>
          <p:nvPr/>
        </p:nvSpPr>
        <p:spPr bwMode="auto">
          <a:xfrm>
            <a:off x="7162800" y="2743200"/>
            <a:ext cx="0" cy="1143000"/>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62509" name="Line 44"/>
          <p:cNvSpPr>
            <a:spLocks noChangeShapeType="1"/>
          </p:cNvSpPr>
          <p:nvPr/>
        </p:nvSpPr>
        <p:spPr bwMode="auto">
          <a:xfrm>
            <a:off x="6553200" y="3276600"/>
            <a:ext cx="1219200" cy="0"/>
          </a:xfrm>
          <a:prstGeom prst="line">
            <a:avLst/>
          </a:prstGeom>
          <a:noFill/>
          <a:ln w="12700" cap="sq">
            <a:solidFill>
              <a:schemeClr val="tx1"/>
            </a:solidFill>
            <a:round/>
            <a:headEnd type="none" w="sm" len="sm"/>
            <a:tailEnd type="none" w="sm" len="sm"/>
          </a:ln>
        </p:spPr>
        <p:txBody>
          <a:bodyPr wrap="none" anchorCtr="1">
            <a:prstTxWarp prst="textNoShape">
              <a:avLst/>
            </a:prstTxWarp>
          </a:bodyPr>
          <a:lstStyle/>
          <a:p>
            <a:endParaRPr lang="en-US"/>
          </a:p>
        </p:txBody>
      </p:sp>
      <p:sp>
        <p:nvSpPr>
          <p:cNvPr id="62510" name="Text Box 45"/>
          <p:cNvSpPr txBox="1">
            <a:spLocks noChangeArrowheads="1"/>
          </p:cNvSpPr>
          <p:nvPr/>
        </p:nvSpPr>
        <p:spPr bwMode="auto">
          <a:xfrm>
            <a:off x="6448425" y="2286000"/>
            <a:ext cx="1397000"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continuity</a:t>
            </a:r>
          </a:p>
        </p:txBody>
      </p:sp>
      <p:sp>
        <p:nvSpPr>
          <p:cNvPr id="62511" name="Text Box 46"/>
          <p:cNvSpPr txBox="1">
            <a:spLocks noChangeArrowheads="1"/>
          </p:cNvSpPr>
          <p:nvPr/>
        </p:nvSpPr>
        <p:spPr bwMode="auto">
          <a:xfrm>
            <a:off x="1970088" y="4191000"/>
            <a:ext cx="1087437"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closure</a:t>
            </a:r>
          </a:p>
        </p:txBody>
      </p:sp>
      <p:sp>
        <p:nvSpPr>
          <p:cNvPr id="62512" name="AutoShape 47"/>
          <p:cNvSpPr>
            <a:spLocks noChangeArrowheads="1"/>
          </p:cNvSpPr>
          <p:nvPr/>
        </p:nvSpPr>
        <p:spPr bwMode="auto">
          <a:xfrm>
            <a:off x="2079625" y="4876800"/>
            <a:ext cx="914400" cy="685800"/>
          </a:xfrm>
          <a:prstGeom prst="triangle">
            <a:avLst>
              <a:gd name="adj" fmla="val 50000"/>
            </a:avLst>
          </a:prstGeom>
          <a:solidFill>
            <a:schemeClr val="bg1"/>
          </a:solidFill>
          <a:ln w="12700" cap="sq">
            <a:noFill/>
            <a:miter lim="800000"/>
            <a:headEnd type="none" w="sm" len="sm"/>
            <a:tailEnd type="none" w="sm" len="sm"/>
          </a:ln>
        </p:spPr>
        <p:txBody>
          <a:bodyPr wrap="none" anchor="ctr">
            <a:prstTxWarp prst="textNoShape">
              <a:avLst/>
            </a:prstTxWarp>
          </a:bodyPr>
          <a:lstStyle/>
          <a:p>
            <a:endParaRPr lang="en-US"/>
          </a:p>
        </p:txBody>
      </p:sp>
      <p:sp>
        <p:nvSpPr>
          <p:cNvPr id="62513" name="Rectangle 51"/>
          <p:cNvSpPr>
            <a:spLocks noChangeArrowheads="1"/>
          </p:cNvSpPr>
          <p:nvPr/>
        </p:nvSpPr>
        <p:spPr bwMode="auto">
          <a:xfrm>
            <a:off x="4060825" y="4572000"/>
            <a:ext cx="1524000" cy="12954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62514" name="Rectangle 52"/>
          <p:cNvSpPr>
            <a:spLocks noChangeArrowheads="1"/>
          </p:cNvSpPr>
          <p:nvPr/>
        </p:nvSpPr>
        <p:spPr bwMode="auto">
          <a:xfrm>
            <a:off x="4899025" y="5181600"/>
            <a:ext cx="381000" cy="3810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62515" name="Text Box 53"/>
          <p:cNvSpPr txBox="1">
            <a:spLocks noChangeArrowheads="1"/>
          </p:cNvSpPr>
          <p:nvPr/>
        </p:nvSpPr>
        <p:spPr bwMode="auto">
          <a:xfrm>
            <a:off x="4403725" y="4191000"/>
            <a:ext cx="706438"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area</a:t>
            </a:r>
          </a:p>
        </p:txBody>
      </p:sp>
      <p:sp>
        <p:nvSpPr>
          <p:cNvPr id="62516" name="Text Box 54"/>
          <p:cNvSpPr txBox="1">
            <a:spLocks noChangeArrowheads="1"/>
          </p:cNvSpPr>
          <p:nvPr/>
        </p:nvSpPr>
        <p:spPr bwMode="auto">
          <a:xfrm>
            <a:off x="6465888" y="4191000"/>
            <a:ext cx="1382712"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symmetry</a:t>
            </a:r>
          </a:p>
        </p:txBody>
      </p:sp>
      <p:sp>
        <p:nvSpPr>
          <p:cNvPr id="62517" name="AutoShape 55"/>
          <p:cNvSpPr>
            <a:spLocks noChangeArrowheads="1"/>
          </p:cNvSpPr>
          <p:nvPr/>
        </p:nvSpPr>
        <p:spPr bwMode="auto">
          <a:xfrm>
            <a:off x="6727825" y="4648200"/>
            <a:ext cx="838200" cy="838200"/>
          </a:xfrm>
          <a:prstGeom prst="diamond">
            <a:avLst/>
          </a:prstGeom>
          <a:no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62518" name="AutoShape 57"/>
          <p:cNvSpPr>
            <a:spLocks noChangeArrowheads="1"/>
          </p:cNvSpPr>
          <p:nvPr/>
        </p:nvSpPr>
        <p:spPr bwMode="auto">
          <a:xfrm>
            <a:off x="6727825" y="5029200"/>
            <a:ext cx="838200" cy="838200"/>
          </a:xfrm>
          <a:prstGeom prst="diamond">
            <a:avLst/>
          </a:prstGeom>
          <a:no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r>
              <a:rPr lang="en-US">
                <a:ea typeface="ＭＳ Ｐゴシック" charset="-128"/>
              </a:rPr>
              <a:t>White Space Avoids Visual Noise</a:t>
            </a:r>
          </a:p>
        </p:txBody>
      </p:sp>
      <p:sp>
        <p:nvSpPr>
          <p:cNvPr id="64517" name="Text Placeholder 11"/>
          <p:cNvSpPr>
            <a:spLocks noGrp="1"/>
          </p:cNvSpPr>
          <p:nvPr>
            <p:ph type="body" idx="1"/>
          </p:nvPr>
        </p:nvSpPr>
        <p:spPr/>
        <p:txBody>
          <a:bodyPr/>
          <a:lstStyle/>
          <a:p>
            <a:endParaRPr lang="en-US">
              <a:ea typeface="Arial" charset="0"/>
            </a:endParaRPr>
          </a:p>
        </p:txBody>
      </p:sp>
      <p:sp>
        <p:nvSpPr>
          <p:cNvPr id="64518" name="Date Placeholder 2"/>
          <p:cNvSpPr>
            <a:spLocks noGrp="1"/>
          </p:cNvSpPr>
          <p:nvPr>
            <p:ph type="dt" sz="quarter" idx="10"/>
          </p:nvPr>
        </p:nvSpPr>
        <p:spPr>
          <a:noFill/>
        </p:spPr>
        <p:txBody>
          <a:bodyPr/>
          <a:lstStyle/>
          <a:p>
            <a:r>
              <a:rPr lang="en-US" smtClean="0"/>
              <a:t>Spring 2011</a:t>
            </a:r>
            <a:endParaRPr lang="en-US"/>
          </a:p>
        </p:txBody>
      </p:sp>
      <p:sp>
        <p:nvSpPr>
          <p:cNvPr id="64519"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64520" name="Slide Number Placeholder 4"/>
          <p:cNvSpPr>
            <a:spLocks noGrp="1"/>
          </p:cNvSpPr>
          <p:nvPr>
            <p:ph type="sldNum" sz="quarter" idx="12"/>
          </p:nvPr>
        </p:nvSpPr>
        <p:spPr>
          <a:noFill/>
        </p:spPr>
        <p:txBody>
          <a:bodyPr/>
          <a:lstStyle/>
          <a:p>
            <a:fld id="{B8ECF2B8-027D-5C4D-B367-201D4DE3D5A5}" type="slidenum">
              <a:rPr lang="en-US"/>
              <a:pPr/>
              <a:t>26</a:t>
            </a:fld>
            <a:endParaRPr lang="en-US"/>
          </a:p>
        </p:txBody>
      </p:sp>
      <p:graphicFrame>
        <p:nvGraphicFramePr>
          <p:cNvPr id="64514" name="Object 2"/>
          <p:cNvGraphicFramePr>
            <a:graphicFrameLocks noChangeAspect="1"/>
          </p:cNvGraphicFramePr>
          <p:nvPr/>
        </p:nvGraphicFramePr>
        <p:xfrm>
          <a:off x="4591050" y="2338388"/>
          <a:ext cx="4295775" cy="2447925"/>
        </p:xfrm>
        <a:graphic>
          <a:graphicData uri="http://schemas.openxmlformats.org/presentationml/2006/ole">
            <p:oleObj spid="_x0000_s64514" name="Chart" r:id="rId4" imgW="4229100" imgH="2197100" progId="Excel.Sheet.8">
              <p:embed/>
            </p:oleObj>
          </a:graphicData>
        </a:graphic>
      </p:graphicFrame>
      <p:sp>
        <p:nvSpPr>
          <p:cNvPr id="64521" name="Line 4"/>
          <p:cNvSpPr>
            <a:spLocks noChangeShapeType="1"/>
          </p:cNvSpPr>
          <p:nvPr/>
        </p:nvSpPr>
        <p:spPr bwMode="auto">
          <a:xfrm>
            <a:off x="4968875" y="3292475"/>
            <a:ext cx="3733800" cy="0"/>
          </a:xfrm>
          <a:prstGeom prst="line">
            <a:avLst/>
          </a:prstGeom>
          <a:noFill/>
          <a:ln w="25400">
            <a:solidFill>
              <a:schemeClr val="bg1"/>
            </a:solidFill>
            <a:round/>
            <a:headEnd/>
            <a:tailEnd type="none" w="lg" len="lg"/>
          </a:ln>
        </p:spPr>
        <p:txBody>
          <a:bodyPr wrap="none" anchorCtr="1">
            <a:prstTxWarp prst="textNoShape">
              <a:avLst/>
            </a:prstTxWarp>
          </a:bodyPr>
          <a:lstStyle/>
          <a:p>
            <a:endParaRPr lang="en-US"/>
          </a:p>
        </p:txBody>
      </p:sp>
      <p:sp>
        <p:nvSpPr>
          <p:cNvPr id="64522" name="Line 5"/>
          <p:cNvSpPr>
            <a:spLocks noChangeShapeType="1"/>
          </p:cNvSpPr>
          <p:nvPr/>
        </p:nvSpPr>
        <p:spPr bwMode="auto">
          <a:xfrm>
            <a:off x="4968875" y="3635375"/>
            <a:ext cx="3733800" cy="0"/>
          </a:xfrm>
          <a:prstGeom prst="line">
            <a:avLst/>
          </a:prstGeom>
          <a:noFill/>
          <a:ln w="25400">
            <a:solidFill>
              <a:schemeClr val="bg1"/>
            </a:solidFill>
            <a:round/>
            <a:headEnd/>
            <a:tailEnd type="none" w="lg" len="lg"/>
          </a:ln>
        </p:spPr>
        <p:txBody>
          <a:bodyPr wrap="none" anchorCtr="1">
            <a:prstTxWarp prst="textNoShape">
              <a:avLst/>
            </a:prstTxWarp>
          </a:bodyPr>
          <a:lstStyle/>
          <a:p>
            <a:endParaRPr lang="en-US"/>
          </a:p>
        </p:txBody>
      </p:sp>
      <p:sp>
        <p:nvSpPr>
          <p:cNvPr id="64523" name="Line 6"/>
          <p:cNvSpPr>
            <a:spLocks noChangeShapeType="1"/>
          </p:cNvSpPr>
          <p:nvPr/>
        </p:nvSpPr>
        <p:spPr bwMode="auto">
          <a:xfrm>
            <a:off x="4978400" y="3978275"/>
            <a:ext cx="3733800" cy="0"/>
          </a:xfrm>
          <a:prstGeom prst="line">
            <a:avLst/>
          </a:prstGeom>
          <a:noFill/>
          <a:ln w="25400">
            <a:solidFill>
              <a:schemeClr val="bg1"/>
            </a:solidFill>
            <a:round/>
            <a:headEnd/>
            <a:tailEnd type="none" w="lg" len="lg"/>
          </a:ln>
        </p:spPr>
        <p:txBody>
          <a:bodyPr wrap="none" anchorCtr="1">
            <a:prstTxWarp prst="textNoShape">
              <a:avLst/>
            </a:prstTxWarp>
          </a:bodyPr>
          <a:lstStyle/>
          <a:p>
            <a:endParaRPr lang="en-US"/>
          </a:p>
        </p:txBody>
      </p:sp>
      <p:sp>
        <p:nvSpPr>
          <p:cNvPr id="64524" name="Line 7"/>
          <p:cNvSpPr>
            <a:spLocks noChangeShapeType="1"/>
          </p:cNvSpPr>
          <p:nvPr/>
        </p:nvSpPr>
        <p:spPr bwMode="auto">
          <a:xfrm>
            <a:off x="4978400" y="2949575"/>
            <a:ext cx="3733800" cy="0"/>
          </a:xfrm>
          <a:prstGeom prst="line">
            <a:avLst/>
          </a:prstGeom>
          <a:noFill/>
          <a:ln w="25400">
            <a:solidFill>
              <a:schemeClr val="bg1"/>
            </a:solidFill>
            <a:round/>
            <a:headEnd/>
            <a:tailEnd type="none" w="lg" len="lg"/>
          </a:ln>
        </p:spPr>
        <p:txBody>
          <a:bodyPr wrap="none" anchorCtr="1">
            <a:prstTxWarp prst="textNoShape">
              <a:avLst/>
            </a:prstTxWarp>
          </a:bodyPr>
          <a:lstStyle/>
          <a:p>
            <a:endParaRPr lang="en-US"/>
          </a:p>
        </p:txBody>
      </p:sp>
      <p:graphicFrame>
        <p:nvGraphicFramePr>
          <p:cNvPr id="64515" name="Object 3"/>
          <p:cNvGraphicFramePr>
            <a:graphicFrameLocks noChangeAspect="1"/>
          </p:cNvGraphicFramePr>
          <p:nvPr/>
        </p:nvGraphicFramePr>
        <p:xfrm>
          <a:off x="331788" y="2413000"/>
          <a:ext cx="3992562" cy="2271713"/>
        </p:xfrm>
        <a:graphic>
          <a:graphicData uri="http://schemas.openxmlformats.org/presentationml/2006/ole">
            <p:oleObj spid="_x0000_s64515" name="Chart" r:id="rId5" imgW="4292600" imgH="2451100" progId="Excel.Sheet.8">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ea typeface="ＭＳ Ｐゴシック" charset="-128"/>
              </a:rPr>
              <a:t>Balance &amp; Symmetry</a:t>
            </a:r>
          </a:p>
        </p:txBody>
      </p:sp>
      <p:sp>
        <p:nvSpPr>
          <p:cNvPr id="66563" name="Rectangle 3"/>
          <p:cNvSpPr>
            <a:spLocks noGrp="1" noChangeArrowheads="1"/>
          </p:cNvSpPr>
          <p:nvPr>
            <p:ph type="body" idx="1"/>
          </p:nvPr>
        </p:nvSpPr>
        <p:spPr/>
        <p:txBody>
          <a:bodyPr/>
          <a:lstStyle/>
          <a:p>
            <a:r>
              <a:rPr lang="en-US">
                <a:ea typeface="Arial" charset="0"/>
              </a:rPr>
              <a:t>Choose an axis (usually vertical)</a:t>
            </a:r>
          </a:p>
          <a:p>
            <a:r>
              <a:rPr lang="en-US">
                <a:ea typeface="Arial" charset="0"/>
              </a:rPr>
              <a:t>Distribute elements equally around the axis</a:t>
            </a:r>
          </a:p>
          <a:p>
            <a:pPr lvl="1"/>
            <a:r>
              <a:rPr lang="en-US">
                <a:ea typeface="Arial" charset="0"/>
              </a:rPr>
              <a:t>Equalize both mass and extent</a:t>
            </a:r>
          </a:p>
          <a:p>
            <a:pPr>
              <a:buFontTx/>
              <a:buNone/>
            </a:pPr>
            <a:endParaRPr lang="en-US">
              <a:ea typeface="Arial" charset="0"/>
            </a:endParaRPr>
          </a:p>
          <a:p>
            <a:endParaRPr lang="en-US">
              <a:ea typeface="Arial" charset="0"/>
            </a:endParaRPr>
          </a:p>
        </p:txBody>
      </p:sp>
      <p:sp>
        <p:nvSpPr>
          <p:cNvPr id="66564" name="Date Placeholder 3"/>
          <p:cNvSpPr>
            <a:spLocks noGrp="1"/>
          </p:cNvSpPr>
          <p:nvPr>
            <p:ph type="dt" sz="quarter" idx="10"/>
          </p:nvPr>
        </p:nvSpPr>
        <p:spPr>
          <a:noFill/>
        </p:spPr>
        <p:txBody>
          <a:bodyPr/>
          <a:lstStyle/>
          <a:p>
            <a:r>
              <a:rPr lang="en-US" smtClean="0"/>
              <a:t>Spring 2011</a:t>
            </a:r>
            <a:endParaRPr lang="en-US"/>
          </a:p>
        </p:txBody>
      </p:sp>
      <p:sp>
        <p:nvSpPr>
          <p:cNvPr id="6656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66566" name="Slide Number Placeholder 5"/>
          <p:cNvSpPr>
            <a:spLocks noGrp="1"/>
          </p:cNvSpPr>
          <p:nvPr>
            <p:ph type="sldNum" sz="quarter" idx="12"/>
          </p:nvPr>
        </p:nvSpPr>
        <p:spPr>
          <a:noFill/>
        </p:spPr>
        <p:txBody>
          <a:bodyPr/>
          <a:lstStyle/>
          <a:p>
            <a:fld id="{A7C2D5C7-0D42-D145-AEF4-E6140F6DE4FC}"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ea typeface="ＭＳ Ｐゴシック" charset="-128"/>
              </a:rPr>
              <a:t>Symmetry Example</a:t>
            </a:r>
          </a:p>
        </p:txBody>
      </p:sp>
      <p:sp>
        <p:nvSpPr>
          <p:cNvPr id="68611" name="Text Placeholder 6"/>
          <p:cNvSpPr>
            <a:spLocks noGrp="1"/>
          </p:cNvSpPr>
          <p:nvPr>
            <p:ph type="body" idx="1"/>
          </p:nvPr>
        </p:nvSpPr>
        <p:spPr/>
        <p:txBody>
          <a:bodyPr/>
          <a:lstStyle/>
          <a:p>
            <a:endParaRPr lang="en-US">
              <a:ea typeface="Arial" charset="0"/>
            </a:endParaRPr>
          </a:p>
        </p:txBody>
      </p:sp>
      <p:sp>
        <p:nvSpPr>
          <p:cNvPr id="68612" name="Date Placeholder 2"/>
          <p:cNvSpPr>
            <a:spLocks noGrp="1"/>
          </p:cNvSpPr>
          <p:nvPr>
            <p:ph type="dt" sz="quarter" idx="10"/>
          </p:nvPr>
        </p:nvSpPr>
        <p:spPr>
          <a:noFill/>
        </p:spPr>
        <p:txBody>
          <a:bodyPr/>
          <a:lstStyle/>
          <a:p>
            <a:r>
              <a:rPr lang="en-US" smtClean="0"/>
              <a:t>Spring 2011</a:t>
            </a:r>
            <a:endParaRPr lang="en-US"/>
          </a:p>
        </p:txBody>
      </p:sp>
      <p:sp>
        <p:nvSpPr>
          <p:cNvPr id="68613"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68614" name="Slide Number Placeholder 4"/>
          <p:cNvSpPr>
            <a:spLocks noGrp="1"/>
          </p:cNvSpPr>
          <p:nvPr>
            <p:ph type="sldNum" sz="quarter" idx="12"/>
          </p:nvPr>
        </p:nvSpPr>
        <p:spPr>
          <a:noFill/>
        </p:spPr>
        <p:txBody>
          <a:bodyPr/>
          <a:lstStyle/>
          <a:p>
            <a:fld id="{F384138B-5A34-6B40-B861-A198F7F7197D}" type="slidenum">
              <a:rPr lang="en-US"/>
              <a:pPr/>
              <a:t>28</a:t>
            </a:fld>
            <a:endParaRPr lang="en-US"/>
          </a:p>
        </p:txBody>
      </p:sp>
      <p:pic>
        <p:nvPicPr>
          <p:cNvPr id="68615" name="Picture 4"/>
          <p:cNvPicPr>
            <a:picLocks noChangeAspect="1" noChangeArrowheads="1"/>
          </p:cNvPicPr>
          <p:nvPr/>
        </p:nvPicPr>
        <p:blipFill>
          <a:blip r:embed="rId3"/>
          <a:srcRect l="2461" t="22858" r="1538" b="18571"/>
          <a:stretch>
            <a:fillRect/>
          </a:stretch>
        </p:blipFill>
        <p:spPr bwMode="auto">
          <a:xfrm>
            <a:off x="914400" y="1371600"/>
            <a:ext cx="7315200" cy="38449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ea typeface="ＭＳ Ｐゴシック" charset="-128"/>
              </a:rPr>
              <a:t>Alignment</a:t>
            </a:r>
          </a:p>
        </p:txBody>
      </p:sp>
      <p:sp>
        <p:nvSpPr>
          <p:cNvPr id="70659" name="Rectangle 3"/>
          <p:cNvSpPr>
            <a:spLocks noGrp="1" noChangeArrowheads="1"/>
          </p:cNvSpPr>
          <p:nvPr>
            <p:ph type="body" idx="1"/>
          </p:nvPr>
        </p:nvSpPr>
        <p:spPr/>
        <p:txBody>
          <a:bodyPr/>
          <a:lstStyle/>
          <a:p>
            <a:r>
              <a:rPr lang="en-US">
                <a:ea typeface="Arial" charset="0"/>
              </a:rPr>
              <a:t>Align labels on </a:t>
            </a:r>
            <a:br>
              <a:rPr lang="en-US">
                <a:ea typeface="Arial" charset="0"/>
              </a:rPr>
            </a:br>
            <a:r>
              <a:rPr lang="en-US">
                <a:ea typeface="Arial" charset="0"/>
              </a:rPr>
              <a:t>left or right</a:t>
            </a:r>
          </a:p>
          <a:p>
            <a:r>
              <a:rPr lang="en-US">
                <a:ea typeface="Arial" charset="0"/>
              </a:rPr>
              <a:t>Align controls on </a:t>
            </a:r>
            <a:br>
              <a:rPr lang="en-US">
                <a:ea typeface="Arial" charset="0"/>
              </a:rPr>
            </a:br>
            <a:r>
              <a:rPr lang="en-US">
                <a:ea typeface="Arial" charset="0"/>
              </a:rPr>
              <a:t>left </a:t>
            </a:r>
            <a:r>
              <a:rPr lang="en-US" i="1">
                <a:ea typeface="Arial" charset="0"/>
              </a:rPr>
              <a:t>and</a:t>
            </a:r>
            <a:r>
              <a:rPr lang="en-US">
                <a:ea typeface="Arial" charset="0"/>
              </a:rPr>
              <a:t> right</a:t>
            </a:r>
          </a:p>
          <a:p>
            <a:pPr lvl="1"/>
            <a:r>
              <a:rPr lang="en-US">
                <a:ea typeface="Arial" charset="0"/>
              </a:rPr>
              <a:t>Expand as needed</a:t>
            </a:r>
          </a:p>
          <a:p>
            <a:r>
              <a:rPr lang="en-US">
                <a:ea typeface="Arial" charset="0"/>
              </a:rPr>
              <a:t>Align text baselines</a:t>
            </a:r>
          </a:p>
          <a:p>
            <a:endParaRPr lang="en-US">
              <a:ea typeface="Arial" charset="0"/>
            </a:endParaRPr>
          </a:p>
        </p:txBody>
      </p:sp>
      <p:sp>
        <p:nvSpPr>
          <p:cNvPr id="70660" name="Date Placeholder 3"/>
          <p:cNvSpPr>
            <a:spLocks noGrp="1"/>
          </p:cNvSpPr>
          <p:nvPr>
            <p:ph type="dt" sz="quarter" idx="10"/>
          </p:nvPr>
        </p:nvSpPr>
        <p:spPr>
          <a:noFill/>
        </p:spPr>
        <p:txBody>
          <a:bodyPr/>
          <a:lstStyle/>
          <a:p>
            <a:r>
              <a:rPr lang="en-US" smtClean="0"/>
              <a:t>Spring 2011</a:t>
            </a:r>
            <a:endParaRPr lang="en-US"/>
          </a:p>
        </p:txBody>
      </p:sp>
      <p:sp>
        <p:nvSpPr>
          <p:cNvPr id="7066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70662" name="Slide Number Placeholder 5"/>
          <p:cNvSpPr>
            <a:spLocks noGrp="1"/>
          </p:cNvSpPr>
          <p:nvPr>
            <p:ph type="sldNum" sz="quarter" idx="12"/>
          </p:nvPr>
        </p:nvSpPr>
        <p:spPr>
          <a:noFill/>
        </p:spPr>
        <p:txBody>
          <a:bodyPr/>
          <a:lstStyle/>
          <a:p>
            <a:fld id="{7695A033-C816-6A45-A2B7-0A92C8A81A89}" type="slidenum">
              <a:rPr lang="en-US"/>
              <a:pPr/>
              <a:t>29</a:t>
            </a:fld>
            <a:endParaRPr lang="en-US"/>
          </a:p>
        </p:txBody>
      </p:sp>
      <p:pic>
        <p:nvPicPr>
          <p:cNvPr id="476164" name="Picture 4" descr="layout"/>
          <p:cNvPicPr>
            <a:picLocks noChangeAspect="1" noChangeArrowheads="1"/>
          </p:cNvPicPr>
          <p:nvPr/>
        </p:nvPicPr>
        <p:blipFill>
          <a:blip r:embed="rId3"/>
          <a:srcRect/>
          <a:stretch>
            <a:fillRect/>
          </a:stretch>
        </p:blipFill>
        <p:spPr bwMode="auto">
          <a:xfrm>
            <a:off x="4876800" y="1295400"/>
            <a:ext cx="3886200" cy="361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ea typeface="ＭＳ Ｐゴシック" charset="-128"/>
              </a:rPr>
              <a:t>Grids Are Effective</a:t>
            </a:r>
          </a:p>
        </p:txBody>
      </p:sp>
      <p:sp>
        <p:nvSpPr>
          <p:cNvPr id="72707" name="Text Placeholder 7"/>
          <p:cNvSpPr>
            <a:spLocks noGrp="1"/>
          </p:cNvSpPr>
          <p:nvPr>
            <p:ph type="body" idx="1"/>
          </p:nvPr>
        </p:nvSpPr>
        <p:spPr/>
        <p:txBody>
          <a:bodyPr/>
          <a:lstStyle/>
          <a:p>
            <a:endParaRPr lang="en-US">
              <a:ea typeface="Arial" charset="0"/>
            </a:endParaRPr>
          </a:p>
        </p:txBody>
      </p:sp>
      <p:sp>
        <p:nvSpPr>
          <p:cNvPr id="72708" name="Date Placeholder 2"/>
          <p:cNvSpPr>
            <a:spLocks noGrp="1"/>
          </p:cNvSpPr>
          <p:nvPr>
            <p:ph type="dt" sz="quarter" idx="10"/>
          </p:nvPr>
        </p:nvSpPr>
        <p:spPr>
          <a:noFill/>
        </p:spPr>
        <p:txBody>
          <a:bodyPr/>
          <a:lstStyle/>
          <a:p>
            <a:r>
              <a:rPr lang="en-US" smtClean="0"/>
              <a:t>Spring 2011</a:t>
            </a:r>
            <a:endParaRPr lang="en-US"/>
          </a:p>
        </p:txBody>
      </p:sp>
      <p:sp>
        <p:nvSpPr>
          <p:cNvPr id="72709" name="Footer Placeholder 3"/>
          <p:cNvSpPr>
            <a:spLocks noGrp="1"/>
          </p:cNvSpPr>
          <p:nvPr>
            <p:ph type="ftr" sz="quarter" idx="11"/>
          </p:nvPr>
        </p:nvSpPr>
        <p:spPr>
          <a:noFill/>
        </p:spPr>
        <p:txBody>
          <a:bodyPr/>
          <a:lstStyle/>
          <a:p>
            <a:r>
              <a:rPr lang="en-US" smtClean="0"/>
              <a:t>6.813/6.831 User Interface Design and Implementation</a:t>
            </a:r>
            <a:endParaRPr lang="en-US"/>
          </a:p>
        </p:txBody>
      </p:sp>
      <p:sp>
        <p:nvSpPr>
          <p:cNvPr id="72710" name="Slide Number Placeholder 4"/>
          <p:cNvSpPr>
            <a:spLocks noGrp="1"/>
          </p:cNvSpPr>
          <p:nvPr>
            <p:ph type="sldNum" sz="quarter" idx="12"/>
          </p:nvPr>
        </p:nvSpPr>
        <p:spPr>
          <a:noFill/>
        </p:spPr>
        <p:txBody>
          <a:bodyPr/>
          <a:lstStyle/>
          <a:p>
            <a:fld id="{B6D5E46E-5997-A241-AB7C-4436EEE35165}" type="slidenum">
              <a:rPr lang="en-US"/>
              <a:pPr/>
              <a:t>30</a:t>
            </a:fld>
            <a:endParaRPr lang="en-US"/>
          </a:p>
        </p:txBody>
      </p:sp>
      <p:pic>
        <p:nvPicPr>
          <p:cNvPr id="72711" name="Picture 6" descr="graphics3"/>
          <p:cNvPicPr>
            <a:picLocks noChangeAspect="1" noChangeArrowheads="1"/>
          </p:cNvPicPr>
          <p:nvPr/>
        </p:nvPicPr>
        <p:blipFill>
          <a:blip r:embed="rId3"/>
          <a:srcRect/>
          <a:stretch>
            <a:fillRect/>
          </a:stretch>
        </p:blipFill>
        <p:spPr bwMode="auto">
          <a:xfrm>
            <a:off x="1371600" y="1141413"/>
            <a:ext cx="6172200" cy="4413250"/>
          </a:xfrm>
          <a:prstGeom prst="rect">
            <a:avLst/>
          </a:prstGeom>
          <a:noFill/>
          <a:ln w="9525">
            <a:noFill/>
            <a:miter lim="800000"/>
            <a:headEnd/>
            <a:tailEnd/>
          </a:ln>
        </p:spPr>
      </p:pic>
      <p:sp>
        <p:nvSpPr>
          <p:cNvPr id="72712" name="Text Box 5"/>
          <p:cNvSpPr txBox="1">
            <a:spLocks noChangeArrowheads="1"/>
          </p:cNvSpPr>
          <p:nvPr/>
        </p:nvSpPr>
        <p:spPr bwMode="auto">
          <a:xfrm>
            <a:off x="4038600" y="5562600"/>
            <a:ext cx="33845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Source: Mullet &amp; Sano, p. 165</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6"/>
          <p:cNvSpPr>
            <a:spLocks noGrp="1"/>
          </p:cNvSpPr>
          <p:nvPr>
            <p:ph type="title"/>
          </p:nvPr>
        </p:nvSpPr>
        <p:spPr/>
        <p:txBody>
          <a:bodyPr/>
          <a:lstStyle/>
          <a:p>
            <a:r>
              <a:rPr lang="en-US">
                <a:ea typeface="ＭＳ Ｐゴシック" charset="-128"/>
              </a:rPr>
              <a:t>Summary</a:t>
            </a:r>
          </a:p>
        </p:txBody>
      </p:sp>
      <p:sp>
        <p:nvSpPr>
          <p:cNvPr id="74755" name="Text Placeholder 7"/>
          <p:cNvSpPr>
            <a:spLocks noGrp="1"/>
          </p:cNvSpPr>
          <p:nvPr>
            <p:ph type="body" idx="1"/>
          </p:nvPr>
        </p:nvSpPr>
        <p:spPr/>
        <p:txBody>
          <a:bodyPr/>
          <a:lstStyle/>
          <a:p>
            <a:r>
              <a:rPr lang="en-US">
                <a:ea typeface="Arial" charset="0"/>
              </a:rPr>
              <a:t>Use contrast to emphasize important  distinctions</a:t>
            </a:r>
          </a:p>
          <a:p>
            <a:pPr lvl="1"/>
            <a:r>
              <a:rPr lang="en-US">
                <a:ea typeface="Arial" charset="0"/>
              </a:rPr>
              <a:t>Choose appropriate visual variables</a:t>
            </a:r>
          </a:p>
          <a:p>
            <a:pPr lvl="1"/>
            <a:r>
              <a:rPr lang="en-US">
                <a:ea typeface="Arial" charset="0"/>
              </a:rPr>
              <a:t>Squint test</a:t>
            </a:r>
          </a:p>
          <a:p>
            <a:r>
              <a:rPr lang="en-US">
                <a:ea typeface="Arial" charset="0"/>
              </a:rPr>
              <a:t>Simplify unimportant distinctions</a:t>
            </a:r>
          </a:p>
          <a:p>
            <a:r>
              <a:rPr lang="en-US">
                <a:ea typeface="Arial" charset="0"/>
              </a:rPr>
              <a:t>Remember Gestalt grouping</a:t>
            </a:r>
          </a:p>
          <a:p>
            <a:pPr lvl="1"/>
            <a:r>
              <a:rPr lang="en-US">
                <a:ea typeface="Arial" charset="0"/>
              </a:rPr>
              <a:t>Alignment, balance, symmetry</a:t>
            </a:r>
          </a:p>
        </p:txBody>
      </p:sp>
      <p:sp>
        <p:nvSpPr>
          <p:cNvPr id="74756" name="Date Placeholder 3"/>
          <p:cNvSpPr>
            <a:spLocks noGrp="1"/>
          </p:cNvSpPr>
          <p:nvPr>
            <p:ph type="dt" sz="quarter" idx="10"/>
          </p:nvPr>
        </p:nvSpPr>
        <p:spPr>
          <a:noFill/>
        </p:spPr>
        <p:txBody>
          <a:bodyPr/>
          <a:lstStyle/>
          <a:p>
            <a:r>
              <a:rPr lang="en-US" smtClean="0"/>
              <a:t>Spring 2011</a:t>
            </a:r>
            <a:endParaRPr lang="en-US"/>
          </a:p>
        </p:txBody>
      </p:sp>
      <p:sp>
        <p:nvSpPr>
          <p:cNvPr id="7475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74758" name="Slide Number Placeholder 5"/>
          <p:cNvSpPr>
            <a:spLocks noGrp="1"/>
          </p:cNvSpPr>
          <p:nvPr>
            <p:ph type="sldNum" sz="quarter" idx="12"/>
          </p:nvPr>
        </p:nvSpPr>
        <p:spPr>
          <a:noFill/>
        </p:spPr>
        <p:txBody>
          <a:bodyPr/>
          <a:lstStyle/>
          <a:p>
            <a:fld id="{A84B6250-BA9E-E848-9E5A-39727100FEDD}" type="slidenum">
              <a:rPr lang="en-US"/>
              <a:pPr/>
              <a:t>31</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5509201"/>
          </a:xfrm>
          <a:prstGeom prst="rect">
            <a:avLst/>
          </a:prstGeom>
        </p:spPr>
        <p:txBody>
          <a:bodyPr vert="horz" wrap="square" lIns="91440" tIns="45720" rIns="91440" bIns="45720" rtlCol="0">
            <a:spAutoFit/>
          </a:bodyPr>
          <a:lstStyle/>
          <a:p>
            <a:pPr marL="282575" indent="-282575"/>
            <a:endParaRPr lang="en-US" sz="1600" dirty="0" smtClean="0"/>
          </a:p>
          <a:p>
            <a:pPr marL="282575" indent="-282575">
              <a:buFont typeface="+mj-lt"/>
              <a:buAutoNum type="arabicPeriod"/>
            </a:pPr>
            <a:r>
              <a:rPr lang="en-US" sz="1600" dirty="0" smtClean="0"/>
              <a:t>A good prototyping technique for evaluating efficiency is: (</a:t>
            </a:r>
            <a:r>
              <a:rPr lang="en-US" sz="1600" b="1" dirty="0" smtClean="0"/>
              <a:t>choose one best answer</a:t>
            </a:r>
            <a:r>
              <a:rPr lang="en-US" sz="1600" dirty="0" smtClean="0"/>
              <a:t>)</a:t>
            </a:r>
            <a:br>
              <a:rPr lang="en-US" sz="1600" dirty="0" smtClean="0"/>
            </a:br>
            <a:r>
              <a:rPr lang="en-US" sz="1600" dirty="0" smtClean="0"/>
              <a:t>	A. task analysis</a:t>
            </a:r>
            <a:br>
              <a:rPr lang="en-US" sz="1600" dirty="0" smtClean="0"/>
            </a:br>
            <a:r>
              <a:rPr lang="en-US" sz="1600" dirty="0" smtClean="0"/>
              <a:t>	B. scenario</a:t>
            </a:r>
            <a:br>
              <a:rPr lang="en-US" sz="1600" dirty="0" smtClean="0"/>
            </a:br>
            <a:r>
              <a:rPr lang="en-US" sz="1600" dirty="0" smtClean="0"/>
              <a:t>	C. computer prototype</a:t>
            </a:r>
            <a:br>
              <a:rPr lang="en-US" sz="1600" dirty="0" smtClean="0"/>
            </a:br>
            <a:r>
              <a:rPr lang="en-US" sz="1600" dirty="0" smtClean="0"/>
              <a:t>	D. paper prototype</a:t>
            </a:r>
            <a:br>
              <a:rPr lang="en-US" sz="1600" dirty="0" smtClean="0"/>
            </a:br>
            <a:r>
              <a:rPr lang="en-US" sz="1600" dirty="0" smtClean="0"/>
              <a:t>	E. Wizard of Oz</a:t>
            </a:r>
          </a:p>
          <a:p>
            <a:pPr marL="282575" indent="-282575"/>
            <a:endParaRPr lang="en-US" sz="1600" dirty="0" smtClean="0"/>
          </a:p>
          <a:p>
            <a:pPr marL="282575" indent="-282575">
              <a:buFont typeface="+mj-lt"/>
              <a:buAutoNum type="arabicPeriod"/>
            </a:pPr>
            <a:r>
              <a:rPr lang="en-US" sz="1600" dirty="0" smtClean="0"/>
              <a:t>Which of the following are </a:t>
            </a:r>
            <a:r>
              <a:rPr lang="en-US" sz="1600" b="1" dirty="0" smtClean="0"/>
              <a:t>advantages </a:t>
            </a:r>
            <a:r>
              <a:rPr lang="en-US" sz="1600" dirty="0" smtClean="0"/>
              <a:t>of paper as a prototyping technique? (</a:t>
            </a:r>
            <a:r>
              <a:rPr lang="en-US" sz="1600" b="1" dirty="0" smtClean="0"/>
              <a:t>choose all good answers</a:t>
            </a:r>
            <a:r>
              <a:rPr lang="en-US" sz="1600" dirty="0" smtClean="0"/>
              <a:t>)</a:t>
            </a:r>
            <a:br>
              <a:rPr lang="en-US" sz="1600" dirty="0" smtClean="0"/>
            </a:br>
            <a:r>
              <a:rPr lang="en-US" sz="1600" dirty="0" smtClean="0"/>
              <a:t>	A. It’s cheaper than coding</a:t>
            </a:r>
            <a:br>
              <a:rPr lang="en-US" sz="1600" dirty="0" smtClean="0"/>
            </a:br>
            <a:r>
              <a:rPr lang="en-US" sz="1600" dirty="0" smtClean="0"/>
              <a:t>	B. A paper prototype can’t be shipped as the final product</a:t>
            </a:r>
            <a:br>
              <a:rPr lang="en-US" sz="1600" dirty="0" smtClean="0"/>
            </a:br>
            <a:r>
              <a:rPr lang="en-US" sz="1600" dirty="0" smtClean="0"/>
              <a:t>	C. Users may act more deliberately when using a paper prototype</a:t>
            </a:r>
            <a:br>
              <a:rPr lang="en-US" sz="1600" dirty="0" smtClean="0"/>
            </a:br>
            <a:r>
              <a:rPr lang="en-US" sz="1600" dirty="0" smtClean="0"/>
              <a:t>	D. Hand-sketching encourages different kinds of feedback from users</a:t>
            </a:r>
            <a:br>
              <a:rPr lang="en-US" sz="1600" dirty="0" smtClean="0"/>
            </a:br>
            <a:endParaRPr lang="en-US" sz="1600" dirty="0" smtClean="0"/>
          </a:p>
          <a:p>
            <a:pPr marL="282575" indent="-282575">
              <a:buFont typeface="+mj-lt"/>
              <a:buAutoNum type="arabicPeriod"/>
            </a:pPr>
            <a:r>
              <a:rPr lang="en-US" sz="1600" dirty="0" smtClean="0"/>
              <a:t>Suppose you’re designing a new tab bar for Internet Explorer, and you build a paper prototype of the tab bar.  Which of the following areas will have </a:t>
            </a:r>
            <a:r>
              <a:rPr lang="en-US" sz="1600" b="1" dirty="0" smtClean="0"/>
              <a:t>the best fidelity</a:t>
            </a:r>
            <a:r>
              <a:rPr lang="en-US" sz="1600" dirty="0" smtClean="0"/>
              <a:t> in this prototype? (</a:t>
            </a:r>
            <a:r>
              <a:rPr lang="en-US" sz="1600" b="1" dirty="0" smtClean="0"/>
              <a:t>choose one best answer</a:t>
            </a:r>
            <a:r>
              <a:rPr lang="en-US" sz="1600" dirty="0" smtClean="0"/>
              <a:t>)</a:t>
            </a:r>
            <a:br>
              <a:rPr lang="en-US" sz="1600" dirty="0" smtClean="0"/>
            </a:br>
            <a:r>
              <a:rPr lang="en-US" sz="1600" dirty="0" smtClean="0"/>
              <a:t>	A. look</a:t>
            </a:r>
            <a:br>
              <a:rPr lang="en-US" sz="1600" dirty="0" smtClean="0"/>
            </a:br>
            <a:r>
              <a:rPr lang="en-US" sz="1600" dirty="0" smtClean="0"/>
              <a:t>	B. feel</a:t>
            </a:r>
            <a:br>
              <a:rPr lang="en-US" sz="1600" dirty="0" smtClean="0"/>
            </a:br>
            <a:r>
              <a:rPr lang="en-US" sz="1600" dirty="0" smtClean="0"/>
              <a:t>	C. breadth</a:t>
            </a:r>
            <a:br>
              <a:rPr lang="en-US" sz="1600" dirty="0" smtClean="0"/>
            </a:br>
            <a:r>
              <a:rPr lang="en-US" sz="1600" dirty="0" smtClean="0"/>
              <a:t>	D. depth</a:t>
            </a:r>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71600" y="1295400"/>
            <a:ext cx="286124" cy="30480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98056" y="2800998"/>
            <a:ext cx="228600" cy="260232"/>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98056" y="3034770"/>
            <a:ext cx="228600" cy="25506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81660" y="3505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1" name="Oval 30"/>
          <p:cNvSpPr/>
          <p:nvPr/>
        </p:nvSpPr>
        <p:spPr bwMode="auto">
          <a:xfrm>
            <a:off x="1384828" y="545994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ea typeface="ＭＳ Ｐゴシック" charset="-128"/>
              </a:rPr>
              <a:t>Today’s Topics</a:t>
            </a:r>
          </a:p>
        </p:txBody>
      </p:sp>
      <p:sp>
        <p:nvSpPr>
          <p:cNvPr id="21507" name="Rectangle 3"/>
          <p:cNvSpPr>
            <a:spLocks noGrp="1" noChangeArrowheads="1"/>
          </p:cNvSpPr>
          <p:nvPr>
            <p:ph type="body" idx="1"/>
          </p:nvPr>
        </p:nvSpPr>
        <p:spPr/>
        <p:txBody>
          <a:bodyPr/>
          <a:lstStyle/>
          <a:p>
            <a:r>
              <a:rPr lang="en-US">
                <a:ea typeface="Arial" charset="0"/>
              </a:rPr>
              <a:t>Human perception</a:t>
            </a:r>
          </a:p>
          <a:p>
            <a:pPr lvl="1"/>
            <a:r>
              <a:rPr lang="en-US">
                <a:ea typeface="Arial" charset="0"/>
              </a:rPr>
              <a:t>Chunking</a:t>
            </a:r>
          </a:p>
          <a:p>
            <a:pPr lvl="1"/>
            <a:r>
              <a:rPr lang="en-US">
                <a:ea typeface="Arial" charset="0"/>
              </a:rPr>
              <a:t>Visual variables</a:t>
            </a:r>
          </a:p>
          <a:p>
            <a:pPr lvl="1"/>
            <a:r>
              <a:rPr lang="en-US">
                <a:ea typeface="Arial" charset="0"/>
              </a:rPr>
              <a:t>Gestalt principles of grouping</a:t>
            </a:r>
          </a:p>
          <a:p>
            <a:r>
              <a:rPr lang="en-US">
                <a:ea typeface="Arial" charset="0"/>
              </a:rPr>
              <a:t>Graphic design guidelines</a:t>
            </a:r>
          </a:p>
          <a:p>
            <a:pPr lvl="1"/>
            <a:r>
              <a:rPr lang="en-US">
                <a:ea typeface="Arial" charset="0"/>
              </a:rPr>
              <a:t>Simplicity</a:t>
            </a:r>
          </a:p>
          <a:p>
            <a:pPr lvl="1"/>
            <a:r>
              <a:rPr lang="en-US">
                <a:ea typeface="Arial" charset="0"/>
              </a:rPr>
              <a:t>Contrast</a:t>
            </a:r>
          </a:p>
          <a:p>
            <a:pPr lvl="1"/>
            <a:r>
              <a:rPr lang="en-US">
                <a:ea typeface="Arial" charset="0"/>
              </a:rPr>
              <a:t>White space</a:t>
            </a:r>
          </a:p>
          <a:p>
            <a:pPr lvl="1"/>
            <a:r>
              <a:rPr lang="en-US">
                <a:ea typeface="Arial" charset="0"/>
              </a:rPr>
              <a:t>Balance</a:t>
            </a:r>
          </a:p>
          <a:p>
            <a:pPr lvl="1"/>
            <a:r>
              <a:rPr lang="en-US">
                <a:ea typeface="Arial" charset="0"/>
              </a:rPr>
              <a:t>Alignment</a:t>
            </a:r>
          </a:p>
          <a:p>
            <a:endParaRPr lang="en-US">
              <a:ea typeface="Arial" charset="0"/>
            </a:endParaRPr>
          </a:p>
        </p:txBody>
      </p:sp>
      <p:sp>
        <p:nvSpPr>
          <p:cNvPr id="21508" name="Date Placeholder 3"/>
          <p:cNvSpPr>
            <a:spLocks noGrp="1"/>
          </p:cNvSpPr>
          <p:nvPr>
            <p:ph type="dt" sz="quarter" idx="10"/>
          </p:nvPr>
        </p:nvSpPr>
        <p:spPr>
          <a:noFill/>
        </p:spPr>
        <p:txBody>
          <a:bodyPr/>
          <a:lstStyle/>
          <a:p>
            <a:r>
              <a:rPr lang="en-US" smtClean="0"/>
              <a:t>Spring 2011</a:t>
            </a:r>
            <a:endParaRPr lang="en-US"/>
          </a:p>
        </p:txBody>
      </p:sp>
      <p:sp>
        <p:nvSpPr>
          <p:cNvPr id="2150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1510" name="Slide Number Placeholder 5"/>
          <p:cNvSpPr>
            <a:spLocks noGrp="1"/>
          </p:cNvSpPr>
          <p:nvPr>
            <p:ph type="sldNum" sz="quarter" idx="12"/>
          </p:nvPr>
        </p:nvSpPr>
        <p:spPr>
          <a:noFill/>
        </p:spPr>
        <p:txBody>
          <a:bodyPr/>
          <a:lstStyle/>
          <a:p>
            <a:fld id="{FB971C7D-9084-0446-80B3-C0F05EEF2467}"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ea typeface="ＭＳ Ｐゴシック" charset="-128"/>
              </a:rPr>
              <a:t>Simplicity</a:t>
            </a:r>
          </a:p>
        </p:txBody>
      </p:sp>
      <p:sp>
        <p:nvSpPr>
          <p:cNvPr id="23555" name="Rectangle 3"/>
          <p:cNvSpPr>
            <a:spLocks noGrp="1" noChangeArrowheads="1"/>
          </p:cNvSpPr>
          <p:nvPr>
            <p:ph type="body" idx="1"/>
          </p:nvPr>
        </p:nvSpPr>
        <p:spPr/>
        <p:txBody>
          <a:bodyPr/>
          <a:lstStyle/>
          <a:p>
            <a:pPr>
              <a:lnSpc>
                <a:spcPct val="80000"/>
              </a:lnSpc>
            </a:pPr>
            <a:r>
              <a:rPr lang="en-US" sz="2000">
                <a:ea typeface="Arial" charset="0"/>
              </a:rPr>
              <a:t>“Perfection is achieved not when there is nothing more to add, but when there is nothing left to take away.”</a:t>
            </a:r>
          </a:p>
          <a:p>
            <a:pPr lvl="1">
              <a:lnSpc>
                <a:spcPct val="80000"/>
              </a:lnSpc>
            </a:pPr>
            <a:r>
              <a:rPr lang="en-US" sz="1600">
                <a:ea typeface="Arial" charset="0"/>
              </a:rPr>
              <a:t>Antoine de St-Exupery</a:t>
            </a:r>
          </a:p>
          <a:p>
            <a:pPr lvl="1">
              <a:lnSpc>
                <a:spcPct val="80000"/>
              </a:lnSpc>
            </a:pPr>
            <a:endParaRPr lang="en-US" sz="1600">
              <a:ea typeface="Arial" charset="0"/>
            </a:endParaRPr>
          </a:p>
          <a:p>
            <a:pPr>
              <a:lnSpc>
                <a:spcPct val="80000"/>
              </a:lnSpc>
            </a:pPr>
            <a:r>
              <a:rPr lang="en-US" sz="2000">
                <a:ea typeface="Arial" charset="0"/>
              </a:rPr>
              <a:t>“Simplicity does not mean the absence of any decor… It only means that the decor should belong intimately to the design proper, and that anything foreign to it should be taken away.”</a:t>
            </a:r>
          </a:p>
          <a:p>
            <a:pPr lvl="1">
              <a:lnSpc>
                <a:spcPct val="80000"/>
              </a:lnSpc>
            </a:pPr>
            <a:r>
              <a:rPr lang="en-US" sz="1600">
                <a:ea typeface="Arial" charset="0"/>
              </a:rPr>
              <a:t>Paul Jacques Grillo</a:t>
            </a:r>
          </a:p>
          <a:p>
            <a:pPr lvl="1">
              <a:lnSpc>
                <a:spcPct val="80000"/>
              </a:lnSpc>
            </a:pPr>
            <a:endParaRPr lang="en-US" sz="1600">
              <a:ea typeface="Arial" charset="0"/>
            </a:endParaRPr>
          </a:p>
          <a:p>
            <a:pPr>
              <a:lnSpc>
                <a:spcPct val="80000"/>
              </a:lnSpc>
            </a:pPr>
            <a:r>
              <a:rPr lang="en-US" sz="2000">
                <a:ea typeface="Arial" charset="0"/>
              </a:rPr>
              <a:t>“Keep it simple, stupid.” (KISS)</a:t>
            </a:r>
          </a:p>
          <a:p>
            <a:pPr>
              <a:lnSpc>
                <a:spcPct val="80000"/>
              </a:lnSpc>
            </a:pPr>
            <a:endParaRPr lang="en-US" sz="2000">
              <a:ea typeface="Arial" charset="0"/>
            </a:endParaRPr>
          </a:p>
          <a:p>
            <a:pPr>
              <a:lnSpc>
                <a:spcPct val="80000"/>
              </a:lnSpc>
            </a:pPr>
            <a:r>
              <a:rPr lang="en-US" sz="2000">
                <a:ea typeface="Arial" charset="0"/>
              </a:rPr>
              <a:t>“Less is more.”</a:t>
            </a:r>
          </a:p>
          <a:p>
            <a:pPr>
              <a:lnSpc>
                <a:spcPct val="80000"/>
              </a:lnSpc>
            </a:pPr>
            <a:endParaRPr lang="en-US" sz="2000">
              <a:ea typeface="Arial" charset="0"/>
            </a:endParaRPr>
          </a:p>
          <a:p>
            <a:pPr>
              <a:lnSpc>
                <a:spcPct val="80000"/>
              </a:lnSpc>
            </a:pPr>
            <a:r>
              <a:rPr lang="en-US" sz="2000">
                <a:ea typeface="Arial" charset="0"/>
              </a:rPr>
              <a:t>“When in doubt, leave it out.”</a:t>
            </a:r>
          </a:p>
        </p:txBody>
      </p:sp>
      <p:sp>
        <p:nvSpPr>
          <p:cNvPr id="23556" name="Date Placeholder 3"/>
          <p:cNvSpPr>
            <a:spLocks noGrp="1"/>
          </p:cNvSpPr>
          <p:nvPr>
            <p:ph type="dt" sz="quarter" idx="10"/>
          </p:nvPr>
        </p:nvSpPr>
        <p:spPr>
          <a:noFill/>
        </p:spPr>
        <p:txBody>
          <a:bodyPr/>
          <a:lstStyle/>
          <a:p>
            <a:r>
              <a:rPr lang="en-US" smtClean="0"/>
              <a:t>Spring 2011</a:t>
            </a:r>
            <a:endParaRPr lang="en-US"/>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3558" name="Slide Number Placeholder 5"/>
          <p:cNvSpPr>
            <a:spLocks noGrp="1"/>
          </p:cNvSpPr>
          <p:nvPr>
            <p:ph type="sldNum" sz="quarter" idx="12"/>
          </p:nvPr>
        </p:nvSpPr>
        <p:spPr>
          <a:noFill/>
        </p:spPr>
        <p:txBody>
          <a:bodyPr/>
          <a:lstStyle/>
          <a:p>
            <a:fld id="{A07BAB25-9E95-CD48-AE53-E45FCECDA23E}"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ea typeface="ＭＳ Ｐゴシック" charset="-128"/>
              </a:rPr>
              <a:t>Techniques for Simplicity: Reduction</a:t>
            </a:r>
          </a:p>
        </p:txBody>
      </p:sp>
      <p:sp>
        <p:nvSpPr>
          <p:cNvPr id="25603" name="Rectangle 3"/>
          <p:cNvSpPr>
            <a:spLocks noGrp="1" noChangeArrowheads="1"/>
          </p:cNvSpPr>
          <p:nvPr>
            <p:ph type="body" idx="1"/>
          </p:nvPr>
        </p:nvSpPr>
        <p:spPr/>
        <p:txBody>
          <a:bodyPr/>
          <a:lstStyle/>
          <a:p>
            <a:r>
              <a:rPr lang="en-US">
                <a:ea typeface="Arial" charset="0"/>
              </a:rPr>
              <a:t>Remove inessential elements</a:t>
            </a:r>
          </a:p>
        </p:txBody>
      </p:sp>
      <p:sp>
        <p:nvSpPr>
          <p:cNvPr id="25604" name="Date Placeholder 3"/>
          <p:cNvSpPr>
            <a:spLocks noGrp="1"/>
          </p:cNvSpPr>
          <p:nvPr>
            <p:ph type="dt" sz="quarter" idx="10"/>
          </p:nvPr>
        </p:nvSpPr>
        <p:spPr>
          <a:noFill/>
        </p:spPr>
        <p:txBody>
          <a:bodyPr/>
          <a:lstStyle/>
          <a:p>
            <a:r>
              <a:rPr lang="en-US" smtClean="0"/>
              <a:t>Spring 2011</a:t>
            </a:r>
            <a:endParaRPr lang="en-US"/>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5606" name="Slide Number Placeholder 5"/>
          <p:cNvSpPr>
            <a:spLocks noGrp="1"/>
          </p:cNvSpPr>
          <p:nvPr>
            <p:ph type="sldNum" sz="quarter" idx="12"/>
          </p:nvPr>
        </p:nvSpPr>
        <p:spPr>
          <a:noFill/>
        </p:spPr>
        <p:txBody>
          <a:bodyPr/>
          <a:lstStyle/>
          <a:p>
            <a:fld id="{89F720BA-FB0E-4245-B768-27B839348F65}" type="slidenum">
              <a:rPr lang="en-US"/>
              <a:pPr/>
              <a:t>7</a:t>
            </a:fld>
            <a:endParaRPr lang="en-US"/>
          </a:p>
        </p:txBody>
      </p:sp>
      <p:pic>
        <p:nvPicPr>
          <p:cNvPr id="25607" name="Picture 7"/>
          <p:cNvPicPr>
            <a:picLocks noChangeAspect="1" noChangeArrowheads="1"/>
          </p:cNvPicPr>
          <p:nvPr/>
        </p:nvPicPr>
        <p:blipFill>
          <a:blip r:embed="rId3"/>
          <a:srcRect l="20102" t="6218" r="73438" b="90997"/>
          <a:stretch>
            <a:fillRect/>
          </a:stretch>
        </p:blipFill>
        <p:spPr bwMode="auto">
          <a:xfrm>
            <a:off x="1600200" y="2362200"/>
            <a:ext cx="3509963" cy="1066800"/>
          </a:xfrm>
          <a:prstGeom prst="rect">
            <a:avLst/>
          </a:prstGeom>
          <a:noFill/>
          <a:ln w="25400">
            <a:noFill/>
            <a:miter lim="800000"/>
            <a:headEnd/>
            <a:tailEnd type="none" w="lg" len="lg"/>
          </a:ln>
        </p:spPr>
      </p:pic>
      <p:pic>
        <p:nvPicPr>
          <p:cNvPr id="25608" name="Picture 10"/>
          <p:cNvPicPr>
            <a:picLocks noChangeAspect="1" noChangeArrowheads="1"/>
          </p:cNvPicPr>
          <p:nvPr/>
        </p:nvPicPr>
        <p:blipFill>
          <a:blip r:embed="rId4"/>
          <a:srcRect/>
          <a:stretch>
            <a:fillRect/>
          </a:stretch>
        </p:blipFill>
        <p:spPr bwMode="auto">
          <a:xfrm>
            <a:off x="5924550" y="2057400"/>
            <a:ext cx="1752600" cy="1752600"/>
          </a:xfrm>
          <a:prstGeom prst="rect">
            <a:avLst/>
          </a:prstGeom>
          <a:noFill/>
          <a:ln w="25400">
            <a:noFill/>
            <a:miter lim="800000"/>
            <a:headEnd/>
            <a:tailEnd type="none" w="lg" len="lg"/>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ea typeface="ＭＳ Ｐゴシック" charset="-128"/>
              </a:rPr>
              <a:t>Techniques for Simplicity: Regularity</a:t>
            </a:r>
          </a:p>
        </p:txBody>
      </p:sp>
      <p:sp>
        <p:nvSpPr>
          <p:cNvPr id="27651" name="Rectangle 3"/>
          <p:cNvSpPr>
            <a:spLocks noGrp="1" noChangeArrowheads="1"/>
          </p:cNvSpPr>
          <p:nvPr>
            <p:ph type="body" idx="1"/>
          </p:nvPr>
        </p:nvSpPr>
        <p:spPr/>
        <p:txBody>
          <a:bodyPr/>
          <a:lstStyle/>
          <a:p>
            <a:r>
              <a:rPr lang="en-US">
                <a:ea typeface="Arial" charset="0"/>
              </a:rPr>
              <a:t>Use a regular pattern</a:t>
            </a:r>
          </a:p>
          <a:p>
            <a:r>
              <a:rPr lang="en-US">
                <a:ea typeface="Arial" charset="0"/>
              </a:rPr>
              <a:t>Limit inessential variation among elements</a:t>
            </a:r>
          </a:p>
        </p:txBody>
      </p:sp>
      <p:sp>
        <p:nvSpPr>
          <p:cNvPr id="27652" name="Date Placeholder 3"/>
          <p:cNvSpPr>
            <a:spLocks noGrp="1"/>
          </p:cNvSpPr>
          <p:nvPr>
            <p:ph type="dt" sz="quarter" idx="10"/>
          </p:nvPr>
        </p:nvSpPr>
        <p:spPr>
          <a:noFill/>
        </p:spPr>
        <p:txBody>
          <a:bodyPr/>
          <a:lstStyle/>
          <a:p>
            <a:r>
              <a:rPr lang="en-US" smtClean="0"/>
              <a:t>Spring 2011</a:t>
            </a:r>
            <a:endParaRPr lang="en-US"/>
          </a:p>
        </p:txBody>
      </p:sp>
      <p:sp>
        <p:nvSpPr>
          <p:cNvPr id="2765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7654" name="Slide Number Placeholder 5"/>
          <p:cNvSpPr>
            <a:spLocks noGrp="1"/>
          </p:cNvSpPr>
          <p:nvPr>
            <p:ph type="sldNum" sz="quarter" idx="12"/>
          </p:nvPr>
        </p:nvSpPr>
        <p:spPr>
          <a:noFill/>
        </p:spPr>
        <p:txBody>
          <a:bodyPr/>
          <a:lstStyle/>
          <a:p>
            <a:fld id="{BADBED44-778F-734B-AF40-22EF7BC15E1D}" type="slidenum">
              <a:rPr lang="en-US"/>
              <a:pPr/>
              <a:t>8</a:t>
            </a:fld>
            <a:endParaRPr lang="en-US"/>
          </a:p>
        </p:txBody>
      </p:sp>
      <p:pic>
        <p:nvPicPr>
          <p:cNvPr id="27655" name="Picture 4"/>
          <p:cNvPicPr>
            <a:picLocks noChangeAspect="1" noChangeArrowheads="1"/>
          </p:cNvPicPr>
          <p:nvPr/>
        </p:nvPicPr>
        <p:blipFill>
          <a:blip r:embed="rId3"/>
          <a:srcRect l="80714" t="19444" r="2480" b="60112"/>
          <a:stretch>
            <a:fillRect/>
          </a:stretch>
        </p:blipFill>
        <p:spPr bwMode="auto">
          <a:xfrm>
            <a:off x="914400" y="3124200"/>
            <a:ext cx="2667000" cy="2286000"/>
          </a:xfrm>
          <a:prstGeom prst="rect">
            <a:avLst/>
          </a:prstGeom>
          <a:noFill/>
          <a:ln w="25400">
            <a:noFill/>
            <a:miter lim="800000"/>
            <a:headEnd/>
            <a:tailEnd type="none" w="lg" len="lg"/>
          </a:ln>
        </p:spPr>
      </p:pic>
      <p:pic>
        <p:nvPicPr>
          <p:cNvPr id="27656" name="Picture 5"/>
          <p:cNvPicPr>
            <a:picLocks noChangeAspect="1" noChangeArrowheads="1"/>
          </p:cNvPicPr>
          <p:nvPr/>
        </p:nvPicPr>
        <p:blipFill>
          <a:blip r:embed="rId4"/>
          <a:srcRect l="3226" t="12648" r="32259" b="30435"/>
          <a:stretch>
            <a:fillRect/>
          </a:stretch>
        </p:blipFill>
        <p:spPr bwMode="auto">
          <a:xfrm>
            <a:off x="4800600" y="3200400"/>
            <a:ext cx="2438400" cy="2193925"/>
          </a:xfrm>
          <a:prstGeom prst="rect">
            <a:avLst/>
          </a:prstGeom>
          <a:noFill/>
          <a:ln w="25400">
            <a:noFill/>
            <a:miter lim="800000"/>
            <a:headEnd/>
            <a:tailEnd type="none" w="lg" len="lg"/>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ea typeface="ＭＳ Ｐゴシック" charset="-128"/>
              </a:rPr>
              <a:t>Techniques for Simplicity: Double-Duty</a:t>
            </a:r>
          </a:p>
        </p:txBody>
      </p:sp>
      <p:sp>
        <p:nvSpPr>
          <p:cNvPr id="35843" name="Rectangle 3"/>
          <p:cNvSpPr>
            <a:spLocks noGrp="1" noChangeArrowheads="1"/>
          </p:cNvSpPr>
          <p:nvPr>
            <p:ph type="body" idx="1"/>
          </p:nvPr>
        </p:nvSpPr>
        <p:spPr/>
        <p:txBody>
          <a:bodyPr/>
          <a:lstStyle/>
          <a:p>
            <a:r>
              <a:rPr lang="en-US">
                <a:ea typeface="Arial" charset="0"/>
              </a:rPr>
              <a:t>Combine elements for leverage</a:t>
            </a:r>
          </a:p>
          <a:p>
            <a:pPr lvl="1"/>
            <a:r>
              <a:rPr lang="en-US">
                <a:ea typeface="Arial" charset="0"/>
              </a:rPr>
              <a:t>Find a way for one element to play multiple roles</a:t>
            </a:r>
          </a:p>
        </p:txBody>
      </p:sp>
      <p:sp>
        <p:nvSpPr>
          <p:cNvPr id="35844" name="Date Placeholder 3"/>
          <p:cNvSpPr>
            <a:spLocks noGrp="1"/>
          </p:cNvSpPr>
          <p:nvPr>
            <p:ph type="dt" sz="quarter" idx="10"/>
          </p:nvPr>
        </p:nvSpPr>
        <p:spPr>
          <a:noFill/>
        </p:spPr>
        <p:txBody>
          <a:bodyPr/>
          <a:lstStyle/>
          <a:p>
            <a:r>
              <a:rPr lang="en-US" smtClean="0"/>
              <a:t>Spring 2011</a:t>
            </a:r>
            <a:endParaRPr lang="en-US"/>
          </a:p>
        </p:txBody>
      </p:sp>
      <p:sp>
        <p:nvSpPr>
          <p:cNvPr id="3584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5846" name="Slide Number Placeholder 5"/>
          <p:cNvSpPr>
            <a:spLocks noGrp="1"/>
          </p:cNvSpPr>
          <p:nvPr>
            <p:ph type="sldNum" sz="quarter" idx="12"/>
          </p:nvPr>
        </p:nvSpPr>
        <p:spPr>
          <a:noFill/>
        </p:spPr>
        <p:txBody>
          <a:bodyPr/>
          <a:lstStyle/>
          <a:p>
            <a:fld id="{35BE9EB0-8773-4344-904B-50F7A99B047B}" type="slidenum">
              <a:rPr lang="en-US"/>
              <a:pPr/>
              <a:t>9</a:t>
            </a:fld>
            <a:endParaRPr lang="en-US"/>
          </a:p>
        </p:txBody>
      </p:sp>
      <p:pic>
        <p:nvPicPr>
          <p:cNvPr id="35847" name="Picture 4"/>
          <p:cNvPicPr>
            <a:picLocks noChangeAspect="1" noChangeArrowheads="1"/>
          </p:cNvPicPr>
          <p:nvPr/>
        </p:nvPicPr>
        <p:blipFill>
          <a:blip r:embed="rId3"/>
          <a:srcRect r="1422" b="60976"/>
          <a:stretch>
            <a:fillRect/>
          </a:stretch>
        </p:blipFill>
        <p:spPr bwMode="auto">
          <a:xfrm>
            <a:off x="1143000" y="3048000"/>
            <a:ext cx="1981200" cy="609600"/>
          </a:xfrm>
          <a:prstGeom prst="rect">
            <a:avLst/>
          </a:prstGeom>
          <a:noFill/>
          <a:ln w="25400">
            <a:noFill/>
            <a:miter lim="800000"/>
            <a:headEnd/>
            <a:tailEnd type="none" w="lg" len="lg"/>
          </a:ln>
        </p:spPr>
      </p:pic>
      <p:pic>
        <p:nvPicPr>
          <p:cNvPr id="35848" name="Picture 5"/>
          <p:cNvPicPr>
            <a:picLocks noChangeAspect="1" noChangeArrowheads="1"/>
          </p:cNvPicPr>
          <p:nvPr/>
        </p:nvPicPr>
        <p:blipFill>
          <a:blip r:embed="rId4"/>
          <a:srcRect t="84146"/>
          <a:stretch>
            <a:fillRect/>
          </a:stretch>
        </p:blipFill>
        <p:spPr bwMode="auto">
          <a:xfrm>
            <a:off x="3962400" y="3200400"/>
            <a:ext cx="3900488" cy="481013"/>
          </a:xfrm>
          <a:prstGeom prst="rect">
            <a:avLst/>
          </a:prstGeom>
          <a:noFill/>
          <a:ln w="25400">
            <a:noFill/>
            <a:miter lim="800000"/>
            <a:headEnd/>
            <a:tailEnd type="none" w="lg" len="lg"/>
          </a:ln>
        </p:spPr>
      </p:pic>
      <p:pic>
        <p:nvPicPr>
          <p:cNvPr id="35849" name="Picture 6"/>
          <p:cNvPicPr>
            <a:picLocks noChangeAspect="1" noChangeArrowheads="1"/>
          </p:cNvPicPr>
          <p:nvPr/>
        </p:nvPicPr>
        <p:blipFill>
          <a:blip r:embed="rId5"/>
          <a:srcRect l="83115" t="2408" r="1999" b="93503"/>
          <a:stretch>
            <a:fillRect/>
          </a:stretch>
        </p:blipFill>
        <p:spPr bwMode="auto">
          <a:xfrm>
            <a:off x="4724400" y="4648200"/>
            <a:ext cx="2895600" cy="560388"/>
          </a:xfrm>
          <a:prstGeom prst="rect">
            <a:avLst/>
          </a:prstGeom>
          <a:noFill/>
          <a:ln w="25400">
            <a:noFill/>
            <a:miter lim="800000"/>
            <a:headEnd/>
            <a:tailEnd type="none" w="lg" len="lg"/>
          </a:ln>
        </p:spPr>
      </p:pic>
      <p:sp>
        <p:nvSpPr>
          <p:cNvPr id="35850" name="Text Box 7"/>
          <p:cNvSpPr txBox="1">
            <a:spLocks noChangeArrowheads="1"/>
          </p:cNvSpPr>
          <p:nvPr/>
        </p:nvSpPr>
        <p:spPr bwMode="auto">
          <a:xfrm>
            <a:off x="1143000" y="2590800"/>
            <a:ext cx="1016000" cy="396875"/>
          </a:xfrm>
          <a:prstGeom prst="rect">
            <a:avLst/>
          </a:prstGeom>
          <a:noFill/>
          <a:ln w="25400">
            <a:noFill/>
            <a:miter lim="800000"/>
            <a:headEnd/>
            <a:tailEnd type="none" w="lg" len="lg"/>
          </a:ln>
        </p:spPr>
        <p:txBody>
          <a:bodyPr wrap="none" anchorCtr="1">
            <a:prstTxWarp prst="textNoShape">
              <a:avLst/>
            </a:prstTxWarp>
            <a:spAutoFit/>
          </a:bodyPr>
          <a:lstStyle/>
          <a:p>
            <a:r>
              <a:rPr lang="en-US"/>
              <a:t>title bar</a:t>
            </a:r>
          </a:p>
        </p:txBody>
      </p:sp>
      <p:sp>
        <p:nvSpPr>
          <p:cNvPr id="35851" name="Text Box 8"/>
          <p:cNvSpPr txBox="1">
            <a:spLocks noChangeArrowheads="1"/>
          </p:cNvSpPr>
          <p:nvPr/>
        </p:nvSpPr>
        <p:spPr bwMode="auto">
          <a:xfrm>
            <a:off x="4495800" y="2895600"/>
            <a:ext cx="1936750" cy="400050"/>
          </a:xfrm>
          <a:prstGeom prst="rect">
            <a:avLst/>
          </a:prstGeom>
          <a:noFill/>
          <a:ln w="25400">
            <a:noFill/>
            <a:miter lim="800000"/>
            <a:headEnd/>
            <a:tailEnd type="none" w="lg" len="lg"/>
          </a:ln>
        </p:spPr>
        <p:txBody>
          <a:bodyPr wrap="none" anchorCtr="1">
            <a:prstTxWarp prst="textNoShape">
              <a:avLst/>
            </a:prstTxWarp>
            <a:spAutoFit/>
          </a:bodyPr>
          <a:lstStyle/>
          <a:p>
            <a:r>
              <a:rPr lang="en-US"/>
              <a:t>scrollbar thumb</a:t>
            </a:r>
          </a:p>
        </p:txBody>
      </p:sp>
      <p:sp>
        <p:nvSpPr>
          <p:cNvPr id="35852" name="Text Box 9"/>
          <p:cNvSpPr txBox="1">
            <a:spLocks noChangeArrowheads="1"/>
          </p:cNvSpPr>
          <p:nvPr/>
        </p:nvSpPr>
        <p:spPr bwMode="auto">
          <a:xfrm>
            <a:off x="4921250" y="4267200"/>
            <a:ext cx="1524000" cy="396875"/>
          </a:xfrm>
          <a:prstGeom prst="rect">
            <a:avLst/>
          </a:prstGeom>
          <a:noFill/>
          <a:ln w="25400">
            <a:noFill/>
            <a:miter lim="800000"/>
            <a:headEnd/>
            <a:tailEnd type="none" w="lg" len="lg"/>
          </a:ln>
        </p:spPr>
        <p:txBody>
          <a:bodyPr wrap="none" anchorCtr="1">
            <a:prstTxWarp prst="textNoShape">
              <a:avLst/>
            </a:prstTxWarp>
            <a:spAutoFit/>
          </a:bodyPr>
          <a:lstStyle/>
          <a:p>
            <a:r>
              <a:rPr lang="en-US"/>
              <a:t>help prompt</a:t>
            </a:r>
          </a:p>
        </p:txBody>
      </p:sp>
      <p:pic>
        <p:nvPicPr>
          <p:cNvPr id="35853" name="Picture 8"/>
          <p:cNvPicPr>
            <a:picLocks noChangeAspect="1" noChangeArrowheads="1"/>
          </p:cNvPicPr>
          <p:nvPr/>
        </p:nvPicPr>
        <p:blipFill>
          <a:blip r:embed="rId6"/>
          <a:srcRect l="40625" t="34181" r="49219" b="53391"/>
          <a:stretch>
            <a:fillRect/>
          </a:stretch>
        </p:blipFill>
        <p:spPr bwMode="auto">
          <a:xfrm>
            <a:off x="1524000" y="4648200"/>
            <a:ext cx="1676400" cy="1419225"/>
          </a:xfrm>
          <a:prstGeom prst="rect">
            <a:avLst/>
          </a:prstGeom>
          <a:noFill/>
          <a:ln w="25400">
            <a:noFill/>
            <a:miter lim="800000"/>
            <a:headEnd/>
            <a:tailEnd type="none" w="lg" len="lg"/>
          </a:ln>
        </p:spPr>
      </p:pic>
      <p:sp>
        <p:nvSpPr>
          <p:cNvPr id="35854" name="Text Box 8"/>
          <p:cNvSpPr txBox="1">
            <a:spLocks noChangeArrowheads="1"/>
          </p:cNvSpPr>
          <p:nvPr/>
        </p:nvSpPr>
        <p:spPr bwMode="auto">
          <a:xfrm>
            <a:off x="1295400" y="4324350"/>
            <a:ext cx="2166938" cy="400050"/>
          </a:xfrm>
          <a:prstGeom prst="rect">
            <a:avLst/>
          </a:prstGeom>
          <a:noFill/>
          <a:ln w="25400">
            <a:noFill/>
            <a:miter lim="800000"/>
            <a:headEnd/>
            <a:tailEnd type="none" w="lg" len="lg"/>
          </a:ln>
        </p:spPr>
        <p:txBody>
          <a:bodyPr wrap="none" anchorCtr="1">
            <a:prstTxWarp prst="textNoShape">
              <a:avLst/>
            </a:prstTxWarp>
            <a:spAutoFit/>
          </a:bodyPr>
          <a:lstStyle/>
          <a:p>
            <a:r>
              <a:rPr lang="en-US"/>
              <a:t>selection handles</a:t>
            </a:r>
          </a:p>
        </p:txBody>
      </p:sp>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2933</TotalTime>
  <Words>6563</Words>
  <Application>Microsoft Macintosh PowerPoint</Application>
  <PresentationFormat>On-screen Show (4:3)</PresentationFormat>
  <Paragraphs>464</Paragraphs>
  <Slides>31</Slides>
  <Notes>30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mit-6893</vt:lpstr>
      <vt:lpstr>Chart</vt:lpstr>
      <vt:lpstr>Lecture 18: Graphic Design</vt:lpstr>
      <vt:lpstr>UI Hall of Fame or Shame?</vt:lpstr>
      <vt:lpstr>Nanoquiz</vt:lpstr>
      <vt:lpstr>Slide 4</vt:lpstr>
      <vt:lpstr>Today’s Topics</vt:lpstr>
      <vt:lpstr>Simplicity</vt:lpstr>
      <vt:lpstr>Techniques for Simplicity: Reduction</vt:lpstr>
      <vt:lpstr>Techniques for Simplicity: Regularity</vt:lpstr>
      <vt:lpstr>Techniques for Simplicity: Double-Duty</vt:lpstr>
      <vt:lpstr>Chunking</vt:lpstr>
      <vt:lpstr>Contrast &amp; Visual Variables</vt:lpstr>
      <vt:lpstr>Characteristics of Visual Variables</vt:lpstr>
      <vt:lpstr>Selectivity</vt:lpstr>
      <vt:lpstr>Slide 14</vt:lpstr>
      <vt:lpstr>Associativity</vt:lpstr>
      <vt:lpstr>Techniques for Contrast</vt:lpstr>
      <vt:lpstr>Choosing Visual Variables for a Display</vt:lpstr>
      <vt:lpstr>Designing Information Displays</vt:lpstr>
      <vt:lpstr>Contrast in Publication Styles</vt:lpstr>
      <vt:lpstr>Simplicity vs. Contrast</vt:lpstr>
      <vt:lpstr>Contrast Problems</vt:lpstr>
      <vt:lpstr>White Space</vt:lpstr>
      <vt:lpstr>Crowded Dialog</vt:lpstr>
      <vt:lpstr>Using White Space to Set Off Labels</vt:lpstr>
      <vt:lpstr>The Gestalt Principles of Grouping</vt:lpstr>
      <vt:lpstr>White Space Avoids Visual Noise</vt:lpstr>
      <vt:lpstr>Balance &amp; Symmetry</vt:lpstr>
      <vt:lpstr>Symmetry Example</vt:lpstr>
      <vt:lpstr>Alignment</vt:lpstr>
      <vt:lpstr>Grids Are Effective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559</cp:revision>
  <cp:lastPrinted>2011-03-28T13:36:08Z</cp:lastPrinted>
  <dcterms:created xsi:type="dcterms:W3CDTF">2011-04-02T21:25:03Z</dcterms:created>
  <dcterms:modified xsi:type="dcterms:W3CDTF">2011-04-02T21:25:14Z</dcterms:modified>
</cp:coreProperties>
</file>