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Lst>
  <p:notesMasterIdLst>
    <p:notesMasterId r:id="rId19"/>
  </p:notesMasterIdLst>
  <p:handoutMasterIdLst>
    <p:handoutMasterId r:id="rId20"/>
  </p:handoutMasterIdLst>
  <p:sldIdLst>
    <p:sldId id="256" r:id="rId2"/>
    <p:sldId id="281" r:id="rId3"/>
    <p:sldId id="279" r:id="rId4"/>
    <p:sldId id="280" r:id="rId5"/>
    <p:sldId id="258" r:id="rId6"/>
    <p:sldId id="257" r:id="rId7"/>
    <p:sldId id="261" r:id="rId8"/>
    <p:sldId id="263" r:id="rId9"/>
    <p:sldId id="265" r:id="rId10"/>
    <p:sldId id="269" r:id="rId11"/>
    <p:sldId id="277" r:id="rId12"/>
    <p:sldId id="266" r:id="rId13"/>
    <p:sldId id="268" r:id="rId14"/>
    <p:sldId id="270" r:id="rId15"/>
    <p:sldId id="274" r:id="rId16"/>
    <p:sldId id="272" r:id="rId17"/>
    <p:sldId id="275" r:id="rId18"/>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52674" autoAdjust="0"/>
  </p:normalViewPr>
  <p:slideViewPr>
    <p:cSldViewPr>
      <p:cViewPr varScale="1">
        <p:scale>
          <a:sx n="51" d="100"/>
          <a:sy n="51" d="100"/>
        </p:scale>
        <p:origin x="-1880" y="-104"/>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92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defTabSz="931887">
              <a:defRPr sz="1300">
                <a:latin typeface="Times New Roman" pitchFamily="-97" charset="0"/>
              </a:defRPr>
            </a:lvl1pPr>
          </a:lstStyle>
          <a:p>
            <a:endParaRPr lang="en-US"/>
          </a:p>
        </p:txBody>
      </p:sp>
      <p:sp>
        <p:nvSpPr>
          <p:cNvPr id="70659"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algn="r" defTabSz="931887">
              <a:defRPr sz="1300">
                <a:latin typeface="Times New Roman" pitchFamily="-97" charset="0"/>
              </a:defRPr>
            </a:lvl1pPr>
          </a:lstStyle>
          <a:p>
            <a:endParaRPr lang="en-US"/>
          </a:p>
        </p:txBody>
      </p:sp>
      <p:sp>
        <p:nvSpPr>
          <p:cNvPr id="70660"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defTabSz="931887">
              <a:defRPr sz="1300">
                <a:latin typeface="Times New Roman" pitchFamily="-97" charset="0"/>
              </a:defRPr>
            </a:lvl1pPr>
          </a:lstStyle>
          <a:p>
            <a:endParaRPr lang="en-US"/>
          </a:p>
        </p:txBody>
      </p:sp>
      <p:sp>
        <p:nvSpPr>
          <p:cNvPr id="70661"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algn="r" defTabSz="931887">
              <a:defRPr sz="1300">
                <a:latin typeface="Times New Roman" pitchFamily="-97" charset="0"/>
              </a:defRPr>
            </a:lvl1pPr>
          </a:lstStyle>
          <a:p>
            <a:fld id="{1F820BC8-F563-4AE6-AE7F-DBF34462146C}"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defTabSz="931887">
              <a:defRPr sz="1300">
                <a:latin typeface="Times New Roman" pitchFamily="-97" charset="0"/>
              </a:defRPr>
            </a:lvl1pPr>
          </a:lstStyle>
          <a:p>
            <a:endParaRPr lang="en-US"/>
          </a:p>
        </p:txBody>
      </p:sp>
      <p:sp>
        <p:nvSpPr>
          <p:cNvPr id="34819"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algn="r" defTabSz="931887">
              <a:defRPr sz="1300">
                <a:latin typeface="Times New Roman" pitchFamily="-97" charset="0"/>
              </a:defRPr>
            </a:lvl1pPr>
          </a:lstStyle>
          <a:p>
            <a:endParaRPr lang="en-US"/>
          </a:p>
        </p:txBody>
      </p:sp>
      <p:sp>
        <p:nvSpPr>
          <p:cNvPr id="16388" name="Rectangle 4"/>
          <p:cNvSpPr>
            <a:spLocks noGrp="1" noRot="1" noChangeAspect="1" noChangeArrowheads="1" noTextEdit="1"/>
          </p:cNvSpPr>
          <p:nvPr>
            <p:ph type="sldImg" idx="2"/>
          </p:nvPr>
        </p:nvSpPr>
        <p:spPr bwMode="auto">
          <a:xfrm>
            <a:off x="1420813" y="698500"/>
            <a:ext cx="3987800" cy="29908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01345" y="3836610"/>
            <a:ext cx="5607711" cy="4761946"/>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2"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defTabSz="931887">
              <a:defRPr sz="1300">
                <a:latin typeface="Times New Roman" pitchFamily="-97" charset="0"/>
              </a:defRPr>
            </a:lvl1pPr>
          </a:lstStyle>
          <a:p>
            <a:endParaRPr lang="en-US"/>
          </a:p>
        </p:txBody>
      </p:sp>
      <p:sp>
        <p:nvSpPr>
          <p:cNvPr id="34823"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algn="r" defTabSz="931887">
              <a:defRPr sz="1300">
                <a:latin typeface="Times New Roman" pitchFamily="-97" charset="0"/>
              </a:defRPr>
            </a:lvl1pPr>
          </a:lstStyle>
          <a:p>
            <a:fld id="{C6E1A320-C9A1-4F56-B7A9-37727FAD9AF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20CCE5F-855F-4F0D-9700-A21CDE6C0E4A}" type="slidenum">
              <a:rPr lang="en-US"/>
              <a:pPr/>
              <a:t>1</a:t>
            </a:fld>
            <a:endParaRPr lang="en-US"/>
          </a:p>
        </p:txBody>
      </p:sp>
      <p:sp>
        <p:nvSpPr>
          <p:cNvPr id="18435" name="Rectangle 2"/>
          <p:cNvSpPr>
            <a:spLocks noGrp="1" noRot="1" noChangeAspect="1" noChangeArrowheads="1" noTextEdit="1"/>
          </p:cNvSpPr>
          <p:nvPr>
            <p:ph type="sldImg"/>
          </p:nvPr>
        </p:nvSpPr>
        <p:spPr>
          <a:xfrm>
            <a:off x="1420813" y="698500"/>
            <a:ext cx="3987800" cy="2990850"/>
          </a:xfrm>
          <a:ln/>
        </p:spPr>
      </p:sp>
      <p:sp>
        <p:nvSpPr>
          <p:cNvPr id="18436" name="Rectangle 3"/>
          <p:cNvSpPr>
            <a:spLocks noGrp="1" noChangeArrowheads="1"/>
          </p:cNvSpPr>
          <p:nvPr>
            <p:ph type="body" idx="1"/>
          </p:nvPr>
        </p:nvSpPr>
        <p:spPr>
          <a:noFill/>
          <a:ln/>
        </p:spPr>
        <p:txBody>
          <a:bodyPr/>
          <a:lstStyle/>
          <a:p>
            <a:pPr eaLnBrk="1" hangingPunct="1"/>
            <a:endParaRPr lang="en-US" smtClean="0">
              <a:latin typeface="Times New Roman" pitchFamily="-9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E1A320-C9A1-4F56-B7A9-37727FAD9AF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E1A320-C9A1-4F56-B7A9-37727FAD9AF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Ethics: A/B testing never asks the user’s permission to be involved in the test, and doesn’t get informed consent.  What do you think about that?</a:t>
            </a:r>
          </a:p>
          <a:p>
            <a:r>
              <a:rPr lang="en-US" dirty="0" smtClean="0"/>
              <a:t>Predictability:</a:t>
            </a:r>
            <a:r>
              <a:rPr lang="en-US" baseline="0" dirty="0" smtClean="0"/>
              <a:t> when a user visits the web site, things might (randomly) be different.  What’s the effect of that?</a:t>
            </a:r>
          </a:p>
          <a:p>
            <a:r>
              <a:rPr lang="en-US" baseline="0" dirty="0" smtClean="0"/>
              <a:t>Numbers, but no explanations: as we saw in our examples at the beginning of the lecture, you get data about how a new design affected bottom-line indicators, but you don’t really find out </a:t>
            </a:r>
            <a:r>
              <a:rPr lang="en-US" i="1" baseline="0" dirty="0" smtClean="0"/>
              <a:t>why</a:t>
            </a:r>
            <a:r>
              <a:rPr lang="en-US" i="0" baseline="0" dirty="0" smtClean="0"/>
              <a:t>.  One solution to that is to break down a design with several changes into a few experiments, testing changes individually.  Another is to complement large-scale A/B testing with small-scale user testing in the lab, where you have the advantage of think-aloud protocols.</a:t>
            </a:r>
          </a:p>
          <a:p>
            <a:r>
              <a:rPr lang="en-US" i="0" baseline="0" dirty="0" smtClean="0"/>
              <a:t>Short-term vs. long-term: a typical A/B test runs only for days or weeks, while the real effect of a new design might be seen only over a long term, as users learn how to use it well.  But it’s worth noting that even days or weeks is a longer term than a typical lab-based user study, which might last at most a few hours.</a:t>
            </a:r>
          </a:p>
          <a:p>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a:p>
            <a:r>
              <a:rPr lang="en-US" b="0" dirty="0" smtClean="0"/>
              <a:t>See </a:t>
            </a:r>
            <a:r>
              <a:rPr lang="en-US" b="0" dirty="0" err="1" smtClean="0"/>
              <a:t>Andreason</a:t>
            </a:r>
            <a:r>
              <a:rPr lang="en-US" b="0" baseline="0" dirty="0" smtClean="0"/>
              <a:t> et al., “</a:t>
            </a:r>
            <a:r>
              <a:rPr lang="en-US" sz="1100" b="0" kern="1200" dirty="0" smtClean="0">
                <a:solidFill>
                  <a:schemeClr val="tx1"/>
                </a:solidFill>
                <a:latin typeface="Times New Roman" pitchFamily="18" charset="0"/>
                <a:ea typeface="Arial" pitchFamily="-97" charset="0"/>
                <a:cs typeface="Arial" charset="0"/>
              </a:rPr>
              <a:t>What Happened to Remote Usability Testing? An Empirical Study of Three Methods”, CHI 2007.</a:t>
            </a:r>
            <a:endParaRPr lang="en-US" b="0"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See</a:t>
            </a:r>
            <a:r>
              <a:rPr lang="en-US" b="0" baseline="0" dirty="0" smtClean="0"/>
              <a:t> </a:t>
            </a:r>
            <a:r>
              <a:rPr lang="en-US" b="0" baseline="0" dirty="0" err="1" smtClean="0"/>
              <a:t>Kittur</a:t>
            </a:r>
            <a:r>
              <a:rPr lang="en-US" b="0" baseline="0" dirty="0" smtClean="0"/>
              <a:t>, Chi, </a:t>
            </a:r>
            <a:r>
              <a:rPr lang="en-US" b="0" baseline="0" dirty="0" err="1" smtClean="0"/>
              <a:t>Suh</a:t>
            </a:r>
            <a:r>
              <a:rPr lang="en-US" b="0" baseline="0" dirty="0" smtClean="0"/>
              <a:t>, “</a:t>
            </a:r>
            <a:r>
              <a:rPr lang="en-US" b="0" dirty="0" err="1" smtClean="0"/>
              <a:t>Crowdsourcing</a:t>
            </a:r>
            <a:r>
              <a:rPr lang="en-US" b="0" dirty="0" smtClean="0"/>
              <a:t> user studies with Mechanical Turk”, CHI 2008.</a:t>
            </a:r>
          </a:p>
        </p:txBody>
      </p:sp>
      <p:sp>
        <p:nvSpPr>
          <p:cNvPr id="4" name="Slide Number Placeholder 3"/>
          <p:cNvSpPr>
            <a:spLocks noGrp="1"/>
          </p:cNvSpPr>
          <p:nvPr>
            <p:ph type="sldNum" sz="quarter" idx="10"/>
          </p:nvPr>
        </p:nvSpPr>
        <p:spPr/>
        <p:txBody>
          <a:bodyPr/>
          <a:lstStyle/>
          <a:p>
            <a:fld id="{C6E1A320-C9A1-4F56-B7A9-37727FAD9AF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E1A320-C9A1-4F56-B7A9-37727FAD9AF9}"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CB576EC-6EDE-A24D-8864-B7DC24E82ECA}" type="slidenum">
              <a:rPr lang="en-US"/>
              <a:pPr/>
              <a:t>2</a:t>
            </a:fld>
            <a:endParaRPr lang="en-US"/>
          </a:p>
        </p:txBody>
      </p:sp>
      <p:sp>
        <p:nvSpPr>
          <p:cNvPr id="21507" name="Rectangle 2"/>
          <p:cNvSpPr>
            <a:spLocks noGrp="1" noRot="1" noChangeAspect="1" noChangeArrowheads="1" noTextEdit="1"/>
          </p:cNvSpPr>
          <p:nvPr>
            <p:ph type="sldImg"/>
          </p:nvPr>
        </p:nvSpPr>
        <p:spPr>
          <a:xfrm>
            <a:off x="1209478" y="697845"/>
            <a:ext cx="4596010" cy="3483076"/>
          </a:xfrm>
          <a:ln/>
        </p:spPr>
      </p:sp>
      <p:sp>
        <p:nvSpPr>
          <p:cNvPr id="21508" name="Rectangle 3"/>
          <p:cNvSpPr>
            <a:spLocks noGrp="1" noChangeArrowheads="1"/>
          </p:cNvSpPr>
          <p:nvPr>
            <p:ph type="body" idx="1"/>
          </p:nvPr>
        </p:nvSpPr>
        <p:spPr>
          <a:xfrm>
            <a:off x="701345" y="4416099"/>
            <a:ext cx="5607711" cy="4182457"/>
          </a:xfrm>
          <a:noFill/>
          <a:ln/>
        </p:spPr>
        <p:txBody>
          <a:bodyPr/>
          <a:lstStyle/>
          <a:p>
            <a:r>
              <a:rPr lang="en-US">
                <a:solidFill>
                  <a:schemeClr val="tx1"/>
                </a:solidFill>
                <a:latin typeface="Times New Roman" charset="0"/>
                <a:ea typeface="Arial" charset="0"/>
              </a:rPr>
              <a:t>Once upon a time, this bizarre help message was popped up by a website (Midwest Microwave) when users requested to view the site’s product catalog.  The message appears before the catalog is displayed. Clearly this message is a patch for usability problems in the catalog itself.  But the message itself has a lot of usability problems of its own!  How many problems can you find?  Here are a few:</a:t>
            </a:r>
          </a:p>
          <a:p>
            <a:pPr>
              <a:buFontTx/>
              <a:buChar char="•"/>
            </a:pPr>
            <a:r>
              <a:rPr lang="en-US">
                <a:solidFill>
                  <a:schemeClr val="tx1"/>
                </a:solidFill>
                <a:latin typeface="Times New Roman" charset="0"/>
                <a:ea typeface="Arial" charset="0"/>
              </a:rPr>
              <a:t>Overwhelming the user with detail.  What’s important here, and what isn’t? (</a:t>
            </a:r>
            <a:r>
              <a:rPr lang="en-US" b="1">
                <a:solidFill>
                  <a:schemeClr val="tx1"/>
                </a:solidFill>
                <a:latin typeface="Times New Roman" charset="0"/>
                <a:ea typeface="Arial" charset="0"/>
              </a:rPr>
              <a:t>minimalist design</a:t>
            </a:r>
            <a:r>
              <a:rPr lang="en-US">
                <a:solidFill>
                  <a:schemeClr val="tx1"/>
                </a:solidFill>
                <a:latin typeface="Times New Roman" charset="0"/>
                <a:ea typeface="Arial" charset="0"/>
              </a:rPr>
              <a:t>)</a:t>
            </a:r>
          </a:p>
          <a:p>
            <a:pPr>
              <a:buFontTx/>
              <a:buChar char="•"/>
            </a:pPr>
            <a:r>
              <a:rPr lang="en-US">
                <a:solidFill>
                  <a:schemeClr val="tx1"/>
                </a:solidFill>
                <a:latin typeface="Times New Roman" charset="0"/>
                <a:ea typeface="Arial" charset="0"/>
              </a:rPr>
              <a:t>Horrible layout: no paragraphs, no headings, no whitespace to guide the eye (</a:t>
            </a:r>
            <a:r>
              <a:rPr lang="en-US" b="1">
                <a:solidFill>
                  <a:schemeClr val="tx1"/>
                </a:solidFill>
                <a:latin typeface="Times New Roman" charset="0"/>
                <a:ea typeface="Arial" charset="0"/>
              </a:rPr>
              <a:t>aethestic design</a:t>
            </a:r>
            <a:r>
              <a:rPr lang="en-US">
                <a:solidFill>
                  <a:schemeClr val="tx1"/>
                </a:solidFill>
                <a:latin typeface="Times New Roman" charset="0"/>
                <a:ea typeface="Arial" charset="0"/>
              </a:rPr>
              <a:t>)</a:t>
            </a:r>
          </a:p>
          <a:p>
            <a:pPr>
              <a:buFontTx/>
              <a:buChar char="•"/>
            </a:pPr>
            <a:r>
              <a:rPr lang="en-US">
                <a:solidFill>
                  <a:schemeClr val="tx1"/>
                </a:solidFill>
                <a:latin typeface="Times New Roman" charset="0"/>
                <a:ea typeface="Arial" charset="0"/>
              </a:rPr>
              <a:t>No attempt to organize the material into chunks so that it can be scanned, to find out what the user doesn’t already know (</a:t>
            </a:r>
            <a:r>
              <a:rPr lang="en-US" b="1">
                <a:solidFill>
                  <a:schemeClr val="tx1"/>
                </a:solidFill>
                <a:latin typeface="Times New Roman" charset="0"/>
                <a:ea typeface="Arial" charset="0"/>
              </a:rPr>
              <a:t>visibility</a:t>
            </a:r>
            <a:r>
              <a:rPr lang="en-US">
                <a:solidFill>
                  <a:schemeClr val="tx1"/>
                </a:solidFill>
                <a:latin typeface="Times New Roman" charset="0"/>
                <a:ea typeface="Arial" charset="0"/>
              </a:rPr>
              <a:t>)</a:t>
            </a:r>
          </a:p>
          <a:p>
            <a:pPr>
              <a:buFontTx/>
              <a:buChar char="•"/>
            </a:pPr>
            <a:r>
              <a:rPr lang="en-US">
                <a:solidFill>
                  <a:schemeClr val="tx1"/>
                </a:solidFill>
                <a:latin typeface="Times New Roman" charset="0"/>
                <a:ea typeface="Arial" charset="0"/>
              </a:rPr>
              <a:t>This information is useless and out of context before the user has seen the task they’ll be faced with (</a:t>
            </a:r>
            <a:r>
              <a:rPr lang="en-US" b="1">
                <a:solidFill>
                  <a:schemeClr val="tx1"/>
                </a:solidFill>
                <a:latin typeface="Times New Roman" charset="0"/>
                <a:ea typeface="Arial" charset="0"/>
              </a:rPr>
              <a:t>help and documentation</a:t>
            </a:r>
            <a:r>
              <a:rPr lang="en-US">
                <a:solidFill>
                  <a:schemeClr val="tx1"/>
                </a:solidFill>
                <a:latin typeface="Times New Roman" charset="0"/>
                <a:ea typeface="Arial" charset="0"/>
              </a:rPr>
              <a:t>)</a:t>
            </a:r>
          </a:p>
          <a:p>
            <a:pPr>
              <a:buFontTx/>
              <a:buChar char="•"/>
            </a:pPr>
            <a:r>
              <a:rPr lang="en-US">
                <a:solidFill>
                  <a:schemeClr val="tx1"/>
                </a:solidFill>
                <a:latin typeface="Times New Roman" charset="0"/>
                <a:ea typeface="Arial" charset="0"/>
              </a:rPr>
              <a:t>It’s a modal dialog box, so all this information will go away as soon as the user needs to get to the catalog (</a:t>
            </a:r>
            <a:r>
              <a:rPr lang="en-US" b="1">
                <a:solidFill>
                  <a:schemeClr val="tx1"/>
                </a:solidFill>
                <a:latin typeface="Times New Roman" charset="0"/>
                <a:ea typeface="Arial" charset="0"/>
              </a:rPr>
              <a:t>minimize memory load</a:t>
            </a:r>
            <a:r>
              <a:rPr lang="en-US">
                <a:solidFill>
                  <a:schemeClr val="tx1"/>
                </a:solidFill>
                <a:latin typeface="Times New Roman" charset="0"/>
                <a:ea typeface="Arial" charset="0"/>
              </a:rPr>
              <a:t>)</a:t>
            </a:r>
          </a:p>
          <a:p>
            <a:pPr>
              <a:buFontTx/>
              <a:buChar char="•"/>
            </a:pPr>
            <a:r>
              <a:rPr lang="en-US">
                <a:solidFill>
                  <a:schemeClr val="tx1"/>
                </a:solidFill>
                <a:latin typeface="Times New Roman" charset="0"/>
                <a:ea typeface="Arial" charset="0"/>
              </a:rPr>
              <a:t>Using technical terms like V.90 modem (</a:t>
            </a:r>
            <a:r>
              <a:rPr lang="en-US" b="1">
                <a:solidFill>
                  <a:schemeClr val="tx1"/>
                </a:solidFill>
                <a:latin typeface="Times New Roman" charset="0"/>
                <a:ea typeface="Arial" charset="0"/>
              </a:rPr>
              <a:t>speak the user’s language</a:t>
            </a:r>
            <a:r>
              <a:rPr lang="en-US">
                <a:solidFill>
                  <a:schemeClr val="tx1"/>
                </a:solidFill>
                <a:latin typeface="Times New Roman" charset="0"/>
                <a:ea typeface="Arial" charset="0"/>
              </a:rPr>
              <a:t>)</a:t>
            </a:r>
          </a:p>
          <a:p>
            <a:pPr>
              <a:buFontTx/>
              <a:buChar char="•"/>
            </a:pPr>
            <a:r>
              <a:rPr lang="en-US">
                <a:solidFill>
                  <a:schemeClr val="tx1"/>
                </a:solidFill>
                <a:latin typeface="Times New Roman" charset="0"/>
                <a:ea typeface="Arial" charset="0"/>
              </a:rPr>
              <a:t>“Please carefully jot down the Model Numbers” (</a:t>
            </a:r>
            <a:r>
              <a:rPr lang="en-US" b="1">
                <a:solidFill>
                  <a:schemeClr val="tx1"/>
                </a:solidFill>
                <a:latin typeface="Times New Roman" charset="0"/>
                <a:ea typeface="Arial" charset="0"/>
              </a:rPr>
              <a:t>recognition, not recall</a:t>
            </a:r>
            <a:r>
              <a:rPr lang="en-US">
                <a:solidFill>
                  <a:schemeClr val="tx1"/>
                </a:solidFill>
                <a:latin typeface="Times New Roman" charset="0"/>
                <a:ea typeface="Arial" charset="0"/>
              </a:rPr>
              <a:t>)</a:t>
            </a:r>
          </a:p>
          <a:p>
            <a:pPr>
              <a:buFontTx/>
              <a:buChar char="•"/>
            </a:pPr>
            <a:r>
              <a:rPr lang="en-US">
                <a:solidFill>
                  <a:schemeClr val="tx1"/>
                </a:solidFill>
                <a:latin typeface="Times New Roman" charset="0"/>
                <a:ea typeface="Arial" charset="0"/>
              </a:rPr>
              <a:t>Poor response times: 20-60 second response times (</a:t>
            </a:r>
            <a:r>
              <a:rPr lang="en-US" b="1">
                <a:solidFill>
                  <a:schemeClr val="tx1"/>
                </a:solidFill>
                <a:latin typeface="Times New Roman" charset="0"/>
                <a:ea typeface="Arial" charset="0"/>
              </a:rPr>
              <a:t>user control and freedom</a:t>
            </a:r>
            <a:r>
              <a:rPr lang="en-US">
                <a:solidFill>
                  <a:schemeClr val="tx1"/>
                </a:solidFill>
                <a:latin typeface="Times New Roman" charset="0"/>
                <a:ea typeface="Arial" charset="0"/>
              </a:rPr>
              <a:t>), though in fairness this was common for the web at the time, and maybe Acrobat has sufficient progress interfaces to make up for it.</a:t>
            </a:r>
          </a:p>
          <a:p>
            <a:pPr>
              <a:buFontTx/>
              <a:buChar char="•"/>
            </a:pPr>
            <a:r>
              <a:rPr lang="en-US">
                <a:solidFill>
                  <a:schemeClr val="tx1"/>
                </a:solidFill>
                <a:latin typeface="Times New Roman" charset="0"/>
                <a:ea typeface="Arial" charset="0"/>
              </a:rPr>
              <a:t>Misspelling “our catalog” in the first line (</a:t>
            </a:r>
            <a:r>
              <a:rPr lang="en-US" b="1">
                <a:solidFill>
                  <a:schemeClr val="tx1"/>
                </a:solidFill>
                <a:latin typeface="Times New Roman" charset="0"/>
                <a:ea typeface="Arial" charset="0"/>
              </a:rPr>
              <a:t>speak the user’s language</a:t>
            </a:r>
            <a:r>
              <a:rPr lang="en-US">
                <a:solidFill>
                  <a:schemeClr val="tx1"/>
                </a:solidFill>
                <a:latin typeface="Times New Roman" charset="0"/>
                <a:ea typeface="Arial"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E1A320-C9A1-4F56-B7A9-37727FAD9AF9}"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698500"/>
            <a:ext cx="3987800" cy="299085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 lecture is about usability evaluation in the brave new world of the Web.  The Web enables experiments on a larger scale, for less time and money, than</a:t>
            </a:r>
            <a:r>
              <a:rPr lang="en-US" baseline="0" dirty="0" smtClean="0"/>
              <a:t> ever before.  Web sites with millions of visitors (such as Google, Amazon, Microsoft) are capable of answering questions about the design, usability, and overall value of new features simply by </a:t>
            </a:r>
            <a:r>
              <a:rPr lang="en-US" i="1" baseline="0" dirty="0" smtClean="0"/>
              <a:t>deploying them</a:t>
            </a:r>
            <a:r>
              <a:rPr lang="en-US" i="0" baseline="0" dirty="0" smtClean="0"/>
              <a:t> and watching what happens.  The trick lies in how to conduct those experiments.  Today’s lecture will discuss some of the latest practices in online experimentation.</a:t>
            </a:r>
          </a:p>
          <a:p>
            <a:r>
              <a:rPr lang="en-US" dirty="0"/>
              <a:t>The content of this lecture is based in</a:t>
            </a:r>
            <a:r>
              <a:rPr lang="en-US" baseline="0" dirty="0"/>
              <a:t> part on Kohavi, Henne, Sommerfeld, “Practical Guide to Controlled Experiments on the Web”, </a:t>
            </a:r>
            <a:r>
              <a:rPr lang="en-US" i="1" baseline="0" dirty="0"/>
              <a:t>KDD 2007</a:t>
            </a:r>
            <a:r>
              <a:rPr lang="en-US" i="0" baseline="0" dirty="0"/>
              <a:t>. http://exp-platform.com/Documents/GuideControlledExperiments.pdf</a:t>
            </a:r>
          </a:p>
          <a:p>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with an example.  Here</a:t>
            </a:r>
            <a:r>
              <a:rPr lang="en-US" baseline="0" dirty="0" smtClean="0"/>
              <a:t> are two versions of a web page, for a site that sells customized reports about sex offenders living in your area.  The goal of the page is to get visitors to fill out the yellow form and buy the report.  Both versions of the web page have the same information; they just present it in different ways.  In fact, the version on the right is a </a:t>
            </a:r>
            <a:r>
              <a:rPr lang="en-US" i="1" baseline="0" dirty="0" smtClean="0"/>
              <a:t>revised </a:t>
            </a:r>
            <a:r>
              <a:rPr lang="en-US" i="0" baseline="0" dirty="0" smtClean="0"/>
              <a:t>design, which was intended to improve the design by using two fat columns, so that more content could be brought “above the fold” and the user wouldn’t have to do as much scrolling.</a:t>
            </a:r>
            <a:endParaRPr lang="en-US" baseline="0" dirty="0" smtClean="0"/>
          </a:p>
          <a:p>
            <a:r>
              <a:rPr lang="en-US" dirty="0" smtClean="0"/>
              <a:t>We could look closely at these examples and pick</a:t>
            </a:r>
            <a:r>
              <a:rPr lang="en-US" baseline="0" dirty="0" smtClean="0"/>
              <a:t> them apart with respect to usability principles (visibility, </a:t>
            </a:r>
            <a:r>
              <a:rPr lang="en-US" baseline="0" dirty="0" err="1" smtClean="0"/>
              <a:t>learnability</a:t>
            </a:r>
            <a:r>
              <a:rPr lang="en-US" baseline="0" dirty="0" smtClean="0"/>
              <a:t>, efficiency, etc.), and the designers were doubtlessly thinking about principles and justifications for the design decisions they made.  But at the end of the day, which design is more effective for the end goal of the web site – converting visitors into sales?</a:t>
            </a:r>
            <a:endParaRPr lang="en-US" dirty="0" smtClean="0"/>
          </a:p>
          <a:p>
            <a:r>
              <a:rPr lang="en-US" dirty="0" smtClean="0"/>
              <a:t>The designers answered</a:t>
            </a:r>
            <a:r>
              <a:rPr lang="en-US" baseline="0" dirty="0" smtClean="0"/>
              <a:t> this question by conducting an experiment.  Half the users to their web site were randomly assigned to see one version of the page, and the other half saw the other version.  The users were then tracked to see how many of each actually filled out the form to buy the report.  In this case, the revised design actually </a:t>
            </a:r>
            <a:r>
              <a:rPr lang="en-US" i="1" baseline="0" dirty="0" smtClean="0"/>
              <a:t>failed</a:t>
            </a:r>
            <a:r>
              <a:rPr lang="en-US" i="0" baseline="0" dirty="0" smtClean="0"/>
              <a:t> – 244 users bought the report from the original version, but only 114 users bought the report from the revised version.</a:t>
            </a:r>
          </a:p>
          <a:p>
            <a:r>
              <a:rPr lang="en-US" i="0" baseline="0" dirty="0" smtClean="0"/>
              <a:t>The important point here is not which aspects of the design caused the failure (which I frankly don’t know, because a variety of things changed in the redesign).  The point is that the web site conducted a </a:t>
            </a:r>
            <a:r>
              <a:rPr lang="en-US" b="1" i="0" baseline="0" dirty="0" smtClean="0"/>
              <a:t>randomized experiment</a:t>
            </a:r>
            <a:r>
              <a:rPr lang="en-US" i="0" baseline="0" dirty="0" smtClean="0"/>
              <a:t> and collected data that actually tested the revision.  That’s not the same as just rolling out the revised version and seeing what happens – there’s a subtle but important difference.  This kind of experiment is often called an </a:t>
            </a:r>
            <a:r>
              <a:rPr lang="en-US" b="1" i="0" baseline="0" dirty="0" smtClean="0"/>
              <a:t>A/B test</a:t>
            </a:r>
            <a:r>
              <a:rPr lang="en-US" i="0" baseline="0" dirty="0" smtClean="0"/>
              <a:t>.</a:t>
            </a:r>
            <a:endParaRPr lang="en-US" dirty="0" smtClean="0"/>
          </a:p>
          <a:p>
            <a:r>
              <a:rPr lang="en-US" dirty="0" smtClean="0"/>
              <a:t>Source: http://</a:t>
            </a:r>
            <a:r>
              <a:rPr lang="en-US" dirty="0" err="1" smtClean="0"/>
              <a:t>www.alistapart.com/articles/designcancripple</a:t>
            </a:r>
            <a:endParaRPr lang="en-US" dirty="0" smtClean="0"/>
          </a:p>
          <a:p>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 example – a</a:t>
            </a:r>
            <a:r>
              <a:rPr lang="en-US" baseline="0" dirty="0" smtClean="0"/>
              <a:t> shopping cart for a web site.  Again, a number of changes have been made between the left side (the original version) and the right side (the revised version).  When this redesign was tested with an A/B test, it produced a startling difference in revenue – users who saw the cart on the left spent ten times as much as users who saw the cart on the right!  The designers of this site explored further and discovered that the problem was the “Coupon Code” box on the right, which led users to wonder whether they were paying too much if they didn’t have a coupon, and abandon the cart.  Without the coupon code box, the revised version actually earned </a:t>
            </a:r>
            <a:r>
              <a:rPr lang="en-US" i="1" baseline="0" dirty="0" smtClean="0"/>
              <a:t>more</a:t>
            </a:r>
            <a:r>
              <a:rPr lang="en-US" i="0" baseline="0" dirty="0" smtClean="0"/>
              <a:t> revenue than the original version.</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more example. At the end of every page in Microsoft’s online help (e.g. for Word and Excel) is the</a:t>
            </a:r>
            <a:r>
              <a:rPr lang="en-US" baseline="0" dirty="0" smtClean="0"/>
              <a:t> question on the left, asking for feedback about the article.  If you press any of the buttons, it displays a textbox asking for more details.</a:t>
            </a:r>
          </a:p>
          <a:p>
            <a:r>
              <a:rPr lang="en-US" baseline="0" dirty="0" smtClean="0"/>
              <a:t>A proposed revision to this interface is shown on the right.  It was motivated by two arguments: (1) it gives more fine-grained quantitative feedback than the yes/no question; and (2) it’s more efficient for the user, because it takes only one click rather than the minimum two clicks of the left interface.</a:t>
            </a:r>
          </a:p>
          <a:p>
            <a:r>
              <a:rPr lang="en-US" baseline="0" dirty="0" smtClean="0"/>
              <a:t>When these two interfaces were A/B tested on Microsoft’s site, however, it turned out that the 5-star interface produced an order of magnitude </a:t>
            </a:r>
            <a:r>
              <a:rPr lang="en-US" i="1" baseline="0" dirty="0" smtClean="0"/>
              <a:t>fewer</a:t>
            </a:r>
            <a:r>
              <a:rPr lang="en-US" baseline="0" dirty="0" smtClean="0"/>
              <a:t> ratings – and most of them were either 1 star or 5 stars, so they weren’t even fine-grained.</a:t>
            </a:r>
          </a:p>
          <a:p>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 “A/B testing” actually</a:t>
            </a:r>
            <a:r>
              <a:rPr lang="en-US" baseline="0" dirty="0" smtClean="0"/>
              <a:t> comes from marketing.  Other fields have other names for the idea – in the context of usability studies in the lab, we’ve been calling them controlled experiments.  The setup is basically the same: you choose an independent variable (like the UI design) with at least two alternatives to test; you choose a dependent variable that you’re going to use to measure the difference between those alternatives.</a:t>
            </a:r>
          </a:p>
          <a:p>
            <a:r>
              <a:rPr lang="en-US" baseline="0" dirty="0" smtClean="0"/>
              <a:t>The distinction in web-based A/B testing is that your web site </a:t>
            </a:r>
            <a:r>
              <a:rPr lang="en-US" b="1" baseline="0" dirty="0" smtClean="0"/>
              <a:t>automatically and randomly</a:t>
            </a:r>
            <a:r>
              <a:rPr lang="en-US" b="0" baseline="0" dirty="0" smtClean="0"/>
              <a:t> assigns users to a condition.</a:t>
            </a:r>
          </a:p>
          <a:p>
            <a:endParaRPr lang="en-US" b="1"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1A8C944E-767F-49D9-BA2A-71BA1BFD735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38DDFE99-5DEF-40FC-9DC6-47B29C972C4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52EB9BCE-6C60-4038-961F-112C3762FC5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990600"/>
            <a:ext cx="77724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552DA769-7D6C-4B7C-86A2-88536A73A1F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smtClean="0"/>
              <a:t>Spring 2011</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a:lvl1pPr>
          </a:lstStyle>
          <a:p>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CC7766F-D024-48A3-9627-58E270BBDE8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066800"/>
            <a:ext cx="77724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68057B83-2134-4400-985A-7762D5434B4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FC3DC6B0-21E3-4603-807B-BC443ABF002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85F5611C-BA31-4235-9101-702800D4BB0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8"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fld id="{8ADC0531-C159-41A7-A2D9-F9A8D7B8125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4"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fld id="{8AC697C1-EC82-419C-B50B-27AFF3004C5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3"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fld id="{3E8BE099-2B52-405B-BBA4-F624390A3A4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DFEF3B68-8BA4-4DD5-BEA3-A6FBAC9FBB7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858160DF-C8D3-402D-8B1F-F23F050890F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Spring 2011</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4491634-3933-4C8E-BB4F-E564E0C6C75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Lst>
  <p:hf hdr="0"/>
  <p:txStyles>
    <p:titleStyle>
      <a:lvl1pPr algn="l" rtl="0" eaLnBrk="0" fontAlgn="base" hangingPunct="0">
        <a:spcBef>
          <a:spcPct val="0"/>
        </a:spcBef>
        <a:spcAft>
          <a:spcPct val="0"/>
        </a:spcAft>
        <a:defRPr sz="2800">
          <a:solidFill>
            <a:schemeClr val="accent1"/>
          </a:solidFill>
          <a:latin typeface="+mj-lt"/>
          <a:ea typeface="ＭＳ Ｐゴシック" pitchFamily="-97" charset="-128"/>
          <a:cs typeface="+mj-cs"/>
        </a:defRPr>
      </a:lvl1pPr>
      <a:lvl2pPr algn="l" rtl="0" eaLnBrk="0" fontAlgn="base" hangingPunct="0">
        <a:spcBef>
          <a:spcPct val="0"/>
        </a:spcBef>
        <a:spcAft>
          <a:spcPct val="0"/>
        </a:spcAft>
        <a:defRPr sz="2800">
          <a:solidFill>
            <a:schemeClr val="accent1"/>
          </a:solidFill>
          <a:latin typeface="Arial Black" pitchFamily="34" charset="0"/>
          <a:ea typeface="ＭＳ Ｐゴシック" pitchFamily="-97" charset="-128"/>
        </a:defRPr>
      </a:lvl2pPr>
      <a:lvl3pPr algn="l" rtl="0" eaLnBrk="0" fontAlgn="base" hangingPunct="0">
        <a:spcBef>
          <a:spcPct val="0"/>
        </a:spcBef>
        <a:spcAft>
          <a:spcPct val="0"/>
        </a:spcAft>
        <a:defRPr sz="2800">
          <a:solidFill>
            <a:schemeClr val="accent1"/>
          </a:solidFill>
          <a:latin typeface="Arial Black" pitchFamily="34" charset="0"/>
          <a:ea typeface="ＭＳ Ｐゴシック" pitchFamily="-97" charset="-128"/>
        </a:defRPr>
      </a:lvl3pPr>
      <a:lvl4pPr algn="l" rtl="0" eaLnBrk="0" fontAlgn="base" hangingPunct="0">
        <a:spcBef>
          <a:spcPct val="0"/>
        </a:spcBef>
        <a:spcAft>
          <a:spcPct val="0"/>
        </a:spcAft>
        <a:defRPr sz="2800">
          <a:solidFill>
            <a:schemeClr val="accent1"/>
          </a:solidFill>
          <a:latin typeface="Arial Black" pitchFamily="34" charset="0"/>
          <a:ea typeface="ＭＳ Ｐゴシック" pitchFamily="-97" charset="-128"/>
        </a:defRPr>
      </a:lvl4pPr>
      <a:lvl5pPr algn="l" rtl="0" eaLnBrk="0" fontAlgn="base" hangingPunct="0">
        <a:spcBef>
          <a:spcPct val="0"/>
        </a:spcBef>
        <a:spcAft>
          <a:spcPct val="0"/>
        </a:spcAft>
        <a:defRPr sz="2800">
          <a:solidFill>
            <a:schemeClr val="accent1"/>
          </a:solidFill>
          <a:latin typeface="Arial Black" pitchFamily="34" charset="0"/>
          <a:ea typeface="ＭＳ Ｐゴシック" pitchFamily="-97" charset="-128"/>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pitchFamily="-97"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itchFamily="-97"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4"/>
          <p:cNvSpPr>
            <a:spLocks noGrp="1" noChangeArrowheads="1"/>
          </p:cNvSpPr>
          <p:nvPr>
            <p:ph type="dt" sz="quarter" idx="10"/>
          </p:nvPr>
        </p:nvSpPr>
        <p:spPr>
          <a:noFill/>
        </p:spPr>
        <p:txBody>
          <a:bodyPr/>
          <a:lstStyle/>
          <a:p>
            <a:r>
              <a:rPr lang="en-US" smtClean="0"/>
              <a:t>Spring 2011</a:t>
            </a:r>
            <a:endParaRPr lang="en-US"/>
          </a:p>
        </p:txBody>
      </p:sp>
      <p:sp>
        <p:nvSpPr>
          <p:cNvPr id="17411" name="Rectangle 5"/>
          <p:cNvSpPr>
            <a:spLocks noGrp="1" noChangeArrowheads="1"/>
          </p:cNvSpPr>
          <p:nvPr>
            <p:ph type="ftr" sz="quarter" idx="11"/>
          </p:nvPr>
        </p:nvSpPr>
        <p:spPr>
          <a:noFill/>
        </p:spPr>
        <p:txBody>
          <a:bodyPr/>
          <a:lstStyle/>
          <a:p>
            <a:r>
              <a:rPr lang="en-US" smtClean="0"/>
              <a:t>6.813/6.831 User Interface Design and Implementation</a:t>
            </a:r>
            <a:endParaRPr lang="en-US"/>
          </a:p>
        </p:txBody>
      </p:sp>
      <p:sp>
        <p:nvSpPr>
          <p:cNvPr id="17412" name="Rectangle 6"/>
          <p:cNvSpPr>
            <a:spLocks noGrp="1" noChangeArrowheads="1"/>
          </p:cNvSpPr>
          <p:nvPr>
            <p:ph type="sldNum" sz="quarter" idx="12"/>
          </p:nvPr>
        </p:nvSpPr>
        <p:spPr>
          <a:noFill/>
        </p:spPr>
        <p:txBody>
          <a:bodyPr/>
          <a:lstStyle/>
          <a:p>
            <a:fld id="{5773757F-12D9-4A5E-AA31-B52D9E57EDBB}" type="slidenum">
              <a:rPr lang="en-US"/>
              <a:pPr/>
              <a:t>1</a:t>
            </a:fld>
            <a:endParaRPr lang="en-US"/>
          </a:p>
        </p:txBody>
      </p:sp>
      <p:sp>
        <p:nvSpPr>
          <p:cNvPr id="17413" name="Rectangle 2"/>
          <p:cNvSpPr>
            <a:spLocks noGrp="1" noChangeArrowheads="1"/>
          </p:cNvSpPr>
          <p:nvPr>
            <p:ph type="ctrTitle"/>
          </p:nvPr>
        </p:nvSpPr>
        <p:spPr>
          <a:xfrm>
            <a:off x="685800" y="1905000"/>
            <a:ext cx="7772400" cy="744538"/>
          </a:xfrm>
        </p:spPr>
        <p:txBody>
          <a:bodyPr/>
          <a:lstStyle/>
          <a:p>
            <a:pPr eaLnBrk="1" hangingPunct="1"/>
            <a:r>
              <a:rPr lang="en-US" dirty="0" smtClean="0"/>
              <a:t>Lecture 16: </a:t>
            </a:r>
            <a:br>
              <a:rPr lang="en-US" dirty="0" smtClean="0"/>
            </a:br>
            <a:r>
              <a:rPr lang="en-US" dirty="0" smtClean="0"/>
              <a:t>Web-Scale Research Methods</a:t>
            </a:r>
          </a:p>
        </p:txBody>
      </p:sp>
      <p:sp>
        <p:nvSpPr>
          <p:cNvPr id="17414" name="Rectangle 3"/>
          <p:cNvSpPr>
            <a:spLocks noGrp="1" noChangeArrowheads="1"/>
          </p:cNvSpPr>
          <p:nvPr>
            <p:ph type="subTitle" idx="1"/>
          </p:nvPr>
        </p:nvSpPr>
        <p:spPr>
          <a:xfrm>
            <a:off x="1371600" y="2819400"/>
            <a:ext cx="6400800" cy="2133600"/>
          </a:xfrm>
        </p:spPr>
        <p:txBody>
          <a:bodyPr/>
          <a:lstStyle/>
          <a:p>
            <a:pPr algn="l" eaLnBrk="1" hangingPunct="1"/>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Ramp-up</a:t>
            </a:r>
            <a:endParaRPr lang="en-US" dirty="0"/>
          </a:p>
        </p:txBody>
      </p:sp>
      <p:sp>
        <p:nvSpPr>
          <p:cNvPr id="3" name="Content Placeholder 2"/>
          <p:cNvSpPr>
            <a:spLocks noGrp="1"/>
          </p:cNvSpPr>
          <p:nvPr>
            <p:ph idx="1"/>
          </p:nvPr>
        </p:nvSpPr>
        <p:spPr/>
        <p:txBody>
          <a:bodyPr/>
          <a:lstStyle/>
          <a:p>
            <a:r>
              <a:rPr lang="en-US" dirty="0" smtClean="0"/>
              <a:t>A/B testing can be risky</a:t>
            </a:r>
          </a:p>
          <a:p>
            <a:pPr lvl="1"/>
            <a:r>
              <a:rPr lang="en-US" dirty="0" smtClean="0"/>
              <a:t>you’re doing your testing with real users on a deployed system</a:t>
            </a:r>
          </a:p>
          <a:p>
            <a:pPr lvl="1"/>
            <a:r>
              <a:rPr lang="en-US" dirty="0" smtClean="0"/>
              <a:t>so bugs have real consequences</a:t>
            </a:r>
          </a:p>
          <a:p>
            <a:r>
              <a:rPr lang="en-US" dirty="0" smtClean="0"/>
              <a:t>Don’t go to 50/50 ratio between Control and Treatment immediately</a:t>
            </a:r>
          </a:p>
          <a:p>
            <a:pPr lvl="1"/>
            <a:r>
              <a:rPr lang="en-US" dirty="0" smtClean="0"/>
              <a:t>Ramp up slowly: first 99.9% / 0.1%, then 99%/1%, etc.</a:t>
            </a:r>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Users to Conditions</a:t>
            </a:r>
            <a:endParaRPr lang="en-US" dirty="0"/>
          </a:p>
        </p:txBody>
      </p:sp>
      <p:sp>
        <p:nvSpPr>
          <p:cNvPr id="3" name="Content Placeholder 2"/>
          <p:cNvSpPr>
            <a:spLocks noGrp="1"/>
          </p:cNvSpPr>
          <p:nvPr>
            <p:ph idx="1"/>
          </p:nvPr>
        </p:nvSpPr>
        <p:spPr/>
        <p:txBody>
          <a:bodyPr/>
          <a:lstStyle/>
          <a:p>
            <a:r>
              <a:rPr lang="en-US" dirty="0" smtClean="0"/>
              <a:t>Use hashing to partition users</a:t>
            </a:r>
          </a:p>
          <a:p>
            <a:pPr lvl="1"/>
            <a:r>
              <a:rPr lang="en-US" dirty="0" smtClean="0"/>
              <a:t>MD5 hash of (user id, experiment name) =&gt; 128-bit value</a:t>
            </a:r>
          </a:p>
          <a:p>
            <a:pPr lvl="1"/>
            <a:r>
              <a:rPr lang="en-US" dirty="0" smtClean="0"/>
              <a:t>split the 128-bit space into Control and Treatment</a:t>
            </a:r>
          </a:p>
          <a:p>
            <a:pPr lvl="1"/>
            <a:r>
              <a:rPr lang="en-US" dirty="0" smtClean="0"/>
              <a:t>for </a:t>
            </a:r>
            <a:r>
              <a:rPr lang="en-US" dirty="0" err="1" smtClean="0"/>
              <a:t>rampup</a:t>
            </a:r>
            <a:r>
              <a:rPr lang="en-US" dirty="0" smtClean="0"/>
              <a:t>, initially the partition is unbalanced (e.g. 99% / 1%); gradually shift the split point until you reach 50/50</a:t>
            </a:r>
          </a:p>
          <a:p>
            <a:r>
              <a:rPr lang="en-US" dirty="0" smtClean="0"/>
              <a:t>Why is this better than random number generation?</a:t>
            </a:r>
          </a:p>
          <a:p>
            <a:pPr lvl="1"/>
            <a:r>
              <a:rPr lang="en-US" dirty="0" smtClean="0"/>
              <a:t>Doesn’t require storing the random assignment</a:t>
            </a:r>
          </a:p>
          <a:p>
            <a:pPr lvl="1"/>
            <a:r>
              <a:rPr lang="en-US" dirty="0" smtClean="0"/>
              <a:t>Can be done independently by different servers</a:t>
            </a:r>
          </a:p>
          <a:p>
            <a:pPr lvl="1">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Analysis</a:t>
            </a:r>
            <a:endParaRPr lang="en-US" dirty="0"/>
          </a:p>
        </p:txBody>
      </p:sp>
      <p:sp>
        <p:nvSpPr>
          <p:cNvPr id="3" name="Content Placeholder 2"/>
          <p:cNvSpPr>
            <a:spLocks noGrp="1"/>
          </p:cNvSpPr>
          <p:nvPr>
            <p:ph idx="1"/>
          </p:nvPr>
        </p:nvSpPr>
        <p:spPr/>
        <p:txBody>
          <a:bodyPr/>
          <a:lstStyle/>
          <a:p>
            <a:r>
              <a:rPr lang="en-US" sz="2400" dirty="0" smtClean="0"/>
              <a:t>How many users do I need for significance?</a:t>
            </a:r>
          </a:p>
          <a:p>
            <a:pPr lvl="1"/>
            <a:r>
              <a:rPr lang="en-US" sz="2000" dirty="0" smtClean="0"/>
              <a:t>If the experiment involves too few users, then it may fail to reject the null hypothesis even though it’s false</a:t>
            </a:r>
          </a:p>
          <a:p>
            <a:pPr lvl="1"/>
            <a:r>
              <a:rPr lang="en-US" sz="2000" b="1" dirty="0" smtClean="0"/>
              <a:t>Power</a:t>
            </a:r>
            <a:r>
              <a:rPr lang="en-US" sz="2000" dirty="0" smtClean="0"/>
              <a:t>: probability of correctly rejecting the null hypothesis when it’s false</a:t>
            </a:r>
          </a:p>
          <a:p>
            <a:pPr lvl="1"/>
            <a:r>
              <a:rPr lang="en-US" sz="2000" dirty="0" smtClean="0"/>
              <a:t>Number of users you need depends on:</a:t>
            </a:r>
          </a:p>
          <a:p>
            <a:pPr lvl="2"/>
            <a:r>
              <a:rPr lang="en-US" sz="1800" dirty="0" smtClean="0"/>
              <a:t>power desired (typically 80-90%)</a:t>
            </a:r>
          </a:p>
          <a:p>
            <a:pPr lvl="2"/>
            <a:r>
              <a:rPr lang="en-US" sz="1800" dirty="0" smtClean="0"/>
              <a:t>number of conditions</a:t>
            </a:r>
          </a:p>
          <a:p>
            <a:pPr lvl="2"/>
            <a:r>
              <a:rPr lang="en-US" sz="1800" dirty="0" smtClean="0"/>
              <a:t>variance of the dependent variable</a:t>
            </a:r>
          </a:p>
          <a:p>
            <a:pPr lvl="2"/>
            <a:r>
              <a:rPr lang="en-US" sz="1800" dirty="0" smtClean="0"/>
              <a:t>effect size: how much of a difference in dependent variable you care about for decision making</a:t>
            </a:r>
          </a:p>
          <a:p>
            <a:pPr lvl="2"/>
            <a:r>
              <a:rPr lang="en-US" sz="1800" dirty="0" smtClean="0"/>
              <a:t>statistical test you’re using</a:t>
            </a:r>
          </a:p>
          <a:p>
            <a:r>
              <a:rPr lang="en-US" sz="2400" dirty="0" smtClean="0"/>
              <a:t>Number of users required determines running time</a:t>
            </a:r>
          </a:p>
          <a:p>
            <a:pPr lvl="1"/>
            <a:r>
              <a:rPr lang="en-US" sz="2000" dirty="0" smtClean="0"/>
              <a:t>Based on the visit rate of your web site</a:t>
            </a:r>
            <a:endParaRPr lang="en-US" sz="2000"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 Tests</a:t>
            </a:r>
            <a:endParaRPr lang="en-US" dirty="0"/>
          </a:p>
        </p:txBody>
      </p:sp>
      <p:sp>
        <p:nvSpPr>
          <p:cNvPr id="3" name="Content Placeholder 2"/>
          <p:cNvSpPr>
            <a:spLocks noGrp="1"/>
          </p:cNvSpPr>
          <p:nvPr>
            <p:ph idx="1"/>
          </p:nvPr>
        </p:nvSpPr>
        <p:spPr/>
        <p:txBody>
          <a:bodyPr/>
          <a:lstStyle/>
          <a:p>
            <a:r>
              <a:rPr lang="en-US" dirty="0" smtClean="0"/>
              <a:t>An “experiment” that divides users into two groups with the </a:t>
            </a:r>
            <a:r>
              <a:rPr lang="en-US" b="1" dirty="0" smtClean="0"/>
              <a:t>same</a:t>
            </a:r>
            <a:r>
              <a:rPr lang="en-US" dirty="0" smtClean="0"/>
              <a:t> condition for both groups</a:t>
            </a:r>
          </a:p>
          <a:p>
            <a:pPr lvl="1"/>
            <a:r>
              <a:rPr lang="en-US" dirty="0" smtClean="0"/>
              <a:t>Good for testing the experimentation infrastructure</a:t>
            </a:r>
          </a:p>
          <a:p>
            <a:pPr lvl="1"/>
            <a:r>
              <a:rPr lang="en-US" dirty="0" smtClean="0"/>
              <a:t>You shouldn’t see any difference between the groups</a:t>
            </a:r>
          </a:p>
          <a:p>
            <a:pPr lvl="2"/>
            <a:r>
              <a:rPr lang="en-US" dirty="0" smtClean="0"/>
              <a:t>But wait!  If you run 20 A/A tests and test them at the 5% significance level, then on average one of the tests will show a (phantom) significant difference</a:t>
            </a:r>
          </a:p>
          <a:p>
            <a:pPr lvl="1"/>
            <a:r>
              <a:rPr lang="en-US" dirty="0" smtClean="0"/>
              <a:t>A/A tests also allow estimating the variance of the dependent variable</a:t>
            </a:r>
          </a:p>
          <a:p>
            <a:pPr lvl="2"/>
            <a:r>
              <a:rPr lang="en-US" dirty="0" smtClean="0"/>
              <a:t>which is useful for power calculations</a:t>
            </a:r>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A/B Testing</a:t>
            </a:r>
            <a:endParaRPr lang="en-US" dirty="0"/>
          </a:p>
        </p:txBody>
      </p:sp>
      <p:sp>
        <p:nvSpPr>
          <p:cNvPr id="3" name="Content Placeholder 2"/>
          <p:cNvSpPr>
            <a:spLocks noGrp="1"/>
          </p:cNvSpPr>
          <p:nvPr>
            <p:ph idx="1"/>
          </p:nvPr>
        </p:nvSpPr>
        <p:spPr/>
        <p:txBody>
          <a:bodyPr/>
          <a:lstStyle/>
          <a:p>
            <a:r>
              <a:rPr lang="en-US" dirty="0" smtClean="0"/>
              <a:t>Ethics</a:t>
            </a:r>
          </a:p>
          <a:p>
            <a:r>
              <a:rPr lang="en-US" dirty="0" smtClean="0"/>
              <a:t>Predictability</a:t>
            </a:r>
          </a:p>
          <a:p>
            <a:r>
              <a:rPr lang="en-US" dirty="0" smtClean="0"/>
              <a:t>Numbers, but no explanations</a:t>
            </a:r>
          </a:p>
          <a:p>
            <a:r>
              <a:rPr lang="en-US" dirty="0" smtClean="0"/>
              <a:t>Short-term vs. long-term</a:t>
            </a:r>
          </a:p>
          <a:p>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Usability Testing</a:t>
            </a:r>
            <a:endParaRPr lang="en-US" dirty="0"/>
          </a:p>
        </p:txBody>
      </p:sp>
      <p:sp>
        <p:nvSpPr>
          <p:cNvPr id="3" name="Content Placeholder 2"/>
          <p:cNvSpPr>
            <a:spLocks noGrp="1"/>
          </p:cNvSpPr>
          <p:nvPr>
            <p:ph idx="1"/>
          </p:nvPr>
        </p:nvSpPr>
        <p:spPr/>
        <p:txBody>
          <a:bodyPr/>
          <a:lstStyle/>
          <a:p>
            <a:r>
              <a:rPr lang="en-US" sz="2400" dirty="0" smtClean="0"/>
              <a:t>Remote synchronous testing</a:t>
            </a:r>
          </a:p>
          <a:p>
            <a:pPr lvl="1"/>
            <a:r>
              <a:rPr lang="en-US" sz="2000" dirty="0" smtClean="0"/>
              <a:t>using webcam, audio, remote desktop connection</a:t>
            </a:r>
          </a:p>
          <a:p>
            <a:pPr lvl="1"/>
            <a:r>
              <a:rPr lang="en-US" sz="2000" dirty="0" smtClean="0"/>
              <a:t>shown to be just as effective as face-to-face</a:t>
            </a:r>
          </a:p>
          <a:p>
            <a:r>
              <a:rPr lang="en-US" sz="2400" dirty="0" smtClean="0"/>
              <a:t>Remote asynchronous testing</a:t>
            </a:r>
          </a:p>
          <a:p>
            <a:pPr lvl="1"/>
            <a:r>
              <a:rPr lang="en-US" sz="2000" dirty="0" smtClean="0"/>
              <a:t>Approach 1: user identifies and reports critical incidents themselves</a:t>
            </a:r>
          </a:p>
          <a:p>
            <a:pPr lvl="2"/>
            <a:r>
              <a:rPr lang="en-US" sz="1800" dirty="0" smtClean="0"/>
              <a:t>like bug reporting, but for usability problems</a:t>
            </a:r>
          </a:p>
          <a:p>
            <a:pPr lvl="2"/>
            <a:r>
              <a:rPr lang="en-US" sz="1800" dirty="0" smtClean="0"/>
              <a:t>users slow down by 3x and report only half as many problems as trained observers would</a:t>
            </a:r>
          </a:p>
          <a:p>
            <a:pPr lvl="1"/>
            <a:r>
              <a:rPr lang="en-US" sz="2000" dirty="0" smtClean="0"/>
              <a:t>Approach 2: install instrumentation in the web site to track a user’s actions</a:t>
            </a:r>
          </a:p>
          <a:p>
            <a:pPr lvl="2"/>
            <a:r>
              <a:rPr lang="en-US" sz="1800" dirty="0" smtClean="0"/>
              <a:t>e.g. </a:t>
            </a:r>
            <a:r>
              <a:rPr lang="en-US" sz="1800" dirty="0" err="1" smtClean="0"/>
              <a:t>userfly.com</a:t>
            </a:r>
            <a:endParaRPr lang="en-US" sz="1800" dirty="0" smtClean="0"/>
          </a:p>
          <a:p>
            <a:pPr lvl="2"/>
            <a:r>
              <a:rPr lang="en-US" sz="1800" dirty="0" smtClean="0"/>
              <a:t>shows details of interaction, but lacks think-aloud and insight into user’s goals and intentions</a:t>
            </a:r>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 Users Online</a:t>
            </a:r>
            <a:endParaRPr lang="en-US" dirty="0"/>
          </a:p>
        </p:txBody>
      </p:sp>
      <p:sp>
        <p:nvSpPr>
          <p:cNvPr id="3" name="Content Placeholder 2"/>
          <p:cNvSpPr>
            <a:spLocks noGrp="1"/>
          </p:cNvSpPr>
          <p:nvPr>
            <p:ph idx="1"/>
          </p:nvPr>
        </p:nvSpPr>
        <p:spPr/>
        <p:txBody>
          <a:bodyPr/>
          <a:lstStyle/>
          <a:p>
            <a:r>
              <a:rPr lang="en-US" dirty="0" smtClean="0"/>
              <a:t>Craigslist is a good source for lab subjects</a:t>
            </a:r>
          </a:p>
          <a:p>
            <a:pPr lvl="1"/>
            <a:r>
              <a:rPr lang="en-US" dirty="0" smtClean="0"/>
              <a:t>for MIT subjects, the </a:t>
            </a:r>
            <a:r>
              <a:rPr lang="en-US" dirty="0" err="1" smtClean="0"/>
              <a:t>freemoney</a:t>
            </a:r>
            <a:r>
              <a:rPr lang="en-US" dirty="0" smtClean="0"/>
              <a:t> mailing list also helps</a:t>
            </a:r>
          </a:p>
          <a:p>
            <a:r>
              <a:rPr lang="en-US" dirty="0" smtClean="0"/>
              <a:t>Mechanical Turk is a labor market for tiny online tasks</a:t>
            </a:r>
          </a:p>
          <a:p>
            <a:pPr lvl="1"/>
            <a:r>
              <a:rPr lang="en-US" dirty="0" smtClean="0"/>
              <a:t>e.g. paying $0.01 to give some keywords for an image</a:t>
            </a:r>
          </a:p>
          <a:p>
            <a:pPr lvl="1"/>
            <a:r>
              <a:rPr lang="en-US" dirty="0" smtClean="0"/>
              <a:t>increasingly used by HCI researchers and social scientists to recruit users</a:t>
            </a:r>
          </a:p>
          <a:p>
            <a:r>
              <a:rPr lang="en-US" dirty="0" smtClean="0"/>
              <a:t>Google </a:t>
            </a:r>
            <a:r>
              <a:rPr lang="en-US" dirty="0" err="1" smtClean="0"/>
              <a:t>AdWords</a:t>
            </a:r>
            <a:r>
              <a:rPr lang="en-US" dirty="0" smtClean="0"/>
              <a:t> is another way to get users</a:t>
            </a:r>
          </a:p>
          <a:p>
            <a:pPr lvl="1"/>
            <a:r>
              <a:rPr lang="en-US" dirty="0" smtClean="0"/>
              <a:t>generates high flow, and possibly high cost </a:t>
            </a:r>
          </a:p>
          <a:p>
            <a:endParaRPr lang="en-US" dirty="0" smtClean="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A/B testing offers fast, accurate testing of new web site designs in actual deployment</a:t>
            </a:r>
          </a:p>
          <a:p>
            <a:r>
              <a:rPr lang="en-US" dirty="0" smtClean="0"/>
              <a:t>Remote usability testing is getting there</a:t>
            </a:r>
          </a:p>
          <a:p>
            <a:r>
              <a:rPr lang="en-US" dirty="0" smtClean="0"/>
              <a:t>Web makes it much easier to recruit users than ever before</a:t>
            </a:r>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17</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ea typeface="ＭＳ Ｐゴシック" charset="-128"/>
              </a:rPr>
              <a:t>UI Hall of Fame or Shame?</a:t>
            </a:r>
          </a:p>
        </p:txBody>
      </p:sp>
      <p:sp>
        <p:nvSpPr>
          <p:cNvPr id="20483" name="Text Placeholder 9"/>
          <p:cNvSpPr>
            <a:spLocks noGrp="1"/>
          </p:cNvSpPr>
          <p:nvPr>
            <p:ph type="body" idx="1"/>
          </p:nvPr>
        </p:nvSpPr>
        <p:spPr/>
        <p:txBody>
          <a:bodyPr/>
          <a:lstStyle/>
          <a:p>
            <a:endParaRPr lang="en-US">
              <a:ea typeface="Arial" charset="0"/>
            </a:endParaRPr>
          </a:p>
        </p:txBody>
      </p:sp>
      <p:sp>
        <p:nvSpPr>
          <p:cNvPr id="20484" name="Date Placeholder 2"/>
          <p:cNvSpPr>
            <a:spLocks noGrp="1"/>
          </p:cNvSpPr>
          <p:nvPr>
            <p:ph type="dt" sz="quarter" idx="10"/>
          </p:nvPr>
        </p:nvSpPr>
        <p:spPr>
          <a:noFill/>
        </p:spPr>
        <p:txBody>
          <a:bodyPr/>
          <a:lstStyle/>
          <a:p>
            <a:r>
              <a:rPr lang="en-US" smtClean="0"/>
              <a:t>Spring 2011</a:t>
            </a:r>
            <a:endParaRPr lang="en-US"/>
          </a:p>
        </p:txBody>
      </p:sp>
      <p:sp>
        <p:nvSpPr>
          <p:cNvPr id="20485"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20486" name="Slide Number Placeholder 4"/>
          <p:cNvSpPr>
            <a:spLocks noGrp="1"/>
          </p:cNvSpPr>
          <p:nvPr>
            <p:ph type="sldNum" sz="quarter" idx="12"/>
          </p:nvPr>
        </p:nvSpPr>
        <p:spPr>
          <a:noFill/>
        </p:spPr>
        <p:txBody>
          <a:bodyPr/>
          <a:lstStyle/>
          <a:p>
            <a:fld id="{864B06E4-DE12-3B40-9E89-F724F6328120}" type="slidenum">
              <a:rPr lang="en-US"/>
              <a:pPr/>
              <a:t>2</a:t>
            </a:fld>
            <a:endParaRPr lang="en-US"/>
          </a:p>
        </p:txBody>
      </p:sp>
      <p:pic>
        <p:nvPicPr>
          <p:cNvPr id="20487" name="Picture 3" descr="microcat"/>
          <p:cNvPicPr>
            <a:picLocks noChangeAspect="1" noChangeArrowheads="1"/>
          </p:cNvPicPr>
          <p:nvPr/>
        </p:nvPicPr>
        <p:blipFill>
          <a:blip r:embed="rId3"/>
          <a:srcRect/>
          <a:stretch>
            <a:fillRect/>
          </a:stretch>
        </p:blipFill>
        <p:spPr bwMode="auto">
          <a:xfrm>
            <a:off x="298450" y="741363"/>
            <a:ext cx="8693150" cy="5354637"/>
          </a:xfrm>
          <a:prstGeom prst="rect">
            <a:avLst/>
          </a:prstGeom>
          <a:noFill/>
          <a:ln w="9525">
            <a:noFill/>
            <a:miter lim="800000"/>
            <a:headEnd/>
            <a:tailEnd/>
          </a:ln>
        </p:spPr>
      </p:pic>
      <p:sp>
        <p:nvSpPr>
          <p:cNvPr id="20488" name="Text Box 4"/>
          <p:cNvSpPr txBox="1">
            <a:spLocks noChangeArrowheads="1"/>
          </p:cNvSpPr>
          <p:nvPr/>
        </p:nvSpPr>
        <p:spPr bwMode="auto">
          <a:xfrm>
            <a:off x="6002338" y="6019800"/>
            <a:ext cx="3065462" cy="336550"/>
          </a:xfrm>
          <a:prstGeom prst="rect">
            <a:avLst/>
          </a:prstGeom>
          <a:noFill/>
          <a:ln w="25400">
            <a:noFill/>
            <a:miter lim="800000"/>
            <a:headEnd/>
            <a:tailEnd type="none" w="lg" len="lg"/>
          </a:ln>
        </p:spPr>
        <p:txBody>
          <a:bodyPr wrap="none" anchorCtr="1">
            <a:prstTxWarp prst="textNoShape">
              <a:avLst/>
            </a:prstTxWarp>
            <a:spAutoFit/>
          </a:bodyPr>
          <a:lstStyle/>
          <a:p>
            <a:r>
              <a:rPr lang="en-US" sz="1600"/>
              <a:t>Source: Interface Hall of Shame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3"/>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6" name="Date Placeholder 5"/>
          <p:cNvSpPr>
            <a:spLocks noGrp="1"/>
          </p:cNvSpPr>
          <p:nvPr>
            <p:ph type="dt" sz="half" idx="10"/>
          </p:nvPr>
        </p:nvSpPr>
        <p:spPr/>
        <p:txBody>
          <a:bodyPr/>
          <a:lstStyle/>
          <a:p>
            <a:r>
              <a:rPr lang="en-US" smtClean="0"/>
              <a:t>Spring 2011</a:t>
            </a:r>
            <a:endParaRPr lang="en-US"/>
          </a:p>
        </p:txBody>
      </p:sp>
      <p:sp>
        <p:nvSpPr>
          <p:cNvPr id="8" name="Slide Number Placeholder 7"/>
          <p:cNvSpPr>
            <a:spLocks noGrp="1"/>
          </p:cNvSpPr>
          <p:nvPr>
            <p:ph type="sldNum" sz="quarter" idx="12"/>
          </p:nvPr>
        </p:nvSpPr>
        <p:spPr/>
        <p:txBody>
          <a:bodyPr/>
          <a:lstStyle/>
          <a:p>
            <a:fld id="{8D98F6D3-4B4A-014D-9DFC-06F420CD5531}" type="slidenum">
              <a:rPr lang="en-US"/>
              <a:pPr/>
              <a:t>3</a:t>
            </a:fld>
            <a:endParaRPr lang="en-US"/>
          </a:p>
        </p:txBody>
      </p:sp>
      <p:sp>
        <p:nvSpPr>
          <p:cNvPr id="9" name="Footer Placeholder 8"/>
          <p:cNvSpPr>
            <a:spLocks noGrp="1"/>
          </p:cNvSpPr>
          <p:nvPr>
            <p:ph type="ftr" sz="quarter" idx="11"/>
          </p:nvPr>
        </p:nvSpPr>
        <p:spPr/>
        <p:txBody>
          <a:bodyPr/>
          <a:lstStyle/>
          <a:p>
            <a:r>
              <a:rPr lang="en-US" smtClean="0"/>
              <a:t>6.813/6.831 User Interface Design and Implementation</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153400" cy="5262980"/>
          </a:xfrm>
          <a:prstGeom prst="rect">
            <a:avLst/>
          </a:prstGeom>
        </p:spPr>
        <p:txBody>
          <a:bodyPr vert="horz" wrap="square" lIns="91440" tIns="45720" rIns="91440" bIns="45720" rtlCol="0">
            <a:spAutoFit/>
          </a:bodyPr>
          <a:lstStyle/>
          <a:p>
            <a:pPr marL="282575" indent="-282575">
              <a:buFont typeface="+mj-lt"/>
              <a:buAutoNum type="arabicPeriod"/>
            </a:pPr>
            <a:endParaRPr lang="en-US" sz="1600" dirty="0" smtClean="0"/>
          </a:p>
          <a:p>
            <a:pPr marL="282575" indent="-282575">
              <a:buFont typeface="+mj-lt"/>
              <a:buAutoNum type="arabicPeriod"/>
            </a:pPr>
            <a:r>
              <a:rPr lang="en-US" sz="1600" dirty="0" smtClean="0"/>
              <a:t>In hypothesis testing, the null hypothesis: (</a:t>
            </a:r>
            <a:r>
              <a:rPr lang="en-US" sz="1600" b="1" dirty="0" smtClean="0"/>
              <a:t>choose all good answers</a:t>
            </a:r>
            <a:r>
              <a:rPr lang="en-US" sz="1600" dirty="0" smtClean="0"/>
              <a:t>)</a:t>
            </a:r>
            <a:br>
              <a:rPr lang="en-US" sz="1600" dirty="0" smtClean="0"/>
            </a:br>
            <a:r>
              <a:rPr lang="en-US" sz="1600" dirty="0" smtClean="0"/>
              <a:t>	A. is the hypothesis you want to prove</a:t>
            </a:r>
            <a:br>
              <a:rPr lang="en-US" sz="1600" dirty="0" smtClean="0"/>
            </a:br>
            <a:r>
              <a:rPr lang="en-US" sz="1600" dirty="0" smtClean="0"/>
              <a:t>	B. is the hypothesis that a skeptic might assume</a:t>
            </a:r>
            <a:br>
              <a:rPr lang="en-US" sz="1600" dirty="0" smtClean="0"/>
            </a:br>
            <a:r>
              <a:rPr lang="en-US" sz="1600" dirty="0" smtClean="0"/>
              <a:t>	C. is a hypothesis that has approximately zero (“null”) probability</a:t>
            </a:r>
            <a:br>
              <a:rPr lang="en-US" sz="1600" dirty="0" smtClean="0"/>
            </a:br>
            <a:r>
              <a:rPr lang="en-US" sz="1600" dirty="0" smtClean="0"/>
              <a:t>	D. provides the probability distribution from which a p value is calculated</a:t>
            </a:r>
            <a:br>
              <a:rPr lang="en-US" sz="1600" dirty="0" smtClean="0"/>
            </a:br>
            <a:endParaRPr lang="en-US" sz="1600" dirty="0" smtClean="0"/>
          </a:p>
          <a:p>
            <a:pPr marL="282575" indent="-282575">
              <a:buFont typeface="+mj-lt"/>
              <a:buAutoNum type="arabicPeriod"/>
            </a:pPr>
            <a:r>
              <a:rPr lang="en-US" sz="1600" dirty="0" smtClean="0"/>
              <a:t>For an experiment comparing user performance with four different pointing devices, a good statistical test is likely to be: </a:t>
            </a:r>
            <a:r>
              <a:rPr lang="en-US" sz="1600" b="1" dirty="0" smtClean="0"/>
              <a:t>(choose one best answer)</a:t>
            </a:r>
            <a:r>
              <a:rPr lang="en-US" sz="1600" dirty="0" smtClean="0"/>
              <a:t/>
            </a:r>
            <a:br>
              <a:rPr lang="en-US" sz="1600" dirty="0" smtClean="0"/>
            </a:br>
            <a:r>
              <a:rPr lang="en-US" sz="1600" dirty="0" smtClean="0"/>
              <a:t>	A. ANOVA</a:t>
            </a:r>
            <a:br>
              <a:rPr lang="en-US" sz="1600" dirty="0" smtClean="0"/>
            </a:br>
            <a:r>
              <a:rPr lang="en-US" sz="1600" dirty="0" smtClean="0"/>
              <a:t>	B. t test</a:t>
            </a:r>
            <a:br>
              <a:rPr lang="en-US" sz="1600" dirty="0" smtClean="0"/>
            </a:br>
            <a:r>
              <a:rPr lang="en-US" sz="1600" dirty="0" smtClean="0"/>
              <a:t>	C. Wilcoxon signed-rank test</a:t>
            </a:r>
            <a:br>
              <a:rPr lang="en-US" sz="1600" dirty="0" smtClean="0"/>
            </a:br>
            <a:r>
              <a:rPr lang="en-US" sz="1600" dirty="0" smtClean="0"/>
              <a:t>	D. chi square test </a:t>
            </a:r>
          </a:p>
          <a:p>
            <a:pPr marL="282575" indent="-282575">
              <a:buFont typeface="+mj-lt"/>
              <a:buAutoNum type="arabicPeriod"/>
            </a:pPr>
            <a:endParaRPr lang="en-US" sz="1600" dirty="0" smtClean="0"/>
          </a:p>
          <a:p>
            <a:pPr marL="282575" indent="-282575">
              <a:buFont typeface="+mj-lt"/>
              <a:buAutoNum type="arabicPeriod"/>
            </a:pPr>
            <a:r>
              <a:rPr lang="en-US" sz="1600" dirty="0" smtClean="0"/>
              <a:t>Suppose we run more subjects in an experiment that’s measuring time performance.  The extra data is likely to: (</a:t>
            </a:r>
            <a:r>
              <a:rPr lang="en-US" sz="1600" b="1" dirty="0" smtClean="0"/>
              <a:t>choose all good answers</a:t>
            </a:r>
            <a:r>
              <a:rPr lang="en-US" sz="1600" dirty="0" smtClean="0"/>
              <a:t>):</a:t>
            </a:r>
            <a:br>
              <a:rPr lang="en-US" sz="1600" dirty="0" smtClean="0"/>
            </a:br>
            <a:r>
              <a:rPr lang="en-US" sz="1600" dirty="0" smtClean="0"/>
              <a:t>	A. shrink the standard deviation</a:t>
            </a:r>
            <a:br>
              <a:rPr lang="en-US" sz="1600" dirty="0" smtClean="0"/>
            </a:br>
            <a:r>
              <a:rPr lang="en-US" sz="1600" dirty="0" smtClean="0"/>
              <a:t>	B. shrink the standard error of the mean </a:t>
            </a:r>
            <a:br>
              <a:rPr lang="en-US" sz="1600" dirty="0" smtClean="0"/>
            </a:br>
            <a:r>
              <a:rPr lang="en-US" sz="1600" dirty="0" smtClean="0"/>
              <a:t>	C. shrink the 95% confidence interval of the mean</a:t>
            </a:r>
            <a:br>
              <a:rPr lang="en-US" sz="1600" dirty="0" smtClean="0"/>
            </a:br>
            <a:r>
              <a:rPr lang="en-US" sz="1600" dirty="0" smtClean="0"/>
              <a:t>	D. shrink the p-value of the statistical test</a:t>
            </a:r>
          </a:p>
          <a:p>
            <a:pPr marL="282575" indent="-282575">
              <a:buFont typeface="+mj-lt"/>
              <a:buAutoNum type="arabicPeriod"/>
            </a:pPr>
            <a:endParaRPr lang="en-US" sz="1600" dirty="0" smtClean="0"/>
          </a:p>
        </p:txBody>
      </p:sp>
      <p:sp>
        <p:nvSpPr>
          <p:cNvPr id="5" name="TextBox 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20</a:t>
            </a:r>
          </a:p>
        </p:txBody>
      </p:sp>
      <p:sp>
        <p:nvSpPr>
          <p:cNvPr id="6" name="TextBox 5"/>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19</a:t>
            </a:r>
          </a:p>
        </p:txBody>
      </p:sp>
      <p:sp>
        <p:nvSpPr>
          <p:cNvPr id="7" name="TextBox 6"/>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18</a:t>
            </a:r>
          </a:p>
        </p:txBody>
      </p:sp>
      <p:sp>
        <p:nvSpPr>
          <p:cNvPr id="8" name="TextBox 7"/>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17</a:t>
            </a:r>
          </a:p>
        </p:txBody>
      </p:sp>
      <p:sp>
        <p:nvSpPr>
          <p:cNvPr id="9" name="TextBox 8"/>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16</a:t>
            </a:r>
          </a:p>
        </p:txBody>
      </p:sp>
      <p:sp>
        <p:nvSpPr>
          <p:cNvPr id="10" name="TextBox 9"/>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15</a:t>
            </a:r>
          </a:p>
        </p:txBody>
      </p:sp>
      <p:sp>
        <p:nvSpPr>
          <p:cNvPr id="11" name="TextBox 10"/>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14</a:t>
            </a:r>
          </a:p>
        </p:txBody>
      </p:sp>
      <p:sp>
        <p:nvSpPr>
          <p:cNvPr id="12" name="TextBox 11"/>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13</a:t>
            </a:r>
          </a:p>
        </p:txBody>
      </p:sp>
      <p:sp>
        <p:nvSpPr>
          <p:cNvPr id="13" name="TextBox 12"/>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12</a:t>
            </a:r>
          </a:p>
        </p:txBody>
      </p:sp>
      <p:sp>
        <p:nvSpPr>
          <p:cNvPr id="14" name="TextBox 13"/>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11</a:t>
            </a:r>
          </a:p>
        </p:txBody>
      </p:sp>
      <p:sp>
        <p:nvSpPr>
          <p:cNvPr id="15" name="TextBox 1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10</a:t>
            </a:r>
          </a:p>
        </p:txBody>
      </p:sp>
      <p:sp>
        <p:nvSpPr>
          <p:cNvPr id="16" name="TextBox 15"/>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9</a:t>
            </a:r>
          </a:p>
        </p:txBody>
      </p:sp>
      <p:sp>
        <p:nvSpPr>
          <p:cNvPr id="17" name="TextBox 16"/>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8</a:t>
            </a:r>
          </a:p>
        </p:txBody>
      </p:sp>
      <p:sp>
        <p:nvSpPr>
          <p:cNvPr id="18" name="TextBox 17"/>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7</a:t>
            </a:r>
          </a:p>
        </p:txBody>
      </p:sp>
      <p:sp>
        <p:nvSpPr>
          <p:cNvPr id="19" name="TextBox 18"/>
          <p:cNvSpPr txBox="1"/>
          <p:nvPr/>
        </p:nvSpPr>
        <p:spPr>
          <a:xfrm>
            <a:off x="42079" y="0"/>
            <a:ext cx="922548" cy="646331"/>
          </a:xfrm>
          <a:prstGeom prst="rect">
            <a:avLst/>
          </a:prstGeom>
          <a:solidFill>
            <a:schemeClr val="bg1"/>
          </a:solidFill>
        </p:spPr>
        <p:txBody>
          <a:bodyPr wrap="square" rtlCol="0">
            <a:spAutoFit/>
          </a:bodyPr>
          <a:lstStyle/>
          <a:p>
            <a:pPr defTabSz="457200" fontAlgn="auto">
              <a:spcBef>
                <a:spcPts val="0"/>
              </a:spcBef>
              <a:spcAft>
                <a:spcPts val="0"/>
              </a:spcAft>
            </a:pPr>
            <a:r>
              <a:rPr lang="en-US" sz="3600">
                <a:solidFill>
                  <a:prstClr val="black"/>
                </a:solidFill>
                <a:latin typeface="Calibri"/>
                <a:cs typeface="+mn-cs"/>
              </a:rPr>
              <a:t>  6</a:t>
            </a:r>
          </a:p>
        </p:txBody>
      </p:sp>
      <p:sp>
        <p:nvSpPr>
          <p:cNvPr id="20" name="TextBox 19"/>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5</a:t>
            </a:r>
          </a:p>
        </p:txBody>
      </p:sp>
      <p:sp>
        <p:nvSpPr>
          <p:cNvPr id="21" name="TextBox 20"/>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4</a:t>
            </a:r>
          </a:p>
        </p:txBody>
      </p:sp>
      <p:sp>
        <p:nvSpPr>
          <p:cNvPr id="22" name="TextBox 21"/>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3</a:t>
            </a:r>
          </a:p>
        </p:txBody>
      </p:sp>
      <p:sp>
        <p:nvSpPr>
          <p:cNvPr id="23" name="TextBox 22"/>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2</a:t>
            </a:r>
          </a:p>
        </p:txBody>
      </p:sp>
      <p:sp>
        <p:nvSpPr>
          <p:cNvPr id="24" name="TextBox 23"/>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1</a:t>
            </a:r>
          </a:p>
        </p:txBody>
      </p:sp>
      <p:sp>
        <p:nvSpPr>
          <p:cNvPr id="25" name="TextBox 24"/>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0</a:t>
            </a:r>
          </a:p>
        </p:txBody>
      </p:sp>
      <p:sp>
        <p:nvSpPr>
          <p:cNvPr id="26" name="Oval 25"/>
          <p:cNvSpPr/>
          <p:nvPr/>
        </p:nvSpPr>
        <p:spPr bwMode="auto">
          <a:xfrm>
            <a:off x="1371600" y="953682"/>
            <a:ext cx="304800"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Oval 26"/>
          <p:cNvSpPr/>
          <p:nvPr/>
        </p:nvSpPr>
        <p:spPr bwMode="auto">
          <a:xfrm>
            <a:off x="1371600" y="1066800"/>
            <a:ext cx="304800" cy="2743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1371600" y="1447800"/>
            <a:ext cx="304800"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1384693" y="1563282"/>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Date Placeholder 32"/>
          <p:cNvSpPr>
            <a:spLocks noGrp="1"/>
          </p:cNvSpPr>
          <p:nvPr>
            <p:ph type="dt" sz="half" idx="10"/>
          </p:nvPr>
        </p:nvSpPr>
        <p:spPr/>
        <p:txBody>
          <a:bodyPr/>
          <a:lstStyle/>
          <a:p>
            <a:r>
              <a:rPr lang="en-US" smtClean="0"/>
              <a:t>Spring 2011</a:t>
            </a:r>
            <a:endParaRPr lang="en-US"/>
          </a:p>
        </p:txBody>
      </p:sp>
      <p:sp>
        <p:nvSpPr>
          <p:cNvPr id="34" name="Slide Number Placeholder 33"/>
          <p:cNvSpPr>
            <a:spLocks noGrp="1"/>
          </p:cNvSpPr>
          <p:nvPr>
            <p:ph type="sldNum" sz="quarter" idx="12"/>
          </p:nvPr>
        </p:nvSpPr>
        <p:spPr/>
        <p:txBody>
          <a:bodyPr/>
          <a:lstStyle/>
          <a:p>
            <a:fld id="{6C467DA1-962F-564B-884F-1B073A84B834}" type="slidenum">
              <a:rPr lang="en-US"/>
              <a:pPr/>
              <a:t>4</a:t>
            </a:fld>
            <a:endParaRPr lang="en-US"/>
          </a:p>
        </p:txBody>
      </p:sp>
      <p:sp>
        <p:nvSpPr>
          <p:cNvPr id="35" name="Footer Placeholder 34"/>
          <p:cNvSpPr>
            <a:spLocks noGrp="1"/>
          </p:cNvSpPr>
          <p:nvPr>
            <p:ph type="ftr" sz="quarter" idx="11"/>
          </p:nvPr>
        </p:nvSpPr>
        <p:spPr/>
        <p:txBody>
          <a:bodyPr/>
          <a:lstStyle/>
          <a:p>
            <a:r>
              <a:rPr lang="en-US" smtClean="0"/>
              <a:t>6.813/6.831 User Interface Design and Implementation</a:t>
            </a:r>
            <a:endParaRPr lang="en-US"/>
          </a:p>
        </p:txBody>
      </p:sp>
      <p:sp>
        <p:nvSpPr>
          <p:cNvPr id="31" name="Oval 30"/>
          <p:cNvSpPr/>
          <p:nvPr/>
        </p:nvSpPr>
        <p:spPr bwMode="auto">
          <a:xfrm flipV="1">
            <a:off x="1371600" y="2590798"/>
            <a:ext cx="304800" cy="228601"/>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2" name="Oval 31"/>
          <p:cNvSpPr/>
          <p:nvPr/>
        </p:nvSpPr>
        <p:spPr bwMode="auto">
          <a:xfrm>
            <a:off x="1371600" y="4358858"/>
            <a:ext cx="304800"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6" name="Oval 35"/>
          <p:cNvSpPr/>
          <p:nvPr/>
        </p:nvSpPr>
        <p:spPr bwMode="auto">
          <a:xfrm>
            <a:off x="1371600" y="448507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7" name="Oval 36"/>
          <p:cNvSpPr/>
          <p:nvPr/>
        </p:nvSpPr>
        <p:spPr bwMode="auto">
          <a:xfrm>
            <a:off x="1384693" y="47244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8" name="Oval 37"/>
          <p:cNvSpPr/>
          <p:nvPr/>
        </p:nvSpPr>
        <p:spPr bwMode="auto">
          <a:xfrm>
            <a:off x="1371600" y="49530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P spid="36"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p:txBody>
          <a:bodyPr/>
          <a:lstStyle/>
          <a:p>
            <a:r>
              <a:rPr lang="en-US" dirty="0" smtClean="0"/>
              <a:t>Web site A/B testing</a:t>
            </a:r>
          </a:p>
          <a:p>
            <a:r>
              <a:rPr lang="en-US" dirty="0" smtClean="0"/>
              <a:t>Remote usability testing</a:t>
            </a:r>
          </a:p>
          <a:p>
            <a:r>
              <a:rPr lang="en-US" dirty="0" smtClean="0"/>
              <a:t>Online subject recruitment</a:t>
            </a:r>
          </a:p>
          <a:p>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Better?</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6</a:t>
            </a:fld>
            <a:endParaRPr lang="en-US"/>
          </a:p>
        </p:txBody>
      </p:sp>
      <p:pic>
        <p:nvPicPr>
          <p:cNvPr id="7" name="Picture 6"/>
          <p:cNvPicPr>
            <a:picLocks noChangeAspect="1"/>
          </p:cNvPicPr>
          <p:nvPr/>
        </p:nvPicPr>
        <p:blipFill>
          <a:blip r:embed="rId3"/>
          <a:srcRect l="1418"/>
          <a:stretch>
            <a:fillRect/>
          </a:stretch>
        </p:blipFill>
        <p:spPr>
          <a:xfrm>
            <a:off x="304800" y="838200"/>
            <a:ext cx="5296746" cy="5181600"/>
          </a:xfrm>
          <a:prstGeom prst="rect">
            <a:avLst/>
          </a:prstGeom>
        </p:spPr>
      </p:pic>
      <p:pic>
        <p:nvPicPr>
          <p:cNvPr id="8" name="Picture 7"/>
          <p:cNvPicPr>
            <a:picLocks noChangeAspect="1"/>
          </p:cNvPicPr>
          <p:nvPr/>
        </p:nvPicPr>
        <p:blipFill>
          <a:blip r:embed="rId4"/>
          <a:srcRect r="5177" b="7907"/>
          <a:stretch>
            <a:fillRect/>
          </a:stretch>
        </p:blipFill>
        <p:spPr>
          <a:xfrm>
            <a:off x="4728724" y="838200"/>
            <a:ext cx="4186676" cy="5029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Better?</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7</a:t>
            </a:fld>
            <a:endParaRPr lang="en-US"/>
          </a:p>
        </p:txBody>
      </p:sp>
      <p:pic>
        <p:nvPicPr>
          <p:cNvPr id="7" name="Picture 6"/>
          <p:cNvPicPr>
            <a:picLocks noChangeAspect="1"/>
          </p:cNvPicPr>
          <p:nvPr/>
        </p:nvPicPr>
        <p:blipFill>
          <a:blip r:embed="rId3"/>
          <a:stretch>
            <a:fillRect/>
          </a:stretch>
        </p:blipFill>
        <p:spPr>
          <a:xfrm>
            <a:off x="11666" y="1219200"/>
            <a:ext cx="9132334" cy="38290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Better?</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8</a:t>
            </a:fld>
            <a:endParaRPr lang="en-US"/>
          </a:p>
        </p:txBody>
      </p:sp>
      <p:pic>
        <p:nvPicPr>
          <p:cNvPr id="7" name="Picture 6"/>
          <p:cNvPicPr>
            <a:picLocks noChangeAspect="1"/>
          </p:cNvPicPr>
          <p:nvPr/>
        </p:nvPicPr>
        <p:blipFill>
          <a:blip r:embed="rId3"/>
          <a:stretch>
            <a:fillRect/>
          </a:stretch>
        </p:blipFill>
        <p:spPr>
          <a:xfrm>
            <a:off x="457200" y="1371600"/>
            <a:ext cx="3670300" cy="952500"/>
          </a:xfrm>
          <a:prstGeom prst="rect">
            <a:avLst/>
          </a:prstGeom>
        </p:spPr>
      </p:pic>
      <p:cxnSp>
        <p:nvCxnSpPr>
          <p:cNvPr id="10" name="Straight Arrow Connector 9"/>
          <p:cNvCxnSpPr>
            <a:stCxn id="7" idx="2"/>
          </p:cNvCxnSpPr>
          <p:nvPr/>
        </p:nvCxnSpPr>
        <p:spPr bwMode="auto">
          <a:xfrm rot="16200000" flipH="1">
            <a:off x="2052431" y="2564018"/>
            <a:ext cx="508000" cy="28163"/>
          </a:xfrm>
          <a:prstGeom prst="straightConnector1">
            <a:avLst/>
          </a:prstGeom>
          <a:solidFill>
            <a:schemeClr val="bg1"/>
          </a:solidFill>
          <a:ln w="25400" cap="flat" cmpd="sng" algn="ctr">
            <a:solidFill>
              <a:schemeClr val="tx1"/>
            </a:solidFill>
            <a:prstDash val="solid"/>
            <a:round/>
            <a:headEnd type="none" w="med" len="med"/>
            <a:tailEnd type="arrow"/>
          </a:ln>
          <a:effectLst/>
        </p:spPr>
      </p:cxnSp>
      <p:pic>
        <p:nvPicPr>
          <p:cNvPr id="12" name="Picture 11"/>
          <p:cNvPicPr>
            <a:picLocks noChangeAspect="1"/>
          </p:cNvPicPr>
          <p:nvPr/>
        </p:nvPicPr>
        <p:blipFill>
          <a:blip r:embed="rId4"/>
          <a:srcRect b="20000"/>
          <a:stretch>
            <a:fillRect/>
          </a:stretch>
        </p:blipFill>
        <p:spPr>
          <a:xfrm>
            <a:off x="5486400" y="2286000"/>
            <a:ext cx="2405063" cy="609600"/>
          </a:xfrm>
          <a:prstGeom prst="rect">
            <a:avLst/>
          </a:prstGeom>
        </p:spPr>
      </p:pic>
      <p:sp>
        <p:nvSpPr>
          <p:cNvPr id="13" name="TextBox 12"/>
          <p:cNvSpPr txBox="1"/>
          <p:nvPr/>
        </p:nvSpPr>
        <p:spPr>
          <a:xfrm>
            <a:off x="5638800" y="1828800"/>
            <a:ext cx="3161142" cy="584776"/>
          </a:xfrm>
          <a:prstGeom prst="rect">
            <a:avLst/>
          </a:prstGeom>
          <a:noFill/>
        </p:spPr>
        <p:txBody>
          <a:bodyPr wrap="none" rtlCol="0">
            <a:spAutoFit/>
          </a:bodyPr>
          <a:lstStyle/>
          <a:p>
            <a:r>
              <a:rPr lang="en-US" sz="1600" b="1" dirty="0" smtClean="0"/>
              <a:t>Was this information helpful?</a:t>
            </a:r>
            <a:br>
              <a:rPr lang="en-US" sz="1600" b="1" dirty="0" smtClean="0"/>
            </a:br>
            <a:r>
              <a:rPr lang="en-US" sz="1600" b="1" dirty="0" smtClean="0"/>
              <a:t>Please rate it from 1 to 5 stars.</a:t>
            </a:r>
            <a:endParaRPr lang="en-US" sz="1600" b="1" dirty="0"/>
          </a:p>
        </p:txBody>
      </p:sp>
      <p:pic>
        <p:nvPicPr>
          <p:cNvPr id="14" name="Picture 13"/>
          <p:cNvPicPr>
            <a:picLocks noChangeAspect="1"/>
          </p:cNvPicPr>
          <p:nvPr/>
        </p:nvPicPr>
        <p:blipFill>
          <a:blip r:embed="rId5"/>
          <a:stretch>
            <a:fillRect/>
          </a:stretch>
        </p:blipFill>
        <p:spPr>
          <a:xfrm>
            <a:off x="304800" y="2819400"/>
            <a:ext cx="4711700" cy="1638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Testing</a:t>
            </a:r>
            <a:endParaRPr lang="en-US" dirty="0"/>
          </a:p>
        </p:txBody>
      </p:sp>
      <p:sp>
        <p:nvSpPr>
          <p:cNvPr id="3" name="Content Placeholder 2"/>
          <p:cNvSpPr>
            <a:spLocks noGrp="1"/>
          </p:cNvSpPr>
          <p:nvPr>
            <p:ph idx="1"/>
          </p:nvPr>
        </p:nvSpPr>
        <p:spPr/>
        <p:txBody>
          <a:bodyPr/>
          <a:lstStyle/>
          <a:p>
            <a:r>
              <a:rPr lang="en-US" sz="2400" dirty="0" smtClean="0"/>
              <a:t>A/B testing goes by other names as well</a:t>
            </a:r>
          </a:p>
          <a:p>
            <a:pPr lvl="1"/>
            <a:r>
              <a:rPr lang="en-US" sz="2000" dirty="0" smtClean="0"/>
              <a:t>controlled experiment, randomized experiment, single-factor design, split test, parallel flights</a:t>
            </a:r>
          </a:p>
          <a:p>
            <a:r>
              <a:rPr lang="en-US" sz="2400" dirty="0" smtClean="0"/>
              <a:t>Similar approach to lab controlled experiment</a:t>
            </a:r>
          </a:p>
          <a:p>
            <a:pPr lvl="1"/>
            <a:r>
              <a:rPr lang="en-US" sz="2000" dirty="0" smtClean="0"/>
              <a:t>Choose an independent variable with 2 conditions</a:t>
            </a:r>
          </a:p>
          <a:p>
            <a:pPr lvl="2"/>
            <a:r>
              <a:rPr lang="en-US" sz="1800" dirty="0" smtClean="0"/>
              <a:t>e.g. the UI design to present</a:t>
            </a:r>
          </a:p>
          <a:p>
            <a:pPr lvl="2"/>
            <a:r>
              <a:rPr lang="en-US" sz="1800" dirty="0" smtClean="0"/>
              <a:t>may have more than 2 conditions, e.g. A/B/C testing</a:t>
            </a:r>
          </a:p>
          <a:p>
            <a:pPr lvl="1"/>
            <a:r>
              <a:rPr lang="en-US" sz="2000" dirty="0" smtClean="0"/>
              <a:t>Choose dependent </a:t>
            </a:r>
            <a:r>
              <a:rPr lang="en-US" sz="2000" dirty="0" err="1" smtClean="0"/>
              <a:t>variable(s</a:t>
            </a:r>
            <a:r>
              <a:rPr lang="en-US" sz="2000" dirty="0" smtClean="0"/>
              <a:t>) to measure</a:t>
            </a:r>
          </a:p>
          <a:p>
            <a:pPr lvl="2"/>
            <a:r>
              <a:rPr lang="en-US" sz="1800" dirty="0" smtClean="0"/>
              <a:t>might be usability: time, errors, success rate</a:t>
            </a:r>
          </a:p>
          <a:p>
            <a:pPr lvl="2"/>
            <a:r>
              <a:rPr lang="en-US" sz="1800" dirty="0" smtClean="0"/>
              <a:t>might be business criteria: conversions, # items bought, revenue</a:t>
            </a:r>
          </a:p>
          <a:p>
            <a:pPr lvl="1"/>
            <a:r>
              <a:rPr lang="en-US" sz="2000" dirty="0" smtClean="0"/>
              <a:t>During a testing interval, randomly assign arriving users to one condition or the other</a:t>
            </a:r>
          </a:p>
          <a:p>
            <a:pPr lvl="1"/>
            <a:r>
              <a:rPr lang="en-US" sz="2000" dirty="0" smtClean="0"/>
              <a:t>Do statistical testing</a:t>
            </a:r>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9</a:t>
            </a:fld>
            <a:endParaRPr lang="en-US"/>
          </a:p>
        </p:txBody>
      </p:sp>
    </p:spTree>
  </p:cSld>
  <p:clrMapOvr>
    <a:masterClrMapping/>
  </p:clrMapOvr>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3780</TotalTime>
  <Words>2695</Words>
  <Application>Microsoft Macintosh PowerPoint</Application>
  <PresentationFormat>On-screen Show (4:3)</PresentationFormat>
  <Paragraphs>216</Paragraphs>
  <Slides>17</Slides>
  <Notes>17</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mit-6893</vt:lpstr>
      <vt:lpstr>Lecture 16:  Web-Scale Research Methods</vt:lpstr>
      <vt:lpstr>UI Hall of Fame or Shame?</vt:lpstr>
      <vt:lpstr>Nanoquiz</vt:lpstr>
      <vt:lpstr>Slide 4</vt:lpstr>
      <vt:lpstr>Today’s Topics</vt:lpstr>
      <vt:lpstr>Which Is Better?</vt:lpstr>
      <vt:lpstr>Which is Better?</vt:lpstr>
      <vt:lpstr>Which is Better?</vt:lpstr>
      <vt:lpstr>A/B Testing</vt:lpstr>
      <vt:lpstr>Ramp-up</vt:lpstr>
      <vt:lpstr>Assigning Users to Conditions</vt:lpstr>
      <vt:lpstr>Power Analysis</vt:lpstr>
      <vt:lpstr>A/A Tests</vt:lpstr>
      <vt:lpstr>Issues with A/B Testing</vt:lpstr>
      <vt:lpstr>Remote Usability Testing</vt:lpstr>
      <vt:lpstr>Recruiting Users Online</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833</cp:revision>
  <cp:lastPrinted>2011-03-09T15:00:27Z</cp:lastPrinted>
  <dcterms:created xsi:type="dcterms:W3CDTF">2011-03-09T14:13:03Z</dcterms:created>
  <dcterms:modified xsi:type="dcterms:W3CDTF">2011-03-09T15:20:25Z</dcterms:modified>
</cp:coreProperties>
</file>