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25"/>
  </p:notesMasterIdLst>
  <p:handoutMasterIdLst>
    <p:handoutMasterId r:id="rId26"/>
  </p:handoutMasterIdLst>
  <p:sldIdLst>
    <p:sldId id="256" r:id="rId2"/>
    <p:sldId id="292" r:id="rId3"/>
    <p:sldId id="297" r:id="rId4"/>
    <p:sldId id="306" r:id="rId5"/>
    <p:sldId id="277" r:id="rId6"/>
    <p:sldId id="293" r:id="rId7"/>
    <p:sldId id="294" r:id="rId8"/>
    <p:sldId id="295" r:id="rId9"/>
    <p:sldId id="296" r:id="rId10"/>
    <p:sldId id="278" r:id="rId11"/>
    <p:sldId id="279" r:id="rId12"/>
    <p:sldId id="300" r:id="rId13"/>
    <p:sldId id="301" r:id="rId14"/>
    <p:sldId id="303" r:id="rId15"/>
    <p:sldId id="302" r:id="rId16"/>
    <p:sldId id="283" r:id="rId17"/>
    <p:sldId id="304" r:id="rId18"/>
    <p:sldId id="305" r:id="rId19"/>
    <p:sldId id="286" r:id="rId20"/>
    <p:sldId id="287" r:id="rId21"/>
    <p:sldId id="288" r:id="rId22"/>
    <p:sldId id="289" r:id="rId23"/>
    <p:sldId id="290" r:id="rId24"/>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8720" autoAdjust="0"/>
  </p:normalViewPr>
  <p:slideViewPr>
    <p:cSldViewPr>
      <p:cViewPr varScale="1">
        <p:scale>
          <a:sx n="69" d="100"/>
          <a:sy n="69" d="100"/>
        </p:scale>
        <p:origin x="-1360" y="-104"/>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20"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706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97" charset="0"/>
                <a:ea typeface="+mn-ea"/>
              </a:defRPr>
            </a:lvl1pPr>
          </a:lstStyle>
          <a:p>
            <a:pPr>
              <a:defRPr/>
            </a:pPr>
            <a:endParaRPr lang="en-US"/>
          </a:p>
        </p:txBody>
      </p:sp>
      <p:sp>
        <p:nvSpPr>
          <p:cNvPr id="7066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706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5FDBB7CE-CC39-8D42-8F2B-53E24CEBB58D}"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97" charset="0"/>
                <a:ea typeface="+mn-ea"/>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371600" y="720725"/>
            <a:ext cx="4383088" cy="3089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3962400"/>
            <a:ext cx="5851525" cy="491807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97" charset="0"/>
                <a:ea typeface="+mn-ea"/>
              </a:defRPr>
            </a:lvl1pPr>
          </a:lstStyle>
          <a:p>
            <a:pPr>
              <a:defRPr/>
            </a:pPr>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F737459B-4791-A54D-87B9-540AEE0DA8AB}"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56DD092-E6BA-EA48-815F-F141CB8F59CC}" type="slidenum">
              <a:rPr lang="en-US"/>
              <a:pPr/>
              <a:t>1</a:t>
            </a:fld>
            <a:endParaRPr lang="en-US"/>
          </a:p>
        </p:txBody>
      </p:sp>
      <p:sp>
        <p:nvSpPr>
          <p:cNvPr id="20483" name="Rectangle 2"/>
          <p:cNvSpPr>
            <a:spLocks noGrp="1" noRot="1" noChangeAspect="1" noChangeArrowheads="1" noTextEdit="1"/>
          </p:cNvSpPr>
          <p:nvPr>
            <p:ph type="sldImg"/>
          </p:nvPr>
        </p:nvSpPr>
        <p:spPr>
          <a:xfrm>
            <a:off x="1503363" y="720725"/>
            <a:ext cx="4119562" cy="3089275"/>
          </a:xfrm>
          <a:ln/>
        </p:spPr>
      </p:sp>
      <p:sp>
        <p:nvSpPr>
          <p:cNvPr id="20484" name="Rectangle 3"/>
          <p:cNvSpPr>
            <a:spLocks noGrp="1" noChangeArrowheads="1"/>
          </p:cNvSpPr>
          <p:nvPr>
            <p:ph type="body" idx="1"/>
          </p:nvPr>
        </p:nvSpPr>
        <p:spPr>
          <a:noFill/>
          <a:ln/>
        </p:spPr>
        <p:txBody>
          <a:bodyPr/>
          <a:lstStyle/>
          <a:p>
            <a:pPr eaLnBrk="1" hangingPunct="1"/>
            <a:endParaRPr lang="en-US" dirty="0">
              <a:solidFill>
                <a:schemeClr val="bg1"/>
              </a:solidFill>
              <a:latin typeface="Times New Roman" charset="0"/>
              <a:ea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F115C17-955C-4243-AB61-697776FC7424}" type="slidenum">
              <a:rPr lang="en-US"/>
              <a:pPr/>
              <a:t>11</a:t>
            </a:fld>
            <a:endParaRPr lang="en-US"/>
          </a:p>
        </p:txBody>
      </p:sp>
      <p:sp>
        <p:nvSpPr>
          <p:cNvPr id="24579" name="Rectangle 2"/>
          <p:cNvSpPr>
            <a:spLocks noGrp="1" noRot="1" noChangeAspect="1" noChangeArrowheads="1" noTextEdit="1"/>
          </p:cNvSpPr>
          <p:nvPr>
            <p:ph type="sldImg"/>
          </p:nvPr>
        </p:nvSpPr>
        <p:spPr>
          <a:xfrm>
            <a:off x="1503363" y="720725"/>
            <a:ext cx="4119562" cy="3089275"/>
          </a:xfrm>
          <a:ln/>
        </p:spPr>
      </p:sp>
      <p:sp>
        <p:nvSpPr>
          <p:cNvPr id="24580" name="Rectangle 3"/>
          <p:cNvSpPr>
            <a:spLocks noGrp="1" noChangeArrowheads="1"/>
          </p:cNvSpPr>
          <p:nvPr>
            <p:ph type="body" idx="1"/>
          </p:nvPr>
        </p:nvSpPr>
        <p:spPr>
          <a:noFill/>
          <a:ln/>
        </p:spPr>
        <p:txBody>
          <a:bodyPr/>
          <a:lstStyle/>
          <a:p>
            <a:r>
              <a:rPr lang="en-US">
                <a:latin typeface="Times New Roman" charset="0"/>
                <a:ea typeface="Arial" charset="0"/>
              </a:rPr>
              <a:t>Here are the two key reasons why we like automatic layout – and these two reasons generalize to other forms of declarative UI as well.</a:t>
            </a:r>
          </a:p>
          <a:p>
            <a:r>
              <a:rPr lang="en-US">
                <a:latin typeface="Times New Roman" charset="0"/>
                <a:ea typeface="Arial" charset="0"/>
              </a:rPr>
              <a:t>First, it makes programming </a:t>
            </a:r>
            <a:r>
              <a:rPr lang="en-US" b="1">
                <a:latin typeface="Times New Roman" charset="0"/>
                <a:ea typeface="Arial" charset="0"/>
              </a:rPr>
              <a:t>easier</a:t>
            </a:r>
            <a:r>
              <a:rPr lang="en-US">
                <a:latin typeface="Times New Roman" charset="0"/>
                <a:ea typeface="Arial" charset="0"/>
              </a:rPr>
              <a:t>. The code that sets up layout managers is usually much simpler than procedural code that does the same thing.</a:t>
            </a:r>
          </a:p>
          <a:p>
            <a:r>
              <a:rPr lang="en-US">
                <a:latin typeface="Times New Roman" charset="0"/>
                <a:ea typeface="Arial" charset="0"/>
              </a:rPr>
              <a:t>Second, the resulting layout can </a:t>
            </a:r>
            <a:r>
              <a:rPr lang="en-US" b="1">
                <a:latin typeface="Times New Roman" charset="0"/>
                <a:ea typeface="Arial" charset="0"/>
              </a:rPr>
              <a:t>respond to change </a:t>
            </a:r>
            <a:r>
              <a:rPr lang="en-US">
                <a:latin typeface="Times New Roman" charset="0"/>
                <a:ea typeface="Arial" charset="0"/>
              </a:rPr>
              <a:t>more readily.  Because it is generated automatically, it can be </a:t>
            </a:r>
            <a:r>
              <a:rPr lang="en-US" i="1">
                <a:latin typeface="Times New Roman" charset="0"/>
                <a:ea typeface="Arial" charset="0"/>
              </a:rPr>
              <a:t>regenerated</a:t>
            </a:r>
            <a:r>
              <a:rPr lang="en-US">
                <a:latin typeface="Times New Roman" charset="0"/>
                <a:ea typeface="Arial" charset="0"/>
              </a:rPr>
              <a:t> any time changes occur that might affect it.  One obvious example of this kind of change is resizing the window, which increases or decreases the space available to the layout. You could handle window resizing with procedural code as well, of course, but the difficulty of writing this code means that programmers generally </a:t>
            </a:r>
            <a:r>
              <a:rPr lang="en-US" i="1">
                <a:latin typeface="Times New Roman" charset="0"/>
                <a:ea typeface="Arial" charset="0"/>
              </a:rPr>
              <a:t>don’t</a:t>
            </a:r>
            <a:r>
              <a:rPr lang="en-US">
                <a:latin typeface="Times New Roman" charset="0"/>
                <a:ea typeface="Arial" charset="0"/>
              </a:rPr>
              <a:t>.  (That’s why many Windows dialog boxes, which are often laid out using absolute coordinates in a GUI builder, refuse to be resized!  A serious restriction of user control and freedom, particularly if the dialog box contains a list or file chooser that would be easier to use if it were larger.)</a:t>
            </a:r>
          </a:p>
          <a:p>
            <a:r>
              <a:rPr lang="en-US">
                <a:latin typeface="Times New Roman" charset="0"/>
                <a:ea typeface="Arial" charset="0"/>
              </a:rPr>
              <a:t>Automatic layout can also automatically adapt to font size changes, different widget sets (e.g., buttons of different size, shape, or decoration), and different labels (which often occur when you translate an interface to another language, e.g. English to German).  These kinds of changes tend to happen as the application is moved from one platform to another, rather than dynamically while the program is running; but it’s helpful if the programmer doesn’t have to worry about them.</a:t>
            </a:r>
          </a:p>
          <a:p>
            <a:r>
              <a:rPr lang="en-US">
                <a:latin typeface="Times New Roman" charset="0"/>
                <a:ea typeface="Arial" charset="0"/>
              </a:rPr>
              <a:t>Another dynamic change that automatic layout can deal with is the appearance or disappearance of nodes from the view tree-- if the user is allowed to add or remove buttons from a toolbar, for example, or if new textboxes can be added or removed from a search query.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&lt;button&gt;People&lt;/button&gt;</a:t>
            </a:r>
          </a:p>
          <a:p>
            <a:r>
              <a:rPr lang="en-US"/>
              <a:t>&lt;button&gt;Places&lt;/button&gt;</a:t>
            </a:r>
          </a:p>
          <a:p>
            <a:r>
              <a:rPr lang="en-US"/>
              <a:t>&lt;button&gt;Things&lt;/button&gt;</a:t>
            </a:r>
          </a:p>
          <a:p>
            <a:r>
              <a:rPr lang="en-US"/>
              <a:t>&lt;button&gt;New&lt;/button&gt;</a:t>
            </a:r>
          </a:p>
          <a:p>
            <a:r>
              <a:rPr lang="en-US"/>
              <a:t>&lt;button&gt;Save&lt;/button&gt;</a:t>
            </a:r>
          </a:p>
          <a:p>
            <a:r>
              <a:rPr lang="en-US"/>
              <a:t>&lt;button&gt;Print&lt;/button&gt;</a:t>
            </a:r>
          </a:p>
          <a:p>
            <a:r>
              <a:rPr lang="en-US"/>
              <a:t>Author:</a:t>
            </a:r>
          </a:p>
          <a:p>
            <a:r>
              <a:rPr lang="en-US"/>
              <a:t>&lt;input type="text" /&gt;</a:t>
            </a:r>
          </a:p>
          <a:p>
            <a:r>
              <a:rPr lang="en-US"/>
              <a:t>Comment:</a:t>
            </a:r>
          </a:p>
          <a:p>
            <a:r>
              <a:rPr lang="en-US"/>
              <a:t>&lt;textarea&gt;&lt;/textarea&gt;</a:t>
            </a:r>
          </a:p>
          <a:p>
            <a:r>
              <a:rPr lang="en-US"/>
              <a:t>&lt;button&gt;OK&lt;/button&gt;</a:t>
            </a:r>
          </a:p>
          <a:p>
            <a:r>
              <a:rPr lang="en-US"/>
              <a:t>&lt;button&gt;Cancel&lt;/button&gt;</a:t>
            </a:r>
          </a:p>
          <a:p>
            <a:endParaRPr lang="en-US"/>
          </a:p>
        </p:txBody>
      </p:sp>
      <p:sp>
        <p:nvSpPr>
          <p:cNvPr id="4" name="Slide Number Placeholder 3"/>
          <p:cNvSpPr>
            <a:spLocks noGrp="1"/>
          </p:cNvSpPr>
          <p:nvPr>
            <p:ph type="sldNum" sz="quarter" idx="10"/>
          </p:nvPr>
        </p:nvSpPr>
        <p:spPr/>
        <p:txBody>
          <a:bodyPr/>
          <a:lstStyle/>
          <a:p>
            <a:fld id="{F737459B-4791-A54D-87B9-540AEE0DA8AB}"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1DED2168-3EB1-4F40-B730-CA44A6128E20}" type="slidenum">
              <a:rPr lang="en-US"/>
              <a:pPr/>
              <a:t>16</a:t>
            </a:fld>
            <a:endParaRPr lang="en-US"/>
          </a:p>
        </p:txBody>
      </p:sp>
      <p:sp>
        <p:nvSpPr>
          <p:cNvPr id="28675" name="Rectangle 2"/>
          <p:cNvSpPr>
            <a:spLocks noGrp="1" noRot="1" noChangeAspect="1" noChangeArrowheads="1" noTextEdit="1"/>
          </p:cNvSpPr>
          <p:nvPr>
            <p:ph type="sldImg"/>
          </p:nvPr>
        </p:nvSpPr>
        <p:spPr>
          <a:xfrm>
            <a:off x="1503363" y="720725"/>
            <a:ext cx="4119562" cy="3089275"/>
          </a:xfrm>
          <a:ln/>
        </p:spPr>
      </p:sp>
      <p:sp>
        <p:nvSpPr>
          <p:cNvPr id="28676" name="Rectangle 3"/>
          <p:cNvSpPr>
            <a:spLocks noGrp="1" noChangeArrowheads="1"/>
          </p:cNvSpPr>
          <p:nvPr>
            <p:ph type="body" idx="1"/>
          </p:nvPr>
        </p:nvSpPr>
        <p:spPr>
          <a:noFill/>
          <a:ln/>
        </p:spPr>
        <p:txBody>
          <a:bodyPr/>
          <a:lstStyle/>
          <a:p>
            <a:endParaRPr lang="en-US">
              <a:latin typeface="Times New Roman" charset="0"/>
              <a:ea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4F49BC6-3382-9841-8282-13523AB36C04}" type="slidenum">
              <a:rPr lang="en-US"/>
              <a:pPr/>
              <a:t>19</a:t>
            </a:fld>
            <a:endParaRPr lang="en-US"/>
          </a:p>
        </p:txBody>
      </p:sp>
      <p:sp>
        <p:nvSpPr>
          <p:cNvPr id="31747" name="Rectangle 2"/>
          <p:cNvSpPr>
            <a:spLocks noGrp="1" noRot="1" noChangeAspect="1" noChangeArrowheads="1" noTextEdit="1"/>
          </p:cNvSpPr>
          <p:nvPr>
            <p:ph type="sldImg"/>
          </p:nvPr>
        </p:nvSpPr>
        <p:spPr>
          <a:xfrm>
            <a:off x="1520825" y="722313"/>
            <a:ext cx="4281488" cy="3211512"/>
          </a:xfrm>
          <a:ln/>
        </p:spPr>
      </p:sp>
      <p:sp>
        <p:nvSpPr>
          <p:cNvPr id="31748" name="Rectangle 3"/>
          <p:cNvSpPr>
            <a:spLocks noGrp="1" noChangeArrowheads="1"/>
          </p:cNvSpPr>
          <p:nvPr>
            <p:ph type="body" idx="1"/>
          </p:nvPr>
        </p:nvSpPr>
        <p:spPr>
          <a:xfrm>
            <a:off x="731838" y="4006850"/>
            <a:ext cx="5851525" cy="5045075"/>
          </a:xfrm>
          <a:noFill/>
          <a:ln/>
        </p:spPr>
        <p:txBody>
          <a:bodyPr/>
          <a:lstStyle/>
          <a:p>
            <a:r>
              <a:rPr lang="en-US">
                <a:latin typeface="Times New Roman" charset="0"/>
                <a:ea typeface="Arial" charset="0"/>
              </a:rPr>
              <a:t>Since CSS layout has limitations, let’s look at a more general form of declarative UI, that can be used not only for layout but for other purposes as well: </a:t>
            </a:r>
            <a:r>
              <a:rPr lang="en-US" b="1">
                <a:latin typeface="Times New Roman" charset="0"/>
                <a:ea typeface="Arial" charset="0"/>
              </a:rPr>
              <a:t>constraints</a:t>
            </a:r>
            <a:r>
              <a:rPr lang="en-US">
                <a:latin typeface="Times New Roman" charset="0"/>
                <a:ea typeface="Arial" charset="0"/>
              </a:rPr>
              <a:t>.  HTML/Javascript doesn’t support</a:t>
            </a:r>
            <a:r>
              <a:rPr lang="en-US" baseline="0">
                <a:latin typeface="Times New Roman" charset="0"/>
                <a:ea typeface="Arial" charset="0"/>
              </a:rPr>
              <a:t> them, but other toolkits do to some extent (notably Adobe Flash).</a:t>
            </a:r>
            <a:endParaRPr lang="en-US">
              <a:latin typeface="Times New Roman" charset="0"/>
              <a:ea typeface="Arial" charset="0"/>
            </a:endParaRPr>
          </a:p>
          <a:p>
            <a:r>
              <a:rPr lang="en-US">
                <a:latin typeface="Times New Roman" charset="0"/>
                <a:ea typeface="Arial" charset="0"/>
              </a:rPr>
              <a:t>A constraint is a relationship among variables.  The programmer specifies the relationship, and then the system tries to automatically satisfy it.  Whenever one variable in the constraint changes, the system tries to adjust variables so that the constraint continues to be true.  Constraints are rarely used in isolation; instead, the system has a collection of constraints that it’s trying to satisfy, and a </a:t>
            </a:r>
            <a:r>
              <a:rPr lang="en-US" b="1">
                <a:latin typeface="Times New Roman" charset="0"/>
                <a:ea typeface="Arial" charset="0"/>
              </a:rPr>
              <a:t>constraint propagation</a:t>
            </a:r>
            <a:r>
              <a:rPr lang="en-US">
                <a:latin typeface="Times New Roman" charset="0"/>
                <a:ea typeface="Arial" charset="0"/>
              </a:rPr>
              <a:t> algorithm satisfies the constraints when a variable changes.</a:t>
            </a:r>
          </a:p>
          <a:p>
            <a:r>
              <a:rPr lang="en-US">
                <a:latin typeface="Times New Roman" charset="0"/>
                <a:ea typeface="Arial" charset="0"/>
              </a:rPr>
              <a:t>In a sense, layout managers are a limited form of constraint system.  Each layout manager represents a set of relationships among the positions and sizes of the children of a single container; and layout propagation finds a solution that satisfies these relationships.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D1BE7AE-9FEA-1247-A9E9-7C06779DE4C7}" type="slidenum">
              <a:rPr lang="en-US"/>
              <a:pPr/>
              <a:t>20</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r>
              <a:rPr lang="en-US">
                <a:latin typeface="Times New Roman" charset="0"/>
                <a:ea typeface="Arial" charset="0"/>
              </a:rPr>
              <a:t>Here’s an example of some constraint equations for layout.  This is same layout we showed a couple of slides ago, but notice that we didn’t need struts or springs here; constraint equations can do the job instead.</a:t>
            </a:r>
          </a:p>
          <a:p>
            <a:r>
              <a:rPr lang="en-US">
                <a:latin typeface="Times New Roman" charset="0"/>
                <a:ea typeface="Arial" charset="0"/>
              </a:rPr>
              <a:t>This simple example reveals some of the important issues about constraint systems.  One issue is whether the constraint system is </a:t>
            </a:r>
            <a:r>
              <a:rPr lang="en-US" b="1">
                <a:latin typeface="Times New Roman" charset="0"/>
                <a:ea typeface="Arial" charset="0"/>
              </a:rPr>
              <a:t>one-way</a:t>
            </a:r>
            <a:r>
              <a:rPr lang="en-US">
                <a:latin typeface="Times New Roman" charset="0"/>
                <a:ea typeface="Arial" charset="0"/>
              </a:rPr>
              <a:t> or </a:t>
            </a:r>
            <a:r>
              <a:rPr lang="en-US" b="1">
                <a:latin typeface="Times New Roman" charset="0"/>
                <a:ea typeface="Arial" charset="0"/>
              </a:rPr>
              <a:t>multiway</a:t>
            </a:r>
            <a:r>
              <a:rPr lang="en-US">
                <a:latin typeface="Times New Roman" charset="0"/>
                <a:ea typeface="Arial" charset="0"/>
              </a:rPr>
              <a:t>.  One-way constraint systems are like spreadsheets – you can think of every variable like a spreadsheet cell with a formula in it calculating its value in terms of other variables. One-way constraints must be written in the form X=f(X1,X2,X3,…).  Whenever one of the Xi’s changes, the value of X is recalculated.  (In practice, this is often done </a:t>
            </a:r>
            <a:r>
              <a:rPr lang="en-US" b="1">
                <a:latin typeface="Times New Roman" charset="0"/>
                <a:ea typeface="Arial" charset="0"/>
              </a:rPr>
              <a:t>lazily</a:t>
            </a:r>
            <a:r>
              <a:rPr lang="en-US">
                <a:latin typeface="Times New Roman" charset="0"/>
                <a:ea typeface="Arial" charset="0"/>
              </a:rPr>
              <a:t> – i.e., the value of X isn’t recalculated until it’s actually needed.)</a:t>
            </a:r>
          </a:p>
          <a:p>
            <a:r>
              <a:rPr lang="en-US" b="1">
                <a:latin typeface="Times New Roman" charset="0"/>
                <a:ea typeface="Arial" charset="0"/>
              </a:rPr>
              <a:t>Multiway</a:t>
            </a:r>
            <a:r>
              <a:rPr lang="en-US">
                <a:latin typeface="Times New Roman" charset="0"/>
                <a:ea typeface="Arial" charset="0"/>
              </a:rPr>
              <a:t> constraints are more like systems of equations -- you could write each one as f(X1,X2,X3,…) = 0.  The programmer doesn’t identify one variable as the output of the constraint – instead, the system can adjust any variable (or more than one variable) in the equation to make the constraint become true.  Multiway constraint systems offer more declarative power than one-way systems, but the constraint propagation algorithms are far more complex to implement.</a:t>
            </a:r>
          </a:p>
          <a:p>
            <a:r>
              <a:rPr lang="en-US">
                <a:latin typeface="Times New Roman" charset="0"/>
                <a:ea typeface="Arial" charset="0"/>
              </a:rPr>
              <a:t>One-way constraint systems must worry about </a:t>
            </a:r>
            <a:r>
              <a:rPr lang="en-US" b="1">
                <a:latin typeface="Times New Roman" charset="0"/>
                <a:ea typeface="Arial" charset="0"/>
              </a:rPr>
              <a:t>cycles</a:t>
            </a:r>
            <a:r>
              <a:rPr lang="en-US">
                <a:latin typeface="Times New Roman" charset="0"/>
                <a:ea typeface="Arial" charset="0"/>
              </a:rPr>
              <a:t>: if variable X is computed from variable Y, but variable Y must be computed from variable X, how do you compute it?  Some systems simply disallow cycles (spreadsheets consider them errors, for example).  Others break the cycle by reusing the old (or default) value for one of the variables; so you’ll compute variable Y using X’s old value, then compute a new value for X using Y.</a:t>
            </a:r>
          </a:p>
          <a:p>
            <a:r>
              <a:rPr lang="en-US" b="1">
                <a:latin typeface="Times New Roman" charset="0"/>
                <a:ea typeface="Arial" charset="0"/>
              </a:rPr>
              <a:t>Conflicting constraints</a:t>
            </a:r>
            <a:r>
              <a:rPr lang="en-US">
                <a:latin typeface="Times New Roman" charset="0"/>
                <a:ea typeface="Arial" charset="0"/>
              </a:rPr>
              <a:t> are another problem – causing the constraint system to have no solution. Conflicts can be resolved by </a:t>
            </a:r>
            <a:r>
              <a:rPr lang="en-US" b="1">
                <a:latin typeface="Times New Roman" charset="0"/>
                <a:ea typeface="Arial" charset="0"/>
              </a:rPr>
              <a:t>constraint hierarchies</a:t>
            </a:r>
            <a:r>
              <a:rPr lang="en-US">
                <a:latin typeface="Times New Roman" charset="0"/>
                <a:ea typeface="Arial" charset="0"/>
              </a:rPr>
              <a:t>, in which each constraint equation belongs to a certain priority level.  Constraints on higher priority levels take precedence over lower ones.</a:t>
            </a:r>
          </a:p>
          <a:p>
            <a:r>
              <a:rPr lang="en-US" b="1">
                <a:latin typeface="Times New Roman" charset="0"/>
                <a:ea typeface="Arial" charset="0"/>
              </a:rPr>
              <a:t>Inequalities</a:t>
            </a:r>
            <a:r>
              <a:rPr lang="en-US">
                <a:latin typeface="Times New Roman" charset="0"/>
                <a:ea typeface="Arial" charset="0"/>
              </a:rPr>
              <a:t> (such as textbox.right &lt;= label2.left) are often useful in specifying layout constraints, but require more expensive constraint satisfaction algorithms.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EBE7C37-938C-8C44-B8BC-26F047AF3DD1}" type="slidenum">
              <a:rPr lang="en-US"/>
              <a:pPr/>
              <a:t>21</a:t>
            </a:fld>
            <a:endParaRPr lang="en-US"/>
          </a:p>
        </p:txBody>
      </p:sp>
      <p:sp>
        <p:nvSpPr>
          <p:cNvPr id="33795" name="Rectangle 2"/>
          <p:cNvSpPr>
            <a:spLocks noGrp="1" noRot="1" noChangeAspect="1" noChangeArrowheads="1" noTextEdit="1"/>
          </p:cNvSpPr>
          <p:nvPr>
            <p:ph type="sldImg"/>
          </p:nvPr>
        </p:nvSpPr>
        <p:spPr>
          <a:xfrm>
            <a:off x="1503363" y="720725"/>
            <a:ext cx="4119562" cy="3089275"/>
          </a:xfrm>
          <a:ln/>
        </p:spPr>
      </p:sp>
      <p:sp>
        <p:nvSpPr>
          <p:cNvPr id="33796" name="Rectangle 3"/>
          <p:cNvSpPr>
            <a:spLocks noGrp="1" noChangeArrowheads="1"/>
          </p:cNvSpPr>
          <p:nvPr>
            <p:ph type="body" idx="1"/>
          </p:nvPr>
        </p:nvSpPr>
        <p:spPr>
          <a:noFill/>
          <a:ln/>
        </p:spPr>
        <p:txBody>
          <a:bodyPr/>
          <a:lstStyle/>
          <a:p>
            <a:r>
              <a:rPr lang="en-US">
                <a:latin typeface="Times New Roman" charset="0"/>
                <a:ea typeface="Arial" charset="0"/>
              </a:rPr>
              <a:t>Constraints can be used for more general purposes than just layout.  Here are a few.</a:t>
            </a:r>
          </a:p>
          <a:p>
            <a:r>
              <a:rPr lang="en-US">
                <a:latin typeface="Times New Roman" charset="0"/>
                <a:ea typeface="Arial" charset="0"/>
              </a:rPr>
              <a:t>Some forms of </a:t>
            </a:r>
            <a:r>
              <a:rPr lang="en-US" b="1">
                <a:latin typeface="Times New Roman" charset="0"/>
                <a:ea typeface="Arial" charset="0"/>
              </a:rPr>
              <a:t>input</a:t>
            </a:r>
            <a:r>
              <a:rPr lang="en-US">
                <a:latin typeface="Times New Roman" charset="0"/>
                <a:ea typeface="Arial" charset="0"/>
              </a:rPr>
              <a:t> can be handled by constraints, if you represent the state of the input device as variables in constraint equations.  For example, to drag a checker around on a checkerboard, you constrain its position to the position of the mouse pointer.</a:t>
            </a:r>
          </a:p>
          <a:p>
            <a:r>
              <a:rPr lang="en-US">
                <a:latin typeface="Times New Roman" charset="0"/>
                <a:ea typeface="Arial" charset="0"/>
              </a:rPr>
              <a:t>Constraints can be very useful for keeping user interface components consistent with each other.  For example, a Delete toolbar button and a Delete command on the Edit menu should only be enabled if something is actually selected.  Constraints can make this easy to state.</a:t>
            </a:r>
          </a:p>
          <a:p>
            <a:r>
              <a:rPr lang="en-US">
                <a:latin typeface="Times New Roman" charset="0"/>
                <a:ea typeface="Arial" charset="0"/>
              </a:rPr>
              <a:t>The connection between a view and a model is often easy to describe with constraints, too.  (But notice the conflicting constraints in this example!  checker.x is defined both by the dragging constraint and by the model constraint.  Either you have to mix both constraints in the same expression – e.g., if dragging then use the dragging constraint, else use the model constraint – or you have to specify priorities to tell the system which constraint should win.)</a:t>
            </a:r>
          </a:p>
          <a:p>
            <a:r>
              <a:rPr lang="en-US">
                <a:latin typeface="Times New Roman" charset="0"/>
                <a:ea typeface="Arial" charset="0"/>
              </a:rPr>
              <a:t>The alternative to using constraints in all these cases is writing </a:t>
            </a:r>
            <a:r>
              <a:rPr lang="en-US" b="1">
                <a:latin typeface="Times New Roman" charset="0"/>
                <a:ea typeface="Arial" charset="0"/>
              </a:rPr>
              <a:t>procedural code</a:t>
            </a:r>
            <a:r>
              <a:rPr lang="en-US">
                <a:latin typeface="Times New Roman" charset="0"/>
                <a:ea typeface="Arial" charset="0"/>
              </a:rPr>
              <a:t> – typically an event handler that fires when one of the dependent variables changes (like mouseMoved for the mouse position, or selectionChanged for the textbox selection, or pieceMoved for the checker position), and then computes the output variable correctly in response.  The idea of constraints is to make this code </a:t>
            </a:r>
            <a:r>
              <a:rPr lang="en-US" b="1">
                <a:latin typeface="Times New Roman" charset="0"/>
                <a:ea typeface="Arial" charset="0"/>
              </a:rPr>
              <a:t>declarative</a:t>
            </a:r>
            <a:r>
              <a:rPr lang="en-US">
                <a:latin typeface="Times New Roman" charset="0"/>
                <a:ea typeface="Arial" charset="0"/>
              </a:rPr>
              <a:t> instead, so that the system takes care of listening for changes and computing the response.</a:t>
            </a:r>
          </a:p>
          <a:p>
            <a:r>
              <a:rPr lang="en-US">
                <a:latin typeface="Times New Roman" charset="0"/>
                <a:ea typeface="Arial" charset="0"/>
              </a:rPr>
              <a:t>Flex’s bindings can be used this way.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C0C2CF0-F2B9-EB47-93EF-4DDCA2C173ED}" type="slidenum">
              <a:rPr lang="en-US"/>
              <a:pPr/>
              <a:t>22</a:t>
            </a:fld>
            <a:endParaRPr lang="en-US"/>
          </a:p>
        </p:txBody>
      </p:sp>
      <p:sp>
        <p:nvSpPr>
          <p:cNvPr id="34819" name="Rectangle 2"/>
          <p:cNvSpPr>
            <a:spLocks noGrp="1" noRot="1" noChangeAspect="1" noChangeArrowheads="1" noTextEdit="1"/>
          </p:cNvSpPr>
          <p:nvPr>
            <p:ph type="sldImg"/>
          </p:nvPr>
        </p:nvSpPr>
        <p:spPr>
          <a:xfrm>
            <a:off x="1503363" y="720725"/>
            <a:ext cx="4119562" cy="3089275"/>
          </a:xfrm>
          <a:ln/>
        </p:spPr>
      </p:sp>
      <p:sp>
        <p:nvSpPr>
          <p:cNvPr id="34820" name="Rectangle 3"/>
          <p:cNvSpPr>
            <a:spLocks noGrp="1" noChangeArrowheads="1"/>
          </p:cNvSpPr>
          <p:nvPr>
            <p:ph type="body" idx="1"/>
          </p:nvPr>
        </p:nvSpPr>
        <p:spPr>
          <a:noFill/>
          <a:ln/>
        </p:spPr>
        <p:txBody>
          <a:bodyPr/>
          <a:lstStyle/>
          <a:p>
            <a:r>
              <a:rPr lang="en-US">
                <a:latin typeface="Times New Roman" charset="0"/>
                <a:ea typeface="Arial" charset="0"/>
              </a:rPr>
              <a:t>This example shows how powerful constraint specification can be.  It shows how a scrollbar’s thumb position is related to the position of the pane that it’s scrolling.  (The pane’s position is relative to the coordinate system of the scroll window, which is why it’s </a:t>
            </a:r>
            <a:r>
              <a:rPr lang="en-US" i="1">
                <a:latin typeface="Times New Roman" charset="0"/>
                <a:ea typeface="Arial" charset="0"/>
              </a:rPr>
              <a:t>negative</a:t>
            </a:r>
            <a:r>
              <a:rPr lang="en-US">
                <a:latin typeface="Times New Roman" charset="0"/>
                <a:ea typeface="Arial" charset="0"/>
              </a:rPr>
              <a:t>.) Not only is it far more compact than procedural code would be, but it’s </a:t>
            </a:r>
            <a:r>
              <a:rPr lang="en-US" b="1">
                <a:latin typeface="Times New Roman" charset="0"/>
                <a:ea typeface="Arial" charset="0"/>
              </a:rPr>
              <a:t>multiway.</a:t>
            </a:r>
            <a:r>
              <a:rPr lang="en-US">
                <a:latin typeface="Times New Roman" charset="0"/>
                <a:ea typeface="Arial" charset="0"/>
              </a:rPr>
              <a:t>  You can solve this equation for different variables, to compute the position of the scrollpane as a function of the thumb position (in order to respond to the user dragging the thumb), or to compute the thumb position as a function of the pane position (e.g. if the user scrolls the pane with arrow keys or jumps directly to a bookmark).  So both remain consistent.</a:t>
            </a:r>
          </a:p>
          <a:p>
            <a:r>
              <a:rPr lang="en-US">
                <a:latin typeface="Times New Roman" charset="0"/>
                <a:ea typeface="Arial" charset="0"/>
              </a:rPr>
              <a:t>Alas, constraint-based user interfaces are still an area of research, not much practice.  Some research UI toolkits have incorporated constraints (Amulet, Artkit, Subarctic, among others), and a few research constraint solvers exist that you can plug in to existing toolkits (e.g., Cassowary).  But you won’t find constraint systems in most commercial user interface toolkits, except in limited ways.  The SpringLayout layout manager is the closest thing to a constraint system you can find in standard Java (it suffers from the limitations of all layout managers).</a:t>
            </a:r>
          </a:p>
          <a:p>
            <a:r>
              <a:rPr lang="en-US">
                <a:latin typeface="Times New Roman" charset="0"/>
                <a:ea typeface="Arial" charset="0"/>
              </a:rPr>
              <a:t>But you can still </a:t>
            </a:r>
            <a:r>
              <a:rPr lang="en-US" i="1">
                <a:latin typeface="Times New Roman" charset="0"/>
                <a:ea typeface="Arial" charset="0"/>
              </a:rPr>
              <a:t>think</a:t>
            </a:r>
            <a:r>
              <a:rPr lang="en-US">
                <a:latin typeface="Times New Roman" charset="0"/>
                <a:ea typeface="Arial" charset="0"/>
              </a:rPr>
              <a:t> about your user interface in terms of constraints, and </a:t>
            </a:r>
            <a:r>
              <a:rPr lang="en-US" i="1">
                <a:latin typeface="Times New Roman" charset="0"/>
                <a:ea typeface="Arial" charset="0"/>
              </a:rPr>
              <a:t>document your code</a:t>
            </a:r>
            <a:r>
              <a:rPr lang="en-US">
                <a:latin typeface="Times New Roman" charset="0"/>
                <a:ea typeface="Arial" charset="0"/>
              </a:rPr>
              <a:t> that way.  You’ll find it’s easier to generate procedural code once you’ve clearly stated </a:t>
            </a:r>
            <a:r>
              <a:rPr lang="en-US" b="1">
                <a:latin typeface="Times New Roman" charset="0"/>
                <a:ea typeface="Arial" charset="0"/>
              </a:rPr>
              <a:t>what</a:t>
            </a:r>
            <a:r>
              <a:rPr lang="en-US">
                <a:latin typeface="Times New Roman" charset="0"/>
                <a:ea typeface="Arial" charset="0"/>
              </a:rPr>
              <a:t> you want (declaratively).  If you state a constraint equation, then you know which events you have to listen for (any changes to the variables in your equation), and you know what those event handlers should do (solve for the other variables in the equation).  Writing procedural code for the scrollpane is much easier if you’ve already written the constraint relationship.</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503363" y="720725"/>
            <a:ext cx="4119562" cy="3089275"/>
          </a:xfrm>
          <a:ln/>
        </p:spPr>
      </p:sp>
      <p:sp>
        <p:nvSpPr>
          <p:cNvPr id="35843" name="Notes Placeholder 2"/>
          <p:cNvSpPr>
            <a:spLocks noGrp="1"/>
          </p:cNvSpPr>
          <p:nvPr>
            <p:ph type="body" idx="1"/>
          </p:nvPr>
        </p:nvSpPr>
        <p:spPr>
          <a:noFill/>
          <a:ln/>
        </p:spPr>
        <p:txBody>
          <a:bodyPr/>
          <a:lstStyle/>
          <a:p>
            <a:endParaRPr lang="en-US">
              <a:latin typeface="Times New Roman" charset="0"/>
              <a:ea typeface="Arial" charset="0"/>
            </a:endParaRPr>
          </a:p>
        </p:txBody>
      </p:sp>
      <p:sp>
        <p:nvSpPr>
          <p:cNvPr id="35844" name="Slide Number Placeholder 3"/>
          <p:cNvSpPr>
            <a:spLocks noGrp="1"/>
          </p:cNvSpPr>
          <p:nvPr>
            <p:ph type="sldNum" sz="quarter" idx="5"/>
          </p:nvPr>
        </p:nvSpPr>
        <p:spPr>
          <a:noFill/>
        </p:spPr>
        <p:txBody>
          <a:bodyPr/>
          <a:lstStyle/>
          <a:p>
            <a:fld id="{753BFAB7-8A85-AD48-AAE2-8F87B222FA00}" type="slidenum">
              <a:rPr lang="en-US"/>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268DB79-B6E5-804D-9FF1-60E3DA0CE283}" type="slidenum">
              <a:rPr lang="en-US"/>
              <a:pPr/>
              <a:t>2</a:t>
            </a:fld>
            <a:endParaRPr lang="en-US"/>
          </a:p>
        </p:txBody>
      </p:sp>
      <p:sp>
        <p:nvSpPr>
          <p:cNvPr id="40963" name="Rectangle 2"/>
          <p:cNvSpPr>
            <a:spLocks noGrp="1" noRot="1" noChangeAspect="1" noChangeArrowheads="1" noTextEdit="1"/>
          </p:cNvSpPr>
          <p:nvPr>
            <p:ph type="sldImg"/>
          </p:nvPr>
        </p:nvSpPr>
        <p:spPr>
          <a:xfrm>
            <a:off x="2077279" y="721402"/>
            <a:ext cx="3236843" cy="2403579"/>
          </a:xfrm>
          <a:ln/>
        </p:spPr>
      </p:sp>
      <p:sp>
        <p:nvSpPr>
          <p:cNvPr id="40964" name="Rectangle 3"/>
          <p:cNvSpPr>
            <a:spLocks noGrp="1" noChangeArrowheads="1"/>
          </p:cNvSpPr>
          <p:nvPr>
            <p:ph type="body" idx="1"/>
          </p:nvPr>
        </p:nvSpPr>
        <p:spPr>
          <a:noFill/>
          <a:ln/>
        </p:spPr>
        <p:txBody>
          <a:bodyPr/>
          <a:lstStyle/>
          <a:p>
            <a:r>
              <a:rPr lang="en-US">
                <a:solidFill>
                  <a:schemeClr val="tx1"/>
                </a:solidFill>
                <a:latin typeface="Times New Roman" charset="0"/>
              </a:rPr>
              <a:t>Our Hall of Fame or Shame candidate for today is the command ribbon, which was introduced in Microsoft Office 2007.  The ribbon is a radically different user interface for Office, merging the menubar and toolbars together into a single common widget.  Clicking on one of the tabs (“Home”, “Insert”, “Page Layout”, etc) switches to a different ribbon of widgets underneath.  The metaphor is a mix of menubar, toolbar, and tabbed pane.  Notice how UIs have evolved to the point where new metaphorical designs are riffing on existing </a:t>
            </a:r>
            <a:r>
              <a:rPr lang="en-US" i="1">
                <a:solidFill>
                  <a:schemeClr val="tx1"/>
                </a:solidFill>
                <a:latin typeface="Times New Roman" charset="0"/>
              </a:rPr>
              <a:t>GUI</a:t>
            </a:r>
            <a:r>
              <a:rPr lang="en-US">
                <a:solidFill>
                  <a:schemeClr val="tx1"/>
                </a:solidFill>
                <a:latin typeface="Times New Roman" charset="0"/>
              </a:rPr>
              <a:t> objects, rather than </a:t>
            </a:r>
            <a:r>
              <a:rPr lang="en-US" i="1">
                <a:solidFill>
                  <a:schemeClr val="tx1"/>
                </a:solidFill>
                <a:latin typeface="Times New Roman" charset="0"/>
              </a:rPr>
              <a:t>physical</a:t>
            </a:r>
            <a:r>
              <a:rPr lang="en-US">
                <a:solidFill>
                  <a:schemeClr val="tx1"/>
                </a:solidFill>
                <a:latin typeface="Times New Roman" charset="0"/>
              </a:rPr>
              <a:t> objects.  Expect to see more of that in the future.</a:t>
            </a:r>
          </a:p>
          <a:p>
            <a:r>
              <a:rPr lang="en-US">
                <a:solidFill>
                  <a:schemeClr val="tx1"/>
                </a:solidFill>
                <a:latin typeface="Times New Roman" charset="0"/>
              </a:rPr>
              <a:t>Needless to say, strict </a:t>
            </a:r>
            <a:r>
              <a:rPr lang="en-US" b="1">
                <a:solidFill>
                  <a:schemeClr val="tx1"/>
                </a:solidFill>
                <a:latin typeface="Times New Roman" charset="0"/>
              </a:rPr>
              <a:t>external consistency</a:t>
            </a:r>
            <a:r>
              <a:rPr lang="en-US">
                <a:solidFill>
                  <a:schemeClr val="tx1"/>
                </a:solidFill>
                <a:latin typeface="Times New Roman" charset="0"/>
              </a:rPr>
              <a:t> has been thrown out the window – Office no longer has a menubar or toolbar.  But if we were slavishly consistent, we’d never make any progress in user interface design.  Despite the radical change, the ribbon </a:t>
            </a:r>
            <a:r>
              <a:rPr lang="en-US" i="1">
                <a:solidFill>
                  <a:schemeClr val="tx1"/>
                </a:solidFill>
                <a:latin typeface="Times New Roman" charset="0"/>
              </a:rPr>
              <a:t>is</a:t>
            </a:r>
            <a:r>
              <a:rPr lang="en-US">
                <a:solidFill>
                  <a:schemeClr val="tx1"/>
                </a:solidFill>
                <a:latin typeface="Times New Roman" charset="0"/>
              </a:rPr>
              <a:t> still externally consistent in some interesting ways, with other Windows programs and with previous versions of Office. If you look carefully at the interface, they </a:t>
            </a:r>
            <a:r>
              <a:rPr lang="en-US" i="1">
                <a:solidFill>
                  <a:schemeClr val="tx1"/>
                </a:solidFill>
                <a:latin typeface="Times New Roman" charset="0"/>
              </a:rPr>
              <a:t>are</a:t>
            </a:r>
            <a:r>
              <a:rPr lang="en-US">
                <a:solidFill>
                  <a:schemeClr val="tx1"/>
                </a:solidFill>
                <a:latin typeface="Times New Roman" charset="0"/>
              </a:rPr>
              <a:t> consistent in some important ways: (1) critical toolbar buttons still look the same, like Save, Cut, Copy, and Paste; (2) the command tab buttons resemble menubar menus, in both location and naming; (3) the ribbons look and act like rich toolbars, with familiar widgets and familiar affordances.  So even though some new learning has to happen for Office 12 users, the knowledge transfer from other apps or previous Office is likely to be substantial.</a:t>
            </a:r>
          </a:p>
          <a:p>
            <a:r>
              <a:rPr lang="en-US">
                <a:solidFill>
                  <a:schemeClr val="tx1"/>
                </a:solidFill>
                <a:latin typeface="Times New Roman" charset="0"/>
              </a:rPr>
              <a:t>One thing Office 12’s developers did very effectively is </a:t>
            </a:r>
            <a:r>
              <a:rPr lang="en-US" b="1">
                <a:solidFill>
                  <a:schemeClr val="tx1"/>
                </a:solidFill>
                <a:latin typeface="Times New Roman" charset="0"/>
              </a:rPr>
              <a:t>task analysis</a:t>
            </a:r>
            <a:r>
              <a:rPr lang="en-US">
                <a:solidFill>
                  <a:schemeClr val="tx1"/>
                </a:solidFill>
                <a:latin typeface="Times New Roman" charset="0"/>
              </a:rPr>
              <a:t>.  In fact, they signed up thousands of Office users to a special program that collected statistics on how frequently they used Office commands and in which order – huge amounts of data that directly drove how commands were grouped into the command tabs, and which commands appear on command tabs as opposed to being buried in deeper dialogs.  When a user interface designer can get this kind of data, you can do a lot to improve the usability for an average user.  Web site designers are lucky, in this sense, because server logs give it to them for free!  Microsoft had to do a lot more work to get it.</a:t>
            </a:r>
          </a:p>
          <a:p>
            <a:r>
              <a:rPr lang="en-US">
                <a:solidFill>
                  <a:schemeClr val="tx1"/>
                </a:solidFill>
                <a:latin typeface="Times New Roman" charset="0"/>
              </a:rPr>
              <a:t>Office 2007 also provides more </a:t>
            </a:r>
            <a:r>
              <a:rPr lang="en-US" b="1">
                <a:solidFill>
                  <a:schemeClr val="tx1"/>
                </a:solidFill>
                <a:latin typeface="Times New Roman" charset="0"/>
              </a:rPr>
              <a:t>feedback</a:t>
            </a:r>
            <a:r>
              <a:rPr lang="en-US">
                <a:solidFill>
                  <a:schemeClr val="tx1"/>
                </a:solidFill>
                <a:latin typeface="Times New Roman" charset="0"/>
              </a:rPr>
              <a:t> about what a command will do, by showing a preview of its effect right in the document while you’re mousing over the command.  So if you hover over the Heading 2 option, your document will reformat to show you what the selection would look like with that new style.  As long as your computer is fast enough to do it within 100ms, this would be a tremendous improvement to the visibility and feedback of the interface. </a:t>
            </a:r>
          </a:p>
          <a:p>
            <a:endParaRPr lang="en-US">
              <a:solidFill>
                <a:schemeClr val="tx1"/>
              </a:solidFill>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baseline="0" dirty="0" smtClean="0"/>
              <a:t>Which of the following ideas has the MVC idea been largely superseded by? (Choose one answer)</a:t>
            </a:r>
          </a:p>
          <a:p>
            <a:r>
              <a:rPr lang="en-US" baseline="0" dirty="0" smtClean="0"/>
              <a:t>A. MV</a:t>
            </a:r>
          </a:p>
          <a:p>
            <a:r>
              <a:rPr lang="en-US" baseline="0" dirty="0" smtClean="0"/>
              <a:t>B. MC</a:t>
            </a:r>
          </a:p>
          <a:p>
            <a:r>
              <a:rPr lang="en-US" baseline="0" dirty="0" smtClean="0"/>
              <a:t>C. VC</a:t>
            </a:r>
          </a:p>
          <a:p>
            <a:r>
              <a:rPr lang="en-US" baseline="0" dirty="0" smtClean="0"/>
              <a:t>Answer: A</a:t>
            </a:r>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359B701-113C-6E4F-B956-77D638B706B5}" type="slidenum">
              <a:rPr lang="en-US"/>
              <a:pPr/>
              <a:t>5</a:t>
            </a:fld>
            <a:endParaRPr lang="en-US"/>
          </a:p>
        </p:txBody>
      </p:sp>
      <p:sp>
        <p:nvSpPr>
          <p:cNvPr id="22531" name="Rectangle 2"/>
          <p:cNvSpPr>
            <a:spLocks noGrp="1" noRot="1" noChangeAspect="1" noChangeArrowheads="1" noTextEdit="1"/>
          </p:cNvSpPr>
          <p:nvPr>
            <p:ph type="sldImg"/>
          </p:nvPr>
        </p:nvSpPr>
        <p:spPr>
          <a:xfrm>
            <a:off x="1503363" y="720725"/>
            <a:ext cx="4119562" cy="3089275"/>
          </a:xfrm>
          <a:ln/>
        </p:spPr>
      </p:sp>
      <p:sp>
        <p:nvSpPr>
          <p:cNvPr id="22532" name="Rectangle 3"/>
          <p:cNvSpPr>
            <a:spLocks noGrp="1" noChangeArrowheads="1"/>
          </p:cNvSpPr>
          <p:nvPr>
            <p:ph type="body" idx="1"/>
          </p:nvPr>
        </p:nvSpPr>
        <p:spPr>
          <a:noFill/>
          <a:ln/>
        </p:spPr>
        <p:txBody>
          <a:bodyPr/>
          <a:lstStyle/>
          <a:p>
            <a:r>
              <a:rPr lang="en-US">
                <a:latin typeface="Times New Roman" charset="0"/>
                <a:ea typeface="Arial" charset="0"/>
              </a:rPr>
              <a:t>Today’s lecture is about </a:t>
            </a:r>
            <a:r>
              <a:rPr lang="en-US" b="1">
                <a:latin typeface="Times New Roman" charset="0"/>
                <a:ea typeface="Arial" charset="0"/>
              </a:rPr>
              <a:t>automatic layout</a:t>
            </a:r>
            <a:r>
              <a:rPr lang="en-US">
                <a:latin typeface="Times New Roman" charset="0"/>
                <a:ea typeface="Arial" charset="0"/>
              </a:rPr>
              <a:t> – determining the positions and sizes of UI components. Automatic layout is an good example of declarative user interface specification.  The programmer specifies what kind of layout is desired by attaching properties or layout managers to the view hierarchy, and then an automatic algorithm (layout propagation) actually computes the layout.</a:t>
            </a:r>
          </a:p>
          <a:p>
            <a:r>
              <a:rPr lang="en-US">
                <a:latin typeface="Times New Roman" charset="0"/>
                <a:ea typeface="Arial" charset="0"/>
              </a:rPr>
              <a:t>We’ll also talk about </a:t>
            </a:r>
            <a:r>
              <a:rPr lang="en-US" b="1">
                <a:latin typeface="Times New Roman" charset="0"/>
                <a:ea typeface="Arial" charset="0"/>
              </a:rPr>
              <a:t>constraints</a:t>
            </a:r>
            <a:r>
              <a:rPr lang="en-US">
                <a:latin typeface="Times New Roman" charset="0"/>
                <a:ea typeface="Arial" charset="0"/>
              </a:rPr>
              <a:t>, which is a rather low-level, but also declarative, technique for specifying layout. Constraints are useful for more than just layout; unfortunately most GUI toolkits don’t have a general-purpose constraint solver built in.  But constraints are nevertheless a useful way to think about relationships in a user interface declaratively, even if you have to translate them to procedural code yourself.</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49A164A-7CC4-BB48-BC16-9D6583CD058E}" type="slidenum">
              <a:rPr lang="en-US"/>
              <a:pPr/>
              <a:t>6</a:t>
            </a:fld>
            <a:endParaRPr lang="en-US"/>
          </a:p>
        </p:txBody>
      </p:sp>
      <p:sp>
        <p:nvSpPr>
          <p:cNvPr id="73731" name="Rectangle 2"/>
          <p:cNvSpPr>
            <a:spLocks noGrp="1" noRot="1" noChangeAspect="1" noChangeArrowheads="1" noTextEdit="1"/>
          </p:cNvSpPr>
          <p:nvPr>
            <p:ph type="sldImg"/>
          </p:nvPr>
        </p:nvSpPr>
        <p:spPr>
          <a:xfrm>
            <a:off x="1503363" y="720725"/>
            <a:ext cx="4119562" cy="3089275"/>
          </a:xfrm>
          <a:ln/>
        </p:spPr>
      </p:sp>
      <p:sp>
        <p:nvSpPr>
          <p:cNvPr id="73732" name="Rectangle 3"/>
          <p:cNvSpPr>
            <a:spLocks noGrp="1" noChangeArrowheads="1"/>
          </p:cNvSpPr>
          <p:nvPr>
            <p:ph type="body" idx="1"/>
          </p:nvPr>
        </p:nvSpPr>
        <p:spPr>
          <a:noFill/>
          <a:ln/>
        </p:spPr>
        <p:txBody>
          <a:bodyPr/>
          <a:lstStyle/>
          <a:p>
            <a:r>
              <a:rPr lang="en-US">
                <a:latin typeface="Times New Roman" charset="0"/>
              </a:rPr>
              <a:t>Our second example of declarative specification is Cascading Style Sheets, or CSS.  Where HTML creates a view hierarchy, CSS adds style information to the hierarchy – fonts, colors, spacing, and layout.</a:t>
            </a:r>
          </a:p>
          <a:p>
            <a:r>
              <a:rPr lang="en-US">
                <a:latin typeface="Times New Roman" charset="0"/>
              </a:rPr>
              <a:t>There are two ways to use CSS.  The first way is by setting styles directly on individual objects.  The style attribute of any HTML element can contain a set of CSS settings (which are simply </a:t>
            </a:r>
            <a:r>
              <a:rPr lang="en-US" b="1">
                <a:latin typeface="Times New Roman" charset="0"/>
              </a:rPr>
              <a:t>name:value</a:t>
            </a:r>
            <a:r>
              <a:rPr lang="en-US">
                <a:latin typeface="Times New Roman" charset="0"/>
              </a:rPr>
              <a:t> pairs separated by semicolons).</a:t>
            </a:r>
          </a:p>
          <a:p>
            <a:r>
              <a:rPr lang="en-US">
                <a:latin typeface="Times New Roman" charset="0"/>
              </a:rPr>
              <a:t>The second way is more interesting, because it’s more declarative.  Rather than finding each individual component and directly setting its style attribute, you specify a </a:t>
            </a:r>
            <a:r>
              <a:rPr lang="en-US" b="1">
                <a:latin typeface="Times New Roman" charset="0"/>
              </a:rPr>
              <a:t>style sheet </a:t>
            </a:r>
            <a:r>
              <a:rPr lang="en-US">
                <a:latin typeface="Times New Roman" charset="0"/>
              </a:rPr>
              <a:t>that defines rules for assigning styles to elements.  Each rule consists of a pattern that matches a set of HTML elements, and a set of CSS definitions that specify the style for those elements.  In this simple example, </a:t>
            </a:r>
            <a:r>
              <a:rPr lang="en-US" b="1">
                <a:latin typeface="Times New Roman" charset="0"/>
              </a:rPr>
              <a:t>button</a:t>
            </a:r>
            <a:r>
              <a:rPr lang="en-US">
                <a:latin typeface="Times New Roman" charset="0"/>
              </a:rPr>
              <a:t> matches all the button elements, and the body of the rule sets them to boldface font.</a:t>
            </a:r>
          </a:p>
          <a:p>
            <a:r>
              <a:rPr lang="en-US">
                <a:latin typeface="Times New Roman" charset="0"/>
              </a:rPr>
              <a:t>The style sheet is included in the HTML by a &lt;style&gt; element, which either embeds the style sheet as text between &lt;style&gt; and &lt;/style&gt;, or refers to a URL that contains the actual style sheet.</a:t>
            </a:r>
            <a:endParaRPr lang="en-US" b="1">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BAB7B11-B0C8-6D47-BE07-8D5F56AB691F}" type="slidenum">
              <a:rPr lang="en-US"/>
              <a:pPr/>
              <a:t>7</a:t>
            </a:fld>
            <a:endParaRPr lang="en-US"/>
          </a:p>
        </p:txBody>
      </p:sp>
      <p:sp>
        <p:nvSpPr>
          <p:cNvPr id="75779" name="Rectangle 2"/>
          <p:cNvSpPr>
            <a:spLocks noGrp="1" noRot="1" noChangeAspect="1" noChangeArrowheads="1" noTextEdit="1"/>
          </p:cNvSpPr>
          <p:nvPr>
            <p:ph type="sldImg"/>
          </p:nvPr>
        </p:nvSpPr>
        <p:spPr>
          <a:xfrm>
            <a:off x="1503363" y="720725"/>
            <a:ext cx="4119562" cy="3089275"/>
          </a:xfrm>
          <a:ln/>
        </p:spPr>
      </p:sp>
      <p:sp>
        <p:nvSpPr>
          <p:cNvPr id="75780" name="Rectangle 3"/>
          <p:cNvSpPr>
            <a:spLocks noGrp="1" noChangeArrowheads="1"/>
          </p:cNvSpPr>
          <p:nvPr>
            <p:ph type="body" idx="1"/>
          </p:nvPr>
        </p:nvSpPr>
        <p:spPr>
          <a:noFill/>
          <a:ln/>
        </p:spPr>
        <p:txBody>
          <a:bodyPr/>
          <a:lstStyle/>
          <a:p>
            <a:r>
              <a:rPr lang="en-US">
                <a:latin typeface="Times New Roman" charset="0"/>
              </a:rPr>
              <a:t>The pattern in a CSS rule is called a </a:t>
            </a:r>
            <a:r>
              <a:rPr lang="en-US" b="1">
                <a:latin typeface="Times New Roman" charset="0"/>
              </a:rPr>
              <a:t>selector</a:t>
            </a:r>
            <a:r>
              <a:rPr lang="en-US">
                <a:latin typeface="Times New Roman" charset="0"/>
              </a:rPr>
              <a:t>.  The language of selectors is simple but powerful.  Here are a couple of the more common selectors. Selectors</a:t>
            </a:r>
            <a:r>
              <a:rPr lang="en-US" baseline="0">
                <a:latin typeface="Times New Roman" charset="0"/>
              </a:rPr>
              <a:t> are also used by jQuery to select and operate on nodes in the DOM tree, so it’s worth becoming familiar with this pattern language.</a:t>
            </a:r>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9C58B13-0C93-6F4B-AABC-01534D0C4A7E}" type="slidenum">
              <a:rPr lang="en-US"/>
              <a:pPr/>
              <a:t>8</a:t>
            </a:fld>
            <a:endParaRPr lang="en-US"/>
          </a:p>
        </p:txBody>
      </p:sp>
      <p:sp>
        <p:nvSpPr>
          <p:cNvPr id="77827" name="Rectangle 2"/>
          <p:cNvSpPr>
            <a:spLocks noGrp="1" noRot="1" noChangeAspect="1" noChangeArrowheads="1" noTextEdit="1"/>
          </p:cNvSpPr>
          <p:nvPr>
            <p:ph type="sldImg"/>
          </p:nvPr>
        </p:nvSpPr>
        <p:spPr>
          <a:xfrm>
            <a:off x="1503363" y="720725"/>
            <a:ext cx="4119562" cy="3089275"/>
          </a:xfrm>
          <a:ln/>
        </p:spPr>
      </p:sp>
      <p:sp>
        <p:nvSpPr>
          <p:cNvPr id="77828" name="Rectangle 3"/>
          <p:cNvSpPr>
            <a:spLocks noGrp="1" noChangeArrowheads="1"/>
          </p:cNvSpPr>
          <p:nvPr>
            <p:ph type="body" idx="1"/>
          </p:nvPr>
        </p:nvSpPr>
        <p:spPr>
          <a:noFill/>
          <a:ln/>
        </p:spPr>
        <p:txBody>
          <a:bodyPr/>
          <a:lstStyle/>
          <a:p>
            <a:r>
              <a:rPr lang="en-US">
                <a:latin typeface="Times New Roman" charset="0"/>
              </a:rPr>
              <a:t>There can be multiple style sheets affecting an HTML page, and multiple rules within a style sheet. Each rule affects a set of HTML elements, so what happens when an element is affected by more than one rule?  If the rules specify independent style properties (e.g., one rule specifies font size, and another specifies color), then the answer is simple: both rules apply.  But what if the rules </a:t>
            </a:r>
            <a:r>
              <a:rPr lang="en-US" i="1">
                <a:latin typeface="Times New Roman" charset="0"/>
              </a:rPr>
              <a:t>conflict</a:t>
            </a:r>
            <a:r>
              <a:rPr lang="en-US">
                <a:latin typeface="Times New Roman" charset="0"/>
              </a:rPr>
              <a:t> with each other – e.g., one says the element should be bold, and another says it shouldn’t?</a:t>
            </a:r>
          </a:p>
          <a:p>
            <a:r>
              <a:rPr lang="en-US">
                <a:latin typeface="Times New Roman" charset="0"/>
              </a:rPr>
              <a:t>To handle these cases, declarative rule-based systems need a conflict resolution mechanism, and CSS is no different.  CSS’s resolution mechanism is called </a:t>
            </a:r>
            <a:r>
              <a:rPr lang="en-US" b="1">
                <a:latin typeface="Times New Roman" charset="0"/>
              </a:rPr>
              <a:t>cascading</a:t>
            </a:r>
            <a:r>
              <a:rPr lang="en-US">
                <a:latin typeface="Times New Roman" charset="0"/>
              </a:rPr>
              <a:t> (hence the name, Cascading Style Sheets).  It has two main resolution strategies.  The overall idea is that more specific rules should take precedence over more general rules.  This is reflected first in where the style sheet rule came from: some rules are web browser defaults, for all users and all web pages; others are defaults set by a specific user for all web pages; others are provided by a specific web page in a &lt;style&gt; element.  In general, the web page rule wins (although the user can override this by setting the priority of their own CSS rules to </a:t>
            </a:r>
            <a:r>
              <a:rPr lang="en-US" i="1">
                <a:latin typeface="Times New Roman" charset="0"/>
              </a:rPr>
              <a:t>important</a:t>
            </a:r>
            <a:r>
              <a:rPr lang="en-US">
                <a:latin typeface="Times New Roman" charset="0"/>
              </a:rPr>
              <a:t>).  Second, rules with more specific selectors (like specific element IDs or class names) take precedence over rules with more general selectors (like element names).</a:t>
            </a:r>
          </a:p>
          <a:p>
            <a:r>
              <a:rPr lang="en-US">
                <a:latin typeface="Times New Roman" charset="0"/>
              </a:rPr>
              <a:t>This is an example of why declarative specification is powerful.  A single rule – like a user override – can affect a large swath of the behavior of the system, without having to write a lot of procedural code, and without having to make sure that procedural code runs at just the right time.</a:t>
            </a:r>
          </a:p>
          <a:p>
            <a:r>
              <a:rPr lang="en-US">
                <a:latin typeface="Times New Roman" charset="0"/>
              </a:rPr>
              <a:t>But it also illustrates the difficulties of debugging declarative specifications.  You may add a rule to the style sheet, maybe trying to change a button’s font size, only to see </a:t>
            </a:r>
            <a:r>
              <a:rPr lang="en-US" i="1">
                <a:latin typeface="Times New Roman" charset="0"/>
              </a:rPr>
              <a:t>no change </a:t>
            </a:r>
            <a:r>
              <a:rPr lang="en-US">
                <a:latin typeface="Times New Roman" charset="0"/>
              </a:rPr>
              <a:t>in the result – because some other rule that you aren’t aware of is taking precedence.  CSS conflict resolution is a complex process that may require trial-and-error to debug.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B3C1DB95-AACD-E949-B55F-C037C7FFB59F}" type="slidenum">
              <a:rPr lang="en-US"/>
              <a:pPr/>
              <a:t>9</a:t>
            </a:fld>
            <a:endParaRPr lang="en-US"/>
          </a:p>
        </p:txBody>
      </p:sp>
      <p:sp>
        <p:nvSpPr>
          <p:cNvPr id="79875" name="Rectangle 2"/>
          <p:cNvSpPr>
            <a:spLocks noGrp="1" noRot="1" noChangeAspect="1" noChangeArrowheads="1" noTextEdit="1"/>
          </p:cNvSpPr>
          <p:nvPr>
            <p:ph type="sldImg"/>
          </p:nvPr>
        </p:nvSpPr>
        <p:spPr>
          <a:xfrm>
            <a:off x="1503363" y="720725"/>
            <a:ext cx="4119562" cy="3089275"/>
          </a:xfrm>
          <a:ln/>
        </p:spPr>
      </p:sp>
      <p:sp>
        <p:nvSpPr>
          <p:cNvPr id="79876" name="Rectangle 3"/>
          <p:cNvSpPr>
            <a:spLocks noGrp="1" noChangeArrowheads="1"/>
          </p:cNvSpPr>
          <p:nvPr>
            <p:ph type="body" idx="1"/>
          </p:nvPr>
        </p:nvSpPr>
        <p:spPr>
          <a:noFill/>
          <a:ln/>
        </p:spPr>
        <p:txBody>
          <a:bodyPr/>
          <a:lstStyle/>
          <a:p>
            <a:r>
              <a:rPr lang="en-US">
                <a:latin typeface="Times New Roman" charset="0"/>
              </a:rPr>
              <a:t>Just as with HTML, we can change CSS styles procedurally as well.  jQuery</a:t>
            </a:r>
            <a:r>
              <a:rPr lang="en-US" baseline="0">
                <a:latin typeface="Times New Roman" charset="0"/>
              </a:rPr>
              <a:t> offers a particularly nice way to do this, which matches very closely the parts of a CSS rule: a selector, a property name, and a value.</a:t>
            </a:r>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85E276F7-B0D4-5D40-A33C-3691334CD757}" type="slidenum">
              <a:rPr lang="en-US"/>
              <a:pPr/>
              <a:t>10</a:t>
            </a:fld>
            <a:endParaRPr lang="en-US"/>
          </a:p>
        </p:txBody>
      </p:sp>
      <p:sp>
        <p:nvSpPr>
          <p:cNvPr id="23555" name="Rectangle 2"/>
          <p:cNvSpPr>
            <a:spLocks noGrp="1" noRot="1" noChangeAspect="1" noChangeArrowheads="1" noTextEdit="1"/>
          </p:cNvSpPr>
          <p:nvPr>
            <p:ph type="sldImg"/>
          </p:nvPr>
        </p:nvSpPr>
        <p:spPr>
          <a:xfrm>
            <a:off x="1503363" y="720725"/>
            <a:ext cx="4119562" cy="3089275"/>
          </a:xfrm>
          <a:ln/>
        </p:spPr>
      </p:sp>
      <p:sp>
        <p:nvSpPr>
          <p:cNvPr id="23556" name="Rectangle 3"/>
          <p:cNvSpPr>
            <a:spLocks noGrp="1" noChangeArrowheads="1"/>
          </p:cNvSpPr>
          <p:nvPr>
            <p:ph type="body" idx="1"/>
          </p:nvPr>
        </p:nvSpPr>
        <p:spPr>
          <a:noFill/>
          <a:ln/>
        </p:spPr>
        <p:txBody>
          <a:bodyPr/>
          <a:lstStyle/>
          <a:p>
            <a:r>
              <a:rPr lang="en-US">
                <a:latin typeface="Times New Roman" charset="0"/>
                <a:ea typeface="Arial" charset="0"/>
              </a:rPr>
              <a:t>In HTML/CSS, automatic layout is a declarative process.  First you specify the graphical objects that should appear in the window, which you do by creating instances of various objects and assembling them into a view tree.  We’ve seen how HTML does this.  Then you specify how they should be laid out by attaching styles.</a:t>
            </a:r>
          </a:p>
          <a:p>
            <a:r>
              <a:rPr lang="en-US">
                <a:latin typeface="Times New Roman" charset="0"/>
                <a:ea typeface="Arial" charset="0"/>
              </a:rPr>
              <a:t>You can contrast this to a procedural approach to layout, in which you write Javascript code that computes positions and sizes of objects in the view tree.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985B3726-11A4-A048-8F26-C12A6878DDF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4F052D2C-61A0-2247-8E21-2D1D7A0469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84FF7C90-F80B-6B44-BB33-68C8BA07809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45A708FA-88A4-D649-AF0D-558589ED9F7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r>
              <a:rPr lang="en-US" smtClean="0"/>
              <a:t>Spring 2011</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pPr>
              <a:defRPr/>
            </a:pPr>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C12DDD1-243A-6B47-9171-7C26A1822D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9DE417E7-45D0-B445-8797-F39D2C978B4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9957D143-7A5D-3648-9785-74A3AF39D36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AC4A9927-42D1-B54C-86C6-9B5692ED7BA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fld id="{2CBAF3C7-2F07-DB4A-B536-CA92C16E15A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fld id="{E1319A4F-7381-0E40-AF74-852BB6AE3C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fld id="{4EDB5DC4-9DEE-7D44-89FD-05F95B44A4A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22091C23-1C53-2E46-87AF-4CED633E5B9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AC73A756-78E9-5242-A915-698C46F9D67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8EEA87B-4253-5644-BFF2-83830F48C28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Lst>
  <p:hf hdr="0"/>
  <p:txStyles>
    <p:titleStyle>
      <a:lvl1pPr algn="l" rtl="0" eaLnBrk="0" fontAlgn="base" hangingPunct="0">
        <a:spcBef>
          <a:spcPct val="0"/>
        </a:spcBef>
        <a:spcAft>
          <a:spcPct val="0"/>
        </a:spcAft>
        <a:defRPr sz="2800">
          <a:solidFill>
            <a:schemeClr val="accent1"/>
          </a:solidFill>
          <a:latin typeface="+mj-lt"/>
          <a:ea typeface="ＭＳ Ｐゴシック" pitchFamily="-97" charset="-128"/>
          <a:cs typeface="ＭＳ Ｐゴシック" charset="-128"/>
        </a:defRPr>
      </a:lvl1pPr>
      <a:lvl2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2pPr>
      <a:lvl3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3pPr>
      <a:lvl4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4pPr>
      <a:lvl5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pitchFamily="-97"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pitchFamily="-97"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075" name="Rectangle 5"/>
          <p:cNvSpPr>
            <a:spLocks noGrp="1" noChangeArrowheads="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076" name="Rectangle 6"/>
          <p:cNvSpPr>
            <a:spLocks noGrp="1" noChangeArrowheads="1"/>
          </p:cNvSpPr>
          <p:nvPr>
            <p:ph type="sldNum" sz="quarter" idx="12"/>
          </p:nvPr>
        </p:nvSpPr>
        <p:spPr>
          <a:noFill/>
        </p:spPr>
        <p:txBody>
          <a:bodyPr/>
          <a:lstStyle/>
          <a:p>
            <a:fld id="{7F62C6BC-A636-5C4E-8591-0E86D4EEBE40}" type="slidenum">
              <a:rPr lang="en-US"/>
              <a:pPr/>
              <a:t>1</a:t>
            </a:fld>
            <a:endParaRPr lang="en-US"/>
          </a:p>
        </p:txBody>
      </p:sp>
      <p:sp>
        <p:nvSpPr>
          <p:cNvPr id="3077" name="Rectangle 2"/>
          <p:cNvSpPr>
            <a:spLocks noGrp="1" noChangeArrowheads="1"/>
          </p:cNvSpPr>
          <p:nvPr>
            <p:ph type="ctrTitle"/>
          </p:nvPr>
        </p:nvSpPr>
        <p:spPr>
          <a:xfrm>
            <a:off x="685800" y="2492375"/>
            <a:ext cx="7772400" cy="744538"/>
          </a:xfrm>
        </p:spPr>
        <p:txBody>
          <a:bodyPr/>
          <a:lstStyle/>
          <a:p>
            <a:pPr eaLnBrk="1" hangingPunct="1"/>
            <a:r>
              <a:rPr lang="en-US">
                <a:ea typeface="ＭＳ Ｐゴシック" charset="-128"/>
              </a:rPr>
              <a:t>Lecture 10: Layout</a:t>
            </a:r>
          </a:p>
        </p:txBody>
      </p:sp>
      <p:sp>
        <p:nvSpPr>
          <p:cNvPr id="3078" name="Rectangle 3"/>
          <p:cNvSpPr>
            <a:spLocks noGrp="1" noChangeArrowheads="1"/>
          </p:cNvSpPr>
          <p:nvPr>
            <p:ph type="subTitle" idx="1"/>
          </p:nvPr>
        </p:nvSpPr>
        <p:spPr/>
        <p:txBody>
          <a:bodyPr/>
          <a:lstStyle/>
          <a:p>
            <a:pPr eaLnBrk="1" hangingPunct="1"/>
            <a:endParaRPr lang="en-US">
              <a:ea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ea typeface="ＭＳ Ｐゴシック" charset="-128"/>
              </a:rPr>
              <a:t>Automatic Layout</a:t>
            </a:r>
          </a:p>
        </p:txBody>
      </p:sp>
      <p:sp>
        <p:nvSpPr>
          <p:cNvPr id="6147" name="Rectangle 3"/>
          <p:cNvSpPr>
            <a:spLocks noGrp="1" noChangeArrowheads="1"/>
          </p:cNvSpPr>
          <p:nvPr>
            <p:ph type="body" idx="1"/>
          </p:nvPr>
        </p:nvSpPr>
        <p:spPr/>
        <p:txBody>
          <a:bodyPr/>
          <a:lstStyle/>
          <a:p>
            <a:r>
              <a:rPr lang="en-US" b="1">
                <a:ea typeface="Arial" charset="0"/>
              </a:rPr>
              <a:t>Layout</a:t>
            </a:r>
            <a:r>
              <a:rPr lang="en-US">
                <a:ea typeface="Arial" charset="0"/>
              </a:rPr>
              <a:t> determines the sizes and positions of components on the screen</a:t>
            </a:r>
          </a:p>
          <a:p>
            <a:pPr lvl="1"/>
            <a:r>
              <a:rPr lang="en-US">
                <a:ea typeface="Arial" charset="0"/>
              </a:rPr>
              <a:t>Also called geometry in some toolkits</a:t>
            </a:r>
          </a:p>
          <a:p>
            <a:r>
              <a:rPr lang="en-US">
                <a:ea typeface="Arial" charset="0"/>
              </a:rPr>
              <a:t>Declarative layout</a:t>
            </a:r>
          </a:p>
          <a:p>
            <a:pPr lvl="1"/>
            <a:r>
              <a:rPr lang="en-US">
                <a:ea typeface="Arial" charset="0"/>
              </a:rPr>
              <a:t>CSS styles</a:t>
            </a:r>
          </a:p>
          <a:p>
            <a:r>
              <a:rPr lang="en-US">
                <a:ea typeface="Arial" charset="0"/>
              </a:rPr>
              <a:t>Procedural layout</a:t>
            </a:r>
          </a:p>
          <a:p>
            <a:pPr lvl="1"/>
            <a:r>
              <a:rPr lang="en-US">
                <a:ea typeface="Arial" charset="0"/>
              </a:rPr>
              <a:t>Write Javascript code to compute positions and sizes</a:t>
            </a:r>
          </a:p>
        </p:txBody>
      </p:sp>
      <p:sp>
        <p:nvSpPr>
          <p:cNvPr id="614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14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150" name="Slide Number Placeholder 5"/>
          <p:cNvSpPr>
            <a:spLocks noGrp="1"/>
          </p:cNvSpPr>
          <p:nvPr>
            <p:ph type="sldNum" sz="quarter" idx="12"/>
          </p:nvPr>
        </p:nvSpPr>
        <p:spPr>
          <a:noFill/>
        </p:spPr>
        <p:txBody>
          <a:bodyPr/>
          <a:lstStyle/>
          <a:p>
            <a:fld id="{6E930394-E23A-AC4A-96E6-A9918D873B94}"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ea typeface="ＭＳ Ｐゴシック" charset="-128"/>
              </a:rPr>
              <a:t>Reasons to Do Automatic Layout</a:t>
            </a:r>
          </a:p>
        </p:txBody>
      </p:sp>
      <p:sp>
        <p:nvSpPr>
          <p:cNvPr id="7171" name="Rectangle 3"/>
          <p:cNvSpPr>
            <a:spLocks noGrp="1" noChangeArrowheads="1"/>
          </p:cNvSpPr>
          <p:nvPr>
            <p:ph type="body" idx="1"/>
          </p:nvPr>
        </p:nvSpPr>
        <p:spPr/>
        <p:txBody>
          <a:bodyPr/>
          <a:lstStyle/>
          <a:p>
            <a:r>
              <a:rPr lang="en-US">
                <a:ea typeface="Arial" charset="0"/>
              </a:rPr>
              <a:t>Higher level programming</a:t>
            </a:r>
          </a:p>
          <a:p>
            <a:pPr lvl="1"/>
            <a:r>
              <a:rPr lang="en-US">
                <a:ea typeface="Arial" charset="0"/>
              </a:rPr>
              <a:t>Shorter, simpler code</a:t>
            </a:r>
          </a:p>
          <a:p>
            <a:r>
              <a:rPr lang="en-US">
                <a:ea typeface="Arial" charset="0"/>
              </a:rPr>
              <a:t>Adapts to change</a:t>
            </a:r>
          </a:p>
          <a:p>
            <a:pPr lvl="1"/>
            <a:r>
              <a:rPr lang="en-US">
                <a:ea typeface="Arial" charset="0"/>
              </a:rPr>
              <a:t>Window size</a:t>
            </a:r>
          </a:p>
          <a:p>
            <a:pPr lvl="1"/>
            <a:r>
              <a:rPr lang="en-US">
                <a:ea typeface="Arial" charset="0"/>
              </a:rPr>
              <a:t>Font size</a:t>
            </a:r>
          </a:p>
          <a:p>
            <a:pPr lvl="1"/>
            <a:r>
              <a:rPr lang="en-US">
                <a:ea typeface="Arial" charset="0"/>
              </a:rPr>
              <a:t>Widget set (or theme or skin)</a:t>
            </a:r>
          </a:p>
          <a:p>
            <a:pPr lvl="1"/>
            <a:r>
              <a:rPr lang="en-US">
                <a:ea typeface="Arial" charset="0"/>
              </a:rPr>
              <a:t>Labels (internationalization)</a:t>
            </a:r>
          </a:p>
          <a:p>
            <a:pPr lvl="1"/>
            <a:r>
              <a:rPr lang="en-US">
                <a:ea typeface="Arial" charset="0"/>
              </a:rPr>
              <a:t>Adding or removing nodes</a:t>
            </a:r>
          </a:p>
        </p:txBody>
      </p:sp>
      <p:sp>
        <p:nvSpPr>
          <p:cNvPr id="717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17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174" name="Slide Number Placeholder 5"/>
          <p:cNvSpPr>
            <a:spLocks noGrp="1"/>
          </p:cNvSpPr>
          <p:nvPr>
            <p:ph type="sldNum" sz="quarter" idx="12"/>
          </p:nvPr>
        </p:nvSpPr>
        <p:spPr>
          <a:noFill/>
        </p:spPr>
        <p:txBody>
          <a:bodyPr/>
          <a:lstStyle/>
          <a:p>
            <a:fld id="{ABCE4A9D-6D15-A449-8965-A32230B1CFAC}"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Flow Layout</a:t>
            </a:r>
          </a:p>
        </p:txBody>
      </p:sp>
      <p:sp>
        <p:nvSpPr>
          <p:cNvPr id="3" name="Text Placeholder 2"/>
          <p:cNvSpPr>
            <a:spLocks noGrp="1"/>
          </p:cNvSpPr>
          <p:nvPr>
            <p:ph type="body" idx="1"/>
          </p:nvPr>
        </p:nvSpPr>
        <p:spPr/>
        <p:txBody>
          <a:bodyPr/>
          <a:lstStyle/>
          <a:p>
            <a:r>
              <a:rPr lang="en-US"/>
              <a:t>Left-to-right, automatically-wrapping</a:t>
            </a:r>
          </a:p>
          <a:p>
            <a:r>
              <a:rPr lang="en-US"/>
              <a:t>CSS calls this “inline” layout</a:t>
            </a:r>
          </a:p>
          <a:p>
            <a:pPr lvl="1">
              <a:buNone/>
            </a:pPr>
            <a:r>
              <a:rPr lang="en-US"/>
              <a:t>display: inline</a:t>
            </a:r>
          </a:p>
          <a:p>
            <a:r>
              <a:rPr lang="en-US"/>
              <a:t>Many elements use inline layout by default </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45A708FA-88A4-D649-AF0D-558589ED9F7E}" type="slidenum">
              <a:rPr lang="en-US"/>
              <a:pPr/>
              <a:t>12</a:t>
            </a:fld>
            <a:endParaRPr lang="en-US"/>
          </a:p>
        </p:txBody>
      </p:sp>
      <p:sp>
        <p:nvSpPr>
          <p:cNvPr id="7" name="Rectangle 6"/>
          <p:cNvSpPr/>
          <p:nvPr/>
        </p:nvSpPr>
        <p:spPr>
          <a:xfrm>
            <a:off x="457200" y="3541455"/>
            <a:ext cx="4572000" cy="2246769"/>
          </a:xfrm>
          <a:prstGeom prst="rect">
            <a:avLst/>
          </a:prstGeom>
        </p:spPr>
        <p:txBody>
          <a:bodyPr>
            <a:spAutoFit/>
          </a:bodyPr>
          <a:lstStyle/>
          <a:p>
            <a:r>
              <a:rPr lang="en-US"/>
              <a:t>&lt;button&gt;People&lt;/button&gt;</a:t>
            </a:r>
          </a:p>
          <a:p>
            <a:r>
              <a:rPr lang="en-US"/>
              <a:t>&lt;button&gt;Places&lt;/button&gt;</a:t>
            </a:r>
          </a:p>
          <a:p>
            <a:r>
              <a:rPr lang="en-US"/>
              <a:t>&lt;button&gt;Things&lt;/button&gt;</a:t>
            </a:r>
          </a:p>
          <a:p>
            <a:r>
              <a:rPr lang="en-US"/>
              <a:t>&lt;button&gt;New&lt;/button&gt;</a:t>
            </a:r>
          </a:p>
          <a:p>
            <a:r>
              <a:rPr lang="en-US"/>
              <a:t>&lt;button&gt;Save&lt;/button&gt;</a:t>
            </a:r>
          </a:p>
          <a:p>
            <a:r>
              <a:rPr lang="en-US"/>
              <a:t>&lt;button&gt;Print&lt;/button&gt;</a:t>
            </a:r>
          </a:p>
          <a:p>
            <a:r>
              <a:rPr lang="en-US"/>
              <a:t>…</a:t>
            </a:r>
          </a:p>
        </p:txBody>
      </p:sp>
      <p:pic>
        <p:nvPicPr>
          <p:cNvPr id="9" name="Picture 8"/>
          <p:cNvPicPr>
            <a:picLocks noChangeAspect="1"/>
          </p:cNvPicPr>
          <p:nvPr/>
        </p:nvPicPr>
        <p:blipFill>
          <a:blip r:embed="rId3"/>
          <a:stretch>
            <a:fillRect/>
          </a:stretch>
        </p:blipFill>
        <p:spPr>
          <a:xfrm>
            <a:off x="3962400" y="3886200"/>
            <a:ext cx="4343400" cy="83844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Block Layout</a:t>
            </a:r>
          </a:p>
        </p:txBody>
      </p:sp>
      <p:sp>
        <p:nvSpPr>
          <p:cNvPr id="3" name="Text Placeholder 2"/>
          <p:cNvSpPr>
            <a:spLocks noGrp="1"/>
          </p:cNvSpPr>
          <p:nvPr>
            <p:ph type="body" idx="1"/>
          </p:nvPr>
        </p:nvSpPr>
        <p:spPr>
          <a:xfrm>
            <a:off x="685800" y="990600"/>
            <a:ext cx="7772400" cy="4724400"/>
          </a:xfrm>
        </p:spPr>
        <p:txBody>
          <a:bodyPr/>
          <a:lstStyle/>
          <a:p>
            <a:r>
              <a:rPr lang="en-US"/>
              <a:t>Blocks are laid out vertically</a:t>
            </a:r>
          </a:p>
          <a:p>
            <a:pPr lvl="1"/>
            <a:r>
              <a:rPr lang="en-US"/>
              <a:t>display: block</a:t>
            </a:r>
          </a:p>
          <a:p>
            <a:pPr lvl="1"/>
            <a:r>
              <a:rPr lang="en-US"/>
              <a:t>divs default to block layout</a:t>
            </a:r>
          </a:p>
          <a:p>
            <a:r>
              <a:rPr lang="en-US"/>
              <a:t>Inline blocks are laid out in flow</a:t>
            </a:r>
          </a:p>
          <a:p>
            <a:pPr lvl="1"/>
            <a:r>
              <a:rPr lang="en-US"/>
              <a:t>display: inline-block</a:t>
            </a:r>
          </a:p>
          <a:p>
            <a:pPr lvl="1"/>
            <a:endParaRPr lang="en-US"/>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45A708FA-88A4-D649-AF0D-558589ED9F7E}" type="slidenum">
              <a:rPr lang="en-US"/>
              <a:pPr/>
              <a:t>13</a:t>
            </a:fld>
            <a:endParaRPr lang="en-US"/>
          </a:p>
        </p:txBody>
      </p:sp>
      <p:sp>
        <p:nvSpPr>
          <p:cNvPr id="7" name="Rectangle 6"/>
          <p:cNvSpPr/>
          <p:nvPr/>
        </p:nvSpPr>
        <p:spPr>
          <a:xfrm>
            <a:off x="685800" y="3048000"/>
            <a:ext cx="4572000" cy="3477875"/>
          </a:xfrm>
          <a:prstGeom prst="rect">
            <a:avLst/>
          </a:prstGeom>
        </p:spPr>
        <p:txBody>
          <a:bodyPr>
            <a:spAutoFit/>
          </a:bodyPr>
          <a:lstStyle/>
          <a:p>
            <a:endParaRPr lang="en-US"/>
          </a:p>
          <a:p>
            <a:r>
              <a:rPr lang="en-US"/>
              <a:t>&lt;div&gt;</a:t>
            </a:r>
          </a:p>
          <a:p>
            <a:r>
              <a:rPr lang="en-US"/>
              <a:t>&lt;button&gt;People&lt;/button&gt;</a:t>
            </a:r>
          </a:p>
          <a:p>
            <a:r>
              <a:rPr lang="en-US"/>
              <a:t>&lt;button&gt;Places&lt;/button&gt;</a:t>
            </a:r>
          </a:p>
          <a:p>
            <a:r>
              <a:rPr lang="en-US"/>
              <a:t>&lt;button&gt;Things&lt;/button&gt;</a:t>
            </a:r>
          </a:p>
          <a:p>
            <a:r>
              <a:rPr lang="en-US"/>
              <a:t>&lt;/div&gt;</a:t>
            </a:r>
          </a:p>
          <a:p>
            <a:r>
              <a:rPr lang="en-US"/>
              <a:t>&lt;div&gt;</a:t>
            </a:r>
          </a:p>
          <a:p>
            <a:r>
              <a:rPr lang="en-US"/>
              <a:t>&lt;button&gt;New&lt;/button&gt;</a:t>
            </a:r>
          </a:p>
          <a:p>
            <a:r>
              <a:rPr lang="en-US"/>
              <a:t>&lt;button&gt;Save&lt;/button&gt;</a:t>
            </a:r>
          </a:p>
          <a:p>
            <a:r>
              <a:rPr lang="en-US"/>
              <a:t>&lt;button&gt;Print&lt;/button&gt;</a:t>
            </a:r>
          </a:p>
          <a:p>
            <a:r>
              <a:rPr lang="en-US"/>
              <a:t>&lt;/div&gt;</a:t>
            </a:r>
          </a:p>
        </p:txBody>
      </p:sp>
      <p:pic>
        <p:nvPicPr>
          <p:cNvPr id="8" name="Picture 7"/>
          <p:cNvPicPr>
            <a:picLocks noChangeAspect="1"/>
          </p:cNvPicPr>
          <p:nvPr/>
        </p:nvPicPr>
        <p:blipFill>
          <a:blip r:embed="rId2"/>
          <a:stretch>
            <a:fillRect/>
          </a:stretch>
        </p:blipFill>
        <p:spPr>
          <a:xfrm>
            <a:off x="4419600" y="3657600"/>
            <a:ext cx="4173764" cy="1092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Float Layout</a:t>
            </a:r>
          </a:p>
        </p:txBody>
      </p:sp>
      <p:sp>
        <p:nvSpPr>
          <p:cNvPr id="3" name="Text Placeholder 2"/>
          <p:cNvSpPr>
            <a:spLocks noGrp="1"/>
          </p:cNvSpPr>
          <p:nvPr>
            <p:ph type="body" idx="1"/>
          </p:nvPr>
        </p:nvSpPr>
        <p:spPr>
          <a:xfrm>
            <a:off x="762000" y="838200"/>
            <a:ext cx="7772400" cy="4724400"/>
          </a:xfrm>
        </p:spPr>
        <p:txBody>
          <a:bodyPr/>
          <a:lstStyle/>
          <a:p>
            <a:r>
              <a:rPr lang="en-US"/>
              <a:t>Float pushes a block to left or right edge</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45A708FA-88A4-D649-AF0D-558589ED9F7E}" type="slidenum">
              <a:rPr lang="en-US"/>
              <a:pPr/>
              <a:t>14</a:t>
            </a:fld>
            <a:endParaRPr lang="en-US"/>
          </a:p>
        </p:txBody>
      </p:sp>
      <p:sp>
        <p:nvSpPr>
          <p:cNvPr id="8" name="Rectangle 7"/>
          <p:cNvSpPr/>
          <p:nvPr/>
        </p:nvSpPr>
        <p:spPr>
          <a:xfrm>
            <a:off x="838200" y="1371600"/>
            <a:ext cx="4572000" cy="5016758"/>
          </a:xfrm>
          <a:prstGeom prst="rect">
            <a:avLst/>
          </a:prstGeom>
        </p:spPr>
        <p:txBody>
          <a:bodyPr>
            <a:spAutoFit/>
          </a:bodyPr>
          <a:lstStyle/>
          <a:p>
            <a:r>
              <a:rPr lang="en-US"/>
              <a:t>&lt;style&gt;</a:t>
            </a:r>
          </a:p>
          <a:p>
            <a:r>
              <a:rPr lang="en-US"/>
              <a:t>.navbar { float: left; }</a:t>
            </a:r>
          </a:p>
          <a:p>
            <a:r>
              <a:rPr lang="en-US"/>
              <a:t>.navbar button { display: block; }</a:t>
            </a:r>
          </a:p>
          <a:p>
            <a:r>
              <a:rPr lang="en-US"/>
              <a:t>&lt;/style&gt;</a:t>
            </a:r>
          </a:p>
          <a:p>
            <a:endParaRPr lang="en-US"/>
          </a:p>
          <a:p>
            <a:r>
              <a:rPr lang="en-US"/>
              <a:t>&lt;div class="navbar"&gt;</a:t>
            </a:r>
          </a:p>
          <a:p>
            <a:r>
              <a:rPr lang="en-US"/>
              <a:t>&lt;button&gt;People&lt;/button&gt;</a:t>
            </a:r>
          </a:p>
          <a:p>
            <a:r>
              <a:rPr lang="en-US"/>
              <a:t>&lt;button&gt;Places&lt;/button&gt;</a:t>
            </a:r>
          </a:p>
          <a:p>
            <a:r>
              <a:rPr lang="en-US"/>
              <a:t>&lt;button&gt;Things&lt;/button&gt;</a:t>
            </a:r>
          </a:p>
          <a:p>
            <a:r>
              <a:rPr lang="en-US"/>
              <a:t>&lt;/div&gt;</a:t>
            </a:r>
          </a:p>
          <a:p>
            <a:endParaRPr lang="en-US"/>
          </a:p>
          <a:p>
            <a:r>
              <a:rPr lang="en-US"/>
              <a:t>&lt;div&gt;</a:t>
            </a:r>
          </a:p>
          <a:p>
            <a:r>
              <a:rPr lang="en-US"/>
              <a:t>&lt;button&gt;New&lt;/button&gt;</a:t>
            </a:r>
          </a:p>
          <a:p>
            <a:r>
              <a:rPr lang="en-US"/>
              <a:t>&lt;button&gt;Save&lt;/button&gt;</a:t>
            </a:r>
          </a:p>
          <a:p>
            <a:r>
              <a:rPr lang="en-US"/>
              <a:t>&lt;button&gt;Print&lt;/button&gt;</a:t>
            </a:r>
          </a:p>
          <a:p>
            <a:r>
              <a:rPr lang="en-US"/>
              <a:t>&lt;/div&gt;</a:t>
            </a:r>
          </a:p>
        </p:txBody>
      </p:sp>
      <p:pic>
        <p:nvPicPr>
          <p:cNvPr id="9" name="Picture 8"/>
          <p:cNvPicPr>
            <a:picLocks noChangeAspect="1"/>
          </p:cNvPicPr>
          <p:nvPr/>
        </p:nvPicPr>
        <p:blipFill>
          <a:blip r:embed="rId2"/>
          <a:stretch>
            <a:fillRect/>
          </a:stretch>
        </p:blipFill>
        <p:spPr>
          <a:xfrm>
            <a:off x="4413405" y="3352800"/>
            <a:ext cx="4349595" cy="15113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Grid Layout</a:t>
            </a:r>
          </a:p>
        </p:txBody>
      </p:sp>
      <p:sp>
        <p:nvSpPr>
          <p:cNvPr id="3" name="Text Placeholder 2"/>
          <p:cNvSpPr>
            <a:spLocks noGrp="1"/>
          </p:cNvSpPr>
          <p:nvPr>
            <p:ph type="body" idx="1"/>
          </p:nvPr>
        </p:nvSpPr>
        <p:spPr/>
        <p:txBody>
          <a:bodyPr/>
          <a:lstStyle/>
          <a:p>
            <a:r>
              <a:rPr lang="en-US"/>
              <a:t>Blocks &amp; floats are typically not enough to enforce all the alignments you want in a UI</a:t>
            </a:r>
          </a:p>
          <a:p>
            <a:r>
              <a:rPr lang="en-US"/>
              <a:t>Use tables instead</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45A708FA-88A4-D649-AF0D-558589ED9F7E}" type="slidenum">
              <a:rPr lang="en-US"/>
              <a:pPr/>
              <a:t>15</a:t>
            </a:fld>
            <a:endParaRPr lang="en-US"/>
          </a:p>
        </p:txBody>
      </p:sp>
      <p:sp>
        <p:nvSpPr>
          <p:cNvPr id="7" name="Rectangle 6"/>
          <p:cNvSpPr/>
          <p:nvPr/>
        </p:nvSpPr>
        <p:spPr>
          <a:xfrm>
            <a:off x="609600" y="3160455"/>
            <a:ext cx="4572000" cy="2554545"/>
          </a:xfrm>
          <a:prstGeom prst="rect">
            <a:avLst/>
          </a:prstGeom>
        </p:spPr>
        <p:txBody>
          <a:bodyPr>
            <a:spAutoFit/>
          </a:bodyPr>
          <a:lstStyle/>
          <a:p>
            <a:r>
              <a:rPr lang="en-US"/>
              <a:t>&lt;table&gt;</a:t>
            </a:r>
          </a:p>
          <a:p>
            <a:r>
              <a:rPr lang="en-US"/>
              <a:t>&lt;tr&gt;&lt;td&gt;Name:&lt;/td&gt;</a:t>
            </a:r>
          </a:p>
          <a:p>
            <a:r>
              <a:rPr lang="en-US"/>
              <a:t>        &lt;td&gt;&lt;input type="text" /&gt;&lt;/td&gt;</a:t>
            </a:r>
          </a:p>
          <a:p>
            <a:r>
              <a:rPr lang="en-US"/>
              <a:t>&lt;/tr&gt;</a:t>
            </a:r>
          </a:p>
          <a:p>
            <a:r>
              <a:rPr lang="en-US"/>
              <a:t>&lt;tr&gt;&lt;td&gt;Groups:&lt;/td&gt;</a:t>
            </a:r>
          </a:p>
          <a:p>
            <a:r>
              <a:rPr lang="en-US"/>
              <a:t>        &lt;td&gt;&lt;textarea&gt;&lt;/textarea&gt;&lt;/td&gt;</a:t>
            </a:r>
          </a:p>
          <a:p>
            <a:r>
              <a:rPr lang="en-US"/>
              <a:t>&lt;/tr&gt;</a:t>
            </a:r>
          </a:p>
          <a:p>
            <a:r>
              <a:rPr lang="en-US"/>
              <a:t>&lt;/table&gt;</a:t>
            </a:r>
          </a:p>
        </p:txBody>
      </p:sp>
      <p:pic>
        <p:nvPicPr>
          <p:cNvPr id="9" name="Picture 8"/>
          <p:cNvPicPr>
            <a:picLocks noChangeAspect="1"/>
          </p:cNvPicPr>
          <p:nvPr/>
        </p:nvPicPr>
        <p:blipFill>
          <a:blip r:embed="rId2"/>
          <a:stretch>
            <a:fillRect/>
          </a:stretch>
        </p:blipFill>
        <p:spPr>
          <a:xfrm>
            <a:off x="5143500" y="3581400"/>
            <a:ext cx="4000500" cy="1143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ea typeface="ＭＳ Ｐゴシック" charset="-128"/>
              </a:rPr>
              <a:t>Margins, Borders, &amp; Padding</a:t>
            </a:r>
          </a:p>
        </p:txBody>
      </p:sp>
      <p:sp>
        <p:nvSpPr>
          <p:cNvPr id="11267" name="Text Placeholder 24"/>
          <p:cNvSpPr>
            <a:spLocks noGrp="1"/>
          </p:cNvSpPr>
          <p:nvPr>
            <p:ph type="body" idx="1"/>
          </p:nvPr>
        </p:nvSpPr>
        <p:spPr/>
        <p:txBody>
          <a:bodyPr/>
          <a:lstStyle/>
          <a:p>
            <a:endParaRPr lang="en-US">
              <a:ea typeface="Arial" charset="0"/>
            </a:endParaRPr>
          </a:p>
        </p:txBody>
      </p:sp>
      <p:sp>
        <p:nvSpPr>
          <p:cNvPr id="11268"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1269"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1270" name="Slide Number Placeholder 4"/>
          <p:cNvSpPr>
            <a:spLocks noGrp="1"/>
          </p:cNvSpPr>
          <p:nvPr>
            <p:ph type="sldNum" sz="quarter" idx="12"/>
          </p:nvPr>
        </p:nvSpPr>
        <p:spPr>
          <a:noFill/>
        </p:spPr>
        <p:txBody>
          <a:bodyPr/>
          <a:lstStyle/>
          <a:p>
            <a:fld id="{4A5F34E8-2813-E84A-B661-D7B8506E5682}" type="slidenum">
              <a:rPr lang="en-US"/>
              <a:pPr/>
              <a:t>16</a:t>
            </a:fld>
            <a:endParaRPr lang="en-US"/>
          </a:p>
        </p:txBody>
      </p:sp>
      <p:sp>
        <p:nvSpPr>
          <p:cNvPr id="26" name="Rectangle 25"/>
          <p:cNvSpPr/>
          <p:nvPr/>
        </p:nvSpPr>
        <p:spPr bwMode="auto">
          <a:xfrm>
            <a:off x="838200" y="1143000"/>
            <a:ext cx="6934200" cy="4038600"/>
          </a:xfrm>
          <a:prstGeom prst="rect">
            <a:avLst/>
          </a:prstGeom>
          <a:solidFill>
            <a:schemeClr val="bg1"/>
          </a:solidFill>
          <a:ln w="25400" cap="flat" cmpd="sng" algn="ctr">
            <a:solidFill>
              <a:schemeClr val="tx1"/>
            </a:solidFill>
            <a:prstDash val="sysDash"/>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Margin</a:t>
            </a:r>
          </a:p>
        </p:txBody>
      </p:sp>
      <p:sp>
        <p:nvSpPr>
          <p:cNvPr id="27" name="Rectangle 26"/>
          <p:cNvSpPr/>
          <p:nvPr/>
        </p:nvSpPr>
        <p:spPr bwMode="auto">
          <a:xfrm>
            <a:off x="1371600" y="1600200"/>
            <a:ext cx="5943600" cy="2819400"/>
          </a:xfrm>
          <a:prstGeom prst="rect">
            <a:avLst/>
          </a:prstGeom>
          <a:solidFill>
            <a:schemeClr val="bg2">
              <a:lumMod val="40000"/>
              <a:lumOff val="60000"/>
            </a:schemeClr>
          </a:solidFill>
          <a:ln w="25400" cap="flat" cmpd="sng" algn="ctr">
            <a:solidFill>
              <a:schemeClr val="tx1"/>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Border</a:t>
            </a:r>
          </a:p>
        </p:txBody>
      </p:sp>
      <p:sp>
        <p:nvSpPr>
          <p:cNvPr id="28" name="Rectangle 27"/>
          <p:cNvSpPr/>
          <p:nvPr/>
        </p:nvSpPr>
        <p:spPr bwMode="auto">
          <a:xfrm>
            <a:off x="1905000" y="2057400"/>
            <a:ext cx="4876800" cy="1905000"/>
          </a:xfrm>
          <a:prstGeom prst="rect">
            <a:avLst/>
          </a:prstGeom>
          <a:solidFill>
            <a:schemeClr val="accent5">
              <a:lumMod val="60000"/>
              <a:lumOff val="40000"/>
            </a:schemeClr>
          </a:solidFill>
          <a:ln w="25400" cap="flat" cmpd="sng" algn="ctr">
            <a:solidFill>
              <a:schemeClr val="tx1"/>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Padding</a:t>
            </a:r>
          </a:p>
        </p:txBody>
      </p:sp>
      <p:sp>
        <p:nvSpPr>
          <p:cNvPr id="29" name="Rectangle 28"/>
          <p:cNvSpPr/>
          <p:nvPr/>
        </p:nvSpPr>
        <p:spPr bwMode="auto">
          <a:xfrm>
            <a:off x="2438400" y="2514600"/>
            <a:ext cx="3886200" cy="1143000"/>
          </a:xfrm>
          <a:prstGeom prst="rect">
            <a:avLst/>
          </a:prstGeom>
          <a:ln>
            <a:headEnd type="none" w="med" len="med"/>
            <a:tailEnd type="triangle" w="lg" len="lg"/>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Content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Space-Filling &amp; Alignment</a:t>
            </a:r>
          </a:p>
        </p:txBody>
      </p:sp>
      <p:sp>
        <p:nvSpPr>
          <p:cNvPr id="3" name="Text Placeholder 2"/>
          <p:cNvSpPr>
            <a:spLocks noGrp="1"/>
          </p:cNvSpPr>
          <p:nvPr>
            <p:ph type="body" idx="1"/>
          </p:nvPr>
        </p:nvSpPr>
        <p:spPr/>
        <p:txBody>
          <a:bodyPr/>
          <a:lstStyle/>
          <a:p>
            <a:r>
              <a:rPr lang="en-US"/>
              <a:t>width: 100% , height: 100% consumes all of the space available in the parent </a:t>
            </a:r>
          </a:p>
          <a:p>
            <a:r>
              <a:rPr lang="en-US"/>
              <a:t>vertical-align moves a node up and down in its parent’s box</a:t>
            </a:r>
          </a:p>
          <a:p>
            <a:pPr lvl="1"/>
            <a:r>
              <a:rPr lang="en-US"/>
              <a:t>baseline is good for lining up labels with textboxes</a:t>
            </a:r>
          </a:p>
          <a:p>
            <a:pPr lvl="1"/>
            <a:r>
              <a:rPr lang="en-US"/>
              <a:t>top and bottom are useful for other purposes</a:t>
            </a:r>
          </a:p>
          <a:p>
            <a:r>
              <a:rPr lang="en-US"/>
              <a:t>Centering </a:t>
            </a:r>
          </a:p>
          <a:p>
            <a:pPr lvl="1"/>
            <a:r>
              <a:rPr lang="en-US"/>
              <a:t>margin: auto for boxes</a:t>
            </a:r>
          </a:p>
          <a:p>
            <a:pPr lvl="1"/>
            <a:r>
              <a:rPr lang="en-US"/>
              <a:t>text-align: center for inlines</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45A708FA-88A4-D649-AF0D-558589ED9F7E}"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Absolute Positioning</a:t>
            </a:r>
          </a:p>
        </p:txBody>
      </p:sp>
      <p:sp>
        <p:nvSpPr>
          <p:cNvPr id="3" name="Text Placeholder 2"/>
          <p:cNvSpPr>
            <a:spLocks noGrp="1"/>
          </p:cNvSpPr>
          <p:nvPr>
            <p:ph type="body" idx="1"/>
          </p:nvPr>
        </p:nvSpPr>
        <p:spPr/>
        <p:txBody>
          <a:bodyPr/>
          <a:lstStyle/>
          <a:p>
            <a:r>
              <a:rPr lang="en-US" sz="2400"/>
              <a:t>Setting position &amp; size explicitly</a:t>
            </a:r>
          </a:p>
          <a:p>
            <a:pPr lvl="1"/>
            <a:r>
              <a:rPr lang="en-US" sz="2000"/>
              <a:t>in coordinate system of entire window, or of node’s parent</a:t>
            </a:r>
          </a:p>
          <a:p>
            <a:pPr lvl="1"/>
            <a:r>
              <a:rPr lang="en-US" sz="2000"/>
              <a:t>CSS has several units: px, em, ex, pt</a:t>
            </a:r>
          </a:p>
          <a:p>
            <a:pPr lvl="1"/>
            <a:r>
              <a:rPr lang="en-US" sz="2000"/>
              <a:t>mostly useful for popups</a:t>
            </a:r>
          </a:p>
          <a:p>
            <a:pPr lvl="1"/>
            <a:endParaRPr lang="en-US" sz="2000"/>
          </a:p>
          <a:p>
            <a:pPr lvl="1"/>
            <a:endParaRPr lang="en-US" sz="2000"/>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45A708FA-88A4-D649-AF0D-558589ED9F7E}" type="slidenum">
              <a:rPr lang="en-US"/>
              <a:pPr/>
              <a:t>18</a:t>
            </a:fld>
            <a:endParaRPr lang="en-US"/>
          </a:p>
        </p:txBody>
      </p:sp>
      <p:sp>
        <p:nvSpPr>
          <p:cNvPr id="7" name="Rectangle 6"/>
          <p:cNvSpPr/>
          <p:nvPr/>
        </p:nvSpPr>
        <p:spPr>
          <a:xfrm>
            <a:off x="685800" y="3429000"/>
            <a:ext cx="4572000" cy="1631216"/>
          </a:xfrm>
          <a:prstGeom prst="rect">
            <a:avLst/>
          </a:prstGeom>
        </p:spPr>
        <p:txBody>
          <a:bodyPr>
            <a:spAutoFit/>
          </a:bodyPr>
          <a:lstStyle/>
          <a:p>
            <a:r>
              <a:rPr lang="en-US"/>
              <a:t>&lt;style&gt;</a:t>
            </a:r>
          </a:p>
          <a:p>
            <a:r>
              <a:rPr lang="en-US"/>
              <a:t>button { position: absolute; </a:t>
            </a:r>
          </a:p>
          <a:p>
            <a:r>
              <a:rPr lang="en-US"/>
              <a:t>              left: 5px; </a:t>
            </a:r>
          </a:p>
          <a:p>
            <a:r>
              <a:rPr lang="en-US"/>
              <a:t>              top: 5px; }</a:t>
            </a:r>
          </a:p>
          <a:p>
            <a:r>
              <a:rPr lang="en-US"/>
              <a:t>&lt;/style&gt;</a:t>
            </a:r>
          </a:p>
        </p:txBody>
      </p:sp>
      <p:pic>
        <p:nvPicPr>
          <p:cNvPr id="9" name="Picture 8"/>
          <p:cNvPicPr>
            <a:picLocks noChangeAspect="1"/>
          </p:cNvPicPr>
          <p:nvPr/>
        </p:nvPicPr>
        <p:blipFill>
          <a:blip r:embed="rId2"/>
          <a:stretch>
            <a:fillRect/>
          </a:stretch>
        </p:blipFill>
        <p:spPr>
          <a:xfrm>
            <a:off x="4114800" y="3886200"/>
            <a:ext cx="4394200" cy="5842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ea typeface="ＭＳ Ｐゴシック" charset="-128"/>
              </a:rPr>
              <a:t>Constraints</a:t>
            </a:r>
          </a:p>
        </p:txBody>
      </p:sp>
      <p:sp>
        <p:nvSpPr>
          <p:cNvPr id="14339" name="Rectangle 3"/>
          <p:cNvSpPr>
            <a:spLocks noGrp="1" noChangeArrowheads="1"/>
          </p:cNvSpPr>
          <p:nvPr>
            <p:ph type="body" idx="1"/>
          </p:nvPr>
        </p:nvSpPr>
        <p:spPr/>
        <p:txBody>
          <a:bodyPr/>
          <a:lstStyle/>
          <a:p>
            <a:r>
              <a:rPr lang="en-US" b="1">
                <a:ea typeface="Arial" charset="0"/>
              </a:rPr>
              <a:t>Constraint</a:t>
            </a:r>
            <a:r>
              <a:rPr lang="en-US">
                <a:ea typeface="Arial" charset="0"/>
              </a:rPr>
              <a:t> is a relationship among variables that is automatically maintained by system</a:t>
            </a:r>
          </a:p>
          <a:p>
            <a:pPr lvl="2"/>
            <a:r>
              <a:rPr lang="en-US" b="1">
                <a:ea typeface="Arial" charset="0"/>
              </a:rPr>
              <a:t>Constraint propagation:</a:t>
            </a:r>
            <a:r>
              <a:rPr lang="en-US">
                <a:ea typeface="Arial" charset="0"/>
              </a:rPr>
              <a:t> When a variable changes, other variables are automatically changed to satisfy constraint</a:t>
            </a:r>
          </a:p>
        </p:txBody>
      </p:sp>
      <p:sp>
        <p:nvSpPr>
          <p:cNvPr id="1434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434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4342" name="Slide Number Placeholder 5"/>
          <p:cNvSpPr>
            <a:spLocks noGrp="1"/>
          </p:cNvSpPr>
          <p:nvPr>
            <p:ph type="sldNum" sz="quarter" idx="12"/>
          </p:nvPr>
        </p:nvSpPr>
        <p:spPr>
          <a:noFill/>
        </p:spPr>
        <p:txBody>
          <a:bodyPr/>
          <a:lstStyle/>
          <a:p>
            <a:fld id="{03374DF8-FAC8-4E43-A3E0-4941A7F71B32}"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a:t>UI Hall of Fame or Shame?</a:t>
            </a:r>
          </a:p>
        </p:txBody>
      </p:sp>
      <p:sp>
        <p:nvSpPr>
          <p:cNvPr id="4099" name="Text Placeholder 7"/>
          <p:cNvSpPr>
            <a:spLocks noGrp="1"/>
          </p:cNvSpPr>
          <p:nvPr>
            <p:ph type="body" idx="1"/>
          </p:nvPr>
        </p:nvSpPr>
        <p:spPr/>
        <p:txBody>
          <a:bodyPr/>
          <a:lstStyle/>
          <a:p>
            <a:endParaRPr lang="en-US"/>
          </a:p>
        </p:txBody>
      </p:sp>
      <p:sp>
        <p:nvSpPr>
          <p:cNvPr id="4100"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101"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02" name="Slide Number Placeholder 4"/>
          <p:cNvSpPr>
            <a:spLocks noGrp="1"/>
          </p:cNvSpPr>
          <p:nvPr>
            <p:ph type="sldNum" sz="quarter" idx="12"/>
          </p:nvPr>
        </p:nvSpPr>
        <p:spPr>
          <a:noFill/>
        </p:spPr>
        <p:txBody>
          <a:bodyPr/>
          <a:lstStyle/>
          <a:p>
            <a:fld id="{DF112352-C5D4-BA49-A42B-8C9816D8037D}" type="slidenum">
              <a:rPr lang="en-US"/>
              <a:pPr/>
              <a:t>2</a:t>
            </a:fld>
            <a:endParaRPr lang="en-US"/>
          </a:p>
        </p:txBody>
      </p:sp>
      <p:pic>
        <p:nvPicPr>
          <p:cNvPr id="4103" name="Picture 4"/>
          <p:cNvPicPr>
            <a:picLocks noChangeAspect="1" noChangeArrowheads="1"/>
          </p:cNvPicPr>
          <p:nvPr/>
        </p:nvPicPr>
        <p:blipFill>
          <a:blip r:embed="rId3"/>
          <a:srcRect b="56390"/>
          <a:stretch>
            <a:fillRect/>
          </a:stretch>
        </p:blipFill>
        <p:spPr bwMode="auto">
          <a:xfrm>
            <a:off x="304800" y="1524000"/>
            <a:ext cx="8686800" cy="2209800"/>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ea typeface="ＭＳ Ｐゴシック" charset="-128"/>
              </a:rPr>
              <a:t>Using Constraints for Layout</a:t>
            </a:r>
          </a:p>
        </p:txBody>
      </p:sp>
      <p:sp>
        <p:nvSpPr>
          <p:cNvPr id="15363" name="Text Placeholder 10"/>
          <p:cNvSpPr>
            <a:spLocks noGrp="1"/>
          </p:cNvSpPr>
          <p:nvPr>
            <p:ph type="body" idx="1"/>
          </p:nvPr>
        </p:nvSpPr>
        <p:spPr/>
        <p:txBody>
          <a:bodyPr/>
          <a:lstStyle/>
          <a:p>
            <a:endParaRPr lang="en-US">
              <a:ea typeface="Arial" charset="0"/>
            </a:endParaRPr>
          </a:p>
        </p:txBody>
      </p:sp>
      <p:sp>
        <p:nvSpPr>
          <p:cNvPr id="15364"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5365"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5366" name="Slide Number Placeholder 4"/>
          <p:cNvSpPr>
            <a:spLocks noGrp="1"/>
          </p:cNvSpPr>
          <p:nvPr>
            <p:ph type="sldNum" sz="quarter" idx="12"/>
          </p:nvPr>
        </p:nvSpPr>
        <p:spPr>
          <a:noFill/>
        </p:spPr>
        <p:txBody>
          <a:bodyPr/>
          <a:lstStyle/>
          <a:p>
            <a:fld id="{EECA3861-2D8C-A440-8AAB-C1A92DA39A76}" type="slidenum">
              <a:rPr lang="en-US"/>
              <a:pPr/>
              <a:t>20</a:t>
            </a:fld>
            <a:endParaRPr lang="en-US"/>
          </a:p>
        </p:txBody>
      </p:sp>
      <p:sp>
        <p:nvSpPr>
          <p:cNvPr id="15367" name="Rectangle 3"/>
          <p:cNvSpPr>
            <a:spLocks noChangeArrowheads="1"/>
          </p:cNvSpPr>
          <p:nvPr/>
        </p:nvSpPr>
        <p:spPr bwMode="auto">
          <a:xfrm>
            <a:off x="609600" y="1676400"/>
            <a:ext cx="7696200" cy="9906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endParaRPr lang="en-US"/>
          </a:p>
        </p:txBody>
      </p:sp>
      <p:sp>
        <p:nvSpPr>
          <p:cNvPr id="15368" name="Text Box 4"/>
          <p:cNvSpPr txBox="1">
            <a:spLocks noChangeArrowheads="1"/>
          </p:cNvSpPr>
          <p:nvPr/>
        </p:nvSpPr>
        <p:spPr bwMode="auto">
          <a:xfrm>
            <a:off x="1211263" y="1981200"/>
            <a:ext cx="973137" cy="422275"/>
          </a:xfrm>
          <a:prstGeom prst="rect">
            <a:avLst/>
          </a:prstGeom>
          <a:noFill/>
          <a:ln w="25400" cap="rnd">
            <a:solidFill>
              <a:schemeClr val="tx1"/>
            </a:solidFill>
            <a:prstDash val="sysDot"/>
            <a:miter lim="800000"/>
            <a:headEnd/>
            <a:tailEnd type="none" w="lg" len="lg"/>
          </a:ln>
        </p:spPr>
        <p:txBody>
          <a:bodyPr wrap="none" anchorCtr="1">
            <a:prstTxWarp prst="textNoShape">
              <a:avLst/>
            </a:prstTxWarp>
            <a:spAutoFit/>
          </a:bodyPr>
          <a:lstStyle/>
          <a:p>
            <a:r>
              <a:rPr lang="en-US"/>
              <a:t>Label1</a:t>
            </a:r>
          </a:p>
        </p:txBody>
      </p:sp>
      <p:sp>
        <p:nvSpPr>
          <p:cNvPr id="15369" name="Rectangle 5"/>
          <p:cNvSpPr>
            <a:spLocks noChangeArrowheads="1"/>
          </p:cNvSpPr>
          <p:nvPr/>
        </p:nvSpPr>
        <p:spPr bwMode="auto">
          <a:xfrm>
            <a:off x="2133600" y="1905000"/>
            <a:ext cx="33528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a:t>Textbox</a:t>
            </a:r>
          </a:p>
        </p:txBody>
      </p:sp>
      <p:sp>
        <p:nvSpPr>
          <p:cNvPr id="15370" name="Text Box 6"/>
          <p:cNvSpPr txBox="1">
            <a:spLocks noChangeArrowheads="1"/>
          </p:cNvSpPr>
          <p:nvPr/>
        </p:nvSpPr>
        <p:spPr bwMode="auto">
          <a:xfrm>
            <a:off x="7373938" y="1981200"/>
            <a:ext cx="973137" cy="422275"/>
          </a:xfrm>
          <a:prstGeom prst="rect">
            <a:avLst/>
          </a:prstGeom>
          <a:noFill/>
          <a:ln w="25400" cap="rnd">
            <a:solidFill>
              <a:schemeClr val="tx1"/>
            </a:solidFill>
            <a:prstDash val="sysDot"/>
            <a:miter lim="800000"/>
            <a:headEnd/>
            <a:tailEnd type="none" w="lg" len="lg"/>
          </a:ln>
        </p:spPr>
        <p:txBody>
          <a:bodyPr wrap="none" anchorCtr="1">
            <a:prstTxWarp prst="textNoShape">
              <a:avLst/>
            </a:prstTxWarp>
            <a:spAutoFit/>
          </a:bodyPr>
          <a:lstStyle/>
          <a:p>
            <a:r>
              <a:rPr lang="en-US"/>
              <a:t>Label2</a:t>
            </a:r>
          </a:p>
        </p:txBody>
      </p:sp>
      <p:sp>
        <p:nvSpPr>
          <p:cNvPr id="15371" name="Text Box 7"/>
          <p:cNvSpPr txBox="1">
            <a:spLocks noChangeArrowheads="1"/>
          </p:cNvSpPr>
          <p:nvPr/>
        </p:nvSpPr>
        <p:spPr bwMode="auto">
          <a:xfrm>
            <a:off x="685800" y="2895600"/>
            <a:ext cx="5453063" cy="3140075"/>
          </a:xfrm>
          <a:prstGeom prst="rect">
            <a:avLst/>
          </a:prstGeom>
          <a:noFill/>
          <a:ln w="25400">
            <a:noFill/>
            <a:miter lim="800000"/>
            <a:headEnd/>
            <a:tailEnd type="none" w="lg" len="lg"/>
          </a:ln>
        </p:spPr>
        <p:txBody>
          <a:bodyPr wrap="none" anchorCtr="1">
            <a:prstTxWarp prst="textNoShape">
              <a:avLst/>
            </a:prstTxWarp>
            <a:spAutoFit/>
          </a:bodyPr>
          <a:lstStyle/>
          <a:p>
            <a:r>
              <a:rPr lang="en-US"/>
              <a:t>label1.left = 5</a:t>
            </a:r>
          </a:p>
          <a:p>
            <a:r>
              <a:rPr lang="en-US"/>
              <a:t>label1.width = textwidth(label1.text, label1.font)</a:t>
            </a:r>
          </a:p>
          <a:p>
            <a:r>
              <a:rPr lang="en-US"/>
              <a:t>label1.right = textbox.left</a:t>
            </a:r>
          </a:p>
          <a:p>
            <a:r>
              <a:rPr lang="en-US"/>
              <a:t>label1.left + label1.width = label1.right</a:t>
            </a:r>
          </a:p>
          <a:p>
            <a:endParaRPr lang="en-US"/>
          </a:p>
          <a:p>
            <a:r>
              <a:rPr lang="en-US"/>
              <a:t>textbox.width &gt;= parent.width / 2</a:t>
            </a:r>
          </a:p>
          <a:p>
            <a:r>
              <a:rPr lang="en-US"/>
              <a:t>textbox.right &lt;= label2.left</a:t>
            </a:r>
          </a:p>
          <a:p>
            <a:endParaRPr lang="en-US"/>
          </a:p>
          <a:p>
            <a:r>
              <a:rPr lang="en-US"/>
              <a:t>label2.right = parent.width</a:t>
            </a:r>
          </a:p>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ea typeface="ＭＳ Ｐゴシック" charset="-128"/>
              </a:rPr>
              <a:t>Using Constraints for Behavior</a:t>
            </a:r>
          </a:p>
        </p:txBody>
      </p:sp>
      <p:sp>
        <p:nvSpPr>
          <p:cNvPr id="16387" name="Rectangle 3"/>
          <p:cNvSpPr>
            <a:spLocks noGrp="1" noChangeArrowheads="1"/>
          </p:cNvSpPr>
          <p:nvPr>
            <p:ph type="body" idx="1"/>
          </p:nvPr>
        </p:nvSpPr>
        <p:spPr/>
        <p:txBody>
          <a:bodyPr/>
          <a:lstStyle/>
          <a:p>
            <a:r>
              <a:rPr lang="en-US">
                <a:ea typeface="Arial" charset="0"/>
              </a:rPr>
              <a:t>Input</a:t>
            </a:r>
          </a:p>
          <a:p>
            <a:pPr lvl="1"/>
            <a:r>
              <a:rPr lang="en-US">
                <a:ea typeface="Arial" charset="0"/>
              </a:rPr>
              <a:t>checker.(x,y) = mouse.(x,y) </a:t>
            </a:r>
            <a:br>
              <a:rPr lang="en-US">
                <a:ea typeface="Arial" charset="0"/>
              </a:rPr>
            </a:br>
            <a:r>
              <a:rPr lang="en-US">
                <a:ea typeface="Arial" charset="0"/>
              </a:rPr>
              <a:t>if mouse.button1 &amp;&amp; mouse.(x,y) in checker</a:t>
            </a:r>
          </a:p>
          <a:p>
            <a:r>
              <a:rPr lang="en-US">
                <a:ea typeface="Arial" charset="0"/>
              </a:rPr>
              <a:t>Output</a:t>
            </a:r>
          </a:p>
          <a:p>
            <a:pPr lvl="1"/>
            <a:r>
              <a:rPr lang="en-US">
                <a:ea typeface="Arial" charset="0"/>
              </a:rPr>
              <a:t>checker.dropShadow.visible = mouse.button1 &amp;&amp; mouse.(x,y) in checker</a:t>
            </a:r>
          </a:p>
          <a:p>
            <a:r>
              <a:rPr lang="en-US">
                <a:ea typeface="Arial" charset="0"/>
              </a:rPr>
              <a:t>Interactions between components</a:t>
            </a:r>
          </a:p>
          <a:p>
            <a:pPr lvl="1"/>
            <a:r>
              <a:rPr lang="en-US">
                <a:ea typeface="Arial" charset="0"/>
              </a:rPr>
              <a:t>deleteButton.enabled = (textbox.selection != null)</a:t>
            </a:r>
          </a:p>
          <a:p>
            <a:r>
              <a:rPr lang="en-US">
                <a:ea typeface="Arial" charset="0"/>
              </a:rPr>
              <a:t>Connecting view to model</a:t>
            </a:r>
          </a:p>
          <a:p>
            <a:pPr lvl="1"/>
            <a:r>
              <a:rPr lang="en-US">
                <a:ea typeface="Arial" charset="0"/>
              </a:rPr>
              <a:t>checker.x = board.find(checker).column * 50</a:t>
            </a:r>
          </a:p>
          <a:p>
            <a:pPr lvl="1"/>
            <a:endParaRPr lang="en-US">
              <a:ea typeface="Arial" charset="0"/>
            </a:endParaRPr>
          </a:p>
        </p:txBody>
      </p:sp>
      <p:sp>
        <p:nvSpPr>
          <p:cNvPr id="1638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638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6390" name="Slide Number Placeholder 5"/>
          <p:cNvSpPr>
            <a:spLocks noGrp="1"/>
          </p:cNvSpPr>
          <p:nvPr>
            <p:ph type="sldNum" sz="quarter" idx="12"/>
          </p:nvPr>
        </p:nvSpPr>
        <p:spPr>
          <a:noFill/>
        </p:spPr>
        <p:txBody>
          <a:bodyPr/>
          <a:lstStyle/>
          <a:p>
            <a:fld id="{AB232D83-0543-4F4E-96BD-04240E999C22}"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p:txBody>
          <a:bodyPr/>
          <a:lstStyle/>
          <a:p>
            <a:r>
              <a:rPr lang="en-US">
                <a:ea typeface="ＭＳ Ｐゴシック" charset="-128"/>
              </a:rPr>
              <a:t>Constraints Are Declarative UI</a:t>
            </a:r>
          </a:p>
        </p:txBody>
      </p:sp>
      <p:sp>
        <p:nvSpPr>
          <p:cNvPr id="17411" name="Text Placeholder 18"/>
          <p:cNvSpPr>
            <a:spLocks noGrp="1"/>
          </p:cNvSpPr>
          <p:nvPr>
            <p:ph type="body" idx="1"/>
          </p:nvPr>
        </p:nvSpPr>
        <p:spPr/>
        <p:txBody>
          <a:bodyPr/>
          <a:lstStyle/>
          <a:p>
            <a:endParaRPr lang="en-US">
              <a:ea typeface="Arial" charset="0"/>
            </a:endParaRPr>
          </a:p>
        </p:txBody>
      </p:sp>
      <p:sp>
        <p:nvSpPr>
          <p:cNvPr id="17412"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7413"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7414" name="Slide Number Placeholder 4"/>
          <p:cNvSpPr>
            <a:spLocks noGrp="1"/>
          </p:cNvSpPr>
          <p:nvPr>
            <p:ph type="sldNum" sz="quarter" idx="12"/>
          </p:nvPr>
        </p:nvSpPr>
        <p:spPr>
          <a:noFill/>
        </p:spPr>
        <p:txBody>
          <a:bodyPr/>
          <a:lstStyle/>
          <a:p>
            <a:fld id="{2645A737-3540-1B4A-9F59-D2429E434962}" type="slidenum">
              <a:rPr lang="en-US"/>
              <a:pPr/>
              <a:t>22</a:t>
            </a:fld>
            <a:endParaRPr lang="en-US"/>
          </a:p>
        </p:txBody>
      </p:sp>
      <p:sp>
        <p:nvSpPr>
          <p:cNvPr id="17415" name="Rectangle 2"/>
          <p:cNvSpPr>
            <a:spLocks noChangeArrowheads="1"/>
          </p:cNvSpPr>
          <p:nvPr/>
        </p:nvSpPr>
        <p:spPr bwMode="auto">
          <a:xfrm>
            <a:off x="6096000" y="1295400"/>
            <a:ext cx="2133600" cy="4419600"/>
          </a:xfrm>
          <a:prstGeom prst="rect">
            <a:avLst/>
          </a:prstGeom>
          <a:solidFill>
            <a:schemeClr val="hlink"/>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17416" name="Rectangle 4"/>
          <p:cNvSpPr>
            <a:spLocks noChangeArrowheads="1"/>
          </p:cNvSpPr>
          <p:nvPr/>
        </p:nvSpPr>
        <p:spPr bwMode="auto">
          <a:xfrm>
            <a:off x="5867400" y="2057400"/>
            <a:ext cx="2590800" cy="1447800"/>
          </a:xfrm>
          <a:prstGeom prst="rect">
            <a:avLst/>
          </a:prstGeom>
          <a:no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17417" name="Rectangle 5"/>
          <p:cNvSpPr>
            <a:spLocks noChangeArrowheads="1"/>
          </p:cNvSpPr>
          <p:nvPr/>
        </p:nvSpPr>
        <p:spPr bwMode="auto">
          <a:xfrm>
            <a:off x="8458200" y="2057400"/>
            <a:ext cx="152400" cy="14478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17418" name="Rectangle 6"/>
          <p:cNvSpPr>
            <a:spLocks noChangeArrowheads="1"/>
          </p:cNvSpPr>
          <p:nvPr/>
        </p:nvSpPr>
        <p:spPr bwMode="auto">
          <a:xfrm>
            <a:off x="8458200" y="2286000"/>
            <a:ext cx="152400" cy="228600"/>
          </a:xfrm>
          <a:prstGeom prst="rect">
            <a:avLst/>
          </a:prstGeom>
          <a:solidFill>
            <a:schemeClr val="bg2"/>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17419" name="Rectangle 7"/>
          <p:cNvSpPr>
            <a:spLocks noChangeArrowheads="1"/>
          </p:cNvSpPr>
          <p:nvPr/>
        </p:nvSpPr>
        <p:spPr bwMode="auto">
          <a:xfrm>
            <a:off x="6096000" y="1295400"/>
            <a:ext cx="2133600" cy="762000"/>
          </a:xfrm>
          <a:prstGeom prst="rect">
            <a:avLst/>
          </a:prstGeom>
          <a:solidFill>
            <a:schemeClr val="hlink"/>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17420" name="Rectangle 8"/>
          <p:cNvSpPr>
            <a:spLocks noChangeArrowheads="1"/>
          </p:cNvSpPr>
          <p:nvPr/>
        </p:nvSpPr>
        <p:spPr bwMode="auto">
          <a:xfrm>
            <a:off x="6096000" y="2057400"/>
            <a:ext cx="2133600" cy="1447800"/>
          </a:xfrm>
          <a:prstGeom prst="rect">
            <a:avLst/>
          </a:prstGeom>
          <a:solidFill>
            <a:schemeClr val="bg2"/>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17421" name="Text Box 9"/>
          <p:cNvSpPr txBox="1">
            <a:spLocks noChangeArrowheads="1"/>
          </p:cNvSpPr>
          <p:nvPr/>
        </p:nvSpPr>
        <p:spPr bwMode="auto">
          <a:xfrm>
            <a:off x="1631950" y="3657600"/>
            <a:ext cx="2217738" cy="396875"/>
          </a:xfrm>
          <a:prstGeom prst="rect">
            <a:avLst/>
          </a:prstGeom>
          <a:noFill/>
          <a:ln w="25400">
            <a:noFill/>
            <a:miter lim="800000"/>
            <a:headEnd/>
            <a:tailEnd type="none" w="lg" len="lg"/>
          </a:ln>
        </p:spPr>
        <p:txBody>
          <a:bodyPr wrap="none" anchorCtr="1">
            <a:prstTxWarp prst="textNoShape">
              <a:avLst/>
            </a:prstTxWarp>
            <a:spAutoFit/>
          </a:bodyPr>
          <a:lstStyle/>
          <a:p>
            <a:r>
              <a:rPr lang="en-US"/>
              <a:t>-scrollpane.child.y</a:t>
            </a:r>
          </a:p>
        </p:txBody>
      </p:sp>
      <p:sp>
        <p:nvSpPr>
          <p:cNvPr id="17422" name="Text Box 10"/>
          <p:cNvSpPr txBox="1">
            <a:spLocks noChangeArrowheads="1"/>
          </p:cNvSpPr>
          <p:nvPr/>
        </p:nvSpPr>
        <p:spPr bwMode="auto">
          <a:xfrm>
            <a:off x="280988" y="4114800"/>
            <a:ext cx="4900612" cy="396875"/>
          </a:xfrm>
          <a:prstGeom prst="rect">
            <a:avLst/>
          </a:prstGeom>
          <a:noFill/>
          <a:ln w="25400">
            <a:noFill/>
            <a:miter lim="800000"/>
            <a:headEnd/>
            <a:tailEnd type="none" w="lg" len="lg"/>
          </a:ln>
        </p:spPr>
        <p:txBody>
          <a:bodyPr wrap="none" anchorCtr="1">
            <a:prstTxWarp prst="textNoShape">
              <a:avLst/>
            </a:prstTxWarp>
            <a:spAutoFit/>
          </a:bodyPr>
          <a:lstStyle/>
          <a:p>
            <a:r>
              <a:rPr lang="en-US"/>
              <a:t>scrollpane.child.height – scrollpane.height</a:t>
            </a:r>
          </a:p>
        </p:txBody>
      </p:sp>
      <p:sp>
        <p:nvSpPr>
          <p:cNvPr id="17423" name="Line 11"/>
          <p:cNvSpPr>
            <a:spLocks noChangeShapeType="1"/>
          </p:cNvSpPr>
          <p:nvPr/>
        </p:nvSpPr>
        <p:spPr bwMode="auto">
          <a:xfrm>
            <a:off x="304800" y="4114800"/>
            <a:ext cx="48768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17424" name="Text Box 12"/>
          <p:cNvSpPr txBox="1">
            <a:spLocks noChangeArrowheads="1"/>
          </p:cNvSpPr>
          <p:nvPr/>
        </p:nvSpPr>
        <p:spPr bwMode="auto">
          <a:xfrm>
            <a:off x="1704975" y="2286000"/>
            <a:ext cx="2116138" cy="396875"/>
          </a:xfrm>
          <a:prstGeom prst="rect">
            <a:avLst/>
          </a:prstGeom>
          <a:noFill/>
          <a:ln w="25400">
            <a:noFill/>
            <a:miter lim="800000"/>
            <a:headEnd/>
            <a:tailEnd type="none" w="lg" len="lg"/>
          </a:ln>
        </p:spPr>
        <p:txBody>
          <a:bodyPr wrap="none" anchorCtr="1">
            <a:prstTxWarp prst="textNoShape">
              <a:avLst/>
            </a:prstTxWarp>
            <a:spAutoFit/>
          </a:bodyPr>
          <a:lstStyle/>
          <a:p>
            <a:r>
              <a:rPr lang="en-US"/>
              <a:t>scrollbar.thumb.y</a:t>
            </a:r>
          </a:p>
        </p:txBody>
      </p:sp>
      <p:sp>
        <p:nvSpPr>
          <p:cNvPr id="17425" name="Text Box 13"/>
          <p:cNvSpPr txBox="1">
            <a:spLocks noChangeArrowheads="1"/>
          </p:cNvSpPr>
          <p:nvPr/>
        </p:nvSpPr>
        <p:spPr bwMode="auto">
          <a:xfrm>
            <a:off x="103188" y="2743200"/>
            <a:ext cx="5303837" cy="396875"/>
          </a:xfrm>
          <a:prstGeom prst="rect">
            <a:avLst/>
          </a:prstGeom>
          <a:noFill/>
          <a:ln w="25400">
            <a:noFill/>
            <a:miter lim="800000"/>
            <a:headEnd/>
            <a:tailEnd type="none" w="lg" len="lg"/>
          </a:ln>
        </p:spPr>
        <p:txBody>
          <a:bodyPr wrap="none" anchorCtr="1">
            <a:prstTxWarp prst="textNoShape">
              <a:avLst/>
            </a:prstTxWarp>
            <a:spAutoFit/>
          </a:bodyPr>
          <a:lstStyle/>
          <a:p>
            <a:r>
              <a:rPr lang="en-US"/>
              <a:t>scrollbar.track.height – scrollbar.thumb.height</a:t>
            </a:r>
          </a:p>
        </p:txBody>
      </p:sp>
      <p:sp>
        <p:nvSpPr>
          <p:cNvPr id="17426" name="Line 14"/>
          <p:cNvSpPr>
            <a:spLocks noChangeShapeType="1"/>
          </p:cNvSpPr>
          <p:nvPr/>
        </p:nvSpPr>
        <p:spPr bwMode="auto">
          <a:xfrm>
            <a:off x="328613" y="2743200"/>
            <a:ext cx="48768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17427" name="Text Box 15"/>
          <p:cNvSpPr txBox="1">
            <a:spLocks noChangeArrowheads="1"/>
          </p:cNvSpPr>
          <p:nvPr/>
        </p:nvSpPr>
        <p:spPr bwMode="auto">
          <a:xfrm>
            <a:off x="2546350" y="3094038"/>
            <a:ext cx="422275" cy="579437"/>
          </a:xfrm>
          <a:prstGeom prst="rect">
            <a:avLst/>
          </a:prstGeom>
          <a:noFill/>
          <a:ln w="25400">
            <a:noFill/>
            <a:miter lim="800000"/>
            <a:headEnd/>
            <a:tailEnd type="none" w="lg" len="lg"/>
          </a:ln>
        </p:spPr>
        <p:txBody>
          <a:bodyPr wrap="none" anchorCtr="1">
            <a:prstTxWarp prst="textNoShape">
              <a:avLst/>
            </a:prstTxWarp>
            <a:spAutoFit/>
          </a:bodyPr>
          <a:lstStyle/>
          <a:p>
            <a:r>
              <a:rPr lang="en-US" sz="320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ea typeface="ＭＳ Ｐゴシック" charset="-128"/>
              </a:rPr>
              <a:t>Summary</a:t>
            </a:r>
          </a:p>
        </p:txBody>
      </p:sp>
      <p:sp>
        <p:nvSpPr>
          <p:cNvPr id="18435" name="Text Placeholder 7"/>
          <p:cNvSpPr>
            <a:spLocks noGrp="1"/>
          </p:cNvSpPr>
          <p:nvPr>
            <p:ph type="body" idx="1"/>
          </p:nvPr>
        </p:nvSpPr>
        <p:spPr/>
        <p:txBody>
          <a:bodyPr/>
          <a:lstStyle/>
          <a:p>
            <a:r>
              <a:rPr lang="en-US">
                <a:ea typeface="Arial" charset="0"/>
              </a:rPr>
              <a:t>Automatic layout adapts to different platforms and UI changes</a:t>
            </a:r>
          </a:p>
          <a:p>
            <a:r>
              <a:rPr lang="en-US">
                <a:ea typeface="Arial" charset="0"/>
              </a:rPr>
              <a:t>CSS for layout</a:t>
            </a:r>
          </a:p>
          <a:p>
            <a:r>
              <a:rPr lang="en-US">
                <a:ea typeface="Arial" charset="0"/>
              </a:rPr>
              <a:t>Constraints are useful for more than just layout</a:t>
            </a:r>
          </a:p>
        </p:txBody>
      </p:sp>
      <p:sp>
        <p:nvSpPr>
          <p:cNvPr id="1843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843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8438" name="Slide Number Placeholder 5"/>
          <p:cNvSpPr>
            <a:spLocks noGrp="1"/>
          </p:cNvSpPr>
          <p:nvPr>
            <p:ph type="sldNum" sz="quarter" idx="12"/>
          </p:nvPr>
        </p:nvSpPr>
        <p:spPr>
          <a:noFill/>
        </p:spPr>
        <p:txBody>
          <a:bodyPr/>
          <a:lstStyle/>
          <a:p>
            <a:fld id="{082DA083-3777-AA46-81BE-3F4BCC7A7674}" type="slidenum">
              <a:rPr lang="en-US"/>
              <a:pPr/>
              <a:t>23</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
        <p:nvSpPr>
          <p:cNvPr id="6" name="Date Placeholder 5"/>
          <p:cNvSpPr>
            <a:spLocks noGrp="1"/>
          </p:cNvSpPr>
          <p:nvPr>
            <p:ph type="dt" sz="half" idx="10"/>
          </p:nvPr>
        </p:nvSpPr>
        <p:spPr/>
        <p:txBody>
          <a:bodyPr/>
          <a:lstStyle/>
          <a:p>
            <a:r>
              <a:rPr lang="en-US" smtClean="0"/>
              <a:t>Spring 2011</a:t>
            </a:r>
            <a:endParaRPr lang="en-US"/>
          </a:p>
        </p:txBody>
      </p:sp>
      <p:sp>
        <p:nvSpPr>
          <p:cNvPr id="8" name="Slide Number Placeholder 7"/>
          <p:cNvSpPr>
            <a:spLocks noGrp="1"/>
          </p:cNvSpPr>
          <p:nvPr>
            <p:ph type="sldNum" sz="quarter" idx="12"/>
          </p:nvPr>
        </p:nvSpPr>
        <p:spPr/>
        <p:txBody>
          <a:bodyPr/>
          <a:lstStyle/>
          <a:p>
            <a:fld id="{8D98F6D3-4B4A-014D-9DFC-06F420CD5531}" type="slidenum">
              <a:rPr lang="en-US"/>
              <a:pPr/>
              <a:t>3</a:t>
            </a:fld>
            <a:endParaRPr lang="en-US"/>
          </a:p>
        </p:txBody>
      </p:sp>
      <p:sp>
        <p:nvSpPr>
          <p:cNvPr id="9" name="Footer Placeholder 8"/>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153400" cy="5909311"/>
          </a:xfrm>
          <a:prstGeom prst="rect">
            <a:avLst/>
          </a:prstGeom>
        </p:spPr>
        <p:txBody>
          <a:bodyPr vert="horz" wrap="square" lIns="91440" tIns="45720" rIns="91440" bIns="45720" rtlCol="0">
            <a:spAutoFit/>
          </a:bodyPr>
          <a:lstStyle/>
          <a:p>
            <a:pPr marL="282575" indent="-282575">
              <a:buFont typeface="+mj-lt"/>
              <a:buAutoNum type="arabicPeriod"/>
            </a:pPr>
            <a:endParaRPr lang="en-US" sz="1800" dirty="0" smtClean="0"/>
          </a:p>
          <a:p>
            <a:pPr marL="282575" indent="-282575">
              <a:buFont typeface="+mj-lt"/>
              <a:buAutoNum type="arabicPeriod"/>
            </a:pPr>
            <a:r>
              <a:rPr lang="en-US" sz="1800" dirty="0" smtClean="0"/>
              <a:t>In the model-view-controller pattern for graphical user interfaces, </a:t>
            </a:r>
            <a:br>
              <a:rPr lang="en-US" sz="1800" dirty="0" smtClean="0"/>
            </a:br>
            <a:r>
              <a:rPr lang="en-US" sz="1800" dirty="0" smtClean="0"/>
              <a:t>the </a:t>
            </a:r>
            <a:r>
              <a:rPr lang="en-US" sz="1800" i="1" dirty="0" smtClean="0"/>
              <a:t>view</a:t>
            </a:r>
            <a:r>
              <a:rPr lang="en-US" sz="1800" dirty="0" smtClean="0"/>
              <a:t>: (</a:t>
            </a:r>
            <a:r>
              <a:rPr lang="en-US" sz="1800" b="1" dirty="0" smtClean="0"/>
              <a:t>choose all good answers</a:t>
            </a:r>
            <a:r>
              <a:rPr lang="en-US" sz="1800" dirty="0" smtClean="0"/>
              <a:t>)  </a:t>
            </a:r>
            <a:br>
              <a:rPr lang="en-US" sz="1800" dirty="0" smtClean="0"/>
            </a:br>
            <a:r>
              <a:rPr lang="en-US" sz="1800" dirty="0" smtClean="0"/>
              <a:t>	A. draws itself </a:t>
            </a:r>
            <a:br>
              <a:rPr lang="en-US" sz="1800" dirty="0" smtClean="0"/>
            </a:br>
            <a:r>
              <a:rPr lang="en-US" sz="1800" dirty="0" smtClean="0"/>
              <a:t>	B. uises a listener to get changes from the controller</a:t>
            </a:r>
            <a:br>
              <a:rPr lang="en-US" sz="1800" dirty="0" smtClean="0"/>
            </a:br>
            <a:r>
              <a:rPr lang="en-US" sz="1800" dirty="0" smtClean="0"/>
              <a:t>	C. corresponds to a region of the screen</a:t>
            </a:r>
            <a:br>
              <a:rPr lang="en-US" sz="1800" dirty="0" smtClean="0"/>
            </a:br>
            <a:r>
              <a:rPr lang="en-US" sz="1800" dirty="0" smtClean="0"/>
              <a:t>	D. stores application data</a:t>
            </a:r>
            <a:br>
              <a:rPr lang="en-US" sz="1800" dirty="0" smtClean="0"/>
            </a:br>
            <a:endParaRPr lang="en-US" sz="1800" dirty="0" smtClean="0"/>
          </a:p>
          <a:p>
            <a:pPr marL="282575" indent="-282575">
              <a:buFont typeface="+mj-lt"/>
              <a:buAutoNum type="arabicPeriod"/>
            </a:pPr>
            <a:r>
              <a:rPr lang="en-US" sz="1800" dirty="0" smtClean="0"/>
              <a:t>Which of the following are reasons why a view and a controller are often hard to disentangle from each other? (</a:t>
            </a:r>
            <a:r>
              <a:rPr lang="en-US" sz="1800" b="1" dirty="0" smtClean="0"/>
              <a:t>choose all good answers</a:t>
            </a:r>
            <a:r>
              <a:rPr lang="en-US" sz="1800" dirty="0" smtClean="0"/>
              <a:t>) </a:t>
            </a:r>
            <a:br>
              <a:rPr lang="en-US" sz="1800" dirty="0" smtClean="0"/>
            </a:br>
            <a:r>
              <a:rPr lang="en-US" sz="1800" dirty="0" smtClean="0"/>
              <a:t>	A. a controller depends on its parent in the view tree </a:t>
            </a:r>
            <a:br>
              <a:rPr lang="en-US" sz="1800" dirty="0" smtClean="0"/>
            </a:br>
            <a:r>
              <a:rPr lang="en-US" sz="1800" dirty="0" smtClean="0"/>
              <a:t>     	B.the controller depends on affordances displayed by the view </a:t>
            </a:r>
            <a:br>
              <a:rPr lang="en-US" sz="1800" dirty="0" smtClean="0"/>
            </a:br>
            <a:r>
              <a:rPr lang="en-US" sz="1800" dirty="0" smtClean="0"/>
              <a:t>	C. the view is a listener on the model </a:t>
            </a:r>
            <a:br>
              <a:rPr lang="en-US" sz="1800" dirty="0" smtClean="0"/>
            </a:br>
            <a:r>
              <a:rPr lang="en-US" sz="1800" dirty="0" smtClean="0"/>
              <a:t>	D. mouse input is handled by the view </a:t>
            </a:r>
          </a:p>
          <a:p>
            <a:pPr marL="282575" indent="-282575">
              <a:buFont typeface="+mj-lt"/>
              <a:buAutoNum type="arabicPeriod"/>
            </a:pPr>
            <a:endParaRPr lang="en-US" sz="1800" dirty="0" smtClean="0"/>
          </a:p>
          <a:p>
            <a:pPr marL="282575" indent="-282575">
              <a:buFont typeface="+mj-lt"/>
              <a:buAutoNum type="arabicPeriod"/>
            </a:pPr>
            <a:r>
              <a:rPr lang="en-US" sz="1800" dirty="0" smtClean="0"/>
              <a:t>Which of the following are advantages of declarative specification of a graphical user interface? (</a:t>
            </a:r>
            <a:r>
              <a:rPr lang="en-US" sz="1800" b="1" dirty="0" smtClean="0"/>
              <a:t>choose all good answers</a:t>
            </a:r>
            <a:r>
              <a:rPr lang="en-US" sz="1800" dirty="0" smtClean="0"/>
              <a:t>) </a:t>
            </a:r>
            <a:br>
              <a:rPr lang="en-US" sz="1800" dirty="0" smtClean="0"/>
            </a:br>
            <a:r>
              <a:rPr lang="en-US" sz="1800" dirty="0" smtClean="0"/>
              <a:t>	A. it’s more compact </a:t>
            </a:r>
            <a:br>
              <a:rPr lang="en-US" sz="1800" dirty="0" smtClean="0"/>
            </a:br>
            <a:r>
              <a:rPr lang="en-US" sz="1800" dirty="0" smtClean="0"/>
              <a:t>     	B. debugging with breakpoints is easier</a:t>
            </a:r>
            <a:br>
              <a:rPr lang="en-US" sz="1800" dirty="0" smtClean="0"/>
            </a:br>
            <a:r>
              <a:rPr lang="en-US" sz="1800" dirty="0" smtClean="0"/>
              <a:t>	C. declarative specifications can be produced by </a:t>
            </a:r>
            <a:br>
              <a:rPr lang="en-US" sz="1800" dirty="0" smtClean="0"/>
            </a:br>
            <a:r>
              <a:rPr lang="en-US" sz="1800" dirty="0" smtClean="0"/>
              <a:t>	     direct-manipulation-style GUI builders </a:t>
            </a:r>
          </a:p>
        </p:txBody>
      </p:sp>
      <p:sp>
        <p:nvSpPr>
          <p:cNvPr id="5" name="TextBox 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20</a:t>
            </a:r>
          </a:p>
        </p:txBody>
      </p:sp>
      <p:sp>
        <p:nvSpPr>
          <p:cNvPr id="6" name="TextBox 5"/>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19</a:t>
            </a:r>
          </a:p>
        </p:txBody>
      </p:sp>
      <p:sp>
        <p:nvSpPr>
          <p:cNvPr id="7" name="TextBox 6"/>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18</a:t>
            </a:r>
          </a:p>
        </p:txBody>
      </p:sp>
      <p:sp>
        <p:nvSpPr>
          <p:cNvPr id="8" name="TextBox 7"/>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17</a:t>
            </a:r>
          </a:p>
        </p:txBody>
      </p:sp>
      <p:sp>
        <p:nvSpPr>
          <p:cNvPr id="9" name="TextBox 8"/>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16</a:t>
            </a:r>
          </a:p>
        </p:txBody>
      </p:sp>
      <p:sp>
        <p:nvSpPr>
          <p:cNvPr id="10" name="TextBox 9"/>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15</a:t>
            </a:r>
          </a:p>
        </p:txBody>
      </p:sp>
      <p:sp>
        <p:nvSpPr>
          <p:cNvPr id="11" name="TextBox 10"/>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14</a:t>
            </a:r>
          </a:p>
        </p:txBody>
      </p:sp>
      <p:sp>
        <p:nvSpPr>
          <p:cNvPr id="12" name="TextBox 11"/>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13</a:t>
            </a:r>
          </a:p>
        </p:txBody>
      </p:sp>
      <p:sp>
        <p:nvSpPr>
          <p:cNvPr id="13" name="TextBox 12"/>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12</a:t>
            </a:r>
          </a:p>
        </p:txBody>
      </p:sp>
      <p:sp>
        <p:nvSpPr>
          <p:cNvPr id="14" name="TextBox 13"/>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11</a:t>
            </a:r>
          </a:p>
        </p:txBody>
      </p:sp>
      <p:sp>
        <p:nvSpPr>
          <p:cNvPr id="15" name="TextBox 1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10</a:t>
            </a:r>
          </a:p>
        </p:txBody>
      </p:sp>
      <p:sp>
        <p:nvSpPr>
          <p:cNvPr id="16" name="TextBox 15"/>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9</a:t>
            </a:r>
          </a:p>
        </p:txBody>
      </p:sp>
      <p:sp>
        <p:nvSpPr>
          <p:cNvPr id="17" name="TextBox 16"/>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8</a:t>
            </a:r>
          </a:p>
        </p:txBody>
      </p:sp>
      <p:sp>
        <p:nvSpPr>
          <p:cNvPr id="18" name="TextBox 17"/>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7</a:t>
            </a:r>
          </a:p>
        </p:txBody>
      </p:sp>
      <p:sp>
        <p:nvSpPr>
          <p:cNvPr id="19" name="TextBox 18"/>
          <p:cNvSpPr txBox="1"/>
          <p:nvPr/>
        </p:nvSpPr>
        <p:spPr>
          <a:xfrm>
            <a:off x="8221452" y="0"/>
            <a:ext cx="922548" cy="1015663"/>
          </a:xfrm>
          <a:prstGeom prst="rect">
            <a:avLst/>
          </a:prstGeom>
          <a:solidFill>
            <a:schemeClr val="bg1"/>
          </a:solidFill>
        </p:spPr>
        <p:txBody>
          <a:bodyPr wrap="square" rtlCol="0">
            <a:spAutoFit/>
          </a:bodyPr>
          <a:lstStyle/>
          <a:p>
            <a:pPr defTabSz="457200" fontAlgn="auto">
              <a:spcBef>
                <a:spcPts val="0"/>
              </a:spcBef>
              <a:spcAft>
                <a:spcPts val="0"/>
              </a:spcAft>
            </a:pPr>
            <a:r>
              <a:rPr lang="en-US" sz="6000">
                <a:solidFill>
                  <a:prstClr val="black"/>
                </a:solidFill>
                <a:latin typeface="Calibri"/>
                <a:cs typeface="+mn-cs"/>
              </a:rPr>
              <a:t>  6</a:t>
            </a:r>
          </a:p>
        </p:txBody>
      </p:sp>
      <p:sp>
        <p:nvSpPr>
          <p:cNvPr id="20" name="TextBox 19"/>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5</a:t>
            </a:r>
          </a:p>
        </p:txBody>
      </p:sp>
      <p:sp>
        <p:nvSpPr>
          <p:cNvPr id="21" name="TextBox 20"/>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4</a:t>
            </a:r>
          </a:p>
        </p:txBody>
      </p:sp>
      <p:sp>
        <p:nvSpPr>
          <p:cNvPr id="22" name="TextBox 21"/>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3</a:t>
            </a:r>
          </a:p>
        </p:txBody>
      </p:sp>
      <p:sp>
        <p:nvSpPr>
          <p:cNvPr id="23" name="TextBox 22"/>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2</a:t>
            </a:r>
          </a:p>
        </p:txBody>
      </p:sp>
      <p:sp>
        <p:nvSpPr>
          <p:cNvPr id="24" name="TextBox 23"/>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1</a:t>
            </a:r>
          </a:p>
        </p:txBody>
      </p:sp>
      <p:sp>
        <p:nvSpPr>
          <p:cNvPr id="25" name="TextBox 24"/>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0</a:t>
            </a:r>
          </a:p>
        </p:txBody>
      </p:sp>
      <p:sp>
        <p:nvSpPr>
          <p:cNvPr id="26" name="Oval 25"/>
          <p:cNvSpPr/>
          <p:nvPr/>
        </p:nvSpPr>
        <p:spPr bwMode="auto">
          <a:xfrm>
            <a:off x="1390276" y="1199022"/>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7" name="Oval 26"/>
          <p:cNvSpPr/>
          <p:nvPr/>
        </p:nvSpPr>
        <p:spPr bwMode="auto">
          <a:xfrm>
            <a:off x="1390838" y="1722278"/>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Oval 27"/>
          <p:cNvSpPr/>
          <p:nvPr/>
        </p:nvSpPr>
        <p:spPr bwMode="auto">
          <a:xfrm>
            <a:off x="1371600" y="33528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9" name="Oval 28"/>
          <p:cNvSpPr/>
          <p:nvPr/>
        </p:nvSpPr>
        <p:spPr bwMode="auto">
          <a:xfrm>
            <a:off x="1371600" y="50292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0" name="Oval 29"/>
          <p:cNvSpPr/>
          <p:nvPr/>
        </p:nvSpPr>
        <p:spPr bwMode="auto">
          <a:xfrm>
            <a:off x="1371600" y="55626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3" name="Date Placeholder 32"/>
          <p:cNvSpPr>
            <a:spLocks noGrp="1"/>
          </p:cNvSpPr>
          <p:nvPr>
            <p:ph type="dt" sz="half" idx="10"/>
          </p:nvPr>
        </p:nvSpPr>
        <p:spPr/>
        <p:txBody>
          <a:bodyPr/>
          <a:lstStyle/>
          <a:p>
            <a:r>
              <a:rPr lang="en-US" smtClean="0"/>
              <a:t>Spring 2011</a:t>
            </a:r>
            <a:endParaRPr lang="en-US"/>
          </a:p>
        </p:txBody>
      </p:sp>
      <p:sp>
        <p:nvSpPr>
          <p:cNvPr id="34" name="Slide Number Placeholder 33"/>
          <p:cNvSpPr>
            <a:spLocks noGrp="1"/>
          </p:cNvSpPr>
          <p:nvPr>
            <p:ph type="sldNum" sz="quarter" idx="12"/>
          </p:nvPr>
        </p:nvSpPr>
        <p:spPr/>
        <p:txBody>
          <a:bodyPr/>
          <a:lstStyle/>
          <a:p>
            <a:fld id="{6C467DA1-962F-564B-884F-1B073A84B834}" type="slidenum">
              <a:rPr lang="en-US"/>
              <a:pPr/>
              <a:t>4</a:t>
            </a:fld>
            <a:endParaRPr lang="en-US"/>
          </a:p>
        </p:txBody>
      </p:sp>
      <p:sp>
        <p:nvSpPr>
          <p:cNvPr id="35" name="Footer Placeholder 34"/>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ea typeface="ＭＳ Ｐゴシック" charset="-128"/>
              </a:rPr>
              <a:t>Today’s Topics</a:t>
            </a:r>
          </a:p>
        </p:txBody>
      </p:sp>
      <p:sp>
        <p:nvSpPr>
          <p:cNvPr id="5123" name="Rectangle 3"/>
          <p:cNvSpPr>
            <a:spLocks noGrp="1" noChangeArrowheads="1"/>
          </p:cNvSpPr>
          <p:nvPr>
            <p:ph type="body" idx="1"/>
          </p:nvPr>
        </p:nvSpPr>
        <p:spPr/>
        <p:txBody>
          <a:bodyPr/>
          <a:lstStyle/>
          <a:p>
            <a:r>
              <a:rPr lang="en-US">
                <a:ea typeface="Arial" charset="0"/>
              </a:rPr>
              <a:t>CSS</a:t>
            </a:r>
          </a:p>
          <a:p>
            <a:r>
              <a:rPr lang="en-US">
                <a:ea typeface="Arial" charset="0"/>
              </a:rPr>
              <a:t>Automatic layout</a:t>
            </a:r>
          </a:p>
          <a:p>
            <a:r>
              <a:rPr lang="en-US">
                <a:ea typeface="Arial" charset="0"/>
              </a:rPr>
              <a:t>Constraints</a:t>
            </a:r>
          </a:p>
        </p:txBody>
      </p:sp>
      <p:sp>
        <p:nvSpPr>
          <p:cNvPr id="512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12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126" name="Slide Number Placeholder 5"/>
          <p:cNvSpPr>
            <a:spLocks noGrp="1"/>
          </p:cNvSpPr>
          <p:nvPr>
            <p:ph type="sldNum" sz="quarter" idx="12"/>
          </p:nvPr>
        </p:nvSpPr>
        <p:spPr>
          <a:noFill/>
        </p:spPr>
        <p:txBody>
          <a:bodyPr/>
          <a:lstStyle/>
          <a:p>
            <a:fld id="{77178F61-4F09-4044-A308-2356E4A2206D}"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Cascading Style Sheets (CSS)</a:t>
            </a:r>
          </a:p>
        </p:txBody>
      </p:sp>
      <p:sp>
        <p:nvSpPr>
          <p:cNvPr id="72707" name="Rectangle 3"/>
          <p:cNvSpPr>
            <a:spLocks noGrp="1" noChangeArrowheads="1"/>
          </p:cNvSpPr>
          <p:nvPr>
            <p:ph type="body" idx="1"/>
          </p:nvPr>
        </p:nvSpPr>
        <p:spPr/>
        <p:txBody>
          <a:bodyPr/>
          <a:lstStyle/>
          <a:p>
            <a:r>
              <a:rPr lang="en-US"/>
              <a:t>Key idea: separate the </a:t>
            </a:r>
            <a:r>
              <a:rPr lang="en-US" b="1"/>
              <a:t>structure</a:t>
            </a:r>
            <a:r>
              <a:rPr lang="en-US"/>
              <a:t> of the UI (view tree) from details of </a:t>
            </a:r>
            <a:r>
              <a:rPr lang="en-US" b="1"/>
              <a:t>presentation</a:t>
            </a:r>
            <a:endParaRPr lang="en-US"/>
          </a:p>
          <a:p>
            <a:pPr lvl="1"/>
            <a:r>
              <a:rPr lang="en-US"/>
              <a:t>HTML is structure, CSS is presentation</a:t>
            </a:r>
          </a:p>
          <a:p>
            <a:r>
              <a:rPr lang="en-US"/>
              <a:t>Two ways to use CSS</a:t>
            </a:r>
          </a:p>
          <a:p>
            <a:pPr lvl="1"/>
            <a:r>
              <a:rPr lang="en-US"/>
              <a:t>As an attribute of a particular HTML element</a:t>
            </a:r>
          </a:p>
          <a:p>
            <a:pPr lvl="2">
              <a:buFontTx/>
              <a:buNone/>
            </a:pPr>
            <a:r>
              <a:rPr lang="en-US"/>
              <a:t>&lt;button </a:t>
            </a:r>
            <a:r>
              <a:rPr lang="en-US" b="1"/>
              <a:t>style=</a:t>
            </a:r>
            <a:r>
              <a:rPr lang="en-US" b="1">
                <a:latin typeface="Verdana" charset="0"/>
              </a:rPr>
              <a:t>“</a:t>
            </a:r>
            <a:r>
              <a:rPr lang="en-US" b="1"/>
              <a:t>font-weight:bold;</a:t>
            </a:r>
            <a:r>
              <a:rPr lang="en-US" b="1">
                <a:latin typeface="Verdana" charset="0"/>
              </a:rPr>
              <a:t>”</a:t>
            </a:r>
            <a:r>
              <a:rPr lang="en-US"/>
              <a:t>&gt; Cut &lt;/button&gt;</a:t>
            </a:r>
          </a:p>
          <a:p>
            <a:pPr lvl="1"/>
            <a:r>
              <a:rPr lang="en-US"/>
              <a:t>As a style sheet defining style rules for many HTML elements at once</a:t>
            </a:r>
          </a:p>
          <a:p>
            <a:pPr lvl="1">
              <a:buFontTx/>
              <a:buNone/>
            </a:pPr>
            <a:r>
              <a:rPr lang="en-US" sz="2000"/>
              <a:t>		&lt;style&gt;</a:t>
            </a:r>
          </a:p>
          <a:p>
            <a:pPr lvl="1">
              <a:buFontTx/>
              <a:buNone/>
            </a:pPr>
            <a:r>
              <a:rPr lang="en-US" sz="2000"/>
              <a:t>		    </a:t>
            </a:r>
            <a:r>
              <a:rPr lang="en-US" sz="2000" b="1"/>
              <a:t>button { font-weight:bold; }</a:t>
            </a:r>
          </a:p>
          <a:p>
            <a:pPr lvl="1">
              <a:buFontTx/>
              <a:buNone/>
            </a:pPr>
            <a:r>
              <a:rPr lang="en-US" sz="2000"/>
              <a:t>		&lt;/style&gt;</a:t>
            </a:r>
          </a:p>
          <a:p>
            <a:pPr lvl="1">
              <a:buFontTx/>
              <a:buNone/>
            </a:pPr>
            <a:endParaRPr lang="en-US" sz="2000"/>
          </a:p>
        </p:txBody>
      </p:sp>
      <p:sp>
        <p:nvSpPr>
          <p:cNvPr id="7270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270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2710" name="Slide Number Placeholder 5"/>
          <p:cNvSpPr>
            <a:spLocks noGrp="1"/>
          </p:cNvSpPr>
          <p:nvPr>
            <p:ph type="sldNum" sz="quarter" idx="12"/>
          </p:nvPr>
        </p:nvSpPr>
        <p:spPr>
          <a:noFill/>
        </p:spPr>
        <p:txBody>
          <a:bodyPr/>
          <a:lstStyle/>
          <a:p>
            <a:fld id="{4DEB89BC-E781-EB43-AECD-27AD0393B4EC}"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CSS Selectors</a:t>
            </a:r>
          </a:p>
        </p:txBody>
      </p:sp>
      <p:sp>
        <p:nvSpPr>
          <p:cNvPr id="74755" name="Rectangle 3"/>
          <p:cNvSpPr>
            <a:spLocks noGrp="1" noChangeArrowheads="1"/>
          </p:cNvSpPr>
          <p:nvPr>
            <p:ph type="body" idx="1"/>
          </p:nvPr>
        </p:nvSpPr>
        <p:spPr>
          <a:xfrm>
            <a:off x="228600" y="1143000"/>
            <a:ext cx="7772400" cy="4724400"/>
          </a:xfrm>
        </p:spPr>
        <p:txBody>
          <a:bodyPr/>
          <a:lstStyle/>
          <a:p>
            <a:r>
              <a:rPr lang="en-US"/>
              <a:t>Each rule in a style sheet has a </a:t>
            </a:r>
            <a:r>
              <a:rPr lang="en-US" b="1"/>
              <a:t>selector</a:t>
            </a:r>
            <a:r>
              <a:rPr lang="en-US"/>
              <a:t> pattern that matches a set of HTML elements</a:t>
            </a:r>
          </a:p>
          <a:p>
            <a:pPr lvl="1">
              <a:buFontTx/>
              <a:buNone/>
            </a:pPr>
            <a:r>
              <a:rPr lang="en-US" sz="2000"/>
              <a:t>Tag name</a:t>
            </a:r>
          </a:p>
          <a:p>
            <a:pPr lvl="1">
              <a:buFontTx/>
              <a:buNone/>
            </a:pPr>
            <a:r>
              <a:rPr lang="en-US" sz="2000" b="1"/>
              <a:t>	</a:t>
            </a:r>
            <a:r>
              <a:rPr lang="en-US" sz="2000" b="1">
                <a:solidFill>
                  <a:srgbClr val="00CC00"/>
                </a:solidFill>
              </a:rPr>
              <a:t>button</a:t>
            </a:r>
            <a:r>
              <a:rPr lang="en-US" sz="2000" b="1"/>
              <a:t> </a:t>
            </a:r>
            <a:r>
              <a:rPr lang="en-US" sz="2000"/>
              <a:t>{ font-weight:bold; }</a:t>
            </a:r>
          </a:p>
          <a:p>
            <a:pPr lvl="1">
              <a:buFontTx/>
              <a:buNone/>
            </a:pPr>
            <a:r>
              <a:rPr lang="en-US" sz="2000"/>
              <a:t>ID</a:t>
            </a:r>
          </a:p>
          <a:p>
            <a:pPr lvl="1">
              <a:buFontTx/>
              <a:buNone/>
            </a:pPr>
            <a:r>
              <a:rPr lang="en-US" sz="2000"/>
              <a:t>	</a:t>
            </a:r>
            <a:r>
              <a:rPr lang="en-US" sz="2000" b="1">
                <a:solidFill>
                  <a:srgbClr val="00CC00"/>
                </a:solidFill>
              </a:rPr>
              <a:t>#main</a:t>
            </a:r>
            <a:r>
              <a:rPr lang="en-US" sz="2000"/>
              <a:t> { background-color: </a:t>
            </a:r>
            <a:br>
              <a:rPr lang="en-US" sz="2000"/>
            </a:br>
            <a:r>
              <a:rPr lang="en-US" sz="2000"/>
              <a:t>              rgb(100%,100%,100%); }</a:t>
            </a:r>
          </a:p>
          <a:p>
            <a:pPr lvl="1">
              <a:buFontTx/>
              <a:buNone/>
            </a:pPr>
            <a:r>
              <a:rPr lang="en-US" sz="2000"/>
              <a:t>Class attribute</a:t>
            </a:r>
          </a:p>
          <a:p>
            <a:pPr lvl="1">
              <a:buFontTx/>
              <a:buNone/>
            </a:pPr>
            <a:r>
              <a:rPr lang="en-US" sz="2000" b="1"/>
              <a:t>	</a:t>
            </a:r>
            <a:r>
              <a:rPr lang="en-US" sz="2000" b="1">
                <a:solidFill>
                  <a:srgbClr val="00CC00"/>
                </a:solidFill>
              </a:rPr>
              <a:t>.toolbarButton</a:t>
            </a:r>
            <a:r>
              <a:rPr lang="en-US" sz="2000"/>
              <a:t> { font-size: 12pt; }</a:t>
            </a:r>
          </a:p>
          <a:p>
            <a:pPr lvl="1">
              <a:buFontTx/>
              <a:buNone/>
            </a:pPr>
            <a:r>
              <a:rPr lang="en-US" sz="2000"/>
              <a:t>Element paths</a:t>
            </a:r>
          </a:p>
          <a:p>
            <a:pPr>
              <a:buFontTx/>
              <a:buNone/>
            </a:pPr>
            <a:r>
              <a:rPr lang="en-US" sz="2000"/>
              <a:t>	      </a:t>
            </a:r>
            <a:r>
              <a:rPr lang="en-US" sz="2000" b="1">
                <a:solidFill>
                  <a:srgbClr val="00CC00"/>
                </a:solidFill>
              </a:rPr>
              <a:t>#toolbar button</a:t>
            </a:r>
            <a:r>
              <a:rPr lang="en-US" sz="2000"/>
              <a:t> { display: hidden; }</a:t>
            </a:r>
          </a:p>
        </p:txBody>
      </p:sp>
      <p:sp>
        <p:nvSpPr>
          <p:cNvPr id="7475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475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4758" name="Slide Number Placeholder 5"/>
          <p:cNvSpPr>
            <a:spLocks noGrp="1"/>
          </p:cNvSpPr>
          <p:nvPr>
            <p:ph type="sldNum" sz="quarter" idx="12"/>
          </p:nvPr>
        </p:nvSpPr>
        <p:spPr>
          <a:noFill/>
        </p:spPr>
        <p:txBody>
          <a:bodyPr/>
          <a:lstStyle/>
          <a:p>
            <a:fld id="{65B92CBB-33FC-DA4A-9DF3-CB8AF0676E5F}" type="slidenum">
              <a:rPr lang="en-US"/>
              <a:pPr/>
              <a:t>7</a:t>
            </a:fld>
            <a:endParaRPr lang="en-US"/>
          </a:p>
        </p:txBody>
      </p:sp>
      <p:sp>
        <p:nvSpPr>
          <p:cNvPr id="74759" name="Rectangle 5"/>
          <p:cNvSpPr>
            <a:spLocks noChangeArrowheads="1"/>
          </p:cNvSpPr>
          <p:nvPr/>
        </p:nvSpPr>
        <p:spPr bwMode="auto">
          <a:xfrm>
            <a:off x="4876800" y="2362200"/>
            <a:ext cx="4267200" cy="2289175"/>
          </a:xfrm>
          <a:prstGeom prst="rect">
            <a:avLst/>
          </a:prstGeom>
          <a:noFill/>
          <a:ln w="25400">
            <a:noFill/>
            <a:miter lim="800000"/>
            <a:headEnd/>
            <a:tailEnd type="none" w="lg" len="lg"/>
          </a:ln>
        </p:spPr>
        <p:txBody>
          <a:bodyPr anchorCtr="1">
            <a:prstTxWarp prst="textNoShape">
              <a:avLst/>
            </a:prstTxWarp>
            <a:spAutoFit/>
          </a:bodyPr>
          <a:lstStyle/>
          <a:p>
            <a:r>
              <a:rPr lang="en-US" sz="1800"/>
              <a:t>&lt;div id=“</a:t>
            </a:r>
            <a:r>
              <a:rPr lang="en-US" sz="1800" b="1"/>
              <a:t>main</a:t>
            </a:r>
            <a:r>
              <a:rPr lang="en-US" sz="1800"/>
              <a:t>”&gt;</a:t>
            </a:r>
          </a:p>
          <a:p>
            <a:r>
              <a:rPr lang="en-US" sz="1800"/>
              <a:t>    &lt;div id=“toolbar”&gt;</a:t>
            </a:r>
          </a:p>
          <a:p>
            <a:r>
              <a:rPr lang="en-US" sz="1800"/>
              <a:t>        &lt;</a:t>
            </a:r>
            <a:r>
              <a:rPr lang="en-US" sz="1800" b="1"/>
              <a:t>button</a:t>
            </a:r>
            <a:r>
              <a:rPr lang="en-US" sz="1800"/>
              <a:t> class=“</a:t>
            </a:r>
            <a:r>
              <a:rPr lang="en-US" sz="1800" b="1"/>
              <a:t>toolbarButton</a:t>
            </a:r>
            <a:r>
              <a:rPr lang="en-US" sz="1800"/>
              <a:t>”&gt;</a:t>
            </a:r>
          </a:p>
          <a:p>
            <a:r>
              <a:rPr lang="en-US" sz="1800"/>
              <a:t>            &lt;img src=“cut.png”&gt;&lt;/img&gt;</a:t>
            </a:r>
          </a:p>
          <a:p>
            <a:r>
              <a:rPr lang="en-US" sz="1800"/>
              <a:t>        &lt;/button&gt;</a:t>
            </a:r>
          </a:p>
          <a:p>
            <a:r>
              <a:rPr lang="en-US" sz="1800"/>
              <a:t>    &lt;/div&gt;    </a:t>
            </a:r>
          </a:p>
          <a:p>
            <a:r>
              <a:rPr lang="en-US" sz="1800"/>
              <a:t>    &lt;textarea id=“editor”&gt;&lt;/textarea&gt;</a:t>
            </a:r>
          </a:p>
          <a:p>
            <a:r>
              <a:rPr lang="en-US" sz="1800"/>
              <a:t>&lt;/div&gt;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Cascading and Inheritance</a:t>
            </a:r>
          </a:p>
        </p:txBody>
      </p:sp>
      <p:sp>
        <p:nvSpPr>
          <p:cNvPr id="76803" name="Rectangle 3"/>
          <p:cNvSpPr>
            <a:spLocks noGrp="1" noChangeArrowheads="1"/>
          </p:cNvSpPr>
          <p:nvPr>
            <p:ph type="body" idx="1"/>
          </p:nvPr>
        </p:nvSpPr>
        <p:spPr/>
        <p:txBody>
          <a:bodyPr/>
          <a:lstStyle/>
          <a:p>
            <a:pPr>
              <a:lnSpc>
                <a:spcPct val="90000"/>
              </a:lnSpc>
            </a:pPr>
            <a:r>
              <a:rPr lang="en-US" sz="2400"/>
              <a:t>If multiple rules apply to the same element, rules are automatically combined with </a:t>
            </a:r>
            <a:r>
              <a:rPr lang="en-US" sz="2400" b="1"/>
              <a:t>cascading </a:t>
            </a:r>
            <a:r>
              <a:rPr lang="en-US" sz="2400"/>
              <a:t>precedence</a:t>
            </a:r>
          </a:p>
          <a:p>
            <a:pPr lvl="1">
              <a:lnSpc>
                <a:spcPct val="90000"/>
              </a:lnSpc>
            </a:pPr>
            <a:r>
              <a:rPr lang="en-US" sz="2000"/>
              <a:t>Source: browser defaults &lt; web page &lt; user overrides</a:t>
            </a:r>
          </a:p>
          <a:p>
            <a:pPr lvl="1">
              <a:lnSpc>
                <a:spcPct val="90000"/>
              </a:lnSpc>
              <a:buFontTx/>
              <a:buNone/>
            </a:pPr>
            <a:r>
              <a:rPr lang="en-US" sz="1800"/>
              <a:t>		</a:t>
            </a:r>
            <a:r>
              <a:rPr lang="en-US" sz="1800" i="1"/>
              <a:t>Browser says:</a:t>
            </a:r>
            <a:r>
              <a:rPr lang="en-US" sz="1800"/>
              <a:t>	a { text-decoration: underline; }</a:t>
            </a:r>
          </a:p>
          <a:p>
            <a:pPr lvl="1">
              <a:lnSpc>
                <a:spcPct val="90000"/>
              </a:lnSpc>
              <a:buFontTx/>
              <a:buNone/>
            </a:pPr>
            <a:r>
              <a:rPr lang="en-US" sz="1800"/>
              <a:t>		</a:t>
            </a:r>
            <a:r>
              <a:rPr lang="en-US" sz="1800" i="1"/>
              <a:t>Web page says:</a:t>
            </a:r>
            <a:r>
              <a:rPr lang="en-US" sz="1800"/>
              <a:t>	a { text-decoration: none; } 		</a:t>
            </a:r>
            <a:r>
              <a:rPr lang="en-US" sz="1800" i="1"/>
              <a:t>User says:</a:t>
            </a:r>
            <a:r>
              <a:rPr lang="en-US" sz="1800"/>
              <a:t>	a { text-decoration: underline; }</a:t>
            </a:r>
          </a:p>
          <a:p>
            <a:pPr lvl="1">
              <a:lnSpc>
                <a:spcPct val="90000"/>
              </a:lnSpc>
              <a:buFontTx/>
              <a:buNone/>
            </a:pPr>
            <a:endParaRPr lang="en-US" sz="2000"/>
          </a:p>
          <a:p>
            <a:pPr lvl="1">
              <a:lnSpc>
                <a:spcPct val="90000"/>
              </a:lnSpc>
            </a:pPr>
            <a:r>
              <a:rPr lang="en-US" sz="2000"/>
              <a:t>Rule specificity: general selectors &lt; specific selectors </a:t>
            </a:r>
          </a:p>
          <a:p>
            <a:pPr lvl="1">
              <a:lnSpc>
                <a:spcPct val="90000"/>
              </a:lnSpc>
              <a:buFontTx/>
              <a:buNone/>
            </a:pPr>
            <a:r>
              <a:rPr lang="en-US" sz="2000"/>
              <a:t> 	</a:t>
            </a:r>
            <a:r>
              <a:rPr lang="en-US" sz="1800"/>
              <a:t>		button { font-size: 12pt; }</a:t>
            </a:r>
          </a:p>
          <a:p>
            <a:pPr lvl="1">
              <a:lnSpc>
                <a:spcPct val="90000"/>
              </a:lnSpc>
              <a:buFontTx/>
              <a:buNone/>
            </a:pPr>
            <a:r>
              <a:rPr lang="en-US" sz="2000"/>
              <a:t>			</a:t>
            </a:r>
            <a:r>
              <a:rPr lang="en-US" sz="1800"/>
              <a:t>.toolbarButton { font-size: 14pt; }</a:t>
            </a:r>
            <a:endParaRPr lang="en-US" sz="2000"/>
          </a:p>
          <a:p>
            <a:pPr>
              <a:lnSpc>
                <a:spcPct val="90000"/>
              </a:lnSpc>
            </a:pPr>
            <a:r>
              <a:rPr lang="en-US" sz="2400"/>
              <a:t>Styles can also be </a:t>
            </a:r>
            <a:r>
              <a:rPr lang="en-US" sz="2400" b="1"/>
              <a:t>inherited</a:t>
            </a:r>
            <a:r>
              <a:rPr lang="en-US" sz="2400"/>
              <a:t> from element</a:t>
            </a:r>
            <a:r>
              <a:rPr lang="en-US" sz="2400">
                <a:latin typeface="Verdana" charset="0"/>
              </a:rPr>
              <a:t>’</a:t>
            </a:r>
            <a:r>
              <a:rPr lang="en-US" sz="2400"/>
              <a:t>s parent</a:t>
            </a:r>
          </a:p>
          <a:p>
            <a:pPr lvl="1">
              <a:lnSpc>
                <a:spcPct val="90000"/>
              </a:lnSpc>
            </a:pPr>
            <a:r>
              <a:rPr lang="en-US" sz="2000"/>
              <a:t>This is the default for simple styles like font, color, and text properties</a:t>
            </a:r>
          </a:p>
          <a:p>
            <a:pPr lvl="1">
              <a:lnSpc>
                <a:spcPct val="90000"/>
              </a:lnSpc>
              <a:buFontTx/>
              <a:buNone/>
            </a:pPr>
            <a:r>
              <a:rPr lang="en-US" sz="2000"/>
              <a:t> 	</a:t>
            </a:r>
            <a:r>
              <a:rPr lang="en-US" sz="1800"/>
              <a:t>		body { font-size: 12pt; }</a:t>
            </a:r>
            <a:endParaRPr lang="en-US" sz="2000"/>
          </a:p>
        </p:txBody>
      </p:sp>
      <p:sp>
        <p:nvSpPr>
          <p:cNvPr id="7680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680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6806" name="Slide Number Placeholder 5"/>
          <p:cNvSpPr>
            <a:spLocks noGrp="1"/>
          </p:cNvSpPr>
          <p:nvPr>
            <p:ph type="sldNum" sz="quarter" idx="12"/>
          </p:nvPr>
        </p:nvSpPr>
        <p:spPr>
          <a:noFill/>
        </p:spPr>
        <p:txBody>
          <a:bodyPr/>
          <a:lstStyle/>
          <a:p>
            <a:fld id="{07E3CDFD-1C96-ED45-B1B3-E1CD3620837B}"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Declarative Styles vs. Procedural Styles</a:t>
            </a:r>
          </a:p>
        </p:txBody>
      </p:sp>
      <p:sp>
        <p:nvSpPr>
          <p:cNvPr id="78851" name="Rectangle 3"/>
          <p:cNvSpPr>
            <a:spLocks noGrp="1" noChangeArrowheads="1"/>
          </p:cNvSpPr>
          <p:nvPr>
            <p:ph type="body" idx="1"/>
          </p:nvPr>
        </p:nvSpPr>
        <p:spPr>
          <a:xfrm>
            <a:off x="685800" y="914400"/>
            <a:ext cx="7772400" cy="4724400"/>
          </a:xfrm>
        </p:spPr>
        <p:txBody>
          <a:bodyPr/>
          <a:lstStyle/>
          <a:p>
            <a:pPr>
              <a:buNone/>
            </a:pPr>
            <a:endParaRPr lang="en-US" sz="2000"/>
          </a:p>
          <a:p>
            <a:pPr>
              <a:buNone/>
            </a:pPr>
            <a:r>
              <a:rPr lang="en-US" sz="2000" b="1"/>
              <a:t>CSS</a:t>
            </a:r>
          </a:p>
          <a:p>
            <a:pPr>
              <a:buNone/>
            </a:pPr>
            <a:r>
              <a:rPr lang="en-US" sz="2000"/>
              <a:t>// found in a &lt;style&gt; element</a:t>
            </a:r>
          </a:p>
          <a:p>
            <a:pPr>
              <a:buNone/>
            </a:pPr>
            <a:r>
              <a:rPr lang="en-US" sz="2000"/>
              <a:t>button { font-size: 12pt; font-weight: bold; }</a:t>
            </a:r>
          </a:p>
          <a:p>
            <a:pPr>
              <a:buFontTx/>
              <a:buNone/>
            </a:pPr>
            <a:endParaRPr lang="en-US" sz="2000" b="1"/>
          </a:p>
          <a:p>
            <a:pPr>
              <a:buFontTx/>
              <a:buNone/>
            </a:pPr>
            <a:endParaRPr lang="en-US" sz="2000" b="1"/>
          </a:p>
          <a:p>
            <a:pPr>
              <a:buFontTx/>
              <a:buNone/>
            </a:pPr>
            <a:r>
              <a:rPr lang="en-US" sz="2000" b="1"/>
              <a:t>jQuery</a:t>
            </a:r>
            <a:endParaRPr lang="en-US" sz="2000"/>
          </a:p>
          <a:p>
            <a:pPr>
              <a:spcBef>
                <a:spcPct val="0"/>
              </a:spcBef>
              <a:buFontTx/>
              <a:buNone/>
            </a:pPr>
            <a:r>
              <a:rPr lang="en-US" sz="2000"/>
              <a:t>// in a &lt;script&gt; element</a:t>
            </a:r>
          </a:p>
          <a:p>
            <a:pPr>
              <a:spcBef>
                <a:spcPct val="0"/>
              </a:spcBef>
              <a:buFontTx/>
              <a:buNone/>
            </a:pPr>
            <a:r>
              <a:rPr lang="en-US" sz="2000"/>
              <a:t>$(“button”).css(“font-size”, “12pt”).css(“font-weight”, “bold”);	</a:t>
            </a:r>
          </a:p>
          <a:p>
            <a:pPr>
              <a:buNone/>
            </a:pPr>
            <a:endParaRPr lang="en-US" sz="2000"/>
          </a:p>
        </p:txBody>
      </p:sp>
      <p:sp>
        <p:nvSpPr>
          <p:cNvPr id="78852" name="Date Placeholder 4"/>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8853" name="Footer Placeholder 5"/>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8854" name="Slide Number Placeholder 6"/>
          <p:cNvSpPr>
            <a:spLocks noGrp="1"/>
          </p:cNvSpPr>
          <p:nvPr>
            <p:ph type="sldNum" sz="quarter" idx="12"/>
          </p:nvPr>
        </p:nvSpPr>
        <p:spPr>
          <a:noFill/>
        </p:spPr>
        <p:txBody>
          <a:bodyPr/>
          <a:lstStyle/>
          <a:p>
            <a:fld id="{C2BD1548-C24E-3F45-BA1E-5B0B250AA408}"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3145</TotalTime>
  <Words>4929</Words>
  <Application>Microsoft Macintosh PowerPoint</Application>
  <PresentationFormat>On-screen Show (4:3)</PresentationFormat>
  <Paragraphs>362</Paragraphs>
  <Slides>23</Slides>
  <Notes>17</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mit-6893</vt:lpstr>
      <vt:lpstr>Lecture 10: Layout</vt:lpstr>
      <vt:lpstr>UI Hall of Fame or Shame?</vt:lpstr>
      <vt:lpstr>Nanoquiz</vt:lpstr>
      <vt:lpstr>Slide 4</vt:lpstr>
      <vt:lpstr>Today’s Topics</vt:lpstr>
      <vt:lpstr>Cascading Style Sheets (CSS)</vt:lpstr>
      <vt:lpstr>CSS Selectors</vt:lpstr>
      <vt:lpstr>Cascading and Inheritance</vt:lpstr>
      <vt:lpstr>Declarative Styles vs. Procedural Styles</vt:lpstr>
      <vt:lpstr>Automatic Layout</vt:lpstr>
      <vt:lpstr>Reasons to Do Automatic Layout</vt:lpstr>
      <vt:lpstr>Flow Layout</vt:lpstr>
      <vt:lpstr>Block Layout</vt:lpstr>
      <vt:lpstr>Float Layout</vt:lpstr>
      <vt:lpstr>Grid Layout</vt:lpstr>
      <vt:lpstr>Margins, Borders, &amp; Padding</vt:lpstr>
      <vt:lpstr>Space-Filling &amp; Alignment</vt:lpstr>
      <vt:lpstr>Absolute Positioning</vt:lpstr>
      <vt:lpstr>Constraints</vt:lpstr>
      <vt:lpstr>Using Constraints for Layout</vt:lpstr>
      <vt:lpstr>Using Constraints for Behavior</vt:lpstr>
      <vt:lpstr>Constraints Are Declarative UI</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566</cp:revision>
  <dcterms:created xsi:type="dcterms:W3CDTF">2011-02-25T01:14:56Z</dcterms:created>
  <dcterms:modified xsi:type="dcterms:W3CDTF">2011-02-25T01:23:55Z</dcterms:modified>
</cp:coreProperties>
</file>