
<file path=[Content_Types].xml><?xml version="1.0" encoding="utf-8"?>
<Types xmlns="http://schemas.openxmlformats.org/package/2006/content-types">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7" r:id="rId1"/>
  </p:sldMasterIdLst>
  <p:notesMasterIdLst>
    <p:notesMasterId r:id="rId31"/>
  </p:notesMasterIdLst>
  <p:handoutMasterIdLst>
    <p:handoutMasterId r:id="rId32"/>
  </p:handoutMasterIdLst>
  <p:sldIdLst>
    <p:sldId id="256" r:id="rId2"/>
    <p:sldId id="334" r:id="rId3"/>
    <p:sldId id="335" r:id="rId4"/>
    <p:sldId id="331" r:id="rId5"/>
    <p:sldId id="333" r:id="rId6"/>
    <p:sldId id="257" r:id="rId7"/>
    <p:sldId id="314" r:id="rId8"/>
    <p:sldId id="315" r:id="rId9"/>
    <p:sldId id="281" r:id="rId10"/>
    <p:sldId id="318" r:id="rId11"/>
    <p:sldId id="287" r:id="rId12"/>
    <p:sldId id="289" r:id="rId13"/>
    <p:sldId id="290" r:id="rId14"/>
    <p:sldId id="291" r:id="rId15"/>
    <p:sldId id="319" r:id="rId16"/>
    <p:sldId id="299" r:id="rId17"/>
    <p:sldId id="300" r:id="rId18"/>
    <p:sldId id="301" r:id="rId19"/>
    <p:sldId id="320" r:id="rId20"/>
    <p:sldId id="321" r:id="rId21"/>
    <p:sldId id="326" r:id="rId22"/>
    <p:sldId id="327" r:id="rId23"/>
    <p:sldId id="322" r:id="rId24"/>
    <p:sldId id="330" r:id="rId25"/>
    <p:sldId id="329" r:id="rId26"/>
    <p:sldId id="324" r:id="rId27"/>
    <p:sldId id="325" r:id="rId28"/>
    <p:sldId id="303" r:id="rId29"/>
    <p:sldId id="338" r:id="rId30"/>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Arial" charset="0"/>
        <a:ea typeface="Arial" charset="0"/>
        <a:cs typeface="Arial" charset="0"/>
      </a:defRPr>
    </a:lvl1pPr>
    <a:lvl2pPr marL="457200" algn="l" rtl="0" fontAlgn="base">
      <a:spcBef>
        <a:spcPct val="0"/>
      </a:spcBef>
      <a:spcAft>
        <a:spcPct val="0"/>
      </a:spcAft>
      <a:defRPr sz="2000" kern="1200">
        <a:solidFill>
          <a:schemeClr val="tx1"/>
        </a:solidFill>
        <a:latin typeface="Arial" charset="0"/>
        <a:ea typeface="Arial" charset="0"/>
        <a:cs typeface="Arial" charset="0"/>
      </a:defRPr>
    </a:lvl2pPr>
    <a:lvl3pPr marL="914400" algn="l" rtl="0" fontAlgn="base">
      <a:spcBef>
        <a:spcPct val="0"/>
      </a:spcBef>
      <a:spcAft>
        <a:spcPct val="0"/>
      </a:spcAft>
      <a:defRPr sz="2000" kern="1200">
        <a:solidFill>
          <a:schemeClr val="tx1"/>
        </a:solidFill>
        <a:latin typeface="Arial" charset="0"/>
        <a:ea typeface="Arial" charset="0"/>
        <a:cs typeface="Arial" charset="0"/>
      </a:defRPr>
    </a:lvl3pPr>
    <a:lvl4pPr marL="1371600" algn="l" rtl="0" fontAlgn="base">
      <a:spcBef>
        <a:spcPct val="0"/>
      </a:spcBef>
      <a:spcAft>
        <a:spcPct val="0"/>
      </a:spcAft>
      <a:defRPr sz="2000" kern="1200">
        <a:solidFill>
          <a:schemeClr val="tx1"/>
        </a:solidFill>
        <a:latin typeface="Arial" charset="0"/>
        <a:ea typeface="Arial" charset="0"/>
        <a:cs typeface="Arial" charset="0"/>
      </a:defRPr>
    </a:lvl4pPr>
    <a:lvl5pPr marL="1828800" algn="l" rtl="0" fontAlgn="base">
      <a:spcBef>
        <a:spcPct val="0"/>
      </a:spcBef>
      <a:spcAft>
        <a:spcPct val="0"/>
      </a:spcAft>
      <a:defRPr sz="2000" kern="1200">
        <a:solidFill>
          <a:schemeClr val="tx1"/>
        </a:solidFill>
        <a:latin typeface="Arial" charset="0"/>
        <a:ea typeface="Arial" charset="0"/>
        <a:cs typeface="Arial" charset="0"/>
      </a:defRPr>
    </a:lvl5pPr>
    <a:lvl6pPr marL="2286000" algn="l" defTabSz="457200" rtl="0" eaLnBrk="1" latinLnBrk="0" hangingPunct="1">
      <a:defRPr sz="2000" kern="1200">
        <a:solidFill>
          <a:schemeClr val="tx1"/>
        </a:solidFill>
        <a:latin typeface="Arial" charset="0"/>
        <a:ea typeface="Arial" charset="0"/>
        <a:cs typeface="Arial" charset="0"/>
      </a:defRPr>
    </a:lvl6pPr>
    <a:lvl7pPr marL="2743200" algn="l" defTabSz="457200" rtl="0" eaLnBrk="1" latinLnBrk="0" hangingPunct="1">
      <a:defRPr sz="2000" kern="1200">
        <a:solidFill>
          <a:schemeClr val="tx1"/>
        </a:solidFill>
        <a:latin typeface="Arial" charset="0"/>
        <a:ea typeface="Arial" charset="0"/>
        <a:cs typeface="Arial" charset="0"/>
      </a:defRPr>
    </a:lvl7pPr>
    <a:lvl8pPr marL="3200400" algn="l" defTabSz="457200" rtl="0" eaLnBrk="1" latinLnBrk="0" hangingPunct="1">
      <a:defRPr sz="2000" kern="1200">
        <a:solidFill>
          <a:schemeClr val="tx1"/>
        </a:solidFill>
        <a:latin typeface="Arial" charset="0"/>
        <a:ea typeface="Arial" charset="0"/>
        <a:cs typeface="Arial" charset="0"/>
      </a:defRPr>
    </a:lvl8pPr>
    <a:lvl9pPr marL="3657600" algn="l" defTabSz="457200" rtl="0" eaLnBrk="1" latinLnBrk="0" hangingPunct="1">
      <a:defRPr sz="2000" kern="1200">
        <a:solidFill>
          <a:schemeClr val="tx1"/>
        </a:solidFill>
        <a:latin typeface="Arial"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hidden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0502" autoAdjust="0"/>
  </p:normalViewPr>
  <p:slideViewPr>
    <p:cSldViewPr>
      <p:cViewPr varScale="1">
        <p:scale>
          <a:sx n="71" d="100"/>
          <a:sy n="71" d="100"/>
        </p:scale>
        <p:origin x="-1304" y="-112"/>
      </p:cViewPr>
      <p:guideLst>
        <p:guide orient="horz" pos="2160"/>
        <p:guide pos="2880"/>
      </p:guideLst>
    </p:cSldViewPr>
  </p:slideViewPr>
  <p:notesTextViewPr>
    <p:cViewPr>
      <p:scale>
        <a:sx n="100" d="100"/>
        <a:sy n="100" d="100"/>
      </p:scale>
      <p:origin x="0" y="328"/>
    </p:cViewPr>
  </p:notesTextViewPr>
  <p:notesViewPr>
    <p:cSldViewPr>
      <p:cViewPr varScale="1">
        <p:scale>
          <a:sx n="48" d="100"/>
          <a:sy n="48" d="100"/>
        </p:scale>
        <p:origin x="-1920" y="-9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7065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defRPr>
            </a:lvl1pPr>
          </a:lstStyle>
          <a:p>
            <a:pPr>
              <a:defRPr/>
            </a:pPr>
            <a:endParaRPr lang="en-US"/>
          </a:p>
        </p:txBody>
      </p:sp>
      <p:sp>
        <p:nvSpPr>
          <p:cNvPr id="7066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7066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6BDEB62A-E02C-DA42-BE9A-34E90A6B91E6}"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lvl1pPr algn="r" defTabSz="966788">
              <a:defRPr sz="1300">
                <a:latin typeface="Times New Roman" pitchFamily="18" charset="0"/>
                <a:ea typeface="+mn-ea"/>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371600" y="720725"/>
            <a:ext cx="4383088" cy="3089275"/>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31838" y="3962400"/>
            <a:ext cx="5851525" cy="4918075"/>
          </a:xfrm>
          <a:prstGeom prst="rect">
            <a:avLst/>
          </a:prstGeom>
          <a:noFill/>
          <a:ln w="9525">
            <a:noFill/>
            <a:miter lim="800000"/>
            <a:headEnd/>
            <a:tailEnd/>
          </a:ln>
          <a:effectLst/>
        </p:spPr>
        <p:txBody>
          <a:bodyPr vert="horz" wrap="square" lIns="96636" tIns="48318" rIns="96636" bIns="4831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defTabSz="966788">
              <a:defRPr sz="1300">
                <a:latin typeface="Times New Roman" pitchFamily="18" charset="0"/>
                <a:ea typeface="+mn-ea"/>
              </a:defRPr>
            </a:lvl1pPr>
          </a:lstStyle>
          <a:p>
            <a:pPr>
              <a:defRPr/>
            </a:pPr>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36" tIns="48318" rIns="96636" bIns="48318" numCol="1" anchor="b" anchorCtr="0" compatLnSpc="1">
            <a:prstTxWarp prst="textNoShape">
              <a:avLst/>
            </a:prstTxWarp>
          </a:bodyPr>
          <a:lstStyle>
            <a:lvl1pPr algn="r" defTabSz="966788">
              <a:defRPr sz="1300">
                <a:latin typeface="Times New Roman" charset="0"/>
              </a:defRPr>
            </a:lvl1pPr>
          </a:lstStyle>
          <a:p>
            <a:fld id="{4AC4D6DA-5162-2D47-A3FE-42243F0F50EA}"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1pPr>
    <a:lvl2pPr marL="4572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1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40CF8A3-D970-CC48-A9B5-2094A61A5880}" type="slidenum">
              <a:rPr lang="en-US"/>
              <a:pPr/>
              <a:t>1</a:t>
            </a:fld>
            <a:endParaRPr lang="en-US"/>
          </a:p>
        </p:txBody>
      </p:sp>
      <p:sp>
        <p:nvSpPr>
          <p:cNvPr id="32771" name="Rectangle 2"/>
          <p:cNvSpPr>
            <a:spLocks noGrp="1" noRot="1" noChangeAspect="1" noChangeArrowheads="1" noTextEdit="1"/>
          </p:cNvSpPr>
          <p:nvPr>
            <p:ph type="sldImg"/>
          </p:nvPr>
        </p:nvSpPr>
        <p:spPr>
          <a:xfrm>
            <a:off x="1503363" y="720725"/>
            <a:ext cx="4119562" cy="3089275"/>
          </a:xfrm>
          <a:ln/>
        </p:spPr>
      </p:sp>
      <p:sp>
        <p:nvSpPr>
          <p:cNvPr id="32772" name="Rectangle 3"/>
          <p:cNvSpPr>
            <a:spLocks noGrp="1" noChangeArrowheads="1"/>
          </p:cNvSpPr>
          <p:nvPr>
            <p:ph type="body" idx="1"/>
          </p:nvPr>
        </p:nvSpPr>
        <p:spPr>
          <a:noFill/>
          <a:ln/>
        </p:spPr>
        <p:txBody>
          <a:bodyPr/>
          <a:lstStyle/>
          <a:p>
            <a:pPr eaLnBrk="1" hangingPunct="1"/>
            <a:endParaRPr lang="en-US" b="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503363" y="720725"/>
            <a:ext cx="4119562" cy="3089275"/>
          </a:xfrm>
          <a:ln/>
        </p:spPr>
      </p:sp>
      <p:sp>
        <p:nvSpPr>
          <p:cNvPr id="43011" name="Notes Placeholder 2"/>
          <p:cNvSpPr>
            <a:spLocks noGrp="1"/>
          </p:cNvSpPr>
          <p:nvPr>
            <p:ph type="body" idx="1"/>
          </p:nvPr>
        </p:nvSpPr>
        <p:spPr>
          <a:noFill/>
          <a:ln/>
        </p:spPr>
        <p:txBody>
          <a:bodyPr/>
          <a:lstStyle/>
          <a:p>
            <a:r>
              <a:rPr lang="en-US">
                <a:latin typeface="Times New Roman" charset="0"/>
              </a:rPr>
              <a:t>We’ve seen how GUI programs are structured around a view tree, and how input events are handled by attaching listeners to views.  This is the start of a separation of concerns – output handled by views, and input handled by listeners.</a:t>
            </a:r>
          </a:p>
          <a:p>
            <a:r>
              <a:rPr lang="en-US">
                <a:latin typeface="Times New Roman" charset="0"/>
              </a:rPr>
              <a:t>But we’re still missing the application itself – the backend that actually provides the information to be displayed, and computes the input that is handled.</a:t>
            </a:r>
          </a:p>
        </p:txBody>
      </p:sp>
      <p:sp>
        <p:nvSpPr>
          <p:cNvPr id="43012" name="Slide Number Placeholder 3"/>
          <p:cNvSpPr>
            <a:spLocks noGrp="1"/>
          </p:cNvSpPr>
          <p:nvPr>
            <p:ph type="sldNum" sz="quarter" idx="5"/>
          </p:nvPr>
        </p:nvSpPr>
        <p:spPr>
          <a:noFill/>
        </p:spPr>
        <p:txBody>
          <a:bodyPr/>
          <a:lstStyle/>
          <a:p>
            <a:fld id="{594CEC54-13CB-2A43-BEFF-DEBA4316973B}"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xfrm>
            <a:off x="1503363" y="720725"/>
            <a:ext cx="4119562" cy="3089275"/>
          </a:xfrm>
          <a:ln/>
        </p:spPr>
      </p:sp>
      <p:sp>
        <p:nvSpPr>
          <p:cNvPr id="44035" name="Notes Placeholder 2"/>
          <p:cNvSpPr>
            <a:spLocks noGrp="1"/>
          </p:cNvSpPr>
          <p:nvPr>
            <p:ph type="body" idx="1"/>
          </p:nvPr>
        </p:nvSpPr>
        <p:spPr>
          <a:noFill/>
          <a:ln/>
        </p:spPr>
        <p:txBody>
          <a:bodyPr/>
          <a:lstStyle/>
          <a:p>
            <a:pPr>
              <a:lnSpc>
                <a:spcPct val="90000"/>
              </a:lnSpc>
            </a:pPr>
            <a:r>
              <a:rPr lang="en-US">
                <a:latin typeface="Times New Roman" charset="0"/>
              </a:rPr>
              <a:t>The </a:t>
            </a:r>
            <a:r>
              <a:rPr lang="en-US" b="1">
                <a:latin typeface="Times New Roman" charset="0"/>
              </a:rPr>
              <a:t>model-view-controller</a:t>
            </a:r>
            <a:r>
              <a:rPr lang="en-US">
                <a:latin typeface="Times New Roman" charset="0"/>
              </a:rPr>
              <a:t> pattern, originally articulated in the Smalltalk-80 user interface, has strongly influenced the design of UI software ever since.  In fact, MVC may have single-handedly inspired the software design pattern movement; it figures strongly in the introductory chapter of the seminal “Gang of Four” book (Gamma, Helm, Johnson, Vlissides, </a:t>
            </a:r>
            <a:r>
              <a:rPr lang="en-US" i="1">
                <a:latin typeface="Times New Roman" charset="0"/>
              </a:rPr>
              <a:t>Design Patterns: Elements of Reusable Software</a:t>
            </a:r>
            <a:r>
              <a:rPr lang="en-US">
                <a:latin typeface="Times New Roman" charset="0"/>
              </a:rPr>
              <a:t>).</a:t>
            </a:r>
          </a:p>
          <a:p>
            <a:pPr>
              <a:lnSpc>
                <a:spcPct val="90000"/>
              </a:lnSpc>
            </a:pPr>
            <a:r>
              <a:rPr lang="en-US">
                <a:latin typeface="Times New Roman" charset="0"/>
              </a:rPr>
              <a:t>MVC’s primary goal is separation of concerns.  It separates the user interface frontend from the application backend, by putting backend code into the model and frontend code into the view and controller.  MVC also separates input from output; the controller is supposed to handle input, and the view is supposed to handle output.</a:t>
            </a:r>
          </a:p>
          <a:p>
            <a:pPr>
              <a:lnSpc>
                <a:spcPct val="90000"/>
              </a:lnSpc>
            </a:pPr>
            <a:r>
              <a:rPr lang="en-US">
                <a:latin typeface="Times New Roman" charset="0"/>
              </a:rPr>
              <a:t>The model is responsible for maintaining application-specific data and providing access to that data.  Models are often mutable, and they provide methods for changing the state safely, preserving its representation invariants. OK, all mutable objects do that.  But a model must also notify its clients when there are changes to its data, so that dependent views can update their displays, and dependent controllers can respond appropriately.  Models do this notification using the </a:t>
            </a:r>
            <a:r>
              <a:rPr lang="en-US" b="1">
                <a:latin typeface="Times New Roman" charset="0"/>
              </a:rPr>
              <a:t>listener pattern</a:t>
            </a:r>
            <a:r>
              <a:rPr lang="en-US">
                <a:latin typeface="Times New Roman" charset="0"/>
              </a:rPr>
              <a:t>, in which interested views and controllers register themselves as listeners for change events generated by the model.</a:t>
            </a:r>
          </a:p>
          <a:p>
            <a:pPr>
              <a:lnSpc>
                <a:spcPct val="90000"/>
              </a:lnSpc>
            </a:pPr>
            <a:r>
              <a:rPr lang="en-US">
                <a:latin typeface="Times New Roman" charset="0"/>
              </a:rPr>
              <a:t>View objects are responsible for output.  A view usually occupies some chunk of the screen, usually a rectangular area.  Basically, the view queries the model for data and draws the data on the screen.  It listens for changes from the model so that it can update the screen to reflect those changes.</a:t>
            </a:r>
          </a:p>
          <a:p>
            <a:pPr>
              <a:lnSpc>
                <a:spcPct val="90000"/>
              </a:lnSpc>
            </a:pPr>
            <a:r>
              <a:rPr lang="en-US">
                <a:latin typeface="Times New Roman" charset="0"/>
              </a:rPr>
              <a:t>Finally, the controller handles the input.  It receives keyboard and mouse events, and instructs the model to change accordingly.</a:t>
            </a:r>
          </a:p>
        </p:txBody>
      </p:sp>
      <p:sp>
        <p:nvSpPr>
          <p:cNvPr id="44036" name="Slide Number Placeholder 3"/>
          <p:cNvSpPr>
            <a:spLocks noGrp="1"/>
          </p:cNvSpPr>
          <p:nvPr>
            <p:ph type="sldNum" sz="quarter" idx="5"/>
          </p:nvPr>
        </p:nvSpPr>
        <p:spPr>
          <a:noFill/>
        </p:spPr>
        <p:txBody>
          <a:bodyPr/>
          <a:lstStyle/>
          <a:p>
            <a:fld id="{269D6083-CA7F-CA44-8DF7-3AB425636935}"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A925EA8-B026-664D-99A6-0C404DDCA95E}" type="slidenum">
              <a:rPr lang="en-US"/>
              <a:pPr/>
              <a:t>13</a:t>
            </a:fld>
            <a:endParaRPr lang="en-US"/>
          </a:p>
        </p:txBody>
      </p:sp>
      <p:sp>
        <p:nvSpPr>
          <p:cNvPr id="45059" name="Rectangle 2"/>
          <p:cNvSpPr>
            <a:spLocks noGrp="1" noRot="1" noChangeAspect="1" noChangeArrowheads="1" noTextEdit="1"/>
          </p:cNvSpPr>
          <p:nvPr>
            <p:ph type="sldImg"/>
          </p:nvPr>
        </p:nvSpPr>
        <p:spPr>
          <a:xfrm>
            <a:off x="1503363" y="720725"/>
            <a:ext cx="4119562" cy="3089275"/>
          </a:xfrm>
          <a:ln/>
        </p:spPr>
      </p:sp>
      <p:sp>
        <p:nvSpPr>
          <p:cNvPr id="45060" name="Rectangle 3"/>
          <p:cNvSpPr>
            <a:spLocks noGrp="1" noChangeArrowheads="1"/>
          </p:cNvSpPr>
          <p:nvPr>
            <p:ph type="body" idx="1"/>
          </p:nvPr>
        </p:nvSpPr>
        <p:spPr>
          <a:noFill/>
          <a:ln/>
        </p:spPr>
        <p:txBody>
          <a:bodyPr/>
          <a:lstStyle/>
          <a:p>
            <a:pPr>
              <a:lnSpc>
                <a:spcPct val="90000"/>
              </a:lnSpc>
            </a:pPr>
            <a:r>
              <a:rPr lang="en-US">
                <a:latin typeface="Times New Roman" charset="0"/>
              </a:rPr>
              <a:t>In principle, this separation has several benefits.  First, it allows the interface to have multiple views showing the same application data.  For example, a database field might be shown in a table and in an editable form at the same time.  Second, it allows views and models to be reused in other applications. The MVC pattern enables the creation of user interface </a:t>
            </a:r>
            <a:r>
              <a:rPr lang="en-US" b="1">
                <a:latin typeface="Times New Roman" charset="0"/>
              </a:rPr>
              <a:t>toolkits</a:t>
            </a:r>
            <a:r>
              <a:rPr lang="en-US">
                <a:latin typeface="Times New Roman" charset="0"/>
              </a:rPr>
              <a:t>, which are libraries of reusable interface objects.</a:t>
            </a:r>
          </a:p>
          <a:p>
            <a:pPr>
              <a:lnSpc>
                <a:spcPct val="90000"/>
              </a:lnSpc>
            </a:pPr>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1503363" y="720725"/>
            <a:ext cx="4119562" cy="3089275"/>
          </a:xfrm>
          <a:ln/>
        </p:spPr>
      </p:sp>
      <p:sp>
        <p:nvSpPr>
          <p:cNvPr id="46083" name="Notes Placeholder 2"/>
          <p:cNvSpPr>
            <a:spLocks noGrp="1"/>
          </p:cNvSpPr>
          <p:nvPr>
            <p:ph type="body" idx="1"/>
          </p:nvPr>
        </p:nvSpPr>
        <p:spPr>
          <a:noFill/>
          <a:ln/>
        </p:spPr>
        <p:txBody>
          <a:bodyPr/>
          <a:lstStyle/>
          <a:p>
            <a:r>
              <a:rPr lang="en-US">
                <a:latin typeface="Times New Roman" charset="0"/>
              </a:rPr>
              <a:t>A simple example of the MVC pattern is a text field widget (this is Java Swing’s text widget).  Its model is a mutable string of characters.  The view is an object that draws the text on the screen (usually with a rectangle around it to indicate that it’s an editable text field).  The controller is an object that receives keystrokes typed by the user and inserts them in the string.</a:t>
            </a:r>
          </a:p>
          <a:p>
            <a:r>
              <a:rPr lang="en-US">
                <a:latin typeface="Times New Roman" charset="0"/>
              </a:rPr>
              <a:t>Instances of the MVC pattern appear at many scales in GUI software.  At a higher level, this text field might be part of a view (like the address book editor), with a different controller listening to it (for text-changed events), for a different model (like the address book).  But when you drill down to a lower level, the text field itself is an instance of MVC.</a:t>
            </a:r>
          </a:p>
        </p:txBody>
      </p:sp>
      <p:sp>
        <p:nvSpPr>
          <p:cNvPr id="46084" name="Slide Number Placeholder 3"/>
          <p:cNvSpPr>
            <a:spLocks noGrp="1"/>
          </p:cNvSpPr>
          <p:nvPr>
            <p:ph type="sldNum" sz="quarter" idx="5"/>
          </p:nvPr>
        </p:nvSpPr>
        <p:spPr>
          <a:noFill/>
        </p:spPr>
        <p:txBody>
          <a:bodyPr/>
          <a:lstStyle/>
          <a:p>
            <a:fld id="{E4A7EDBF-49A3-2A47-9EFC-74E0EA27FF32}"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503363" y="720725"/>
            <a:ext cx="4119562" cy="3089275"/>
          </a:xfrm>
          <a:ln/>
        </p:spPr>
      </p:sp>
      <p:sp>
        <p:nvSpPr>
          <p:cNvPr id="47107" name="Notes Placeholder 2"/>
          <p:cNvSpPr>
            <a:spLocks noGrp="1"/>
          </p:cNvSpPr>
          <p:nvPr>
            <p:ph type="body" idx="1"/>
          </p:nvPr>
        </p:nvSpPr>
        <p:spPr>
          <a:noFill/>
          <a:ln/>
        </p:spPr>
        <p:txBody>
          <a:bodyPr/>
          <a:lstStyle/>
          <a:p>
            <a:r>
              <a:rPr lang="en-US">
                <a:latin typeface="Times New Roman" charset="0"/>
              </a:rPr>
              <a:t>Here’s a larger example, in which the view is a filesystem browser (like the Mac Finder or Windows Explorer), the model is the disk filesystem, and the controller is an input handler that translates the user’s keystrokes and mouse clicks into operations on the model and view.</a:t>
            </a:r>
          </a:p>
        </p:txBody>
      </p:sp>
      <p:sp>
        <p:nvSpPr>
          <p:cNvPr id="47108" name="Slide Number Placeholder 3"/>
          <p:cNvSpPr>
            <a:spLocks noGrp="1"/>
          </p:cNvSpPr>
          <p:nvPr>
            <p:ph type="sldNum" sz="quarter" idx="5"/>
          </p:nvPr>
        </p:nvSpPr>
        <p:spPr>
          <a:noFill/>
        </p:spPr>
        <p:txBody>
          <a:bodyPr/>
          <a:lstStyle/>
          <a:p>
            <a:fld id="{91E3F579-6BC1-8343-ACD8-5CC7F1241A09}" type="slidenum">
              <a:rPr lang="en-US"/>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B58E185-242B-3745-A87A-AE70810BF660}" type="slidenum">
              <a:rPr lang="en-US"/>
              <a:pPr/>
              <a:t>16</a:t>
            </a:fld>
            <a:endParaRPr lang="en-US"/>
          </a:p>
        </p:txBody>
      </p:sp>
      <p:sp>
        <p:nvSpPr>
          <p:cNvPr id="49155" name="Rectangle 2"/>
          <p:cNvSpPr>
            <a:spLocks noGrp="1" noRot="1" noChangeAspect="1" noChangeArrowheads="1" noTextEdit="1"/>
          </p:cNvSpPr>
          <p:nvPr>
            <p:ph type="sldImg"/>
          </p:nvPr>
        </p:nvSpPr>
        <p:spPr>
          <a:xfrm>
            <a:off x="1504950" y="720725"/>
            <a:ext cx="4117975" cy="3089275"/>
          </a:xfrm>
          <a:ln/>
        </p:spPr>
      </p:sp>
      <p:sp>
        <p:nvSpPr>
          <p:cNvPr id="49156" name="Rectangle 3"/>
          <p:cNvSpPr>
            <a:spLocks noGrp="1" noChangeArrowheads="1"/>
          </p:cNvSpPr>
          <p:nvPr>
            <p:ph type="body" idx="1"/>
          </p:nvPr>
        </p:nvSpPr>
        <p:spPr>
          <a:noFill/>
          <a:ln/>
        </p:spPr>
        <p:txBody>
          <a:bodyPr/>
          <a:lstStyle/>
          <a:p>
            <a:r>
              <a:rPr lang="en-US">
                <a:latin typeface="Times New Roman" charset="0"/>
              </a:rPr>
              <a:t>The MVC pattern has a few problems when you try to apply it, which boil down to this: you can’t cleanly separate input and output in a graphical user interface. Let’s look at a few reasons why.</a:t>
            </a:r>
          </a:p>
          <a:p>
            <a:r>
              <a:rPr lang="en-US">
                <a:latin typeface="Times New Roman" charset="0"/>
              </a:rPr>
              <a:t>First, a controller often needs to produce its own output. The view must display </a:t>
            </a:r>
            <a:r>
              <a:rPr lang="en-US" b="1">
                <a:latin typeface="Times New Roman" charset="0"/>
              </a:rPr>
              <a:t>affordances</a:t>
            </a:r>
            <a:r>
              <a:rPr lang="en-US">
                <a:latin typeface="Times New Roman" charset="0"/>
              </a:rPr>
              <a:t> for the controller, such as selection handles or scrollbar thumbs.  The controller must be aware of the screen locations of these affordances.  When the user starts manipulating, the view must modify its appearance to give </a:t>
            </a:r>
            <a:r>
              <a:rPr lang="en-US" b="1">
                <a:latin typeface="Times New Roman" charset="0"/>
              </a:rPr>
              <a:t>feedback</a:t>
            </a:r>
            <a:r>
              <a:rPr lang="en-US">
                <a:latin typeface="Times New Roman" charset="0"/>
              </a:rPr>
              <a:t> about the manipulation, e.g. painting a button as if it were depressed.</a:t>
            </a:r>
          </a:p>
          <a:p>
            <a:r>
              <a:rPr lang="en-US">
                <a:latin typeface="Times New Roman" charset="0"/>
              </a:rPr>
              <a:t>Second, some pieces of state in a user interface don’t have an obvious home in the MVC pattern.  One of those pieces is the </a:t>
            </a:r>
            <a:r>
              <a:rPr lang="en-US" b="1">
                <a:latin typeface="Times New Roman" charset="0"/>
              </a:rPr>
              <a:t>selection</a:t>
            </a:r>
            <a:r>
              <a:rPr lang="en-US">
                <a:latin typeface="Times New Roman" charset="0"/>
              </a:rPr>
              <a:t>.  Many UI components have some kind of selection, indicating the parts of the interface that the user wants to use or modify.  In our text box example, the selection is either an insertion point or a range of characters.</a:t>
            </a:r>
          </a:p>
          <a:p>
            <a:r>
              <a:rPr lang="en-US">
                <a:latin typeface="Times New Roman" charset="0"/>
              </a:rPr>
              <a:t>Which object in the MVC pattern should be responsible for storing and maintaining the selection?  The view has to display it, e.g. by highlighting the corresponding characters in the text box.  But the controller has to use it and modify it.  Keystrokes are inserted into the text box at the location of the selection, and clicking or dragging the mouse or pressing arrow keys changes the selection.</a:t>
            </a:r>
          </a:p>
          <a:p>
            <a:r>
              <a:rPr lang="en-US">
                <a:latin typeface="Times New Roman" charset="0"/>
              </a:rPr>
              <a:t>Perhaps the selection should be in the model, like other data that’s displayed by the view and modified by the controller?  Probably not.  Unlike model data, the selection is very transient, and belongs more to the frontend (which is supposed to be the domain of the view and the controller) than to the backend (the model’s concern).  Furthermore, multiple views of the same model may need independent selections.  In Emacs, for example, you can edit the same file buffer in two different windows, each of which has a different cursor.</a:t>
            </a:r>
          </a:p>
          <a:p>
            <a:r>
              <a:rPr lang="en-US">
                <a:latin typeface="Times New Roman" charset="0"/>
              </a:rPr>
              <a:t>So we need a place to keep the selection, and similar bits of data representing the transient state of the user interface.  It isn’t clear where in the MVC pattern this kind of data should go.</a:t>
            </a:r>
          </a:p>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79609A3-D72E-A043-8871-12DC457239EC}" type="slidenum">
              <a:rPr lang="en-US"/>
              <a:pPr/>
              <a:t>17</a:t>
            </a:fld>
            <a:endParaRPr lang="en-US"/>
          </a:p>
        </p:txBody>
      </p:sp>
      <p:sp>
        <p:nvSpPr>
          <p:cNvPr id="50179" name="Rectangle 2"/>
          <p:cNvSpPr>
            <a:spLocks noGrp="1" noRot="1" noChangeAspect="1" noChangeArrowheads="1" noTextEdit="1"/>
          </p:cNvSpPr>
          <p:nvPr>
            <p:ph type="sldImg"/>
          </p:nvPr>
        </p:nvSpPr>
        <p:spPr>
          <a:xfrm>
            <a:off x="1504950" y="720725"/>
            <a:ext cx="4117975" cy="3089275"/>
          </a:xfrm>
          <a:ln/>
        </p:spPr>
      </p:sp>
      <p:sp>
        <p:nvSpPr>
          <p:cNvPr id="50180" name="Rectangle 3"/>
          <p:cNvSpPr>
            <a:spLocks noGrp="1" noChangeArrowheads="1"/>
          </p:cNvSpPr>
          <p:nvPr>
            <p:ph type="body" idx="1"/>
          </p:nvPr>
        </p:nvSpPr>
        <p:spPr>
          <a:noFill/>
          <a:ln/>
        </p:spPr>
        <p:txBody>
          <a:bodyPr/>
          <a:lstStyle/>
          <a:p>
            <a:r>
              <a:rPr lang="en-US">
                <a:latin typeface="Times New Roman" charset="0"/>
              </a:rPr>
              <a:t>In principle, it’s a nice idea to separate input and output into separate, reusable classes.  In reality, it isn’t always feasible, because input and output are tightly coupled in graphical user interfaces.  As a result, the MVC pattern has largely been superseded by what might be called Model-View, in which the view and controllers are fused together into a single class, often called a </a:t>
            </a:r>
            <a:r>
              <a:rPr lang="en-US" b="1">
                <a:latin typeface="Times New Roman" charset="0"/>
              </a:rPr>
              <a:t>component</a:t>
            </a:r>
            <a:r>
              <a:rPr lang="en-US">
                <a:latin typeface="Times New Roman" charset="0"/>
              </a:rPr>
              <a:t> or a </a:t>
            </a:r>
            <a:r>
              <a:rPr lang="en-US" b="1">
                <a:latin typeface="Times New Roman" charset="0"/>
              </a:rPr>
              <a:t>widget</a:t>
            </a:r>
            <a:r>
              <a:rPr lang="en-US">
                <a:latin typeface="Times New Roman" charset="0"/>
              </a:rPr>
              <a:t>.</a:t>
            </a:r>
          </a:p>
          <a:p>
            <a:r>
              <a:rPr lang="en-US">
                <a:latin typeface="Times New Roman" charset="0"/>
              </a:rPr>
              <a:t>Most of the widgets in a GUI toolkit are fused view/controllers like this; you can’t, for example, pull out the</a:t>
            </a:r>
            <a:r>
              <a:rPr lang="en-US" baseline="0">
                <a:latin typeface="Times New Roman" charset="0"/>
              </a:rPr>
              <a:t> </a:t>
            </a:r>
            <a:r>
              <a:rPr lang="en-US">
                <a:latin typeface="Times New Roman" charset="0"/>
              </a:rPr>
              <a:t>scrollbar’s controller and reuse it in your own custom scrollbar. Internally, the scrollbar</a:t>
            </a:r>
            <a:r>
              <a:rPr lang="en-US" baseline="0">
                <a:latin typeface="Times New Roman" charset="0"/>
              </a:rPr>
              <a:t> probably </a:t>
            </a:r>
            <a:r>
              <a:rPr lang="en-US">
                <a:latin typeface="Times New Roman" charset="0"/>
              </a:rPr>
              <a:t>follows a model-view-controller architecture, but the view and controller aren’t independently reusable.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503363" y="720725"/>
            <a:ext cx="4119562" cy="3089275"/>
          </a:xfrm>
          <a:ln/>
        </p:spPr>
      </p:sp>
      <p:sp>
        <p:nvSpPr>
          <p:cNvPr id="51203" name="Notes Placeholder 2"/>
          <p:cNvSpPr>
            <a:spLocks noGrp="1"/>
          </p:cNvSpPr>
          <p:nvPr>
            <p:ph type="body" idx="1"/>
          </p:nvPr>
        </p:nvSpPr>
        <p:spPr>
          <a:noFill/>
          <a:ln/>
        </p:spPr>
        <p:txBody>
          <a:bodyPr/>
          <a:lstStyle/>
          <a:p>
            <a:pPr>
              <a:lnSpc>
                <a:spcPct val="90000"/>
              </a:lnSpc>
            </a:pPr>
            <a:r>
              <a:rPr lang="en-US">
                <a:latin typeface="Times New Roman" charset="0"/>
              </a:rPr>
              <a:t>Partly in response to this difficulty, and also to provide a better decoupling between the model and the view, some definitions of the MVC pattern treat the controller less as an input handler and more as a </a:t>
            </a:r>
            <a:r>
              <a:rPr lang="en-US" b="1">
                <a:latin typeface="Times New Roman" charset="0"/>
              </a:rPr>
              <a:t>mediator</a:t>
            </a:r>
            <a:r>
              <a:rPr lang="en-US">
                <a:latin typeface="Times New Roman" charset="0"/>
              </a:rPr>
              <a:t> between the model and the view.</a:t>
            </a:r>
          </a:p>
          <a:p>
            <a:pPr>
              <a:lnSpc>
                <a:spcPct val="90000"/>
              </a:lnSpc>
            </a:pPr>
            <a:r>
              <a:rPr lang="en-US">
                <a:latin typeface="Times New Roman" charset="0"/>
              </a:rPr>
              <a:t>In this perspective, the view is responsible not only for output, but also for low-level input handling, so that it can handle the overlapping responsibilities like affordances and selections.</a:t>
            </a:r>
          </a:p>
          <a:p>
            <a:pPr>
              <a:lnSpc>
                <a:spcPct val="90000"/>
              </a:lnSpc>
            </a:pPr>
            <a:r>
              <a:rPr lang="en-US">
                <a:latin typeface="Times New Roman" charset="0"/>
              </a:rPr>
              <a:t>But listening to the model is no longer the view’s responsibility.  Instead, the controller listens to both the model and the view, passing changes back and forth.   The events receiving high-level input events from the view, like selection-changed, button-activated, or textbox-changed, rather than low-level input device events).</a:t>
            </a:r>
          </a:p>
          <a:p>
            <a:pPr>
              <a:lnSpc>
                <a:spcPct val="90000"/>
              </a:lnSpc>
            </a:pPr>
            <a:r>
              <a:rPr lang="en-US">
                <a:latin typeface="Times New Roman" charset="0"/>
              </a:rPr>
              <a:t>The Mac Cocoa framework</a:t>
            </a:r>
            <a:r>
              <a:rPr lang="en-US" baseline="0">
                <a:latin typeface="Times New Roman" charset="0"/>
              </a:rPr>
              <a:t> uses this approach to MVC.</a:t>
            </a:r>
          </a:p>
          <a:p>
            <a:pPr>
              <a:lnSpc>
                <a:spcPct val="90000"/>
              </a:lnSpc>
            </a:pPr>
            <a:endParaRPr lang="en-US">
              <a:latin typeface="Times New Roman" charset="0"/>
            </a:endParaRPr>
          </a:p>
        </p:txBody>
      </p:sp>
      <p:sp>
        <p:nvSpPr>
          <p:cNvPr id="51204" name="Slide Number Placeholder 3"/>
          <p:cNvSpPr>
            <a:spLocks noGrp="1"/>
          </p:cNvSpPr>
          <p:nvPr>
            <p:ph type="sldNum" sz="quarter" idx="5"/>
          </p:nvPr>
        </p:nvSpPr>
        <p:spPr>
          <a:noFill/>
        </p:spPr>
        <p:txBody>
          <a:bodyPr/>
          <a:lstStyle/>
          <a:p>
            <a:fld id="{19EABE48-01BF-524D-9AAF-0A0E7DEE4C0F}" type="slidenum">
              <a:rPr lang="en-US"/>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D54CEA13-CC55-104A-8243-346A48517D9E}" type="slidenum">
              <a:rPr lang="en-US"/>
              <a:pPr/>
              <a:t>19</a:t>
            </a:fld>
            <a:endParaRPr lang="en-US"/>
          </a:p>
        </p:txBody>
      </p:sp>
      <p:sp>
        <p:nvSpPr>
          <p:cNvPr id="59395" name="Rectangle 2"/>
          <p:cNvSpPr>
            <a:spLocks noGrp="1" noRot="1" noChangeAspect="1" noChangeArrowheads="1" noTextEdit="1"/>
          </p:cNvSpPr>
          <p:nvPr>
            <p:ph type="sldImg"/>
          </p:nvPr>
        </p:nvSpPr>
        <p:spPr>
          <a:xfrm>
            <a:off x="1503363" y="720725"/>
            <a:ext cx="4119562" cy="3089275"/>
          </a:xfrm>
          <a:ln/>
        </p:spPr>
      </p:sp>
      <p:sp>
        <p:nvSpPr>
          <p:cNvPr id="59396" name="Rectangle 3"/>
          <p:cNvSpPr>
            <a:spLocks noGrp="1" noChangeArrowheads="1"/>
          </p:cNvSpPr>
          <p:nvPr>
            <p:ph type="body" idx="1"/>
          </p:nvPr>
        </p:nvSpPr>
        <p:spPr>
          <a:noFill/>
          <a:ln/>
        </p:spPr>
        <p:txBody>
          <a:bodyPr/>
          <a:lstStyle/>
          <a:p>
            <a:r>
              <a:rPr lang="en-US">
                <a:latin typeface="Times New Roman" charset="0"/>
              </a:rPr>
              <a:t>Now</a:t>
            </a:r>
            <a:r>
              <a:rPr lang="en-US" baseline="0">
                <a:latin typeface="Times New Roman" charset="0"/>
              </a:rPr>
              <a:t> let’s talk about how to construct the view tree, which will be a tale of three paradigms. </a:t>
            </a:r>
          </a:p>
          <a:p>
            <a:r>
              <a:rPr lang="en-US" baseline="0">
                <a:latin typeface="Times New Roman" charset="0"/>
              </a:rPr>
              <a:t>In </a:t>
            </a:r>
            <a:r>
              <a:rPr lang="en-US" b="1">
                <a:latin typeface="Times New Roman" charset="0"/>
              </a:rPr>
              <a:t>procedural </a:t>
            </a:r>
            <a:r>
              <a:rPr lang="en-US">
                <a:latin typeface="Times New Roman" charset="0"/>
              </a:rPr>
              <a:t>style, the programmer has to say, step-by-step, how to reach the desired state.  There’s an explicit thread of control.  This means you’re writing code (in,</a:t>
            </a:r>
            <a:r>
              <a:rPr lang="en-US" baseline="0">
                <a:latin typeface="Times New Roman" charset="0"/>
              </a:rPr>
              <a:t> say, Javascript or Java) that calls constructors to create view objects, sets properties of those objects, and then connects them together into a tree structure (by calling, say, appendChild() methods).  Java Swing programming was largely procedural.  Virtually every GUI toolkit offers an API like this for constructing and mutating the view tree.</a:t>
            </a:r>
          </a:p>
          <a:p>
            <a:r>
              <a:rPr lang="en-US" baseline="0">
                <a:latin typeface="Times New Roman" charset="0"/>
              </a:rPr>
              <a:t>In </a:t>
            </a:r>
            <a:r>
              <a:rPr lang="en-US" b="1" baseline="0">
                <a:latin typeface="Times New Roman" charset="0"/>
              </a:rPr>
              <a:t>declarative</a:t>
            </a:r>
            <a:r>
              <a:rPr lang="en-US" b="0" baseline="0">
                <a:latin typeface="Times New Roman" charset="0"/>
              </a:rPr>
              <a:t> style, the programmer writes code that directly represents the desired view tree.  There are many ways to describe tree structure in textual syntax, but the general convention today is to use an HTML/XML-style markup language.  There’s no explicit flow of control in a declarative specification of a tree; it doesn’t </a:t>
            </a:r>
            <a:r>
              <a:rPr lang="en-US" b="0" i="1" baseline="0">
                <a:latin typeface="Times New Roman" charset="0"/>
              </a:rPr>
              <a:t>do</a:t>
            </a:r>
            <a:r>
              <a:rPr lang="en-US" b="0" baseline="0">
                <a:latin typeface="Times New Roman" charset="0"/>
              </a:rPr>
              <a:t>, it just </a:t>
            </a:r>
            <a:r>
              <a:rPr lang="en-US" b="0" i="1" baseline="0">
                <a:latin typeface="Times New Roman" charset="0"/>
              </a:rPr>
              <a:t>is</a:t>
            </a:r>
            <a:r>
              <a:rPr lang="en-US" b="0" baseline="0">
                <a:latin typeface="Times New Roman" charset="0"/>
              </a:rPr>
              <a:t>.  An automatic algorithm translates the declarative specification into runtime structure or behavior.</a:t>
            </a:r>
          </a:p>
          <a:p>
            <a:r>
              <a:rPr lang="en-US" b="0" baseline="0">
                <a:latin typeface="Times New Roman" charset="0"/>
              </a:rPr>
              <a:t>Finally, in </a:t>
            </a:r>
            <a:r>
              <a:rPr lang="en-US" b="1" baseline="0">
                <a:latin typeface="Times New Roman" charset="0"/>
              </a:rPr>
              <a:t>direct manipulation</a:t>
            </a:r>
            <a:r>
              <a:rPr lang="en-US" b="0" baseline="0">
                <a:latin typeface="Times New Roman" charset="0"/>
              </a:rPr>
              <a:t> style, the programmer uses a direct-manipulation graphical user interface to create the view tree.  These interfaces are usually called GUI builders, and they offer a palette of view object classes, a drawing area to arrange them on, and a property editor for changing their properties.</a:t>
            </a:r>
            <a:endParaRPr lang="en-US">
              <a:latin typeface="Times New Roman" charset="0"/>
            </a:endParaRPr>
          </a:p>
          <a:p>
            <a:r>
              <a:rPr lang="en-US">
                <a:latin typeface="Times New Roman" charset="0"/>
              </a:rPr>
              <a:t>All three paradigms</a:t>
            </a:r>
            <a:r>
              <a:rPr lang="en-US" baseline="0">
                <a:latin typeface="Times New Roman" charset="0"/>
              </a:rPr>
              <a:t> have their uses, but t</a:t>
            </a:r>
            <a:r>
              <a:rPr lang="en-US">
                <a:latin typeface="Times New Roman" charset="0"/>
              </a:rPr>
              <a:t>he</a:t>
            </a:r>
            <a:r>
              <a:rPr lang="en-US" baseline="0">
                <a:latin typeface="Times New Roman" charset="0"/>
              </a:rPr>
              <a:t> sweet spot for GUI programming basically lies in an appropriate mix of declarative and procedural – which is what HTML/Javascript provides.</a:t>
            </a:r>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BE6019A-48AC-5046-86B0-50615529AF0E}" type="slidenum">
              <a:rPr lang="en-US"/>
              <a:pPr/>
              <a:t>20</a:t>
            </a:fld>
            <a:endParaRPr lang="en-US"/>
          </a:p>
        </p:txBody>
      </p:sp>
      <p:sp>
        <p:nvSpPr>
          <p:cNvPr id="61443" name="Rectangle 2"/>
          <p:cNvSpPr>
            <a:spLocks noGrp="1" noRot="1" noChangeAspect="1" noChangeArrowheads="1" noTextEdit="1"/>
          </p:cNvSpPr>
          <p:nvPr>
            <p:ph type="sldImg"/>
          </p:nvPr>
        </p:nvSpPr>
        <p:spPr>
          <a:xfrm>
            <a:off x="1503363" y="720725"/>
            <a:ext cx="4119562" cy="3089275"/>
          </a:xfrm>
          <a:ln/>
        </p:spPr>
      </p:sp>
      <p:sp>
        <p:nvSpPr>
          <p:cNvPr id="61444" name="Rectangle 3"/>
          <p:cNvSpPr>
            <a:spLocks noGrp="1" noChangeArrowheads="1"/>
          </p:cNvSpPr>
          <p:nvPr>
            <p:ph type="body" idx="1"/>
          </p:nvPr>
        </p:nvSpPr>
        <p:spPr>
          <a:noFill/>
          <a:ln/>
        </p:spPr>
        <p:txBody>
          <a:bodyPr/>
          <a:lstStyle/>
          <a:p>
            <a:r>
              <a:rPr lang="en-US">
                <a:latin typeface="Times New Roman" charset="0"/>
              </a:rPr>
              <a:t>Our first example of declarative UI programming is a </a:t>
            </a:r>
            <a:r>
              <a:rPr lang="en-US" b="1">
                <a:latin typeface="Times New Roman" charset="0"/>
              </a:rPr>
              <a:t>markup language</a:t>
            </a:r>
            <a:r>
              <a:rPr lang="en-US">
                <a:latin typeface="Times New Roman" charset="0"/>
              </a:rPr>
              <a:t>, such as HTML. A markup language provides a declarative specification of a view hierarchy.  An HTML </a:t>
            </a:r>
            <a:r>
              <a:rPr lang="en-US" b="1">
                <a:latin typeface="Times New Roman" charset="0"/>
              </a:rPr>
              <a:t>element</a:t>
            </a:r>
            <a:r>
              <a:rPr lang="en-US">
                <a:latin typeface="Times New Roman" charset="0"/>
              </a:rPr>
              <a:t> is a component in the view hierarchy.  The type of an element is its </a:t>
            </a:r>
            <a:r>
              <a:rPr lang="en-US" b="1">
                <a:latin typeface="Times New Roman" charset="0"/>
              </a:rPr>
              <a:t>tag</a:t>
            </a:r>
            <a:r>
              <a:rPr lang="en-US">
                <a:latin typeface="Times New Roman" charset="0"/>
              </a:rPr>
              <a:t>, such as div, button, and img.  The properties of an element are its </a:t>
            </a:r>
            <a:r>
              <a:rPr lang="en-US" b="1">
                <a:latin typeface="Times New Roman" charset="0"/>
              </a:rPr>
              <a:t>attributes</a:t>
            </a:r>
            <a:r>
              <a:rPr lang="en-US">
                <a:latin typeface="Times New Roman" charset="0"/>
              </a:rPr>
              <a:t>.  In the example here, you can see the id attribute (which gives a unique name to an element) and the src attribute (which gives the URL of an image to load in an img element); there are of course many others.</a:t>
            </a:r>
          </a:p>
          <a:p>
            <a:r>
              <a:rPr lang="en-US">
                <a:latin typeface="Times New Roman" charset="0"/>
              </a:rPr>
              <a:t>There’s an automatic algorithm, built into every web browser, that constructs the view hierarchy from an HTML specification – it’s simply an HTML parser, which matches up start tags with end tags, determines which elements are children of other elements, and constructs a tree of element objects as a result.  So, in this case, the automatic algorithm for this declarative specification is pretty simple.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8E5102C-9DF5-A043-8C1B-CCC204837281}" type="slidenum">
              <a:rPr lang="en-US"/>
              <a:pPr/>
              <a:t>2</a:t>
            </a:fld>
            <a:endParaRPr lang="en-US"/>
          </a:p>
        </p:txBody>
      </p:sp>
      <p:sp>
        <p:nvSpPr>
          <p:cNvPr id="20483" name="Rectangle 2"/>
          <p:cNvSpPr>
            <a:spLocks noGrp="1" noRot="1" noChangeAspect="1" noChangeArrowheads="1" noTextEdit="1"/>
          </p:cNvSpPr>
          <p:nvPr>
            <p:ph type="sldImg"/>
          </p:nvPr>
        </p:nvSpPr>
        <p:spPr>
          <a:xfrm>
            <a:off x="1519238" y="722313"/>
            <a:ext cx="4281487" cy="3211512"/>
          </a:xfrm>
          <a:ln/>
        </p:spPr>
      </p:sp>
      <p:sp>
        <p:nvSpPr>
          <p:cNvPr id="20484" name="Rectangle 3"/>
          <p:cNvSpPr>
            <a:spLocks noGrp="1" noChangeArrowheads="1"/>
          </p:cNvSpPr>
          <p:nvPr>
            <p:ph type="body" idx="1"/>
          </p:nvPr>
        </p:nvSpPr>
        <p:spPr>
          <a:xfrm>
            <a:off x="731838" y="4008438"/>
            <a:ext cx="5851525" cy="5043487"/>
          </a:xfrm>
          <a:noFill/>
          <a:ln/>
        </p:spPr>
        <p:txBody>
          <a:bodyPr/>
          <a:lstStyle/>
          <a:p>
            <a:r>
              <a:rPr lang="en-US">
                <a:latin typeface="Times New Roman" charset="0"/>
              </a:rPr>
              <a:t>Today’s candidate for the Hall of Fame &amp; Shame is the </a:t>
            </a:r>
            <a:r>
              <a:rPr lang="en-US" b="1">
                <a:latin typeface="Times New Roman" charset="0"/>
              </a:rPr>
              <a:t>Alt-Tab </a:t>
            </a:r>
            <a:r>
              <a:rPr lang="en-US">
                <a:latin typeface="Times New Roman" charset="0"/>
              </a:rPr>
              <a:t>window switching interface in Microsoft Windows.  This interface has been copied by a number of desktop systems, including KDE, Gnome, and even Mac OS X.  </a:t>
            </a:r>
          </a:p>
          <a:p>
            <a:r>
              <a:rPr lang="en-US">
                <a:latin typeface="Times New Roman" charset="0"/>
              </a:rPr>
              <a:t>For those who haven’t used it, here’s how it works.  Pressing Alt-Tab makes this window appear.  As long as you hold down Alt, each press of Tab cycles to the next window in the sequence.  Releasing the Alt key switches to the window that you selected.</a:t>
            </a:r>
          </a:p>
          <a:p>
            <a:r>
              <a:rPr lang="en-US">
                <a:latin typeface="Times New Roman" charset="0"/>
              </a:rPr>
              <a:t>The first observation to make is that this interface is designed only for keyboard interaction.  Alt-Tab is the only way to make it appear; pressing Tab (or Shift-Tab) is the only way to cycle through the choices.  If you try to click on this window with the mouse, it vanishes.  The interface is weak on affordances, and gives the user little help in remembering how to use it. </a:t>
            </a:r>
          </a:p>
          <a:p>
            <a:r>
              <a:rPr lang="en-US">
                <a:latin typeface="Times New Roman" charset="0"/>
              </a:rPr>
              <a:t>But that’s OK, because the Windows taskbar is the primary interface for window switching, providing much better visibility and affordances. This Alt-Tab interface is designed as a </a:t>
            </a:r>
            <a:r>
              <a:rPr lang="en-US" b="1">
                <a:latin typeface="Times New Roman" charset="0"/>
              </a:rPr>
              <a:t>shortcut</a:t>
            </a:r>
            <a:r>
              <a:rPr lang="en-US">
                <a:latin typeface="Times New Roman" charset="0"/>
              </a:rPr>
              <a:t>, and we should evaluate it as such.</a:t>
            </a:r>
          </a:p>
          <a:p>
            <a:r>
              <a:rPr lang="en-US">
                <a:latin typeface="Times New Roman" charset="0"/>
              </a:rPr>
              <a:t>It’s pleasantly </a:t>
            </a:r>
            <a:r>
              <a:rPr lang="en-US" b="1">
                <a:latin typeface="Times New Roman" charset="0"/>
              </a:rPr>
              <a:t>simple</a:t>
            </a:r>
            <a:r>
              <a:rPr lang="en-US">
                <a:latin typeface="Times New Roman" charset="0"/>
              </a:rPr>
              <a:t>, both in graphic design and in operation.  Few graphical elements, good alignment, good balance.  The 3D border around the window name could probably be omitted without any loss.</a:t>
            </a:r>
          </a:p>
          <a:p>
            <a:r>
              <a:rPr lang="en-US">
                <a:latin typeface="Times New Roman" charset="0"/>
              </a:rPr>
              <a:t>This interface is a </a:t>
            </a:r>
            <a:r>
              <a:rPr lang="en-US" b="1">
                <a:latin typeface="Times New Roman" charset="0"/>
              </a:rPr>
              <a:t>mode</a:t>
            </a:r>
            <a:r>
              <a:rPr lang="en-US">
                <a:latin typeface="Times New Roman" charset="0"/>
              </a:rPr>
              <a:t> (since pressing Tab is switching between windows rather than inserting tabs into text), but it’s spring-loaded, happening only as long as the Alt button is held down.</a:t>
            </a:r>
          </a:p>
          <a:p>
            <a:r>
              <a:rPr lang="en-US">
                <a:latin typeface="Times New Roman" charset="0"/>
              </a:rPr>
              <a:t>Is it </a:t>
            </a:r>
            <a:r>
              <a:rPr lang="en-US" b="1">
                <a:latin typeface="Times New Roman" charset="0"/>
              </a:rPr>
              <a:t>efficient</a:t>
            </a:r>
            <a:r>
              <a:rPr lang="en-US">
                <a:latin typeface="Times New Roman" charset="0"/>
              </a:rPr>
              <a:t>? A common error, when you’re tabbing quickly, is to overshoot your target window.  You can fix that by cycling around again, but that’s not as </a:t>
            </a:r>
            <a:r>
              <a:rPr lang="en-US" b="1">
                <a:latin typeface="Times New Roman" charset="0"/>
              </a:rPr>
              <a:t>reversible</a:t>
            </a:r>
            <a:r>
              <a:rPr lang="en-US">
                <a:latin typeface="Times New Roman" charset="0"/>
              </a:rPr>
              <a:t> as just moving backwards with a mouse.  (You can also back up by holding down Shift when you press Tab, but that’s not well-communicated by this interface, and it’s tricky to negotiate while you’re holding Alt down.)</a:t>
            </a:r>
          </a:p>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lnSpcReduction="10000"/>
          </a:bodyPr>
          <a:lstStyle/>
          <a:p>
            <a:pPr lvl="0"/>
            <a:r>
              <a:rPr lang="en-US" sz="1100"/>
              <a:t>Boilerplate:</a:t>
            </a:r>
            <a:r>
              <a:rPr lang="en-US" sz="1100" baseline="0"/>
              <a:t> </a:t>
            </a:r>
            <a:r>
              <a:rPr lang="en-US" sz="1100"/>
              <a:t>DOCTYPE, html, head, and body elements should be part of every HTML file.</a:t>
            </a:r>
          </a:p>
          <a:p>
            <a:pPr lvl="0"/>
            <a:r>
              <a:rPr lang="en-US" sz="1100"/>
              <a:t>An element consists of a start tag, attributes, content, and end tag</a:t>
            </a:r>
            <a:r>
              <a:rPr lang="en-US" sz="1100" baseline="0"/>
              <a:t>.</a:t>
            </a:r>
          </a:p>
          <a:p>
            <a:pPr lvl="0"/>
            <a:r>
              <a:rPr lang="en-US" sz="1100"/>
              <a:t>Case doesn’t matter for tag names and attribute names</a:t>
            </a:r>
          </a:p>
          <a:p>
            <a:pPr lvl="0"/>
            <a:r>
              <a:rPr lang="en-US" sz="1100"/>
              <a:t>Attribute values can be ‘quoted’ or “quoted”</a:t>
            </a:r>
          </a:p>
          <a:p>
            <a:pPr lvl="1"/>
            <a:r>
              <a:rPr lang="en-US" sz="1100"/>
              <a:t>or not quoted at all, but it’s better to quote</a:t>
            </a:r>
          </a:p>
          <a:p>
            <a:pPr lvl="0"/>
            <a:r>
              <a:rPr lang="en-US" sz="1100"/>
              <a:t>Text outside of a tag is grouped together into a “text node”</a:t>
            </a:r>
          </a:p>
          <a:p>
            <a:pPr lvl="0"/>
            <a:r>
              <a:rPr lang="en-US" sz="1100"/>
              <a:t>Whitespace is (mostly) ignored</a:t>
            </a:r>
          </a:p>
          <a:p>
            <a:pPr lvl="0"/>
            <a:r>
              <a:rPr lang="en-US" sz="1100"/>
              <a:t>Some kinds of elements are void (never have an end tag)</a:t>
            </a:r>
          </a:p>
          <a:p>
            <a:pPr lvl="1"/>
            <a:r>
              <a:rPr lang="en-US" sz="1100"/>
              <a:t>e.g. img, br</a:t>
            </a:r>
          </a:p>
          <a:p>
            <a:pPr lvl="1"/>
            <a:r>
              <a:rPr lang="en-US" sz="1100"/>
              <a:t>this is often reinforced with an extra slash: &lt;img src=“…” /&gt;, both</a:t>
            </a:r>
            <a:r>
              <a:rPr lang="en-US" sz="1100" baseline="0"/>
              <a:t> to help the reader, and because XML parsers demand it before they’ll consider your HTML file (HTML is related to XML, and occasionally they try to play nicely together)</a:t>
            </a:r>
            <a:endParaRPr lang="en-US" sz="1100"/>
          </a:p>
          <a:p>
            <a:pPr lvl="0"/>
            <a:r>
              <a:rPr lang="en-US" sz="1100"/>
              <a:t>Comments look like &lt;!--     --&gt;</a:t>
            </a:r>
          </a:p>
          <a:p>
            <a:pPr lvl="0"/>
            <a:r>
              <a:rPr lang="en-US" sz="1100"/>
              <a:t>&lt;, &gt;, and &amp;</a:t>
            </a:r>
            <a:r>
              <a:rPr lang="en-US" sz="1100" baseline="0"/>
              <a:t> need to be escaped: &amp;lt; &amp;gt;  &amp;amp;  respectively</a:t>
            </a:r>
          </a:p>
          <a:p>
            <a:pPr lvl="0"/>
            <a:endParaRPr lang="en-US" sz="1100"/>
          </a:p>
        </p:txBody>
      </p:sp>
      <p:sp>
        <p:nvSpPr>
          <p:cNvPr id="4" name="Slide Number Placeholder 3"/>
          <p:cNvSpPr>
            <a:spLocks noGrp="1"/>
          </p:cNvSpPr>
          <p:nvPr>
            <p:ph type="sldNum" sz="quarter" idx="10"/>
          </p:nvPr>
        </p:nvSpPr>
        <p:spPr/>
        <p:txBody>
          <a:bodyPr/>
          <a:lstStyle/>
          <a:p>
            <a:fld id="{4AC4D6DA-5162-2D47-A3FE-42243F0F50EA}" type="slidenum">
              <a:rPr lang="en-US"/>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9CF451B6-33FF-204A-9970-DEEF9C6D7936}" type="slidenum">
              <a:rPr lang="en-US"/>
              <a:pPr/>
              <a:t>22</a:t>
            </a:fld>
            <a:endParaRPr lang="en-US"/>
          </a:p>
        </p:txBody>
      </p:sp>
      <p:sp>
        <p:nvSpPr>
          <p:cNvPr id="71683" name="Rectangle 2"/>
          <p:cNvSpPr>
            <a:spLocks noGrp="1" noRot="1" noChangeAspect="1" noChangeArrowheads="1" noTextEdit="1"/>
          </p:cNvSpPr>
          <p:nvPr>
            <p:ph type="sldImg"/>
          </p:nvPr>
        </p:nvSpPr>
        <p:spPr>
          <a:xfrm>
            <a:off x="1503363" y="720725"/>
            <a:ext cx="4119562" cy="3089275"/>
          </a:xfrm>
          <a:ln/>
        </p:spPr>
      </p:sp>
      <p:sp>
        <p:nvSpPr>
          <p:cNvPr id="71684" name="Rectangle 3"/>
          <p:cNvSpPr>
            <a:spLocks noGrp="1" noChangeArrowheads="1"/>
          </p:cNvSpPr>
          <p:nvPr>
            <p:ph type="body" idx="1"/>
          </p:nvPr>
        </p:nvSpPr>
        <p:spPr>
          <a:noFill/>
          <a:ln/>
        </p:spPr>
        <p:txBody>
          <a:bodyPr/>
          <a:lstStyle/>
          <a:p>
            <a:r>
              <a:rPr lang="en-US">
                <a:latin typeface="Times New Roman" charset="0"/>
              </a:rPr>
              <a:t>Here is a cheat sheet of the most important elements that you might use in an HTML-based user interface.</a:t>
            </a:r>
          </a:p>
          <a:p>
            <a:r>
              <a:rPr lang="en-US">
                <a:latin typeface="Times New Roman" charset="0"/>
              </a:rPr>
              <a:t>The </a:t>
            </a:r>
            <a:r>
              <a:rPr lang="en-US" b="1">
                <a:latin typeface="Times New Roman" charset="0"/>
              </a:rPr>
              <a:t>&lt;div&gt;</a:t>
            </a:r>
            <a:r>
              <a:rPr lang="en-US">
                <a:latin typeface="Times New Roman" charset="0"/>
              </a:rPr>
              <a:t> and </a:t>
            </a:r>
            <a:r>
              <a:rPr lang="en-US" b="1">
                <a:latin typeface="Times New Roman" charset="0"/>
              </a:rPr>
              <a:t>&lt;span&gt;</a:t>
            </a:r>
            <a:r>
              <a:rPr lang="en-US">
                <a:latin typeface="Times New Roman" charset="0"/>
              </a:rPr>
              <a:t> elements are particularly important, and may be less familiar to people who have only used HTML for writing textual web pages. By default, these elements have no presentation associated with them; you have to add it using style rules (which we’ll explain next lecture).  The &lt;div&gt; element creates a box, and the &lt;span&gt; element changes textual properties like font and color while allowing its contents to flow and word-wrap.</a:t>
            </a:r>
          </a:p>
          <a:p>
            <a:r>
              <a:rPr lang="en-US">
                <a:latin typeface="Times New Roman" charset="0"/>
              </a:rPr>
              <a:t>HTML has a rather limited set of widgets.  There are other declarative UI languages similar to HTML that have much richer sets of built-in components, such as MXML (used in Adobe Flex) and XUL (used in Mozilla Firefox) and XAML (used in Microsoft WPF and Silverlight).</a:t>
            </a:r>
          </a:p>
          <a:p>
            <a:r>
              <a:rPr lang="en-US">
                <a:latin typeface="Times New Roman" charset="0"/>
              </a:rPr>
              <a:t>We’ll talk more</a:t>
            </a:r>
            <a:r>
              <a:rPr lang="en-US" baseline="0">
                <a:latin typeface="Times New Roman" charset="0"/>
              </a:rPr>
              <a:t> about the output elements, img and canvas, in the output lecture. </a:t>
            </a:r>
            <a:endParaRPr lang="en-US">
              <a:latin typeface="Times New Roman" charset="0"/>
            </a:endParaRPr>
          </a:p>
          <a:p>
            <a:r>
              <a:rPr lang="en-US">
                <a:latin typeface="Times New Roman" charset="0"/>
              </a:rPr>
              <a:t>The &lt;script&gt; element to embed procedural code (usually Javascript) into an HTML specification.  This actually</a:t>
            </a:r>
            <a:r>
              <a:rPr lang="en-US" baseline="0">
                <a:latin typeface="Times New Roman" charset="0"/>
              </a:rPr>
              <a:t> breaks the model of declarative programming, because it introduces an explicit flow of control! The &lt;script&gt; elements are executed in the order that they are encountered in parsing the HTML, which means that they might see only a partially-constructed tree.</a:t>
            </a:r>
          </a:p>
          <a:p>
            <a:r>
              <a:rPr lang="en-US" baseline="0">
                <a:latin typeface="Times New Roman" charset="0"/>
              </a:rPr>
              <a:t>Finally, th</a:t>
            </a:r>
            <a:r>
              <a:rPr lang="en-US">
                <a:latin typeface="Times New Roman" charset="0"/>
              </a:rPr>
              <a:t>e &lt;style&gt; element is used for embedding another declarative specification, CSS style sheets, which we’ll look at next lecture.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1EB9F3D-2FB9-4F45-92A8-BD4DA511A409}" type="slidenum">
              <a:rPr lang="en-US"/>
              <a:pPr/>
              <a:t>23</a:t>
            </a:fld>
            <a:endParaRPr lang="en-US"/>
          </a:p>
        </p:txBody>
      </p:sp>
      <p:sp>
        <p:nvSpPr>
          <p:cNvPr id="63491" name="Rectangle 2"/>
          <p:cNvSpPr>
            <a:spLocks noGrp="1" noRot="1" noChangeAspect="1" noChangeArrowheads="1" noTextEdit="1"/>
          </p:cNvSpPr>
          <p:nvPr>
            <p:ph type="sldImg"/>
          </p:nvPr>
        </p:nvSpPr>
        <p:spPr>
          <a:xfrm>
            <a:off x="1503363" y="720725"/>
            <a:ext cx="4119562" cy="3089275"/>
          </a:xfrm>
          <a:ln/>
        </p:spPr>
      </p:sp>
      <p:sp>
        <p:nvSpPr>
          <p:cNvPr id="63492" name="Rectangle 3"/>
          <p:cNvSpPr>
            <a:spLocks noGrp="1" noChangeArrowheads="1"/>
          </p:cNvSpPr>
          <p:nvPr>
            <p:ph type="body" idx="1"/>
          </p:nvPr>
        </p:nvSpPr>
        <p:spPr>
          <a:noFill/>
          <a:ln/>
        </p:spPr>
        <p:txBody>
          <a:bodyPr/>
          <a:lstStyle/>
          <a:p>
            <a:r>
              <a:rPr lang="en-US">
                <a:latin typeface="Times New Roman" charset="0"/>
              </a:rPr>
              <a:t>Here’s procedural code that generates the same HTML view tree, using Javascript and the Document Object Model (DOM). DOM is a standard set of classes and methods for interacting with a tree of HTML or XML objects procedurally.  DOM interfaces exist not just in Javascript, which is the most common place to see it, but also in Java and other languages.</a:t>
            </a:r>
          </a:p>
          <a:p>
            <a:r>
              <a:rPr lang="en-US">
                <a:latin typeface="Times New Roman" charset="0"/>
              </a:rPr>
              <a:t>Note that the name DOM is</a:t>
            </a:r>
            <a:r>
              <a:rPr lang="en-US" baseline="0">
                <a:latin typeface="Times New Roman" charset="0"/>
              </a:rPr>
              <a:t> rather unfortunate from our point of view.  It has nothing to do with “models” in the sense of model-view-controller – in fact, the DOM is a tree of </a:t>
            </a:r>
            <a:r>
              <a:rPr lang="en-US" i="1" baseline="0">
                <a:latin typeface="Times New Roman" charset="0"/>
              </a:rPr>
              <a:t>views</a:t>
            </a:r>
            <a:r>
              <a:rPr lang="en-US" i="0" baseline="0">
                <a:latin typeface="Times New Roman" charset="0"/>
              </a:rPr>
              <a:t>.  It’s a model in the most generic sense we discussed in the Learnability lecture, a set of parts and interactions between them, that allows an HTML document to be treated as objects in an object-oriented programming language.</a:t>
            </a:r>
          </a:p>
          <a:p>
            <a:r>
              <a:rPr lang="en-US" i="0" baseline="0">
                <a:latin typeface="Times New Roman" charset="0"/>
              </a:rPr>
              <a:t>Most people ignore what DOM means, and just use the word (pronouncing it “Dom” as in “Dom DeLouise”).  In fact DOM is often used to refer to the view tree.</a:t>
            </a:r>
            <a:endParaRPr lang="en-US">
              <a:latin typeface="Times New Roman" charset="0"/>
            </a:endParaRPr>
          </a:p>
          <a:p>
            <a:r>
              <a:rPr lang="en-US">
                <a:latin typeface="Times New Roman" charset="0"/>
              </a:rPr>
              <a:t>Compare the procedural code here with the declarative code earlier.</a:t>
            </a:r>
          </a:p>
          <a:p>
            <a:r>
              <a:rPr lang="en-US">
                <a:latin typeface="Times New Roman" charset="0"/>
              </a:rPr>
              <a:t>Incidentally, you don’t always have to use the setAttribute method to change attributes on HTML elements.  In Javascript, many attributes are reflected as properties of the element (analogous to fields in Java).  For example, </a:t>
            </a:r>
            <a:r>
              <a:rPr lang="en-US" b="1">
                <a:latin typeface="Times New Roman" charset="0"/>
              </a:rPr>
              <a:t>obj.setAttribute(“id”, value)</a:t>
            </a:r>
            <a:r>
              <a:rPr lang="en-US">
                <a:latin typeface="Times New Roman" charset="0"/>
              </a:rPr>
              <a:t> could also be written as </a:t>
            </a:r>
            <a:r>
              <a:rPr lang="en-US" b="1">
                <a:latin typeface="Times New Roman" charset="0"/>
              </a:rPr>
              <a:t>obj.id = value</a:t>
            </a:r>
            <a:r>
              <a:rPr lang="en-US">
                <a:latin typeface="Times New Roman" charset="0"/>
              </a:rPr>
              <a:t>.  Be warned, however, that only standard HTML attributes are reflected as object properties (if you call setAttribute with your own wacky attribute name, it won’t appear as a Javascript property), and sometimes the name of the attribute is different from the name of the property.  For example, the “class” attribute must be written as obj.className when used as a property.</a:t>
            </a:r>
          </a:p>
          <a:p>
            <a:r>
              <a:rPr lang="en-US">
                <a:latin typeface="Times New Roman" charset="0"/>
              </a:rPr>
              <a:t>Raw DOM programming</a:t>
            </a:r>
            <a:r>
              <a:rPr lang="en-US" baseline="0">
                <a:latin typeface="Times New Roman" charset="0"/>
              </a:rPr>
              <a:t> is painful, and worth avoiding.  Instead, t</a:t>
            </a:r>
            <a:r>
              <a:rPr lang="en-US">
                <a:latin typeface="Times New Roman" charset="0"/>
              </a:rPr>
              <a:t>here are</a:t>
            </a:r>
            <a:r>
              <a:rPr lang="en-US" baseline="0">
                <a:latin typeface="Times New Roman" charset="0"/>
              </a:rPr>
              <a:t> </a:t>
            </a:r>
            <a:r>
              <a:rPr lang="en-US">
                <a:latin typeface="Times New Roman" charset="0"/>
              </a:rPr>
              <a:t>toolkits that substantially simplify procedural programming in HTML/Javascript</a:t>
            </a:r>
            <a:r>
              <a:rPr lang="en-US" baseline="0">
                <a:latin typeface="Times New Roman" charset="0"/>
              </a:rPr>
              <a:t> -- </a:t>
            </a:r>
            <a:r>
              <a:rPr lang="en-US">
                <a:latin typeface="Times New Roman" charset="0"/>
              </a:rPr>
              <a:t>jQuery is a good example,</a:t>
            </a:r>
            <a:r>
              <a:rPr lang="en-US" baseline="0">
                <a:latin typeface="Times New Roman" charset="0"/>
              </a:rPr>
              <a:t> and the one we’ll be using.</a:t>
            </a:r>
          </a:p>
          <a:p>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Here’s everything you need to know about Javascript.  Ha!  Not exactly.  But Javascript is not a hard language to pick up</a:t>
            </a:r>
            <a:r>
              <a:rPr lang="en-US" baseline="0"/>
              <a:t> – it’s a lot like Java and Python in many ways, and y</a:t>
            </a:r>
            <a:r>
              <a:rPr lang="en-US"/>
              <a:t>ou probably already know Java and Python.  Most of the differences are </a:t>
            </a:r>
            <a:r>
              <a:rPr lang="en-US" baseline="0"/>
              <a:t>syntactic, which is visible and easy to learn by example.  </a:t>
            </a:r>
            <a:r>
              <a:rPr lang="en-US"/>
              <a:t>The trickiest pitfalls</a:t>
            </a:r>
            <a:r>
              <a:rPr lang="en-US" baseline="0"/>
              <a:t> in </a:t>
            </a:r>
            <a:r>
              <a:rPr lang="en-US"/>
              <a:t>Javascript (or</a:t>
            </a:r>
            <a:r>
              <a:rPr lang="en-US" baseline="0"/>
              <a:t> in learning any language) are its semantics.  Javascript’s particular semantic pitfalls are </a:t>
            </a:r>
            <a:r>
              <a:rPr lang="en-US" b="1" baseline="0"/>
              <a:t>variable scoping</a:t>
            </a:r>
            <a:r>
              <a:rPr lang="en-US" b="0" baseline="0"/>
              <a:t> (which unlike Java is </a:t>
            </a:r>
            <a:r>
              <a:rPr lang="en-US" b="0" i="1" baseline="0"/>
              <a:t>function </a:t>
            </a:r>
            <a:r>
              <a:rPr lang="en-US" b="0" baseline="0"/>
              <a:t>scoped, not block scoped,and unlike Python it defaults to putting new variables in the </a:t>
            </a:r>
            <a:r>
              <a:rPr lang="en-US" b="0" i="1" baseline="0"/>
              <a:t>global </a:t>
            </a:r>
            <a:r>
              <a:rPr lang="en-US" b="0" baseline="0"/>
              <a:t>scope rather than the local scope) </a:t>
            </a:r>
            <a:r>
              <a:rPr lang="en-US" baseline="0"/>
              <a:t>and the semantics of </a:t>
            </a:r>
            <a:r>
              <a:rPr lang="en-US" b="1" baseline="0"/>
              <a:t>this</a:t>
            </a:r>
            <a:r>
              <a:rPr lang="en-US" b="0" baseline="0"/>
              <a:t> (which doesn’t behave quite like Java’s this or Python’s self).  The variable scoping pitfalls are responsible for both warnings on this slide – (a) never omit the var keyword when you introduce a new variable, and (b) even though you should use var in your for loops, don’t expect it to behave as in Java – there’s only one variable i for the entire function, it isn’t just scoped to the body of the for loop.  A corollary of that is that functions you create within the body of the for loop all share the same variable i. (See “The Infamous Loop Problem” in http://robertnyman.com/2008/10/09/explaining-javascript-scope-and-closures/)</a:t>
            </a:r>
          </a:p>
          <a:p>
            <a:r>
              <a:rPr lang="en-US" b="0" baseline="0"/>
              <a:t>A good online tutorial for Javascript is “A re-introduction to JavaScript” (https://developer.mozilla.org/en/JavaScript/A_re-introduction_to_JavaScript).  </a:t>
            </a:r>
          </a:p>
          <a:p>
            <a:r>
              <a:rPr lang="en-US" b="0" baseline="0"/>
              <a:t>Some good online articles describing the pitfalls of scoping and this:</a:t>
            </a:r>
          </a:p>
          <a:p>
            <a:pPr>
              <a:buFont typeface="Arial"/>
              <a:buChar char="•"/>
            </a:pPr>
            <a:r>
              <a:rPr lang="en-US" b="0"/>
              <a:t> http://jszen.blogspot.com/2005/04/variable-scoping-gotchas.html</a:t>
            </a:r>
          </a:p>
          <a:p>
            <a:pPr>
              <a:buFont typeface="Arial"/>
              <a:buChar char="•"/>
            </a:pPr>
            <a:r>
              <a:rPr lang="en-US" b="0"/>
              <a:t> http://stackoverflow.com/questions/500431/javascript-variable-scope</a:t>
            </a:r>
          </a:p>
          <a:p>
            <a:pPr>
              <a:buFont typeface="Arial"/>
              <a:buChar char="•"/>
            </a:pPr>
            <a:r>
              <a:rPr lang="en-US" b="0" baseline="0"/>
              <a:t> </a:t>
            </a:r>
            <a:r>
              <a:rPr lang="en-US" b="0"/>
              <a:t>http://robertnyman.com/2008/10/09/explaining-javascript-scope-and-closures/</a:t>
            </a:r>
          </a:p>
          <a:p>
            <a:pPr>
              <a:buFont typeface="Arial"/>
              <a:buChar char="•"/>
            </a:pPr>
            <a:r>
              <a:rPr lang="en-US" b="0"/>
              <a:t> http://www.digital-web.com/articles/scope_in_javascript/</a:t>
            </a:r>
          </a:p>
          <a:p>
            <a:pPr>
              <a:buFont typeface="Arial"/>
              <a:buChar char="•"/>
            </a:pPr>
            <a:endParaRPr lang="en-US" b="0"/>
          </a:p>
        </p:txBody>
      </p:sp>
      <p:sp>
        <p:nvSpPr>
          <p:cNvPr id="4" name="Slide Number Placeholder 3"/>
          <p:cNvSpPr>
            <a:spLocks noGrp="1"/>
          </p:cNvSpPr>
          <p:nvPr>
            <p:ph type="sldNum" sz="quarter" idx="10"/>
          </p:nvPr>
        </p:nvSpPr>
        <p:spPr/>
        <p:txBody>
          <a:bodyPr/>
          <a:lstStyle/>
          <a:p>
            <a:fld id="{4AC4D6DA-5162-2D47-A3FE-42243F0F50EA}" type="slidenum">
              <a:rPr lang="en-US"/>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a:t>jQuery offers a much better way</a:t>
            </a:r>
            <a:r>
              <a:rPr lang="en-US" baseline="0"/>
              <a:t> to interact with the DOM than the actual DOM interface.  jQuery is a Javascript library that you include in your HTML page.  See jquery.com for more details, documentation, and tutorials.</a:t>
            </a:r>
          </a:p>
          <a:p>
            <a:r>
              <a:rPr lang="en-US" baseline="0"/>
              <a:t>The essence of jQuery is </a:t>
            </a:r>
            <a:r>
              <a:rPr lang="en-US" b="1" baseline="0"/>
              <a:t>selecting </a:t>
            </a:r>
            <a:r>
              <a:rPr lang="en-US" baseline="0"/>
              <a:t>a node (or set of nodes) in the DOM and </a:t>
            </a:r>
            <a:r>
              <a:rPr lang="en-US" b="1" baseline="0"/>
              <a:t>acting </a:t>
            </a:r>
            <a:r>
              <a:rPr lang="en-US" baseline="0"/>
              <a:t>on it (getting properties, setting properties, or changing tree structure).</a:t>
            </a:r>
          </a:p>
          <a:p>
            <a:r>
              <a:rPr lang="en-US" baseline="0"/>
              <a:t>Selection is done by a pattern language (which is a good pattern language to know because it’s used in CSS as well, which we’ll be learning about in the next lecture). For example, the pattern </a:t>
            </a:r>
            <a:r>
              <a:rPr lang="en-US" b="1" baseline="0"/>
              <a:t>#send</a:t>
            </a:r>
            <a:r>
              <a:rPr lang="en-US" baseline="0"/>
              <a:t> finds a node with the id attribute “send”, </a:t>
            </a:r>
            <a:r>
              <a:rPr lang="en-US" b="1" baseline="0"/>
              <a:t>.toolbar</a:t>
            </a:r>
            <a:r>
              <a:rPr lang="en-US" b="0" baseline="0"/>
              <a:t> finds nodes with the class attribute “toolbar”, and </a:t>
            </a:r>
            <a:r>
              <a:rPr lang="en-US" b="1" baseline="0"/>
              <a:t>button</a:t>
            </a:r>
            <a:r>
              <a:rPr lang="en-US" b="0" baseline="0"/>
              <a:t> just finds all &lt;button&gt; nodes.</a:t>
            </a:r>
          </a:p>
          <a:p>
            <a:r>
              <a:rPr lang="en-US" b="0" baseline="0"/>
              <a:t>jQuery provides a variety of methods for acting on the nodes you find.  In general, jQuery methods come in pairs with the same name: the method with no arguments gets a value, and the method with arguments sets a value.  So .</a:t>
            </a:r>
            <a:r>
              <a:rPr lang="en-US" b="1" baseline="0"/>
              <a:t>text() </a:t>
            </a:r>
            <a:r>
              <a:rPr lang="en-US" b="0" baseline="0"/>
              <a:t>returns the text contained in the node’s descendents, while </a:t>
            </a:r>
            <a:r>
              <a:rPr lang="en-US" b="1" baseline="0"/>
              <a:t>.text(“Tweet”)</a:t>
            </a:r>
            <a:r>
              <a:rPr lang="en-US" b="0" baseline="0"/>
              <a:t> replaces all those descendents with the text node “Tweet”. Similarily, </a:t>
            </a:r>
            <a:r>
              <a:rPr lang="en-US" b="1" baseline="0"/>
              <a:t>.attr()</a:t>
            </a:r>
            <a:r>
              <a:rPr lang="en-US" b="0" baseline="0"/>
              <a:t> gets and sets attribute values, </a:t>
            </a:r>
            <a:r>
              <a:rPr lang="en-US" b="1" baseline="0"/>
              <a:t>.click()</a:t>
            </a:r>
            <a:r>
              <a:rPr lang="en-US" b="0" baseline="0"/>
              <a:t> sets a mouse event handler (or simulates a click), .</a:t>
            </a:r>
            <a:r>
              <a:rPr lang="en-US" b="1" baseline="0"/>
              <a:t>val()</a:t>
            </a:r>
            <a:r>
              <a:rPr lang="en-US" b="0" baseline="0"/>
              <a:t> gets or sets the value of a text widget, and .</a:t>
            </a:r>
            <a:r>
              <a:rPr lang="en-US" b="1" baseline="0"/>
              <a:t>html()</a:t>
            </a:r>
            <a:r>
              <a:rPr lang="en-US" b="0" baseline="0"/>
              <a:t> gets or sets the descendents of a node as HTML.</a:t>
            </a:r>
          </a:p>
          <a:p>
            <a:endParaRPr lang="en-US"/>
          </a:p>
        </p:txBody>
      </p:sp>
      <p:sp>
        <p:nvSpPr>
          <p:cNvPr id="4" name="Slide Number Placeholder 3"/>
          <p:cNvSpPr>
            <a:spLocks noGrp="1"/>
          </p:cNvSpPr>
          <p:nvPr>
            <p:ph type="sldNum" sz="quarter" idx="10"/>
          </p:nvPr>
        </p:nvSpPr>
        <p:spPr/>
        <p:txBody>
          <a:bodyPr/>
          <a:lstStyle/>
          <a:p>
            <a:fld id="{4AC4D6DA-5162-2D47-A3FE-42243F0F50EA}"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54FF826-3F26-1447-BDBC-CA52F55C0629}" type="slidenum">
              <a:rPr lang="en-US"/>
              <a:pPr/>
              <a:t>26</a:t>
            </a:fld>
            <a:endParaRPr lang="en-US"/>
          </a:p>
        </p:txBody>
      </p:sp>
      <p:sp>
        <p:nvSpPr>
          <p:cNvPr id="67587" name="Rectangle 2"/>
          <p:cNvSpPr>
            <a:spLocks noGrp="1" noRot="1" noChangeAspect="1" noChangeArrowheads="1" noTextEdit="1"/>
          </p:cNvSpPr>
          <p:nvPr>
            <p:ph type="sldImg"/>
          </p:nvPr>
        </p:nvSpPr>
        <p:spPr>
          <a:xfrm>
            <a:off x="1503363" y="720725"/>
            <a:ext cx="4119562" cy="3089275"/>
          </a:xfrm>
          <a:ln/>
        </p:spPr>
      </p:sp>
      <p:sp>
        <p:nvSpPr>
          <p:cNvPr id="67588" name="Rectangle 3"/>
          <p:cNvSpPr>
            <a:spLocks noGrp="1" noChangeArrowheads="1"/>
          </p:cNvSpPr>
          <p:nvPr>
            <p:ph type="body" idx="1"/>
          </p:nvPr>
        </p:nvSpPr>
        <p:spPr>
          <a:noFill/>
          <a:ln/>
        </p:spPr>
        <p:txBody>
          <a:bodyPr/>
          <a:lstStyle/>
          <a:p>
            <a:r>
              <a:rPr lang="en-US">
                <a:latin typeface="Times New Roman" charset="0"/>
              </a:rPr>
              <a:t>To actually create a working interface, you frequently need to use a mix of declarative and procedural code.  The declarative code is generally used to create the static parts of the interface, while the procedural code changes it dynamically in response to user input or model changes. Even inside the procedural code, we can use declarative code</a:t>
            </a:r>
            <a:r>
              <a:rPr lang="en-US" baseline="0">
                <a:latin typeface="Times New Roman" charset="0"/>
              </a:rPr>
              <a:t> – a template of HTML that is filled with dynamically-computed parts.</a:t>
            </a:r>
          </a:p>
          <a:p>
            <a:r>
              <a:rPr lang="en-US" baseline="0">
                <a:latin typeface="Times New Roman" charset="0"/>
              </a:rPr>
              <a:t>One issue to think about is whether this template is constructed as a string of characters (as in the top green box), or as a data structure of objects (as in the bottom green box).  Which do you think is better?</a:t>
            </a:r>
          </a:p>
          <a:p>
            <a:r>
              <a:rPr lang="en-US" baseline="0">
                <a:latin typeface="Times New Roman" charset="0"/>
              </a:rPr>
              <a:t>Note also that the code in the &lt;script&gt; tag is wrapped in a mysterious $(function() {…}), which is highlighted in red.  This is jQuery shorthand for $(document).ready(function() {…})), which is in fact an event handler attached to the root of the view tree (the </a:t>
            </a:r>
            <a:r>
              <a:rPr lang="en-US" i="1" baseline="0">
                <a:latin typeface="Times New Roman" charset="0"/>
              </a:rPr>
              <a:t>document</a:t>
            </a:r>
            <a:r>
              <a:rPr lang="en-US" i="0" baseline="0">
                <a:latin typeface="Times New Roman" charset="0"/>
              </a:rPr>
              <a:t>).  This event handler is called just once, after the entire HTML file has been parsed and the tree has been constructed.  This is important to do!  Why? Where could we put the &lt;script&gt; element so that the Send button doesn’t even exist when the &lt;script&gt; element is executed?  This is one of the ways that it’s tricky to combine procedural and declarative programming.</a:t>
            </a:r>
          </a:p>
          <a:p>
            <a:endParaRPr lang="en-US" baseline="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A535604-791D-3D4E-B40A-B98F845F3616}" type="slidenum">
              <a:rPr lang="en-US"/>
              <a:pPr/>
              <a:t>27</a:t>
            </a:fld>
            <a:endParaRPr lang="en-US"/>
          </a:p>
        </p:txBody>
      </p:sp>
      <p:sp>
        <p:nvSpPr>
          <p:cNvPr id="69635" name="Rectangle 2"/>
          <p:cNvSpPr>
            <a:spLocks noGrp="1" noRot="1" noChangeAspect="1" noChangeArrowheads="1" noTextEdit="1"/>
          </p:cNvSpPr>
          <p:nvPr>
            <p:ph type="sldImg"/>
          </p:nvPr>
        </p:nvSpPr>
        <p:spPr>
          <a:xfrm>
            <a:off x="1503363" y="720725"/>
            <a:ext cx="4119562" cy="3089275"/>
          </a:xfrm>
          <a:ln/>
        </p:spPr>
      </p:sp>
      <p:sp>
        <p:nvSpPr>
          <p:cNvPr id="69636" name="Rectangle 3"/>
          <p:cNvSpPr>
            <a:spLocks noGrp="1" noChangeArrowheads="1"/>
          </p:cNvSpPr>
          <p:nvPr>
            <p:ph type="body" idx="1"/>
          </p:nvPr>
        </p:nvSpPr>
        <p:spPr>
          <a:noFill/>
          <a:ln/>
        </p:spPr>
        <p:txBody>
          <a:bodyPr/>
          <a:lstStyle/>
          <a:p>
            <a:r>
              <a:rPr lang="en-US">
                <a:latin typeface="Times New Roman" charset="0"/>
              </a:rPr>
              <a:t>Now that we’ve worked through our first simple example of declarative UI – HTML – let’s consider some of the advantages and disadvantages.</a:t>
            </a:r>
          </a:p>
          <a:p>
            <a:r>
              <a:rPr lang="en-US">
                <a:latin typeface="Times New Roman" charset="0"/>
              </a:rPr>
              <a:t>First, the declarative code is usually more compact than procedural code that does the same thing.  That’s mainly because it’s written at a higher level of abstraction: it says </a:t>
            </a:r>
            <a:r>
              <a:rPr lang="en-US" i="1">
                <a:latin typeface="Times New Roman" charset="0"/>
              </a:rPr>
              <a:t>what</a:t>
            </a:r>
            <a:r>
              <a:rPr lang="en-US">
                <a:latin typeface="Times New Roman" charset="0"/>
              </a:rPr>
              <a:t> should happen, rather than </a:t>
            </a:r>
            <a:r>
              <a:rPr lang="en-US" i="1">
                <a:latin typeface="Times New Roman" charset="0"/>
              </a:rPr>
              <a:t>how</a:t>
            </a:r>
            <a:r>
              <a:rPr lang="en-US">
                <a:latin typeface="Times New Roman" charset="0"/>
              </a:rPr>
              <a:t>.</a:t>
            </a:r>
          </a:p>
          <a:p>
            <a:r>
              <a:rPr lang="en-US">
                <a:latin typeface="Times New Roman" charset="0"/>
              </a:rPr>
              <a:t>But the higher level of abstraction can also make declarative code harder to debug.  There’s generally no notion of time, so you can’t use techniques like breakpoints and print statements to understand what’s going wrong.  The automatic algorithm that translates the declarative code into working user interface may be complex and hard to control – i.e., small changes in the declarative specification may cause large changes in the output. Declarative specs need debugging tools that are customized for the specification, and that give insight into how the spec is being translated; without those tools, debugging becomes trial and error.</a:t>
            </a:r>
          </a:p>
          <a:p>
            <a:r>
              <a:rPr lang="en-US">
                <a:latin typeface="Times New Roman" charset="0"/>
              </a:rPr>
              <a:t>On the other hand, an advantage of declarative code is that it’s much easier to build authoring tools for the code, like HTML editors or GUI builders, that allow the user interface to be constructed by direct manipulation rather than coding.  It’s much easier to load and save a declarative specification than a procedural specification.  Some GUI builders</a:t>
            </a:r>
            <a:r>
              <a:rPr lang="en-US" i="1">
                <a:latin typeface="Times New Roman" charset="0"/>
              </a:rPr>
              <a:t> </a:t>
            </a:r>
            <a:r>
              <a:rPr lang="en-US" b="1" i="1">
                <a:latin typeface="Times New Roman" charset="0"/>
              </a:rPr>
              <a:t>do </a:t>
            </a:r>
            <a:r>
              <a:rPr lang="en-US">
                <a:latin typeface="Times New Roman" charset="0"/>
              </a:rPr>
              <a:t>use procedural code as their file format – e.g., generating Java code and automatically inserting it into a class.  Either the code generation is purely one-way (i.e., the GUI builder spits it out but can’t read it back in again), or the procedural code is so highly stylized that it amounts to a declarative specification that just happens to use Java syntax.  If the programmer edits the code, however, they may deviate from the stylization and break the GUI builder’s ability to read it back in.</a:t>
            </a:r>
          </a:p>
          <a:p>
            <a:endParaRPr lang="en-US">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C4D6DA-5162-2D47-A3FE-42243F0F50EA}"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268DB79-B6E5-804D-9FF1-60E3DA0CE283}" type="slidenum">
              <a:rPr lang="en-US"/>
              <a:pPr/>
              <a:t>29</a:t>
            </a:fld>
            <a:endParaRPr lang="en-US"/>
          </a:p>
        </p:txBody>
      </p:sp>
      <p:sp>
        <p:nvSpPr>
          <p:cNvPr id="40963" name="Rectangle 2"/>
          <p:cNvSpPr>
            <a:spLocks noGrp="1" noRot="1" noChangeAspect="1" noChangeArrowheads="1" noTextEdit="1"/>
          </p:cNvSpPr>
          <p:nvPr>
            <p:ph type="sldImg"/>
          </p:nvPr>
        </p:nvSpPr>
        <p:spPr>
          <a:xfrm>
            <a:off x="2093913" y="720725"/>
            <a:ext cx="3203575" cy="2403475"/>
          </a:xfrm>
          <a:ln/>
        </p:spPr>
      </p:sp>
      <p:sp>
        <p:nvSpPr>
          <p:cNvPr id="40964" name="Rectangle 3"/>
          <p:cNvSpPr>
            <a:spLocks noGrp="1" noChangeArrowheads="1"/>
          </p:cNvSpPr>
          <p:nvPr>
            <p:ph type="body" idx="1"/>
          </p:nvPr>
        </p:nvSpPr>
        <p:spPr>
          <a:noFill/>
          <a:ln/>
        </p:spPr>
        <p:txBody>
          <a:bodyPr/>
          <a:lstStyle/>
          <a:p>
            <a:r>
              <a:rPr lang="en-US">
                <a:latin typeface="Times New Roman" charset="0"/>
              </a:rPr>
              <a:t>Our Hall of Fame or Shame candidate for next time is the command ribbon, which was introduced in Microsoft Office 2007.  The ribbon is a radically different user interface for Office, merging the menubar and toolbars together into a single common widget.  Clicking on one of the tabs (“Home”, “Insert”, “Page Layout”, etc) switches to a different ribbon of widgets underneath.  The metaphor is a mix of menubar, toolbar, and tabbed pane.  Notice how UIs have evolved to the point where new metaphorical designs are riffing on existing </a:t>
            </a:r>
            <a:r>
              <a:rPr lang="en-US" i="1">
                <a:latin typeface="Times New Roman" charset="0"/>
              </a:rPr>
              <a:t>GUI</a:t>
            </a:r>
            <a:r>
              <a:rPr lang="en-US">
                <a:latin typeface="Times New Roman" charset="0"/>
              </a:rPr>
              <a:t> objects, rather than </a:t>
            </a:r>
            <a:r>
              <a:rPr lang="en-US" i="1">
                <a:latin typeface="Times New Roman" charset="0"/>
              </a:rPr>
              <a:t>physical</a:t>
            </a:r>
            <a:r>
              <a:rPr lang="en-US">
                <a:latin typeface="Times New Roman" charset="0"/>
              </a:rPr>
              <a:t> objects.  Expect to see more of that in the future.</a:t>
            </a:r>
          </a:p>
          <a:p>
            <a:r>
              <a:rPr lang="en-US">
                <a:latin typeface="Times New Roman" charset="0"/>
              </a:rPr>
              <a:t>Needless to say, strict </a:t>
            </a:r>
            <a:r>
              <a:rPr lang="en-US" b="1">
                <a:latin typeface="Times New Roman" charset="0"/>
              </a:rPr>
              <a:t>external consistency</a:t>
            </a:r>
            <a:r>
              <a:rPr lang="en-US">
                <a:latin typeface="Times New Roman" charset="0"/>
              </a:rPr>
              <a:t> has been thrown out the window – Office no longer has a menubar or toolbar.  But if we were slavishly consistent, we’d never make any progress in user interface design.  Despite the radical change, the ribbon </a:t>
            </a:r>
            <a:r>
              <a:rPr lang="en-US" i="1">
                <a:latin typeface="Times New Roman" charset="0"/>
              </a:rPr>
              <a:t>is</a:t>
            </a:r>
            <a:r>
              <a:rPr lang="en-US">
                <a:latin typeface="Times New Roman" charset="0"/>
              </a:rPr>
              <a:t> still externally consistent in some interesting ways, with other Windows programs and with previous versions of Office.  Can you find some of those ways?</a:t>
            </a:r>
          </a:p>
          <a:p>
            <a:r>
              <a:rPr lang="en-US">
                <a:latin typeface="Times New Roman" charset="0"/>
              </a:rPr>
              <a:t>The ribbon is also notable for being designed from careful task analysis.  How can you tell?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03B757F6-AA60-E245-8B38-5A543B08B6BC}" type="slidenum">
              <a:rPr lang="en-US"/>
              <a:pPr/>
              <a:t>3</a:t>
            </a:fld>
            <a:endParaRPr lang="en-US"/>
          </a:p>
        </p:txBody>
      </p:sp>
      <p:sp>
        <p:nvSpPr>
          <p:cNvPr id="22531" name="Rectangle 2"/>
          <p:cNvSpPr>
            <a:spLocks noGrp="1" noRot="1" noChangeAspect="1" noChangeArrowheads="1" noTextEdit="1"/>
          </p:cNvSpPr>
          <p:nvPr>
            <p:ph type="sldImg"/>
          </p:nvPr>
        </p:nvSpPr>
        <p:spPr>
          <a:xfrm>
            <a:off x="1503363" y="720725"/>
            <a:ext cx="4119562" cy="3089275"/>
          </a:xfrm>
          <a:ln/>
        </p:spPr>
      </p:sp>
      <p:sp>
        <p:nvSpPr>
          <p:cNvPr id="22532" name="Rectangle 3"/>
          <p:cNvSpPr>
            <a:spLocks noGrp="1" noChangeArrowheads="1"/>
          </p:cNvSpPr>
          <p:nvPr>
            <p:ph type="body" idx="1"/>
          </p:nvPr>
        </p:nvSpPr>
        <p:spPr>
          <a:noFill/>
          <a:ln/>
        </p:spPr>
        <p:txBody>
          <a:bodyPr/>
          <a:lstStyle/>
          <a:p>
            <a:r>
              <a:rPr lang="en-US" sz="1000">
                <a:latin typeface="Times New Roman" charset="0"/>
              </a:rPr>
              <a:t>For comparison, we’ll also look at the Expos</a:t>
            </a:r>
            <a:r>
              <a:rPr lang="en-US" sz="1000">
                <a:latin typeface="Times New Roman" charset="0"/>
                <a:ea typeface="Times New Roman" charset="0"/>
                <a:cs typeface="Times New Roman" charset="0"/>
              </a:rPr>
              <a:t>é feature in Mac OS X.  When you push F9 on a Mac, it displays all the open windows – even hidden windows, or windows covered by other windows – shrinking them as necessary so that they don’t overlap.  Mousing over a window displays its title, and clicking on a window brings that window to the front and ends the </a:t>
            </a:r>
            <a:r>
              <a:rPr lang="en-US" sz="1000">
                <a:latin typeface="Times New Roman" charset="0"/>
              </a:rPr>
              <a:t>Expos</a:t>
            </a:r>
            <a:r>
              <a:rPr lang="en-US" sz="1000">
                <a:latin typeface="Times New Roman" charset="0"/>
                <a:ea typeface="Times New Roman" charset="0"/>
                <a:cs typeface="Times New Roman" charset="0"/>
              </a:rPr>
              <a:t>é mode, sending all the other windows back to their old sizes and locations.</a:t>
            </a:r>
          </a:p>
          <a:p>
            <a:r>
              <a:rPr lang="en-US" sz="1000">
                <a:latin typeface="Times New Roman" charset="0"/>
              </a:rPr>
              <a:t>Like Alt-Tab, Expos</a:t>
            </a:r>
            <a:r>
              <a:rPr lang="en-US" sz="1000">
                <a:latin typeface="Times New Roman" charset="0"/>
                <a:ea typeface="Times New Roman" charset="0"/>
                <a:cs typeface="Times New Roman" charset="0"/>
              </a:rPr>
              <a:t>é is also a </a:t>
            </a:r>
            <a:r>
              <a:rPr lang="en-US" sz="1000" b="1">
                <a:latin typeface="Times New Roman" charset="0"/>
                <a:ea typeface="Times New Roman" charset="0"/>
                <a:cs typeface="Times New Roman" charset="0"/>
              </a:rPr>
              <a:t>mode</a:t>
            </a:r>
            <a:r>
              <a:rPr lang="en-US" sz="1000">
                <a:latin typeface="Times New Roman" charset="0"/>
                <a:ea typeface="Times New Roman" charset="0"/>
                <a:cs typeface="Times New Roman" charset="0"/>
              </a:rPr>
              <a:t>.  Unlike Alt-Tab, however, it is not spring-loaded.  It depends instead on dramatic visual differences as a mode indicator – with its shrunken, tiled windows, </a:t>
            </a:r>
            <a:r>
              <a:rPr lang="en-US" sz="1000">
                <a:latin typeface="Times New Roman" charset="0"/>
              </a:rPr>
              <a:t>Expos</a:t>
            </a:r>
            <a:r>
              <a:rPr lang="en-US" sz="1000">
                <a:latin typeface="Times New Roman" charset="0"/>
                <a:ea typeface="Times New Roman" charset="0"/>
                <a:cs typeface="Times New Roman" charset="0"/>
              </a:rPr>
              <a:t>é mode usually looks a lot different than the normal desktop.</a:t>
            </a:r>
          </a:p>
          <a:p>
            <a:r>
              <a:rPr lang="en-US" sz="1000">
                <a:latin typeface="Times New Roman" charset="0"/>
                <a:ea typeface="Times New Roman" charset="0"/>
                <a:cs typeface="Times New Roman" charset="0"/>
              </a:rPr>
              <a:t>To get out of </a:t>
            </a:r>
            <a:r>
              <a:rPr lang="en-US" sz="1000">
                <a:latin typeface="Times New Roman" charset="0"/>
              </a:rPr>
              <a:t>Expos</a:t>
            </a:r>
            <a:r>
              <a:rPr lang="en-US" sz="1000">
                <a:latin typeface="Times New Roman" charset="0"/>
                <a:ea typeface="Times New Roman" charset="0"/>
                <a:cs typeface="Times New Roman" charset="0"/>
              </a:rPr>
              <a:t>é mode </a:t>
            </a:r>
            <a:r>
              <a:rPr lang="en-US" sz="1000" i="1">
                <a:latin typeface="Times New Roman" charset="0"/>
                <a:ea typeface="Times New Roman" charset="0"/>
                <a:cs typeface="Times New Roman" charset="0"/>
              </a:rPr>
              <a:t>without</a:t>
            </a:r>
            <a:r>
              <a:rPr lang="en-US" sz="1000">
                <a:latin typeface="Times New Roman" charset="0"/>
                <a:ea typeface="Times New Roman" charset="0"/>
                <a:cs typeface="Times New Roman" charset="0"/>
              </a:rPr>
              <a:t> choosing a new window, you can press F9 again, or you can click the window you were using before.  That’s easier to discover and remember than Alt-Tab’s mechanism – pressing Escape.  When I use Alt-Tab, and then decide to abort it, I often find myself cycling through all the windows trying to find my original window again.  Both interfaces support </a:t>
            </a:r>
            <a:r>
              <a:rPr lang="en-US" sz="1000" b="1">
                <a:latin typeface="Times New Roman" charset="0"/>
                <a:ea typeface="Times New Roman" charset="0"/>
                <a:cs typeface="Times New Roman" charset="0"/>
              </a:rPr>
              <a:t>user control and freedom</a:t>
            </a:r>
            <a:r>
              <a:rPr lang="en-US" sz="1000">
                <a:latin typeface="Times New Roman" charset="0"/>
                <a:ea typeface="Times New Roman" charset="0"/>
                <a:cs typeface="Times New Roman" charset="0"/>
              </a:rPr>
              <a:t>, but </a:t>
            </a:r>
            <a:r>
              <a:rPr lang="en-US" sz="1000">
                <a:latin typeface="Times New Roman" charset="0"/>
              </a:rPr>
              <a:t>Expos</a:t>
            </a:r>
            <a:r>
              <a:rPr lang="en-US" sz="1000">
                <a:latin typeface="Times New Roman" charset="0"/>
                <a:ea typeface="Times New Roman" charset="0"/>
                <a:cs typeface="Times New Roman" charset="0"/>
              </a:rPr>
              <a:t>é seems to make canceling more </a:t>
            </a:r>
            <a:r>
              <a:rPr lang="en-US" sz="1000" b="1">
                <a:latin typeface="Times New Roman" charset="0"/>
                <a:ea typeface="Times New Roman" charset="0"/>
                <a:cs typeface="Times New Roman" charset="0"/>
              </a:rPr>
              <a:t>efficient</a:t>
            </a:r>
            <a:r>
              <a:rPr lang="en-US" sz="1000">
                <a:latin typeface="Times New Roman" charset="0"/>
                <a:ea typeface="Times New Roman" charset="0"/>
                <a:cs typeface="Times New Roman" charset="0"/>
              </a:rPr>
              <a:t>.</a:t>
            </a:r>
          </a:p>
          <a:p>
            <a:r>
              <a:rPr lang="en-US" sz="1000">
                <a:latin typeface="Times New Roman" charset="0"/>
                <a:ea typeface="Times New Roman" charset="0"/>
                <a:cs typeface="Times New Roman" charset="0"/>
              </a:rPr>
              <a:t>The representation of windows is much richer in </a:t>
            </a:r>
            <a:r>
              <a:rPr lang="en-US" sz="1000">
                <a:latin typeface="Times New Roman" charset="0"/>
              </a:rPr>
              <a:t>Expos</a:t>
            </a:r>
            <a:r>
              <a:rPr lang="en-US" sz="1000">
                <a:latin typeface="Times New Roman" charset="0"/>
                <a:ea typeface="Times New Roman" charset="0"/>
                <a:cs typeface="Times New Roman" charset="0"/>
              </a:rPr>
              <a:t>é than Alt-Tab (at least on Windows XP).  Rather than Alt-Tab’s icons (many of which are identical, when you have several documents open in the same application), </a:t>
            </a:r>
            <a:r>
              <a:rPr lang="en-US" sz="1000">
                <a:latin typeface="Times New Roman" charset="0"/>
              </a:rPr>
              <a:t>Expos</a:t>
            </a:r>
            <a:r>
              <a:rPr lang="en-US" sz="1000">
                <a:latin typeface="Times New Roman" charset="0"/>
                <a:ea typeface="Times New Roman" charset="0"/>
                <a:cs typeface="Times New Roman" charset="0"/>
              </a:rPr>
              <a:t>é uses the </a:t>
            </a:r>
            <a:r>
              <a:rPr lang="en-US" sz="1000" b="1">
                <a:latin typeface="Times New Roman" charset="0"/>
                <a:ea typeface="Times New Roman" charset="0"/>
                <a:cs typeface="Times New Roman" charset="0"/>
              </a:rPr>
              <a:t>window itself</a:t>
            </a:r>
            <a:r>
              <a:rPr lang="en-US" sz="1000">
                <a:latin typeface="Times New Roman" charset="0"/>
                <a:ea typeface="Times New Roman" charset="0"/>
                <a:cs typeface="Times New Roman" charset="0"/>
              </a:rPr>
              <a:t> as its visual representation.  That’s much more in the spirit of direct manipulation.  (The version of Alt-Tab included in Windows Vista now shows images of the windows themselves – try it!)</a:t>
            </a:r>
          </a:p>
          <a:p>
            <a:r>
              <a:rPr lang="en-US" sz="1000">
                <a:latin typeface="Times New Roman" charset="0"/>
                <a:ea typeface="Times New Roman" charset="0"/>
                <a:cs typeface="Times New Roman" charset="0"/>
              </a:rPr>
              <a:t>Let’s look at efficiency more deeply.  Alt-Tab is a very linear interface – to pick an arbitrary window out of the n windows you have open, you have to press Tab O(n) times. </a:t>
            </a:r>
            <a:r>
              <a:rPr lang="en-US" sz="1000">
                <a:latin typeface="Times New Roman" charset="0"/>
              </a:rPr>
              <a:t>Expos</a:t>
            </a:r>
            <a:r>
              <a:rPr lang="en-US" sz="1000">
                <a:latin typeface="Times New Roman" charset="0"/>
                <a:ea typeface="Times New Roman" charset="0"/>
                <a:cs typeface="Times New Roman" charset="0"/>
              </a:rPr>
              <a:t>é, on the other hand, depends on pointing – so because of Fitts’s Law, the cost is more like O(log n).  (Of course, this analysis only considers motor movement, not visual search time; it assumes you already know where the window you want is in each interface.  But </a:t>
            </a:r>
            <a:r>
              <a:rPr lang="en-US" sz="1000">
                <a:latin typeface="Times New Roman" charset="0"/>
              </a:rPr>
              <a:t>Expos</a:t>
            </a:r>
            <a:r>
              <a:rPr lang="en-US" sz="1000">
                <a:latin typeface="Times New Roman" charset="0"/>
                <a:ea typeface="Times New Roman" charset="0"/>
                <a:cs typeface="Times New Roman" charset="0"/>
              </a:rPr>
              <a:t>é probably wins on visual search, too, since the visual representation shows the window itself, rather than a frequently-ambiguous icon.)</a:t>
            </a:r>
          </a:p>
          <a:p>
            <a:r>
              <a:rPr lang="en-US" sz="1000">
                <a:latin typeface="Times New Roman" charset="0"/>
                <a:ea typeface="Times New Roman" charset="0"/>
                <a:cs typeface="Times New Roman" charset="0"/>
              </a:rPr>
              <a:t>But Alt-Tab is designed to take advantage of </a:t>
            </a:r>
            <a:r>
              <a:rPr lang="en-US" sz="1000" b="1">
                <a:latin typeface="Times New Roman" charset="0"/>
                <a:ea typeface="Times New Roman" charset="0"/>
                <a:cs typeface="Times New Roman" charset="0"/>
              </a:rPr>
              <a:t>temporal </a:t>
            </a:r>
            <a:r>
              <a:rPr lang="en-US" sz="1000" b="1">
                <a:latin typeface="Times New Roman" charset="0"/>
              </a:rPr>
              <a:t>locality;</a:t>
            </a:r>
            <a:r>
              <a:rPr lang="en-US" sz="1000">
                <a:latin typeface="Times New Roman" charset="0"/>
              </a:rPr>
              <a:t> the windows you visited recently are at the start of the list.  So even if Expos</a:t>
            </a:r>
            <a:r>
              <a:rPr lang="en-US" sz="1000">
                <a:latin typeface="Times New Roman" charset="0"/>
                <a:ea typeface="Times New Roman" charset="0"/>
                <a:cs typeface="Times New Roman" charset="0"/>
              </a:rPr>
              <a:t>é</a:t>
            </a:r>
            <a:r>
              <a:rPr lang="en-US" sz="1000">
                <a:latin typeface="Times New Roman" charset="0"/>
              </a:rPr>
              <a:t> is faster at getting to an arbitrary window, Alt-Tab really wins on one very common operation: toggling back and forth between two windows.</a:t>
            </a:r>
          </a:p>
          <a:p>
            <a:endParaRPr lang="en-US" sz="1000">
              <a:latin typeface="Times New Roman" charset="0"/>
              <a:ea typeface="Times New Roman" charset="0"/>
              <a:cs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720725"/>
            <a:ext cx="4119562" cy="3089275"/>
          </a:xfrm>
        </p:spPr>
      </p:sp>
      <p:sp>
        <p:nvSpPr>
          <p:cNvPr id="3" name="Notes Placeholder 2"/>
          <p:cNvSpPr>
            <a:spLocks noGrp="1"/>
          </p:cNvSpPr>
          <p:nvPr>
            <p:ph type="body" idx="1"/>
          </p:nvPr>
        </p:nvSpPr>
        <p:spPr/>
        <p:txBody>
          <a:bodyPr>
            <a:normAutofit/>
          </a:bodyPr>
          <a:lstStyle/>
          <a:p>
            <a:r>
              <a:rPr lang="en-US" baseline="0" dirty="0" smtClean="0"/>
              <a:t>Design sketches should (pick all good answers):</a:t>
            </a:r>
          </a:p>
          <a:p>
            <a:r>
              <a:rPr lang="en-US" baseline="0" dirty="0" smtClean="0"/>
              <a:t>  a) Be done by hand.</a:t>
            </a:r>
          </a:p>
          <a:p>
            <a:r>
              <a:rPr lang="en-US" baseline="0" dirty="0" smtClean="0"/>
              <a:t>  b) Focus on font, color, alignment, and whitespace.</a:t>
            </a:r>
          </a:p>
          <a:p>
            <a:r>
              <a:rPr lang="en-US" baseline="0" dirty="0" smtClean="0"/>
              <a:t>  c) Seem unfinished.</a:t>
            </a:r>
          </a:p>
          <a:p>
            <a:r>
              <a:rPr lang="en-US" baseline="0" dirty="0" smtClean="0"/>
              <a:t>  d) Be clean CAD drawings.</a:t>
            </a:r>
          </a:p>
          <a:p>
            <a:endParaRPr lang="en-US" baseline="0" dirty="0" smtClean="0"/>
          </a:p>
          <a:p>
            <a:r>
              <a:rPr lang="en-US" sz="1100" kern="1200">
                <a:solidFill>
                  <a:schemeClr val="tx1"/>
                </a:solidFill>
                <a:latin typeface="Times New Roman" pitchFamily="18" charset="0"/>
                <a:ea typeface="Arial" charset="0"/>
                <a:cs typeface="Arial" charset="0"/>
              </a:rPr>
              <a:t>Which of the following are true about the use of widgets in user interfaces?</a:t>
            </a:r>
          </a:p>
          <a:p>
            <a:r>
              <a:rPr lang="en-US" sz="1100" kern="1200">
                <a:solidFill>
                  <a:schemeClr val="tx1"/>
                </a:solidFill>
                <a:latin typeface="Times New Roman" pitchFamily="18" charset="0"/>
                <a:ea typeface="Arial" charset="0"/>
                <a:cs typeface="Arial" charset="0"/>
              </a:rPr>
              <a:t> </a:t>
            </a:r>
          </a:p>
          <a:p>
            <a:pPr lvl="0"/>
            <a:r>
              <a:rPr lang="en-US" sz="1100" kern="1200">
                <a:solidFill>
                  <a:schemeClr val="tx1"/>
                </a:solidFill>
                <a:latin typeface="Times New Roman" pitchFamily="18" charset="0"/>
                <a:ea typeface="Arial" charset="0"/>
                <a:cs typeface="Arial" charset="0"/>
              </a:rPr>
              <a:t>Using widgets saves developmental efforts</a:t>
            </a:r>
          </a:p>
          <a:p>
            <a:pPr lvl="0"/>
            <a:r>
              <a:rPr lang="en-US" sz="1100" kern="1200">
                <a:solidFill>
                  <a:schemeClr val="tx1"/>
                </a:solidFill>
                <a:latin typeface="Times New Roman" pitchFamily="18" charset="0"/>
                <a:ea typeface="Arial" charset="0"/>
                <a:cs typeface="Arial" charset="0"/>
              </a:rPr>
              <a:t>Widgets may constrain a designer’s thinking.</a:t>
            </a:r>
          </a:p>
          <a:p>
            <a:pPr lvl="0"/>
            <a:r>
              <a:rPr lang="en-US" sz="1100" kern="1200">
                <a:solidFill>
                  <a:schemeClr val="tx1"/>
                </a:solidFill>
                <a:latin typeface="Times New Roman" pitchFamily="18" charset="0"/>
                <a:ea typeface="Arial" charset="0"/>
                <a:cs typeface="Arial" charset="0"/>
              </a:rPr>
              <a:t>Widgets encourage a direct manipulation interface rather than forms and menus</a:t>
            </a:r>
          </a:p>
          <a:p>
            <a:pPr lvl="0"/>
            <a:r>
              <a:rPr lang="en-US" sz="1100" kern="1200">
                <a:solidFill>
                  <a:schemeClr val="tx1"/>
                </a:solidFill>
                <a:latin typeface="Times New Roman" pitchFamily="18" charset="0"/>
                <a:ea typeface="Arial" charset="0"/>
                <a:cs typeface="Arial" charset="0"/>
              </a:rPr>
              <a:t>Widget reuse increases consistency among the applications on a platform</a:t>
            </a:r>
          </a:p>
          <a:p>
            <a:r>
              <a:rPr lang="en-US" sz="1100" kern="1200">
                <a:solidFill>
                  <a:schemeClr val="tx1"/>
                </a:solidFill>
                <a:latin typeface="Times New Roman" pitchFamily="18" charset="0"/>
                <a:ea typeface="Arial" charset="0"/>
                <a:cs typeface="Arial" charset="0"/>
              </a:rPr>
              <a:t>  </a:t>
            </a:r>
          </a:p>
          <a:p>
            <a:r>
              <a:rPr lang="en-US" sz="1100" kern="1200">
                <a:solidFill>
                  <a:schemeClr val="tx1"/>
                </a:solidFill>
                <a:latin typeface="Times New Roman" pitchFamily="18" charset="0"/>
                <a:ea typeface="Arial" charset="0"/>
                <a:cs typeface="Arial" charset="0"/>
              </a:rPr>
              <a:t>Answer: A, B, D</a:t>
            </a:r>
          </a:p>
          <a:p>
            <a:endParaRPr lang="en-US" baseline="0" dirty="0" smtClean="0"/>
          </a:p>
        </p:txBody>
      </p:sp>
      <p:sp>
        <p:nvSpPr>
          <p:cNvPr id="4" name="Slide Number Placeholder 3"/>
          <p:cNvSpPr>
            <a:spLocks noGrp="1"/>
          </p:cNvSpPr>
          <p:nvPr>
            <p:ph type="sldNum" sz="quarter" idx="10"/>
          </p:nvPr>
        </p:nvSpPr>
        <p:spPr/>
        <p:txBody>
          <a:bodyPr/>
          <a:lstStyle/>
          <a:p>
            <a:fld id="{A4517B50-B670-7F49-AEA8-68033F7E03C7}" type="slidenum">
              <a:rPr lang="en-US" smtClean="0">
                <a:solidFill>
                  <a:prstClr val="black"/>
                </a:solidFill>
              </a:rPr>
              <a:pPr/>
              <a:t>5</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D2E8452-C3BF-1540-A9D3-6722AAC4F2D3}" type="slidenum">
              <a:rPr lang="en-US"/>
              <a:pPr/>
              <a:t>6</a:t>
            </a:fld>
            <a:endParaRPr lang="en-US"/>
          </a:p>
        </p:txBody>
      </p:sp>
      <p:sp>
        <p:nvSpPr>
          <p:cNvPr id="35843" name="Rectangle 2"/>
          <p:cNvSpPr>
            <a:spLocks noGrp="1" noRot="1" noChangeAspect="1" noChangeArrowheads="1" noTextEdit="1"/>
          </p:cNvSpPr>
          <p:nvPr>
            <p:ph type="sldImg"/>
          </p:nvPr>
        </p:nvSpPr>
        <p:spPr>
          <a:xfrm>
            <a:off x="1503363" y="720725"/>
            <a:ext cx="4119562" cy="3089275"/>
          </a:xfrm>
          <a:ln/>
        </p:spPr>
      </p:sp>
      <p:sp>
        <p:nvSpPr>
          <p:cNvPr id="35844" name="Rectangle 3"/>
          <p:cNvSpPr>
            <a:spLocks noGrp="1" noChangeArrowheads="1"/>
          </p:cNvSpPr>
          <p:nvPr>
            <p:ph type="body" idx="1"/>
          </p:nvPr>
        </p:nvSpPr>
        <p:spPr>
          <a:noFill/>
          <a:ln/>
        </p:spPr>
        <p:txBody>
          <a:bodyPr/>
          <a:lstStyle/>
          <a:p>
            <a:r>
              <a:rPr lang="en-US">
                <a:latin typeface="Times New Roman" charset="0"/>
              </a:rPr>
              <a:t>Today’s lecture is the first in the stream of lectures about how graphical user interfaces are implemented.  Today we’ll take a high-level look at the software architecture of GUI software, focusing on the </a:t>
            </a:r>
            <a:r>
              <a:rPr lang="en-US" b="1">
                <a:latin typeface="Times New Roman" charset="0"/>
              </a:rPr>
              <a:t>design patterns</a:t>
            </a:r>
            <a:r>
              <a:rPr lang="en-US">
                <a:latin typeface="Times New Roman" charset="0"/>
              </a:rPr>
              <a:t> that have proven most useful.  Three of the most important patterns are the </a:t>
            </a:r>
            <a:r>
              <a:rPr lang="en-US" b="1">
                <a:latin typeface="Times New Roman" charset="0"/>
              </a:rPr>
              <a:t>model-view-controller</a:t>
            </a:r>
            <a:r>
              <a:rPr lang="en-US">
                <a:latin typeface="Times New Roman" charset="0"/>
              </a:rPr>
              <a:t> abstraction, which has evolved somewhat since its original formulation in the early 80’s; the </a:t>
            </a:r>
            <a:r>
              <a:rPr lang="en-US" b="1">
                <a:latin typeface="Times New Roman" charset="0"/>
              </a:rPr>
              <a:t>view tree</a:t>
            </a:r>
            <a:r>
              <a:rPr lang="en-US">
                <a:latin typeface="Times New Roman" charset="0"/>
              </a:rPr>
              <a:t>, which is a central feature in the architecture of every important GUI toolkit; and the </a:t>
            </a:r>
            <a:r>
              <a:rPr lang="en-US" b="1">
                <a:latin typeface="Times New Roman" charset="0"/>
              </a:rPr>
              <a:t>listener </a:t>
            </a:r>
            <a:r>
              <a:rPr lang="en-US">
                <a:latin typeface="Times New Roman" charset="0"/>
              </a:rPr>
              <a:t>pattern, which is essential to decoupling the model from the view and controller.  </a:t>
            </a:r>
          </a:p>
          <a:p>
            <a:r>
              <a:rPr lang="en-US">
                <a:latin typeface="Times New Roman" charset="0"/>
              </a:rPr>
              <a:t>We’ll also</a:t>
            </a:r>
            <a:r>
              <a:rPr lang="en-US" baseline="0">
                <a:latin typeface="Times New Roman" charset="0"/>
              </a:rPr>
              <a:t> look at the three main approaches to implementing GUIs, and use that context for a quick introduction to HTML, Javascript, and jQuery, which together with CSS (next lecture) constitute the user interface toolkit that we’ll be using in lectures and problem sets in this class.  Note that the backend development of web applications falls outside the scope of the course material in this class.  So we won’t be talking about things like SQL, PHP, Ruby on Rails, or even AJAX.  For more about that, you may want to check out the 6.470 IAP web programming competition, or the soon-to-be-offered 6.170 web programming software lab.</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503363" y="720725"/>
            <a:ext cx="4119562" cy="3089275"/>
          </a:xfrm>
          <a:ln/>
        </p:spPr>
      </p:sp>
      <p:sp>
        <p:nvSpPr>
          <p:cNvPr id="36867" name="Notes Placeholder 2"/>
          <p:cNvSpPr>
            <a:spLocks noGrp="1"/>
          </p:cNvSpPr>
          <p:nvPr>
            <p:ph type="body" idx="1"/>
          </p:nvPr>
        </p:nvSpPr>
        <p:spPr>
          <a:noFill/>
          <a:ln/>
        </p:spPr>
        <p:txBody>
          <a:bodyPr/>
          <a:lstStyle/>
          <a:p>
            <a:r>
              <a:rPr lang="en-US">
                <a:latin typeface="Times New Roman" charset="0"/>
              </a:rPr>
              <a:t>This leads to the first important pattern we’ll talk about today: the </a:t>
            </a:r>
            <a:r>
              <a:rPr lang="en-US" b="1">
                <a:latin typeface="Times New Roman" charset="0"/>
              </a:rPr>
              <a:t>view tree.</a:t>
            </a:r>
            <a:r>
              <a:rPr lang="en-US">
                <a:latin typeface="Times New Roman" charset="0"/>
              </a:rPr>
              <a:t> A view is an object that covers a certain area of the screen, generally a rectangular area called its bounding box. The view concept goes by a variety of names in various UI toolkits.  In Java Swing, they’re JComponents; in HTML, they’re elements or nodes; in other toolkits, they may be called widgets, controls, or interactors.</a:t>
            </a:r>
          </a:p>
          <a:p>
            <a:r>
              <a:rPr lang="en-US">
                <a:latin typeface="Times New Roman" charset="0"/>
              </a:rPr>
              <a:t>Views are arranged into a hierarchy of containment, in which some views</a:t>
            </a:r>
            <a:r>
              <a:rPr lang="en-US" baseline="0">
                <a:latin typeface="Times New Roman" charset="0"/>
              </a:rPr>
              <a:t> </a:t>
            </a:r>
            <a:r>
              <a:rPr lang="en-US">
                <a:latin typeface="Times New Roman" charset="0"/>
              </a:rPr>
              <a:t>contain other views.  Typical containers are windows, panels, and toolbars.  The view tree is not just an arbitrary hierarchy, but is in fact a spatial one: child views are nested inside their parent’s bounding box.</a:t>
            </a:r>
          </a:p>
        </p:txBody>
      </p:sp>
      <p:sp>
        <p:nvSpPr>
          <p:cNvPr id="36868" name="Slide Number Placeholder 3"/>
          <p:cNvSpPr>
            <a:spLocks noGrp="1"/>
          </p:cNvSpPr>
          <p:nvPr>
            <p:ph type="sldNum" sz="quarter" idx="5"/>
          </p:nvPr>
        </p:nvSpPr>
        <p:spPr>
          <a:noFill/>
        </p:spPr>
        <p:txBody>
          <a:bodyPr/>
          <a:lstStyle/>
          <a:p>
            <a:fld id="{98490851-5A59-BF4F-8654-642104EF78DE}"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503363" y="720725"/>
            <a:ext cx="4119562" cy="3089275"/>
          </a:xfrm>
          <a:ln/>
        </p:spPr>
      </p:sp>
      <p:sp>
        <p:nvSpPr>
          <p:cNvPr id="37891" name="Notes Placeholder 2"/>
          <p:cNvSpPr>
            <a:spLocks noGrp="1"/>
          </p:cNvSpPr>
          <p:nvPr>
            <p:ph type="body" idx="1"/>
          </p:nvPr>
        </p:nvSpPr>
        <p:spPr>
          <a:noFill/>
          <a:ln/>
        </p:spPr>
        <p:txBody>
          <a:bodyPr/>
          <a:lstStyle/>
          <a:p>
            <a:r>
              <a:rPr lang="en-US">
                <a:latin typeface="Times New Roman" charset="0"/>
              </a:rPr>
              <a:t>Virtually every GUI system has some kind of view tree.  The view tree is a powerful structuring idea, which is loaded with responsibilities in a typical GUI:</a:t>
            </a:r>
          </a:p>
          <a:p>
            <a:r>
              <a:rPr lang="en-US" b="1">
                <a:latin typeface="Times New Roman" charset="0"/>
              </a:rPr>
              <a:t>Output.</a:t>
            </a:r>
            <a:r>
              <a:rPr lang="en-US">
                <a:latin typeface="Times New Roman" charset="0"/>
              </a:rPr>
              <a:t>  Views are responsible for displaying themselves, and the view hierarchy directs the display process. GUIs change their output by mutating the view tree.  For example, in</a:t>
            </a:r>
            <a:r>
              <a:rPr lang="en-US" baseline="0">
                <a:latin typeface="Times New Roman" charset="0"/>
              </a:rPr>
              <a:t> </a:t>
            </a:r>
            <a:r>
              <a:rPr lang="en-US">
                <a:latin typeface="Times New Roman" charset="0"/>
              </a:rPr>
              <a:t>the wiring diagram editor</a:t>
            </a:r>
            <a:r>
              <a:rPr lang="en-US" baseline="0">
                <a:latin typeface="Times New Roman" charset="0"/>
              </a:rPr>
              <a:t> shown </a:t>
            </a:r>
            <a:r>
              <a:rPr lang="en-US">
                <a:latin typeface="Times New Roman" charset="0"/>
              </a:rPr>
              <a:t>on the previous</a:t>
            </a:r>
            <a:r>
              <a:rPr lang="en-US" baseline="0">
                <a:latin typeface="Times New Roman" charset="0"/>
              </a:rPr>
              <a:t> slide, the wiring diagram is changed by adding or removing objects from the subtree representing the drawing area. </a:t>
            </a:r>
            <a:r>
              <a:rPr lang="en-US">
                <a:latin typeface="Times New Roman" charset="0"/>
              </a:rPr>
              <a:t> A redraw algorithm automatically redraws the affected</a:t>
            </a:r>
            <a:r>
              <a:rPr lang="en-US" baseline="0">
                <a:latin typeface="Times New Roman" charset="0"/>
              </a:rPr>
              <a:t> parts of the subtree. </a:t>
            </a:r>
            <a:endParaRPr lang="en-US">
              <a:latin typeface="Times New Roman" charset="0"/>
            </a:endParaRPr>
          </a:p>
          <a:p>
            <a:r>
              <a:rPr lang="en-US" b="1">
                <a:latin typeface="Times New Roman" charset="0"/>
              </a:rPr>
              <a:t>Input.</a:t>
            </a:r>
            <a:r>
              <a:rPr lang="en-US">
                <a:latin typeface="Times New Roman" charset="0"/>
              </a:rPr>
              <a:t> Views can have input handlers, and the view tree controls how mouse and keyboard input is processed.</a:t>
            </a:r>
          </a:p>
          <a:p>
            <a:r>
              <a:rPr lang="en-US" b="1">
                <a:latin typeface="Times New Roman" charset="0"/>
              </a:rPr>
              <a:t>Layout.</a:t>
            </a:r>
            <a:r>
              <a:rPr lang="en-US">
                <a:latin typeface="Times New Roman" charset="0"/>
              </a:rPr>
              <a:t> The view tree controls how the views are laid out on the screen, i.e. how their bounding boxes are assigned.  An automatic layout algorithm automatically calculates positions and sizes of views.</a:t>
            </a:r>
          </a:p>
          <a:p>
            <a:r>
              <a:rPr lang="en-US">
                <a:latin typeface="Times New Roman" charset="0"/>
              </a:rPr>
              <a:t>We’ll look at more about each of these areas</a:t>
            </a:r>
            <a:r>
              <a:rPr lang="en-US" baseline="0">
                <a:latin typeface="Times New Roman" charset="0"/>
              </a:rPr>
              <a:t> </a:t>
            </a:r>
            <a:r>
              <a:rPr lang="en-US">
                <a:latin typeface="Times New Roman" charset="0"/>
              </a:rPr>
              <a:t>in the next three lectures.</a:t>
            </a:r>
          </a:p>
          <a:p>
            <a:endParaRPr lang="en-US">
              <a:latin typeface="Times New Roman" charset="0"/>
            </a:endParaRPr>
          </a:p>
        </p:txBody>
      </p:sp>
      <p:sp>
        <p:nvSpPr>
          <p:cNvPr id="37892" name="Slide Number Placeholder 3"/>
          <p:cNvSpPr>
            <a:spLocks noGrp="1"/>
          </p:cNvSpPr>
          <p:nvPr>
            <p:ph type="sldNum" sz="quarter" idx="5"/>
          </p:nvPr>
        </p:nvSpPr>
        <p:spPr>
          <a:noFill/>
        </p:spPr>
        <p:txBody>
          <a:bodyPr/>
          <a:lstStyle/>
          <a:p>
            <a:fld id="{DF84CB91-9B47-D046-AF16-0986B4F61167}"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503363" y="720725"/>
            <a:ext cx="4119562" cy="3089275"/>
          </a:xfrm>
          <a:ln/>
        </p:spPr>
      </p:sp>
      <p:sp>
        <p:nvSpPr>
          <p:cNvPr id="38915" name="Notes Placeholder 2"/>
          <p:cNvSpPr>
            <a:spLocks noGrp="1"/>
          </p:cNvSpPr>
          <p:nvPr>
            <p:ph type="body" idx="1"/>
          </p:nvPr>
        </p:nvSpPr>
        <p:spPr>
          <a:noFill/>
          <a:ln/>
        </p:spPr>
        <p:txBody>
          <a:bodyPr/>
          <a:lstStyle/>
          <a:p>
            <a:pPr marL="0" lvl="1"/>
            <a:r>
              <a:rPr lang="en-US">
                <a:latin typeface="Times New Roman" charset="0"/>
              </a:rPr>
              <a:t>To handle mouse input, for example, we can attach a handler to the view that is called when the mouse is clicked on it.  Handlers are variously called </a:t>
            </a:r>
            <a:r>
              <a:rPr lang="en-US" b="1">
                <a:latin typeface="Times New Roman" charset="0"/>
              </a:rPr>
              <a:t>listeners</a:t>
            </a:r>
            <a:r>
              <a:rPr lang="en-US">
                <a:latin typeface="Times New Roman" charset="0"/>
              </a:rPr>
              <a:t>, event handlers, subscribers, and observers.</a:t>
            </a:r>
          </a:p>
          <a:p>
            <a:endParaRPr lang="en-US">
              <a:latin typeface="Times New Roman" charset="0"/>
            </a:endParaRPr>
          </a:p>
        </p:txBody>
      </p:sp>
      <p:sp>
        <p:nvSpPr>
          <p:cNvPr id="38916" name="Slide Number Placeholder 3"/>
          <p:cNvSpPr>
            <a:spLocks noGrp="1"/>
          </p:cNvSpPr>
          <p:nvPr>
            <p:ph type="sldNum" sz="quarter" idx="5"/>
          </p:nvPr>
        </p:nvSpPr>
        <p:spPr>
          <a:noFill/>
        </p:spPr>
        <p:txBody>
          <a:bodyPr/>
          <a:lstStyle/>
          <a:p>
            <a:fld id="{A5592C25-C35D-094F-8ADA-45F8317F4B5C}"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503363" y="720725"/>
            <a:ext cx="4119562" cy="3089275"/>
          </a:xfrm>
          <a:ln/>
        </p:spPr>
      </p:sp>
      <p:sp>
        <p:nvSpPr>
          <p:cNvPr id="40963" name="Notes Placeholder 2"/>
          <p:cNvSpPr>
            <a:spLocks noGrp="1"/>
          </p:cNvSpPr>
          <p:nvPr>
            <p:ph type="body" idx="1"/>
          </p:nvPr>
        </p:nvSpPr>
        <p:spPr>
          <a:noFill/>
          <a:ln/>
        </p:spPr>
        <p:txBody>
          <a:bodyPr/>
          <a:lstStyle/>
          <a:p>
            <a:pPr marL="0" lvl="1"/>
            <a:r>
              <a:rPr lang="en-US">
                <a:latin typeface="Times New Roman" charset="0"/>
              </a:rPr>
              <a:t>GUI input event handling is an instance of the Listener pattern (also known as Observer and Publish-Subscribe). In the Listener pattern, an event source generates a stream of discrete events, which correspond to state transitions in the source.  One or more listeners register interest (subscribe) to the stream of events, providing a function to be called when a new event occurs.  In this case, the mouse is the event source, and the events are changes in the state of the mouse: its x,y position or the state of its buttons (whether they are pressed or released).  Events often include additional information about the transition (such as the x,y position of mouse), which might be bundled into an </a:t>
            </a:r>
            <a:r>
              <a:rPr lang="en-US" b="1">
                <a:latin typeface="Times New Roman" charset="0"/>
              </a:rPr>
              <a:t>event object </a:t>
            </a:r>
            <a:r>
              <a:rPr lang="en-US">
                <a:latin typeface="Times New Roman" charset="0"/>
              </a:rPr>
              <a:t>or passed as parameters.</a:t>
            </a:r>
          </a:p>
          <a:p>
            <a:pPr marL="0" lvl="1"/>
            <a:r>
              <a:rPr lang="en-US">
                <a:latin typeface="Times New Roman" charset="0"/>
              </a:rPr>
              <a:t>When an event occurs, the event source distributes it to all subscribed listeners, by calling their callback functions.</a:t>
            </a:r>
          </a:p>
          <a:p>
            <a:endParaRPr lang="en-US">
              <a:latin typeface="Times New Roman" charset="0"/>
            </a:endParaRPr>
          </a:p>
          <a:p>
            <a:endParaRPr lang="en-US">
              <a:latin typeface="Times New Roman" charset="0"/>
            </a:endParaRPr>
          </a:p>
        </p:txBody>
      </p:sp>
      <p:sp>
        <p:nvSpPr>
          <p:cNvPr id="40964" name="Slide Number Placeholder 3"/>
          <p:cNvSpPr>
            <a:spLocks noGrp="1"/>
          </p:cNvSpPr>
          <p:nvPr>
            <p:ph type="sldNum" sz="quarter" idx="5"/>
          </p:nvPr>
        </p:nvSpPr>
        <p:spPr>
          <a:noFill/>
        </p:spPr>
        <p:txBody>
          <a:bodyPr/>
          <a:lstStyle/>
          <a:p>
            <a:fld id="{F4031E96-2596-B740-878F-A8C77BF3DEC3}"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5800" y="2130425"/>
            <a:ext cx="7772400" cy="1470025"/>
          </a:xfrm>
        </p:spPr>
        <p:txBody>
          <a:bodyPr/>
          <a:lstStyle>
            <a:lvl1pPr>
              <a:defRPr/>
            </a:lvl1pPr>
          </a:lstStyle>
          <a:p>
            <a:r>
              <a:rPr lang="en-US" dirty="0"/>
              <a:t>Click to edit Master title style</a:t>
            </a:r>
          </a:p>
        </p:txBody>
      </p:sp>
      <p:sp>
        <p:nvSpPr>
          <p:cNvPr id="135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E9CDE609-C6EE-C64C-A6BC-9F73CA7B37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EAFA5145-1A20-E54B-8CED-530E6C6E24C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2400"/>
            <a:ext cx="21145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1912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D420000C-5AE8-4348-AE36-A142AB321F4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85800" y="990600"/>
            <a:ext cx="7772400" cy="5105400"/>
          </a:xfrm>
        </p:spPr>
        <p:txBody>
          <a:bodyPr/>
          <a:lstStyle>
            <a:lvl1pPr>
              <a:defRPr sz="24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2E8AB646-5AEA-3B49-9CF6-25E07660F97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D1CC149A-57EA-9843-B546-8D874C3E3A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6" name="Rectangle 7"/>
          <p:cNvSpPr>
            <a:spLocks noGrp="1" noChangeArrowheads="1"/>
          </p:cNvSpPr>
          <p:nvPr>
            <p:ph type="sldNum" sz="quarter" idx="12"/>
          </p:nvPr>
        </p:nvSpPr>
        <p:spPr>
          <a:ln/>
        </p:spPr>
        <p:txBody>
          <a:bodyPr/>
          <a:lstStyle>
            <a:lvl1pPr>
              <a:defRPr/>
            </a:lvl1pPr>
          </a:lstStyle>
          <a:p>
            <a:fld id="{8F72D7E7-86F4-1644-B1D2-7796B3B1D8D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350472EF-EBCE-D74D-B0CA-AEA5419B75D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9" name="Rectangle 7"/>
          <p:cNvSpPr>
            <a:spLocks noGrp="1" noChangeArrowheads="1"/>
          </p:cNvSpPr>
          <p:nvPr>
            <p:ph type="sldNum" sz="quarter" idx="12"/>
          </p:nvPr>
        </p:nvSpPr>
        <p:spPr>
          <a:ln/>
        </p:spPr>
        <p:txBody>
          <a:bodyPr/>
          <a:lstStyle>
            <a:lvl1pPr>
              <a:defRPr/>
            </a:lvl1pPr>
          </a:lstStyle>
          <a:p>
            <a:fld id="{410077FF-3C2D-3346-B487-774D7493D48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5" name="Rectangle 7"/>
          <p:cNvSpPr>
            <a:spLocks noGrp="1" noChangeArrowheads="1"/>
          </p:cNvSpPr>
          <p:nvPr>
            <p:ph type="sldNum" sz="quarter" idx="12"/>
          </p:nvPr>
        </p:nvSpPr>
        <p:spPr>
          <a:ln/>
        </p:spPr>
        <p:txBody>
          <a:bodyPr/>
          <a:lstStyle>
            <a:lvl1pPr>
              <a:defRPr/>
            </a:lvl1pPr>
          </a:lstStyle>
          <a:p>
            <a:fld id="{0E7E1B25-E427-AA4A-8530-96F5E2DAAFE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4" name="Rectangle 7"/>
          <p:cNvSpPr>
            <a:spLocks noGrp="1" noChangeArrowheads="1"/>
          </p:cNvSpPr>
          <p:nvPr>
            <p:ph type="sldNum" sz="quarter" idx="12"/>
          </p:nvPr>
        </p:nvSpPr>
        <p:spPr>
          <a:ln/>
        </p:spPr>
        <p:txBody>
          <a:bodyPr/>
          <a:lstStyle>
            <a:lvl1pPr>
              <a:defRPr/>
            </a:lvl1pPr>
          </a:lstStyle>
          <a:p>
            <a:fld id="{EA2276E5-EA55-A54E-B153-BFE0CD2D21E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6533F069-3063-EA49-8993-EA904CB96E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smtClean="0"/>
              <a:t>Spring 2011</a:t>
            </a: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6.813/6.831 User Interface Design and Implementation</a:t>
            </a:r>
            <a:endParaRPr lang="en-US"/>
          </a:p>
        </p:txBody>
      </p:sp>
      <p:sp>
        <p:nvSpPr>
          <p:cNvPr id="7" name="Rectangle 7"/>
          <p:cNvSpPr>
            <a:spLocks noGrp="1" noChangeArrowheads="1"/>
          </p:cNvSpPr>
          <p:nvPr>
            <p:ph type="sldNum" sz="quarter" idx="12"/>
          </p:nvPr>
        </p:nvSpPr>
        <p:spPr>
          <a:ln/>
        </p:spPr>
        <p:txBody>
          <a:bodyPr/>
          <a:lstStyle>
            <a:lvl1pPr>
              <a:defRPr/>
            </a:lvl1pPr>
          </a:lstStyle>
          <a:p>
            <a:fld id="{4BA9A5B4-0884-AD4F-9361-7BD5CD2825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4149" name="Rectangle 5"/>
          <p:cNvSpPr>
            <a:spLocks noGrp="1" noChangeArrowheads="1"/>
          </p:cNvSpPr>
          <p:nvPr>
            <p:ph type="dt" sz="half" idx="2"/>
          </p:nvPr>
        </p:nvSpPr>
        <p:spPr bwMode="auto">
          <a:xfrm>
            <a:off x="457200" y="6245225"/>
            <a:ext cx="137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r>
              <a:rPr lang="en-US" smtClean="0"/>
              <a:t>Spring 2011</a:t>
            </a:r>
            <a:endParaRPr lang="en-US"/>
          </a:p>
        </p:txBody>
      </p:sp>
      <p:sp>
        <p:nvSpPr>
          <p:cNvPr id="134150" name="Rectangle 6"/>
          <p:cNvSpPr>
            <a:spLocks noGrp="1" noChangeArrowheads="1"/>
          </p:cNvSpPr>
          <p:nvPr>
            <p:ph type="ftr" sz="quarter" idx="3"/>
          </p:nvPr>
        </p:nvSpPr>
        <p:spPr bwMode="auto">
          <a:xfrm>
            <a:off x="1905000" y="6245225"/>
            <a:ext cx="5562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r>
              <a:rPr lang="en-US" smtClean="0"/>
              <a:t>6.813/6.831 User Interface Design and Implementation</a:t>
            </a:r>
            <a:endParaRPr lang="en-US"/>
          </a:p>
        </p:txBody>
      </p:sp>
      <p:sp>
        <p:nvSpPr>
          <p:cNvPr id="134151" name="Rectangle 7"/>
          <p:cNvSpPr>
            <a:spLocks noGrp="1" noChangeArrowheads="1"/>
          </p:cNvSpPr>
          <p:nvPr>
            <p:ph type="sldNum" sz="quarter" idx="4"/>
          </p:nvPr>
        </p:nvSpPr>
        <p:spPr bwMode="auto">
          <a:xfrm>
            <a:off x="7543800" y="6245225"/>
            <a:ext cx="1143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B466C8B-A0F7-C04D-BF7A-913083993F6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p:txStyles>
    <p:titleStyle>
      <a:lvl1pPr algn="l" rtl="0" eaLnBrk="0" fontAlgn="base" hangingPunct="0">
        <a:spcBef>
          <a:spcPct val="0"/>
        </a:spcBef>
        <a:spcAft>
          <a:spcPct val="0"/>
        </a:spcAft>
        <a:defRPr sz="2800">
          <a:solidFill>
            <a:schemeClr val="accent1"/>
          </a:solidFill>
          <a:latin typeface="+mj-lt"/>
          <a:ea typeface="+mj-ea"/>
          <a:cs typeface="+mj-cs"/>
        </a:defRPr>
      </a:lvl1pPr>
      <a:lvl2pPr algn="l" rtl="0" eaLnBrk="0" fontAlgn="base" hangingPunct="0">
        <a:spcBef>
          <a:spcPct val="0"/>
        </a:spcBef>
        <a:spcAft>
          <a:spcPct val="0"/>
        </a:spcAft>
        <a:defRPr sz="2800">
          <a:solidFill>
            <a:schemeClr val="accent1"/>
          </a:solidFill>
          <a:latin typeface="Arial Black" pitchFamily="34" charset="0"/>
        </a:defRPr>
      </a:lvl2pPr>
      <a:lvl3pPr algn="l" rtl="0" eaLnBrk="0" fontAlgn="base" hangingPunct="0">
        <a:spcBef>
          <a:spcPct val="0"/>
        </a:spcBef>
        <a:spcAft>
          <a:spcPct val="0"/>
        </a:spcAft>
        <a:defRPr sz="2800">
          <a:solidFill>
            <a:schemeClr val="accent1"/>
          </a:solidFill>
          <a:latin typeface="Arial Black" pitchFamily="34" charset="0"/>
        </a:defRPr>
      </a:lvl3pPr>
      <a:lvl4pPr algn="l" rtl="0" eaLnBrk="0" fontAlgn="base" hangingPunct="0">
        <a:spcBef>
          <a:spcPct val="0"/>
        </a:spcBef>
        <a:spcAft>
          <a:spcPct val="0"/>
        </a:spcAft>
        <a:defRPr sz="2800">
          <a:solidFill>
            <a:schemeClr val="accent1"/>
          </a:solidFill>
          <a:latin typeface="Arial Black" pitchFamily="34" charset="0"/>
        </a:defRPr>
      </a:lvl4pPr>
      <a:lvl5pPr algn="l" rtl="0" eaLnBrk="0" fontAlgn="base" hangingPunct="0">
        <a:spcBef>
          <a:spcPct val="0"/>
        </a:spcBef>
        <a:spcAft>
          <a:spcPct val="0"/>
        </a:spcAft>
        <a:defRPr sz="2800">
          <a:solidFill>
            <a:schemeClr val="accent1"/>
          </a:solidFill>
          <a:latin typeface="Arial Black" pitchFamily="34" charset="0"/>
        </a:defRPr>
      </a:lvl5pPr>
      <a:lvl6pPr marL="457200" algn="l" rtl="0" fontAlgn="base">
        <a:spcBef>
          <a:spcPct val="0"/>
        </a:spcBef>
        <a:spcAft>
          <a:spcPct val="0"/>
        </a:spcAft>
        <a:defRPr sz="3200">
          <a:solidFill>
            <a:schemeClr val="accent1"/>
          </a:solidFill>
          <a:latin typeface="Arial Black" pitchFamily="34" charset="0"/>
        </a:defRPr>
      </a:lvl6pPr>
      <a:lvl7pPr marL="914400" algn="l" rtl="0" fontAlgn="base">
        <a:spcBef>
          <a:spcPct val="0"/>
        </a:spcBef>
        <a:spcAft>
          <a:spcPct val="0"/>
        </a:spcAft>
        <a:defRPr sz="3200">
          <a:solidFill>
            <a:schemeClr val="accent1"/>
          </a:solidFill>
          <a:latin typeface="Arial Black" pitchFamily="34" charset="0"/>
        </a:defRPr>
      </a:lvl7pPr>
      <a:lvl8pPr marL="1371600" algn="l" rtl="0" fontAlgn="base">
        <a:spcBef>
          <a:spcPct val="0"/>
        </a:spcBef>
        <a:spcAft>
          <a:spcPct val="0"/>
        </a:spcAft>
        <a:defRPr sz="3200">
          <a:solidFill>
            <a:schemeClr val="accent1"/>
          </a:solidFill>
          <a:latin typeface="Arial Black" pitchFamily="34" charset="0"/>
        </a:defRPr>
      </a:lvl8pPr>
      <a:lvl9pPr marL="1828800" algn="l" rtl="0" fontAlgn="base">
        <a:spcBef>
          <a:spcPct val="0"/>
        </a:spcBef>
        <a:spcAft>
          <a:spcPct val="0"/>
        </a:spcAft>
        <a:defRPr sz="32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4"/>
          <p:cNvSpPr>
            <a:spLocks noGrp="1" noChangeArrowheads="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051" name="Rectangle 5"/>
          <p:cNvSpPr>
            <a:spLocks noGrp="1" noChangeArrowheads="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052" name="Rectangle 6"/>
          <p:cNvSpPr>
            <a:spLocks noGrp="1" noChangeArrowheads="1"/>
          </p:cNvSpPr>
          <p:nvPr>
            <p:ph type="sldNum" sz="quarter" idx="12"/>
          </p:nvPr>
        </p:nvSpPr>
        <p:spPr>
          <a:noFill/>
        </p:spPr>
        <p:txBody>
          <a:bodyPr/>
          <a:lstStyle/>
          <a:p>
            <a:fld id="{6045B75C-5C5D-C44B-B9D5-0146E5895055}" type="slidenum">
              <a:rPr lang="en-US"/>
              <a:pPr/>
              <a:t>1</a:t>
            </a:fld>
            <a:endParaRPr lang="en-US"/>
          </a:p>
        </p:txBody>
      </p:sp>
      <p:sp>
        <p:nvSpPr>
          <p:cNvPr id="2053" name="Rectangle 2"/>
          <p:cNvSpPr>
            <a:spLocks noGrp="1" noChangeArrowheads="1"/>
          </p:cNvSpPr>
          <p:nvPr>
            <p:ph type="ctrTitle"/>
          </p:nvPr>
        </p:nvSpPr>
        <p:spPr>
          <a:xfrm>
            <a:off x="685800" y="2492375"/>
            <a:ext cx="7772400" cy="744538"/>
          </a:xfrm>
        </p:spPr>
        <p:txBody>
          <a:bodyPr/>
          <a:lstStyle/>
          <a:p>
            <a:pPr eaLnBrk="1" hangingPunct="1"/>
            <a:r>
              <a:rPr lang="en-US" dirty="0"/>
              <a:t>Lecture</a:t>
            </a:r>
            <a:r>
              <a:rPr lang="en-US" dirty="0" smtClean="0"/>
              <a:t> 9: </a:t>
            </a:r>
            <a:r>
              <a:rPr lang="en-US" dirty="0"/>
              <a:t>UI Software Architecture</a:t>
            </a:r>
          </a:p>
        </p:txBody>
      </p:sp>
      <p:sp>
        <p:nvSpPr>
          <p:cNvPr id="2054" name="Rectangle 3"/>
          <p:cNvSpPr>
            <a:spLocks noGrp="1" noChangeArrowheads="1"/>
          </p:cNvSpPr>
          <p:nvPr>
            <p:ph type="subTitle" idx="1"/>
          </p:nvPr>
        </p:nvSpPr>
        <p:spPr/>
        <p:txBody>
          <a:bodyPr/>
          <a:lstStyle/>
          <a:p>
            <a:pPr marL="514350" indent="-514350" algn="l" eaLnBrk="1" hangingPunct="1"/>
            <a:r>
              <a:rPr lang="en-US" sz="2000" dirty="0" smtClean="0"/>
              <a:t>RS1 (for 6.831G), PS1 (for 6.813U)</a:t>
            </a:r>
            <a:br>
              <a:rPr lang="en-US" sz="2000" dirty="0" smtClean="0"/>
            </a:br>
            <a:r>
              <a:rPr lang="en-US" sz="2000" dirty="0" smtClean="0"/>
              <a:t>released today, due Sunday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lstStyle/>
          <a:p>
            <a:r>
              <a:rPr lang="en-US"/>
              <a:t>Listener Pattern</a:t>
            </a:r>
          </a:p>
        </p:txBody>
      </p:sp>
      <p:sp>
        <p:nvSpPr>
          <p:cNvPr id="11267" name="Text Placeholder 4"/>
          <p:cNvSpPr>
            <a:spLocks noGrp="1"/>
          </p:cNvSpPr>
          <p:nvPr>
            <p:ph type="body" idx="1"/>
          </p:nvPr>
        </p:nvSpPr>
        <p:spPr>
          <a:xfrm>
            <a:off x="304800" y="990600"/>
            <a:ext cx="8610600" cy="5105400"/>
          </a:xfrm>
        </p:spPr>
        <p:txBody>
          <a:bodyPr/>
          <a:lstStyle/>
          <a:p>
            <a:r>
              <a:rPr lang="en-US"/>
              <a:t>GUI input handling is an example of the Listener pattern</a:t>
            </a:r>
          </a:p>
          <a:p>
            <a:pPr lvl="1"/>
            <a:r>
              <a:rPr lang="en-US"/>
              <a:t>aka Publish-Subscribe, Event, Observer</a:t>
            </a:r>
          </a:p>
          <a:p>
            <a:r>
              <a:rPr lang="en-US"/>
              <a:t>An event source generates a stream of discrete events</a:t>
            </a:r>
          </a:p>
          <a:p>
            <a:pPr lvl="1"/>
            <a:r>
              <a:rPr lang="en-US"/>
              <a:t>e.g., mouse events</a:t>
            </a:r>
          </a:p>
          <a:p>
            <a:r>
              <a:rPr lang="en-US"/>
              <a:t>Listeners register interest in events from the source</a:t>
            </a:r>
          </a:p>
          <a:p>
            <a:pPr lvl="1"/>
            <a:r>
              <a:rPr lang="en-US"/>
              <a:t>Can often register only for specific events – e.g.,  only want mouse events occurring inside a view’s bounds</a:t>
            </a:r>
          </a:p>
          <a:p>
            <a:pPr lvl="1"/>
            <a:r>
              <a:rPr lang="en-US"/>
              <a:t>Listeners can unsubscribe when they no longer want events</a:t>
            </a:r>
          </a:p>
          <a:p>
            <a:r>
              <a:rPr lang="en-US"/>
              <a:t>When an event occurs, the event source distributes it to all interested listeners</a:t>
            </a:r>
          </a:p>
        </p:txBody>
      </p:sp>
      <p:sp>
        <p:nvSpPr>
          <p:cNvPr id="11268"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1269" name="Date Placeholder 5"/>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1270" name="Slide Number Placeholder 6"/>
          <p:cNvSpPr>
            <a:spLocks noGrp="1"/>
          </p:cNvSpPr>
          <p:nvPr>
            <p:ph type="sldNum" sz="quarter" idx="12"/>
          </p:nvPr>
        </p:nvSpPr>
        <p:spPr>
          <a:noFill/>
        </p:spPr>
        <p:txBody>
          <a:bodyPr/>
          <a:lstStyle/>
          <a:p>
            <a:fld id="{62E66ADC-7088-B24B-AB3F-578EC12396FA}"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3"/>
          <p:cNvSpPr>
            <a:spLocks noGrp="1"/>
          </p:cNvSpPr>
          <p:nvPr>
            <p:ph type="title"/>
          </p:nvPr>
        </p:nvSpPr>
        <p:spPr/>
        <p:txBody>
          <a:bodyPr/>
          <a:lstStyle/>
          <a:p>
            <a:r>
              <a:rPr lang="en-US"/>
              <a:t>Separating Frontend from Backend</a:t>
            </a:r>
          </a:p>
        </p:txBody>
      </p:sp>
      <p:sp>
        <p:nvSpPr>
          <p:cNvPr id="13315" name="Text Placeholder 4"/>
          <p:cNvSpPr>
            <a:spLocks noGrp="1"/>
          </p:cNvSpPr>
          <p:nvPr>
            <p:ph type="body" idx="1"/>
          </p:nvPr>
        </p:nvSpPr>
        <p:spPr/>
        <p:txBody>
          <a:bodyPr/>
          <a:lstStyle/>
          <a:p>
            <a:r>
              <a:rPr lang="en-US"/>
              <a:t>We’ve seen how to separate input and output in GUIs</a:t>
            </a:r>
          </a:p>
          <a:p>
            <a:pPr lvl="1"/>
            <a:r>
              <a:rPr lang="en-US"/>
              <a:t>Output is represented by the view tree</a:t>
            </a:r>
          </a:p>
          <a:p>
            <a:pPr lvl="1"/>
            <a:r>
              <a:rPr lang="en-US"/>
              <a:t>Input is handled by listeners attached to views</a:t>
            </a:r>
          </a:p>
          <a:p>
            <a:r>
              <a:rPr lang="en-US"/>
              <a:t>Missing piece is the backend of the system</a:t>
            </a:r>
          </a:p>
          <a:p>
            <a:pPr lvl="1"/>
            <a:r>
              <a:rPr lang="en-US"/>
              <a:t>Backend (aka </a:t>
            </a:r>
            <a:r>
              <a:rPr lang="en-US" b="1"/>
              <a:t>model</a:t>
            </a:r>
            <a:r>
              <a:rPr lang="en-US"/>
              <a:t>) represents the actual data that the user interface is showing and editing</a:t>
            </a:r>
          </a:p>
          <a:p>
            <a:pPr lvl="1"/>
            <a:r>
              <a:rPr lang="en-US"/>
              <a:t>Why do we want to separate this from the user interface?</a:t>
            </a:r>
          </a:p>
        </p:txBody>
      </p:sp>
      <p:sp>
        <p:nvSpPr>
          <p:cNvPr id="13316"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3317"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3318" name="Slide Number Placeholder 5"/>
          <p:cNvSpPr>
            <a:spLocks noGrp="1"/>
          </p:cNvSpPr>
          <p:nvPr>
            <p:ph type="sldNum" sz="quarter" idx="12"/>
          </p:nvPr>
        </p:nvSpPr>
        <p:spPr>
          <a:noFill/>
        </p:spPr>
        <p:txBody>
          <a:bodyPr/>
          <a:lstStyle/>
          <a:p>
            <a:fld id="{74650243-A09F-434D-B0F4-849E234D6B44}"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8"/>
          <p:cNvSpPr>
            <a:spLocks noGrp="1"/>
          </p:cNvSpPr>
          <p:nvPr>
            <p:ph type="title"/>
          </p:nvPr>
        </p:nvSpPr>
        <p:spPr/>
        <p:txBody>
          <a:bodyPr/>
          <a:lstStyle/>
          <a:p>
            <a:r>
              <a:rPr lang="en-US"/>
              <a:t>Model-View-Controller Pattern</a:t>
            </a:r>
          </a:p>
        </p:txBody>
      </p:sp>
      <p:sp>
        <p:nvSpPr>
          <p:cNvPr id="14339" name="Date Placeholder 26"/>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4340" name="Footer Placeholder 2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4341" name="Slide Number Placeholder 28"/>
          <p:cNvSpPr>
            <a:spLocks noGrp="1"/>
          </p:cNvSpPr>
          <p:nvPr>
            <p:ph type="sldNum" sz="quarter" idx="12"/>
          </p:nvPr>
        </p:nvSpPr>
        <p:spPr>
          <a:noFill/>
        </p:spPr>
        <p:txBody>
          <a:bodyPr/>
          <a:lstStyle/>
          <a:p>
            <a:fld id="{C38DC2FD-9A45-2A43-88FE-BE322C259DA3}" type="slidenum">
              <a:rPr lang="en-US"/>
              <a:pPr/>
              <a:t>12</a:t>
            </a:fld>
            <a:endParaRPr lang="en-US"/>
          </a:p>
        </p:txBody>
      </p:sp>
      <p:grpSp>
        <p:nvGrpSpPr>
          <p:cNvPr id="14342" name="Group 16"/>
          <p:cNvGrpSpPr>
            <a:grpSpLocks/>
          </p:cNvGrpSpPr>
          <p:nvPr/>
        </p:nvGrpSpPr>
        <p:grpSpPr bwMode="auto">
          <a:xfrm>
            <a:off x="3505200" y="3886200"/>
            <a:ext cx="2438400" cy="1447800"/>
            <a:chOff x="3505200" y="4191000"/>
            <a:chExt cx="2438400" cy="1752600"/>
          </a:xfrm>
        </p:grpSpPr>
        <p:sp>
          <p:nvSpPr>
            <p:cNvPr id="8" name="Oval 7"/>
            <p:cNvSpPr>
              <a:spLocks noChangeArrowheads="1"/>
            </p:cNvSpPr>
            <p:nvPr/>
          </p:nvSpPr>
          <p:spPr bwMode="auto">
            <a:xfrm>
              <a:off x="3505200" y="4191000"/>
              <a:ext cx="2438400" cy="17526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14363" name="TextBox 10"/>
            <p:cNvSpPr txBox="1">
              <a:spLocks noChangeArrowheads="1"/>
            </p:cNvSpPr>
            <p:nvPr/>
          </p:nvSpPr>
          <p:spPr bwMode="auto">
            <a:xfrm>
              <a:off x="4113496" y="4805690"/>
              <a:ext cx="1221809"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Model</a:t>
              </a:r>
            </a:p>
          </p:txBody>
        </p:sp>
      </p:grpSp>
      <p:grpSp>
        <p:nvGrpSpPr>
          <p:cNvPr id="14343" name="Group 17"/>
          <p:cNvGrpSpPr>
            <a:grpSpLocks/>
          </p:cNvGrpSpPr>
          <p:nvPr/>
        </p:nvGrpSpPr>
        <p:grpSpPr bwMode="auto">
          <a:xfrm>
            <a:off x="1295400" y="1905000"/>
            <a:ext cx="2362200" cy="1600200"/>
            <a:chOff x="1219200" y="1143000"/>
            <a:chExt cx="2362200" cy="1828800"/>
          </a:xfrm>
        </p:grpSpPr>
        <p:sp>
          <p:nvSpPr>
            <p:cNvPr id="10" name="Oval 9"/>
            <p:cNvSpPr>
              <a:spLocks noChangeArrowheads="1"/>
            </p:cNvSpPr>
            <p:nvPr/>
          </p:nvSpPr>
          <p:spPr bwMode="auto">
            <a:xfrm>
              <a:off x="1219200" y="1143000"/>
              <a:ext cx="2362200" cy="18288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14361" name="TextBox 11"/>
            <p:cNvSpPr txBox="1">
              <a:spLocks noChangeArrowheads="1"/>
            </p:cNvSpPr>
            <p:nvPr/>
          </p:nvSpPr>
          <p:spPr bwMode="auto">
            <a:xfrm>
              <a:off x="1905000" y="1752600"/>
              <a:ext cx="1014380"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View</a:t>
              </a:r>
            </a:p>
          </p:txBody>
        </p:sp>
      </p:grpSp>
      <p:grpSp>
        <p:nvGrpSpPr>
          <p:cNvPr id="14344" name="Group 15"/>
          <p:cNvGrpSpPr>
            <a:grpSpLocks/>
          </p:cNvGrpSpPr>
          <p:nvPr/>
        </p:nvGrpSpPr>
        <p:grpSpPr bwMode="auto">
          <a:xfrm>
            <a:off x="5715000" y="1905000"/>
            <a:ext cx="2590800" cy="1676400"/>
            <a:chOff x="5715000" y="1295400"/>
            <a:chExt cx="2590800" cy="1905000"/>
          </a:xfrm>
        </p:grpSpPr>
        <p:sp>
          <p:nvSpPr>
            <p:cNvPr id="9" name="Oval 8"/>
            <p:cNvSpPr>
              <a:spLocks noChangeArrowheads="1"/>
            </p:cNvSpPr>
            <p:nvPr/>
          </p:nvSpPr>
          <p:spPr bwMode="auto">
            <a:xfrm>
              <a:off x="5715000" y="1295400"/>
              <a:ext cx="2590800" cy="19050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14359" name="TextBox 12"/>
            <p:cNvSpPr txBox="1">
              <a:spLocks noChangeArrowheads="1"/>
            </p:cNvSpPr>
            <p:nvPr/>
          </p:nvSpPr>
          <p:spPr bwMode="auto">
            <a:xfrm>
              <a:off x="6019800" y="1981200"/>
              <a:ext cx="1950277"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Controller</a:t>
              </a:r>
            </a:p>
          </p:txBody>
        </p:sp>
      </p:grpSp>
      <p:sp>
        <p:nvSpPr>
          <p:cNvPr id="14345" name="Rectangle 13"/>
          <p:cNvSpPr>
            <a:spLocks noChangeArrowheads="1"/>
          </p:cNvSpPr>
          <p:nvPr/>
        </p:nvSpPr>
        <p:spPr bwMode="auto">
          <a:xfrm>
            <a:off x="4572000" y="5414963"/>
            <a:ext cx="4572000" cy="757237"/>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Model maintains application state</a:t>
            </a:r>
          </a:p>
          <a:p>
            <a:pPr>
              <a:lnSpc>
                <a:spcPct val="80000"/>
              </a:lnSpc>
              <a:buFont typeface="Arial" charset="0"/>
              <a:buChar char="•"/>
            </a:pPr>
            <a:r>
              <a:rPr lang="en-US">
                <a:latin typeface="Gill Sans MT" charset="0"/>
              </a:rPr>
              <a:t> implements state-changing behavior</a:t>
            </a:r>
          </a:p>
          <a:p>
            <a:pPr>
              <a:lnSpc>
                <a:spcPct val="80000"/>
              </a:lnSpc>
              <a:buFont typeface="Arial" charset="0"/>
              <a:buChar char="•"/>
            </a:pPr>
            <a:r>
              <a:rPr lang="en-US">
                <a:latin typeface="Gill Sans MT" charset="0"/>
              </a:rPr>
              <a:t> sends change events to views</a:t>
            </a:r>
          </a:p>
        </p:txBody>
      </p:sp>
      <p:sp>
        <p:nvSpPr>
          <p:cNvPr id="14346" name="Rectangle 14"/>
          <p:cNvSpPr>
            <a:spLocks noChangeArrowheads="1"/>
          </p:cNvSpPr>
          <p:nvPr/>
        </p:nvSpPr>
        <p:spPr bwMode="auto">
          <a:xfrm>
            <a:off x="4953000" y="842963"/>
            <a:ext cx="4572000" cy="841256"/>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Controller handles input</a:t>
            </a:r>
          </a:p>
          <a:p>
            <a:pPr>
              <a:lnSpc>
                <a:spcPct val="80000"/>
              </a:lnSpc>
              <a:buFont typeface="Arial" charset="0"/>
              <a:buChar char="•"/>
            </a:pPr>
            <a:r>
              <a:rPr lang="en-US">
                <a:latin typeface="Gill Sans MT" charset="0"/>
              </a:rPr>
              <a:t> listens for input events on the view tree</a:t>
            </a:r>
          </a:p>
          <a:p>
            <a:pPr>
              <a:lnSpc>
                <a:spcPct val="80000"/>
              </a:lnSpc>
              <a:buFont typeface="Arial" charset="0"/>
              <a:buChar char="•"/>
            </a:pPr>
            <a:r>
              <a:rPr lang="en-US">
                <a:latin typeface="Gill Sans MT" charset="0"/>
              </a:rPr>
              <a:t> calls mutators on model or view</a:t>
            </a:r>
          </a:p>
        </p:txBody>
      </p:sp>
      <p:sp>
        <p:nvSpPr>
          <p:cNvPr id="14347" name="Rectangle 19"/>
          <p:cNvSpPr>
            <a:spLocks noChangeArrowheads="1"/>
          </p:cNvSpPr>
          <p:nvPr/>
        </p:nvSpPr>
        <p:spPr bwMode="auto">
          <a:xfrm>
            <a:off x="152400" y="995363"/>
            <a:ext cx="4572000" cy="1077912"/>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View handles output</a:t>
            </a:r>
          </a:p>
          <a:p>
            <a:pPr>
              <a:lnSpc>
                <a:spcPct val="80000"/>
              </a:lnSpc>
              <a:buFont typeface="Arial" charset="0"/>
              <a:buChar char="•"/>
            </a:pPr>
            <a:r>
              <a:rPr lang="en-US">
                <a:latin typeface="Gill Sans MT" charset="0"/>
              </a:rPr>
              <a:t> gets data from the model to display it</a:t>
            </a:r>
          </a:p>
          <a:p>
            <a:pPr>
              <a:lnSpc>
                <a:spcPct val="80000"/>
              </a:lnSpc>
              <a:buFont typeface="Arial" charset="0"/>
              <a:buChar char="•"/>
            </a:pPr>
            <a:r>
              <a:rPr lang="en-US">
                <a:latin typeface="Gill Sans MT" charset="0"/>
              </a:rPr>
              <a:t> listens for model changes and updates display</a:t>
            </a:r>
          </a:p>
        </p:txBody>
      </p:sp>
      <p:cxnSp>
        <p:nvCxnSpPr>
          <p:cNvPr id="22" name="Shape 21"/>
          <p:cNvCxnSpPr/>
          <p:nvPr/>
        </p:nvCxnSpPr>
        <p:spPr>
          <a:xfrm rot="16200000" flipH="1">
            <a:off x="1848644" y="3029744"/>
            <a:ext cx="1449387" cy="1863725"/>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hape 22"/>
          <p:cNvCxnSpPr/>
          <p:nvPr/>
        </p:nvCxnSpPr>
        <p:spPr>
          <a:xfrm rot="16200000" flipV="1">
            <a:off x="2888456" y="3093244"/>
            <a:ext cx="561975" cy="1385888"/>
          </a:xfrm>
          <a:prstGeom prst="curvedConnector3">
            <a:avLst>
              <a:gd name="adj1" fmla="val 50000"/>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hape 22"/>
          <p:cNvCxnSpPr/>
          <p:nvPr/>
        </p:nvCxnSpPr>
        <p:spPr>
          <a:xfrm rot="5400000">
            <a:off x="5924550" y="3600450"/>
            <a:ext cx="1104900" cy="10668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hape 22"/>
          <p:cNvCxnSpPr/>
          <p:nvPr/>
        </p:nvCxnSpPr>
        <p:spPr>
          <a:xfrm rot="16200000" flipH="1">
            <a:off x="4697412" y="747713"/>
            <a:ext cx="11113" cy="2782888"/>
          </a:xfrm>
          <a:prstGeom prst="curvedConnector3">
            <a:avLst>
              <a:gd name="adj1" fmla="val -1510914"/>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5" name="Shape 22"/>
          <p:cNvCxnSpPr/>
          <p:nvPr/>
        </p:nvCxnSpPr>
        <p:spPr>
          <a:xfrm rot="5400000" flipH="1">
            <a:off x="4670425" y="1878013"/>
            <a:ext cx="65087" cy="2782888"/>
          </a:xfrm>
          <a:prstGeom prst="curvedConnector3">
            <a:avLst>
              <a:gd name="adj1" fmla="val -170304"/>
            </a:avLst>
          </a:prstGeom>
          <a:ln>
            <a:tailEnd type="arrow"/>
          </a:ln>
        </p:spPr>
        <p:style>
          <a:lnRef idx="1">
            <a:schemeClr val="accent1"/>
          </a:lnRef>
          <a:fillRef idx="0">
            <a:schemeClr val="accent1"/>
          </a:fillRef>
          <a:effectRef idx="0">
            <a:schemeClr val="accent1"/>
          </a:effectRef>
          <a:fontRef idx="minor">
            <a:schemeClr val="tx1"/>
          </a:fontRef>
        </p:style>
      </p:cxnSp>
      <p:sp>
        <p:nvSpPr>
          <p:cNvPr id="14353" name="Rectangle 54"/>
          <p:cNvSpPr>
            <a:spLocks noChangeArrowheads="1"/>
          </p:cNvSpPr>
          <p:nvPr/>
        </p:nvSpPr>
        <p:spPr bwMode="auto">
          <a:xfrm>
            <a:off x="4041775" y="2720975"/>
            <a:ext cx="1444625" cy="708025"/>
          </a:xfrm>
          <a:prstGeom prst="rect">
            <a:avLst/>
          </a:prstGeom>
          <a:noFill/>
          <a:ln w="9525">
            <a:noFill/>
            <a:miter lim="800000"/>
            <a:headEnd/>
            <a:tailEnd/>
          </a:ln>
        </p:spPr>
        <p:txBody>
          <a:bodyPr wrap="none">
            <a:prstTxWarp prst="textNoShape">
              <a:avLst/>
            </a:prstTxWarp>
            <a:spAutoFit/>
          </a:bodyPr>
          <a:lstStyle/>
          <a:p>
            <a:r>
              <a:rPr lang="en-US">
                <a:latin typeface="Gill Sans MT" charset="0"/>
              </a:rPr>
              <a:t>get() &amp; set()</a:t>
            </a:r>
            <a:br>
              <a:rPr lang="en-US">
                <a:latin typeface="Gill Sans MT" charset="0"/>
              </a:rPr>
            </a:br>
            <a:r>
              <a:rPr lang="en-US">
                <a:latin typeface="Gill Sans MT" charset="0"/>
              </a:rPr>
              <a:t>methods</a:t>
            </a:r>
          </a:p>
        </p:txBody>
      </p:sp>
      <p:sp>
        <p:nvSpPr>
          <p:cNvPr id="14354" name="Rectangle 55"/>
          <p:cNvSpPr>
            <a:spLocks noChangeArrowheads="1"/>
          </p:cNvSpPr>
          <p:nvPr/>
        </p:nvSpPr>
        <p:spPr bwMode="auto">
          <a:xfrm>
            <a:off x="1447800" y="4267200"/>
            <a:ext cx="1090613" cy="708025"/>
          </a:xfrm>
          <a:prstGeom prst="rect">
            <a:avLst/>
          </a:prstGeom>
          <a:noFill/>
          <a:ln w="9525">
            <a:noFill/>
            <a:miter lim="800000"/>
            <a:headEnd/>
            <a:tailEnd/>
          </a:ln>
        </p:spPr>
        <p:txBody>
          <a:bodyPr wrap="none">
            <a:prstTxWarp prst="textNoShape">
              <a:avLst/>
            </a:prstTxWarp>
            <a:spAutoFit/>
          </a:bodyPr>
          <a:lstStyle/>
          <a:p>
            <a:r>
              <a:rPr lang="en-US">
                <a:latin typeface="Gill Sans MT" charset="0"/>
              </a:rPr>
              <a:t>get()</a:t>
            </a:r>
            <a:br>
              <a:rPr lang="en-US">
                <a:latin typeface="Gill Sans MT" charset="0"/>
              </a:rPr>
            </a:br>
            <a:r>
              <a:rPr lang="en-US">
                <a:latin typeface="Gill Sans MT" charset="0"/>
              </a:rPr>
              <a:t>methods</a:t>
            </a:r>
          </a:p>
        </p:txBody>
      </p:sp>
      <p:sp>
        <p:nvSpPr>
          <p:cNvPr id="14355" name="Rectangle 56"/>
          <p:cNvSpPr>
            <a:spLocks noChangeArrowheads="1"/>
          </p:cNvSpPr>
          <p:nvPr/>
        </p:nvSpPr>
        <p:spPr bwMode="auto">
          <a:xfrm>
            <a:off x="2286000" y="3733800"/>
            <a:ext cx="1481138" cy="369888"/>
          </a:xfrm>
          <a:prstGeom prst="rect">
            <a:avLst/>
          </a:prstGeom>
          <a:noFill/>
          <a:ln w="9525">
            <a:noFill/>
            <a:miter lim="800000"/>
            <a:headEnd/>
            <a:tailEnd/>
          </a:ln>
        </p:spPr>
        <p:txBody>
          <a:bodyPr wrap="none">
            <a:prstTxWarp prst="textNoShape">
              <a:avLst/>
            </a:prstTxWarp>
            <a:spAutoFit/>
          </a:bodyPr>
          <a:lstStyle/>
          <a:p>
            <a:r>
              <a:rPr lang="en-US">
                <a:latin typeface="Gill Sans MT" charset="0"/>
              </a:rPr>
              <a:t>change events</a:t>
            </a:r>
          </a:p>
        </p:txBody>
      </p:sp>
      <p:sp>
        <p:nvSpPr>
          <p:cNvPr id="14356" name="Rectangle 57"/>
          <p:cNvSpPr>
            <a:spLocks noChangeArrowheads="1"/>
          </p:cNvSpPr>
          <p:nvPr/>
        </p:nvSpPr>
        <p:spPr bwMode="auto">
          <a:xfrm>
            <a:off x="4114800" y="2068513"/>
            <a:ext cx="1317625" cy="369887"/>
          </a:xfrm>
          <a:prstGeom prst="rect">
            <a:avLst/>
          </a:prstGeom>
          <a:noFill/>
          <a:ln w="9525">
            <a:noFill/>
            <a:miter lim="800000"/>
            <a:headEnd/>
            <a:tailEnd/>
          </a:ln>
        </p:spPr>
        <p:txBody>
          <a:bodyPr wrap="none">
            <a:prstTxWarp prst="textNoShape">
              <a:avLst/>
            </a:prstTxWarp>
            <a:spAutoFit/>
          </a:bodyPr>
          <a:lstStyle/>
          <a:p>
            <a:r>
              <a:rPr lang="en-US">
                <a:latin typeface="Gill Sans MT" charset="0"/>
              </a:rPr>
              <a:t>input events</a:t>
            </a:r>
          </a:p>
        </p:txBody>
      </p:sp>
      <p:sp>
        <p:nvSpPr>
          <p:cNvPr id="14357" name="Rectangle 58"/>
          <p:cNvSpPr>
            <a:spLocks noChangeArrowheads="1"/>
          </p:cNvSpPr>
          <p:nvPr/>
        </p:nvSpPr>
        <p:spPr bwMode="auto">
          <a:xfrm>
            <a:off x="6858000" y="3810000"/>
            <a:ext cx="1444625" cy="708025"/>
          </a:xfrm>
          <a:prstGeom prst="rect">
            <a:avLst/>
          </a:prstGeom>
          <a:noFill/>
          <a:ln w="9525">
            <a:noFill/>
            <a:miter lim="800000"/>
            <a:headEnd/>
            <a:tailEnd/>
          </a:ln>
        </p:spPr>
        <p:txBody>
          <a:bodyPr wrap="none">
            <a:prstTxWarp prst="textNoShape">
              <a:avLst/>
            </a:prstTxWarp>
            <a:spAutoFit/>
          </a:bodyPr>
          <a:lstStyle/>
          <a:p>
            <a:r>
              <a:rPr lang="en-US">
                <a:latin typeface="Gill Sans MT" charset="0"/>
              </a:rPr>
              <a:t>get() &amp; set()</a:t>
            </a:r>
            <a:br>
              <a:rPr lang="en-US">
                <a:latin typeface="Gill Sans MT" charset="0"/>
              </a:rPr>
            </a:br>
            <a:r>
              <a:rPr lang="en-US">
                <a:latin typeface="Gill Sans MT" charset="0"/>
              </a:rPr>
              <a:t>methods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Advantages of Model-View-Controller</a:t>
            </a:r>
          </a:p>
        </p:txBody>
      </p:sp>
      <p:sp>
        <p:nvSpPr>
          <p:cNvPr id="15363" name="Rectangle 3"/>
          <p:cNvSpPr>
            <a:spLocks noGrp="1" noChangeArrowheads="1"/>
          </p:cNvSpPr>
          <p:nvPr>
            <p:ph type="body" idx="1"/>
          </p:nvPr>
        </p:nvSpPr>
        <p:spPr/>
        <p:txBody>
          <a:bodyPr/>
          <a:lstStyle/>
          <a:p>
            <a:pPr>
              <a:lnSpc>
                <a:spcPct val="80000"/>
              </a:lnSpc>
            </a:pPr>
            <a:r>
              <a:rPr lang="en-US"/>
              <a:t>Separation of responsibilities </a:t>
            </a:r>
          </a:p>
          <a:p>
            <a:pPr lvl="1">
              <a:lnSpc>
                <a:spcPct val="80000"/>
              </a:lnSpc>
            </a:pPr>
            <a:r>
              <a:rPr lang="en-US"/>
              <a:t>Each module is responsible for just one feature</a:t>
            </a:r>
          </a:p>
          <a:p>
            <a:pPr lvl="2">
              <a:lnSpc>
                <a:spcPct val="80000"/>
              </a:lnSpc>
            </a:pPr>
            <a:r>
              <a:rPr lang="en-US"/>
              <a:t>Model: data</a:t>
            </a:r>
          </a:p>
          <a:p>
            <a:pPr lvl="2">
              <a:lnSpc>
                <a:spcPct val="80000"/>
              </a:lnSpc>
            </a:pPr>
            <a:r>
              <a:rPr lang="en-US"/>
              <a:t>View: output</a:t>
            </a:r>
          </a:p>
          <a:p>
            <a:pPr lvl="2">
              <a:lnSpc>
                <a:spcPct val="80000"/>
              </a:lnSpc>
            </a:pPr>
            <a:r>
              <a:rPr lang="en-US"/>
              <a:t>Controller: input</a:t>
            </a:r>
          </a:p>
          <a:p>
            <a:pPr>
              <a:lnSpc>
                <a:spcPct val="80000"/>
              </a:lnSpc>
            </a:pPr>
            <a:r>
              <a:rPr lang="en-US"/>
              <a:t>Decoupling</a:t>
            </a:r>
          </a:p>
          <a:p>
            <a:pPr lvl="1">
              <a:lnSpc>
                <a:spcPct val="80000"/>
              </a:lnSpc>
            </a:pPr>
            <a:r>
              <a:rPr lang="en-US"/>
              <a:t>View and model are decoupled from each other, so they can be changed independently</a:t>
            </a:r>
          </a:p>
          <a:p>
            <a:pPr lvl="1">
              <a:lnSpc>
                <a:spcPct val="80000"/>
              </a:lnSpc>
            </a:pPr>
            <a:r>
              <a:rPr lang="en-US"/>
              <a:t>Model can be reused with other views</a:t>
            </a:r>
          </a:p>
          <a:p>
            <a:pPr lvl="1">
              <a:lnSpc>
                <a:spcPct val="80000"/>
              </a:lnSpc>
            </a:pPr>
            <a:r>
              <a:rPr lang="en-US"/>
              <a:t>Multiple views can simultaneously share the same model</a:t>
            </a:r>
          </a:p>
          <a:p>
            <a:pPr lvl="1">
              <a:lnSpc>
                <a:spcPct val="80000"/>
              </a:lnSpc>
            </a:pPr>
            <a:r>
              <a:rPr lang="en-US"/>
              <a:t>Views can be reused for other models, as long as the model implements an interface</a:t>
            </a:r>
          </a:p>
        </p:txBody>
      </p:sp>
      <p:sp>
        <p:nvSpPr>
          <p:cNvPr id="15364"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5365"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5366" name="Slide Number Placeholder 5"/>
          <p:cNvSpPr>
            <a:spLocks noGrp="1"/>
          </p:cNvSpPr>
          <p:nvPr>
            <p:ph type="sldNum" sz="quarter" idx="12"/>
          </p:nvPr>
        </p:nvSpPr>
        <p:spPr>
          <a:noFill/>
        </p:spPr>
        <p:txBody>
          <a:bodyPr/>
          <a:lstStyle/>
          <a:p>
            <a:fld id="{0B11602C-C7CD-E847-89FF-22E9C16BF8E5}"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8"/>
          <p:cNvSpPr>
            <a:spLocks noGrp="1"/>
          </p:cNvSpPr>
          <p:nvPr>
            <p:ph type="title"/>
          </p:nvPr>
        </p:nvSpPr>
        <p:spPr/>
        <p:txBody>
          <a:bodyPr/>
          <a:lstStyle/>
          <a:p>
            <a:r>
              <a:rPr lang="en-US"/>
              <a:t>A Small MVC Example: Textbox</a:t>
            </a:r>
          </a:p>
        </p:txBody>
      </p:sp>
      <p:sp>
        <p:nvSpPr>
          <p:cNvPr id="16387" name="Date Placeholder 26"/>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6388" name="Footer Placeholder 25"/>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6389" name="Slide Number Placeholder 28"/>
          <p:cNvSpPr>
            <a:spLocks noGrp="1"/>
          </p:cNvSpPr>
          <p:nvPr>
            <p:ph type="sldNum" sz="quarter" idx="12"/>
          </p:nvPr>
        </p:nvSpPr>
        <p:spPr>
          <a:noFill/>
        </p:spPr>
        <p:txBody>
          <a:bodyPr/>
          <a:lstStyle/>
          <a:p>
            <a:fld id="{7DB32789-41D1-844E-BFA0-F0F64252F6D4}" type="slidenum">
              <a:rPr lang="en-US"/>
              <a:pPr/>
              <a:t>14</a:t>
            </a:fld>
            <a:endParaRPr lang="en-US"/>
          </a:p>
        </p:txBody>
      </p:sp>
      <p:grpSp>
        <p:nvGrpSpPr>
          <p:cNvPr id="16390" name="Group 16"/>
          <p:cNvGrpSpPr>
            <a:grpSpLocks/>
          </p:cNvGrpSpPr>
          <p:nvPr/>
        </p:nvGrpSpPr>
        <p:grpSpPr bwMode="auto">
          <a:xfrm>
            <a:off x="3352800" y="3733800"/>
            <a:ext cx="2438400" cy="1752600"/>
            <a:chOff x="3505200" y="4191000"/>
            <a:chExt cx="2438400" cy="1752600"/>
          </a:xfrm>
        </p:grpSpPr>
        <p:sp>
          <p:nvSpPr>
            <p:cNvPr id="8" name="Oval 7"/>
            <p:cNvSpPr>
              <a:spLocks noChangeArrowheads="1"/>
            </p:cNvSpPr>
            <p:nvPr/>
          </p:nvSpPr>
          <p:spPr bwMode="auto">
            <a:xfrm>
              <a:off x="3505200" y="4191000"/>
              <a:ext cx="2438400" cy="17526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16411" name="TextBox 10"/>
            <p:cNvSpPr txBox="1">
              <a:spLocks noChangeArrowheads="1"/>
            </p:cNvSpPr>
            <p:nvPr/>
          </p:nvSpPr>
          <p:spPr bwMode="auto">
            <a:xfrm>
              <a:off x="3733800" y="4800600"/>
              <a:ext cx="1975221"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Document</a:t>
              </a:r>
            </a:p>
          </p:txBody>
        </p:sp>
      </p:grpSp>
      <p:grpSp>
        <p:nvGrpSpPr>
          <p:cNvPr id="16391" name="Group 17"/>
          <p:cNvGrpSpPr>
            <a:grpSpLocks/>
          </p:cNvGrpSpPr>
          <p:nvPr/>
        </p:nvGrpSpPr>
        <p:grpSpPr bwMode="auto">
          <a:xfrm>
            <a:off x="1143000" y="1600200"/>
            <a:ext cx="2362200" cy="1828800"/>
            <a:chOff x="1219200" y="1143000"/>
            <a:chExt cx="2362200" cy="1828800"/>
          </a:xfrm>
        </p:grpSpPr>
        <p:sp>
          <p:nvSpPr>
            <p:cNvPr id="10" name="Oval 9"/>
            <p:cNvSpPr>
              <a:spLocks noChangeArrowheads="1"/>
            </p:cNvSpPr>
            <p:nvPr/>
          </p:nvSpPr>
          <p:spPr bwMode="auto">
            <a:xfrm>
              <a:off x="1219200" y="1143000"/>
              <a:ext cx="2362200" cy="18288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16409" name="TextBox 11"/>
            <p:cNvSpPr txBox="1">
              <a:spLocks noChangeArrowheads="1"/>
            </p:cNvSpPr>
            <p:nvPr/>
          </p:nvSpPr>
          <p:spPr bwMode="auto">
            <a:xfrm>
              <a:off x="1524000" y="1752600"/>
              <a:ext cx="1864357"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JTextField</a:t>
              </a:r>
            </a:p>
          </p:txBody>
        </p:sp>
      </p:grpSp>
      <p:grpSp>
        <p:nvGrpSpPr>
          <p:cNvPr id="16392" name="Group 15"/>
          <p:cNvGrpSpPr>
            <a:grpSpLocks/>
          </p:cNvGrpSpPr>
          <p:nvPr/>
        </p:nvGrpSpPr>
        <p:grpSpPr bwMode="auto">
          <a:xfrm>
            <a:off x="5562600" y="1600200"/>
            <a:ext cx="2590800" cy="1905000"/>
            <a:chOff x="5715000" y="1295400"/>
            <a:chExt cx="2590800" cy="1905000"/>
          </a:xfrm>
        </p:grpSpPr>
        <p:sp>
          <p:nvSpPr>
            <p:cNvPr id="9" name="Oval 8"/>
            <p:cNvSpPr>
              <a:spLocks noChangeArrowheads="1"/>
            </p:cNvSpPr>
            <p:nvPr/>
          </p:nvSpPr>
          <p:spPr bwMode="auto">
            <a:xfrm>
              <a:off x="5715000" y="1295400"/>
              <a:ext cx="2590800" cy="19050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16407" name="TextBox 12"/>
            <p:cNvSpPr txBox="1">
              <a:spLocks noChangeArrowheads="1"/>
            </p:cNvSpPr>
            <p:nvPr/>
          </p:nvSpPr>
          <p:spPr bwMode="auto">
            <a:xfrm>
              <a:off x="6019800" y="1981200"/>
              <a:ext cx="2183868"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KeyListener</a:t>
              </a:r>
            </a:p>
          </p:txBody>
        </p:sp>
      </p:grpSp>
      <p:sp>
        <p:nvSpPr>
          <p:cNvPr id="16393" name="Rectangle 13"/>
          <p:cNvSpPr>
            <a:spLocks noChangeArrowheads="1"/>
          </p:cNvSpPr>
          <p:nvPr/>
        </p:nvSpPr>
        <p:spPr bwMode="auto">
          <a:xfrm>
            <a:off x="4267200" y="5562600"/>
            <a:ext cx="4572000" cy="534988"/>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Document represents a mutable string of characters</a:t>
            </a:r>
          </a:p>
        </p:txBody>
      </p:sp>
      <p:cxnSp>
        <p:nvCxnSpPr>
          <p:cNvPr id="22" name="Shape 21"/>
          <p:cNvCxnSpPr/>
          <p:nvPr/>
        </p:nvCxnSpPr>
        <p:spPr>
          <a:xfrm rot="16200000" flipH="1">
            <a:off x="1696244" y="2953544"/>
            <a:ext cx="1449387" cy="1863725"/>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hape 22"/>
          <p:cNvCxnSpPr/>
          <p:nvPr/>
        </p:nvCxnSpPr>
        <p:spPr>
          <a:xfrm rot="16200000" flipV="1">
            <a:off x="2736056" y="3017044"/>
            <a:ext cx="561975" cy="1385888"/>
          </a:xfrm>
          <a:prstGeom prst="curvedConnector3">
            <a:avLst>
              <a:gd name="adj1" fmla="val 50000"/>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hape 22"/>
          <p:cNvCxnSpPr/>
          <p:nvPr/>
        </p:nvCxnSpPr>
        <p:spPr>
          <a:xfrm rot="5400000">
            <a:off x="5772150" y="3524250"/>
            <a:ext cx="1104900" cy="10668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hape 22"/>
          <p:cNvCxnSpPr/>
          <p:nvPr/>
        </p:nvCxnSpPr>
        <p:spPr>
          <a:xfrm rot="16200000" flipH="1">
            <a:off x="4545013" y="482600"/>
            <a:ext cx="11112" cy="2782888"/>
          </a:xfrm>
          <a:prstGeom prst="curvedConnector3">
            <a:avLst>
              <a:gd name="adj1" fmla="val -1510914"/>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5" name="Shape 22"/>
          <p:cNvCxnSpPr/>
          <p:nvPr/>
        </p:nvCxnSpPr>
        <p:spPr>
          <a:xfrm rot="5400000" flipH="1">
            <a:off x="4518025" y="1801813"/>
            <a:ext cx="65087" cy="2782888"/>
          </a:xfrm>
          <a:prstGeom prst="curvedConnector3">
            <a:avLst>
              <a:gd name="adj1" fmla="val -170304"/>
            </a:avLst>
          </a:prstGeom>
          <a:ln>
            <a:tailEnd type="arrow"/>
          </a:ln>
        </p:spPr>
        <p:style>
          <a:lnRef idx="1">
            <a:schemeClr val="accent1"/>
          </a:lnRef>
          <a:fillRef idx="0">
            <a:schemeClr val="accent1"/>
          </a:fillRef>
          <a:effectRef idx="0">
            <a:schemeClr val="accent1"/>
          </a:effectRef>
          <a:fontRef idx="minor">
            <a:schemeClr val="tx1"/>
          </a:fontRef>
        </p:style>
      </p:cxnSp>
      <p:sp>
        <p:nvSpPr>
          <p:cNvPr id="16399" name="Rectangle 54"/>
          <p:cNvSpPr>
            <a:spLocks noChangeArrowheads="1"/>
          </p:cNvSpPr>
          <p:nvPr/>
        </p:nvSpPr>
        <p:spPr bwMode="auto">
          <a:xfrm>
            <a:off x="3886200" y="2895600"/>
            <a:ext cx="1371600" cy="369888"/>
          </a:xfrm>
          <a:prstGeom prst="rect">
            <a:avLst/>
          </a:prstGeom>
          <a:noFill/>
          <a:ln w="9525">
            <a:noFill/>
            <a:miter lim="800000"/>
            <a:headEnd/>
            <a:tailEnd/>
          </a:ln>
        </p:spPr>
        <p:txBody>
          <a:bodyPr wrap="none">
            <a:prstTxWarp prst="textNoShape">
              <a:avLst/>
            </a:prstTxWarp>
            <a:spAutoFit/>
          </a:bodyPr>
          <a:lstStyle/>
          <a:p>
            <a:r>
              <a:rPr lang="en-US">
                <a:latin typeface="Gill Sans MT" charset="0"/>
              </a:rPr>
              <a:t>move cursor</a:t>
            </a:r>
          </a:p>
        </p:txBody>
      </p:sp>
      <p:sp>
        <p:nvSpPr>
          <p:cNvPr id="16400" name="Rectangle 55"/>
          <p:cNvSpPr>
            <a:spLocks noChangeArrowheads="1"/>
          </p:cNvSpPr>
          <p:nvPr/>
        </p:nvSpPr>
        <p:spPr bwMode="auto">
          <a:xfrm>
            <a:off x="1295400" y="4191000"/>
            <a:ext cx="914400" cy="369888"/>
          </a:xfrm>
          <a:prstGeom prst="rect">
            <a:avLst/>
          </a:prstGeom>
          <a:noFill/>
          <a:ln w="9525">
            <a:noFill/>
            <a:miter lim="800000"/>
            <a:headEnd/>
            <a:tailEnd/>
          </a:ln>
        </p:spPr>
        <p:txBody>
          <a:bodyPr wrap="none">
            <a:prstTxWarp prst="textNoShape">
              <a:avLst/>
            </a:prstTxWarp>
            <a:spAutoFit/>
          </a:bodyPr>
          <a:lstStyle/>
          <a:p>
            <a:r>
              <a:rPr lang="en-US">
                <a:latin typeface="Gill Sans MT" charset="0"/>
              </a:rPr>
              <a:t>get text</a:t>
            </a:r>
          </a:p>
        </p:txBody>
      </p:sp>
      <p:sp>
        <p:nvSpPr>
          <p:cNvPr id="16401" name="Rectangle 56"/>
          <p:cNvSpPr>
            <a:spLocks noChangeArrowheads="1"/>
          </p:cNvSpPr>
          <p:nvPr/>
        </p:nvSpPr>
        <p:spPr bwMode="auto">
          <a:xfrm>
            <a:off x="2362200" y="3581400"/>
            <a:ext cx="1266825" cy="646113"/>
          </a:xfrm>
          <a:prstGeom prst="rect">
            <a:avLst/>
          </a:prstGeom>
          <a:noFill/>
          <a:ln w="9525">
            <a:noFill/>
            <a:miter lim="800000"/>
            <a:headEnd/>
            <a:tailEnd/>
          </a:ln>
        </p:spPr>
        <p:txBody>
          <a:bodyPr wrap="none">
            <a:prstTxWarp prst="textNoShape">
              <a:avLst/>
            </a:prstTxWarp>
            <a:spAutoFit/>
          </a:bodyPr>
          <a:lstStyle/>
          <a:p>
            <a:r>
              <a:rPr lang="en-US">
                <a:latin typeface="Gill Sans MT" charset="0"/>
              </a:rPr>
              <a:t>text change</a:t>
            </a:r>
            <a:br>
              <a:rPr lang="en-US">
                <a:latin typeface="Gill Sans MT" charset="0"/>
              </a:rPr>
            </a:br>
            <a:r>
              <a:rPr lang="en-US">
                <a:latin typeface="Gill Sans MT" charset="0"/>
              </a:rPr>
              <a:t>events</a:t>
            </a:r>
          </a:p>
        </p:txBody>
      </p:sp>
      <p:sp>
        <p:nvSpPr>
          <p:cNvPr id="16402" name="Rectangle 57"/>
          <p:cNvSpPr>
            <a:spLocks noChangeArrowheads="1"/>
          </p:cNvSpPr>
          <p:nvPr/>
        </p:nvSpPr>
        <p:spPr bwMode="auto">
          <a:xfrm>
            <a:off x="3810000" y="1676400"/>
            <a:ext cx="1644650" cy="369888"/>
          </a:xfrm>
          <a:prstGeom prst="rect">
            <a:avLst/>
          </a:prstGeom>
          <a:noFill/>
          <a:ln w="9525">
            <a:noFill/>
            <a:miter lim="800000"/>
            <a:headEnd/>
            <a:tailEnd/>
          </a:ln>
        </p:spPr>
        <p:txBody>
          <a:bodyPr wrap="none">
            <a:prstTxWarp prst="textNoShape">
              <a:avLst/>
            </a:prstTxWarp>
            <a:spAutoFit/>
          </a:bodyPr>
          <a:lstStyle/>
          <a:p>
            <a:r>
              <a:rPr lang="en-US">
                <a:latin typeface="Gill Sans MT" charset="0"/>
              </a:rPr>
              <a:t>keypress events</a:t>
            </a:r>
          </a:p>
        </p:txBody>
      </p:sp>
      <p:sp>
        <p:nvSpPr>
          <p:cNvPr id="16403" name="Rectangle 58"/>
          <p:cNvSpPr>
            <a:spLocks noChangeArrowheads="1"/>
          </p:cNvSpPr>
          <p:nvPr/>
        </p:nvSpPr>
        <p:spPr bwMode="auto">
          <a:xfrm>
            <a:off x="6705600" y="3733800"/>
            <a:ext cx="984250" cy="369888"/>
          </a:xfrm>
          <a:prstGeom prst="rect">
            <a:avLst/>
          </a:prstGeom>
          <a:noFill/>
          <a:ln w="9525">
            <a:noFill/>
            <a:miter lim="800000"/>
            <a:headEnd/>
            <a:tailEnd/>
          </a:ln>
        </p:spPr>
        <p:txBody>
          <a:bodyPr wrap="none">
            <a:prstTxWarp prst="textNoShape">
              <a:avLst/>
            </a:prstTxWarp>
            <a:spAutoFit/>
          </a:bodyPr>
          <a:lstStyle/>
          <a:p>
            <a:r>
              <a:rPr lang="en-US">
                <a:latin typeface="Gill Sans MT" charset="0"/>
              </a:rPr>
              <a:t>edit text</a:t>
            </a:r>
          </a:p>
        </p:txBody>
      </p:sp>
      <p:sp>
        <p:nvSpPr>
          <p:cNvPr id="16404" name="Rectangle 26"/>
          <p:cNvSpPr>
            <a:spLocks noChangeArrowheads="1"/>
          </p:cNvSpPr>
          <p:nvPr/>
        </p:nvSpPr>
        <p:spPr bwMode="auto">
          <a:xfrm>
            <a:off x="304800" y="1066800"/>
            <a:ext cx="4572000" cy="595035"/>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JTextField is a Component that can</a:t>
            </a:r>
          </a:p>
          <a:p>
            <a:pPr>
              <a:lnSpc>
                <a:spcPct val="80000"/>
              </a:lnSpc>
            </a:pPr>
            <a:r>
              <a:rPr lang="en-US">
                <a:latin typeface="Gill Sans MT" charset="0"/>
              </a:rPr>
              <a:t>be added to a view tree</a:t>
            </a:r>
          </a:p>
        </p:txBody>
      </p:sp>
      <p:sp>
        <p:nvSpPr>
          <p:cNvPr id="16405" name="Rectangle 28"/>
          <p:cNvSpPr>
            <a:spLocks noChangeArrowheads="1"/>
          </p:cNvSpPr>
          <p:nvPr/>
        </p:nvSpPr>
        <p:spPr bwMode="auto">
          <a:xfrm>
            <a:off x="6019800" y="1066800"/>
            <a:ext cx="3124200" cy="584200"/>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KeyListener is a listener for</a:t>
            </a:r>
          </a:p>
          <a:p>
            <a:pPr>
              <a:lnSpc>
                <a:spcPct val="80000"/>
              </a:lnSpc>
            </a:pPr>
            <a:r>
              <a:rPr lang="en-US">
                <a:latin typeface="Gill Sans MT" charset="0"/>
              </a:rPr>
              <a:t>keyboard events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t>A Larger MVC Example</a:t>
            </a:r>
          </a:p>
        </p:txBody>
      </p:sp>
      <p:sp>
        <p:nvSpPr>
          <p:cNvPr id="17411" name="Content Placeholder 24"/>
          <p:cNvSpPr>
            <a:spLocks noGrp="1"/>
          </p:cNvSpPr>
          <p:nvPr>
            <p:ph idx="1"/>
          </p:nvPr>
        </p:nvSpPr>
        <p:spPr>
          <a:xfrm>
            <a:off x="457200" y="914400"/>
            <a:ext cx="8428038" cy="5211763"/>
          </a:xfrm>
        </p:spPr>
        <p:txBody>
          <a:bodyPr/>
          <a:lstStyle/>
          <a:p>
            <a:pPr marL="319088" lvl="1">
              <a:buFont typeface="Wingdings" charset="2"/>
              <a:buNone/>
            </a:pPr>
            <a:endParaRPr lang="en-US"/>
          </a:p>
        </p:txBody>
      </p:sp>
      <p:sp>
        <p:nvSpPr>
          <p:cNvPr id="17412" name="Footer Placeholder 3"/>
          <p:cNvSpPr>
            <a:spLocks noGrp="1"/>
          </p:cNvSpPr>
          <p:nvPr>
            <p:ph type="ftr" sz="quarter" idx="11"/>
          </p:nvPr>
        </p:nvSpPr>
        <p:spPr>
          <a:xfrm>
            <a:off x="3124200" y="6057900"/>
            <a:ext cx="2895600" cy="365125"/>
          </a:xfrm>
          <a:noFill/>
        </p:spPr>
        <p:txBody>
          <a:bodyPr/>
          <a:lstStyle/>
          <a:p>
            <a:r>
              <a:rPr lang="en-US" smtClean="0">
                <a:ea typeface="Arial" charset="0"/>
              </a:rPr>
              <a:t>6.813/6.831 User Interface Design and Implementation</a:t>
            </a:r>
            <a:endParaRPr lang="en-US">
              <a:ea typeface="Arial" charset="0"/>
            </a:endParaRPr>
          </a:p>
        </p:txBody>
      </p:sp>
      <p:sp>
        <p:nvSpPr>
          <p:cNvPr id="5" name="Oval 4"/>
          <p:cNvSpPr>
            <a:spLocks noChangeArrowheads="1"/>
          </p:cNvSpPr>
          <p:nvPr/>
        </p:nvSpPr>
        <p:spPr bwMode="auto">
          <a:xfrm>
            <a:off x="2843213" y="4432300"/>
            <a:ext cx="3975100" cy="19685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6" name="Oval 5"/>
          <p:cNvSpPr>
            <a:spLocks noChangeArrowheads="1"/>
          </p:cNvSpPr>
          <p:nvPr/>
        </p:nvSpPr>
        <p:spPr bwMode="auto">
          <a:xfrm>
            <a:off x="5208588" y="1490663"/>
            <a:ext cx="3457575" cy="22225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7" name="Oval 6"/>
          <p:cNvSpPr>
            <a:spLocks noChangeArrowheads="1"/>
          </p:cNvSpPr>
          <p:nvPr/>
        </p:nvSpPr>
        <p:spPr bwMode="auto">
          <a:xfrm>
            <a:off x="436563" y="1571625"/>
            <a:ext cx="3937000" cy="2265363"/>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8" name="Rectangle 7"/>
          <p:cNvSpPr/>
          <p:nvPr/>
        </p:nvSpPr>
        <p:spPr>
          <a:xfrm>
            <a:off x="3663950" y="4895850"/>
            <a:ext cx="2179638" cy="685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err="1">
                <a:latin typeface="Gill Sans MT" pitchFamily="34" charset="0"/>
              </a:rPr>
              <a:t>Filesystem</a:t>
            </a:r>
            <a:endParaRPr lang="en-US" dirty="0">
              <a:latin typeface="Gill Sans MT" pitchFamily="34" charset="0"/>
            </a:endParaRPr>
          </a:p>
        </p:txBody>
      </p:sp>
      <p:sp>
        <p:nvSpPr>
          <p:cNvPr id="9" name="Rectangle 8"/>
          <p:cNvSpPr/>
          <p:nvPr/>
        </p:nvSpPr>
        <p:spPr>
          <a:xfrm>
            <a:off x="5864225" y="2262188"/>
            <a:ext cx="2544763" cy="6858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err="1">
                <a:latin typeface="Gill Sans MT" pitchFamily="34" charset="0"/>
              </a:rPr>
              <a:t>KeyListener</a:t>
            </a:r>
            <a:endParaRPr lang="en-US" dirty="0">
              <a:latin typeface="Gill Sans MT" pitchFamily="34" charset="0"/>
            </a:endParaRPr>
          </a:p>
        </p:txBody>
      </p:sp>
      <p:sp>
        <p:nvSpPr>
          <p:cNvPr id="10" name="Rectangle 9"/>
          <p:cNvSpPr/>
          <p:nvPr/>
        </p:nvSpPr>
        <p:spPr>
          <a:xfrm>
            <a:off x="1531938" y="2303463"/>
            <a:ext cx="1917700" cy="7620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dirty="0" err="1">
                <a:latin typeface="Gill Sans MT" pitchFamily="34" charset="0"/>
              </a:rPr>
              <a:t>FilesystemTree</a:t>
            </a:r>
            <a:endParaRPr lang="en-US" dirty="0">
              <a:latin typeface="Gill Sans MT" pitchFamily="34" charset="0"/>
            </a:endParaRPr>
          </a:p>
        </p:txBody>
      </p:sp>
      <p:sp>
        <p:nvSpPr>
          <p:cNvPr id="17419" name="TextBox 56"/>
          <p:cNvSpPr txBox="1">
            <a:spLocks noChangeArrowheads="1"/>
          </p:cNvSpPr>
          <p:nvPr/>
        </p:nvSpPr>
        <p:spPr bwMode="auto">
          <a:xfrm>
            <a:off x="4143375" y="5764213"/>
            <a:ext cx="1222375" cy="523875"/>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Model</a:t>
            </a:r>
          </a:p>
        </p:txBody>
      </p:sp>
      <p:sp>
        <p:nvSpPr>
          <p:cNvPr id="17420" name="TextBox 57"/>
          <p:cNvSpPr txBox="1">
            <a:spLocks noChangeArrowheads="1"/>
          </p:cNvSpPr>
          <p:nvPr/>
        </p:nvSpPr>
        <p:spPr bwMode="auto">
          <a:xfrm>
            <a:off x="1741488" y="1668463"/>
            <a:ext cx="1014412" cy="523875"/>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View</a:t>
            </a:r>
          </a:p>
        </p:txBody>
      </p:sp>
      <p:sp>
        <p:nvSpPr>
          <p:cNvPr id="17421" name="TextBox 58"/>
          <p:cNvSpPr txBox="1">
            <a:spLocks noChangeArrowheads="1"/>
          </p:cNvSpPr>
          <p:nvPr/>
        </p:nvSpPr>
        <p:spPr bwMode="auto">
          <a:xfrm>
            <a:off x="5964238" y="1570038"/>
            <a:ext cx="1951037" cy="523875"/>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Controller</a:t>
            </a:r>
          </a:p>
        </p:txBody>
      </p:sp>
      <p:cxnSp>
        <p:nvCxnSpPr>
          <p:cNvPr id="27" name="Shape 26"/>
          <p:cNvCxnSpPr>
            <a:stCxn id="10" idx="2"/>
            <a:endCxn id="8" idx="1"/>
          </p:cNvCxnSpPr>
          <p:nvPr/>
        </p:nvCxnSpPr>
        <p:spPr>
          <a:xfrm rot="16200000" flipH="1">
            <a:off x="1990725" y="3565526"/>
            <a:ext cx="2173287" cy="1173162"/>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hape 27"/>
          <p:cNvCxnSpPr>
            <a:stCxn id="10" idx="0"/>
            <a:endCxn id="9" idx="1"/>
          </p:cNvCxnSpPr>
          <p:nvPr/>
        </p:nvCxnSpPr>
        <p:spPr>
          <a:xfrm rot="16200000" flipH="1">
            <a:off x="4026694" y="767557"/>
            <a:ext cx="301625" cy="3373437"/>
          </a:xfrm>
          <a:prstGeom prst="curvedConnector4">
            <a:avLst>
              <a:gd name="adj1" fmla="val -75564"/>
              <a:gd name="adj2" fmla="val 6421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hape 27"/>
          <p:cNvCxnSpPr>
            <a:stCxn id="9" idx="2"/>
            <a:endCxn id="8" idx="3"/>
          </p:cNvCxnSpPr>
          <p:nvPr/>
        </p:nvCxnSpPr>
        <p:spPr>
          <a:xfrm rot="5400000">
            <a:off x="5344320" y="3447256"/>
            <a:ext cx="2290762" cy="1292225"/>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7425" name="Rectangle 55"/>
          <p:cNvSpPr>
            <a:spLocks noChangeArrowheads="1"/>
          </p:cNvSpPr>
          <p:nvPr/>
        </p:nvSpPr>
        <p:spPr bwMode="auto">
          <a:xfrm>
            <a:off x="639763" y="4138613"/>
            <a:ext cx="2176462" cy="922337"/>
          </a:xfrm>
          <a:prstGeom prst="rect">
            <a:avLst/>
          </a:prstGeom>
          <a:noFill/>
          <a:ln w="9525">
            <a:noFill/>
            <a:miter lim="800000"/>
            <a:headEnd/>
            <a:tailEnd/>
          </a:ln>
        </p:spPr>
        <p:txBody>
          <a:bodyPr wrap="none">
            <a:prstTxWarp prst="textNoShape">
              <a:avLst/>
            </a:prstTxWarp>
            <a:spAutoFit/>
          </a:bodyPr>
          <a:lstStyle/>
          <a:p>
            <a:r>
              <a:rPr lang="en-US">
                <a:latin typeface="Gill Sans MT" charset="0"/>
              </a:rPr>
              <a:t>observer methods</a:t>
            </a:r>
          </a:p>
          <a:p>
            <a:r>
              <a:rPr lang="en-US">
                <a:latin typeface="Gill Sans MT" charset="0"/>
              </a:rPr>
              <a:t>(e.g. getRootFolder(),</a:t>
            </a:r>
          </a:p>
          <a:p>
            <a:r>
              <a:rPr lang="en-US">
                <a:latin typeface="Gill Sans MT" charset="0"/>
              </a:rPr>
              <a:t>getFiles())</a:t>
            </a:r>
          </a:p>
        </p:txBody>
      </p:sp>
      <p:sp>
        <p:nvSpPr>
          <p:cNvPr id="17426" name="Rectangle 55"/>
          <p:cNvSpPr>
            <a:spLocks noChangeArrowheads="1"/>
          </p:cNvSpPr>
          <p:nvPr/>
        </p:nvSpPr>
        <p:spPr bwMode="auto">
          <a:xfrm>
            <a:off x="6873875" y="3913188"/>
            <a:ext cx="1743075" cy="922337"/>
          </a:xfrm>
          <a:prstGeom prst="rect">
            <a:avLst/>
          </a:prstGeom>
          <a:noFill/>
          <a:ln w="9525">
            <a:noFill/>
            <a:miter lim="800000"/>
            <a:headEnd/>
            <a:tailEnd/>
          </a:ln>
        </p:spPr>
        <p:txBody>
          <a:bodyPr wrap="none">
            <a:prstTxWarp prst="textNoShape">
              <a:avLst/>
            </a:prstTxWarp>
            <a:spAutoFit/>
          </a:bodyPr>
          <a:lstStyle/>
          <a:p>
            <a:r>
              <a:rPr lang="en-US">
                <a:latin typeface="Gill Sans MT" charset="0"/>
              </a:rPr>
              <a:t>mutator</a:t>
            </a:r>
            <a:br>
              <a:rPr lang="en-US">
                <a:latin typeface="Gill Sans MT" charset="0"/>
              </a:rPr>
            </a:br>
            <a:r>
              <a:rPr lang="en-US">
                <a:latin typeface="Gill Sans MT" charset="0"/>
              </a:rPr>
              <a:t>methods</a:t>
            </a:r>
            <a:br>
              <a:rPr lang="en-US">
                <a:latin typeface="Gill Sans MT" charset="0"/>
              </a:rPr>
            </a:br>
            <a:r>
              <a:rPr lang="en-US">
                <a:latin typeface="Gill Sans MT" charset="0"/>
              </a:rPr>
              <a:t>(e.g. deleteFile())</a:t>
            </a:r>
          </a:p>
        </p:txBody>
      </p:sp>
      <p:cxnSp>
        <p:nvCxnSpPr>
          <p:cNvPr id="29" name="Shape 28"/>
          <p:cNvCxnSpPr>
            <a:endCxn id="10" idx="3"/>
          </p:cNvCxnSpPr>
          <p:nvPr/>
        </p:nvCxnSpPr>
        <p:spPr>
          <a:xfrm rot="16200000" flipV="1">
            <a:off x="2947988" y="3186113"/>
            <a:ext cx="2185987" cy="1182687"/>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7428" name="Rectangle 55"/>
          <p:cNvSpPr>
            <a:spLocks noChangeArrowheads="1"/>
          </p:cNvSpPr>
          <p:nvPr/>
        </p:nvSpPr>
        <p:spPr bwMode="auto">
          <a:xfrm>
            <a:off x="4032250" y="1825625"/>
            <a:ext cx="1365250" cy="369888"/>
          </a:xfrm>
          <a:prstGeom prst="rect">
            <a:avLst/>
          </a:prstGeom>
          <a:noFill/>
          <a:ln w="9525">
            <a:noFill/>
            <a:miter lim="800000"/>
            <a:headEnd/>
            <a:tailEnd/>
          </a:ln>
        </p:spPr>
        <p:txBody>
          <a:bodyPr wrap="none">
            <a:prstTxWarp prst="textNoShape">
              <a:avLst/>
            </a:prstTxWarp>
            <a:spAutoFit/>
          </a:bodyPr>
          <a:lstStyle/>
          <a:p>
            <a:r>
              <a:rPr lang="en-US">
                <a:latin typeface="Gill Sans MT" charset="0"/>
              </a:rPr>
              <a:t>keyPressed()</a:t>
            </a:r>
          </a:p>
        </p:txBody>
      </p:sp>
      <p:sp>
        <p:nvSpPr>
          <p:cNvPr id="17429" name="Rectangle 55"/>
          <p:cNvSpPr>
            <a:spLocks noChangeArrowheads="1"/>
          </p:cNvSpPr>
          <p:nvPr/>
        </p:nvSpPr>
        <p:spPr bwMode="auto">
          <a:xfrm>
            <a:off x="2978150" y="3852863"/>
            <a:ext cx="1863725" cy="646112"/>
          </a:xfrm>
          <a:prstGeom prst="rect">
            <a:avLst/>
          </a:prstGeom>
          <a:noFill/>
          <a:ln w="9525">
            <a:noFill/>
            <a:miter lim="800000"/>
            <a:headEnd/>
            <a:tailEnd/>
          </a:ln>
        </p:spPr>
        <p:txBody>
          <a:bodyPr wrap="none">
            <a:prstTxWarp prst="textNoShape">
              <a:avLst/>
            </a:prstTxWarp>
            <a:spAutoFit/>
          </a:bodyPr>
          <a:lstStyle/>
          <a:p>
            <a:r>
              <a:rPr lang="en-US">
                <a:latin typeface="Gill Sans MT" charset="0"/>
              </a:rPr>
              <a:t>change events</a:t>
            </a:r>
          </a:p>
          <a:p>
            <a:r>
              <a:rPr lang="en-US">
                <a:latin typeface="Gill Sans MT" charset="0"/>
              </a:rPr>
              <a:t>(e.g. fileDeleted())</a:t>
            </a:r>
          </a:p>
        </p:txBody>
      </p:sp>
      <p:sp>
        <p:nvSpPr>
          <p:cNvPr id="17430" name="Date Placeholder 21"/>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7431" name="Slide Number Placeholder 22"/>
          <p:cNvSpPr>
            <a:spLocks noGrp="1"/>
          </p:cNvSpPr>
          <p:nvPr>
            <p:ph type="sldNum" sz="quarter" idx="12"/>
          </p:nvPr>
        </p:nvSpPr>
        <p:spPr>
          <a:noFill/>
        </p:spPr>
        <p:txBody>
          <a:bodyPr/>
          <a:lstStyle/>
          <a:p>
            <a:fld id="{8EAA2AE8-995C-ED41-8AA2-33E7B25C262A}"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Hard to Separate Controller and View</a:t>
            </a:r>
          </a:p>
        </p:txBody>
      </p:sp>
      <p:sp>
        <p:nvSpPr>
          <p:cNvPr id="19459" name="Rectangle 3"/>
          <p:cNvSpPr>
            <a:spLocks noGrp="1" noChangeArrowheads="1"/>
          </p:cNvSpPr>
          <p:nvPr>
            <p:ph type="body" idx="1"/>
          </p:nvPr>
        </p:nvSpPr>
        <p:spPr/>
        <p:txBody>
          <a:bodyPr/>
          <a:lstStyle/>
          <a:p>
            <a:pPr>
              <a:lnSpc>
                <a:spcPct val="80000"/>
              </a:lnSpc>
            </a:pPr>
            <a:r>
              <a:rPr lang="en-US"/>
              <a:t>Controller often needs output</a:t>
            </a:r>
          </a:p>
          <a:p>
            <a:pPr lvl="1">
              <a:lnSpc>
                <a:spcPct val="80000"/>
              </a:lnSpc>
            </a:pPr>
            <a:r>
              <a:rPr lang="en-US"/>
              <a:t>View must provide </a:t>
            </a:r>
            <a:r>
              <a:rPr lang="en-US" b="1"/>
              <a:t>affordances</a:t>
            </a:r>
            <a:r>
              <a:rPr lang="en-US"/>
              <a:t> for controller (e.g. scrollbar thumb)</a:t>
            </a:r>
          </a:p>
          <a:p>
            <a:pPr lvl="1">
              <a:lnSpc>
                <a:spcPct val="80000"/>
              </a:lnSpc>
            </a:pPr>
            <a:r>
              <a:rPr lang="en-US"/>
              <a:t>View must also provide </a:t>
            </a:r>
            <a:r>
              <a:rPr lang="en-US" b="1"/>
              <a:t>feedback</a:t>
            </a:r>
            <a:r>
              <a:rPr lang="en-US"/>
              <a:t> about controller state (e.g., depressed button)</a:t>
            </a:r>
          </a:p>
          <a:p>
            <a:pPr>
              <a:lnSpc>
                <a:spcPct val="80000"/>
              </a:lnSpc>
            </a:pPr>
            <a:r>
              <a:rPr lang="en-US"/>
              <a:t>State shared between controller and view: Who manages the selection?</a:t>
            </a:r>
          </a:p>
          <a:p>
            <a:pPr lvl="1">
              <a:lnSpc>
                <a:spcPct val="80000"/>
              </a:lnSpc>
            </a:pPr>
            <a:r>
              <a:rPr lang="en-US"/>
              <a:t>Must be displayed by the view (as blinking text cursor or highlight)</a:t>
            </a:r>
          </a:p>
          <a:p>
            <a:pPr lvl="1">
              <a:lnSpc>
                <a:spcPct val="80000"/>
              </a:lnSpc>
            </a:pPr>
            <a:r>
              <a:rPr lang="en-US"/>
              <a:t>Must be updated and used by the controller</a:t>
            </a:r>
          </a:p>
          <a:p>
            <a:pPr lvl="1">
              <a:lnSpc>
                <a:spcPct val="80000"/>
              </a:lnSpc>
            </a:pPr>
            <a:r>
              <a:rPr lang="en-US"/>
              <a:t>Should selection be in model?</a:t>
            </a:r>
          </a:p>
          <a:p>
            <a:pPr lvl="2">
              <a:lnSpc>
                <a:spcPct val="80000"/>
              </a:lnSpc>
            </a:pPr>
            <a:r>
              <a:rPr lang="en-US"/>
              <a:t>Generally not</a:t>
            </a:r>
          </a:p>
          <a:p>
            <a:pPr lvl="2">
              <a:lnSpc>
                <a:spcPct val="80000"/>
              </a:lnSpc>
            </a:pPr>
            <a:r>
              <a:rPr lang="en-US"/>
              <a:t>Some views need independent selections (e.g. two windows on the same document)</a:t>
            </a:r>
          </a:p>
          <a:p>
            <a:pPr lvl="2">
              <a:lnSpc>
                <a:spcPct val="80000"/>
              </a:lnSpc>
            </a:pPr>
            <a:r>
              <a:rPr lang="en-US"/>
              <a:t>Other views need synchronized selections (e.g. table view &amp; chart view)</a:t>
            </a:r>
          </a:p>
          <a:p>
            <a:pPr lvl="1">
              <a:lnSpc>
                <a:spcPct val="80000"/>
              </a:lnSpc>
            </a:pPr>
            <a:endParaRPr lang="en-US"/>
          </a:p>
        </p:txBody>
      </p:sp>
      <p:sp>
        <p:nvSpPr>
          <p:cNvPr id="1946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946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9462" name="Slide Number Placeholder 5"/>
          <p:cNvSpPr>
            <a:spLocks noGrp="1"/>
          </p:cNvSpPr>
          <p:nvPr>
            <p:ph type="sldNum" sz="quarter" idx="12"/>
          </p:nvPr>
        </p:nvSpPr>
        <p:spPr>
          <a:noFill/>
        </p:spPr>
        <p:txBody>
          <a:bodyPr/>
          <a:lstStyle/>
          <a:p>
            <a:fld id="{CF1D934B-C3D3-E44B-A3ED-2C0A35C464D4}"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Widget: Tightly Coupled View &amp; Controller</a:t>
            </a:r>
          </a:p>
        </p:txBody>
      </p:sp>
      <p:sp>
        <p:nvSpPr>
          <p:cNvPr id="20483" name="Rectangle 3"/>
          <p:cNvSpPr>
            <a:spLocks noGrp="1" noChangeArrowheads="1"/>
          </p:cNvSpPr>
          <p:nvPr>
            <p:ph type="body" idx="1"/>
          </p:nvPr>
        </p:nvSpPr>
        <p:spPr/>
        <p:txBody>
          <a:bodyPr/>
          <a:lstStyle/>
          <a:p>
            <a:r>
              <a:rPr lang="en-US"/>
              <a:t>The MVC idea has largely been superseded by an MV (Model-View) idea</a:t>
            </a:r>
          </a:p>
          <a:p>
            <a:r>
              <a:rPr lang="en-US"/>
              <a:t>A widget is a reusable view object that manages both its output and its input</a:t>
            </a:r>
          </a:p>
          <a:p>
            <a:pPr lvl="1"/>
            <a:r>
              <a:rPr lang="en-US"/>
              <a:t>Widgets are sometimes called components (Java, Flex) or controls (Windows)</a:t>
            </a:r>
          </a:p>
          <a:p>
            <a:r>
              <a:rPr lang="en-US"/>
              <a:t>Examples: scrollbar, button, menubar</a:t>
            </a:r>
          </a:p>
          <a:p>
            <a:pPr lvl="1"/>
            <a:endParaRPr lang="en-US"/>
          </a:p>
        </p:txBody>
      </p:sp>
      <p:sp>
        <p:nvSpPr>
          <p:cNvPr id="2048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048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0486" name="Slide Number Placeholder 5"/>
          <p:cNvSpPr>
            <a:spLocks noGrp="1"/>
          </p:cNvSpPr>
          <p:nvPr>
            <p:ph type="sldNum" sz="quarter" idx="12"/>
          </p:nvPr>
        </p:nvSpPr>
        <p:spPr>
          <a:noFill/>
        </p:spPr>
        <p:txBody>
          <a:bodyPr/>
          <a:lstStyle/>
          <a:p>
            <a:fld id="{12BC2F2A-BA44-5140-A3C7-DD6BB2C1DCA4}"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8"/>
          <p:cNvSpPr>
            <a:spLocks noGrp="1"/>
          </p:cNvSpPr>
          <p:nvPr>
            <p:ph type="title"/>
          </p:nvPr>
        </p:nvSpPr>
        <p:spPr/>
        <p:txBody>
          <a:bodyPr/>
          <a:lstStyle/>
          <a:p>
            <a:r>
              <a:rPr lang="en-US"/>
              <a:t>A Different Perspective on MVC</a:t>
            </a:r>
          </a:p>
        </p:txBody>
      </p:sp>
      <p:sp>
        <p:nvSpPr>
          <p:cNvPr id="21507" name="Date Placeholder 26"/>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1508" name="Footer Placeholder 2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1509" name="Slide Number Placeholder 28"/>
          <p:cNvSpPr>
            <a:spLocks noGrp="1"/>
          </p:cNvSpPr>
          <p:nvPr>
            <p:ph type="sldNum" sz="quarter" idx="12"/>
          </p:nvPr>
        </p:nvSpPr>
        <p:spPr>
          <a:noFill/>
        </p:spPr>
        <p:txBody>
          <a:bodyPr/>
          <a:lstStyle/>
          <a:p>
            <a:fld id="{7682A59F-E6D3-1A4F-AE45-68FB15BF31C9}" type="slidenum">
              <a:rPr lang="en-US"/>
              <a:pPr/>
              <a:t>18</a:t>
            </a:fld>
            <a:endParaRPr lang="en-US"/>
          </a:p>
        </p:txBody>
      </p:sp>
      <p:grpSp>
        <p:nvGrpSpPr>
          <p:cNvPr id="21510" name="Group 16"/>
          <p:cNvGrpSpPr>
            <a:grpSpLocks/>
          </p:cNvGrpSpPr>
          <p:nvPr/>
        </p:nvGrpSpPr>
        <p:grpSpPr bwMode="auto">
          <a:xfrm>
            <a:off x="6324600" y="4495800"/>
            <a:ext cx="2438400" cy="1447800"/>
            <a:chOff x="3505200" y="4191000"/>
            <a:chExt cx="2438400" cy="1752600"/>
          </a:xfrm>
        </p:grpSpPr>
        <p:sp>
          <p:nvSpPr>
            <p:cNvPr id="8" name="Oval 7"/>
            <p:cNvSpPr>
              <a:spLocks noChangeArrowheads="1"/>
            </p:cNvSpPr>
            <p:nvPr/>
          </p:nvSpPr>
          <p:spPr bwMode="auto">
            <a:xfrm>
              <a:off x="3505200" y="4191000"/>
              <a:ext cx="2438400" cy="17526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21529" name="TextBox 10"/>
            <p:cNvSpPr txBox="1">
              <a:spLocks noChangeArrowheads="1"/>
            </p:cNvSpPr>
            <p:nvPr/>
          </p:nvSpPr>
          <p:spPr bwMode="auto">
            <a:xfrm>
              <a:off x="4113496" y="4805690"/>
              <a:ext cx="1221809"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Model</a:t>
              </a:r>
            </a:p>
          </p:txBody>
        </p:sp>
      </p:grpSp>
      <p:grpSp>
        <p:nvGrpSpPr>
          <p:cNvPr id="21511" name="Group 17"/>
          <p:cNvGrpSpPr>
            <a:grpSpLocks/>
          </p:cNvGrpSpPr>
          <p:nvPr/>
        </p:nvGrpSpPr>
        <p:grpSpPr bwMode="auto">
          <a:xfrm>
            <a:off x="457200" y="1828800"/>
            <a:ext cx="2362200" cy="1600200"/>
            <a:chOff x="1219200" y="1143000"/>
            <a:chExt cx="2362200" cy="1828800"/>
          </a:xfrm>
        </p:grpSpPr>
        <p:sp>
          <p:nvSpPr>
            <p:cNvPr id="10" name="Oval 9"/>
            <p:cNvSpPr>
              <a:spLocks noChangeArrowheads="1"/>
            </p:cNvSpPr>
            <p:nvPr/>
          </p:nvSpPr>
          <p:spPr bwMode="auto">
            <a:xfrm>
              <a:off x="1219200" y="1143000"/>
              <a:ext cx="2362200" cy="18288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21527" name="TextBox 11"/>
            <p:cNvSpPr txBox="1">
              <a:spLocks noChangeArrowheads="1"/>
            </p:cNvSpPr>
            <p:nvPr/>
          </p:nvSpPr>
          <p:spPr bwMode="auto">
            <a:xfrm>
              <a:off x="1905000" y="1752600"/>
              <a:ext cx="1014380"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View</a:t>
              </a:r>
            </a:p>
          </p:txBody>
        </p:sp>
      </p:grpSp>
      <p:grpSp>
        <p:nvGrpSpPr>
          <p:cNvPr id="21512" name="Group 15"/>
          <p:cNvGrpSpPr>
            <a:grpSpLocks/>
          </p:cNvGrpSpPr>
          <p:nvPr/>
        </p:nvGrpSpPr>
        <p:grpSpPr bwMode="auto">
          <a:xfrm>
            <a:off x="3352800" y="3124200"/>
            <a:ext cx="2590800" cy="1676400"/>
            <a:chOff x="5715000" y="1295400"/>
            <a:chExt cx="2590800" cy="1905000"/>
          </a:xfrm>
        </p:grpSpPr>
        <p:sp>
          <p:nvSpPr>
            <p:cNvPr id="9" name="Oval 8"/>
            <p:cNvSpPr>
              <a:spLocks noChangeArrowheads="1"/>
            </p:cNvSpPr>
            <p:nvPr/>
          </p:nvSpPr>
          <p:spPr bwMode="auto">
            <a:xfrm>
              <a:off x="5715000" y="1295400"/>
              <a:ext cx="2590800" cy="1905000"/>
            </a:xfrm>
            <a:prstGeom prst="ellipse">
              <a:avLst/>
            </a:prstGeom>
            <a:gradFill rotWithShape="1">
              <a:gsLst>
                <a:gs pos="0">
                  <a:srgbClr val="9595FF"/>
                </a:gs>
                <a:gs pos="35001">
                  <a:srgbClr val="B6B6FF"/>
                </a:gs>
                <a:gs pos="100000">
                  <a:srgbClr val="E1E1FF"/>
                </a:gs>
              </a:gsLst>
              <a:lin ang="16200000" scaled="1"/>
            </a:gradFill>
            <a:ln w="9525">
              <a:solidFill>
                <a:srgbClr val="2E2ECB"/>
              </a:solidFill>
              <a:round/>
              <a:headEnd/>
              <a:tailEnd/>
            </a:ln>
            <a:effectLst>
              <a:outerShdw blurRad="63500" dist="20000" dir="5400000" rotWithShape="0">
                <a:srgbClr val="000000">
                  <a:alpha val="37999"/>
                </a:srgbClr>
              </a:outerShdw>
            </a:effectLst>
          </p:spPr>
          <p:txBody>
            <a:bodyPr anchor="ctr">
              <a:prstTxWarp prst="textNoShape">
                <a:avLst/>
              </a:prstTxWarp>
            </a:bodyPr>
            <a:lstStyle/>
            <a:p>
              <a:pPr algn="ctr">
                <a:defRPr/>
              </a:pPr>
              <a:endParaRPr lang="en-US">
                <a:solidFill>
                  <a:schemeClr val="dk1"/>
                </a:solidFill>
                <a:latin typeface="+mn-lt"/>
                <a:ea typeface="+mn-ea"/>
                <a:cs typeface="+mn-cs"/>
              </a:endParaRPr>
            </a:p>
          </p:txBody>
        </p:sp>
        <p:sp>
          <p:nvSpPr>
            <p:cNvPr id="21525" name="TextBox 12"/>
            <p:cNvSpPr txBox="1">
              <a:spLocks noChangeArrowheads="1"/>
            </p:cNvSpPr>
            <p:nvPr/>
          </p:nvSpPr>
          <p:spPr bwMode="auto">
            <a:xfrm>
              <a:off x="6019800" y="1981200"/>
              <a:ext cx="1950277" cy="523220"/>
            </a:xfrm>
            <a:prstGeom prst="rect">
              <a:avLst/>
            </a:prstGeom>
            <a:noFill/>
            <a:ln w="9525">
              <a:noFill/>
              <a:miter lim="800000"/>
              <a:headEnd/>
              <a:tailEnd/>
            </a:ln>
          </p:spPr>
          <p:txBody>
            <a:bodyPr wrap="none">
              <a:prstTxWarp prst="textNoShape">
                <a:avLst/>
              </a:prstTxWarp>
              <a:spAutoFit/>
            </a:bodyPr>
            <a:lstStyle/>
            <a:p>
              <a:r>
                <a:rPr lang="en-US" sz="2800" b="1">
                  <a:latin typeface="Gill Sans MT" charset="0"/>
                </a:rPr>
                <a:t>Controller</a:t>
              </a:r>
            </a:p>
          </p:txBody>
        </p:sp>
      </p:grpSp>
      <p:sp>
        <p:nvSpPr>
          <p:cNvPr id="21513" name="Rectangle 13"/>
          <p:cNvSpPr>
            <a:spLocks noChangeArrowheads="1"/>
          </p:cNvSpPr>
          <p:nvPr/>
        </p:nvSpPr>
        <p:spPr bwMode="auto">
          <a:xfrm>
            <a:off x="2590800" y="5410200"/>
            <a:ext cx="4572000" cy="830263"/>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Model maintains application state</a:t>
            </a:r>
          </a:p>
          <a:p>
            <a:pPr>
              <a:lnSpc>
                <a:spcPct val="80000"/>
              </a:lnSpc>
              <a:buFont typeface="Arial" charset="0"/>
              <a:buChar char="•"/>
            </a:pPr>
            <a:r>
              <a:rPr lang="en-US">
                <a:latin typeface="Gill Sans MT" charset="0"/>
              </a:rPr>
              <a:t> implements state-changing behavior</a:t>
            </a:r>
          </a:p>
          <a:p>
            <a:pPr>
              <a:lnSpc>
                <a:spcPct val="80000"/>
              </a:lnSpc>
              <a:buFont typeface="Arial" charset="0"/>
              <a:buChar char="•"/>
            </a:pPr>
            <a:r>
              <a:rPr lang="en-US">
                <a:latin typeface="Gill Sans MT" charset="0"/>
              </a:rPr>
              <a:t> sends change events to controller</a:t>
            </a:r>
          </a:p>
        </p:txBody>
      </p:sp>
      <p:sp>
        <p:nvSpPr>
          <p:cNvPr id="21514" name="Rectangle 14"/>
          <p:cNvSpPr>
            <a:spLocks noChangeArrowheads="1"/>
          </p:cNvSpPr>
          <p:nvPr/>
        </p:nvSpPr>
        <p:spPr bwMode="auto">
          <a:xfrm>
            <a:off x="4495800" y="2046288"/>
            <a:ext cx="4724400" cy="1077912"/>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Controller mediates between model &amp; view</a:t>
            </a:r>
          </a:p>
          <a:p>
            <a:pPr>
              <a:lnSpc>
                <a:spcPct val="80000"/>
              </a:lnSpc>
              <a:buFont typeface="Arial" charset="0"/>
              <a:buChar char="•"/>
            </a:pPr>
            <a:r>
              <a:rPr lang="en-US">
                <a:latin typeface="Gill Sans MT" charset="0"/>
              </a:rPr>
              <a:t> listens for input events on the view and change events on the model</a:t>
            </a:r>
          </a:p>
          <a:p>
            <a:pPr>
              <a:lnSpc>
                <a:spcPct val="80000"/>
              </a:lnSpc>
              <a:buFont typeface="Arial" charset="0"/>
              <a:buChar char="•"/>
            </a:pPr>
            <a:r>
              <a:rPr lang="en-US">
                <a:latin typeface="Gill Sans MT" charset="0"/>
              </a:rPr>
              <a:t> calls mutators on model or view</a:t>
            </a:r>
          </a:p>
        </p:txBody>
      </p:sp>
      <p:sp>
        <p:nvSpPr>
          <p:cNvPr id="21515" name="Rectangle 19"/>
          <p:cNvSpPr>
            <a:spLocks noChangeArrowheads="1"/>
          </p:cNvSpPr>
          <p:nvPr/>
        </p:nvSpPr>
        <p:spPr bwMode="auto">
          <a:xfrm>
            <a:off x="304800" y="1219200"/>
            <a:ext cx="4572000" cy="584200"/>
          </a:xfrm>
          <a:prstGeom prst="rect">
            <a:avLst/>
          </a:prstGeom>
          <a:noFill/>
          <a:ln w="9525">
            <a:noFill/>
            <a:miter lim="800000"/>
            <a:headEnd/>
            <a:tailEnd/>
          </a:ln>
        </p:spPr>
        <p:txBody>
          <a:bodyPr>
            <a:prstTxWarp prst="textNoShape">
              <a:avLst/>
            </a:prstTxWarp>
            <a:spAutoFit/>
          </a:bodyPr>
          <a:lstStyle/>
          <a:p>
            <a:pPr>
              <a:lnSpc>
                <a:spcPct val="80000"/>
              </a:lnSpc>
            </a:pPr>
            <a:r>
              <a:rPr lang="en-US">
                <a:latin typeface="Gill Sans MT" charset="0"/>
              </a:rPr>
              <a:t>View handles output &amp; low-level input</a:t>
            </a:r>
          </a:p>
          <a:p>
            <a:pPr>
              <a:lnSpc>
                <a:spcPct val="80000"/>
              </a:lnSpc>
              <a:buFont typeface="Arial" charset="0"/>
              <a:buChar char="•"/>
            </a:pPr>
            <a:r>
              <a:rPr lang="en-US">
                <a:latin typeface="Gill Sans MT" charset="0"/>
              </a:rPr>
              <a:t> sends high-level events to the controller</a:t>
            </a:r>
          </a:p>
        </p:txBody>
      </p:sp>
      <p:cxnSp>
        <p:nvCxnSpPr>
          <p:cNvPr id="23" name="Shape 22"/>
          <p:cNvCxnSpPr/>
          <p:nvPr/>
        </p:nvCxnSpPr>
        <p:spPr>
          <a:xfrm rot="16200000" flipV="1">
            <a:off x="5426869" y="4399757"/>
            <a:ext cx="561975" cy="1385887"/>
          </a:xfrm>
          <a:prstGeom prst="curvedConnector3">
            <a:avLst>
              <a:gd name="adj1" fmla="val 50000"/>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hape 22"/>
          <p:cNvCxnSpPr>
            <a:stCxn id="9" idx="6"/>
            <a:endCxn id="8" idx="0"/>
          </p:cNvCxnSpPr>
          <p:nvPr/>
        </p:nvCxnSpPr>
        <p:spPr>
          <a:xfrm>
            <a:off x="5943600" y="3962400"/>
            <a:ext cx="1600200" cy="5334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hape 22"/>
          <p:cNvCxnSpPr>
            <a:stCxn id="10" idx="6"/>
            <a:endCxn id="9" idx="1"/>
          </p:cNvCxnSpPr>
          <p:nvPr/>
        </p:nvCxnSpPr>
        <p:spPr>
          <a:xfrm>
            <a:off x="2819400" y="2628900"/>
            <a:ext cx="912813" cy="741363"/>
          </a:xfrm>
          <a:prstGeom prst="curved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5" name="Shape 22"/>
          <p:cNvCxnSpPr>
            <a:endCxn id="10" idx="4"/>
          </p:cNvCxnSpPr>
          <p:nvPr/>
        </p:nvCxnSpPr>
        <p:spPr>
          <a:xfrm rot="10800000">
            <a:off x="1638300" y="3429000"/>
            <a:ext cx="2019300" cy="10668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1520" name="Rectangle 54"/>
          <p:cNvSpPr>
            <a:spLocks noChangeArrowheads="1"/>
          </p:cNvSpPr>
          <p:nvPr/>
        </p:nvSpPr>
        <p:spPr bwMode="auto">
          <a:xfrm>
            <a:off x="1600200" y="3863975"/>
            <a:ext cx="1444625" cy="708025"/>
          </a:xfrm>
          <a:prstGeom prst="rect">
            <a:avLst/>
          </a:prstGeom>
          <a:noFill/>
          <a:ln w="9525">
            <a:noFill/>
            <a:miter lim="800000"/>
            <a:headEnd/>
            <a:tailEnd/>
          </a:ln>
        </p:spPr>
        <p:txBody>
          <a:bodyPr wrap="none">
            <a:prstTxWarp prst="textNoShape">
              <a:avLst/>
            </a:prstTxWarp>
            <a:spAutoFit/>
          </a:bodyPr>
          <a:lstStyle/>
          <a:p>
            <a:r>
              <a:rPr lang="en-US">
                <a:latin typeface="Gill Sans MT" charset="0"/>
              </a:rPr>
              <a:t>get() &amp; set()</a:t>
            </a:r>
            <a:br>
              <a:rPr lang="en-US">
                <a:latin typeface="Gill Sans MT" charset="0"/>
              </a:rPr>
            </a:br>
            <a:r>
              <a:rPr lang="en-US">
                <a:latin typeface="Gill Sans MT" charset="0"/>
              </a:rPr>
              <a:t>methods</a:t>
            </a:r>
          </a:p>
        </p:txBody>
      </p:sp>
      <p:sp>
        <p:nvSpPr>
          <p:cNvPr id="21521" name="Rectangle 56"/>
          <p:cNvSpPr>
            <a:spLocks noChangeArrowheads="1"/>
          </p:cNvSpPr>
          <p:nvPr/>
        </p:nvSpPr>
        <p:spPr bwMode="auto">
          <a:xfrm>
            <a:off x="5283200" y="4702175"/>
            <a:ext cx="965200" cy="708025"/>
          </a:xfrm>
          <a:prstGeom prst="rect">
            <a:avLst/>
          </a:prstGeom>
          <a:noFill/>
          <a:ln w="9525">
            <a:noFill/>
            <a:miter lim="800000"/>
            <a:headEnd/>
            <a:tailEnd/>
          </a:ln>
        </p:spPr>
        <p:txBody>
          <a:bodyPr wrap="none">
            <a:prstTxWarp prst="textNoShape">
              <a:avLst/>
            </a:prstTxWarp>
            <a:spAutoFit/>
          </a:bodyPr>
          <a:lstStyle/>
          <a:p>
            <a:r>
              <a:rPr lang="en-US">
                <a:latin typeface="Gill Sans MT" charset="0"/>
              </a:rPr>
              <a:t>change </a:t>
            </a:r>
            <a:br>
              <a:rPr lang="en-US">
                <a:latin typeface="Gill Sans MT" charset="0"/>
              </a:rPr>
            </a:br>
            <a:r>
              <a:rPr lang="en-US">
                <a:latin typeface="Gill Sans MT" charset="0"/>
              </a:rPr>
              <a:t>events</a:t>
            </a:r>
          </a:p>
        </p:txBody>
      </p:sp>
      <p:sp>
        <p:nvSpPr>
          <p:cNvPr id="21522" name="Rectangle 57"/>
          <p:cNvSpPr>
            <a:spLocks noChangeArrowheads="1"/>
          </p:cNvSpPr>
          <p:nvPr/>
        </p:nvSpPr>
        <p:spPr bwMode="auto">
          <a:xfrm>
            <a:off x="2809875" y="2590800"/>
            <a:ext cx="847725" cy="708025"/>
          </a:xfrm>
          <a:prstGeom prst="rect">
            <a:avLst/>
          </a:prstGeom>
          <a:noFill/>
          <a:ln w="9525">
            <a:noFill/>
            <a:miter lim="800000"/>
            <a:headEnd/>
            <a:tailEnd/>
          </a:ln>
        </p:spPr>
        <p:txBody>
          <a:bodyPr wrap="none">
            <a:prstTxWarp prst="textNoShape">
              <a:avLst/>
            </a:prstTxWarp>
            <a:spAutoFit/>
          </a:bodyPr>
          <a:lstStyle/>
          <a:p>
            <a:r>
              <a:rPr lang="en-US">
                <a:latin typeface="Gill Sans MT" charset="0"/>
              </a:rPr>
              <a:t>input </a:t>
            </a:r>
            <a:br>
              <a:rPr lang="en-US">
                <a:latin typeface="Gill Sans MT" charset="0"/>
              </a:rPr>
            </a:br>
            <a:r>
              <a:rPr lang="en-US">
                <a:latin typeface="Gill Sans MT" charset="0"/>
              </a:rPr>
              <a:t>events</a:t>
            </a:r>
          </a:p>
        </p:txBody>
      </p:sp>
      <p:sp>
        <p:nvSpPr>
          <p:cNvPr id="21523" name="Rectangle 58"/>
          <p:cNvSpPr>
            <a:spLocks noChangeArrowheads="1"/>
          </p:cNvSpPr>
          <p:nvPr/>
        </p:nvSpPr>
        <p:spPr bwMode="auto">
          <a:xfrm>
            <a:off x="6324600" y="3635375"/>
            <a:ext cx="1444625" cy="708025"/>
          </a:xfrm>
          <a:prstGeom prst="rect">
            <a:avLst/>
          </a:prstGeom>
          <a:noFill/>
          <a:ln w="9525">
            <a:noFill/>
            <a:miter lim="800000"/>
            <a:headEnd/>
            <a:tailEnd/>
          </a:ln>
        </p:spPr>
        <p:txBody>
          <a:bodyPr wrap="none">
            <a:prstTxWarp prst="textNoShape">
              <a:avLst/>
            </a:prstTxWarp>
            <a:spAutoFit/>
          </a:bodyPr>
          <a:lstStyle/>
          <a:p>
            <a:r>
              <a:rPr lang="en-US">
                <a:latin typeface="Gill Sans MT" charset="0"/>
              </a:rPr>
              <a:t>get() &amp; set()</a:t>
            </a:r>
            <a:br>
              <a:rPr lang="en-US">
                <a:latin typeface="Gill Sans MT" charset="0"/>
              </a:rPr>
            </a:br>
            <a:r>
              <a:rPr lang="en-US">
                <a:latin typeface="Gill Sans MT" charset="0"/>
              </a:rPr>
              <a:t>methods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GUI Implementation Approaches</a:t>
            </a:r>
          </a:p>
        </p:txBody>
      </p:sp>
      <p:sp>
        <p:nvSpPr>
          <p:cNvPr id="58371" name="Rectangle 3"/>
          <p:cNvSpPr>
            <a:spLocks noGrp="1" noChangeArrowheads="1"/>
          </p:cNvSpPr>
          <p:nvPr>
            <p:ph type="body" idx="1"/>
          </p:nvPr>
        </p:nvSpPr>
        <p:spPr/>
        <p:txBody>
          <a:bodyPr/>
          <a:lstStyle/>
          <a:p>
            <a:r>
              <a:rPr lang="en-US"/>
              <a:t>Procedural programming</a:t>
            </a:r>
          </a:p>
          <a:p>
            <a:pPr lvl="1"/>
            <a:r>
              <a:rPr lang="en-US"/>
              <a:t>Code that says </a:t>
            </a:r>
            <a:r>
              <a:rPr lang="en-US" i="1"/>
              <a:t>how</a:t>
            </a:r>
            <a:r>
              <a:rPr lang="en-US"/>
              <a:t> to get what you want (flow of control)</a:t>
            </a:r>
          </a:p>
          <a:p>
            <a:r>
              <a:rPr lang="en-US"/>
              <a:t>Declarative programming</a:t>
            </a:r>
          </a:p>
          <a:p>
            <a:pPr lvl="1"/>
            <a:r>
              <a:rPr lang="en-US"/>
              <a:t>Code that says </a:t>
            </a:r>
            <a:r>
              <a:rPr lang="en-US" i="1"/>
              <a:t>what</a:t>
            </a:r>
            <a:r>
              <a:rPr lang="en-US"/>
              <a:t> you want (no explicit flow of control)</a:t>
            </a:r>
          </a:p>
          <a:p>
            <a:r>
              <a:rPr lang="en-US"/>
              <a:t>Direct manipulation</a:t>
            </a:r>
          </a:p>
          <a:p>
            <a:pPr lvl="1"/>
            <a:r>
              <a:rPr lang="en-US"/>
              <a:t>Creating what you want in a direct manipulation interface</a:t>
            </a:r>
          </a:p>
        </p:txBody>
      </p:sp>
      <p:sp>
        <p:nvSpPr>
          <p:cNvPr id="5837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837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8374" name="Slide Number Placeholder 5"/>
          <p:cNvSpPr>
            <a:spLocks noGrp="1"/>
          </p:cNvSpPr>
          <p:nvPr>
            <p:ph type="sldNum" sz="quarter" idx="12"/>
          </p:nvPr>
        </p:nvSpPr>
        <p:spPr>
          <a:noFill/>
        </p:spPr>
        <p:txBody>
          <a:bodyPr/>
          <a:lstStyle/>
          <a:p>
            <a:fld id="{E18BB88F-20B7-504F-8F28-06A8C56E57EB}" type="slidenum">
              <a:rPr lang="en-US"/>
              <a:pPr/>
              <a:t>19</a:t>
            </a:fld>
            <a:endParaRPr lang="en-US"/>
          </a:p>
        </p:txBody>
      </p:sp>
      <p:sp>
        <p:nvSpPr>
          <p:cNvPr id="58375" name="Rectangle 4"/>
          <p:cNvSpPr>
            <a:spLocks noChangeArrowheads="1"/>
          </p:cNvSpPr>
          <p:nvPr/>
        </p:nvSpPr>
        <p:spPr bwMode="auto">
          <a:xfrm>
            <a:off x="7162800" y="5486400"/>
            <a:ext cx="762000" cy="609600"/>
          </a:xfrm>
          <a:prstGeom prst="rect">
            <a:avLst/>
          </a:prstGeom>
          <a:solidFill>
            <a:schemeClr val="accent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58376" name="Rectangle 5"/>
          <p:cNvSpPr>
            <a:spLocks noChangeArrowheads="1"/>
          </p:cNvSpPr>
          <p:nvPr/>
        </p:nvSpPr>
        <p:spPr bwMode="auto">
          <a:xfrm>
            <a:off x="7162800" y="4876800"/>
            <a:ext cx="762000" cy="609600"/>
          </a:xfrm>
          <a:prstGeom prst="rect">
            <a:avLst/>
          </a:prstGeom>
          <a:solidFill>
            <a:schemeClr val="accent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58377" name="Rectangle 6"/>
          <p:cNvSpPr>
            <a:spLocks noChangeArrowheads="1"/>
          </p:cNvSpPr>
          <p:nvPr/>
        </p:nvSpPr>
        <p:spPr bwMode="auto">
          <a:xfrm>
            <a:off x="7162800" y="4267200"/>
            <a:ext cx="762000" cy="609600"/>
          </a:xfrm>
          <a:prstGeom prst="rect">
            <a:avLst/>
          </a:prstGeom>
          <a:solidFill>
            <a:schemeClr val="accent1"/>
          </a:solidFill>
          <a:ln w="25400">
            <a:solidFill>
              <a:schemeClr val="tx1"/>
            </a:solidFill>
            <a:miter lim="800000"/>
            <a:headEnd/>
            <a:tailEnd type="none" w="lg" len="lg"/>
          </a:ln>
        </p:spPr>
        <p:txBody>
          <a:bodyPr wrap="none" anchor="ctr">
            <a:prstTxWarp prst="textNoShape">
              <a:avLst/>
            </a:prstTxWarp>
          </a:bodyPr>
          <a:lstStyle/>
          <a:p>
            <a:endParaRPr lang="en-US"/>
          </a:p>
        </p:txBody>
      </p:sp>
      <p:sp>
        <p:nvSpPr>
          <p:cNvPr id="58378" name="Text Box 7"/>
          <p:cNvSpPr txBox="1">
            <a:spLocks noChangeArrowheads="1"/>
          </p:cNvSpPr>
          <p:nvPr/>
        </p:nvSpPr>
        <p:spPr bwMode="auto">
          <a:xfrm>
            <a:off x="3505200" y="3733800"/>
            <a:ext cx="2397125" cy="762000"/>
          </a:xfrm>
          <a:prstGeom prst="rect">
            <a:avLst/>
          </a:prstGeom>
          <a:noFill/>
          <a:ln w="25400">
            <a:noFill/>
            <a:miter lim="800000"/>
            <a:headEnd/>
            <a:tailEnd type="none" w="lg" len="lg"/>
          </a:ln>
        </p:spPr>
        <p:txBody>
          <a:bodyPr wrap="none" anchorCtr="1">
            <a:prstTxWarp prst="textNoShape">
              <a:avLst/>
            </a:prstTxWarp>
            <a:spAutoFit/>
          </a:bodyPr>
          <a:lstStyle/>
          <a:p>
            <a:r>
              <a:rPr lang="en-US" sz="2400" b="1"/>
              <a:t>Declarative</a:t>
            </a:r>
            <a:endParaRPr lang="en-US"/>
          </a:p>
          <a:p>
            <a:r>
              <a:rPr lang="en-US"/>
              <a:t>A tower of 3 blocks.</a:t>
            </a:r>
          </a:p>
        </p:txBody>
      </p:sp>
      <p:sp>
        <p:nvSpPr>
          <p:cNvPr id="58379" name="Text Box 8"/>
          <p:cNvSpPr txBox="1">
            <a:spLocks noChangeArrowheads="1"/>
          </p:cNvSpPr>
          <p:nvPr/>
        </p:nvSpPr>
        <p:spPr bwMode="auto">
          <a:xfrm>
            <a:off x="304800" y="3733800"/>
            <a:ext cx="3089275" cy="1371600"/>
          </a:xfrm>
          <a:prstGeom prst="rect">
            <a:avLst/>
          </a:prstGeom>
          <a:noFill/>
          <a:ln w="25400">
            <a:noFill/>
            <a:miter lim="800000"/>
            <a:headEnd/>
            <a:tailEnd type="none" w="lg" len="lg"/>
          </a:ln>
        </p:spPr>
        <p:txBody>
          <a:bodyPr wrap="none" anchorCtr="1">
            <a:prstTxWarp prst="textNoShape">
              <a:avLst/>
            </a:prstTxWarp>
            <a:spAutoFit/>
          </a:bodyPr>
          <a:lstStyle/>
          <a:p>
            <a:r>
              <a:rPr lang="en-US" sz="2400" b="1"/>
              <a:t>Procedural</a:t>
            </a:r>
          </a:p>
          <a:p>
            <a:r>
              <a:rPr lang="en-US"/>
              <a:t>1. Put down block A.</a:t>
            </a:r>
          </a:p>
          <a:p>
            <a:r>
              <a:rPr lang="en-US"/>
              <a:t>2. Put block B on block A.</a:t>
            </a:r>
          </a:p>
          <a:p>
            <a:r>
              <a:rPr lang="en-US"/>
              <a:t>3. Put block C on block B.</a:t>
            </a:r>
          </a:p>
        </p:txBody>
      </p:sp>
      <p:sp>
        <p:nvSpPr>
          <p:cNvPr id="12" name="Text Box 7"/>
          <p:cNvSpPr txBox="1">
            <a:spLocks noChangeArrowheads="1"/>
          </p:cNvSpPr>
          <p:nvPr/>
        </p:nvSpPr>
        <p:spPr bwMode="auto">
          <a:xfrm>
            <a:off x="6096000" y="3733800"/>
            <a:ext cx="3040315" cy="461665"/>
          </a:xfrm>
          <a:prstGeom prst="rect">
            <a:avLst/>
          </a:prstGeom>
          <a:noFill/>
          <a:ln w="25400">
            <a:noFill/>
            <a:miter lim="800000"/>
            <a:headEnd/>
            <a:tailEnd type="none" w="lg" len="lg"/>
          </a:ln>
        </p:spPr>
        <p:txBody>
          <a:bodyPr wrap="none" anchorCtr="1">
            <a:prstTxWarp prst="textNoShape">
              <a:avLst/>
            </a:prstTxWarp>
            <a:spAutoFit/>
          </a:bodyPr>
          <a:lstStyle/>
          <a:p>
            <a:r>
              <a:rPr lang="en-US" sz="2400" b="1"/>
              <a:t>Direct Manipulation</a:t>
            </a:r>
            <a:endParaRPr lang="en-US"/>
          </a:p>
        </p:txBody>
      </p:sp>
      <p:pic>
        <p:nvPicPr>
          <p:cNvPr id="13" name="Picture 12"/>
          <p:cNvPicPr>
            <a:picLocks noChangeAspect="1"/>
          </p:cNvPicPr>
          <p:nvPr/>
        </p:nvPicPr>
        <p:blipFill>
          <a:blip r:embed="rId3"/>
          <a:stretch>
            <a:fillRect/>
          </a:stretch>
        </p:blipFill>
        <p:spPr>
          <a:xfrm>
            <a:off x="8001000" y="4952999"/>
            <a:ext cx="609600" cy="84666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UI Hall of Fame or Shame?</a:t>
            </a:r>
          </a:p>
        </p:txBody>
      </p:sp>
      <p:sp>
        <p:nvSpPr>
          <p:cNvPr id="19459" name="Text Placeholder 7"/>
          <p:cNvSpPr>
            <a:spLocks noGrp="1"/>
          </p:cNvSpPr>
          <p:nvPr>
            <p:ph type="body" idx="1"/>
          </p:nvPr>
        </p:nvSpPr>
        <p:spPr/>
        <p:txBody>
          <a:bodyPr/>
          <a:lstStyle/>
          <a:p>
            <a:endParaRPr lang="en-US"/>
          </a:p>
        </p:txBody>
      </p:sp>
      <p:sp>
        <p:nvSpPr>
          <p:cNvPr id="19460"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19461"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19462" name="Slide Number Placeholder 4"/>
          <p:cNvSpPr>
            <a:spLocks noGrp="1"/>
          </p:cNvSpPr>
          <p:nvPr>
            <p:ph type="sldNum" sz="quarter" idx="12"/>
          </p:nvPr>
        </p:nvSpPr>
        <p:spPr>
          <a:noFill/>
        </p:spPr>
        <p:txBody>
          <a:bodyPr/>
          <a:lstStyle/>
          <a:p>
            <a:fld id="{74FC95FF-6A00-AE45-BBFC-C183DDA42C7D}" type="slidenum">
              <a:rPr lang="en-US"/>
              <a:pPr/>
              <a:t>2</a:t>
            </a:fld>
            <a:endParaRPr lang="en-US"/>
          </a:p>
        </p:txBody>
      </p:sp>
      <p:pic>
        <p:nvPicPr>
          <p:cNvPr id="19463" name="Picture 3"/>
          <p:cNvPicPr>
            <a:picLocks noChangeAspect="1" noChangeArrowheads="1"/>
          </p:cNvPicPr>
          <p:nvPr/>
        </p:nvPicPr>
        <p:blipFill>
          <a:blip r:embed="rId3"/>
          <a:srcRect l="32031" t="39830" r="32813" b="42091"/>
          <a:stretch>
            <a:fillRect/>
          </a:stretch>
        </p:blipFill>
        <p:spPr bwMode="auto">
          <a:xfrm>
            <a:off x="1295400" y="1981200"/>
            <a:ext cx="6248400" cy="2220913"/>
          </a:xfrm>
          <a:prstGeom prst="rect">
            <a:avLst/>
          </a:prstGeom>
          <a:noFill/>
          <a:ln w="25400">
            <a:noFill/>
            <a:miter lim="800000"/>
            <a:headEnd/>
            <a:tailEnd type="none" w="lg" len="lg"/>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Markup Languages</a:t>
            </a:r>
          </a:p>
        </p:txBody>
      </p:sp>
      <p:sp>
        <p:nvSpPr>
          <p:cNvPr id="60419" name="Rectangle 3"/>
          <p:cNvSpPr>
            <a:spLocks noGrp="1" noChangeArrowheads="1"/>
          </p:cNvSpPr>
          <p:nvPr>
            <p:ph type="body" idx="1"/>
          </p:nvPr>
        </p:nvSpPr>
        <p:spPr/>
        <p:txBody>
          <a:bodyPr/>
          <a:lstStyle/>
          <a:p>
            <a:r>
              <a:rPr lang="en-US"/>
              <a:t>HTML </a:t>
            </a:r>
            <a:r>
              <a:rPr lang="en-US" b="1"/>
              <a:t>declaratively</a:t>
            </a:r>
            <a:r>
              <a:rPr lang="en-US"/>
              <a:t> specifies a view tree</a:t>
            </a:r>
          </a:p>
          <a:p>
            <a:pPr>
              <a:spcBef>
                <a:spcPct val="0"/>
              </a:spcBef>
              <a:buFontTx/>
              <a:buNone/>
            </a:pPr>
            <a:endParaRPr lang="en-US" sz="2400"/>
          </a:p>
          <a:p>
            <a:pPr>
              <a:spcBef>
                <a:spcPct val="0"/>
              </a:spcBef>
              <a:buFontTx/>
              <a:buNone/>
            </a:pPr>
            <a:r>
              <a:rPr lang="en-US"/>
              <a:t>&lt;body&gt;</a:t>
            </a:r>
          </a:p>
          <a:p>
            <a:pPr>
              <a:spcBef>
                <a:spcPct val="0"/>
              </a:spcBef>
              <a:buFontTx/>
              <a:buNone/>
            </a:pPr>
            <a:r>
              <a:rPr lang="en-US"/>
              <a:t>   &lt;div&gt;What are you doing now?&lt;/div&gt;</a:t>
            </a:r>
          </a:p>
          <a:p>
            <a:pPr>
              <a:spcBef>
                <a:spcPct val="0"/>
              </a:spcBef>
              <a:buFontTx/>
              <a:buNone/>
            </a:pPr>
            <a:r>
              <a:rPr lang="en-US"/>
              <a:t>   &lt;div&gt;&lt;textarea&gt;&lt;/textarea&gt;&lt;/div&gt;</a:t>
            </a:r>
          </a:p>
          <a:p>
            <a:pPr>
              <a:spcBef>
                <a:spcPct val="0"/>
              </a:spcBef>
              <a:buFontTx/>
              <a:buNone/>
            </a:pPr>
            <a:r>
              <a:rPr lang="en-US"/>
              <a:t>   &lt;div&gt;&lt;button&gt;Send&lt;/button&gt; &lt;a href="#"&gt;sign out&lt;/a&gt;&lt;/div&gt;</a:t>
            </a:r>
          </a:p>
          <a:p>
            <a:pPr>
              <a:spcBef>
                <a:spcPct val="0"/>
              </a:spcBef>
              <a:buFontTx/>
              <a:buNone/>
            </a:pPr>
            <a:r>
              <a:rPr lang="en-US"/>
              <a:t>&lt;/body&gt;</a:t>
            </a:r>
          </a:p>
        </p:txBody>
      </p:sp>
      <p:sp>
        <p:nvSpPr>
          <p:cNvPr id="60420"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0421"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0422" name="Slide Number Placeholder 5"/>
          <p:cNvSpPr>
            <a:spLocks noGrp="1"/>
          </p:cNvSpPr>
          <p:nvPr>
            <p:ph type="sldNum" sz="quarter" idx="12"/>
          </p:nvPr>
        </p:nvSpPr>
        <p:spPr>
          <a:noFill/>
        </p:spPr>
        <p:txBody>
          <a:bodyPr/>
          <a:lstStyle/>
          <a:p>
            <a:fld id="{C622B807-8AE6-2D4F-AD34-F96D67B2EA32}" type="slidenum">
              <a:rPr lang="en-US"/>
              <a:pPr/>
              <a:t>20</a:t>
            </a:fld>
            <a:endParaRPr lang="en-US"/>
          </a:p>
        </p:txBody>
      </p:sp>
      <p:sp>
        <p:nvSpPr>
          <p:cNvPr id="60426" name="Text Box 7"/>
          <p:cNvSpPr txBox="1">
            <a:spLocks noChangeArrowheads="1"/>
          </p:cNvSpPr>
          <p:nvPr/>
        </p:nvSpPr>
        <p:spPr bwMode="auto">
          <a:xfrm>
            <a:off x="5486400" y="3429000"/>
            <a:ext cx="1040394" cy="400110"/>
          </a:xfrm>
          <a:prstGeom prst="rect">
            <a:avLst/>
          </a:prstGeom>
          <a:noFill/>
          <a:ln w="25400">
            <a:noFill/>
            <a:miter lim="800000"/>
            <a:headEnd/>
            <a:tailEnd type="none" w="lg" len="lg"/>
          </a:ln>
        </p:spPr>
        <p:txBody>
          <a:bodyPr wrap="none" anchorCtr="1">
            <a:prstTxWarp prst="textNoShape">
              <a:avLst/>
            </a:prstTxWarp>
            <a:spAutoFit/>
          </a:bodyPr>
          <a:lstStyle/>
          <a:p>
            <a:r>
              <a:rPr lang="en-US"/>
              <a:t>&lt;body&gt;</a:t>
            </a:r>
          </a:p>
        </p:txBody>
      </p:sp>
      <p:sp>
        <p:nvSpPr>
          <p:cNvPr id="60427" name="Text Box 8"/>
          <p:cNvSpPr txBox="1">
            <a:spLocks noChangeArrowheads="1"/>
          </p:cNvSpPr>
          <p:nvPr/>
        </p:nvSpPr>
        <p:spPr bwMode="auto">
          <a:xfrm>
            <a:off x="6324600" y="3810000"/>
            <a:ext cx="812091" cy="400110"/>
          </a:xfrm>
          <a:prstGeom prst="rect">
            <a:avLst/>
          </a:prstGeom>
          <a:noFill/>
          <a:ln w="25400">
            <a:noFill/>
            <a:miter lim="800000"/>
            <a:headEnd/>
            <a:tailEnd type="none" w="lg" len="lg"/>
          </a:ln>
        </p:spPr>
        <p:txBody>
          <a:bodyPr wrap="none" anchorCtr="1">
            <a:prstTxWarp prst="textNoShape">
              <a:avLst/>
            </a:prstTxWarp>
            <a:spAutoFit/>
          </a:bodyPr>
          <a:lstStyle/>
          <a:p>
            <a:r>
              <a:rPr lang="en-US"/>
              <a:t>&lt;div&gt;</a:t>
            </a:r>
          </a:p>
        </p:txBody>
      </p:sp>
      <p:sp>
        <p:nvSpPr>
          <p:cNvPr id="60428" name="Text Box 9"/>
          <p:cNvSpPr txBox="1">
            <a:spLocks noChangeArrowheads="1"/>
          </p:cNvSpPr>
          <p:nvPr/>
        </p:nvSpPr>
        <p:spPr bwMode="auto">
          <a:xfrm>
            <a:off x="6248400" y="5086290"/>
            <a:ext cx="812091" cy="400110"/>
          </a:xfrm>
          <a:prstGeom prst="rect">
            <a:avLst/>
          </a:prstGeom>
          <a:noFill/>
          <a:ln w="25400">
            <a:noFill/>
            <a:miter lim="800000"/>
            <a:headEnd/>
            <a:tailEnd type="none" w="lg" len="lg"/>
          </a:ln>
        </p:spPr>
        <p:txBody>
          <a:bodyPr wrap="none" anchorCtr="1">
            <a:prstTxWarp prst="textNoShape">
              <a:avLst/>
            </a:prstTxWarp>
            <a:spAutoFit/>
          </a:bodyPr>
          <a:lstStyle/>
          <a:p>
            <a:r>
              <a:rPr lang="en-US"/>
              <a:t>&lt;div&gt;</a:t>
            </a:r>
          </a:p>
        </p:txBody>
      </p:sp>
      <p:pic>
        <p:nvPicPr>
          <p:cNvPr id="25" name="Picture 24"/>
          <p:cNvPicPr>
            <a:picLocks noChangeAspect="1"/>
          </p:cNvPicPr>
          <p:nvPr/>
        </p:nvPicPr>
        <p:blipFill>
          <a:blip r:embed="rId3"/>
          <a:stretch>
            <a:fillRect/>
          </a:stretch>
        </p:blipFill>
        <p:spPr>
          <a:xfrm>
            <a:off x="1352550" y="4267200"/>
            <a:ext cx="3371850" cy="1600200"/>
          </a:xfrm>
          <a:prstGeom prst="rect">
            <a:avLst/>
          </a:prstGeom>
        </p:spPr>
      </p:pic>
      <p:sp>
        <p:nvSpPr>
          <p:cNvPr id="29" name="Text Box 9"/>
          <p:cNvSpPr txBox="1">
            <a:spLocks noChangeArrowheads="1"/>
          </p:cNvSpPr>
          <p:nvPr/>
        </p:nvSpPr>
        <p:spPr bwMode="auto">
          <a:xfrm>
            <a:off x="7032287" y="5410200"/>
            <a:ext cx="1197313" cy="400110"/>
          </a:xfrm>
          <a:prstGeom prst="rect">
            <a:avLst/>
          </a:prstGeom>
          <a:noFill/>
          <a:ln w="25400">
            <a:noFill/>
            <a:miter lim="800000"/>
            <a:headEnd/>
            <a:tailEnd type="none" w="lg" len="lg"/>
          </a:ln>
        </p:spPr>
        <p:txBody>
          <a:bodyPr wrap="none" anchorCtr="1">
            <a:prstTxWarp prst="textNoShape">
              <a:avLst/>
            </a:prstTxWarp>
            <a:spAutoFit/>
          </a:bodyPr>
          <a:lstStyle/>
          <a:p>
            <a:r>
              <a:rPr lang="en-US"/>
              <a:t>&lt;button&gt;</a:t>
            </a:r>
          </a:p>
        </p:txBody>
      </p:sp>
      <p:sp>
        <p:nvSpPr>
          <p:cNvPr id="33" name="Text Box 9"/>
          <p:cNvSpPr txBox="1">
            <a:spLocks noChangeArrowheads="1"/>
          </p:cNvSpPr>
          <p:nvPr/>
        </p:nvSpPr>
        <p:spPr bwMode="auto">
          <a:xfrm>
            <a:off x="8469735" y="5410200"/>
            <a:ext cx="598065" cy="400110"/>
          </a:xfrm>
          <a:prstGeom prst="rect">
            <a:avLst/>
          </a:prstGeom>
          <a:noFill/>
          <a:ln w="25400">
            <a:noFill/>
            <a:miter lim="800000"/>
            <a:headEnd/>
            <a:tailEnd type="none" w="lg" len="lg"/>
          </a:ln>
        </p:spPr>
        <p:txBody>
          <a:bodyPr wrap="none" anchorCtr="1">
            <a:prstTxWarp prst="textNoShape">
              <a:avLst/>
            </a:prstTxWarp>
            <a:spAutoFit/>
          </a:bodyPr>
          <a:lstStyle/>
          <a:p>
            <a:r>
              <a:rPr lang="en-US"/>
              <a:t>text</a:t>
            </a:r>
          </a:p>
        </p:txBody>
      </p:sp>
      <p:sp>
        <p:nvSpPr>
          <p:cNvPr id="42" name="Text Box 9"/>
          <p:cNvSpPr txBox="1">
            <a:spLocks noChangeArrowheads="1"/>
          </p:cNvSpPr>
          <p:nvPr/>
        </p:nvSpPr>
        <p:spPr bwMode="auto">
          <a:xfrm>
            <a:off x="6248400" y="4495800"/>
            <a:ext cx="812091" cy="400110"/>
          </a:xfrm>
          <a:prstGeom prst="rect">
            <a:avLst/>
          </a:prstGeom>
          <a:noFill/>
          <a:ln w="25400">
            <a:noFill/>
            <a:miter lim="800000"/>
            <a:headEnd/>
            <a:tailEnd type="none" w="lg" len="lg"/>
          </a:ln>
        </p:spPr>
        <p:txBody>
          <a:bodyPr wrap="none" anchorCtr="1">
            <a:prstTxWarp prst="textNoShape">
              <a:avLst/>
            </a:prstTxWarp>
            <a:spAutoFit/>
          </a:bodyPr>
          <a:lstStyle/>
          <a:p>
            <a:r>
              <a:rPr lang="en-US"/>
              <a:t>&lt;div&gt;</a:t>
            </a:r>
          </a:p>
        </p:txBody>
      </p:sp>
      <p:cxnSp>
        <p:nvCxnSpPr>
          <p:cNvPr id="45" name="Elbow Connector 44"/>
          <p:cNvCxnSpPr>
            <a:stCxn id="60426" idx="2"/>
            <a:endCxn id="60427" idx="1"/>
          </p:cNvCxnSpPr>
          <p:nvPr/>
        </p:nvCxnSpPr>
        <p:spPr bwMode="auto">
          <a:xfrm rot="16200000" flipH="1">
            <a:off x="6075126" y="3760580"/>
            <a:ext cx="180945" cy="318003"/>
          </a:xfrm>
          <a:prstGeom prst="bentConnector2">
            <a:avLst/>
          </a:prstGeom>
          <a:solidFill>
            <a:schemeClr val="bg1"/>
          </a:solidFill>
          <a:ln w="25400" cap="flat" cmpd="sng" algn="ctr">
            <a:solidFill>
              <a:schemeClr val="tx1"/>
            </a:solidFill>
            <a:prstDash val="solid"/>
            <a:round/>
            <a:headEnd type="none" w="med" len="med"/>
            <a:tailEnd type="arrow"/>
          </a:ln>
          <a:effectLst/>
        </p:spPr>
      </p:cxnSp>
      <p:cxnSp>
        <p:nvCxnSpPr>
          <p:cNvPr id="47" name="Elbow Connector 46"/>
          <p:cNvCxnSpPr>
            <a:stCxn id="60426" idx="2"/>
            <a:endCxn id="42" idx="1"/>
          </p:cNvCxnSpPr>
          <p:nvPr/>
        </p:nvCxnSpPr>
        <p:spPr bwMode="auto">
          <a:xfrm rot="16200000" flipH="1">
            <a:off x="5694126" y="4141580"/>
            <a:ext cx="866745" cy="241803"/>
          </a:xfrm>
          <a:prstGeom prst="bentConnector2">
            <a:avLst/>
          </a:prstGeom>
          <a:solidFill>
            <a:schemeClr val="bg1"/>
          </a:solidFill>
          <a:ln w="25400" cap="flat" cmpd="sng" algn="ctr">
            <a:solidFill>
              <a:schemeClr val="tx1"/>
            </a:solidFill>
            <a:prstDash val="solid"/>
            <a:round/>
            <a:headEnd type="none" w="med" len="med"/>
            <a:tailEnd type="arrow"/>
          </a:ln>
          <a:effectLst/>
        </p:spPr>
      </p:cxnSp>
      <p:sp>
        <p:nvSpPr>
          <p:cNvPr id="52" name="Text Box 9"/>
          <p:cNvSpPr txBox="1">
            <a:spLocks noChangeArrowheads="1"/>
          </p:cNvSpPr>
          <p:nvPr/>
        </p:nvSpPr>
        <p:spPr bwMode="auto">
          <a:xfrm>
            <a:off x="7086600" y="4800600"/>
            <a:ext cx="1410963" cy="400110"/>
          </a:xfrm>
          <a:prstGeom prst="rect">
            <a:avLst/>
          </a:prstGeom>
          <a:noFill/>
          <a:ln w="25400">
            <a:noFill/>
            <a:miter lim="800000"/>
            <a:headEnd/>
            <a:tailEnd type="none" w="lg" len="lg"/>
          </a:ln>
        </p:spPr>
        <p:txBody>
          <a:bodyPr wrap="none" anchorCtr="1">
            <a:prstTxWarp prst="textNoShape">
              <a:avLst/>
            </a:prstTxWarp>
            <a:spAutoFit/>
          </a:bodyPr>
          <a:lstStyle/>
          <a:p>
            <a:r>
              <a:rPr lang="en-US"/>
              <a:t>&lt;textarea&gt;</a:t>
            </a:r>
          </a:p>
        </p:txBody>
      </p:sp>
      <p:cxnSp>
        <p:nvCxnSpPr>
          <p:cNvPr id="53" name="Elbow Connector 52"/>
          <p:cNvCxnSpPr>
            <a:stCxn id="60426" idx="2"/>
            <a:endCxn id="60428" idx="1"/>
          </p:cNvCxnSpPr>
          <p:nvPr/>
        </p:nvCxnSpPr>
        <p:spPr bwMode="auto">
          <a:xfrm rot="16200000" flipH="1">
            <a:off x="5398881" y="4436825"/>
            <a:ext cx="1457235" cy="241803"/>
          </a:xfrm>
          <a:prstGeom prst="bentConnector2">
            <a:avLst/>
          </a:prstGeom>
          <a:solidFill>
            <a:schemeClr val="bg1"/>
          </a:solidFill>
          <a:ln w="25400" cap="flat" cmpd="sng" algn="ctr">
            <a:solidFill>
              <a:schemeClr val="tx1"/>
            </a:solidFill>
            <a:prstDash val="solid"/>
            <a:round/>
            <a:headEnd type="none" w="med" len="med"/>
            <a:tailEnd type="arrow"/>
          </a:ln>
          <a:effectLst/>
        </p:spPr>
      </p:cxnSp>
      <p:cxnSp>
        <p:nvCxnSpPr>
          <p:cNvPr id="64" name="Elbow Connector 63"/>
          <p:cNvCxnSpPr>
            <a:stCxn id="29" idx="3"/>
            <a:endCxn id="33" idx="1"/>
          </p:cNvCxnSpPr>
          <p:nvPr/>
        </p:nvCxnSpPr>
        <p:spPr bwMode="auto">
          <a:xfrm>
            <a:off x="8229600" y="5610255"/>
            <a:ext cx="240135" cy="1588"/>
          </a:xfrm>
          <a:prstGeom prst="bentConnector3">
            <a:avLst>
              <a:gd name="adj1" fmla="val 50000"/>
            </a:avLst>
          </a:prstGeom>
          <a:solidFill>
            <a:schemeClr val="bg1"/>
          </a:solidFill>
          <a:ln w="25400" cap="flat" cmpd="sng" algn="ctr">
            <a:solidFill>
              <a:schemeClr val="tx1"/>
            </a:solidFill>
            <a:prstDash val="solid"/>
            <a:round/>
            <a:headEnd type="none" w="med" len="med"/>
            <a:tailEnd type="arrow"/>
          </a:ln>
          <a:effectLst/>
        </p:spPr>
      </p:cxnSp>
      <p:sp>
        <p:nvSpPr>
          <p:cNvPr id="21" name="Text Box 8"/>
          <p:cNvSpPr txBox="1">
            <a:spLocks noChangeArrowheads="1"/>
          </p:cNvSpPr>
          <p:nvPr/>
        </p:nvSpPr>
        <p:spPr bwMode="auto">
          <a:xfrm>
            <a:off x="7086600" y="4191000"/>
            <a:ext cx="598065" cy="400110"/>
          </a:xfrm>
          <a:prstGeom prst="rect">
            <a:avLst/>
          </a:prstGeom>
          <a:noFill/>
          <a:ln w="25400">
            <a:noFill/>
            <a:miter lim="800000"/>
            <a:headEnd/>
            <a:tailEnd type="none" w="lg" len="lg"/>
          </a:ln>
        </p:spPr>
        <p:txBody>
          <a:bodyPr wrap="none" anchorCtr="1">
            <a:prstTxWarp prst="textNoShape">
              <a:avLst/>
            </a:prstTxWarp>
            <a:spAutoFit/>
          </a:bodyPr>
          <a:lstStyle/>
          <a:p>
            <a:r>
              <a:rPr lang="en-US"/>
              <a:t>text</a:t>
            </a:r>
          </a:p>
        </p:txBody>
      </p:sp>
      <p:cxnSp>
        <p:nvCxnSpPr>
          <p:cNvPr id="34" name="Elbow Connector 44"/>
          <p:cNvCxnSpPr>
            <a:stCxn id="60427" idx="2"/>
            <a:endCxn id="21" idx="1"/>
          </p:cNvCxnSpPr>
          <p:nvPr/>
        </p:nvCxnSpPr>
        <p:spPr bwMode="auto">
          <a:xfrm rot="16200000" flipH="1">
            <a:off x="6818151" y="4122605"/>
            <a:ext cx="180945" cy="355954"/>
          </a:xfrm>
          <a:prstGeom prst="bentConnector2">
            <a:avLst/>
          </a:prstGeom>
          <a:solidFill>
            <a:schemeClr val="bg1"/>
          </a:solidFill>
          <a:ln w="25400" cap="flat" cmpd="sng" algn="ctr">
            <a:solidFill>
              <a:schemeClr val="tx1"/>
            </a:solidFill>
            <a:prstDash val="solid"/>
            <a:round/>
            <a:headEnd type="none" w="med" len="med"/>
            <a:tailEnd type="arrow"/>
          </a:ln>
          <a:effectLst/>
        </p:spPr>
      </p:cxnSp>
      <p:cxnSp>
        <p:nvCxnSpPr>
          <p:cNvPr id="38" name="Elbow Connector 44"/>
          <p:cNvCxnSpPr>
            <a:stCxn id="42" idx="2"/>
            <a:endCxn id="52" idx="1"/>
          </p:cNvCxnSpPr>
          <p:nvPr/>
        </p:nvCxnSpPr>
        <p:spPr bwMode="auto">
          <a:xfrm rot="16200000" flipH="1">
            <a:off x="6818151" y="4732205"/>
            <a:ext cx="104745" cy="432154"/>
          </a:xfrm>
          <a:prstGeom prst="bentConnector2">
            <a:avLst/>
          </a:prstGeom>
          <a:solidFill>
            <a:schemeClr val="bg1"/>
          </a:solidFill>
          <a:ln w="25400" cap="flat" cmpd="sng" algn="ctr">
            <a:solidFill>
              <a:schemeClr val="tx1"/>
            </a:solidFill>
            <a:prstDash val="solid"/>
            <a:round/>
            <a:headEnd type="none" w="med" len="med"/>
            <a:tailEnd type="arrow"/>
          </a:ln>
          <a:effectLst/>
        </p:spPr>
      </p:cxnSp>
      <p:cxnSp>
        <p:nvCxnSpPr>
          <p:cNvPr id="41" name="Elbow Connector 44"/>
          <p:cNvCxnSpPr>
            <a:stCxn id="60428" idx="2"/>
            <a:endCxn id="29" idx="1"/>
          </p:cNvCxnSpPr>
          <p:nvPr/>
        </p:nvCxnSpPr>
        <p:spPr bwMode="auto">
          <a:xfrm rot="16200000" flipH="1">
            <a:off x="6781439" y="5359406"/>
            <a:ext cx="123855" cy="377841"/>
          </a:xfrm>
          <a:prstGeom prst="bentConnector2">
            <a:avLst/>
          </a:prstGeom>
          <a:solidFill>
            <a:schemeClr val="bg1"/>
          </a:solidFill>
          <a:ln w="25400" cap="flat" cmpd="sng" algn="ctr">
            <a:solidFill>
              <a:schemeClr val="tx1"/>
            </a:solidFill>
            <a:prstDash val="solid"/>
            <a:round/>
            <a:headEnd type="none" w="med" len="med"/>
            <a:tailEnd type="arrow"/>
          </a:ln>
          <a:effectLst/>
        </p:spPr>
      </p:cxnSp>
      <p:cxnSp>
        <p:nvCxnSpPr>
          <p:cNvPr id="46" name="Elbow Connector 44"/>
          <p:cNvCxnSpPr>
            <a:stCxn id="60428" idx="2"/>
            <a:endCxn id="50" idx="1"/>
          </p:cNvCxnSpPr>
          <p:nvPr/>
        </p:nvCxnSpPr>
        <p:spPr bwMode="auto">
          <a:xfrm rot="16200000" flipH="1">
            <a:off x="6590939" y="5549906"/>
            <a:ext cx="504855" cy="377841"/>
          </a:xfrm>
          <a:prstGeom prst="bentConnector2">
            <a:avLst/>
          </a:prstGeom>
          <a:solidFill>
            <a:schemeClr val="bg1"/>
          </a:solidFill>
          <a:ln w="25400" cap="flat" cmpd="sng" algn="ctr">
            <a:solidFill>
              <a:schemeClr val="tx1"/>
            </a:solidFill>
            <a:prstDash val="solid"/>
            <a:round/>
            <a:headEnd type="none" w="med" len="med"/>
            <a:tailEnd type="arrow"/>
          </a:ln>
          <a:effectLst/>
        </p:spPr>
      </p:cxnSp>
      <p:sp>
        <p:nvSpPr>
          <p:cNvPr id="50" name="Text Box 9"/>
          <p:cNvSpPr txBox="1">
            <a:spLocks noChangeArrowheads="1"/>
          </p:cNvSpPr>
          <p:nvPr/>
        </p:nvSpPr>
        <p:spPr bwMode="auto">
          <a:xfrm>
            <a:off x="7032287" y="5791200"/>
            <a:ext cx="626869" cy="400110"/>
          </a:xfrm>
          <a:prstGeom prst="rect">
            <a:avLst/>
          </a:prstGeom>
          <a:noFill/>
          <a:ln w="25400">
            <a:noFill/>
            <a:miter lim="800000"/>
            <a:headEnd/>
            <a:tailEnd type="none" w="lg" len="lg"/>
          </a:ln>
        </p:spPr>
        <p:txBody>
          <a:bodyPr wrap="none" anchorCtr="1">
            <a:prstTxWarp prst="textNoShape">
              <a:avLst/>
            </a:prstTxWarp>
            <a:spAutoFit/>
          </a:bodyPr>
          <a:lstStyle/>
          <a:p>
            <a:r>
              <a:rPr lang="en-US"/>
              <a:t>&lt;a&gt;</a:t>
            </a:r>
          </a:p>
        </p:txBody>
      </p:sp>
      <p:sp>
        <p:nvSpPr>
          <p:cNvPr id="51" name="Text Box 9"/>
          <p:cNvSpPr txBox="1">
            <a:spLocks noChangeArrowheads="1"/>
          </p:cNvSpPr>
          <p:nvPr/>
        </p:nvSpPr>
        <p:spPr bwMode="auto">
          <a:xfrm>
            <a:off x="8001000" y="5791200"/>
            <a:ext cx="598065" cy="400110"/>
          </a:xfrm>
          <a:prstGeom prst="rect">
            <a:avLst/>
          </a:prstGeom>
          <a:noFill/>
          <a:ln w="25400">
            <a:noFill/>
            <a:miter lim="800000"/>
            <a:headEnd/>
            <a:tailEnd type="none" w="lg" len="lg"/>
          </a:ln>
        </p:spPr>
        <p:txBody>
          <a:bodyPr wrap="none" anchorCtr="1">
            <a:prstTxWarp prst="textNoShape">
              <a:avLst/>
            </a:prstTxWarp>
            <a:spAutoFit/>
          </a:bodyPr>
          <a:lstStyle/>
          <a:p>
            <a:r>
              <a:rPr lang="en-US"/>
              <a:t>text</a:t>
            </a:r>
          </a:p>
        </p:txBody>
      </p:sp>
      <p:cxnSp>
        <p:nvCxnSpPr>
          <p:cNvPr id="54" name="Elbow Connector 53"/>
          <p:cNvCxnSpPr>
            <a:stCxn id="50" idx="3"/>
            <a:endCxn id="51" idx="1"/>
          </p:cNvCxnSpPr>
          <p:nvPr/>
        </p:nvCxnSpPr>
        <p:spPr bwMode="auto">
          <a:xfrm>
            <a:off x="7659156" y="5991255"/>
            <a:ext cx="341844" cy="1588"/>
          </a:xfrm>
          <a:prstGeom prst="bentConnector3">
            <a:avLst>
              <a:gd name="adj1" fmla="val 50000"/>
            </a:avLst>
          </a:prstGeom>
          <a:solidFill>
            <a:schemeClr val="bg1"/>
          </a:solidFill>
          <a:ln w="254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HTML Syntax</a:t>
            </a:r>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2E8AB646-5AEA-3B49-9CF6-25E07660F97B}" type="slidenum">
              <a:rPr lang="en-US"/>
              <a:pPr/>
              <a:t>21</a:t>
            </a:fld>
            <a:endParaRPr lang="en-US"/>
          </a:p>
        </p:txBody>
      </p:sp>
      <p:sp>
        <p:nvSpPr>
          <p:cNvPr id="9" name="Rectangle 8"/>
          <p:cNvSpPr/>
          <p:nvPr/>
        </p:nvSpPr>
        <p:spPr bwMode="auto">
          <a:xfrm>
            <a:off x="1600200" y="3657600"/>
            <a:ext cx="609600" cy="381000"/>
          </a:xfrm>
          <a:prstGeom prst="rect">
            <a:avLst/>
          </a:prstGeom>
          <a:solidFill>
            <a:schemeClr val="bg1">
              <a:alpha val="31000"/>
            </a:schemeClr>
          </a:solidFill>
          <a:ln w="25400" cap="flat" cmpd="sng" algn="ctr">
            <a:no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10" name="Text Placeholder 9"/>
          <p:cNvSpPr>
            <a:spLocks noGrp="1"/>
          </p:cNvSpPr>
          <p:nvPr>
            <p:ph type="body" idx="1"/>
          </p:nvPr>
        </p:nvSpPr>
        <p:spPr/>
        <p:txBody>
          <a:bodyPr/>
          <a:lstStyle/>
          <a:p>
            <a:endParaRPr lang="en-US"/>
          </a:p>
        </p:txBody>
      </p:sp>
      <p:pic>
        <p:nvPicPr>
          <p:cNvPr id="14" name="Picture 13"/>
          <p:cNvPicPr>
            <a:picLocks noChangeAspect="1"/>
          </p:cNvPicPr>
          <p:nvPr/>
        </p:nvPicPr>
        <p:blipFill>
          <a:blip r:embed="rId3"/>
          <a:stretch>
            <a:fillRect/>
          </a:stretch>
        </p:blipFill>
        <p:spPr>
          <a:xfrm>
            <a:off x="762000" y="914400"/>
            <a:ext cx="7863206" cy="513715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Important HTML Elements for UI Design</a:t>
            </a:r>
          </a:p>
        </p:txBody>
      </p:sp>
      <p:sp>
        <p:nvSpPr>
          <p:cNvPr id="70659" name="Rectangle 3"/>
          <p:cNvSpPr>
            <a:spLocks noGrp="1" noChangeArrowheads="1"/>
          </p:cNvSpPr>
          <p:nvPr>
            <p:ph type="body" idx="1"/>
          </p:nvPr>
        </p:nvSpPr>
        <p:spPr/>
        <p:txBody>
          <a:bodyPr/>
          <a:lstStyle/>
          <a:p>
            <a:pPr>
              <a:lnSpc>
                <a:spcPct val="80000"/>
              </a:lnSpc>
            </a:pPr>
            <a:r>
              <a:rPr lang="en-US" sz="1800" b="1"/>
              <a:t>Layout</a:t>
            </a:r>
          </a:p>
          <a:p>
            <a:pPr lvl="1">
              <a:lnSpc>
                <a:spcPct val="80000"/>
              </a:lnSpc>
              <a:buFontTx/>
              <a:buNone/>
            </a:pPr>
            <a:r>
              <a:rPr lang="en-US" sz="1600"/>
              <a:t>Box		&lt;div&gt;</a:t>
            </a:r>
          </a:p>
          <a:p>
            <a:pPr lvl="1">
              <a:lnSpc>
                <a:spcPct val="80000"/>
              </a:lnSpc>
              <a:buFontTx/>
              <a:buNone/>
            </a:pPr>
            <a:r>
              <a:rPr lang="en-US" sz="1600"/>
              <a:t>Grid		&lt;table&gt;, &lt;tr&gt;, &lt;td&gt;</a:t>
            </a:r>
          </a:p>
          <a:p>
            <a:pPr>
              <a:lnSpc>
                <a:spcPct val="80000"/>
              </a:lnSpc>
            </a:pPr>
            <a:endParaRPr lang="en-US" sz="1800"/>
          </a:p>
          <a:p>
            <a:pPr>
              <a:lnSpc>
                <a:spcPct val="80000"/>
              </a:lnSpc>
            </a:pPr>
            <a:r>
              <a:rPr lang="en-US" sz="1800" b="1"/>
              <a:t>Text</a:t>
            </a:r>
          </a:p>
          <a:p>
            <a:pPr lvl="1">
              <a:lnSpc>
                <a:spcPct val="80000"/>
              </a:lnSpc>
              <a:buFontTx/>
              <a:buNone/>
            </a:pPr>
            <a:r>
              <a:rPr lang="en-US" sz="1600"/>
              <a:t>Font &amp; color	&lt;span&gt;</a:t>
            </a:r>
            <a:br>
              <a:rPr lang="en-US" sz="1600"/>
            </a:br>
            <a:endParaRPr lang="en-US" sz="1800"/>
          </a:p>
          <a:p>
            <a:pPr>
              <a:lnSpc>
                <a:spcPct val="80000"/>
              </a:lnSpc>
            </a:pPr>
            <a:r>
              <a:rPr lang="en-US" sz="1800" b="1"/>
              <a:t>Widgets</a:t>
            </a:r>
          </a:p>
          <a:p>
            <a:pPr lvl="1">
              <a:lnSpc>
                <a:spcPct val="80000"/>
              </a:lnSpc>
              <a:buFontTx/>
              <a:buNone/>
            </a:pPr>
            <a:r>
              <a:rPr lang="en-US" sz="1600"/>
              <a:t>Hyperlink 	&lt;a&gt;</a:t>
            </a:r>
          </a:p>
          <a:p>
            <a:pPr lvl="1">
              <a:lnSpc>
                <a:spcPct val="80000"/>
              </a:lnSpc>
              <a:buNone/>
            </a:pPr>
            <a:r>
              <a:rPr lang="en-US" sz="1600"/>
              <a:t>Button 	&lt;button&gt;</a:t>
            </a:r>
          </a:p>
          <a:p>
            <a:pPr lvl="1">
              <a:lnSpc>
                <a:spcPct val="80000"/>
              </a:lnSpc>
              <a:buFontTx/>
              <a:buNone/>
            </a:pPr>
            <a:r>
              <a:rPr lang="en-US" sz="1600"/>
              <a:t>Textbox	&lt;input type=</a:t>
            </a:r>
            <a:r>
              <a:rPr lang="en-US" sz="1600">
                <a:latin typeface="Verdana" charset="0"/>
              </a:rPr>
              <a:t>“</a:t>
            </a:r>
            <a:r>
              <a:rPr lang="en-US" sz="1600"/>
              <a:t>text</a:t>
            </a:r>
            <a:r>
              <a:rPr lang="en-US" sz="1600">
                <a:latin typeface="Verdana" charset="0"/>
              </a:rPr>
              <a:t>”</a:t>
            </a:r>
            <a:r>
              <a:rPr lang="en-US" sz="1600"/>
              <a:t>&gt;	</a:t>
            </a:r>
          </a:p>
          <a:p>
            <a:pPr lvl="1">
              <a:lnSpc>
                <a:spcPct val="80000"/>
              </a:lnSpc>
              <a:buFontTx/>
              <a:buNone/>
            </a:pPr>
            <a:r>
              <a:rPr lang="en-US" sz="1600"/>
              <a:t>Multiline text	&lt;textarea&gt;</a:t>
            </a:r>
          </a:p>
          <a:p>
            <a:pPr lvl="1">
              <a:lnSpc>
                <a:spcPct val="80000"/>
              </a:lnSpc>
              <a:buFontTx/>
              <a:buNone/>
            </a:pPr>
            <a:r>
              <a:rPr lang="en-US" sz="1600"/>
              <a:t>Rich text	&lt;div contenteditable=“true”&gt;</a:t>
            </a:r>
          </a:p>
          <a:p>
            <a:pPr lvl="1">
              <a:lnSpc>
                <a:spcPct val="80000"/>
              </a:lnSpc>
              <a:buFontTx/>
              <a:buNone/>
            </a:pPr>
            <a:r>
              <a:rPr lang="en-US" sz="1600"/>
              <a:t>Drop-down 	&lt;select&gt; &lt;option&gt;</a:t>
            </a:r>
          </a:p>
          <a:p>
            <a:pPr lvl="1">
              <a:lnSpc>
                <a:spcPct val="80000"/>
              </a:lnSpc>
              <a:buFontTx/>
              <a:buNone/>
            </a:pPr>
            <a:r>
              <a:rPr lang="en-US" sz="1600"/>
              <a:t>Listbox 	&lt;select multiple=</a:t>
            </a:r>
            <a:r>
              <a:rPr lang="en-US" sz="1600">
                <a:latin typeface="Verdana" charset="0"/>
              </a:rPr>
              <a:t>“</a:t>
            </a:r>
            <a:r>
              <a:rPr lang="en-US" sz="1600"/>
              <a:t>true</a:t>
            </a:r>
            <a:r>
              <a:rPr lang="en-US" sz="1600">
                <a:latin typeface="Verdana" charset="0"/>
              </a:rPr>
              <a:t>”</a:t>
            </a:r>
            <a:r>
              <a:rPr lang="en-US" sz="1600"/>
              <a:t>&gt;</a:t>
            </a:r>
          </a:p>
          <a:p>
            <a:pPr lvl="1">
              <a:lnSpc>
                <a:spcPct val="80000"/>
              </a:lnSpc>
              <a:buFontTx/>
              <a:buNone/>
            </a:pPr>
            <a:r>
              <a:rPr lang="en-US" sz="1600"/>
              <a:t>Checkbox 	&lt;input type=</a:t>
            </a:r>
            <a:r>
              <a:rPr lang="en-US" sz="1600">
                <a:latin typeface="Verdana" charset="0"/>
              </a:rPr>
              <a:t>“</a:t>
            </a:r>
            <a:r>
              <a:rPr lang="en-US" sz="1600"/>
              <a:t>checkbox</a:t>
            </a:r>
            <a:r>
              <a:rPr lang="en-US" sz="1600">
                <a:latin typeface="Verdana" charset="0"/>
              </a:rPr>
              <a:t>”</a:t>
            </a:r>
            <a:r>
              <a:rPr lang="en-US" sz="1600"/>
              <a:t>&gt;</a:t>
            </a:r>
          </a:p>
          <a:p>
            <a:pPr lvl="1">
              <a:lnSpc>
                <a:spcPct val="80000"/>
              </a:lnSpc>
              <a:buFontTx/>
              <a:buNone/>
            </a:pPr>
            <a:r>
              <a:rPr lang="en-US" sz="1600"/>
              <a:t>Radiobutton 	&lt;input type=</a:t>
            </a:r>
            <a:r>
              <a:rPr lang="en-US" sz="1600">
                <a:latin typeface="Verdana" charset="0"/>
              </a:rPr>
              <a:t>“</a:t>
            </a:r>
            <a:r>
              <a:rPr lang="en-US" sz="1600"/>
              <a:t>radio</a:t>
            </a:r>
            <a:r>
              <a:rPr lang="en-US" sz="1600">
                <a:latin typeface="Verdana" charset="0"/>
              </a:rPr>
              <a:t>”</a:t>
            </a:r>
            <a:r>
              <a:rPr lang="en-US" sz="1600"/>
              <a:t>&gt;</a:t>
            </a:r>
          </a:p>
        </p:txBody>
      </p:sp>
      <p:sp>
        <p:nvSpPr>
          <p:cNvPr id="70660"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0661" name="Footer Placeholder 5"/>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70662" name="Slide Number Placeholder 6"/>
          <p:cNvSpPr>
            <a:spLocks noGrp="1"/>
          </p:cNvSpPr>
          <p:nvPr>
            <p:ph type="sldNum" sz="quarter" idx="12"/>
          </p:nvPr>
        </p:nvSpPr>
        <p:spPr>
          <a:noFill/>
        </p:spPr>
        <p:txBody>
          <a:bodyPr/>
          <a:lstStyle/>
          <a:p>
            <a:fld id="{BC6116B4-F3AC-6543-B6E0-E7A6B2EA2187}" type="slidenum">
              <a:rPr lang="en-US"/>
              <a:pPr/>
              <a:t>22</a:t>
            </a:fld>
            <a:endParaRPr lang="en-US"/>
          </a:p>
        </p:txBody>
      </p:sp>
      <p:sp>
        <p:nvSpPr>
          <p:cNvPr id="70663" name="Rectangle 4"/>
          <p:cNvSpPr>
            <a:spLocks noGrp="1" noChangeArrowheads="1"/>
          </p:cNvSpPr>
          <p:nvPr>
            <p:ph type="body" sz="half" idx="4294967295"/>
          </p:nvPr>
        </p:nvSpPr>
        <p:spPr>
          <a:xfrm>
            <a:off x="5867400" y="1371600"/>
            <a:ext cx="3276600" cy="4724400"/>
          </a:xfrm>
        </p:spPr>
        <p:txBody>
          <a:bodyPr/>
          <a:lstStyle/>
          <a:p>
            <a:pPr>
              <a:lnSpc>
                <a:spcPct val="80000"/>
              </a:lnSpc>
            </a:pPr>
            <a:r>
              <a:rPr lang="en-US" sz="1800" b="1"/>
              <a:t>Pixel output</a:t>
            </a:r>
          </a:p>
          <a:p>
            <a:pPr lvl="1">
              <a:lnSpc>
                <a:spcPct val="80000"/>
              </a:lnSpc>
              <a:buFontTx/>
              <a:buNone/>
            </a:pPr>
            <a:r>
              <a:rPr lang="en-US" sz="1600"/>
              <a:t>&lt;img&gt;</a:t>
            </a:r>
          </a:p>
          <a:p>
            <a:pPr>
              <a:lnSpc>
                <a:spcPct val="80000"/>
              </a:lnSpc>
            </a:pPr>
            <a:endParaRPr lang="en-US" sz="1800"/>
          </a:p>
          <a:p>
            <a:pPr>
              <a:lnSpc>
                <a:spcPct val="80000"/>
              </a:lnSpc>
            </a:pPr>
            <a:r>
              <a:rPr lang="en-US" sz="1800" b="1"/>
              <a:t>Stroke output</a:t>
            </a:r>
          </a:p>
          <a:p>
            <a:pPr lvl="1">
              <a:lnSpc>
                <a:spcPct val="80000"/>
              </a:lnSpc>
              <a:buFontTx/>
              <a:buNone/>
            </a:pPr>
            <a:r>
              <a:rPr lang="en-US" sz="1600"/>
              <a:t>&lt;canvas&gt;    (Firefox, Safari)</a:t>
            </a:r>
          </a:p>
          <a:p>
            <a:pPr>
              <a:lnSpc>
                <a:spcPct val="80000"/>
              </a:lnSpc>
            </a:pPr>
            <a:endParaRPr lang="en-US" sz="1800"/>
          </a:p>
          <a:p>
            <a:pPr>
              <a:lnSpc>
                <a:spcPct val="80000"/>
              </a:lnSpc>
            </a:pPr>
            <a:r>
              <a:rPr lang="en-US" sz="1800" b="1"/>
              <a:t>Javascript code</a:t>
            </a:r>
          </a:p>
          <a:p>
            <a:pPr lvl="1">
              <a:lnSpc>
                <a:spcPct val="80000"/>
              </a:lnSpc>
              <a:buFontTx/>
              <a:buNone/>
            </a:pPr>
            <a:r>
              <a:rPr lang="en-US" sz="1600"/>
              <a:t>&lt;script&gt;</a:t>
            </a:r>
          </a:p>
          <a:p>
            <a:pPr>
              <a:lnSpc>
                <a:spcPct val="80000"/>
              </a:lnSpc>
            </a:pPr>
            <a:endParaRPr lang="en-US" sz="1800"/>
          </a:p>
          <a:p>
            <a:pPr>
              <a:lnSpc>
                <a:spcPct val="80000"/>
              </a:lnSpc>
            </a:pPr>
            <a:r>
              <a:rPr lang="en-US" sz="1800" b="1"/>
              <a:t>CSS style sheets</a:t>
            </a:r>
          </a:p>
          <a:p>
            <a:pPr lvl="1">
              <a:lnSpc>
                <a:spcPct val="80000"/>
              </a:lnSpc>
              <a:buFontTx/>
              <a:buNone/>
            </a:pPr>
            <a:r>
              <a:rPr lang="en-US" sz="1600"/>
              <a:t>&lt;style&gt;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r>
              <a:rPr lang="en-US"/>
              <a:t>View Tree Manipulation</a:t>
            </a:r>
          </a:p>
        </p:txBody>
      </p:sp>
      <p:sp>
        <p:nvSpPr>
          <p:cNvPr id="62467" name="Rectangle 3"/>
          <p:cNvSpPr>
            <a:spLocks noGrp="1" noChangeArrowheads="1"/>
          </p:cNvSpPr>
          <p:nvPr>
            <p:ph type="body" idx="1"/>
          </p:nvPr>
        </p:nvSpPr>
        <p:spPr/>
        <p:txBody>
          <a:bodyPr/>
          <a:lstStyle/>
          <a:p>
            <a:pPr lvl="0">
              <a:defRPr/>
            </a:pPr>
            <a:r>
              <a:rPr lang="en-US" sz="2000"/>
              <a:t>Javascript can </a:t>
            </a:r>
            <a:r>
              <a:rPr lang="en-US" sz="2000" b="1"/>
              <a:t>procedurally</a:t>
            </a:r>
            <a:r>
              <a:rPr lang="en-US" sz="2000"/>
              <a:t> mutate a view tree</a:t>
            </a:r>
            <a:endParaRPr lang="en-US" sz="1600"/>
          </a:p>
          <a:p>
            <a:pPr>
              <a:buFontTx/>
              <a:buNone/>
            </a:pPr>
            <a:r>
              <a:rPr lang="en-US" sz="1600"/>
              <a:t>&lt;script&gt;</a:t>
            </a:r>
          </a:p>
          <a:p>
            <a:pPr>
              <a:buFontTx/>
              <a:buNone/>
            </a:pPr>
            <a:r>
              <a:rPr lang="en-US" sz="1600"/>
              <a:t>var doc = document</a:t>
            </a:r>
          </a:p>
          <a:p>
            <a:pPr>
              <a:buFontTx/>
              <a:buNone/>
            </a:pPr>
            <a:r>
              <a:rPr lang="en-US" sz="1600"/>
              <a:t>var div1 = doc.createElement("div")</a:t>
            </a:r>
          </a:p>
          <a:p>
            <a:pPr>
              <a:buFontTx/>
              <a:buNone/>
            </a:pPr>
            <a:r>
              <a:rPr lang="en-US" sz="1600"/>
              <a:t>  div1.appendChild(doc.createTextNode("What are you doing now?”)</a:t>
            </a:r>
          </a:p>
          <a:p>
            <a:pPr>
              <a:buNone/>
            </a:pPr>
            <a:r>
              <a:rPr lang="en-US" sz="1600"/>
              <a:t>…</a:t>
            </a:r>
          </a:p>
          <a:p>
            <a:pPr>
              <a:buNone/>
            </a:pPr>
            <a:r>
              <a:rPr lang="en-US" sz="1600"/>
              <a:t>var div3 = doc.createElement("div")</a:t>
            </a:r>
          </a:p>
          <a:p>
            <a:pPr>
              <a:buFontTx/>
              <a:buNone/>
            </a:pPr>
            <a:r>
              <a:rPr lang="en-US" sz="1600"/>
              <a:t>  var button = doc.createElement("button")</a:t>
            </a:r>
          </a:p>
          <a:p>
            <a:pPr>
              <a:buFontTx/>
              <a:buNone/>
            </a:pPr>
            <a:r>
              <a:rPr lang="en-US" sz="1600"/>
              <a:t>    button.appendChild(doc.createTextNode("Send"))</a:t>
            </a:r>
          </a:p>
          <a:p>
            <a:pPr>
              <a:buFontTx/>
              <a:buNone/>
            </a:pPr>
            <a:r>
              <a:rPr lang="en-US" sz="1600"/>
              <a:t>    div3.appendChild(button)</a:t>
            </a:r>
          </a:p>
          <a:p>
            <a:pPr>
              <a:buFontTx/>
              <a:buNone/>
            </a:pPr>
            <a:r>
              <a:rPr lang="en-US" sz="1600"/>
              <a:t>  var a = doc.createElement("a")</a:t>
            </a:r>
          </a:p>
          <a:p>
            <a:pPr>
              <a:buFontTx/>
              <a:buNone/>
            </a:pPr>
            <a:r>
              <a:rPr lang="en-US" sz="1600"/>
              <a:t>    a.setAttribute("href", "#")</a:t>
            </a:r>
          </a:p>
          <a:p>
            <a:pPr>
              <a:buFontTx/>
              <a:buNone/>
            </a:pPr>
            <a:r>
              <a:rPr lang="en-US" sz="1600"/>
              <a:t>    a.appendChild(doc.createTextNode("sign out"))</a:t>
            </a:r>
          </a:p>
          <a:p>
            <a:pPr>
              <a:buFontTx/>
              <a:buNone/>
            </a:pPr>
            <a:r>
              <a:rPr lang="en-US" sz="1600"/>
              <a:t>    div3.appendChild(a)</a:t>
            </a:r>
          </a:p>
          <a:p>
            <a:pPr>
              <a:buFontTx/>
              <a:buNone/>
            </a:pPr>
            <a:r>
              <a:rPr lang="en-US" sz="1600"/>
              <a:t>&lt;/script&gt;</a:t>
            </a:r>
            <a:endParaRPr lang="en-US" sz="2000"/>
          </a:p>
        </p:txBody>
      </p:sp>
      <p:sp>
        <p:nvSpPr>
          <p:cNvPr id="62468"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2469" name="Footer Placeholder 5"/>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2470" name="Slide Number Placeholder 6"/>
          <p:cNvSpPr>
            <a:spLocks noGrp="1"/>
          </p:cNvSpPr>
          <p:nvPr>
            <p:ph type="sldNum" sz="quarter" idx="12"/>
          </p:nvPr>
        </p:nvSpPr>
        <p:spPr>
          <a:noFill/>
        </p:spPr>
        <p:txBody>
          <a:bodyPr/>
          <a:lstStyle/>
          <a:p>
            <a:fld id="{7BE9F6BC-FC36-5547-ABDD-94FC54A58B6A}" type="slidenum">
              <a:rPr lang="en-US"/>
              <a:pPr/>
              <a:t>23</a:t>
            </a:fld>
            <a:endParaRPr lang="en-US"/>
          </a:p>
        </p:txBody>
      </p:sp>
      <p:pic>
        <p:nvPicPr>
          <p:cNvPr id="16" name="Picture 15"/>
          <p:cNvPicPr>
            <a:picLocks noChangeAspect="1"/>
          </p:cNvPicPr>
          <p:nvPr/>
        </p:nvPicPr>
        <p:blipFill>
          <a:blip r:embed="rId3"/>
          <a:stretch>
            <a:fillRect/>
          </a:stretch>
        </p:blipFill>
        <p:spPr>
          <a:xfrm>
            <a:off x="6553200" y="2819400"/>
            <a:ext cx="2305050" cy="1093922"/>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Javascript in One Slide</a:t>
            </a:r>
          </a:p>
        </p:txBody>
      </p:sp>
      <p:sp>
        <p:nvSpPr>
          <p:cNvPr id="3" name="Text Placeholder 2"/>
          <p:cNvSpPr>
            <a:spLocks noGrp="1"/>
          </p:cNvSpPr>
          <p:nvPr>
            <p:ph sz="half" idx="1"/>
          </p:nvPr>
        </p:nvSpPr>
        <p:spPr>
          <a:xfrm>
            <a:off x="685800" y="914400"/>
            <a:ext cx="3810000" cy="5181600"/>
          </a:xfrm>
        </p:spPr>
        <p:txBody>
          <a:bodyPr/>
          <a:lstStyle/>
          <a:p>
            <a:pPr>
              <a:buNone/>
            </a:pPr>
            <a:r>
              <a:rPr lang="en-US"/>
              <a:t>Like Java…</a:t>
            </a:r>
          </a:p>
          <a:p>
            <a:pPr>
              <a:buNone/>
            </a:pPr>
            <a:r>
              <a:rPr lang="en-US" sz="2000" b="1"/>
              <a:t>expressions</a:t>
            </a:r>
          </a:p>
          <a:p>
            <a:pPr>
              <a:buNone/>
            </a:pPr>
            <a:r>
              <a:rPr lang="en-US" sz="1800">
                <a:latin typeface="Consolas"/>
                <a:cs typeface="Consolas"/>
              </a:rPr>
              <a:t>hyp = Math.sqrt(a*a + b*b)</a:t>
            </a:r>
          </a:p>
          <a:p>
            <a:pPr>
              <a:buNone/>
            </a:pPr>
            <a:r>
              <a:rPr lang="en-US" sz="1800">
                <a:latin typeface="Consolas"/>
                <a:cs typeface="Consolas"/>
              </a:rPr>
              <a:t>console.log(“Hello” </a:t>
            </a:r>
          </a:p>
          <a:p>
            <a:pPr>
              <a:buNone/>
            </a:pPr>
            <a:r>
              <a:rPr lang="en-US" sz="1800">
                <a:latin typeface="Consolas"/>
                <a:cs typeface="Consolas"/>
              </a:rPr>
              <a:t>             + “, world”);</a:t>
            </a:r>
          </a:p>
          <a:p>
            <a:pPr>
              <a:buNone/>
            </a:pPr>
            <a:endParaRPr lang="en-US" sz="2000"/>
          </a:p>
          <a:p>
            <a:pPr>
              <a:buNone/>
            </a:pPr>
            <a:r>
              <a:rPr lang="en-US" sz="2000" b="1"/>
              <a:t>statements</a:t>
            </a:r>
          </a:p>
          <a:p>
            <a:pPr>
              <a:buNone/>
            </a:pPr>
            <a:r>
              <a:rPr lang="en-US" sz="1800">
                <a:latin typeface="Consolas"/>
                <a:cs typeface="Consolas"/>
              </a:rPr>
              <a:t>if (a &lt; b) { return a } </a:t>
            </a:r>
            <a:br>
              <a:rPr lang="en-US" sz="1800">
                <a:latin typeface="Consolas"/>
                <a:cs typeface="Consolas"/>
              </a:rPr>
            </a:br>
            <a:r>
              <a:rPr lang="en-US" sz="1800">
                <a:latin typeface="Consolas"/>
                <a:cs typeface="Consolas"/>
              </a:rPr>
              <a:t>else { return b }</a:t>
            </a:r>
          </a:p>
          <a:p>
            <a:pPr>
              <a:buNone/>
            </a:pPr>
            <a:endParaRPr lang="en-US" sz="2000"/>
          </a:p>
          <a:p>
            <a:pPr>
              <a:buNone/>
            </a:pPr>
            <a:r>
              <a:rPr lang="en-US" sz="2000" b="1"/>
              <a:t>comments</a:t>
            </a:r>
          </a:p>
          <a:p>
            <a:pPr>
              <a:buNone/>
            </a:pPr>
            <a:r>
              <a:rPr lang="en-US" sz="1800">
                <a:latin typeface="Consolas"/>
                <a:cs typeface="Consolas"/>
              </a:rPr>
              <a:t>/* this</a:t>
            </a:r>
          </a:p>
          <a:p>
            <a:pPr>
              <a:buNone/>
            </a:pPr>
            <a:r>
              <a:rPr lang="en-US" sz="1800">
                <a:latin typeface="Consolas"/>
                <a:cs typeface="Consolas"/>
              </a:rPr>
              <a:t>    is a comment */</a:t>
            </a:r>
          </a:p>
          <a:p>
            <a:pPr>
              <a:buNone/>
            </a:pPr>
            <a:r>
              <a:rPr lang="en-US" sz="1800">
                <a:latin typeface="Consolas"/>
                <a:cs typeface="Consolas"/>
              </a:rPr>
              <a:t>// and so is this</a:t>
            </a:r>
            <a:endParaRPr lang="en-US" sz="1400">
              <a:latin typeface="Consolas"/>
              <a:cs typeface="Consolas"/>
            </a:endParaRPr>
          </a:p>
          <a:p>
            <a:pPr lvl="2">
              <a:buNone/>
            </a:pPr>
            <a:endParaRPr lang="en-US" sz="1600"/>
          </a:p>
          <a:p>
            <a:pPr lvl="2">
              <a:buNone/>
            </a:pPr>
            <a:endParaRPr lang="en-US" sz="1600"/>
          </a:p>
        </p:txBody>
      </p:sp>
      <p:sp>
        <p:nvSpPr>
          <p:cNvPr id="7" name="Content Placeholder 6"/>
          <p:cNvSpPr>
            <a:spLocks noGrp="1"/>
          </p:cNvSpPr>
          <p:nvPr>
            <p:ph sz="half" idx="2"/>
          </p:nvPr>
        </p:nvSpPr>
        <p:spPr>
          <a:xfrm>
            <a:off x="4648200" y="914400"/>
            <a:ext cx="4495800" cy="5181600"/>
          </a:xfrm>
        </p:spPr>
        <p:txBody>
          <a:bodyPr/>
          <a:lstStyle/>
          <a:p>
            <a:pPr>
              <a:buNone/>
            </a:pPr>
            <a:r>
              <a:rPr lang="en-US"/>
              <a:t>Like Python…</a:t>
            </a:r>
          </a:p>
          <a:p>
            <a:pPr>
              <a:buNone/>
            </a:pPr>
            <a:r>
              <a:rPr lang="en-US" sz="2000" b="1"/>
              <a:t>no declared types</a:t>
            </a:r>
          </a:p>
          <a:p>
            <a:pPr>
              <a:buNone/>
            </a:pPr>
            <a:r>
              <a:rPr lang="en-US" sz="1800">
                <a:solidFill>
                  <a:srgbClr val="FF0000"/>
                </a:solidFill>
                <a:latin typeface="Consolas"/>
                <a:cs typeface="Consolas"/>
              </a:rPr>
              <a:t>var </a:t>
            </a:r>
            <a:r>
              <a:rPr lang="en-US" sz="1800">
                <a:latin typeface="Consolas"/>
                <a:cs typeface="Consolas"/>
              </a:rPr>
              <a:t>x = 5;</a:t>
            </a:r>
          </a:p>
          <a:p>
            <a:pPr>
              <a:buNone/>
            </a:pPr>
            <a:r>
              <a:rPr lang="en-US" sz="1800">
                <a:latin typeface="Consolas"/>
                <a:cs typeface="Consolas"/>
              </a:rPr>
              <a:t>for (</a:t>
            </a:r>
            <a:r>
              <a:rPr lang="en-US" sz="1800">
                <a:solidFill>
                  <a:srgbClr val="FF0000"/>
                </a:solidFill>
                <a:latin typeface="Consolas"/>
                <a:cs typeface="Consolas"/>
              </a:rPr>
              <a:t>var</a:t>
            </a:r>
            <a:r>
              <a:rPr lang="en-US" sz="1800">
                <a:latin typeface="Consolas"/>
                <a:cs typeface="Consolas"/>
              </a:rPr>
              <a:t> i = 0; i &lt; 10; ++i) {…}</a:t>
            </a:r>
          </a:p>
          <a:p>
            <a:pPr>
              <a:buNone/>
            </a:pPr>
            <a:endParaRPr lang="en-US" sz="2000">
              <a:latin typeface="Consolas"/>
              <a:cs typeface="Consolas"/>
            </a:endParaRPr>
          </a:p>
          <a:p>
            <a:pPr>
              <a:buNone/>
            </a:pPr>
            <a:r>
              <a:rPr lang="en-US" sz="2000" b="1"/>
              <a:t>objects and arrays are dynamic</a:t>
            </a:r>
          </a:p>
          <a:p>
            <a:pPr>
              <a:buNone/>
            </a:pPr>
            <a:r>
              <a:rPr lang="en-US" sz="1800">
                <a:latin typeface="Consolas"/>
                <a:cs typeface="Consolas"/>
              </a:rPr>
              <a:t>var obj = { x: 5, y: -1 };</a:t>
            </a:r>
          </a:p>
          <a:p>
            <a:pPr>
              <a:buNone/>
            </a:pPr>
            <a:r>
              <a:rPr lang="en-US" sz="1800">
                <a:latin typeface="Consolas"/>
                <a:cs typeface="Consolas"/>
              </a:rPr>
              <a:t>obj.z = 8; </a:t>
            </a:r>
          </a:p>
          <a:p>
            <a:pPr>
              <a:buNone/>
            </a:pPr>
            <a:r>
              <a:rPr lang="en-US" sz="1800">
                <a:latin typeface="Consolas"/>
                <a:cs typeface="Consolas"/>
              </a:rPr>
              <a:t>var list = [“a”, “b”];</a:t>
            </a:r>
          </a:p>
          <a:p>
            <a:pPr>
              <a:buNone/>
            </a:pPr>
            <a:r>
              <a:rPr lang="en-US" sz="1800">
                <a:latin typeface="Consolas"/>
                <a:cs typeface="Consolas"/>
              </a:rPr>
              <a:t>list[2] = “c”;</a:t>
            </a:r>
          </a:p>
          <a:p>
            <a:pPr>
              <a:buNone/>
            </a:pPr>
            <a:endParaRPr lang="en-US" sz="2000"/>
          </a:p>
          <a:p>
            <a:pPr>
              <a:buNone/>
            </a:pPr>
            <a:r>
              <a:rPr lang="en-US" sz="2000" b="1"/>
              <a:t>functions are first-class</a:t>
            </a:r>
          </a:p>
          <a:p>
            <a:pPr>
              <a:buNone/>
            </a:pPr>
            <a:r>
              <a:rPr lang="en-US" sz="1800">
                <a:latin typeface="Consolas"/>
                <a:cs typeface="Consolas"/>
              </a:rPr>
              <a:t>function square(x) { return x*x; }</a:t>
            </a:r>
          </a:p>
          <a:p>
            <a:pPr>
              <a:buNone/>
            </a:pPr>
            <a:r>
              <a:rPr lang="en-US" sz="1800">
                <a:latin typeface="Consolas"/>
                <a:cs typeface="Consolas"/>
              </a:rPr>
              <a:t>var double = function(a) { </a:t>
            </a:r>
          </a:p>
          <a:p>
            <a:pPr>
              <a:buNone/>
            </a:pPr>
            <a:r>
              <a:rPr lang="en-US" sz="1800">
                <a:latin typeface="Consolas"/>
                <a:cs typeface="Consolas"/>
              </a:rPr>
              <a:t>                 return 2*a; }</a:t>
            </a:r>
          </a:p>
          <a:p>
            <a:pPr>
              <a:buNone/>
            </a:pPr>
            <a:r>
              <a:rPr lang="en-US" sz="2000"/>
              <a:t> </a:t>
            </a:r>
          </a:p>
          <a:p>
            <a:pPr>
              <a:buNone/>
            </a:pPr>
            <a:endParaRPr lang="en-US" sz="2000"/>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2E8AB646-5AEA-3B49-9CF6-25E07660F97B}"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jQuery in One Slide</a:t>
            </a:r>
          </a:p>
        </p:txBody>
      </p:sp>
      <p:sp>
        <p:nvSpPr>
          <p:cNvPr id="3" name="Text Placeholder 2"/>
          <p:cNvSpPr>
            <a:spLocks noGrp="1"/>
          </p:cNvSpPr>
          <p:nvPr>
            <p:ph type="body" idx="1"/>
          </p:nvPr>
        </p:nvSpPr>
        <p:spPr/>
        <p:txBody>
          <a:bodyPr/>
          <a:lstStyle/>
          <a:p>
            <a:r>
              <a:rPr lang="en-US"/>
              <a:t>Select nodes</a:t>
            </a:r>
          </a:p>
          <a:p>
            <a:pPr lvl="1">
              <a:buNone/>
            </a:pPr>
            <a:r>
              <a:rPr lang="en-US"/>
              <a:t>	$(“#send”)</a:t>
            </a:r>
          </a:p>
          <a:p>
            <a:pPr lvl="1">
              <a:buNone/>
            </a:pPr>
            <a:r>
              <a:rPr lang="en-US"/>
              <a:t>	$(“.toolbar”)</a:t>
            </a:r>
          </a:p>
          <a:p>
            <a:pPr lvl="1">
              <a:buNone/>
            </a:pPr>
            <a:r>
              <a:rPr lang="en-US"/>
              <a:t>	$(“button”)</a:t>
            </a:r>
          </a:p>
          <a:p>
            <a:r>
              <a:rPr lang="en-US"/>
              <a:t>Create nodes</a:t>
            </a:r>
          </a:p>
          <a:p>
            <a:pPr lvl="1">
              <a:buNone/>
            </a:pPr>
            <a:r>
              <a:rPr lang="en-US"/>
              <a:t>	$(‘&lt;button class=“toolbar”&gt;&lt;/button&gt;’)</a:t>
            </a:r>
          </a:p>
          <a:p>
            <a:r>
              <a:rPr lang="en-US"/>
              <a:t>Act on nodes</a:t>
            </a:r>
          </a:p>
          <a:p>
            <a:pPr lvl="1">
              <a:buNone/>
            </a:pPr>
            <a:r>
              <a:rPr lang="en-US"/>
              <a:t>	$(“#send”).</a:t>
            </a:r>
            <a:r>
              <a:rPr lang="en-US" b="1"/>
              <a:t>text</a:t>
            </a:r>
            <a:r>
              <a:rPr lang="en-US"/>
              <a:t>() 		// </a:t>
            </a:r>
            <a:r>
              <a:rPr lang="en-US">
                <a:sym typeface="Wingdings"/>
              </a:rPr>
              <a:t>returns “Send”</a:t>
            </a:r>
          </a:p>
          <a:p>
            <a:pPr lvl="1">
              <a:buNone/>
            </a:pPr>
            <a:r>
              <a:rPr lang="en-US"/>
              <a:t>	$(“#send”).</a:t>
            </a:r>
            <a:r>
              <a:rPr lang="en-US" b="1"/>
              <a:t>text</a:t>
            </a:r>
            <a:r>
              <a:rPr lang="en-US"/>
              <a:t>(“Tweet”)     // changes button label</a:t>
            </a:r>
          </a:p>
          <a:p>
            <a:pPr lvl="1">
              <a:buNone/>
            </a:pPr>
            <a:r>
              <a:rPr lang="en-US"/>
              <a:t>    $(“.toolbar”).</a:t>
            </a:r>
            <a:r>
              <a:rPr lang="en-US" b="1"/>
              <a:t>attr</a:t>
            </a:r>
            <a:r>
              <a:rPr lang="en-US"/>
              <a:t>(“disabled”, “true”)</a:t>
            </a:r>
          </a:p>
          <a:p>
            <a:pPr lvl="1">
              <a:buNone/>
            </a:pPr>
            <a:r>
              <a:rPr lang="en-US"/>
              <a:t>	$(“#send”).</a:t>
            </a:r>
            <a:r>
              <a:rPr lang="en-US" b="1"/>
              <a:t>click</a:t>
            </a:r>
            <a:r>
              <a:rPr lang="en-US"/>
              <a:t>(function() { … })</a:t>
            </a:r>
          </a:p>
          <a:p>
            <a:pPr lvl="1">
              <a:buNone/>
            </a:pPr>
            <a:r>
              <a:rPr lang="en-US"/>
              <a:t>	$(“#textarea”).</a:t>
            </a:r>
            <a:r>
              <a:rPr lang="en-US" b="1"/>
              <a:t>val</a:t>
            </a:r>
            <a:r>
              <a:rPr lang="en-US"/>
              <a:t>()</a:t>
            </a:r>
          </a:p>
          <a:p>
            <a:pPr lvl="1">
              <a:buNone/>
            </a:pPr>
            <a:r>
              <a:rPr lang="en-US"/>
              <a:t>	$(“#mainPanel”).</a:t>
            </a:r>
            <a:r>
              <a:rPr lang="en-US" b="1"/>
              <a:t>html</a:t>
            </a:r>
            <a:r>
              <a:rPr lang="en-US"/>
              <a:t>(“&lt;button&gt;Press Me&lt;/button&gt;”)</a:t>
            </a:r>
            <a:endParaRPr lang="en-US" b="1"/>
          </a:p>
          <a:p>
            <a:pPr lvl="1">
              <a:buNone/>
            </a:pPr>
            <a:endParaRPr lang="en-US"/>
          </a:p>
        </p:txBody>
      </p:sp>
      <p:sp>
        <p:nvSpPr>
          <p:cNvPr id="4" name="Date Placeholder 3"/>
          <p:cNvSpPr>
            <a:spLocks noGrp="1"/>
          </p:cNvSpPr>
          <p:nvPr>
            <p:ph type="dt" sz="half" idx="10"/>
          </p:nvPr>
        </p:nvSpPr>
        <p:spPr/>
        <p:txBody>
          <a:bodyPr/>
          <a:lstStyle/>
          <a:p>
            <a:pPr>
              <a:defRPr/>
            </a:pPr>
            <a:r>
              <a:rPr lang="en-US" smtClean="0"/>
              <a:t>Spring 2011</a:t>
            </a:r>
            <a:endParaRPr lang="en-US"/>
          </a:p>
        </p:txBody>
      </p:sp>
      <p:sp>
        <p:nvSpPr>
          <p:cNvPr id="5" name="Footer Placeholder 4"/>
          <p:cNvSpPr>
            <a:spLocks noGrp="1"/>
          </p:cNvSpPr>
          <p:nvPr>
            <p:ph type="ftr" sz="quarter" idx="11"/>
          </p:nvPr>
        </p:nvSpPr>
        <p:spPr/>
        <p:txBody>
          <a:bodyPr/>
          <a:lstStyle/>
          <a:p>
            <a:pPr>
              <a:defRPr/>
            </a:pPr>
            <a:r>
              <a:rPr lang="en-US" smtClean="0"/>
              <a:t>6.813/6.831 User Interface Design and Implementation</a:t>
            </a:r>
            <a:endParaRPr lang="en-US"/>
          </a:p>
        </p:txBody>
      </p:sp>
      <p:sp>
        <p:nvSpPr>
          <p:cNvPr id="6" name="Slide Number Placeholder 5"/>
          <p:cNvSpPr>
            <a:spLocks noGrp="1"/>
          </p:cNvSpPr>
          <p:nvPr>
            <p:ph type="sldNum" sz="quarter" idx="12"/>
          </p:nvPr>
        </p:nvSpPr>
        <p:spPr/>
        <p:txBody>
          <a:bodyPr/>
          <a:lstStyle/>
          <a:p>
            <a:fld id="{2E8AB646-5AEA-3B49-9CF6-25E07660F97B}" type="slidenum">
              <a:rPr lang="en-US"/>
              <a:pPr/>
              <a:t>25</a:t>
            </a:fld>
            <a:endParaRPr lang="en-US"/>
          </a:p>
        </p:txBody>
      </p:sp>
      <p:sp>
        <p:nvSpPr>
          <p:cNvPr id="8" name="Rectangle 7"/>
          <p:cNvSpPr/>
          <p:nvPr/>
        </p:nvSpPr>
        <p:spPr>
          <a:xfrm>
            <a:off x="4419429" y="1371600"/>
            <a:ext cx="4191171" cy="1015663"/>
          </a:xfrm>
          <a:prstGeom prst="rect">
            <a:avLst/>
          </a:prstGeom>
        </p:spPr>
        <p:txBody>
          <a:bodyPr wrap="none">
            <a:spAutoFit/>
          </a:bodyPr>
          <a:lstStyle/>
          <a:p>
            <a:r>
              <a:rPr lang="en-US"/>
              <a:t>&lt;button </a:t>
            </a:r>
            <a:r>
              <a:rPr lang="en-US" b="1">
                <a:solidFill>
                  <a:srgbClr val="FF0000"/>
                </a:solidFill>
              </a:rPr>
              <a:t>id</a:t>
            </a:r>
            <a:r>
              <a:rPr lang="en-US"/>
              <a:t>=“send” </a:t>
            </a:r>
            <a:r>
              <a:rPr lang="en-US" b="1">
                <a:solidFill>
                  <a:srgbClr val="FF0000"/>
                </a:solidFill>
              </a:rPr>
              <a:t>class</a:t>
            </a:r>
            <a:r>
              <a:rPr lang="en-US"/>
              <a:t>=“toolbar”&gt;</a:t>
            </a:r>
          </a:p>
          <a:p>
            <a:r>
              <a:rPr lang="en-US"/>
              <a:t>    Send</a:t>
            </a:r>
          </a:p>
          <a:p>
            <a:r>
              <a:rPr lang="en-US"/>
              <a:t>&lt;/button&gt; </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Mixing Declarative and Procedural Code</a:t>
            </a:r>
          </a:p>
        </p:txBody>
      </p:sp>
      <p:sp>
        <p:nvSpPr>
          <p:cNvPr id="66563" name="Rectangle 3"/>
          <p:cNvSpPr>
            <a:spLocks noGrp="1" noChangeArrowheads="1"/>
          </p:cNvSpPr>
          <p:nvPr>
            <p:ph type="body" idx="1"/>
          </p:nvPr>
        </p:nvSpPr>
        <p:spPr/>
        <p:txBody>
          <a:bodyPr/>
          <a:lstStyle/>
          <a:p>
            <a:pPr>
              <a:spcBef>
                <a:spcPct val="0"/>
              </a:spcBef>
              <a:buFontTx/>
              <a:buNone/>
            </a:pPr>
            <a:r>
              <a:rPr lang="en-US" sz="1600"/>
              <a:t>&lt;body&gt;</a:t>
            </a:r>
          </a:p>
          <a:p>
            <a:pPr>
              <a:spcBef>
                <a:spcPct val="0"/>
              </a:spcBef>
              <a:buFontTx/>
              <a:buNone/>
            </a:pPr>
            <a:r>
              <a:rPr lang="en-US" sz="1600"/>
              <a:t>   &lt;div&gt;What are you doing now?&lt;/div&gt;</a:t>
            </a:r>
          </a:p>
          <a:p>
            <a:pPr>
              <a:spcBef>
                <a:spcPct val="0"/>
              </a:spcBef>
              <a:buFontTx/>
              <a:buNone/>
            </a:pPr>
            <a:r>
              <a:rPr lang="en-US" sz="1600"/>
              <a:t>   &lt;div&gt;&lt;textarea id=“msg”&gt;&lt;/textarea&gt;&lt;/div&gt;</a:t>
            </a:r>
          </a:p>
          <a:p>
            <a:pPr>
              <a:spcBef>
                <a:spcPct val="0"/>
              </a:spcBef>
              <a:buFontTx/>
              <a:buNone/>
            </a:pPr>
            <a:r>
              <a:rPr lang="en-US" sz="1600"/>
              <a:t>   &lt;div&gt;&lt;button id=“send”&gt;Send&lt;/button&gt;&lt;/div&gt;</a:t>
            </a:r>
          </a:p>
          <a:p>
            <a:pPr>
              <a:buFontTx/>
              <a:buNone/>
            </a:pPr>
            <a:r>
              <a:rPr lang="en-US" sz="1600"/>
              <a:t>   &lt;div id=“sent” style=“font-style: italic”&gt;</a:t>
            </a:r>
          </a:p>
          <a:p>
            <a:pPr>
              <a:buFontTx/>
              <a:buNone/>
            </a:pPr>
            <a:r>
              <a:rPr lang="en-US" sz="1600"/>
              <a:t>       &lt;div&gt;Sent messages appear here.&lt;/div&gt;</a:t>
            </a:r>
          </a:p>
          <a:p>
            <a:pPr>
              <a:buFontTx/>
              <a:buNone/>
            </a:pPr>
            <a:r>
              <a:rPr lang="en-US" sz="1600"/>
              <a:t>   &lt;/div&gt;</a:t>
            </a:r>
          </a:p>
          <a:p>
            <a:pPr>
              <a:buNone/>
            </a:pPr>
            <a:r>
              <a:rPr lang="en-US" sz="1600"/>
              <a:t>&lt;/body&gt;</a:t>
            </a:r>
          </a:p>
          <a:p>
            <a:pPr>
              <a:buFontTx/>
              <a:buNone/>
            </a:pPr>
            <a:endParaRPr lang="en-US" sz="1600"/>
          </a:p>
          <a:p>
            <a:pPr>
              <a:buFontTx/>
              <a:buNone/>
            </a:pPr>
            <a:r>
              <a:rPr lang="en-US" sz="1600"/>
              <a:t>&lt;script src="http://code.jquery.com/jquery-1.5.min.js"&gt;&lt;/script&gt;</a:t>
            </a:r>
          </a:p>
          <a:p>
            <a:pPr>
              <a:buFontTx/>
              <a:buNone/>
            </a:pPr>
            <a:r>
              <a:rPr lang="en-US" sz="1600"/>
              <a:t>&lt;script&gt;</a:t>
            </a:r>
          </a:p>
          <a:p>
            <a:pPr>
              <a:buFontTx/>
              <a:buNone/>
            </a:pPr>
            <a:r>
              <a:rPr lang="en-US" sz="1600"/>
              <a:t>    </a:t>
            </a:r>
            <a:r>
              <a:rPr lang="en-US" sz="1600">
                <a:solidFill>
                  <a:srgbClr val="FF0000"/>
                </a:solidFill>
              </a:rPr>
              <a:t>$(function() {</a:t>
            </a:r>
          </a:p>
          <a:p>
            <a:pPr>
              <a:buFontTx/>
              <a:buNone/>
            </a:pPr>
            <a:r>
              <a:rPr lang="en-US" sz="1600"/>
              <a:t>	$(“#send”).click(function() {</a:t>
            </a:r>
          </a:p>
          <a:p>
            <a:pPr>
              <a:buFontTx/>
              <a:buNone/>
            </a:pPr>
            <a:r>
              <a:rPr lang="en-US" sz="1600"/>
              <a:t>          var msg = $(“#msg”).val()</a:t>
            </a:r>
          </a:p>
          <a:p>
            <a:pPr>
              <a:buFontTx/>
              <a:buNone/>
            </a:pPr>
            <a:r>
              <a:rPr lang="en-US" sz="1600"/>
              <a:t>          </a:t>
            </a:r>
            <a:endParaRPr lang="en-US" sz="1600">
              <a:solidFill>
                <a:srgbClr val="FF0000"/>
              </a:solidFill>
            </a:endParaRPr>
          </a:p>
          <a:p>
            <a:pPr>
              <a:buFontTx/>
              <a:buNone/>
            </a:pPr>
            <a:r>
              <a:rPr lang="en-US" sz="1600"/>
              <a:t>      })</a:t>
            </a:r>
          </a:p>
          <a:p>
            <a:pPr>
              <a:buFontTx/>
              <a:buNone/>
            </a:pPr>
            <a:r>
              <a:rPr lang="en-US" sz="1600"/>
              <a:t>    </a:t>
            </a:r>
            <a:r>
              <a:rPr lang="en-US" sz="1600">
                <a:solidFill>
                  <a:srgbClr val="FF0000"/>
                </a:solidFill>
              </a:rPr>
              <a:t>})</a:t>
            </a:r>
          </a:p>
          <a:p>
            <a:pPr>
              <a:buFontTx/>
              <a:buNone/>
            </a:pPr>
            <a:r>
              <a:rPr lang="en-US" sz="1600"/>
              <a:t>&lt;/script&gt;</a:t>
            </a:r>
          </a:p>
        </p:txBody>
      </p:sp>
      <p:sp>
        <p:nvSpPr>
          <p:cNvPr id="6656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656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6566" name="Slide Number Placeholder 5"/>
          <p:cNvSpPr>
            <a:spLocks noGrp="1"/>
          </p:cNvSpPr>
          <p:nvPr>
            <p:ph type="sldNum" sz="quarter" idx="12"/>
          </p:nvPr>
        </p:nvSpPr>
        <p:spPr>
          <a:noFill/>
        </p:spPr>
        <p:txBody>
          <a:bodyPr/>
          <a:lstStyle/>
          <a:p>
            <a:fld id="{42821547-B618-4243-A022-DD297D6CED44}" type="slidenum">
              <a:rPr lang="en-US"/>
              <a:pPr/>
              <a:t>26</a:t>
            </a:fld>
            <a:endParaRPr lang="en-US"/>
          </a:p>
        </p:txBody>
      </p:sp>
      <p:sp>
        <p:nvSpPr>
          <p:cNvPr id="26" name="Rectangle 25"/>
          <p:cNvSpPr/>
          <p:nvPr/>
        </p:nvSpPr>
        <p:spPr bwMode="auto">
          <a:xfrm>
            <a:off x="1219200" y="4953000"/>
            <a:ext cx="2590800" cy="228600"/>
          </a:xfrm>
          <a:prstGeom prst="rect">
            <a:avLst/>
          </a:prstGeom>
          <a:gradFill flip="none" rotWithShape="1">
            <a:gsLst>
              <a:gs pos="0">
                <a:schemeClr val="accent1">
                  <a:shade val="51000"/>
                  <a:satMod val="130000"/>
                  <a:alpha val="18000"/>
                </a:schemeClr>
              </a:gs>
              <a:gs pos="80000">
                <a:schemeClr val="accent1">
                  <a:shade val="93000"/>
                  <a:satMod val="130000"/>
                  <a:alpha val="18000"/>
                </a:schemeClr>
              </a:gs>
              <a:gs pos="100000">
                <a:schemeClr val="accent1">
                  <a:shade val="94000"/>
                  <a:satMod val="135000"/>
                  <a:alpha val="18000"/>
                </a:schemeClr>
              </a:gs>
            </a:gsLst>
            <a:lin ang="16200000" scaled="0"/>
            <a:tileRect/>
          </a:gradFill>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Rectangle 27"/>
          <p:cNvSpPr/>
          <p:nvPr/>
        </p:nvSpPr>
        <p:spPr bwMode="auto">
          <a:xfrm>
            <a:off x="4800600" y="3810000"/>
            <a:ext cx="4114800" cy="1066800"/>
          </a:xfrm>
          <a:prstGeom prst="rect">
            <a:avLst/>
          </a:prstGeom>
          <a:gradFill flip="none" rotWithShape="1">
            <a:gsLst>
              <a:gs pos="0">
                <a:schemeClr val="accent1">
                  <a:shade val="51000"/>
                  <a:satMod val="130000"/>
                  <a:alpha val="18000"/>
                </a:schemeClr>
              </a:gs>
              <a:gs pos="80000">
                <a:schemeClr val="accent1">
                  <a:shade val="93000"/>
                  <a:satMod val="130000"/>
                  <a:alpha val="18000"/>
                </a:schemeClr>
              </a:gs>
              <a:gs pos="100000">
                <a:schemeClr val="accent1">
                  <a:shade val="94000"/>
                  <a:satMod val="135000"/>
                  <a:alpha val="18000"/>
                </a:schemeClr>
              </a:gs>
            </a:gsLst>
            <a:lin ang="16200000" scaled="0"/>
            <a:tileRect/>
          </a:gradFill>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t" anchorCtr="1" compatLnSpc="1">
            <a:prstTxWarp prst="textNoShape">
              <a:avLst/>
            </a:prstTxWarp>
          </a:bodyPr>
          <a:lstStyle/>
          <a:p>
            <a:r>
              <a:rPr lang="en-US" smtClean="0">
                <a:solidFill>
                  <a:schemeClr val="tx1"/>
                </a:solidFill>
                <a:latin typeface="Arial" charset="0"/>
                <a:cs typeface="Arial" charset="0"/>
              </a:rPr>
              <a:t>var sent = $("#sent").html()</a:t>
            </a:r>
          </a:p>
          <a:p>
            <a:r>
              <a:rPr lang="en-US" smtClean="0">
                <a:solidFill>
                  <a:schemeClr val="tx1"/>
                </a:solidFill>
                <a:latin typeface="Arial" charset="0"/>
                <a:cs typeface="Arial" charset="0"/>
              </a:rPr>
              <a:t>sent += "&lt;div&gt;" + msg + "&lt;/div&gt;”</a:t>
            </a:r>
          </a:p>
          <a:p>
            <a:r>
              <a:rPr lang="en-US" smtClean="0">
                <a:solidFill>
                  <a:schemeClr val="tx1"/>
                </a:solidFill>
                <a:latin typeface="Arial" charset="0"/>
                <a:cs typeface="Arial" charset="0"/>
              </a:rPr>
              <a:t>$("#sent").html(sent)</a:t>
            </a:r>
          </a:p>
        </p:txBody>
      </p:sp>
      <p:sp>
        <p:nvSpPr>
          <p:cNvPr id="29" name="Rectangle 28"/>
          <p:cNvSpPr/>
          <p:nvPr/>
        </p:nvSpPr>
        <p:spPr bwMode="auto">
          <a:xfrm>
            <a:off x="4800600" y="5181600"/>
            <a:ext cx="4114800" cy="838200"/>
          </a:xfrm>
          <a:prstGeom prst="rect">
            <a:avLst/>
          </a:prstGeom>
          <a:gradFill flip="none" rotWithShape="1">
            <a:gsLst>
              <a:gs pos="0">
                <a:schemeClr val="accent1">
                  <a:shade val="51000"/>
                  <a:satMod val="130000"/>
                  <a:alpha val="18000"/>
                </a:schemeClr>
              </a:gs>
              <a:gs pos="80000">
                <a:schemeClr val="accent1">
                  <a:shade val="93000"/>
                  <a:satMod val="130000"/>
                  <a:alpha val="18000"/>
                </a:schemeClr>
              </a:gs>
              <a:gs pos="100000">
                <a:schemeClr val="accent1">
                  <a:shade val="94000"/>
                  <a:satMod val="135000"/>
                  <a:alpha val="18000"/>
                </a:schemeClr>
              </a:gs>
            </a:gsLst>
            <a:lin ang="16200000" scaled="0"/>
            <a:tileRect/>
          </a:gradFill>
          <a:ln>
            <a:headEnd type="none" w="med" len="med"/>
            <a:tailEnd type="triangle" w="lg" len="lg"/>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rtlCol="0" anchor="t" anchorCtr="1" compatLnSpc="1">
            <a:prstTxWarp prst="textNoShape">
              <a:avLst/>
            </a:prstTxWarp>
          </a:bodyPr>
          <a:lstStyle/>
          <a:p>
            <a:r>
              <a:rPr lang="en-US" smtClean="0">
                <a:solidFill>
                  <a:schemeClr val="tx1"/>
                </a:solidFill>
                <a:latin typeface="Arial" charset="0"/>
                <a:cs typeface="Arial" charset="0"/>
              </a:rPr>
              <a:t>var div = $("&lt;div&gt;&lt;/div&gt;”).text(msg)</a:t>
            </a:r>
          </a:p>
          <a:p>
            <a:r>
              <a:rPr lang="en-US" smtClean="0">
                <a:solidFill>
                  <a:schemeClr val="tx1"/>
                </a:solidFill>
                <a:latin typeface="Arial" charset="0"/>
                <a:cs typeface="Arial" charset="0"/>
              </a:rPr>
              <a:t>$("#sent").append(div)</a:t>
            </a:r>
          </a:p>
        </p:txBody>
      </p:sp>
      <p:cxnSp>
        <p:nvCxnSpPr>
          <p:cNvPr id="31" name="Curved Connector 30"/>
          <p:cNvCxnSpPr>
            <a:stCxn id="26" idx="3"/>
            <a:endCxn id="28" idx="1"/>
          </p:cNvCxnSpPr>
          <p:nvPr/>
        </p:nvCxnSpPr>
        <p:spPr bwMode="auto">
          <a:xfrm flipV="1">
            <a:off x="3810000" y="4343400"/>
            <a:ext cx="990600" cy="723900"/>
          </a:xfrm>
          <a:prstGeom prst="curvedConnector3">
            <a:avLst>
              <a:gd name="adj1" fmla="val 50000"/>
            </a:avLst>
          </a:prstGeom>
          <a:solidFill>
            <a:schemeClr val="bg1"/>
          </a:solidFill>
          <a:ln w="25400" cap="flat" cmpd="sng" algn="ctr">
            <a:solidFill>
              <a:schemeClr val="tx1"/>
            </a:solidFill>
            <a:prstDash val="solid"/>
            <a:round/>
            <a:headEnd type="none" w="med" len="med"/>
            <a:tailEnd type="arrow"/>
          </a:ln>
          <a:effectLst/>
        </p:spPr>
      </p:cxnSp>
      <p:cxnSp>
        <p:nvCxnSpPr>
          <p:cNvPr id="32" name="Curved Connector 31"/>
          <p:cNvCxnSpPr>
            <a:stCxn id="26" idx="3"/>
            <a:endCxn id="29" idx="1"/>
          </p:cNvCxnSpPr>
          <p:nvPr/>
        </p:nvCxnSpPr>
        <p:spPr bwMode="auto">
          <a:xfrm>
            <a:off x="3810000" y="5067300"/>
            <a:ext cx="990600" cy="533400"/>
          </a:xfrm>
          <a:prstGeom prst="curvedConnector3">
            <a:avLst>
              <a:gd name="adj1" fmla="val 50000"/>
            </a:avLst>
          </a:prstGeom>
          <a:solidFill>
            <a:schemeClr val="bg1"/>
          </a:solidFill>
          <a:ln w="25400" cap="flat" cmpd="sng" algn="ctr">
            <a:solidFill>
              <a:schemeClr val="tx1"/>
            </a:solidFill>
            <a:prstDash val="solid"/>
            <a:round/>
            <a:headEnd type="none" w="med" len="med"/>
            <a:tailEnd type="arrow"/>
          </a:ln>
          <a:effectLst/>
        </p:spPr>
      </p:cxnSp>
      <p:pic>
        <p:nvPicPr>
          <p:cNvPr id="36" name="Picture 35"/>
          <p:cNvPicPr>
            <a:picLocks noChangeAspect="1"/>
          </p:cNvPicPr>
          <p:nvPr/>
        </p:nvPicPr>
        <p:blipFill>
          <a:blip r:embed="rId3"/>
          <a:stretch>
            <a:fillRect/>
          </a:stretch>
        </p:blipFill>
        <p:spPr>
          <a:xfrm>
            <a:off x="5791200" y="1219200"/>
            <a:ext cx="2908300" cy="15113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Advantages &amp; Disadvantages of Declarative UI</a:t>
            </a:r>
          </a:p>
        </p:txBody>
      </p:sp>
      <p:sp>
        <p:nvSpPr>
          <p:cNvPr id="68611" name="Rectangle 3"/>
          <p:cNvSpPr>
            <a:spLocks noGrp="1" noChangeArrowheads="1"/>
          </p:cNvSpPr>
          <p:nvPr>
            <p:ph type="body" idx="1"/>
          </p:nvPr>
        </p:nvSpPr>
        <p:spPr>
          <a:xfrm>
            <a:off x="685800" y="1447800"/>
            <a:ext cx="7772400" cy="4648200"/>
          </a:xfrm>
        </p:spPr>
        <p:txBody>
          <a:bodyPr/>
          <a:lstStyle/>
          <a:p>
            <a:pPr>
              <a:lnSpc>
                <a:spcPct val="80000"/>
              </a:lnSpc>
              <a:spcAft>
                <a:spcPts val="600"/>
              </a:spcAft>
            </a:pPr>
            <a:r>
              <a:rPr lang="en-US"/>
              <a:t>Usually more compact</a:t>
            </a:r>
          </a:p>
          <a:p>
            <a:pPr>
              <a:lnSpc>
                <a:spcPct val="80000"/>
              </a:lnSpc>
              <a:spcAft>
                <a:spcPts val="600"/>
              </a:spcAft>
            </a:pPr>
            <a:r>
              <a:rPr lang="en-US"/>
              <a:t>Programmer only has to know how to say </a:t>
            </a:r>
            <a:r>
              <a:rPr lang="en-US" i="1"/>
              <a:t>what</a:t>
            </a:r>
            <a:r>
              <a:rPr lang="en-US"/>
              <a:t>, not </a:t>
            </a:r>
            <a:r>
              <a:rPr lang="en-US" i="1"/>
              <a:t>how</a:t>
            </a:r>
            <a:endParaRPr lang="en-US"/>
          </a:p>
          <a:p>
            <a:pPr lvl="1">
              <a:lnSpc>
                <a:spcPct val="80000"/>
              </a:lnSpc>
              <a:spcAft>
                <a:spcPts val="600"/>
              </a:spcAft>
            </a:pPr>
            <a:r>
              <a:rPr lang="en-US"/>
              <a:t>Automatic algorithms are responsible for figuring out how</a:t>
            </a:r>
          </a:p>
          <a:p>
            <a:pPr>
              <a:lnSpc>
                <a:spcPct val="80000"/>
              </a:lnSpc>
              <a:spcAft>
                <a:spcPts val="600"/>
              </a:spcAft>
            </a:pPr>
            <a:r>
              <a:rPr lang="en-US"/>
              <a:t>May be harder to debug</a:t>
            </a:r>
          </a:p>
          <a:p>
            <a:pPr lvl="1">
              <a:lnSpc>
                <a:spcPct val="80000"/>
              </a:lnSpc>
              <a:spcAft>
                <a:spcPts val="600"/>
              </a:spcAft>
            </a:pPr>
            <a:r>
              <a:rPr lang="en-US"/>
              <a:t>Can</a:t>
            </a:r>
            <a:r>
              <a:rPr lang="en-US">
                <a:latin typeface="Verdana" charset="0"/>
              </a:rPr>
              <a:t>’</a:t>
            </a:r>
            <a:r>
              <a:rPr lang="en-US"/>
              <a:t>t set breakpoints, single-step, print in a declarative specification</a:t>
            </a:r>
          </a:p>
          <a:p>
            <a:pPr lvl="1">
              <a:lnSpc>
                <a:spcPct val="80000"/>
              </a:lnSpc>
              <a:spcAft>
                <a:spcPts val="600"/>
              </a:spcAft>
            </a:pPr>
            <a:r>
              <a:rPr lang="en-US"/>
              <a:t>Debugging may be more trial-and-error</a:t>
            </a:r>
          </a:p>
          <a:p>
            <a:pPr>
              <a:lnSpc>
                <a:spcPct val="80000"/>
              </a:lnSpc>
              <a:spcAft>
                <a:spcPts val="600"/>
              </a:spcAft>
            </a:pPr>
            <a:r>
              <a:rPr lang="en-US"/>
              <a:t>Authoring tools are possible</a:t>
            </a:r>
          </a:p>
          <a:p>
            <a:pPr lvl="1">
              <a:lnSpc>
                <a:spcPct val="80000"/>
              </a:lnSpc>
              <a:spcAft>
                <a:spcPts val="600"/>
              </a:spcAft>
            </a:pPr>
            <a:r>
              <a:rPr lang="en-US"/>
              <a:t>Declarative spec can be loaded and saved by a tool; procedural specs generally can</a:t>
            </a:r>
            <a:r>
              <a:rPr lang="en-US">
                <a:latin typeface="Verdana" charset="0"/>
              </a:rPr>
              <a:t>’</a:t>
            </a:r>
            <a:r>
              <a:rPr lang="en-US"/>
              <a:t>t</a:t>
            </a:r>
          </a:p>
          <a:p>
            <a:pPr lvl="1">
              <a:lnSpc>
                <a:spcPct val="80000"/>
              </a:lnSpc>
              <a:spcAft>
                <a:spcPts val="600"/>
              </a:spcAft>
            </a:pPr>
            <a:endParaRPr lang="en-US"/>
          </a:p>
        </p:txBody>
      </p:sp>
      <p:sp>
        <p:nvSpPr>
          <p:cNvPr id="68612"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68613"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8614" name="Slide Number Placeholder 5"/>
          <p:cNvSpPr>
            <a:spLocks noGrp="1"/>
          </p:cNvSpPr>
          <p:nvPr>
            <p:ph type="sldNum" sz="quarter" idx="12"/>
          </p:nvPr>
        </p:nvSpPr>
        <p:spPr>
          <a:noFill/>
        </p:spPr>
        <p:txBody>
          <a:bodyPr/>
          <a:lstStyle/>
          <a:p>
            <a:fld id="{33F4040F-74B7-014F-8BA5-C8F8A6BE5763}"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a:t>Summary</a:t>
            </a:r>
          </a:p>
        </p:txBody>
      </p:sp>
      <p:sp>
        <p:nvSpPr>
          <p:cNvPr id="30723" name="Text Placeholder 7"/>
          <p:cNvSpPr>
            <a:spLocks noGrp="1"/>
          </p:cNvSpPr>
          <p:nvPr>
            <p:ph type="body" idx="1"/>
          </p:nvPr>
        </p:nvSpPr>
        <p:spPr/>
        <p:txBody>
          <a:bodyPr/>
          <a:lstStyle/>
          <a:p>
            <a:r>
              <a:rPr lang="en-US"/>
              <a:t>Design patterns</a:t>
            </a:r>
          </a:p>
          <a:p>
            <a:pPr lvl="1"/>
            <a:r>
              <a:rPr lang="en-US"/>
              <a:t>View tree is the primary structuring pattern for GUIs, used for output, input, and layout</a:t>
            </a:r>
          </a:p>
          <a:p>
            <a:pPr lvl="1"/>
            <a:r>
              <a:rPr lang="en-US"/>
              <a:t>Listener is used for input and model-view communication</a:t>
            </a:r>
          </a:p>
          <a:p>
            <a:pPr lvl="1"/>
            <a:r>
              <a:rPr lang="en-US"/>
              <a:t>Model-view-controller decouples backend from GUI</a:t>
            </a:r>
          </a:p>
          <a:p>
            <a:r>
              <a:rPr lang="en-US"/>
              <a:t>Approaches to GUI programming</a:t>
            </a:r>
          </a:p>
          <a:p>
            <a:pPr lvl="1"/>
            <a:r>
              <a:rPr lang="en-US"/>
              <a:t>Procedural, declarative, direct manipulation</a:t>
            </a:r>
          </a:p>
          <a:p>
            <a:pPr lvl="1"/>
            <a:r>
              <a:rPr lang="en-US"/>
              <a:t>HTML, Javascript, jQuery</a:t>
            </a:r>
          </a:p>
        </p:txBody>
      </p:sp>
      <p:sp>
        <p:nvSpPr>
          <p:cNvPr id="3072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3072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30726" name="Slide Number Placeholder 5"/>
          <p:cNvSpPr>
            <a:spLocks noGrp="1"/>
          </p:cNvSpPr>
          <p:nvPr>
            <p:ph type="sldNum" sz="quarter" idx="12"/>
          </p:nvPr>
        </p:nvSpPr>
        <p:spPr>
          <a:noFill/>
        </p:spPr>
        <p:txBody>
          <a:bodyPr/>
          <a:lstStyle/>
          <a:p>
            <a:fld id="{899918D3-C402-3742-A9CA-28750C704AA6}" type="slidenum">
              <a:rPr lang="en-US"/>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a:t>UI Hall of Fame or Shame?</a:t>
            </a:r>
          </a:p>
        </p:txBody>
      </p:sp>
      <p:sp>
        <p:nvSpPr>
          <p:cNvPr id="4099" name="Text Placeholder 7"/>
          <p:cNvSpPr>
            <a:spLocks noGrp="1"/>
          </p:cNvSpPr>
          <p:nvPr>
            <p:ph type="body" idx="1"/>
          </p:nvPr>
        </p:nvSpPr>
        <p:spPr/>
        <p:txBody>
          <a:bodyPr/>
          <a:lstStyle/>
          <a:p>
            <a:endParaRPr lang="en-US"/>
          </a:p>
        </p:txBody>
      </p:sp>
      <p:sp>
        <p:nvSpPr>
          <p:cNvPr id="4100"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4101"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4102" name="Slide Number Placeholder 4"/>
          <p:cNvSpPr>
            <a:spLocks noGrp="1"/>
          </p:cNvSpPr>
          <p:nvPr>
            <p:ph type="sldNum" sz="quarter" idx="12"/>
          </p:nvPr>
        </p:nvSpPr>
        <p:spPr>
          <a:noFill/>
        </p:spPr>
        <p:txBody>
          <a:bodyPr/>
          <a:lstStyle/>
          <a:p>
            <a:fld id="{DF112352-C5D4-BA49-A42B-8C9816D8037D}" type="slidenum">
              <a:rPr lang="en-US"/>
              <a:pPr/>
              <a:t>29</a:t>
            </a:fld>
            <a:endParaRPr lang="en-US"/>
          </a:p>
        </p:txBody>
      </p:sp>
      <p:pic>
        <p:nvPicPr>
          <p:cNvPr id="4103" name="Picture 4"/>
          <p:cNvPicPr>
            <a:picLocks noChangeAspect="1" noChangeArrowheads="1"/>
          </p:cNvPicPr>
          <p:nvPr/>
        </p:nvPicPr>
        <p:blipFill>
          <a:blip r:embed="rId3"/>
          <a:srcRect b="56390"/>
          <a:stretch>
            <a:fillRect/>
          </a:stretch>
        </p:blipFill>
        <p:spPr bwMode="auto">
          <a:xfrm>
            <a:off x="304800" y="1524000"/>
            <a:ext cx="8686800" cy="2209800"/>
          </a:xfrm>
          <a:prstGeom prst="rect">
            <a:avLst/>
          </a:prstGeom>
          <a:noFill/>
          <a:ln w="25400">
            <a:noFill/>
            <a:miter lim="800000"/>
            <a:headEnd/>
            <a:tailEnd type="none" w="lg" len="lg"/>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r>
              <a:rPr lang="en-US"/>
              <a:t>UI Hall of Fame or Shame?</a:t>
            </a:r>
          </a:p>
        </p:txBody>
      </p:sp>
      <p:sp>
        <p:nvSpPr>
          <p:cNvPr id="21507" name="Text Placeholder 7"/>
          <p:cNvSpPr>
            <a:spLocks noGrp="1"/>
          </p:cNvSpPr>
          <p:nvPr>
            <p:ph type="body" idx="1"/>
          </p:nvPr>
        </p:nvSpPr>
        <p:spPr/>
        <p:txBody>
          <a:bodyPr/>
          <a:lstStyle/>
          <a:p>
            <a:endParaRPr lang="en-US"/>
          </a:p>
        </p:txBody>
      </p:sp>
      <p:sp>
        <p:nvSpPr>
          <p:cNvPr id="21508" name="Date Placeholder 2"/>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21509"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21510" name="Slide Number Placeholder 4"/>
          <p:cNvSpPr>
            <a:spLocks noGrp="1"/>
          </p:cNvSpPr>
          <p:nvPr>
            <p:ph type="sldNum" sz="quarter" idx="12"/>
          </p:nvPr>
        </p:nvSpPr>
        <p:spPr>
          <a:noFill/>
        </p:spPr>
        <p:txBody>
          <a:bodyPr/>
          <a:lstStyle/>
          <a:p>
            <a:fld id="{7BB6BE24-6AA3-6A41-9848-07D070F09C51}" type="slidenum">
              <a:rPr lang="en-US"/>
              <a:pPr/>
              <a:t>3</a:t>
            </a:fld>
            <a:endParaRPr lang="en-US"/>
          </a:p>
        </p:txBody>
      </p:sp>
      <p:pic>
        <p:nvPicPr>
          <p:cNvPr id="21511" name="Picture 5"/>
          <p:cNvPicPr>
            <a:picLocks noChangeAspect="1" noChangeArrowheads="1"/>
          </p:cNvPicPr>
          <p:nvPr/>
        </p:nvPicPr>
        <p:blipFill>
          <a:blip r:embed="rId3"/>
          <a:srcRect/>
          <a:stretch>
            <a:fillRect/>
          </a:stretch>
        </p:blipFill>
        <p:spPr bwMode="auto">
          <a:xfrm>
            <a:off x="1524000" y="1189038"/>
            <a:ext cx="5943600" cy="4754562"/>
          </a:xfrm>
          <a:prstGeom prst="rect">
            <a:avLst/>
          </a:prstGeom>
          <a:noFill/>
          <a:ln w="25400">
            <a:noFill/>
            <a:miter lim="800000"/>
            <a:headEnd/>
            <a:tailEnd type="none" w="lg" len="lg"/>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400"/>
          </a:xfrm>
        </p:spPr>
        <p:txBody>
          <a:bodyPr/>
          <a:lstStyle/>
          <a:p>
            <a:r>
              <a:rPr lang="en-US"/>
              <a:t>Nanoquiz</a:t>
            </a:r>
          </a:p>
        </p:txBody>
      </p:sp>
      <p:sp>
        <p:nvSpPr>
          <p:cNvPr id="4" name="Subtitle 3"/>
          <p:cNvSpPr>
            <a:spLocks noGrp="1"/>
          </p:cNvSpPr>
          <p:nvPr>
            <p:ph type="subTitle" idx="1"/>
          </p:nvPr>
        </p:nvSpPr>
        <p:spPr>
          <a:xfrm>
            <a:off x="1447800" y="5029200"/>
            <a:ext cx="6400800" cy="1524000"/>
          </a:xfrm>
        </p:spPr>
        <p:txBody>
          <a:bodyPr>
            <a:normAutofit fontScale="62500" lnSpcReduction="20000"/>
          </a:bodyPr>
          <a:lstStyle/>
          <a:p>
            <a:pPr algn="l">
              <a:buFont typeface="Arial"/>
              <a:buChar char="•"/>
            </a:pPr>
            <a:r>
              <a:rPr lang="en-US" sz="4000">
                <a:solidFill>
                  <a:schemeClr val="tx1"/>
                </a:solidFill>
              </a:rPr>
              <a:t> closed book, closed notes</a:t>
            </a:r>
          </a:p>
          <a:p>
            <a:pPr algn="l">
              <a:buFont typeface="Arial"/>
              <a:buChar char="•"/>
            </a:pPr>
            <a:r>
              <a:rPr lang="en-US" sz="4000">
                <a:solidFill>
                  <a:schemeClr val="tx1"/>
                </a:solidFill>
              </a:rPr>
              <a:t> submit </a:t>
            </a:r>
            <a:r>
              <a:rPr lang="en-US" sz="4000" b="1">
                <a:solidFill>
                  <a:schemeClr val="tx1"/>
                </a:solidFill>
              </a:rPr>
              <a:t>before </a:t>
            </a:r>
            <a:r>
              <a:rPr lang="en-US" sz="4000">
                <a:solidFill>
                  <a:schemeClr val="tx1"/>
                </a:solidFill>
              </a:rPr>
              <a:t>time is up (paper or web)</a:t>
            </a:r>
          </a:p>
          <a:p>
            <a:pPr algn="l">
              <a:buFont typeface="Arial"/>
              <a:buChar char="•"/>
            </a:pPr>
            <a:r>
              <a:rPr lang="en-US" sz="4000">
                <a:solidFill>
                  <a:schemeClr val="tx1"/>
                </a:solidFill>
              </a:rPr>
              <a:t> we’ll show a timer for the last 20 seconds</a:t>
            </a:r>
          </a:p>
        </p:txBody>
      </p:sp>
      <p:pic>
        <p:nvPicPr>
          <p:cNvPr id="5" name="Picture 4"/>
          <p:cNvPicPr>
            <a:picLocks noChangeAspect="1"/>
          </p:cNvPicPr>
          <p:nvPr/>
        </p:nvPicPr>
        <p:blipFill>
          <a:blip r:embed="rId2"/>
          <a:srcRect l="215" b="24841"/>
          <a:stretch>
            <a:fillRect/>
          </a:stretch>
        </p:blipFill>
        <p:spPr>
          <a:xfrm>
            <a:off x="1205033" y="1143000"/>
            <a:ext cx="6751166" cy="3492403"/>
          </a:xfrm>
          <a:prstGeom prst="rect">
            <a:avLst/>
          </a:prstGeom>
        </p:spPr>
      </p:pic>
      <p:sp>
        <p:nvSpPr>
          <p:cNvPr id="7" name="Right Arrow 6"/>
          <p:cNvSpPr/>
          <p:nvPr/>
        </p:nvSpPr>
        <p:spPr>
          <a:xfrm>
            <a:off x="367598" y="3674461"/>
            <a:ext cx="1137674" cy="65175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white"/>
              </a:solidFill>
            </a:endParaRPr>
          </a:p>
        </p:txBody>
      </p:sp>
      <p:sp>
        <p:nvSpPr>
          <p:cNvPr id="6" name="Date Placeholder 5"/>
          <p:cNvSpPr>
            <a:spLocks noGrp="1"/>
          </p:cNvSpPr>
          <p:nvPr>
            <p:ph type="dt" sz="half" idx="10"/>
          </p:nvPr>
        </p:nvSpPr>
        <p:spPr/>
        <p:txBody>
          <a:bodyPr/>
          <a:lstStyle/>
          <a:p>
            <a:r>
              <a:rPr lang="en-US" smtClean="0"/>
              <a:t>Spring 2011</a:t>
            </a:r>
            <a:endParaRPr lang="en-US"/>
          </a:p>
        </p:txBody>
      </p:sp>
      <p:sp>
        <p:nvSpPr>
          <p:cNvPr id="8" name="Slide Number Placeholder 7"/>
          <p:cNvSpPr>
            <a:spLocks noGrp="1"/>
          </p:cNvSpPr>
          <p:nvPr>
            <p:ph type="sldNum" sz="quarter" idx="12"/>
          </p:nvPr>
        </p:nvSpPr>
        <p:spPr/>
        <p:txBody>
          <a:bodyPr/>
          <a:lstStyle/>
          <a:p>
            <a:fld id="{8D98F6D3-4B4A-014D-9DFC-06F420CD5531}" type="slidenum">
              <a:rPr lang="en-US"/>
              <a:pPr/>
              <a:t>4</a:t>
            </a:fld>
            <a:endParaRPr lang="en-US"/>
          </a:p>
        </p:txBody>
      </p:sp>
      <p:sp>
        <p:nvSpPr>
          <p:cNvPr id="9" name="Footer Placeholder 8"/>
          <p:cNvSpPr>
            <a:spLocks noGrp="1"/>
          </p:cNvSpPr>
          <p:nvPr>
            <p:ph type="ftr" sz="quarter" idx="11"/>
          </p:nvPr>
        </p:nvSpPr>
        <p:spPr/>
        <p:txBody>
          <a:bodyPr/>
          <a:lstStyle/>
          <a:p>
            <a:r>
              <a:rPr lang="en-US" smtClean="0"/>
              <a:t>6.813/6.831 User Interface Design and Implementation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 Placeholder 2"/>
          <p:cNvSpPr txBox="1">
            <a:spLocks/>
          </p:cNvSpPr>
          <p:nvPr/>
        </p:nvSpPr>
        <p:spPr>
          <a:xfrm>
            <a:off x="457200" y="304800"/>
            <a:ext cx="8153400" cy="6186310"/>
          </a:xfrm>
          <a:prstGeom prst="rect">
            <a:avLst/>
          </a:prstGeom>
        </p:spPr>
        <p:txBody>
          <a:bodyPr vert="horz" wrap="square" lIns="91440" tIns="45720" rIns="91440" bIns="45720" rtlCol="0">
            <a:spAutoFit/>
          </a:bodyPr>
          <a:lstStyle/>
          <a:p>
            <a:pPr marL="282575" indent="-282575">
              <a:buFont typeface="+mj-lt"/>
              <a:buAutoNum type="arabicPeriod"/>
            </a:pPr>
            <a:endParaRPr lang="en-US" sz="1800" dirty="0" smtClean="0"/>
          </a:p>
          <a:p>
            <a:pPr marL="282575" indent="-282575">
              <a:buFont typeface="+mj-lt"/>
              <a:buAutoNum type="arabicPeriod"/>
            </a:pPr>
            <a:r>
              <a:rPr lang="en-US" sz="1800" dirty="0" smtClean="0"/>
              <a:t>Suppose a user buying a laptop can choose one of 5 different colors for</a:t>
            </a:r>
            <a:br>
              <a:rPr lang="en-US" sz="1800" dirty="0" smtClean="0"/>
            </a:br>
            <a:r>
              <a:rPr lang="en-US" sz="1800" dirty="0" smtClean="0"/>
              <a:t>Its case.  Which of the following are </a:t>
            </a:r>
            <a:r>
              <a:rPr lang="en-US" sz="1800" b="1" dirty="0" smtClean="0"/>
              <a:t>bad ways </a:t>
            </a:r>
            <a:r>
              <a:rPr lang="en-US" sz="1800" dirty="0" smtClean="0"/>
              <a:t>to offer this choice to the user?  (</a:t>
            </a:r>
            <a:r>
              <a:rPr lang="en-US" sz="1800" b="1" dirty="0" smtClean="0"/>
              <a:t>choose all bad answers</a:t>
            </a:r>
            <a:r>
              <a:rPr lang="en-US" sz="1800" dirty="0" smtClean="0"/>
              <a:t>) </a:t>
            </a:r>
            <a:br>
              <a:rPr lang="en-US" sz="1800" dirty="0" smtClean="0"/>
            </a:br>
            <a:r>
              <a:rPr lang="en-US" sz="1800" dirty="0" smtClean="0"/>
              <a:t>	A. 5 radio buttons</a:t>
            </a:r>
            <a:br>
              <a:rPr lang="en-US" sz="1800" dirty="0" smtClean="0"/>
            </a:br>
            <a:r>
              <a:rPr lang="en-US" sz="1800" dirty="0" smtClean="0"/>
              <a:t>     	B. 5 checkboxes</a:t>
            </a:r>
            <a:br>
              <a:rPr lang="en-US" sz="1800" dirty="0" smtClean="0"/>
            </a:br>
            <a:r>
              <a:rPr lang="en-US" sz="1800" dirty="0" smtClean="0"/>
              <a:t>	C. a textbox</a:t>
            </a:r>
            <a:br>
              <a:rPr lang="en-US" sz="1800" dirty="0" smtClean="0"/>
            </a:br>
            <a:r>
              <a:rPr lang="en-US" sz="1800" dirty="0" smtClean="0"/>
              <a:t>	D. a drop-down menu</a:t>
            </a:r>
          </a:p>
          <a:p>
            <a:pPr marL="282575" indent="-282575">
              <a:buFont typeface="+mj-lt"/>
              <a:buAutoNum type="arabicPeriod"/>
            </a:pPr>
            <a:endParaRPr lang="en-US" sz="1800" dirty="0" smtClean="0"/>
          </a:p>
          <a:p>
            <a:pPr marL="282575" indent="-282575">
              <a:buFont typeface="+mj-lt"/>
              <a:buAutoNum type="arabicPeriod"/>
            </a:pPr>
            <a:r>
              <a:rPr lang="en-US" sz="1800" dirty="0" smtClean="0"/>
              <a:t>Which of the following is likely to be involved in a storyboard? (</a:t>
            </a:r>
            <a:r>
              <a:rPr lang="en-US" sz="1800" b="1" dirty="0" smtClean="0"/>
              <a:t>choose all good answers</a:t>
            </a:r>
            <a:r>
              <a:rPr lang="en-US" sz="1800" dirty="0" smtClean="0"/>
              <a:t>) </a:t>
            </a:r>
            <a:br>
              <a:rPr lang="en-US" sz="1800" dirty="0" smtClean="0"/>
            </a:br>
            <a:r>
              <a:rPr lang="en-US" sz="1800" dirty="0" smtClean="0"/>
              <a:t>	A. scenario</a:t>
            </a:r>
            <a:br>
              <a:rPr lang="en-US" sz="1800" dirty="0" smtClean="0"/>
            </a:br>
            <a:r>
              <a:rPr lang="en-US" sz="1800" dirty="0" smtClean="0"/>
              <a:t>     	B. user interface toolkit</a:t>
            </a:r>
            <a:br>
              <a:rPr lang="en-US" sz="1800" dirty="0" smtClean="0"/>
            </a:br>
            <a:r>
              <a:rPr lang="en-US" sz="1800" dirty="0" smtClean="0"/>
              <a:t>	C. persona</a:t>
            </a:r>
            <a:br>
              <a:rPr lang="en-US" sz="1800" dirty="0" smtClean="0"/>
            </a:br>
            <a:r>
              <a:rPr lang="en-US" sz="1800" dirty="0" smtClean="0"/>
              <a:t>	D. sketches</a:t>
            </a:r>
          </a:p>
          <a:p>
            <a:pPr marL="282575" indent="-282575">
              <a:buFont typeface="+mj-lt"/>
              <a:buAutoNum type="arabicPeriod"/>
            </a:pPr>
            <a:endParaRPr lang="en-US" sz="1800" dirty="0" smtClean="0"/>
          </a:p>
          <a:p>
            <a:pPr marL="282575" indent="-282575">
              <a:buFont typeface="+mj-lt"/>
              <a:buAutoNum type="arabicPeriod"/>
            </a:pPr>
            <a:r>
              <a:rPr lang="en-US" sz="1800" dirty="0" smtClean="0"/>
              <a:t>Which of the following are widely-accepted good practices in early stages of user interface design? (</a:t>
            </a:r>
            <a:r>
              <a:rPr lang="en-US" sz="1800" b="1" dirty="0" smtClean="0"/>
              <a:t>choose all good answers</a:t>
            </a:r>
            <a:r>
              <a:rPr lang="en-US" sz="1800" dirty="0" smtClean="0"/>
              <a:t>) </a:t>
            </a:r>
            <a:br>
              <a:rPr lang="en-US" sz="1800" dirty="0" smtClean="0"/>
            </a:br>
            <a:r>
              <a:rPr lang="en-US" sz="1800" dirty="0" smtClean="0"/>
              <a:t>	A. Drawing by hand on paper</a:t>
            </a:r>
            <a:br>
              <a:rPr lang="en-US" sz="1800" dirty="0" smtClean="0"/>
            </a:br>
            <a:r>
              <a:rPr lang="en-US" sz="1800" dirty="0" smtClean="0"/>
              <a:t>     	B. Coming up with ideas independently before group discussion</a:t>
            </a:r>
            <a:br>
              <a:rPr lang="en-US" sz="1800" dirty="0" smtClean="0"/>
            </a:br>
            <a:r>
              <a:rPr lang="en-US" sz="1800" dirty="0" smtClean="0"/>
              <a:t>	C. Getting feedback from users</a:t>
            </a:r>
          </a:p>
          <a:p>
            <a:pPr marL="282575" indent="-282575">
              <a:buFont typeface="+mj-lt"/>
              <a:buAutoNum type="arabicPeriod"/>
            </a:pPr>
            <a:endParaRPr lang="en-US" sz="1800" dirty="0" smtClean="0"/>
          </a:p>
        </p:txBody>
      </p:sp>
      <p:sp>
        <p:nvSpPr>
          <p:cNvPr id="5" name="TextBox 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20</a:t>
            </a:r>
          </a:p>
        </p:txBody>
      </p:sp>
      <p:sp>
        <p:nvSpPr>
          <p:cNvPr id="6" name="TextBox 5"/>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19</a:t>
            </a:r>
          </a:p>
        </p:txBody>
      </p:sp>
      <p:sp>
        <p:nvSpPr>
          <p:cNvPr id="7" name="TextBox 6"/>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18</a:t>
            </a:r>
          </a:p>
        </p:txBody>
      </p:sp>
      <p:sp>
        <p:nvSpPr>
          <p:cNvPr id="8" name="TextBox 7"/>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17</a:t>
            </a:r>
          </a:p>
        </p:txBody>
      </p:sp>
      <p:sp>
        <p:nvSpPr>
          <p:cNvPr id="9" name="TextBox 8"/>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16</a:t>
            </a:r>
          </a:p>
        </p:txBody>
      </p:sp>
      <p:sp>
        <p:nvSpPr>
          <p:cNvPr id="10" name="TextBox 9"/>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15</a:t>
            </a:r>
          </a:p>
        </p:txBody>
      </p:sp>
      <p:sp>
        <p:nvSpPr>
          <p:cNvPr id="11" name="TextBox 10"/>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14</a:t>
            </a:r>
          </a:p>
        </p:txBody>
      </p:sp>
      <p:sp>
        <p:nvSpPr>
          <p:cNvPr id="12" name="TextBox 11"/>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13</a:t>
            </a:r>
          </a:p>
        </p:txBody>
      </p:sp>
      <p:sp>
        <p:nvSpPr>
          <p:cNvPr id="13" name="TextBox 12"/>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12</a:t>
            </a:r>
          </a:p>
        </p:txBody>
      </p:sp>
      <p:sp>
        <p:nvSpPr>
          <p:cNvPr id="14" name="TextBox 13"/>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11</a:t>
            </a:r>
          </a:p>
        </p:txBody>
      </p:sp>
      <p:sp>
        <p:nvSpPr>
          <p:cNvPr id="15" name="TextBox 14"/>
          <p:cNvSpPr txBox="1"/>
          <p:nvPr/>
        </p:nvSpPr>
        <p:spPr>
          <a:xfrm>
            <a:off x="8179373" y="0"/>
            <a:ext cx="964627"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10</a:t>
            </a:r>
          </a:p>
        </p:txBody>
      </p:sp>
      <p:sp>
        <p:nvSpPr>
          <p:cNvPr id="16" name="TextBox 15"/>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9</a:t>
            </a:r>
          </a:p>
        </p:txBody>
      </p:sp>
      <p:sp>
        <p:nvSpPr>
          <p:cNvPr id="17" name="TextBox 16"/>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8</a:t>
            </a:r>
          </a:p>
        </p:txBody>
      </p:sp>
      <p:sp>
        <p:nvSpPr>
          <p:cNvPr id="18" name="TextBox 17"/>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7</a:t>
            </a:r>
          </a:p>
        </p:txBody>
      </p:sp>
      <p:sp>
        <p:nvSpPr>
          <p:cNvPr id="19" name="TextBox 18"/>
          <p:cNvSpPr txBox="1"/>
          <p:nvPr/>
        </p:nvSpPr>
        <p:spPr>
          <a:xfrm>
            <a:off x="8221452" y="0"/>
            <a:ext cx="922548" cy="1015663"/>
          </a:xfrm>
          <a:prstGeom prst="rect">
            <a:avLst/>
          </a:prstGeom>
          <a:solidFill>
            <a:schemeClr val="bg1"/>
          </a:solidFill>
        </p:spPr>
        <p:txBody>
          <a:bodyPr wrap="square" rtlCol="0">
            <a:spAutoFit/>
          </a:bodyPr>
          <a:lstStyle/>
          <a:p>
            <a:pPr defTabSz="457200" fontAlgn="auto">
              <a:spcBef>
                <a:spcPts val="0"/>
              </a:spcBef>
              <a:spcAft>
                <a:spcPts val="0"/>
              </a:spcAft>
            </a:pPr>
            <a:r>
              <a:rPr lang="en-US" sz="6000">
                <a:solidFill>
                  <a:prstClr val="black"/>
                </a:solidFill>
                <a:latin typeface="Calibri"/>
                <a:cs typeface="+mn-cs"/>
              </a:rPr>
              <a:t>  6</a:t>
            </a:r>
          </a:p>
        </p:txBody>
      </p:sp>
      <p:sp>
        <p:nvSpPr>
          <p:cNvPr id="20" name="TextBox 19"/>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5</a:t>
            </a:r>
          </a:p>
        </p:txBody>
      </p:sp>
      <p:sp>
        <p:nvSpPr>
          <p:cNvPr id="21" name="TextBox 20"/>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4</a:t>
            </a:r>
          </a:p>
        </p:txBody>
      </p:sp>
      <p:sp>
        <p:nvSpPr>
          <p:cNvPr id="22" name="TextBox 21"/>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3</a:t>
            </a:r>
          </a:p>
        </p:txBody>
      </p:sp>
      <p:sp>
        <p:nvSpPr>
          <p:cNvPr id="23" name="TextBox 22"/>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2</a:t>
            </a:r>
          </a:p>
        </p:txBody>
      </p:sp>
      <p:sp>
        <p:nvSpPr>
          <p:cNvPr id="24" name="TextBox 23"/>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1</a:t>
            </a:r>
          </a:p>
        </p:txBody>
      </p:sp>
      <p:sp>
        <p:nvSpPr>
          <p:cNvPr id="25" name="TextBox 24"/>
          <p:cNvSpPr txBox="1"/>
          <p:nvPr/>
        </p:nvSpPr>
        <p:spPr>
          <a:xfrm>
            <a:off x="8221452" y="0"/>
            <a:ext cx="922548" cy="1015663"/>
          </a:xfrm>
          <a:prstGeom prst="rect">
            <a:avLst/>
          </a:prstGeom>
          <a:solidFill>
            <a:schemeClr val="bg1"/>
          </a:solidFill>
        </p:spPr>
        <p:txBody>
          <a:bodyPr wrap="none" rtlCol="0">
            <a:spAutoFit/>
          </a:bodyPr>
          <a:lstStyle/>
          <a:p>
            <a:pPr defTabSz="457200" fontAlgn="auto">
              <a:spcBef>
                <a:spcPts val="0"/>
              </a:spcBef>
              <a:spcAft>
                <a:spcPts val="0"/>
              </a:spcAft>
            </a:pPr>
            <a:r>
              <a:rPr lang="en-US" sz="6000">
                <a:solidFill>
                  <a:prstClr val="black"/>
                </a:solidFill>
                <a:latin typeface="Calibri"/>
                <a:cs typeface="+mn-cs"/>
              </a:rPr>
              <a:t>  0</a:t>
            </a:r>
          </a:p>
        </p:txBody>
      </p:sp>
      <p:sp>
        <p:nvSpPr>
          <p:cNvPr id="26" name="Oval 25"/>
          <p:cNvSpPr/>
          <p:nvPr/>
        </p:nvSpPr>
        <p:spPr bwMode="auto">
          <a:xfrm>
            <a:off x="1371600" y="17526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7" name="Oval 26"/>
          <p:cNvSpPr/>
          <p:nvPr/>
        </p:nvSpPr>
        <p:spPr bwMode="auto">
          <a:xfrm>
            <a:off x="1390838" y="2002388"/>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8" name="Oval 27"/>
          <p:cNvSpPr/>
          <p:nvPr/>
        </p:nvSpPr>
        <p:spPr bwMode="auto">
          <a:xfrm>
            <a:off x="1371600" y="33528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29" name="Oval 28"/>
          <p:cNvSpPr/>
          <p:nvPr/>
        </p:nvSpPr>
        <p:spPr bwMode="auto">
          <a:xfrm>
            <a:off x="1371600" y="38862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0" name="Oval 29"/>
          <p:cNvSpPr/>
          <p:nvPr/>
        </p:nvSpPr>
        <p:spPr bwMode="auto">
          <a:xfrm>
            <a:off x="1371600" y="41910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1" name="Oval 30"/>
          <p:cNvSpPr/>
          <p:nvPr/>
        </p:nvSpPr>
        <p:spPr bwMode="auto">
          <a:xfrm>
            <a:off x="1371600" y="52578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2" name="Oval 31"/>
          <p:cNvSpPr/>
          <p:nvPr/>
        </p:nvSpPr>
        <p:spPr bwMode="auto">
          <a:xfrm>
            <a:off x="1371600" y="55626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33" name="Date Placeholder 32"/>
          <p:cNvSpPr>
            <a:spLocks noGrp="1"/>
          </p:cNvSpPr>
          <p:nvPr>
            <p:ph type="dt" sz="half" idx="10"/>
          </p:nvPr>
        </p:nvSpPr>
        <p:spPr/>
        <p:txBody>
          <a:bodyPr/>
          <a:lstStyle/>
          <a:p>
            <a:r>
              <a:rPr lang="en-US" smtClean="0"/>
              <a:t>Spring 2011</a:t>
            </a:r>
            <a:endParaRPr lang="en-US"/>
          </a:p>
        </p:txBody>
      </p:sp>
      <p:sp>
        <p:nvSpPr>
          <p:cNvPr id="34" name="Slide Number Placeholder 33"/>
          <p:cNvSpPr>
            <a:spLocks noGrp="1"/>
          </p:cNvSpPr>
          <p:nvPr>
            <p:ph type="sldNum" sz="quarter" idx="12"/>
          </p:nvPr>
        </p:nvSpPr>
        <p:spPr/>
        <p:txBody>
          <a:bodyPr/>
          <a:lstStyle/>
          <a:p>
            <a:fld id="{6C467DA1-962F-564B-884F-1B073A84B834}" type="slidenum">
              <a:rPr lang="en-US"/>
              <a:pPr/>
              <a:t>5</a:t>
            </a:fld>
            <a:endParaRPr lang="en-US"/>
          </a:p>
        </p:txBody>
      </p:sp>
      <p:sp>
        <p:nvSpPr>
          <p:cNvPr id="35" name="Footer Placeholder 34"/>
          <p:cNvSpPr>
            <a:spLocks noGrp="1"/>
          </p:cNvSpPr>
          <p:nvPr>
            <p:ph type="ftr" sz="quarter" idx="11"/>
          </p:nvPr>
        </p:nvSpPr>
        <p:spPr/>
        <p:txBody>
          <a:bodyPr/>
          <a:lstStyle/>
          <a:p>
            <a:r>
              <a:rPr lang="en-US" smtClean="0"/>
              <a:t>6.813/6.831 User Interface Design and Implementation</a:t>
            </a:r>
            <a:endParaRPr lang="en-US"/>
          </a:p>
        </p:txBody>
      </p:sp>
      <p:sp>
        <p:nvSpPr>
          <p:cNvPr id="37" name="Oval 36"/>
          <p:cNvSpPr/>
          <p:nvPr/>
        </p:nvSpPr>
        <p:spPr bwMode="auto">
          <a:xfrm>
            <a:off x="1371600" y="5867400"/>
            <a:ext cx="304800" cy="304800"/>
          </a:xfrm>
          <a:prstGeom prst="ellipse">
            <a:avLst/>
          </a:prstGeom>
          <a:noFill/>
          <a:ln w="57150" cap="flat" cmpd="sng" algn="ctr">
            <a:solidFill>
              <a:srgbClr val="FF66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1000"/>
                                  </p:stCondLst>
                                  <p:childTnLst>
                                    <p:set>
                                      <p:cBhvr>
                                        <p:cTn id="12" dur="1" fill="hold">
                                          <p:stCondLst>
                                            <p:cond delay="0"/>
                                          </p:stCondLst>
                                        </p:cTn>
                                        <p:tgtEl>
                                          <p:spTgt spid="7"/>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grpId="0" nodeType="afterEffect">
                                  <p:stCondLst>
                                    <p:cond delay="1000"/>
                                  </p:stCondLst>
                                  <p:childTnLst>
                                    <p:set>
                                      <p:cBhvr>
                                        <p:cTn id="15" dur="1" fill="hold">
                                          <p:stCondLst>
                                            <p:cond delay="0"/>
                                          </p:stCondLst>
                                        </p:cTn>
                                        <p:tgtEl>
                                          <p:spTgt spid="8"/>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grpId="0" nodeType="afterEffect">
                                  <p:stCondLst>
                                    <p:cond delay="1000"/>
                                  </p:stCondLst>
                                  <p:childTnLst>
                                    <p:set>
                                      <p:cBhvr>
                                        <p:cTn id="21" dur="1" fill="hold">
                                          <p:stCondLst>
                                            <p:cond delay="0"/>
                                          </p:stCondLst>
                                        </p:cTn>
                                        <p:tgtEl>
                                          <p:spTgt spid="10"/>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grpId="0" nodeType="afterEffect">
                                  <p:stCondLst>
                                    <p:cond delay="100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grpId="0" nodeType="afterEffect">
                                  <p:stCondLst>
                                    <p:cond delay="1000"/>
                                  </p:stCondLst>
                                  <p:childTnLst>
                                    <p:set>
                                      <p:cBhvr>
                                        <p:cTn id="30" dur="1" fill="hold">
                                          <p:stCondLst>
                                            <p:cond delay="0"/>
                                          </p:stCondLst>
                                        </p:cTn>
                                        <p:tgtEl>
                                          <p:spTgt spid="13"/>
                                        </p:tgtEl>
                                        <p:attrNameLst>
                                          <p:attrName>style.visibility</p:attrName>
                                        </p:attrNameLst>
                                      </p:cBhvr>
                                      <p:to>
                                        <p:strVal val="visible"/>
                                      </p:to>
                                    </p:set>
                                  </p:childTnLst>
                                </p:cTn>
                              </p:par>
                            </p:childTnLst>
                          </p:cTn>
                        </p:par>
                        <p:par>
                          <p:cTn id="31" fill="hold">
                            <p:stCondLst>
                              <p:cond delay="8000"/>
                            </p:stCondLst>
                            <p:childTnLst>
                              <p:par>
                                <p:cTn id="32" presetID="1" presetClass="entr" presetSubtype="0" fill="hold" grpId="0" nodeType="afterEffect">
                                  <p:stCondLst>
                                    <p:cond delay="1000"/>
                                  </p:stCondLst>
                                  <p:childTnLst>
                                    <p:set>
                                      <p:cBhvr>
                                        <p:cTn id="33" dur="1" fill="hold">
                                          <p:stCondLst>
                                            <p:cond delay="0"/>
                                          </p:stCondLst>
                                        </p:cTn>
                                        <p:tgtEl>
                                          <p:spTgt spid="14"/>
                                        </p:tgtEl>
                                        <p:attrNameLst>
                                          <p:attrName>style.visibility</p:attrName>
                                        </p:attrNameLst>
                                      </p:cBhvr>
                                      <p:to>
                                        <p:strVal val="visible"/>
                                      </p:to>
                                    </p:set>
                                  </p:childTnLst>
                                </p:cTn>
                              </p:par>
                            </p:childTnLst>
                          </p:cTn>
                        </p:par>
                        <p:par>
                          <p:cTn id="34" fill="hold">
                            <p:stCondLst>
                              <p:cond delay="9000"/>
                            </p:stCondLst>
                            <p:childTnLst>
                              <p:par>
                                <p:cTn id="35" presetID="1" presetClass="entr" presetSubtype="0" fill="hold" grpId="0" nodeType="afterEffect">
                                  <p:stCondLst>
                                    <p:cond delay="1000"/>
                                  </p:stCondLst>
                                  <p:childTnLst>
                                    <p:set>
                                      <p:cBhvr>
                                        <p:cTn id="36" dur="1" fill="hold">
                                          <p:stCondLst>
                                            <p:cond delay="0"/>
                                          </p:stCondLst>
                                        </p:cTn>
                                        <p:tgtEl>
                                          <p:spTgt spid="15"/>
                                        </p:tgtEl>
                                        <p:attrNameLst>
                                          <p:attrName>style.visibility</p:attrName>
                                        </p:attrNameLst>
                                      </p:cBhvr>
                                      <p:to>
                                        <p:strVal val="visible"/>
                                      </p:to>
                                    </p:set>
                                  </p:childTnLst>
                                </p:cTn>
                              </p:par>
                            </p:childTnLst>
                          </p:cTn>
                        </p:par>
                        <p:par>
                          <p:cTn id="37" fill="hold">
                            <p:stCondLst>
                              <p:cond delay="10000"/>
                            </p:stCondLst>
                            <p:childTnLst>
                              <p:par>
                                <p:cTn id="38" presetID="1" presetClass="entr" presetSubtype="0" fill="hold" grpId="0" nodeType="afterEffect">
                                  <p:stCondLst>
                                    <p:cond delay="1000"/>
                                  </p:stCondLst>
                                  <p:childTnLst>
                                    <p:set>
                                      <p:cBhvr>
                                        <p:cTn id="39" dur="1" fill="hold">
                                          <p:stCondLst>
                                            <p:cond delay="0"/>
                                          </p:stCondLst>
                                        </p:cTn>
                                        <p:tgtEl>
                                          <p:spTgt spid="16"/>
                                        </p:tgtEl>
                                        <p:attrNameLst>
                                          <p:attrName>style.visibility</p:attrName>
                                        </p:attrNameLst>
                                      </p:cBhvr>
                                      <p:to>
                                        <p:strVal val="visible"/>
                                      </p:to>
                                    </p:set>
                                  </p:childTnLst>
                                </p:cTn>
                              </p:par>
                            </p:childTnLst>
                          </p:cTn>
                        </p:par>
                        <p:par>
                          <p:cTn id="40" fill="hold">
                            <p:stCondLst>
                              <p:cond delay="11000"/>
                            </p:stCondLst>
                            <p:childTnLst>
                              <p:par>
                                <p:cTn id="41" presetID="1" presetClass="entr" presetSubtype="0" fill="hold" grpId="0" nodeType="afterEffect">
                                  <p:stCondLst>
                                    <p:cond delay="1000"/>
                                  </p:stCondLst>
                                  <p:childTnLst>
                                    <p:set>
                                      <p:cBhvr>
                                        <p:cTn id="42" dur="1" fill="hold">
                                          <p:stCondLst>
                                            <p:cond delay="0"/>
                                          </p:stCondLst>
                                        </p:cTn>
                                        <p:tgtEl>
                                          <p:spTgt spid="17"/>
                                        </p:tgtEl>
                                        <p:attrNameLst>
                                          <p:attrName>style.visibility</p:attrName>
                                        </p:attrNameLst>
                                      </p:cBhvr>
                                      <p:to>
                                        <p:strVal val="visible"/>
                                      </p:to>
                                    </p:set>
                                  </p:childTnLst>
                                </p:cTn>
                              </p:par>
                            </p:childTnLst>
                          </p:cTn>
                        </p:par>
                        <p:par>
                          <p:cTn id="43" fill="hold">
                            <p:stCondLst>
                              <p:cond delay="12000"/>
                            </p:stCondLst>
                            <p:childTnLst>
                              <p:par>
                                <p:cTn id="44" presetID="1" presetClass="entr" presetSubtype="0" fill="hold" grpId="0" nodeType="afterEffect">
                                  <p:stCondLst>
                                    <p:cond delay="1000"/>
                                  </p:stCondLst>
                                  <p:childTnLst>
                                    <p:set>
                                      <p:cBhvr>
                                        <p:cTn id="45" dur="1" fill="hold">
                                          <p:stCondLst>
                                            <p:cond delay="0"/>
                                          </p:stCondLst>
                                        </p:cTn>
                                        <p:tgtEl>
                                          <p:spTgt spid="18"/>
                                        </p:tgtEl>
                                        <p:attrNameLst>
                                          <p:attrName>style.visibility</p:attrName>
                                        </p:attrNameLst>
                                      </p:cBhvr>
                                      <p:to>
                                        <p:strVal val="visible"/>
                                      </p:to>
                                    </p:set>
                                  </p:childTnLst>
                                </p:cTn>
                              </p:par>
                            </p:childTnLst>
                          </p:cTn>
                        </p:par>
                        <p:par>
                          <p:cTn id="46" fill="hold">
                            <p:stCondLst>
                              <p:cond delay="13000"/>
                            </p:stCondLst>
                            <p:childTnLst>
                              <p:par>
                                <p:cTn id="47" presetID="1" presetClass="entr" presetSubtype="0" fill="hold" grpId="0" nodeType="afterEffect">
                                  <p:stCondLst>
                                    <p:cond delay="1000"/>
                                  </p:stCondLst>
                                  <p:childTnLst>
                                    <p:set>
                                      <p:cBhvr>
                                        <p:cTn id="48" dur="1" fill="hold">
                                          <p:stCondLst>
                                            <p:cond delay="0"/>
                                          </p:stCondLst>
                                        </p:cTn>
                                        <p:tgtEl>
                                          <p:spTgt spid="19"/>
                                        </p:tgtEl>
                                        <p:attrNameLst>
                                          <p:attrName>style.visibility</p:attrName>
                                        </p:attrNameLst>
                                      </p:cBhvr>
                                      <p:to>
                                        <p:strVal val="visible"/>
                                      </p:to>
                                    </p:set>
                                  </p:childTnLst>
                                </p:cTn>
                              </p:par>
                            </p:childTnLst>
                          </p:cTn>
                        </p:par>
                        <p:par>
                          <p:cTn id="49" fill="hold">
                            <p:stCondLst>
                              <p:cond delay="14000"/>
                            </p:stCondLst>
                            <p:childTnLst>
                              <p:par>
                                <p:cTn id="50" presetID="1" presetClass="entr" presetSubtype="0" fill="hold" grpId="0" nodeType="afterEffect">
                                  <p:stCondLst>
                                    <p:cond delay="1000"/>
                                  </p:stCondLst>
                                  <p:childTnLst>
                                    <p:set>
                                      <p:cBhvr>
                                        <p:cTn id="51" dur="1" fill="hold">
                                          <p:stCondLst>
                                            <p:cond delay="0"/>
                                          </p:stCondLst>
                                        </p:cTn>
                                        <p:tgtEl>
                                          <p:spTgt spid="20"/>
                                        </p:tgtEl>
                                        <p:attrNameLst>
                                          <p:attrName>style.visibility</p:attrName>
                                        </p:attrNameLst>
                                      </p:cBhvr>
                                      <p:to>
                                        <p:strVal val="visible"/>
                                      </p:to>
                                    </p:set>
                                  </p:childTnLst>
                                </p:cTn>
                              </p:par>
                            </p:childTnLst>
                          </p:cTn>
                        </p:par>
                        <p:par>
                          <p:cTn id="52" fill="hold">
                            <p:stCondLst>
                              <p:cond delay="15000"/>
                            </p:stCondLst>
                            <p:childTnLst>
                              <p:par>
                                <p:cTn id="53" presetID="1" presetClass="entr" presetSubtype="0" fill="hold" grpId="0" nodeType="afterEffect">
                                  <p:stCondLst>
                                    <p:cond delay="1000"/>
                                  </p:stCondLst>
                                  <p:childTnLst>
                                    <p:set>
                                      <p:cBhvr>
                                        <p:cTn id="54" dur="1" fill="hold">
                                          <p:stCondLst>
                                            <p:cond delay="0"/>
                                          </p:stCondLst>
                                        </p:cTn>
                                        <p:tgtEl>
                                          <p:spTgt spid="21"/>
                                        </p:tgtEl>
                                        <p:attrNameLst>
                                          <p:attrName>style.visibility</p:attrName>
                                        </p:attrNameLst>
                                      </p:cBhvr>
                                      <p:to>
                                        <p:strVal val="visible"/>
                                      </p:to>
                                    </p:set>
                                  </p:childTnLst>
                                </p:cTn>
                              </p:par>
                            </p:childTnLst>
                          </p:cTn>
                        </p:par>
                        <p:par>
                          <p:cTn id="55" fill="hold">
                            <p:stCondLst>
                              <p:cond delay="16000"/>
                            </p:stCondLst>
                            <p:childTnLst>
                              <p:par>
                                <p:cTn id="56" presetID="1" presetClass="entr" presetSubtype="0" fill="hold" grpId="0" nodeType="afterEffect">
                                  <p:stCondLst>
                                    <p:cond delay="1000"/>
                                  </p:stCondLst>
                                  <p:childTnLst>
                                    <p:set>
                                      <p:cBhvr>
                                        <p:cTn id="57" dur="1" fill="hold">
                                          <p:stCondLst>
                                            <p:cond delay="0"/>
                                          </p:stCondLst>
                                        </p:cTn>
                                        <p:tgtEl>
                                          <p:spTgt spid="22"/>
                                        </p:tgtEl>
                                        <p:attrNameLst>
                                          <p:attrName>style.visibility</p:attrName>
                                        </p:attrNameLst>
                                      </p:cBhvr>
                                      <p:to>
                                        <p:strVal val="visible"/>
                                      </p:to>
                                    </p:set>
                                  </p:childTnLst>
                                </p:cTn>
                              </p:par>
                            </p:childTnLst>
                          </p:cTn>
                        </p:par>
                        <p:par>
                          <p:cTn id="58" fill="hold">
                            <p:stCondLst>
                              <p:cond delay="17000"/>
                            </p:stCondLst>
                            <p:childTnLst>
                              <p:par>
                                <p:cTn id="59" presetID="1" presetClass="entr" presetSubtype="0" fill="hold" grpId="0" nodeType="afterEffect">
                                  <p:stCondLst>
                                    <p:cond delay="1000"/>
                                  </p:stCondLst>
                                  <p:childTnLst>
                                    <p:set>
                                      <p:cBhvr>
                                        <p:cTn id="60" dur="1" fill="hold">
                                          <p:stCondLst>
                                            <p:cond delay="0"/>
                                          </p:stCondLst>
                                        </p:cTn>
                                        <p:tgtEl>
                                          <p:spTgt spid="23"/>
                                        </p:tgtEl>
                                        <p:attrNameLst>
                                          <p:attrName>style.visibility</p:attrName>
                                        </p:attrNameLst>
                                      </p:cBhvr>
                                      <p:to>
                                        <p:strVal val="visible"/>
                                      </p:to>
                                    </p:set>
                                  </p:childTnLst>
                                </p:cTn>
                              </p:par>
                            </p:childTnLst>
                          </p:cTn>
                        </p:par>
                        <p:par>
                          <p:cTn id="61" fill="hold">
                            <p:stCondLst>
                              <p:cond delay="18000"/>
                            </p:stCondLst>
                            <p:childTnLst>
                              <p:par>
                                <p:cTn id="62" presetID="1" presetClass="entr" presetSubtype="0" fill="hold" grpId="0" nodeType="afterEffect">
                                  <p:stCondLst>
                                    <p:cond delay="1000"/>
                                  </p:stCondLst>
                                  <p:childTnLst>
                                    <p:set>
                                      <p:cBhvr>
                                        <p:cTn id="63" dur="1" fill="hold">
                                          <p:stCondLst>
                                            <p:cond delay="0"/>
                                          </p:stCondLst>
                                        </p:cTn>
                                        <p:tgtEl>
                                          <p:spTgt spid="24"/>
                                        </p:tgtEl>
                                        <p:attrNameLst>
                                          <p:attrName>style.visibility</p:attrName>
                                        </p:attrNameLst>
                                      </p:cBhvr>
                                      <p:to>
                                        <p:strVal val="visible"/>
                                      </p:to>
                                    </p:set>
                                  </p:childTnLst>
                                </p:cTn>
                              </p:par>
                            </p:childTnLst>
                          </p:cTn>
                        </p:par>
                        <p:par>
                          <p:cTn id="64" fill="hold">
                            <p:stCondLst>
                              <p:cond delay="19000"/>
                            </p:stCondLst>
                            <p:childTnLst>
                              <p:par>
                                <p:cTn id="65" presetID="1" presetClass="entr" presetSubtype="0" fill="hold" grpId="0" nodeType="afterEffect">
                                  <p:stCondLst>
                                    <p:cond delay="1000"/>
                                  </p:stCondLst>
                                  <p:childTnLst>
                                    <p:set>
                                      <p:cBhvr>
                                        <p:cTn id="66" dur="1" fill="hold">
                                          <p:stCondLst>
                                            <p:cond delay="0"/>
                                          </p:stCondLst>
                                        </p:cTn>
                                        <p:tgtEl>
                                          <p:spTgt spid="2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1"/>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7"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Today’s Topics</a:t>
            </a:r>
          </a:p>
        </p:txBody>
      </p:sp>
      <p:sp>
        <p:nvSpPr>
          <p:cNvPr id="5123" name="Rectangle 3"/>
          <p:cNvSpPr>
            <a:spLocks noGrp="1" noChangeArrowheads="1"/>
          </p:cNvSpPr>
          <p:nvPr>
            <p:ph type="body" idx="1"/>
          </p:nvPr>
        </p:nvSpPr>
        <p:spPr/>
        <p:txBody>
          <a:bodyPr/>
          <a:lstStyle/>
          <a:p>
            <a:r>
              <a:rPr lang="en-US"/>
              <a:t>Design patterns for GUIs</a:t>
            </a:r>
          </a:p>
          <a:p>
            <a:pPr lvl="1"/>
            <a:r>
              <a:rPr lang="en-US"/>
              <a:t>View tree</a:t>
            </a:r>
          </a:p>
          <a:p>
            <a:pPr lvl="1"/>
            <a:r>
              <a:rPr lang="en-US"/>
              <a:t>Listener</a:t>
            </a:r>
          </a:p>
          <a:p>
            <a:pPr lvl="1"/>
            <a:r>
              <a:rPr lang="en-US"/>
              <a:t>Widget</a:t>
            </a:r>
          </a:p>
          <a:p>
            <a:pPr lvl="1"/>
            <a:r>
              <a:rPr lang="en-US"/>
              <a:t>Model-view-controller</a:t>
            </a:r>
          </a:p>
          <a:p>
            <a:r>
              <a:rPr lang="en-US"/>
              <a:t>Approaches to GUI programming</a:t>
            </a:r>
          </a:p>
          <a:p>
            <a:pPr lvl="1"/>
            <a:r>
              <a:rPr lang="en-US"/>
              <a:t>Procedural</a:t>
            </a:r>
          </a:p>
          <a:p>
            <a:pPr lvl="1"/>
            <a:r>
              <a:rPr lang="en-US"/>
              <a:t>Declarative</a:t>
            </a:r>
          </a:p>
          <a:p>
            <a:pPr lvl="1"/>
            <a:r>
              <a:rPr lang="en-US"/>
              <a:t>Direct manipulation</a:t>
            </a:r>
          </a:p>
          <a:p>
            <a:r>
              <a:rPr lang="en-US"/>
              <a:t>Web UI at lightning speed</a:t>
            </a:r>
          </a:p>
          <a:p>
            <a:pPr lvl="1"/>
            <a:r>
              <a:rPr lang="en-US"/>
              <a:t>HTML</a:t>
            </a:r>
          </a:p>
          <a:p>
            <a:pPr lvl="1"/>
            <a:r>
              <a:rPr lang="en-US"/>
              <a:t>Javascript</a:t>
            </a:r>
          </a:p>
          <a:p>
            <a:pPr lvl="1"/>
            <a:r>
              <a:rPr lang="en-US"/>
              <a:t>jQuery</a:t>
            </a:r>
          </a:p>
        </p:txBody>
      </p:sp>
      <p:sp>
        <p:nvSpPr>
          <p:cNvPr id="5124" name="Date Placeholder 3"/>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5125" name="Footer Placeholder 4"/>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5126" name="Slide Number Placeholder 5"/>
          <p:cNvSpPr>
            <a:spLocks noGrp="1"/>
          </p:cNvSpPr>
          <p:nvPr>
            <p:ph type="sldNum" sz="quarter" idx="12"/>
          </p:nvPr>
        </p:nvSpPr>
        <p:spPr>
          <a:noFill/>
        </p:spPr>
        <p:txBody>
          <a:bodyPr/>
          <a:lstStyle/>
          <a:p>
            <a:fld id="{8B383A84-B768-5545-8DE5-C1D71D537395}"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View Tree</a:t>
            </a:r>
          </a:p>
        </p:txBody>
      </p:sp>
      <p:sp>
        <p:nvSpPr>
          <p:cNvPr id="7171" name="Text Placeholder 2"/>
          <p:cNvSpPr>
            <a:spLocks noGrp="1"/>
          </p:cNvSpPr>
          <p:nvPr>
            <p:ph type="body" idx="1"/>
          </p:nvPr>
        </p:nvSpPr>
        <p:spPr>
          <a:xfrm>
            <a:off x="304800" y="914400"/>
            <a:ext cx="8534400" cy="5105400"/>
          </a:xfrm>
        </p:spPr>
        <p:txBody>
          <a:bodyPr/>
          <a:lstStyle/>
          <a:p>
            <a:r>
              <a:rPr lang="en-US"/>
              <a:t>A GUI is structured as a tree of views</a:t>
            </a:r>
          </a:p>
          <a:p>
            <a:pPr lvl="1"/>
            <a:r>
              <a:rPr lang="en-US"/>
              <a:t>A view is an object that displays itself on a region of the screen</a:t>
            </a:r>
          </a:p>
          <a:p>
            <a:pPr lvl="1"/>
            <a:endParaRPr lang="en-US"/>
          </a:p>
          <a:p>
            <a:endParaRPr lang="en-US"/>
          </a:p>
          <a:p>
            <a:endParaRPr lang="en-US"/>
          </a:p>
          <a:p>
            <a:endParaRPr lang="en-US"/>
          </a:p>
          <a:p>
            <a:endParaRPr lang="en-US"/>
          </a:p>
          <a:p>
            <a:endParaRPr lang="en-US"/>
          </a:p>
          <a:p>
            <a:endParaRPr lang="en-US"/>
          </a:p>
        </p:txBody>
      </p:sp>
      <p:sp>
        <p:nvSpPr>
          <p:cNvPr id="7172"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6" name="Oval 5"/>
          <p:cNvSpPr/>
          <p:nvPr/>
        </p:nvSpPr>
        <p:spPr>
          <a:xfrm>
            <a:off x="6781800" y="1981200"/>
            <a:ext cx="1905000" cy="6858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main panel</a:t>
            </a:r>
            <a:endParaRPr lang="en-US" sz="1800" dirty="0"/>
          </a:p>
        </p:txBody>
      </p:sp>
      <p:sp>
        <p:nvSpPr>
          <p:cNvPr id="7" name="Oval 6"/>
          <p:cNvSpPr/>
          <p:nvPr/>
        </p:nvSpPr>
        <p:spPr>
          <a:xfrm>
            <a:off x="7543800" y="2895600"/>
            <a:ext cx="1295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toolbar</a:t>
            </a:r>
            <a:endParaRPr lang="en-US" sz="1800" dirty="0"/>
          </a:p>
        </p:txBody>
      </p:sp>
      <p:sp>
        <p:nvSpPr>
          <p:cNvPr id="13" name="Oval 12"/>
          <p:cNvSpPr/>
          <p:nvPr/>
        </p:nvSpPr>
        <p:spPr>
          <a:xfrm>
            <a:off x="6215063" y="4343400"/>
            <a:ext cx="140335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palette</a:t>
            </a:r>
            <a:endParaRPr lang="en-US" sz="1800" dirty="0"/>
          </a:p>
        </p:txBody>
      </p:sp>
      <p:sp>
        <p:nvSpPr>
          <p:cNvPr id="16" name="Oval 15"/>
          <p:cNvSpPr/>
          <p:nvPr/>
        </p:nvSpPr>
        <p:spPr>
          <a:xfrm>
            <a:off x="7662863" y="4495800"/>
            <a:ext cx="1404937"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drawing area</a:t>
            </a:r>
            <a:endParaRPr lang="en-US" sz="1800" dirty="0"/>
          </a:p>
        </p:txBody>
      </p:sp>
      <p:sp>
        <p:nvSpPr>
          <p:cNvPr id="7207" name="Date Placeholder 50"/>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7208" name="Slide Number Placeholder 51"/>
          <p:cNvSpPr>
            <a:spLocks noGrp="1"/>
          </p:cNvSpPr>
          <p:nvPr>
            <p:ph type="sldNum" sz="quarter" idx="12"/>
          </p:nvPr>
        </p:nvSpPr>
        <p:spPr>
          <a:noFill/>
        </p:spPr>
        <p:txBody>
          <a:bodyPr/>
          <a:lstStyle/>
          <a:p>
            <a:fld id="{3662C9E3-4049-9346-8111-E3D982AC064B}" type="slidenum">
              <a:rPr lang="en-US"/>
              <a:pPr/>
              <a:t>7</a:t>
            </a:fld>
            <a:endParaRPr lang="en-US"/>
          </a:p>
        </p:txBody>
      </p:sp>
      <p:pic>
        <p:nvPicPr>
          <p:cNvPr id="45" name="Picture 44"/>
          <p:cNvPicPr>
            <a:picLocks noChangeAspect="1"/>
          </p:cNvPicPr>
          <p:nvPr/>
        </p:nvPicPr>
        <p:blipFill>
          <a:blip r:embed="rId3"/>
          <a:stretch>
            <a:fillRect/>
          </a:stretch>
        </p:blipFill>
        <p:spPr>
          <a:xfrm>
            <a:off x="228600" y="1828800"/>
            <a:ext cx="5743959" cy="4038600"/>
          </a:xfrm>
          <a:prstGeom prst="rect">
            <a:avLst/>
          </a:prstGeom>
        </p:spPr>
      </p:pic>
      <p:sp>
        <p:nvSpPr>
          <p:cNvPr id="68" name="Oval 67"/>
          <p:cNvSpPr/>
          <p:nvPr/>
        </p:nvSpPr>
        <p:spPr>
          <a:xfrm>
            <a:off x="6748463" y="3581400"/>
            <a:ext cx="140335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splitter</a:t>
            </a:r>
            <a:endParaRPr lang="en-US" sz="1800" dirty="0"/>
          </a:p>
        </p:txBody>
      </p:sp>
      <p:cxnSp>
        <p:nvCxnSpPr>
          <p:cNvPr id="74" name="Shape 25"/>
          <p:cNvCxnSpPr>
            <a:stCxn id="6" idx="5"/>
            <a:endCxn id="7" idx="0"/>
          </p:cNvCxnSpPr>
          <p:nvPr/>
        </p:nvCxnSpPr>
        <p:spPr>
          <a:xfrm rot="5400000">
            <a:off x="8135144" y="2622924"/>
            <a:ext cx="329033" cy="216319"/>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hape 25"/>
          <p:cNvCxnSpPr>
            <a:stCxn id="6" idx="3"/>
            <a:endCxn id="68" idx="0"/>
          </p:cNvCxnSpPr>
          <p:nvPr/>
        </p:nvCxnSpPr>
        <p:spPr>
          <a:xfrm rot="16200000" flipH="1">
            <a:off x="6748043" y="2879304"/>
            <a:ext cx="1014833" cy="38935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hape 25"/>
          <p:cNvCxnSpPr>
            <a:stCxn id="68" idx="3"/>
            <a:endCxn id="13" idx="0"/>
          </p:cNvCxnSpPr>
          <p:nvPr/>
        </p:nvCxnSpPr>
        <p:spPr>
          <a:xfrm rot="5400000">
            <a:off x="6782002" y="4171422"/>
            <a:ext cx="306715" cy="37241"/>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hape 25"/>
          <p:cNvCxnSpPr>
            <a:endCxn id="16" idx="0"/>
          </p:cNvCxnSpPr>
          <p:nvPr/>
        </p:nvCxnSpPr>
        <p:spPr>
          <a:xfrm>
            <a:off x="7815263" y="4038600"/>
            <a:ext cx="550069" cy="4572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bwMode="auto">
          <a:xfrm>
            <a:off x="228600" y="2057400"/>
            <a:ext cx="2362200" cy="228600"/>
          </a:xfrm>
          <a:prstGeom prst="rect">
            <a:avLst/>
          </a:prstGeom>
          <a:noFill/>
          <a:ln w="60325" cap="flat" cmpd="sng" algn="ctr">
            <a:solidFill>
              <a:srgbClr val="FFFF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101" name="Rectangle 100"/>
          <p:cNvSpPr/>
          <p:nvPr/>
        </p:nvSpPr>
        <p:spPr bwMode="auto">
          <a:xfrm>
            <a:off x="304800" y="2286000"/>
            <a:ext cx="1447800" cy="3505200"/>
          </a:xfrm>
          <a:prstGeom prst="rect">
            <a:avLst/>
          </a:prstGeom>
          <a:noFill/>
          <a:ln w="60325" cap="flat" cmpd="sng" algn="ctr">
            <a:solidFill>
              <a:srgbClr val="FFFF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sp>
        <p:nvSpPr>
          <p:cNvPr id="102" name="Rectangle 101"/>
          <p:cNvSpPr/>
          <p:nvPr/>
        </p:nvSpPr>
        <p:spPr bwMode="auto">
          <a:xfrm>
            <a:off x="1828800" y="2286000"/>
            <a:ext cx="3962400" cy="3505200"/>
          </a:xfrm>
          <a:prstGeom prst="rect">
            <a:avLst/>
          </a:prstGeom>
          <a:noFill/>
          <a:ln w="60325" cap="flat" cmpd="sng" algn="ctr">
            <a:solidFill>
              <a:srgbClr val="FFFF00"/>
            </a:solidFill>
            <a:prstDash val="solid"/>
            <a:round/>
            <a:headEnd type="none" w="med" len="med"/>
            <a:tailEnd type="triangle" w="lg" len="lg"/>
          </a:ln>
          <a:effectLst/>
        </p:spPr>
        <p:txBody>
          <a:bodyPr vert="horz" wrap="none" lIns="91440" tIns="45720" rIns="91440" bIns="45720" numCol="1" rtlCol="0" anchor="t" anchorCtr="1"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cs typeface="Arial" charset="0"/>
            </a:endParaRPr>
          </a:p>
        </p:txBody>
      </p:sp>
      <p:cxnSp>
        <p:nvCxnSpPr>
          <p:cNvPr id="104" name="Shape 103"/>
          <p:cNvCxnSpPr>
            <a:stCxn id="16" idx="4"/>
          </p:cNvCxnSpPr>
          <p:nvPr/>
        </p:nvCxnSpPr>
        <p:spPr bwMode="auto">
          <a:xfrm rot="5400000">
            <a:off x="6925866" y="3894534"/>
            <a:ext cx="304800" cy="2574132"/>
          </a:xfrm>
          <a:prstGeom prst="curvedConnector2">
            <a:avLst/>
          </a:prstGeom>
          <a:solidFill>
            <a:schemeClr val="bg1"/>
          </a:solidFill>
          <a:ln w="25400" cap="flat" cmpd="sng" algn="ctr">
            <a:solidFill>
              <a:schemeClr val="tx1"/>
            </a:solidFill>
            <a:prstDash val="solid"/>
            <a:round/>
            <a:headEnd type="none" w="med" len="med"/>
            <a:tailEnd type="triangle" w="lg" len="lg"/>
          </a:ln>
          <a:effectLst/>
        </p:spPr>
      </p:cxnSp>
      <p:cxnSp>
        <p:nvCxnSpPr>
          <p:cNvPr id="106" name="Curved Connector 105"/>
          <p:cNvCxnSpPr>
            <a:stCxn id="13" idx="4"/>
            <a:endCxn id="101" idx="2"/>
          </p:cNvCxnSpPr>
          <p:nvPr/>
        </p:nvCxnSpPr>
        <p:spPr bwMode="auto">
          <a:xfrm rot="5400000">
            <a:off x="3515519" y="2389981"/>
            <a:ext cx="914400" cy="5888038"/>
          </a:xfrm>
          <a:prstGeom prst="curvedConnector3">
            <a:avLst>
              <a:gd name="adj1" fmla="val 145062"/>
            </a:avLst>
          </a:prstGeom>
          <a:solidFill>
            <a:schemeClr val="bg1"/>
          </a:solidFill>
          <a:ln w="25400" cap="flat" cmpd="sng" algn="ctr">
            <a:solidFill>
              <a:schemeClr val="tx1"/>
            </a:solidFill>
            <a:prstDash val="solid"/>
            <a:round/>
            <a:headEnd type="none" w="med" len="med"/>
            <a:tailEnd type="arrow"/>
          </a:ln>
          <a:effectLst/>
        </p:spPr>
      </p:cxnSp>
      <p:cxnSp>
        <p:nvCxnSpPr>
          <p:cNvPr id="110" name="Curved Connector 109"/>
          <p:cNvCxnSpPr>
            <a:stCxn id="7" idx="2"/>
            <a:endCxn id="100" idx="3"/>
          </p:cNvCxnSpPr>
          <p:nvPr/>
        </p:nvCxnSpPr>
        <p:spPr bwMode="auto">
          <a:xfrm rot="10800000">
            <a:off x="2590800" y="2171700"/>
            <a:ext cx="4953000" cy="990600"/>
          </a:xfrm>
          <a:prstGeom prst="curvedConnector3">
            <a:avLst>
              <a:gd name="adj1" fmla="val 50000"/>
            </a:avLst>
          </a:prstGeom>
          <a:solidFill>
            <a:schemeClr val="bg1"/>
          </a:solidFill>
          <a:ln w="25400" cap="flat" cmpd="sng" algn="ctr">
            <a:solidFill>
              <a:schemeClr val="tx1"/>
            </a:solidFill>
            <a:prstDash val="solid"/>
            <a:round/>
            <a:headEnd type="none" w="med" len="med"/>
            <a:tailEnd type="arrow"/>
          </a:ln>
          <a:effectLst/>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How the View Tree Is Used</a:t>
            </a:r>
          </a:p>
        </p:txBody>
      </p:sp>
      <p:sp>
        <p:nvSpPr>
          <p:cNvPr id="8195" name="Text Placeholder 2"/>
          <p:cNvSpPr>
            <a:spLocks noGrp="1"/>
          </p:cNvSpPr>
          <p:nvPr>
            <p:ph type="body" idx="1"/>
          </p:nvPr>
        </p:nvSpPr>
        <p:spPr>
          <a:xfrm>
            <a:off x="304800" y="990600"/>
            <a:ext cx="8534400" cy="5105400"/>
          </a:xfrm>
        </p:spPr>
        <p:txBody>
          <a:bodyPr/>
          <a:lstStyle/>
          <a:p>
            <a:r>
              <a:rPr lang="en-US"/>
              <a:t>Output </a:t>
            </a:r>
          </a:p>
          <a:p>
            <a:pPr lvl="1"/>
            <a:r>
              <a:rPr lang="en-US"/>
              <a:t>GUIs change their output by </a:t>
            </a:r>
            <a:r>
              <a:rPr lang="en-US" b="1"/>
              <a:t>mutating </a:t>
            </a:r>
            <a:r>
              <a:rPr lang="en-US"/>
              <a:t>the view tree</a:t>
            </a:r>
          </a:p>
          <a:p>
            <a:pPr lvl="1"/>
            <a:r>
              <a:rPr lang="en-US"/>
              <a:t>A redraw algorithm automatically redraws the affected views </a:t>
            </a:r>
          </a:p>
          <a:p>
            <a:r>
              <a:rPr lang="en-US"/>
              <a:t>Input</a:t>
            </a:r>
          </a:p>
          <a:p>
            <a:pPr lvl="1"/>
            <a:r>
              <a:rPr lang="en-US"/>
              <a:t>GUIs receive keyboard and mouse input by attaching listeners to views (more on this in a bit)</a:t>
            </a:r>
          </a:p>
          <a:p>
            <a:r>
              <a:rPr lang="en-US"/>
              <a:t>Layout</a:t>
            </a:r>
          </a:p>
          <a:p>
            <a:pPr lvl="1"/>
            <a:r>
              <a:rPr lang="en-US"/>
              <a:t>Automatic layout algorithm traverses the tree to calculate positions and sizes of views </a:t>
            </a:r>
          </a:p>
          <a:p>
            <a:endParaRPr lang="en-US"/>
          </a:p>
          <a:p>
            <a:endParaRPr lang="en-US"/>
          </a:p>
        </p:txBody>
      </p:sp>
      <p:sp>
        <p:nvSpPr>
          <p:cNvPr id="8196" name="Footer Placeholder 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sp>
        <p:nvSpPr>
          <p:cNvPr id="8197" name="Date Placeholder 4"/>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8198" name="Slide Number Placeholder 5"/>
          <p:cNvSpPr>
            <a:spLocks noGrp="1"/>
          </p:cNvSpPr>
          <p:nvPr>
            <p:ph type="sldNum" sz="quarter" idx="12"/>
          </p:nvPr>
        </p:nvSpPr>
        <p:spPr>
          <a:noFill/>
        </p:spPr>
        <p:txBody>
          <a:bodyPr/>
          <a:lstStyle/>
          <a:p>
            <a:fld id="{7A0127FD-4DD2-FB45-8894-C68E498285F7}"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t>Input Handling</a:t>
            </a:r>
          </a:p>
        </p:txBody>
      </p:sp>
      <p:sp>
        <p:nvSpPr>
          <p:cNvPr id="9219" name="Text Placeholder 4"/>
          <p:cNvSpPr>
            <a:spLocks noGrp="1"/>
          </p:cNvSpPr>
          <p:nvPr>
            <p:ph type="body" idx="1"/>
          </p:nvPr>
        </p:nvSpPr>
        <p:spPr>
          <a:xfrm>
            <a:off x="381000" y="990600"/>
            <a:ext cx="8763000" cy="5105400"/>
          </a:xfrm>
        </p:spPr>
        <p:txBody>
          <a:bodyPr/>
          <a:lstStyle/>
          <a:p>
            <a:r>
              <a:rPr lang="en-US"/>
              <a:t>Input handlers are associated with views</a:t>
            </a:r>
          </a:p>
          <a:p>
            <a:pPr lvl="1"/>
            <a:r>
              <a:rPr lang="en-US"/>
              <a:t>Also called </a:t>
            </a:r>
            <a:r>
              <a:rPr lang="en-US" b="1"/>
              <a:t>listeners</a:t>
            </a:r>
            <a:r>
              <a:rPr lang="en-US"/>
              <a:t>, event handlers, subscribers, observers</a:t>
            </a:r>
          </a:p>
        </p:txBody>
      </p:sp>
      <p:sp>
        <p:nvSpPr>
          <p:cNvPr id="9220" name="Footer Placeholder 23"/>
          <p:cNvSpPr>
            <a:spLocks noGrp="1"/>
          </p:cNvSpPr>
          <p:nvPr>
            <p:ph type="ftr" sz="quarter" idx="11"/>
          </p:nvPr>
        </p:nvSpPr>
        <p:spPr>
          <a:noFill/>
        </p:spPr>
        <p:txBody>
          <a:bodyPr/>
          <a:lstStyle/>
          <a:p>
            <a:r>
              <a:rPr lang="en-US" smtClean="0">
                <a:ea typeface="Arial" charset="0"/>
              </a:rPr>
              <a:t>6.813/6.831 User Interface Design and Implementation</a:t>
            </a:r>
            <a:endParaRPr lang="en-US">
              <a:ea typeface="Arial" charset="0"/>
            </a:endParaRPr>
          </a:p>
        </p:txBody>
      </p:sp>
      <p:cxnSp>
        <p:nvCxnSpPr>
          <p:cNvPr id="25" name="Shape 25"/>
          <p:cNvCxnSpPr>
            <a:stCxn id="29" idx="6"/>
            <a:endCxn id="28" idx="2"/>
          </p:cNvCxnSpPr>
          <p:nvPr/>
        </p:nvCxnSpPr>
        <p:spPr>
          <a:xfrm>
            <a:off x="4529137" y="3543300"/>
            <a:ext cx="728663" cy="76200"/>
          </a:xfrm>
          <a:prstGeom prst="curvedConnector3">
            <a:avLst>
              <a:gd name="adj1" fmla="val 50000"/>
            </a:avLst>
          </a:prstGeom>
          <a:ln>
            <a:tailEnd type="arrow"/>
          </a:ln>
        </p:spPr>
        <p:style>
          <a:lnRef idx="2">
            <a:schemeClr val="accent2"/>
          </a:lnRef>
          <a:fillRef idx="1">
            <a:schemeClr val="lt1"/>
          </a:fillRef>
          <a:effectRef idx="0">
            <a:schemeClr val="accent2"/>
          </a:effectRef>
          <a:fontRef idx="minor">
            <a:schemeClr val="dk1"/>
          </a:fontRef>
        </p:style>
      </p:cxnSp>
      <p:sp>
        <p:nvSpPr>
          <p:cNvPr id="28" name="Oval 27"/>
          <p:cNvSpPr/>
          <p:nvPr/>
        </p:nvSpPr>
        <p:spPr>
          <a:xfrm>
            <a:off x="5257800" y="3276600"/>
            <a:ext cx="2286000" cy="685800"/>
          </a:xfrm>
          <a:prstGeom prst="ellipse">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dirty="0" err="1"/>
              <a:t>click</a:t>
            </a:r>
            <a:r>
              <a:rPr lang="en-US" dirty="0"/>
              <a:t> listener</a:t>
            </a:r>
          </a:p>
        </p:txBody>
      </p:sp>
      <p:sp>
        <p:nvSpPr>
          <p:cNvPr id="33" name="Oval 32"/>
          <p:cNvSpPr/>
          <p:nvPr/>
        </p:nvSpPr>
        <p:spPr>
          <a:xfrm>
            <a:off x="4953000" y="4191000"/>
            <a:ext cx="2438400" cy="609600"/>
          </a:xfrm>
          <a:prstGeom prst="ellipse">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dirty="0" err="1"/>
              <a:t>drag listener</a:t>
            </a:r>
            <a:endParaRPr lang="en-US" dirty="0"/>
          </a:p>
        </p:txBody>
      </p:sp>
      <p:cxnSp>
        <p:nvCxnSpPr>
          <p:cNvPr id="34" name="Shape 25"/>
          <p:cNvCxnSpPr>
            <a:stCxn id="32" idx="6"/>
            <a:endCxn id="33" idx="2"/>
          </p:cNvCxnSpPr>
          <p:nvPr/>
        </p:nvCxnSpPr>
        <p:spPr>
          <a:xfrm>
            <a:off x="3841750" y="4229100"/>
            <a:ext cx="1111250" cy="266700"/>
          </a:xfrm>
          <a:prstGeom prst="curvedConnector3">
            <a:avLst>
              <a:gd name="adj1" fmla="val 50000"/>
            </a:avLst>
          </a:prstGeom>
          <a:ln>
            <a:tailEnd type="arrow"/>
          </a:ln>
        </p:spPr>
        <p:style>
          <a:lnRef idx="2">
            <a:schemeClr val="accent2"/>
          </a:lnRef>
          <a:fillRef idx="1">
            <a:schemeClr val="lt1"/>
          </a:fillRef>
          <a:effectRef idx="0">
            <a:schemeClr val="accent2"/>
          </a:effectRef>
          <a:fontRef idx="minor">
            <a:schemeClr val="dk1"/>
          </a:fontRef>
        </p:style>
      </p:cxnSp>
      <p:sp>
        <p:nvSpPr>
          <p:cNvPr id="9239" name="Date Placeholder 25"/>
          <p:cNvSpPr>
            <a:spLocks noGrp="1"/>
          </p:cNvSpPr>
          <p:nvPr>
            <p:ph type="dt" sz="quarter" idx="10"/>
          </p:nvPr>
        </p:nvSpPr>
        <p:spPr>
          <a:noFill/>
        </p:spPr>
        <p:txBody>
          <a:bodyPr/>
          <a:lstStyle/>
          <a:p>
            <a:r>
              <a:rPr lang="en-US" smtClean="0">
                <a:ea typeface="Arial" charset="0"/>
              </a:rPr>
              <a:t>Spring 2011</a:t>
            </a:r>
            <a:endParaRPr lang="en-US">
              <a:ea typeface="Arial" charset="0"/>
            </a:endParaRPr>
          </a:p>
        </p:txBody>
      </p:sp>
      <p:sp>
        <p:nvSpPr>
          <p:cNvPr id="9240" name="Slide Number Placeholder 26"/>
          <p:cNvSpPr>
            <a:spLocks noGrp="1"/>
          </p:cNvSpPr>
          <p:nvPr>
            <p:ph type="sldNum" sz="quarter" idx="12"/>
          </p:nvPr>
        </p:nvSpPr>
        <p:spPr>
          <a:noFill/>
        </p:spPr>
        <p:txBody>
          <a:bodyPr/>
          <a:lstStyle/>
          <a:p>
            <a:fld id="{473CADCD-25D2-CA45-8AC8-0912E704DB25}" type="slidenum">
              <a:rPr lang="en-US"/>
              <a:pPr/>
              <a:t>9</a:t>
            </a:fld>
            <a:endParaRPr lang="en-US"/>
          </a:p>
        </p:txBody>
      </p:sp>
      <p:sp>
        <p:nvSpPr>
          <p:cNvPr id="27" name="Oval 26"/>
          <p:cNvSpPr/>
          <p:nvPr/>
        </p:nvSpPr>
        <p:spPr>
          <a:xfrm>
            <a:off x="2471737" y="2362200"/>
            <a:ext cx="1905000" cy="6858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main panel</a:t>
            </a:r>
            <a:endParaRPr lang="en-US" sz="1800" dirty="0"/>
          </a:p>
        </p:txBody>
      </p:sp>
      <p:sp>
        <p:nvSpPr>
          <p:cNvPr id="29" name="Oval 28"/>
          <p:cNvSpPr/>
          <p:nvPr/>
        </p:nvSpPr>
        <p:spPr>
          <a:xfrm>
            <a:off x="3233737" y="3276600"/>
            <a:ext cx="129540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toolbar</a:t>
            </a:r>
            <a:endParaRPr lang="en-US" sz="1800" dirty="0"/>
          </a:p>
        </p:txBody>
      </p:sp>
      <p:sp>
        <p:nvSpPr>
          <p:cNvPr id="30" name="Oval 29"/>
          <p:cNvSpPr/>
          <p:nvPr/>
        </p:nvSpPr>
        <p:spPr>
          <a:xfrm>
            <a:off x="1905000" y="4724400"/>
            <a:ext cx="140335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palette</a:t>
            </a:r>
            <a:endParaRPr lang="en-US" sz="1800" dirty="0"/>
          </a:p>
        </p:txBody>
      </p:sp>
      <p:sp>
        <p:nvSpPr>
          <p:cNvPr id="31" name="Oval 30"/>
          <p:cNvSpPr/>
          <p:nvPr/>
        </p:nvSpPr>
        <p:spPr>
          <a:xfrm>
            <a:off x="3352800" y="4876800"/>
            <a:ext cx="1404937"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drawing area</a:t>
            </a:r>
            <a:endParaRPr lang="en-US" sz="1800" dirty="0"/>
          </a:p>
        </p:txBody>
      </p:sp>
      <p:sp>
        <p:nvSpPr>
          <p:cNvPr id="32" name="Oval 31"/>
          <p:cNvSpPr/>
          <p:nvPr/>
        </p:nvSpPr>
        <p:spPr>
          <a:xfrm>
            <a:off x="2438400" y="3962400"/>
            <a:ext cx="1403350" cy="53340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1800" dirty="0" err="1"/>
              <a:t>splitter</a:t>
            </a:r>
            <a:endParaRPr lang="en-US" sz="1800" dirty="0"/>
          </a:p>
        </p:txBody>
      </p:sp>
      <p:cxnSp>
        <p:nvCxnSpPr>
          <p:cNvPr id="35" name="Shape 25"/>
          <p:cNvCxnSpPr>
            <a:stCxn id="27" idx="5"/>
            <a:endCxn id="29" idx="0"/>
          </p:cNvCxnSpPr>
          <p:nvPr/>
        </p:nvCxnSpPr>
        <p:spPr>
          <a:xfrm rot="5400000">
            <a:off x="3825081" y="3003924"/>
            <a:ext cx="329033" cy="216319"/>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hape 25"/>
          <p:cNvCxnSpPr>
            <a:stCxn id="27" idx="3"/>
            <a:endCxn id="32" idx="0"/>
          </p:cNvCxnSpPr>
          <p:nvPr/>
        </p:nvCxnSpPr>
        <p:spPr>
          <a:xfrm rot="16200000" flipH="1">
            <a:off x="2437980" y="3260304"/>
            <a:ext cx="1014833" cy="38935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hape 25"/>
          <p:cNvCxnSpPr>
            <a:stCxn id="32" idx="3"/>
            <a:endCxn id="30" idx="0"/>
          </p:cNvCxnSpPr>
          <p:nvPr/>
        </p:nvCxnSpPr>
        <p:spPr>
          <a:xfrm rot="5400000">
            <a:off x="2471939" y="4552422"/>
            <a:ext cx="306715" cy="37241"/>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hape 25"/>
          <p:cNvCxnSpPr>
            <a:endCxn id="31" idx="0"/>
          </p:cNvCxnSpPr>
          <p:nvPr/>
        </p:nvCxnSpPr>
        <p:spPr>
          <a:xfrm>
            <a:off x="3505200" y="4419600"/>
            <a:ext cx="550069" cy="457200"/>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mit-6893">
  <a:themeElements>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it-6893">
      <a:majorFont>
        <a:latin typeface="Arial Black"/>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triangle" w="lg" len="lg"/>
        </a:ln>
        <a:effectLst/>
      </a:spPr>
      <a:bodyPr vert="horz" wrap="none" lIns="91440" tIns="45720" rIns="91440" bIns="45720" numCol="1" anchor="t"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mit-689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t-689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t-689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t-689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t-689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t-689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t-689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mit-6893</Template>
  <TotalTime>3920</TotalTime>
  <Words>8565</Words>
  <Application>Microsoft Macintosh PowerPoint</Application>
  <PresentationFormat>On-screen Show (4:3)</PresentationFormat>
  <Paragraphs>580</Paragraphs>
  <Slides>29</Slides>
  <Notes>28</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mit-6893</vt:lpstr>
      <vt:lpstr>Lecture 9: UI Software Architecture</vt:lpstr>
      <vt:lpstr>UI Hall of Fame or Shame?</vt:lpstr>
      <vt:lpstr>UI Hall of Fame or Shame?</vt:lpstr>
      <vt:lpstr>Nanoquiz</vt:lpstr>
      <vt:lpstr>Slide 5</vt:lpstr>
      <vt:lpstr>Today’s Topics</vt:lpstr>
      <vt:lpstr>View Tree</vt:lpstr>
      <vt:lpstr>How the View Tree Is Used</vt:lpstr>
      <vt:lpstr>Input Handling</vt:lpstr>
      <vt:lpstr>Listener Pattern</vt:lpstr>
      <vt:lpstr>Separating Frontend from Backend</vt:lpstr>
      <vt:lpstr>Model-View-Controller Pattern</vt:lpstr>
      <vt:lpstr>Advantages of Model-View-Controller</vt:lpstr>
      <vt:lpstr>A Small MVC Example: Textbox</vt:lpstr>
      <vt:lpstr>A Larger MVC Example</vt:lpstr>
      <vt:lpstr>Hard to Separate Controller and View</vt:lpstr>
      <vt:lpstr>Widget: Tightly Coupled View &amp; Controller</vt:lpstr>
      <vt:lpstr>A Different Perspective on MVC</vt:lpstr>
      <vt:lpstr>GUI Implementation Approaches</vt:lpstr>
      <vt:lpstr>Markup Languages</vt:lpstr>
      <vt:lpstr>HTML Syntax</vt:lpstr>
      <vt:lpstr>Important HTML Elements for UI Design</vt:lpstr>
      <vt:lpstr>View Tree Manipulation</vt:lpstr>
      <vt:lpstr>Javascript in One Slide</vt:lpstr>
      <vt:lpstr>jQuery in One Slide</vt:lpstr>
      <vt:lpstr>Mixing Declarative and Procedural Code</vt:lpstr>
      <vt:lpstr>Advantages &amp; Disadvantages of Declarative UI</vt:lpstr>
      <vt:lpstr>Summary</vt:lpstr>
      <vt:lpstr>UI Hall of Fame or Shame?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 Miller</cp:lastModifiedBy>
  <cp:revision>863</cp:revision>
  <cp:lastPrinted>2011-02-22T13:57:06Z</cp:lastPrinted>
  <dcterms:created xsi:type="dcterms:W3CDTF">2011-03-24T02:31:49Z</dcterms:created>
  <dcterms:modified xsi:type="dcterms:W3CDTF">2011-03-24T02:31:59Z</dcterms:modified>
</cp:coreProperties>
</file>