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34"/>
  </p:notesMasterIdLst>
  <p:handoutMasterIdLst>
    <p:handoutMasterId r:id="rId35"/>
  </p:handoutMasterIdLst>
  <p:sldIdLst>
    <p:sldId id="256" r:id="rId2"/>
    <p:sldId id="291" r:id="rId3"/>
    <p:sldId id="292" r:id="rId4"/>
    <p:sldId id="312" r:id="rId5"/>
    <p:sldId id="313" r:id="rId6"/>
    <p:sldId id="277" r:id="rId7"/>
    <p:sldId id="309" r:id="rId8"/>
    <p:sldId id="293" r:id="rId9"/>
    <p:sldId id="300" r:id="rId10"/>
    <p:sldId id="301" r:id="rId11"/>
    <p:sldId id="294" r:id="rId12"/>
    <p:sldId id="295" r:id="rId13"/>
    <p:sldId id="311" r:id="rId14"/>
    <p:sldId id="305" r:id="rId15"/>
    <p:sldId id="315" r:id="rId16"/>
    <p:sldId id="314" r:id="rId17"/>
    <p:sldId id="316" r:id="rId18"/>
    <p:sldId id="280" r:id="rId19"/>
    <p:sldId id="281" r:id="rId20"/>
    <p:sldId id="282" r:id="rId21"/>
    <p:sldId id="284" r:id="rId22"/>
    <p:sldId id="317" r:id="rId23"/>
    <p:sldId id="285" r:id="rId24"/>
    <p:sldId id="310" r:id="rId25"/>
    <p:sldId id="287" r:id="rId26"/>
    <p:sldId id="288" r:id="rId27"/>
    <p:sldId id="318" r:id="rId28"/>
    <p:sldId id="289" r:id="rId29"/>
    <p:sldId id="290" r:id="rId30"/>
    <p:sldId id="319" r:id="rId31"/>
    <p:sldId id="320" r:id="rId32"/>
    <p:sldId id="308" r:id="rId33"/>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5275" autoAdjust="0"/>
  </p:normalViewPr>
  <p:slideViewPr>
    <p:cSldViewPr>
      <p:cViewPr varScale="1">
        <p:scale>
          <a:sx n="65" d="100"/>
          <a:sy n="65" d="100"/>
        </p:scale>
        <p:origin x="-1472" y="-112"/>
      </p:cViewPr>
      <p:guideLst>
        <p:guide orient="horz" pos="2160"/>
        <p:guide pos="2880"/>
      </p:guideLst>
    </p:cSldViewPr>
  </p:slideViewPr>
  <p:notesTextViewPr>
    <p:cViewPr>
      <p:scale>
        <a:sx n="100" d="100"/>
        <a:sy n="100" d="100"/>
      </p:scale>
      <p:origin x="0" y="2032"/>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F641CD23-7B23-7248-9479-98147DFDF0B7}"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1638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75C7E157-0327-3848-97C8-128D15ED3A54}"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designinginterfaces.com/About_Pattern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19C39C6-B740-D744-A7F8-45B5AAB76F8E}" type="slidenum">
              <a:rPr lang="en-US"/>
              <a:pPr/>
              <a:t>1</a:t>
            </a:fld>
            <a:endParaRPr lang="en-US"/>
          </a:p>
        </p:txBody>
      </p:sp>
      <p:sp>
        <p:nvSpPr>
          <p:cNvPr id="18435" name="Rectangle 2"/>
          <p:cNvSpPr>
            <a:spLocks noGrp="1" noRot="1" noChangeAspect="1" noChangeArrowheads="1" noTextEdit="1"/>
          </p:cNvSpPr>
          <p:nvPr>
            <p:ph type="sldImg"/>
          </p:nvPr>
        </p:nvSpPr>
        <p:spPr>
          <a:xfrm>
            <a:off x="1503363" y="720725"/>
            <a:ext cx="4119562" cy="3089275"/>
          </a:xfrm>
          <a:ln/>
        </p:spPr>
      </p:sp>
      <p:sp>
        <p:nvSpPr>
          <p:cNvPr id="18436" name="Rectangle 3"/>
          <p:cNvSpPr>
            <a:spLocks noGrp="1" noChangeArrowheads="1"/>
          </p:cNvSpPr>
          <p:nvPr>
            <p:ph type="body" idx="1"/>
          </p:nvPr>
        </p:nvSpPr>
        <p:spPr>
          <a:noFill/>
          <a:ln/>
        </p:spPr>
        <p:txBody>
          <a:bodyPr/>
          <a:lstStyle/>
          <a:p>
            <a:pPr eaLnBrk="1" hangingPunct="1"/>
            <a:r>
              <a:rPr lang="en-US" dirty="0" smtClean="0">
                <a:latin typeface="Times New Roman" charset="0"/>
              </a:rPr>
              <a:t>Optional additional reading for this lecture: "</a:t>
            </a:r>
            <a:r>
              <a:rPr lang="en-US" dirty="0" smtClean="0">
                <a:latin typeface="Times New Roman" charset="0"/>
                <a:hlinkClick r:id="rId3"/>
              </a:rPr>
              <a:t>About Patterns</a:t>
            </a:r>
            <a:r>
              <a:rPr lang="en-US" dirty="0" smtClean="0">
                <a:latin typeface="Times New Roman" charset="0"/>
              </a:rPr>
              <a:t>" [http://designinginterfaces.com/firstedition/About_Patterns] in </a:t>
            </a:r>
            <a:r>
              <a:rPr lang="en-US" i="1" dirty="0" smtClean="0">
                <a:latin typeface="Times New Roman" charset="0"/>
              </a:rPr>
              <a:t>Designing Interfaces: Patterns for Effective Interaction Design</a:t>
            </a:r>
            <a:r>
              <a:rPr lang="en-US" dirty="0" smtClean="0">
                <a:latin typeface="Times New Roman" charset="0"/>
              </a:rPr>
              <a:t> by Jenifer Tidwell, O'Reilly, 2005.</a:t>
            </a:r>
          </a:p>
          <a:p>
            <a:pPr eaLnBrk="1" hangingPunct="1"/>
            <a:endParaRPr lang="en-US" dirty="0" smtClean="0">
              <a:latin typeface="Times New Roman" charset="0"/>
            </a:endParaRPr>
          </a:p>
          <a:p>
            <a:pPr eaLnBrk="1" hangingPunct="1"/>
            <a:r>
              <a:rPr lang="en-US" dirty="0" smtClean="0">
                <a:latin typeface="Times New Roman" charset="0"/>
              </a:rPr>
              <a:t>A great book about design sketching is Bill Buxton, </a:t>
            </a:r>
            <a:r>
              <a:rPr lang="en-US" i="1" dirty="0" smtClean="0">
                <a:latin typeface="Times New Roman" charset="0"/>
              </a:rPr>
              <a:t>Sketching User Experiences: Getting the Design Right and the Right Design</a:t>
            </a:r>
            <a:r>
              <a:rPr lang="en-US" dirty="0" smtClean="0">
                <a:latin typeface="Times New Roman" charset="0"/>
              </a:rPr>
              <a:t> (Morgan Kaufmann, 2007).</a:t>
            </a:r>
          </a:p>
          <a:p>
            <a:pPr eaLnBrk="1" hangingPunct="1"/>
            <a:endParaRPr lang="en-US" i="1" dirty="0" smtClean="0">
              <a:latin typeface="Times New Roman" charset="0"/>
            </a:endParaRPr>
          </a:p>
          <a:p>
            <a:pPr eaLnBrk="1" hangingPunct="1"/>
            <a:endParaRPr lang="en-US" i="1"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503363" y="720725"/>
            <a:ext cx="4119562" cy="3089275"/>
          </a:xfrm>
          <a:ln/>
        </p:spPr>
      </p:sp>
      <p:sp>
        <p:nvSpPr>
          <p:cNvPr id="34819" name="Notes Placeholder 2"/>
          <p:cNvSpPr>
            <a:spLocks noGrp="1"/>
          </p:cNvSpPr>
          <p:nvPr>
            <p:ph type="body" idx="1"/>
          </p:nvPr>
        </p:nvSpPr>
        <p:spPr>
          <a:noFill/>
          <a:ln/>
        </p:spPr>
        <p:txBody>
          <a:bodyPr/>
          <a:lstStyle/>
          <a:p>
            <a:r>
              <a:rPr lang="en-US">
                <a:latin typeface="Times New Roman" charset="0"/>
              </a:rPr>
              <a:t>Another useful tool for early design is </a:t>
            </a:r>
            <a:r>
              <a:rPr lang="en-US" b="1">
                <a:latin typeface="Times New Roman" charset="0"/>
              </a:rPr>
              <a:t>scenarios</a:t>
            </a:r>
            <a:r>
              <a:rPr lang="en-US">
                <a:latin typeface="Times New Roman" charset="0"/>
              </a:rPr>
              <a:t>, which take your task analysis and turn it into stories. A scenario is a concrete, realistic story that sets up a situation involving a user with a goal to satisfy, and then follows the user through the tasks they do to satisfy that goal. Where task descriptions are abstract (e.g. "Buy a subway ticket"), scenarios are concrete, complete with imaginary users and imaginary details (e.g. "Frodo is going to the Red Sox game with 3 of his friends. He needs to buy a ticket, but the T station is packed with commuters and other Red Sox fans...")</a:t>
            </a:r>
          </a:p>
          <a:p>
            <a:r>
              <a:rPr lang="en-US">
                <a:latin typeface="Times New Roman" charset="0"/>
              </a:rPr>
              <a:t>A scenario is the task-analysis equivalent of a persona, as a fictitious, concrete example of an abstract task.</a:t>
            </a:r>
          </a:p>
        </p:txBody>
      </p:sp>
      <p:sp>
        <p:nvSpPr>
          <p:cNvPr id="34820" name="Slide Number Placeholder 3"/>
          <p:cNvSpPr>
            <a:spLocks noGrp="1"/>
          </p:cNvSpPr>
          <p:nvPr>
            <p:ph type="sldNum" sz="quarter" idx="5"/>
          </p:nvPr>
        </p:nvSpPr>
        <p:spPr>
          <a:noFill/>
        </p:spPr>
        <p:txBody>
          <a:bodyPr/>
          <a:lstStyle/>
          <a:p>
            <a:fld id="{CA97DAE8-DA98-2F4A-A4FA-6745797518AB}"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503363" y="720725"/>
            <a:ext cx="4119562" cy="3089275"/>
          </a:xfrm>
          <a:ln/>
        </p:spPr>
      </p:sp>
      <p:sp>
        <p:nvSpPr>
          <p:cNvPr id="36867" name="Notes Placeholder 2"/>
          <p:cNvSpPr>
            <a:spLocks noGrp="1"/>
          </p:cNvSpPr>
          <p:nvPr>
            <p:ph type="body" idx="1"/>
          </p:nvPr>
        </p:nvSpPr>
        <p:spPr>
          <a:noFill/>
          <a:ln/>
        </p:spPr>
        <p:txBody>
          <a:bodyPr/>
          <a:lstStyle/>
          <a:p>
            <a:r>
              <a:rPr lang="en-US">
                <a:latin typeface="Times New Roman" charset="0"/>
              </a:rPr>
              <a:t>A scenario can be used to create the first prototype of your design (of a sort): a </a:t>
            </a:r>
            <a:r>
              <a:rPr lang="en-US" b="1">
                <a:latin typeface="Times New Roman" charset="0"/>
              </a:rPr>
              <a:t>storyboard</a:t>
            </a:r>
            <a:r>
              <a:rPr lang="en-US">
                <a:latin typeface="Times New Roman" charset="0"/>
              </a:rPr>
              <a:t>.  A storyboard is a sequence of sketches showing what a design looks like at key points in the scenario.</a:t>
            </a:r>
          </a:p>
          <a:p>
            <a:r>
              <a:rPr lang="en-US">
                <a:latin typeface="Times New Roman" charset="0"/>
              </a:rPr>
              <a:t>We can think of a storyboard as a prototype because it tests the design in an important way: given a user and a goal (albeit imaginary), does the design actually provide a way to achieve that goal?</a:t>
            </a:r>
          </a:p>
        </p:txBody>
      </p:sp>
      <p:sp>
        <p:nvSpPr>
          <p:cNvPr id="36868" name="Slide Number Placeholder 3"/>
          <p:cNvSpPr>
            <a:spLocks noGrp="1"/>
          </p:cNvSpPr>
          <p:nvPr>
            <p:ph type="sldNum" sz="quarter" idx="5"/>
          </p:nvPr>
        </p:nvSpPr>
        <p:spPr>
          <a:noFill/>
        </p:spPr>
        <p:txBody>
          <a:bodyPr/>
          <a:lstStyle/>
          <a:p>
            <a:fld id="{D588ABCC-8FC3-2A45-8667-EED6C4587BF8}"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03363" y="720725"/>
            <a:ext cx="4119562" cy="3089275"/>
          </a:xfrm>
          <a:ln/>
        </p:spPr>
      </p:sp>
      <p:sp>
        <p:nvSpPr>
          <p:cNvPr id="38915" name="Notes Placeholder 2"/>
          <p:cNvSpPr>
            <a:spLocks noGrp="1"/>
          </p:cNvSpPr>
          <p:nvPr>
            <p:ph type="body" idx="1"/>
          </p:nvPr>
        </p:nvSpPr>
        <p:spPr>
          <a:noFill/>
          <a:ln/>
        </p:spPr>
        <p:txBody>
          <a:bodyPr/>
          <a:lstStyle/>
          <a:p>
            <a:r>
              <a:rPr lang="en-US">
                <a:latin typeface="Times New Roman" charset="0"/>
              </a:rPr>
              <a:t>While you explore the design space with sketching, scenarios, and storyboards, you should be using the information you collected in user/task/domain analysis.  Scenarios help you check how important tasks are handled by your designs.</a:t>
            </a:r>
          </a:p>
          <a:p>
            <a:r>
              <a:rPr lang="en-US">
                <a:latin typeface="Times New Roman" charset="0"/>
              </a:rPr>
              <a:t>You should also think about what aspects of usability are important, given what you’ve learned about the user classes and the tasks.  Are the users mostly computer novices?  Then learnability might matter the most.  Will the user only occasionally do this task?  If so, then memorability may be key. Is the task hard to perform correctly, with many preconditions or exceptions?  If so, then maybe error prevention and recovery matter the most.</a:t>
            </a:r>
          </a:p>
          <a:p>
            <a:r>
              <a:rPr lang="en-US">
                <a:latin typeface="Times New Roman" charset="0"/>
              </a:rPr>
              <a:t>Information about the domain is also a big help.  If the interface has to display a list, it helps to know how many items may typically be found in that list, so you can size it correctly.  Interfaces that make sense for a few items (like a set of radio buttons) don’t make sense for a hundred. When data collections become large, you also need to help the user with new features like sorting, filtering, and searching.</a:t>
            </a:r>
          </a:p>
          <a:p>
            <a:r>
              <a:rPr lang="en-US">
                <a:latin typeface="Times New Roman" charset="0"/>
              </a:rPr>
              <a:t>In some of the patterns we’ll look at next, size is an important parameter.</a:t>
            </a:r>
          </a:p>
        </p:txBody>
      </p:sp>
      <p:sp>
        <p:nvSpPr>
          <p:cNvPr id="38916" name="Slide Number Placeholder 3"/>
          <p:cNvSpPr>
            <a:spLocks noGrp="1"/>
          </p:cNvSpPr>
          <p:nvPr>
            <p:ph type="sldNum" sz="quarter" idx="5"/>
          </p:nvPr>
        </p:nvSpPr>
        <p:spPr>
          <a:noFill/>
        </p:spPr>
        <p:txBody>
          <a:bodyPr/>
          <a:lstStyle/>
          <a:p>
            <a:fld id="{35D7E962-F764-9F4C-B4E6-F90CA0B49E83}"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503363" y="720725"/>
            <a:ext cx="4119562" cy="3089275"/>
          </a:xfrm>
          <a:ln/>
        </p:spPr>
      </p:sp>
      <p:sp>
        <p:nvSpPr>
          <p:cNvPr id="40963" name="Notes Placeholder 2"/>
          <p:cNvSpPr>
            <a:spLocks noGrp="1"/>
          </p:cNvSpPr>
          <p:nvPr>
            <p:ph type="body" idx="1"/>
          </p:nvPr>
        </p:nvSpPr>
        <p:spPr>
          <a:noFill/>
          <a:ln/>
        </p:spPr>
        <p:txBody>
          <a:bodyPr/>
          <a:lstStyle/>
          <a:p>
            <a:pPr>
              <a:lnSpc>
                <a:spcPct val="90000"/>
              </a:lnSpc>
            </a:pPr>
            <a:r>
              <a:rPr lang="en-US">
                <a:latin typeface="Times New Roman" charset="0"/>
              </a:rPr>
              <a:t>Let’s turn now away from design techniques and toward design </a:t>
            </a:r>
            <a:r>
              <a:rPr lang="en-US" i="1">
                <a:latin typeface="Times New Roman" charset="0"/>
              </a:rPr>
              <a:t>ideas</a:t>
            </a:r>
            <a:r>
              <a:rPr lang="en-US">
                <a:latin typeface="Times New Roman" charset="0"/>
              </a:rPr>
              <a:t>, concepts that you might use in the user interfaces you create.</a:t>
            </a:r>
          </a:p>
          <a:p>
            <a:pPr>
              <a:lnSpc>
                <a:spcPct val="90000"/>
              </a:lnSpc>
            </a:pPr>
            <a:r>
              <a:rPr lang="en-US" b="1">
                <a:latin typeface="Times New Roman" charset="0"/>
              </a:rPr>
              <a:t>Design patterns</a:t>
            </a:r>
            <a:r>
              <a:rPr lang="en-US">
                <a:latin typeface="Times New Roman" charset="0"/>
              </a:rPr>
              <a:t> are good solutions to common problems, which have been named and codified.  We’ve already seen design patterns for the internals of user interface software (observer, MVC, etc).  But you can also talk about design patterns for the user interface itself.</a:t>
            </a:r>
          </a:p>
          <a:p>
            <a:pPr>
              <a:lnSpc>
                <a:spcPct val="90000"/>
              </a:lnSpc>
            </a:pPr>
            <a:r>
              <a:rPr lang="en-US">
                <a:latin typeface="Times New Roman" charset="0"/>
              </a:rPr>
              <a:t>There are some good pattern collections out there that you can look at to develop more experience.  One of the best is the book </a:t>
            </a:r>
            <a:r>
              <a:rPr lang="en-US" i="1">
                <a:latin typeface="Times New Roman" charset="0"/>
              </a:rPr>
              <a:t>Designing Interfaces </a:t>
            </a:r>
            <a:r>
              <a:rPr lang="en-US">
                <a:latin typeface="Times New Roman" charset="0"/>
              </a:rPr>
              <a:t>by Jenifer Tidwell.  Selected patterns from the book can be found at http://designinginterfaces.com/.</a:t>
            </a:r>
          </a:p>
          <a:p>
            <a:pPr>
              <a:lnSpc>
                <a:spcPct val="90000"/>
              </a:lnSpc>
            </a:pPr>
            <a:r>
              <a:rPr lang="en-US">
                <a:latin typeface="Times New Roman" charset="0"/>
              </a:rPr>
              <a:t>Other pattern collections include:</a:t>
            </a:r>
          </a:p>
          <a:p>
            <a:pPr>
              <a:lnSpc>
                <a:spcPct val="90000"/>
              </a:lnSpc>
            </a:pPr>
            <a:r>
              <a:rPr lang="en-US">
                <a:latin typeface="Times New Roman" charset="0"/>
              </a:rPr>
              <a:t> User Interface Design Patterns, http://www.cs.helsinki.fi/u/salaakso/patterns/index.html</a:t>
            </a:r>
          </a:p>
          <a:p>
            <a:pPr>
              <a:lnSpc>
                <a:spcPct val="90000"/>
              </a:lnSpc>
            </a:pPr>
            <a:r>
              <a:rPr lang="en-US">
                <a:latin typeface="Times New Roman" charset="0"/>
              </a:rPr>
              <a:t> Yahoo Design Pattern Library, http://developer.yahoo.com/ypatterns/</a:t>
            </a:r>
          </a:p>
          <a:p>
            <a:pPr>
              <a:lnSpc>
                <a:spcPct val="90000"/>
              </a:lnSpc>
            </a:pPr>
            <a:r>
              <a:rPr lang="en-US">
                <a:latin typeface="Times New Roman" charset="0"/>
              </a:rPr>
              <a:t> Martijn van Welie, http://www.welie.com/patterns</a:t>
            </a:r>
          </a:p>
        </p:txBody>
      </p:sp>
      <p:sp>
        <p:nvSpPr>
          <p:cNvPr id="40964" name="Slide Number Placeholder 3"/>
          <p:cNvSpPr>
            <a:spLocks noGrp="1"/>
          </p:cNvSpPr>
          <p:nvPr>
            <p:ph type="sldNum" sz="quarter" idx="5"/>
          </p:nvPr>
        </p:nvSpPr>
        <p:spPr>
          <a:noFill/>
        </p:spPr>
        <p:txBody>
          <a:bodyPr/>
          <a:lstStyle/>
          <a:p>
            <a:fld id="{185177A3-A367-524F-9305-B6001CA4E33B}"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atin typeface="Times New Roman" charset="0"/>
              </a:rPr>
              <a:t>Some patterns are structural.  For example, a </a:t>
            </a:r>
            <a:r>
              <a:rPr lang="en-US" b="1">
                <a:latin typeface="Times New Roman" charset="0"/>
              </a:rPr>
              <a:t>wizard</a:t>
            </a:r>
            <a:r>
              <a:rPr lang="en-US">
                <a:latin typeface="Times New Roman" charset="0"/>
              </a:rPr>
              <a:t> breaks a task down into a linear sequence of steps, often presented as a sequence of dialog boxes with Next and Previous buttons.  The </a:t>
            </a:r>
            <a:r>
              <a:rPr lang="en-US" b="1">
                <a:latin typeface="Times New Roman" charset="0"/>
              </a:rPr>
              <a:t>center stage</a:t>
            </a:r>
            <a:r>
              <a:rPr lang="en-US">
                <a:latin typeface="Times New Roman" charset="0"/>
              </a:rPr>
              <a:t> pattern (a term coined by Jenifer Tidwell) puts a workspace or data display in the middle of the screen, and surrounds it with secondary displays and controls.  This pattern is widely used in office applications, like word processors and drawing programs.  The </a:t>
            </a:r>
            <a:r>
              <a:rPr lang="en-US" b="1">
                <a:latin typeface="Times New Roman" charset="0"/>
              </a:rPr>
              <a:t>high-density information display</a:t>
            </a:r>
            <a:r>
              <a:rPr lang="en-US">
                <a:latin typeface="Times New Roman" charset="0"/>
              </a:rPr>
              <a:t> pattern structures the application around a display of dense information, like the messages in your email, or Google Maps displaying a map.</a:t>
            </a:r>
          </a:p>
          <a:p>
            <a:endParaRPr lang="en-US"/>
          </a:p>
        </p:txBody>
      </p:sp>
      <p:sp>
        <p:nvSpPr>
          <p:cNvPr id="4" name="Slide Number Placeholder 3"/>
          <p:cNvSpPr>
            <a:spLocks noGrp="1"/>
          </p:cNvSpPr>
          <p:nvPr>
            <p:ph type="sldNum" sz="quarter" idx="10"/>
          </p:nvPr>
        </p:nvSpPr>
        <p:spPr/>
        <p:txBody>
          <a:bodyPr/>
          <a:lstStyle/>
          <a:p>
            <a:fld id="{75C7E157-0327-3848-97C8-128D15ED3A54}"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pPr>
              <a:lnSpc>
                <a:spcPct val="90000"/>
              </a:lnSpc>
            </a:pPr>
            <a:r>
              <a:rPr lang="en-US">
                <a:latin typeface="Times New Roman" charset="0"/>
              </a:rPr>
              <a:t>Other patterns are navigational, helping you get around the interface, particularly if it’s a web site.  </a:t>
            </a:r>
            <a:r>
              <a:rPr lang="en-US" b="1">
                <a:latin typeface="Times New Roman" charset="0"/>
              </a:rPr>
              <a:t>Breadcrumbs</a:t>
            </a:r>
            <a:r>
              <a:rPr lang="en-US">
                <a:latin typeface="Times New Roman" charset="0"/>
              </a:rPr>
              <a:t> show the path you took into a web site (e.g. Travel &gt; Guides &gt; North America), using hyperlinks to allow you to pop up to a higher level.  </a:t>
            </a:r>
            <a:r>
              <a:rPr lang="en-US" b="1">
                <a:latin typeface="Times New Roman" charset="0"/>
              </a:rPr>
              <a:t>Pagination</a:t>
            </a:r>
            <a:r>
              <a:rPr lang="en-US">
                <a:latin typeface="Times New Roman" charset="0"/>
              </a:rPr>
              <a:t> divides up a long list of data into pages, with a control showing the page numbers (e.g. 1 2 3 4 ... 103) as hyperlinks.</a:t>
            </a:r>
          </a:p>
          <a:p>
            <a:endParaRPr lang="en-US"/>
          </a:p>
        </p:txBody>
      </p:sp>
      <p:sp>
        <p:nvSpPr>
          <p:cNvPr id="4" name="Slide Number Placeholder 3"/>
          <p:cNvSpPr>
            <a:spLocks noGrp="1"/>
          </p:cNvSpPr>
          <p:nvPr>
            <p:ph type="sldNum" sz="quarter" idx="10"/>
          </p:nvPr>
        </p:nvSpPr>
        <p:spPr/>
        <p:txBody>
          <a:bodyPr/>
          <a:lstStyle/>
          <a:p>
            <a:fld id="{75C7E157-0327-3848-97C8-128D15ED3A54}"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Finally we have widgets, which are self-contained, reusable graphical objects.  The evolution of graphical user interfaces has produced a menagerie of widgets,</a:t>
            </a:r>
            <a:r>
              <a:rPr lang="en-US" baseline="0"/>
              <a:t> which continues to grow.  A </a:t>
            </a:r>
            <a:r>
              <a:rPr lang="en-US" b="1" baseline="0"/>
              <a:t>listbox</a:t>
            </a:r>
            <a:r>
              <a:rPr lang="en-US" b="0" baseline="0"/>
              <a:t> is a fixed list of items that can be selected.  A </a:t>
            </a:r>
            <a:r>
              <a:rPr lang="en-US" b="1" baseline="0"/>
              <a:t>dropdown list</a:t>
            </a:r>
            <a:r>
              <a:rPr lang="en-US" b="0" baseline="0"/>
              <a:t> is like a listbox that normally shows only a single selected item, but can be pulled down to choose from the list.  A </a:t>
            </a:r>
            <a:r>
              <a:rPr lang="en-US" b="1" baseline="0"/>
              <a:t>combobox</a:t>
            </a:r>
            <a:r>
              <a:rPr lang="en-US" b="0" baseline="0"/>
              <a:t> is a dropdown list combined with a textbox, so the user can type instead of just selecting.  A </a:t>
            </a:r>
            <a:r>
              <a:rPr lang="en-US" b="1" baseline="0"/>
              <a:t>tree widget</a:t>
            </a:r>
            <a:r>
              <a:rPr lang="en-US" b="0" baseline="0"/>
              <a:t> is like a listbox that’s hierarchical.</a:t>
            </a:r>
          </a:p>
          <a:p>
            <a:r>
              <a:rPr lang="en-US" b="0" baseline="0"/>
              <a:t>A </a:t>
            </a:r>
            <a:r>
              <a:rPr lang="en-US" b="1" baseline="0"/>
              <a:t>menubar</a:t>
            </a:r>
            <a:r>
              <a:rPr lang="en-US" b="0" baseline="0"/>
              <a:t> (or </a:t>
            </a:r>
            <a:r>
              <a:rPr lang="en-US" b="1" baseline="0"/>
              <a:t>pulldown menus</a:t>
            </a:r>
            <a:r>
              <a:rPr lang="en-US" b="0" baseline="0"/>
              <a:t>) is a horizontal list of items that open up into menus</a:t>
            </a:r>
            <a:r>
              <a:rPr lang="en-US" b="1" baseline="0"/>
              <a:t>.</a:t>
            </a:r>
            <a:r>
              <a:rPr lang="en-US" b="0" baseline="0"/>
              <a:t>  This is a beautiful widget, whose design repays careful study.</a:t>
            </a:r>
            <a:endParaRPr lang="en-US" b="0"/>
          </a:p>
        </p:txBody>
      </p:sp>
      <p:sp>
        <p:nvSpPr>
          <p:cNvPr id="4" name="Slide Number Placeholder 3"/>
          <p:cNvSpPr>
            <a:spLocks noGrp="1"/>
          </p:cNvSpPr>
          <p:nvPr>
            <p:ph type="sldNum" sz="quarter" idx="10"/>
          </p:nvPr>
        </p:nvSpPr>
        <p:spPr/>
        <p:txBody>
          <a:bodyPr/>
          <a:lstStyle/>
          <a:p>
            <a:fld id="{75C7E157-0327-3848-97C8-128D15ED3A54}"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29F6046-AAE6-034C-B29C-7B77F104922C}" type="slidenum">
              <a:rPr lang="en-US"/>
              <a:pPr/>
              <a:t>18</a:t>
            </a:fld>
            <a:endParaRPr lang="en-US"/>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pPr>
              <a:lnSpc>
                <a:spcPct val="90000"/>
              </a:lnSpc>
            </a:pPr>
            <a:r>
              <a:rPr lang="en-US" sz="1000">
                <a:latin typeface="Times New Roman" charset="0"/>
              </a:rPr>
              <a:t>For the next part of this lecture, we’ll look at some patterns involving</a:t>
            </a:r>
            <a:r>
              <a:rPr lang="en-US" sz="1000" baseline="0">
                <a:latin typeface="Times New Roman" charset="0"/>
              </a:rPr>
              <a:t> widgets</a:t>
            </a:r>
            <a:r>
              <a:rPr lang="en-US" sz="1000">
                <a:latin typeface="Times New Roman" charset="0"/>
              </a:rPr>
              <a:t>.  We’ll start by considering </a:t>
            </a:r>
            <a:r>
              <a:rPr lang="en-US" sz="1000" b="1">
                <a:latin typeface="Times New Roman" charset="0"/>
              </a:rPr>
              <a:t>choices</a:t>
            </a:r>
            <a:r>
              <a:rPr lang="en-US" sz="1000">
                <a:latin typeface="Times New Roman" charset="0"/>
              </a:rPr>
              <a:t>: asking the user to choose from a set of fixed options.</a:t>
            </a:r>
          </a:p>
          <a:p>
            <a:pPr>
              <a:lnSpc>
                <a:spcPct val="90000"/>
              </a:lnSpc>
            </a:pPr>
            <a:r>
              <a:rPr lang="en-US" sz="1000">
                <a:latin typeface="Times New Roman" charset="0"/>
              </a:rPr>
              <a:t>Suppose we’re designing the interface for an on-campus sandwich delivery service, and we want to ask what kind of bread the user wants: white, wheat, or rye.  This is a </a:t>
            </a:r>
            <a:r>
              <a:rPr lang="en-US" sz="1000" b="1">
                <a:latin typeface="Times New Roman" charset="0"/>
              </a:rPr>
              <a:t>1-of-N choice</a:t>
            </a:r>
            <a:r>
              <a:rPr lang="en-US" sz="1000">
                <a:latin typeface="Times New Roman" charset="0"/>
              </a:rPr>
              <a:t>, where in this case N=3.  Here are the various ways to do it with familiar widgets:</a:t>
            </a:r>
          </a:p>
          <a:p>
            <a:pPr>
              <a:lnSpc>
                <a:spcPct val="90000"/>
              </a:lnSpc>
            </a:pPr>
            <a:r>
              <a:rPr lang="en-US" sz="1000" b="1">
                <a:latin typeface="Times New Roman" charset="0"/>
              </a:rPr>
              <a:t>Radio buttons</a:t>
            </a:r>
            <a:r>
              <a:rPr lang="en-US" sz="1000">
                <a:latin typeface="Times New Roman" charset="0"/>
              </a:rPr>
              <a:t> are named after the station preset buttons in old car radios.  Pushing one button in popped out all the others, using a mechanical linkage.  (Radio buttons are sometimes called option buttons.)  Radio buttons are the conventional idiom for making 1-of-N selections.  They’re fast (all the choices are visible and only one point-and-click makes the choice), but use a lot of screen real estate as N gets large.  If we wanted to ask which MIT building the sandwich should be delivered to, we probably wouldn’t want to use radio buttons – N is too big.</a:t>
            </a:r>
          </a:p>
          <a:p>
            <a:pPr>
              <a:lnSpc>
                <a:spcPct val="90000"/>
              </a:lnSpc>
            </a:pPr>
            <a:r>
              <a:rPr lang="en-US" sz="1000" b="1">
                <a:latin typeface="Times New Roman" charset="0"/>
              </a:rPr>
              <a:t>Toggle buttons</a:t>
            </a:r>
            <a:r>
              <a:rPr lang="en-US" sz="1000">
                <a:latin typeface="Times New Roman" charset="0"/>
              </a:rPr>
              <a:t> look like ordinary buttons, but if you push them, they toggle back and forth between depressed and undepressed states.  In Java, you can get a set of toggle buttons to behave like radio buttons just by adding them to a ButtonGroup.  Toggle buttons can offer larger targets than radio buttons (which would make them faster to use), or tiny targets if screen real estate is at a premium (using icons instead of text labels).  Toggle buttons are often used for mode switches, or for 1-of-N choices in toolbars.</a:t>
            </a:r>
          </a:p>
          <a:p>
            <a:pPr>
              <a:lnSpc>
                <a:spcPct val="90000"/>
              </a:lnSpc>
            </a:pPr>
            <a:r>
              <a:rPr lang="en-US" sz="1000">
                <a:latin typeface="Times New Roman" charset="0"/>
              </a:rPr>
              <a:t>A </a:t>
            </a:r>
            <a:r>
              <a:rPr lang="en-US" sz="1000" b="1">
                <a:latin typeface="Times New Roman" charset="0"/>
              </a:rPr>
              <a:t>drop-down menu</a:t>
            </a:r>
            <a:r>
              <a:rPr lang="en-US" sz="1000">
                <a:latin typeface="Times New Roman" charset="0"/>
              </a:rPr>
              <a:t> shows the current selection, with an arrow next to it for pulling down the list of N choices to choose from.  A </a:t>
            </a:r>
            <a:r>
              <a:rPr lang="en-US" sz="1000" b="1">
                <a:latin typeface="Times New Roman" charset="0"/>
              </a:rPr>
              <a:t>single-selection listbox</a:t>
            </a:r>
            <a:r>
              <a:rPr lang="en-US" sz="1000">
                <a:latin typeface="Times New Roman" charset="0"/>
              </a:rPr>
              <a:t> is a static version of the same thing, where the list of N choices is always visible, and the chosen item is indicated by a highlight.  Drop-down menus are very compact, but require two pointing operations (point and click to open the list, then point to the new choice), and possibly scrolling if it’s a long list.  Drop-down menus and listboxes often support keyboard access, however – you can type the first character (or even a prefix) of your choice, and it will jump to it.</a:t>
            </a:r>
          </a:p>
          <a:p>
            <a:pPr>
              <a:lnSpc>
                <a:spcPct val="90000"/>
              </a:lnSpc>
            </a:pPr>
            <a:r>
              <a:rPr lang="en-US" sz="1000">
                <a:latin typeface="Times New Roman" charset="0"/>
              </a:rPr>
              <a:t>All these widgets are useful for 1-of-N choices, but one problem in many GUI toolkits is that they have radically different APIs – so once you’ve decided on a widget, changing that decision might affect all the code that interacts with it.  In Java, for example, even similar widgets like JList (for single-selection listboxes) and JComboBox (for drop-down menus) have completely different interfaces for providing the list of choices and getting and setting the selected item. HTML is a little better  -- the &lt;select&gt; element can generate either a drop-down menu or a listbox using the same code (although web browsers conventionally </a:t>
            </a:r>
            <a:r>
              <a:rPr lang="en-US" sz="1000" i="1">
                <a:latin typeface="Times New Roman" charset="0"/>
              </a:rPr>
              <a:t>only</a:t>
            </a:r>
            <a:r>
              <a:rPr lang="en-US" sz="1000">
                <a:latin typeface="Times New Roman" charset="0"/>
              </a:rPr>
              <a:t> give you a drop-down menu for a 1-of-N choice, reserving listboxes for K-of-N choices).  But if you want N radio buttons instead, you have to radically change your HTML, into N &lt;input type=radio&gt; elements.</a:t>
            </a:r>
          </a:p>
          <a:p>
            <a:pPr>
              <a:lnSpc>
                <a:spcPct val="90000"/>
              </a:lnSpc>
            </a:pPr>
            <a:r>
              <a:rPr lang="en-US" sz="1000">
                <a:latin typeface="Times New Roman" charset="0"/>
              </a:rPr>
              <a:t>Avoid using N </a:t>
            </a:r>
            <a:r>
              <a:rPr lang="en-US" sz="1000" i="1">
                <a:latin typeface="Times New Roman" charset="0"/>
              </a:rPr>
              <a:t>checkboxes </a:t>
            </a:r>
            <a:r>
              <a:rPr lang="en-US" sz="1000">
                <a:latin typeface="Times New Roman" charset="0"/>
              </a:rPr>
              <a:t>for 1-of-N choices. Radiobuttons are a visually distinct widget that communicates the affordance that the choices are exclusive (i.e., that you can only select one at a time).  Checkboxes fail to convey this.  </a:t>
            </a:r>
          </a:p>
          <a:p>
            <a:pPr>
              <a:lnSpc>
                <a:spcPct val="90000"/>
              </a:lnSpc>
            </a:pPr>
            <a:endParaRPr lang="en-US" sz="10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00159B2-0BAC-744F-A756-7FC3F673083B}" type="slidenum">
              <a:rPr lang="en-US"/>
              <a:pPr/>
              <a:t>19</a:t>
            </a:fld>
            <a:endParaRPr lang="en-US"/>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a:latin typeface="Times New Roman" charset="0"/>
              </a:rPr>
              <a:t>For the special case where N=2, you can also use a single </a:t>
            </a:r>
            <a:r>
              <a:rPr lang="en-US" b="1">
                <a:latin typeface="Times New Roman" charset="0"/>
              </a:rPr>
              <a:t>checkbox</a:t>
            </a:r>
            <a:r>
              <a:rPr lang="en-US">
                <a:latin typeface="Times New Roman" charset="0"/>
              </a:rPr>
              <a:t> or </a:t>
            </a:r>
            <a:r>
              <a:rPr lang="en-US" b="1">
                <a:latin typeface="Times New Roman" charset="0"/>
              </a:rPr>
              <a:t>toggle button</a:t>
            </a:r>
            <a:r>
              <a:rPr lang="en-US">
                <a:latin typeface="Times New Roman" charset="0"/>
              </a:rPr>
              <a:t>.  Only do this if it’s a boolean choice, where the alternative (when the checkbox is unchecked or the toggle button is undepressed) is actually a </a:t>
            </a:r>
            <a:r>
              <a:rPr lang="en-US" i="1">
                <a:latin typeface="Times New Roman" charset="0"/>
              </a:rPr>
              <a:t>negation</a:t>
            </a:r>
            <a:r>
              <a:rPr lang="en-US">
                <a:latin typeface="Times New Roman" charset="0"/>
              </a:rPr>
              <a:t>.  The checkboxes on the bottom show some of the nasty ambiguities that can result.</a:t>
            </a:r>
          </a:p>
          <a:p>
            <a:r>
              <a:rPr lang="en-US">
                <a:latin typeface="Times New Roman" charset="0"/>
              </a:rPr>
              <a:t>One mistake often seen here is using an ordinary push button for a 1-of-2 choice, where the </a:t>
            </a:r>
            <a:r>
              <a:rPr lang="en-US" i="1">
                <a:latin typeface="Times New Roman" charset="0"/>
              </a:rPr>
              <a:t>label</a:t>
            </a:r>
            <a:r>
              <a:rPr lang="en-US">
                <a:latin typeface="Times New Roman" charset="0"/>
              </a:rPr>
              <a:t> of the button is changed when the user pushes it.  This raises serious confusion about what the label means: is it the </a:t>
            </a:r>
            <a:r>
              <a:rPr lang="en-US" i="1">
                <a:latin typeface="Times New Roman" charset="0"/>
              </a:rPr>
              <a:t>current state</a:t>
            </a:r>
            <a:r>
              <a:rPr lang="en-US">
                <a:latin typeface="Times New Roman" charset="0"/>
              </a:rPr>
              <a:t> (am I getting a sandwich right now), or the </a:t>
            </a:r>
            <a:r>
              <a:rPr lang="en-US" i="1">
                <a:latin typeface="Times New Roman" charset="0"/>
              </a:rPr>
              <a:t>future state</a:t>
            </a:r>
            <a:r>
              <a:rPr lang="en-US">
                <a:latin typeface="Times New Roman" charset="0"/>
              </a:rPr>
              <a:t> (should I push this button to get a sandwich)?  Even worse would be using this kind of idiom for a 1-of-N choice, where clicking the button cycles through all the choices.  There’s no excuse for that kind of interface, given the rich set of widgets available for these kinds of choices.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C6FAE0C-5A23-7043-9C6C-4C076C8E4EFE}" type="slidenum">
              <a:rPr lang="en-US"/>
              <a:pPr/>
              <a:t>20</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r>
              <a:rPr lang="en-US">
                <a:latin typeface="Times New Roman" charset="0"/>
              </a:rPr>
              <a:t>Here are widgets commonly used for choosing any number of items (not exactly 1) from a set of N fixed choices.</a:t>
            </a:r>
          </a:p>
          <a:p>
            <a:r>
              <a:rPr lang="en-US" b="1">
                <a:latin typeface="Times New Roman" charset="0"/>
              </a:rPr>
              <a:t>Checkboxes</a:t>
            </a:r>
            <a:r>
              <a:rPr lang="en-US">
                <a:latin typeface="Times New Roman" charset="0"/>
              </a:rPr>
              <a:t> are a natural way to do this.</a:t>
            </a:r>
          </a:p>
          <a:p>
            <a:r>
              <a:rPr lang="en-US" b="1">
                <a:latin typeface="Times New Roman" charset="0"/>
              </a:rPr>
              <a:t>A multiple-selection listbox</a:t>
            </a:r>
            <a:r>
              <a:rPr lang="en-US">
                <a:latin typeface="Times New Roman" charset="0"/>
              </a:rPr>
              <a:t> is another way to do it.  Most listbox widgets have a property you can set that determines whether it should support multiple selection or not. This approach has a few problems.  First is learnability -- the conventions for multiple selection (click to clear and make one selection, control-click to toggle additional selections, shift-click to select a range) aren’t visible or known to all users.  Another is errors -- the selection is very fragile.  One accidental click can clear a carefully-created selection, and recovering from the error may take a lot of work if the list of choices is long.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C025210-0BCF-7D41-90FC-4822B4A7A2A4}" type="slidenum">
              <a:rPr lang="en-US"/>
              <a:pPr/>
              <a:t>2</a:t>
            </a:fld>
            <a:endParaRPr lang="en-US"/>
          </a:p>
        </p:txBody>
      </p:sp>
      <p:sp>
        <p:nvSpPr>
          <p:cNvPr id="20483" name="Rectangle 2"/>
          <p:cNvSpPr>
            <a:spLocks noGrp="1" noRot="1" noChangeAspect="1" noChangeArrowheads="1" noTextEdit="1"/>
          </p:cNvSpPr>
          <p:nvPr>
            <p:ph type="sldImg"/>
          </p:nvPr>
        </p:nvSpPr>
        <p:spPr>
          <a:xfrm>
            <a:off x="2095500" y="720725"/>
            <a:ext cx="3203575" cy="2403475"/>
          </a:xfrm>
          <a:ln/>
        </p:spPr>
      </p:sp>
      <p:sp>
        <p:nvSpPr>
          <p:cNvPr id="20484" name="Rectangle 3"/>
          <p:cNvSpPr>
            <a:spLocks noGrp="1" noChangeArrowheads="1"/>
          </p:cNvSpPr>
          <p:nvPr>
            <p:ph type="body" idx="1"/>
          </p:nvPr>
        </p:nvSpPr>
        <p:spPr>
          <a:xfrm>
            <a:off x="731838" y="3276600"/>
            <a:ext cx="5851525" cy="5791200"/>
          </a:xfrm>
          <a:noFill/>
          <a:ln/>
        </p:spPr>
        <p:txBody>
          <a:bodyPr/>
          <a:lstStyle/>
          <a:p>
            <a:r>
              <a:rPr lang="en-US">
                <a:solidFill>
                  <a:schemeClr val="tx1"/>
                </a:solidFill>
                <a:latin typeface="Times New Roman" charset="0"/>
              </a:rPr>
              <a:t>On the left is Ghostview, a Unix program that displays Postscript files. Ghostview has no scrollbars; instead, it scrolls by </a:t>
            </a:r>
            <a:r>
              <a:rPr lang="en-US" b="1">
                <a:solidFill>
                  <a:schemeClr val="tx1"/>
                </a:solidFill>
                <a:latin typeface="Times New Roman" charset="0"/>
              </a:rPr>
              <a:t>direct manipulation</a:t>
            </a:r>
            <a:r>
              <a:rPr lang="en-US">
                <a:solidFill>
                  <a:schemeClr val="tx1"/>
                </a:solidFill>
                <a:latin typeface="Times New Roman" charset="0"/>
              </a:rPr>
              <a:t> of the page image.  Clicking and dragging on the page scrolls it around, and it turns out that dragging to the left moves the page image to the </a:t>
            </a:r>
            <a:r>
              <a:rPr lang="en-US" i="1">
                <a:solidFill>
                  <a:schemeClr val="tx1"/>
                </a:solidFill>
                <a:latin typeface="Times New Roman" charset="0"/>
              </a:rPr>
              <a:t>right</a:t>
            </a:r>
            <a:r>
              <a:rPr lang="en-US">
                <a:solidFill>
                  <a:schemeClr val="tx1"/>
                </a:solidFill>
                <a:latin typeface="Times New Roman" charset="0"/>
              </a:rPr>
              <a:t>.  That is, when you drag the mouse to the left, more of the page image come into view at the left side of the window.  Does this make sense?  What mental model, or physical analogy, does this correspond to?</a:t>
            </a:r>
          </a:p>
          <a:p>
            <a:r>
              <a:rPr lang="en-US">
                <a:solidFill>
                  <a:schemeClr val="tx1"/>
                </a:solidFill>
                <a:latin typeface="Times New Roman" charset="0"/>
              </a:rPr>
              <a:t>On the right is Acrobat, which displays PDF files.  Acrobat has scrollbars, but you can also directly manipulate the page image, as in Ghostview – only now clicking and dragging to the left moves the page to the </a:t>
            </a:r>
            <a:r>
              <a:rPr lang="en-US" i="1">
                <a:solidFill>
                  <a:schemeClr val="tx1"/>
                </a:solidFill>
                <a:latin typeface="Times New Roman" charset="0"/>
              </a:rPr>
              <a:t>left</a:t>
            </a:r>
            <a:r>
              <a:rPr lang="en-US">
                <a:solidFill>
                  <a:schemeClr val="tx1"/>
                </a:solidFill>
                <a:latin typeface="Times New Roman" charset="0"/>
              </a:rPr>
              <a:t>.  What mental model does this correspond to?</a:t>
            </a:r>
          </a:p>
          <a:p>
            <a:r>
              <a:rPr lang="en-US">
                <a:solidFill>
                  <a:schemeClr val="tx1"/>
                </a:solidFill>
                <a:latin typeface="Times New Roman" charset="0"/>
              </a:rPr>
              <a:t>What if you used both Acrobat and Ghostview frequently (one for PDF, say, and the other for Postscript)?</a:t>
            </a:r>
          </a:p>
          <a:p>
            <a:r>
              <a:rPr lang="en-US">
                <a:solidFill>
                  <a:schemeClr val="tx1"/>
                </a:solidFill>
                <a:latin typeface="Times New Roman" charset="0"/>
              </a:rPr>
              <a:t>The Ghostview model is like a glass window that you’re dragging around on top of the page.  You’re pressing on the glass and pushing it to the left should indeed make more of the page become visible on the left.  </a:t>
            </a:r>
          </a:p>
          <a:p>
            <a:r>
              <a:rPr lang="en-US">
                <a:solidFill>
                  <a:schemeClr val="tx1"/>
                </a:solidFill>
                <a:latin typeface="Times New Roman" charset="0"/>
              </a:rPr>
              <a:t>The Acrobat model treats the window like an empty frame, and you’re actually reaching through and pushing the page itself around.  Pushing it to the left should make more of the page visible on the right. </a:t>
            </a:r>
          </a:p>
          <a:p>
            <a:r>
              <a:rPr lang="en-US">
                <a:solidFill>
                  <a:schemeClr val="tx1"/>
                </a:solidFill>
                <a:latin typeface="Times New Roman" charset="0"/>
              </a:rPr>
              <a:t>So two different physical analogies are possible here.  Principles of direct manipulation alone don’t help us decide.  And Ghostview at least uses a </a:t>
            </a:r>
            <a:r>
              <a:rPr lang="en-US" b="1">
                <a:solidFill>
                  <a:schemeClr val="tx1"/>
                </a:solidFill>
                <a:latin typeface="Times New Roman" charset="0"/>
              </a:rPr>
              <a:t>consistent </a:t>
            </a:r>
            <a:r>
              <a:rPr lang="en-US">
                <a:solidFill>
                  <a:schemeClr val="tx1"/>
                </a:solidFill>
                <a:latin typeface="Times New Roman" charset="0"/>
              </a:rPr>
              <a:t>model –the light gray rectangle (underneath the Save Marked button) is a miniature representation of the position of the glass window over the page, and you push it around using the same dragging direction that you use on the page image itself.</a:t>
            </a:r>
          </a:p>
          <a:p>
            <a:r>
              <a:rPr lang="en-US">
                <a:solidFill>
                  <a:schemeClr val="tx1"/>
                </a:solidFill>
                <a:latin typeface="Times New Roman" charset="0"/>
              </a:rPr>
              <a:t>If you had to use both Acrobat and Ghostview frequently, however, the </a:t>
            </a:r>
            <a:r>
              <a:rPr lang="en-US" b="1">
                <a:solidFill>
                  <a:schemeClr val="tx1"/>
                </a:solidFill>
                <a:latin typeface="Times New Roman" charset="0"/>
              </a:rPr>
              <a:t>inconsistency</a:t>
            </a:r>
            <a:r>
              <a:rPr lang="en-US">
                <a:solidFill>
                  <a:schemeClr val="tx1"/>
                </a:solidFill>
                <a:latin typeface="Times New Roman" charset="0"/>
              </a:rPr>
              <a:t> between them would be very painful.</a:t>
            </a:r>
            <a:endParaRPr lang="en-US" b="1">
              <a:solidFill>
                <a:schemeClr val="tx1"/>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EF71950-6AB1-5843-A906-5869C4449C5B}" type="slidenum">
              <a:rPr lang="en-US"/>
              <a:pPr/>
              <a:t>21</a:t>
            </a:fld>
            <a:endParaRPr lang="en-US"/>
          </a:p>
        </p:txBody>
      </p:sp>
      <p:sp>
        <p:nvSpPr>
          <p:cNvPr id="51203" name="Rectangle 2"/>
          <p:cNvSpPr>
            <a:spLocks noGrp="1" noRot="1" noChangeAspect="1" noChangeArrowheads="1" noTextEdit="1"/>
          </p:cNvSpPr>
          <p:nvPr>
            <p:ph type="sldImg"/>
          </p:nvPr>
        </p:nvSpPr>
        <p:spPr>
          <a:xfrm>
            <a:off x="1503363" y="720725"/>
            <a:ext cx="4119562" cy="3089275"/>
          </a:xfrm>
          <a:ln/>
        </p:spPr>
      </p:sp>
      <p:sp>
        <p:nvSpPr>
          <p:cNvPr id="51204" name="Rectangle 3"/>
          <p:cNvSpPr>
            <a:spLocks noGrp="1" noChangeArrowheads="1"/>
          </p:cNvSpPr>
          <p:nvPr>
            <p:ph type="body" idx="1"/>
          </p:nvPr>
        </p:nvSpPr>
        <p:spPr>
          <a:noFill/>
          <a:ln/>
        </p:spPr>
        <p:txBody>
          <a:bodyPr/>
          <a:lstStyle/>
          <a:p>
            <a:r>
              <a:rPr lang="en-US">
                <a:latin typeface="Times New Roman" charset="0"/>
              </a:rPr>
              <a:t>Most toolkits also have widgets for organizing other widgets and navigating through the organization.</a:t>
            </a:r>
          </a:p>
          <a:p>
            <a:r>
              <a:rPr lang="en-US">
                <a:latin typeface="Times New Roman" charset="0"/>
              </a:rPr>
              <a:t>A common problem is grouping an interface into N pages that can be viewed one at a time.  </a:t>
            </a:r>
            <a:r>
              <a:rPr lang="en-US" b="1">
                <a:latin typeface="Times New Roman" charset="0"/>
              </a:rPr>
              <a:t>Tabbed panes</a:t>
            </a:r>
            <a:r>
              <a:rPr lang="en-US">
                <a:latin typeface="Times New Roman" charset="0"/>
              </a:rPr>
              <a:t> are a well-understood idiom for this problem; we’ve seen in an earlier Hall of Fame &amp; Shame, however, that tabs don’t scale well, and are largely limited to the number of tabs you can fit into one row.  A more scalable solution is a table of contents </a:t>
            </a:r>
            <a:r>
              <a:rPr lang="en-US" b="1">
                <a:latin typeface="Times New Roman" charset="0"/>
              </a:rPr>
              <a:t>listbox</a:t>
            </a:r>
            <a:r>
              <a:rPr lang="en-US">
                <a:latin typeface="Times New Roman" charset="0"/>
              </a:rPr>
              <a:t> whose single-selection controls which page is visible.</a:t>
            </a:r>
          </a:p>
          <a:p>
            <a:r>
              <a:rPr lang="en-US">
                <a:latin typeface="Times New Roman" charset="0"/>
              </a:rPr>
              <a:t>The</a:t>
            </a:r>
            <a:r>
              <a:rPr lang="en-US" baseline="0">
                <a:latin typeface="Times New Roman" charset="0"/>
              </a:rPr>
              <a:t> </a:t>
            </a:r>
            <a:r>
              <a:rPr lang="en-US" b="1" baseline="0">
                <a:latin typeface="Times New Roman" charset="0"/>
              </a:rPr>
              <a:t>accordion widget</a:t>
            </a:r>
            <a:r>
              <a:rPr lang="en-US" b="0" baseline="0">
                <a:latin typeface="Times New Roman" charset="0"/>
              </a:rPr>
              <a:t> is increasingly popular.  Think of it as a stack of titled panels that can be independently expanded and collapsed.  Some implementations of accordion widgets allow only one panel to be visible at a time, but this seems like a bad idea for one reason: when you click on a panel title to open it, it leaps out from under your mouse.</a:t>
            </a:r>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latin typeface="Times New Roman" charset="0"/>
              </a:rPr>
              <a:t>Content that’s too large to fit in the window will require scrollbars – and </a:t>
            </a:r>
            <a:r>
              <a:rPr lang="en-US" b="1">
                <a:latin typeface="Times New Roman" charset="0"/>
              </a:rPr>
              <a:t>scrollpane</a:t>
            </a:r>
            <a:r>
              <a:rPr lang="en-US">
                <a:latin typeface="Times New Roman" charset="0"/>
              </a:rPr>
              <a:t> widgets fortunately make this easy to handle.  Be aware that horizontal scrolling is harder than vertical scrolling, first because mouse scroll wheels don’t optimize for it (since vertical scrolling is far more common), and second because reading text with a horizontal scrollbar requires scraping the scrollbar back and forth.  If you have a choice, organize your UI for vertical scrolling only.</a:t>
            </a:r>
          </a:p>
          <a:p>
            <a:r>
              <a:rPr lang="en-US">
                <a:latin typeface="Times New Roman" charset="0"/>
              </a:rPr>
              <a:t>Nested scrollpanes are also problematic – a scrollpane inside another scrollpane -- because the inner scrollbar </a:t>
            </a:r>
            <a:r>
              <a:rPr lang="en-US" i="1">
                <a:latin typeface="Times New Roman" charset="0"/>
              </a:rPr>
              <a:t>can’t</a:t>
            </a:r>
            <a:r>
              <a:rPr lang="en-US">
                <a:latin typeface="Times New Roman" charset="0"/>
              </a:rPr>
              <a:t> bring the inner content fully into view.  Text areas and listboxes are often nested inside scrollpanes (like, say, a web browser), and the result may look something like this.  Avoid it when possible.</a:t>
            </a:r>
          </a:p>
        </p:txBody>
      </p:sp>
      <p:sp>
        <p:nvSpPr>
          <p:cNvPr id="4" name="Slide Number Placeholder 3"/>
          <p:cNvSpPr>
            <a:spLocks noGrp="1"/>
          </p:cNvSpPr>
          <p:nvPr>
            <p:ph type="sldNum" sz="quarter" idx="10"/>
          </p:nvPr>
        </p:nvSpPr>
        <p:spPr/>
        <p:txBody>
          <a:bodyPr/>
          <a:lstStyle/>
          <a:p>
            <a:fld id="{75C7E157-0327-3848-97C8-128D15ED3A54}"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C19A8B-7DB9-2E41-A24D-DDE761AD19A1}" type="slidenum">
              <a:rPr lang="en-US"/>
              <a:pPr/>
              <a:t>23</a:t>
            </a:fld>
            <a:endParaRPr lang="en-US"/>
          </a:p>
        </p:txBody>
      </p:sp>
      <p:sp>
        <p:nvSpPr>
          <p:cNvPr id="53251" name="Rectangle 2"/>
          <p:cNvSpPr>
            <a:spLocks noGrp="1" noRot="1" noChangeAspect="1" noChangeArrowheads="1" noTextEdit="1"/>
          </p:cNvSpPr>
          <p:nvPr>
            <p:ph type="sldImg"/>
          </p:nvPr>
        </p:nvSpPr>
        <p:spPr>
          <a:xfrm>
            <a:off x="1503363" y="720725"/>
            <a:ext cx="4119562" cy="3089275"/>
          </a:xfrm>
          <a:ln/>
        </p:spPr>
      </p:sp>
      <p:sp>
        <p:nvSpPr>
          <p:cNvPr id="53252" name="Rectangle 3"/>
          <p:cNvSpPr>
            <a:spLocks noGrp="1" noChangeArrowheads="1"/>
          </p:cNvSpPr>
          <p:nvPr>
            <p:ph type="body" idx="1"/>
          </p:nvPr>
        </p:nvSpPr>
        <p:spPr>
          <a:noFill/>
          <a:ln/>
        </p:spPr>
        <p:txBody>
          <a:bodyPr/>
          <a:lstStyle/>
          <a:p>
            <a:pPr>
              <a:lnSpc>
                <a:spcPct val="80000"/>
              </a:lnSpc>
            </a:pPr>
            <a:r>
              <a:rPr lang="en-US" sz="1000">
                <a:latin typeface="Times New Roman" charset="0"/>
              </a:rPr>
              <a:t>Finally, most toolkits provide widgets for creating dialogs – temporary or long-term satellite windows.</a:t>
            </a:r>
          </a:p>
          <a:p>
            <a:pPr>
              <a:lnSpc>
                <a:spcPct val="80000"/>
              </a:lnSpc>
            </a:pPr>
            <a:r>
              <a:rPr lang="en-US" sz="1000" b="1">
                <a:latin typeface="Times New Roman" charset="0"/>
              </a:rPr>
              <a:t>Modal dialog boxes</a:t>
            </a:r>
            <a:r>
              <a:rPr lang="en-US" sz="1000">
                <a:latin typeface="Times New Roman" charset="0"/>
              </a:rPr>
              <a:t> are the most common kind of dialog box.  They’re called </a:t>
            </a:r>
            <a:r>
              <a:rPr lang="en-US" sz="1000" i="1">
                <a:latin typeface="Times New Roman" charset="0"/>
              </a:rPr>
              <a:t>modal</a:t>
            </a:r>
            <a:r>
              <a:rPr lang="en-US" sz="1000">
                <a:latin typeface="Times New Roman" charset="0"/>
              </a:rPr>
              <a:t> because the application enters a mode in which the only legal actions are interactions with the dialog box – you can’t use any other part of the application.  On Windows, you can’t even </a:t>
            </a:r>
            <a:r>
              <a:rPr lang="en-US" sz="1000" i="1">
                <a:latin typeface="Times New Roman" charset="0"/>
              </a:rPr>
              <a:t>move</a:t>
            </a:r>
            <a:r>
              <a:rPr lang="en-US" sz="1000">
                <a:latin typeface="Times New Roman" charset="0"/>
              </a:rPr>
              <a:t> the other windows of the application!</a:t>
            </a:r>
          </a:p>
          <a:p>
            <a:pPr>
              <a:lnSpc>
                <a:spcPct val="80000"/>
              </a:lnSpc>
            </a:pPr>
            <a:r>
              <a:rPr lang="en-US" sz="1000">
                <a:latin typeface="Times New Roman" charset="0"/>
              </a:rPr>
              <a:t>The reason is that modal dialog boxes are often implemented on Windows by entering a </a:t>
            </a:r>
            <a:r>
              <a:rPr lang="en-US" sz="1000" i="1">
                <a:latin typeface="Times New Roman" charset="0"/>
              </a:rPr>
              <a:t>new</a:t>
            </a:r>
            <a:r>
              <a:rPr lang="en-US" sz="1000">
                <a:latin typeface="Times New Roman" charset="0"/>
              </a:rPr>
              <a:t> event loop, which can only handle events for the dialog box; all events for the main window, including the move-window events that the Windows window manager sends it when the user drags the title bar, are basically thrown away.</a:t>
            </a:r>
          </a:p>
          <a:p>
            <a:pPr>
              <a:lnSpc>
                <a:spcPct val="80000"/>
              </a:lnSpc>
            </a:pPr>
            <a:r>
              <a:rPr lang="en-US" sz="1000">
                <a:latin typeface="Times New Roman" charset="0"/>
              </a:rPr>
              <a:t>This behavior, incidentally, makes modal dialog boxes trivial to program with, even when you’re writing single-threaded code: you can just call the dialog box as if it were a function, and the whole application stops responding until the user fills it out and dismisses it.  It’s like a throwback to synchronous I/O programming: the program pops up a prompt (the dialog box) and waits for the user to answer it, with no other user actions allowed.</a:t>
            </a:r>
          </a:p>
          <a:p>
            <a:pPr>
              <a:lnSpc>
                <a:spcPct val="80000"/>
              </a:lnSpc>
            </a:pPr>
            <a:r>
              <a:rPr lang="en-US" sz="1000">
                <a:latin typeface="Times New Roman" charset="0"/>
              </a:rPr>
              <a:t>Modal dialogs do have some usability advantages, such as error prevention (the modal dialog is always on top, so it can’t get lost or be ignored, and the user can’t accidentally change the selection in the main window while working on a modal dialog that affects that selection) and dialog closure.  But there are usability disadvantages too, chief among them loss of user control, reduced visibility (e.g., you can’t see important information or previews in the main window), and failures in task analysis might bite you hard (e.g., forcing the user to remember information from one modal dialog to another, rather than viewing both side-by-side).</a:t>
            </a:r>
          </a:p>
          <a:p>
            <a:pPr>
              <a:lnSpc>
                <a:spcPct val="80000"/>
              </a:lnSpc>
            </a:pPr>
            <a:r>
              <a:rPr lang="en-US" sz="1000">
                <a:latin typeface="Times New Roman" charset="0"/>
              </a:rPr>
              <a:t>On Windows, modal dialogs are generally </a:t>
            </a:r>
            <a:r>
              <a:rPr lang="en-US" sz="1000" i="1">
                <a:latin typeface="Times New Roman" charset="0"/>
              </a:rPr>
              <a:t>application-modal</a:t>
            </a:r>
            <a:r>
              <a:rPr lang="en-US" sz="1000">
                <a:latin typeface="Times New Roman" charset="0"/>
              </a:rPr>
              <a:t> – all windows in the application stop responding until the dialog is dismissed.  (The old days of GUIs also had </a:t>
            </a:r>
            <a:r>
              <a:rPr lang="en-US" sz="1000" i="1">
                <a:latin typeface="Times New Roman" charset="0"/>
              </a:rPr>
              <a:t>system-modal</a:t>
            </a:r>
            <a:r>
              <a:rPr lang="en-US" sz="1000">
                <a:latin typeface="Times New Roman" charset="0"/>
              </a:rPr>
              <a:t> dialogs, which suspended </a:t>
            </a:r>
            <a:r>
              <a:rPr lang="en-US" sz="1000" i="1">
                <a:latin typeface="Times New Roman" charset="0"/>
              </a:rPr>
              <a:t>all</a:t>
            </a:r>
            <a:r>
              <a:rPr lang="en-US" sz="1000">
                <a:latin typeface="Times New Roman" charset="0"/>
              </a:rPr>
              <a:t> applications.)  Mac OS X has a neat improvement, </a:t>
            </a:r>
            <a:r>
              <a:rPr lang="en-US" sz="1000" i="1">
                <a:latin typeface="Times New Roman" charset="0"/>
              </a:rPr>
              <a:t>window-modal</a:t>
            </a:r>
            <a:r>
              <a:rPr lang="en-US" sz="1000">
                <a:latin typeface="Times New Roman" charset="0"/>
              </a:rPr>
              <a:t> dialogs, which are displayed as translucent sheets attached to the titlebar of the blocked window.  This tightly associates the dialog with its window, gives a little visibility of what’s underneath it in the main window – and allows you to interact with other windows, even if they’re from the same application.</a:t>
            </a:r>
          </a:p>
          <a:p>
            <a:pPr>
              <a:lnSpc>
                <a:spcPct val="80000"/>
              </a:lnSpc>
            </a:pPr>
            <a:r>
              <a:rPr lang="en-US" sz="1000">
                <a:latin typeface="Times New Roman" charset="0"/>
              </a:rPr>
              <a:t>Modeless dialogs don’t prevent using other windows.  They’re often used for ongoing interactions with the main window, like Find/Replace.  One problem is that a modeless dialog box can get in the way of viewing or interacting with the main window (as when a Find/Replace dialog covers up the match).  Another problem is that there’s often no strong visual distinction between a modal dialog and a modeless dialog; sometimes the presence of a Minimize button is a clue, but it’s not very strong.  (This is another advantage of Mac sheets – the modal sheet is easy to distinguish from a modeless window.)</a:t>
            </a:r>
          </a:p>
          <a:p>
            <a:pPr>
              <a:lnSpc>
                <a:spcPct val="80000"/>
              </a:lnSpc>
            </a:pPr>
            <a:r>
              <a:rPr lang="en-US" sz="1000">
                <a:latin typeface="Times New Roman" charset="0"/>
              </a:rPr>
              <a:t>A modeless dialog may be better represented as a </a:t>
            </a:r>
            <a:r>
              <a:rPr lang="en-US" sz="1000" b="1">
                <a:latin typeface="Times New Roman" charset="0"/>
              </a:rPr>
              <a:t>sidebar</a:t>
            </a:r>
            <a:r>
              <a:rPr lang="en-US" sz="1000">
                <a:latin typeface="Times New Roman" charset="0"/>
              </a:rPr>
              <a:t>, a temporary pane in the main window that’s anchored to one side of the window. Then it can’t obscure the user’s work, can’t get lost, and is clearly visually different from a modal dialog box.  The screenshots here show the Find Files sidebar in Windows Explorer, and the Find pane (actually anchored to the bottom of the window, not the side) in Firefox.</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8E265F5-F2B0-D44C-8409-C52803201865}" type="slidenum">
              <a:rPr lang="en-US"/>
              <a:pPr/>
              <a:t>24</a:t>
            </a:fld>
            <a:endParaRPr lang="en-US"/>
          </a:p>
        </p:txBody>
      </p:sp>
      <p:sp>
        <p:nvSpPr>
          <p:cNvPr id="55299" name="Rectangle 2"/>
          <p:cNvSpPr>
            <a:spLocks noGrp="1" noRot="1" noChangeAspect="1" noChangeArrowheads="1" noTextEdit="1"/>
          </p:cNvSpPr>
          <p:nvPr>
            <p:ph type="sldImg"/>
          </p:nvPr>
        </p:nvSpPr>
        <p:spPr>
          <a:xfrm>
            <a:off x="1503363" y="720725"/>
            <a:ext cx="4119562" cy="3089275"/>
          </a:xfrm>
          <a:ln/>
        </p:spPr>
      </p:sp>
      <p:sp>
        <p:nvSpPr>
          <p:cNvPr id="55300" name="Rectangle 3"/>
          <p:cNvSpPr>
            <a:spLocks noGrp="1" noChangeArrowheads="1"/>
          </p:cNvSpPr>
          <p:nvPr>
            <p:ph type="body" idx="1"/>
          </p:nvPr>
        </p:nvSpPr>
        <p:spPr>
          <a:noFill/>
          <a:ln/>
        </p:spPr>
        <p:txBody>
          <a:bodyPr/>
          <a:lstStyle/>
          <a:p>
            <a:r>
              <a:rPr lang="en-US">
                <a:latin typeface="Times New Roman" charset="0"/>
              </a:rPr>
              <a:t>Using widgets has advantages and disadvantages for user interface design.</a:t>
            </a:r>
          </a:p>
          <a:p>
            <a:r>
              <a:rPr lang="en-US">
                <a:latin typeface="Times New Roman" charset="0"/>
              </a:rPr>
              <a:t>First, widgets provide the conventional software engineering benefits of reusing code, like shorter development time and greater reliability.  A widget encapsulates a lot of effort that somebody else has already put in.</a:t>
            </a:r>
          </a:p>
          <a:p>
            <a:r>
              <a:rPr lang="en-US">
                <a:latin typeface="Times New Roman" charset="0"/>
              </a:rPr>
              <a:t>Second, widgets come with usability benefits, too.  Widget reuse increases consistency among the applications on a platform.  It also (potentially) represents </a:t>
            </a:r>
            <a:r>
              <a:rPr lang="en-US" i="1">
                <a:latin typeface="Times New Roman" charset="0"/>
              </a:rPr>
              <a:t>usability</a:t>
            </a:r>
            <a:r>
              <a:rPr lang="en-US">
                <a:latin typeface="Times New Roman" charset="0"/>
              </a:rPr>
              <a:t> effort that its designers have put into it.  A scrollbar’s affordances and behavior have been carefully designed, and hopefully evaluated.  By reusing the scrollbar widget, you don’t have to do that work yourself.</a:t>
            </a:r>
          </a:p>
          <a:p>
            <a:r>
              <a:rPr lang="en-US">
                <a:latin typeface="Times New Roman" charset="0"/>
              </a:rPr>
              <a:t>But one problem with widgets is that they constrain your design thinking.  If you try to design an interface using a GUI builder like Visual Basic – with a palette limited to standard widgets – you may produce a clunkier, more complex interface than you would if you sat down with paper and pencil and allowed yourself to think freely.  A related problem is that most widget sets consist mostly of form-style widgets: text fields, labels, checkboxes – which leads a designer to think in terms of menu/form style interfaces.  There are few widgets that support direct visual representations of application objects, because those representations are so application-dependent.  So if you think too much in terms of widgets, you may miss the possibilities of direct manipulation.</a:t>
            </a:r>
          </a:p>
          <a:p>
            <a:r>
              <a:rPr lang="en-US">
                <a:latin typeface="Times New Roman" charset="0"/>
              </a:rPr>
              <a:t>Finally, widgets can be abused, and applied to UI problems for which they aren’t suited.  We saw an example in Lecture 1 where a scrollbar was used for selection, rather than scrolling.</a:t>
            </a:r>
          </a:p>
          <a:p>
            <a:r>
              <a:rPr lang="en-US">
                <a:latin typeface="Times New Roman" charset="0"/>
              </a:rPr>
              <a:t>A great book with tips about how to use common widgets is </a:t>
            </a:r>
            <a:r>
              <a:rPr lang="en-US" i="1">
                <a:latin typeface="Times New Roman" charset="0"/>
              </a:rPr>
              <a:t>GUI Bloopers: Don’ts and Dos for Software Developers and Web Designers</a:t>
            </a:r>
            <a:r>
              <a:rPr lang="en-US">
                <a:latin typeface="Times New Roman" charset="0"/>
              </a:rPr>
              <a:t>, by Jeff Johnson (Morgan Kaufmann, 2000).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0038FE2-46EE-5248-B86D-D3068AD6ED77}" type="slidenum">
              <a:rPr lang="en-US"/>
              <a:pPr/>
              <a:t>25</a:t>
            </a:fld>
            <a:endParaRPr lang="en-US"/>
          </a:p>
        </p:txBody>
      </p:sp>
      <p:sp>
        <p:nvSpPr>
          <p:cNvPr id="57347" name="Rectangle 4"/>
          <p:cNvSpPr>
            <a:spLocks noGrp="1" noRot="1" noChangeAspect="1" noChangeArrowheads="1" noTextEdit="1"/>
          </p:cNvSpPr>
          <p:nvPr>
            <p:ph type="sldImg"/>
          </p:nvPr>
        </p:nvSpPr>
        <p:spPr>
          <a:xfrm>
            <a:off x="1503363" y="720725"/>
            <a:ext cx="4119562" cy="3089275"/>
          </a:xfrm>
          <a:ln/>
        </p:spPr>
      </p:sp>
      <p:sp>
        <p:nvSpPr>
          <p:cNvPr id="57348" name="Rectangle 5"/>
          <p:cNvSpPr>
            <a:spLocks noGrp="1" noChangeArrowheads="1"/>
          </p:cNvSpPr>
          <p:nvPr>
            <p:ph type="body" idx="1"/>
          </p:nvPr>
        </p:nvSpPr>
        <p:spPr>
          <a:noFill/>
          <a:ln/>
        </p:spPr>
        <p:txBody>
          <a:bodyPr/>
          <a:lstStyle/>
          <a:p>
            <a:pPr eaLnBrk="1" hangingPunct="1"/>
            <a:r>
              <a:rPr lang="en-US">
                <a:latin typeface="Times New Roman" charset="0"/>
                <a:ea typeface="Times New Roman" charset="0"/>
                <a:cs typeface="Times New Roman" charset="0"/>
              </a:rPr>
              <a:t>I want to close the lecture by talking about a very important design principle: simplicity.</a:t>
            </a:r>
          </a:p>
          <a:p>
            <a:pPr eaLnBrk="1" hangingPunct="1"/>
            <a:r>
              <a:rPr lang="en-US">
                <a:latin typeface="Times New Roman" charset="0"/>
                <a:ea typeface="Times New Roman" charset="0"/>
                <a:cs typeface="Times New Roman" charset="0"/>
              </a:rPr>
              <a:t>This is a program called FileMatrix.  I have no idea what it does, but it seems to do it all.  The complexity of this interface actually interferes with a lot of our usability goals: it's less learnable (because there are so many things you have to learn), less efficient (because cramming all the functions into the window means that each button is tiny), and more error-prone (because so many things look alike).</a:t>
            </a:r>
          </a:p>
          <a:p>
            <a:pPr eaLnBrk="1" hangingPunct="1"/>
            <a:r>
              <a:rPr lang="en-US">
                <a:latin typeface="Times New Roman" charset="0"/>
                <a:ea typeface="Times New Roman" charset="0"/>
                <a:cs typeface="Times New Roman" charset="0"/>
              </a:rPr>
              <a:t>Incidentally, this may be a good example of designing for yourself, rather than for others.  The programmer who wrote this probably understands it completely, and maybe even uses a significant fraction of those features; but few other users will need that much, and it will just interfere with their ability to use it.</a:t>
            </a:r>
          </a:p>
          <a:p>
            <a:pPr eaLnBrk="1" hangingPunct="1"/>
            <a:endParaRPr lang="en-US">
              <a:latin typeface="Times New Roman" charset="0"/>
              <a:ea typeface="Times New Roman" charset="0"/>
              <a:cs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E6A0A88-8718-7340-ABB5-9D9F6A0B4196}" type="slidenum">
              <a:rPr lang="en-US"/>
              <a:pPr/>
              <a:t>26</a:t>
            </a:fld>
            <a:endParaRPr lang="en-US"/>
          </a:p>
        </p:txBody>
      </p:sp>
      <p:sp>
        <p:nvSpPr>
          <p:cNvPr id="59395" name="Rectangle 4"/>
          <p:cNvSpPr>
            <a:spLocks noGrp="1" noRot="1" noChangeAspect="1" noChangeArrowheads="1" noTextEdit="1"/>
          </p:cNvSpPr>
          <p:nvPr>
            <p:ph type="sldImg"/>
          </p:nvPr>
        </p:nvSpPr>
        <p:spPr>
          <a:xfrm>
            <a:off x="1503363" y="720725"/>
            <a:ext cx="4119562" cy="3089275"/>
          </a:xfrm>
          <a:ln/>
        </p:spPr>
      </p:sp>
      <p:sp>
        <p:nvSpPr>
          <p:cNvPr id="59396" name="Rectangle 5"/>
          <p:cNvSpPr>
            <a:spLocks noGrp="1" noChangeArrowheads="1"/>
          </p:cNvSpPr>
          <p:nvPr>
            <p:ph type="body" idx="1"/>
          </p:nvPr>
        </p:nvSpPr>
        <p:spPr>
          <a:noFill/>
          <a:ln/>
        </p:spPr>
        <p:txBody>
          <a:bodyPr/>
          <a:lstStyle/>
          <a:p>
            <a:pPr eaLnBrk="1" hangingPunct="1"/>
            <a:r>
              <a:rPr lang="en-US">
                <a:latin typeface="Times New Roman" charset="0"/>
                <a:ea typeface="Times New Roman" charset="0"/>
                <a:cs typeface="Times New Roman" charset="0"/>
              </a:rPr>
              <a:t>In contrast to the previous example, here’s Google’s start page.  Google is an outstanding example of simplicity.  Its interface is as simple as possible.  Unnecessary features and hyperlinks are omitted, lots of whitespace is used.  Google’s page is fast to load and simple to use.</a:t>
            </a:r>
          </a:p>
          <a:p>
            <a:pPr eaLnBrk="1" hangingPunct="1"/>
            <a:r>
              <a:rPr lang="en-US">
                <a:latin typeface="Times New Roman" charset="0"/>
              </a:rPr>
              <a:t>Simplicity certainly makes an interface easier to learn, because there's less to learn. But it can also make an interface faster to use and less error prone, even for an expert with that interface. Consider a remote control with 20 buttons on it. Suppose you're an expert, so you know which button to push. But you only use 3 of those buttons regularly. Which would be faster -- an interface with 3 fat buttons, or an interface with 20 little buttons? Which would be less error prone? </a:t>
            </a:r>
            <a:endParaRPr lang="en-US">
              <a:latin typeface="Times New Roman" charset="0"/>
              <a:ea typeface="Times New Roman" charset="0"/>
              <a:cs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23182E6-5CCE-304F-98D2-C2BF226DB39B}" type="slidenum">
              <a:rPr lang="en-US"/>
              <a:pPr/>
              <a:t>28</a:t>
            </a:fld>
            <a:endParaRPr lang="en-US"/>
          </a:p>
        </p:txBody>
      </p:sp>
      <p:sp>
        <p:nvSpPr>
          <p:cNvPr id="61443" name="Rectangle 2"/>
          <p:cNvSpPr>
            <a:spLocks noGrp="1" noRot="1" noChangeAspect="1" noChangeArrowheads="1" noTextEdit="1"/>
          </p:cNvSpPr>
          <p:nvPr>
            <p:ph type="sldImg"/>
          </p:nvPr>
        </p:nvSpPr>
        <p:spPr>
          <a:xfrm>
            <a:off x="1503363" y="720725"/>
            <a:ext cx="4119562" cy="3089275"/>
          </a:xfrm>
          <a:ln/>
        </p:spPr>
      </p:sp>
      <p:sp>
        <p:nvSpPr>
          <p:cNvPr id="61444" name="Rectangle 3"/>
          <p:cNvSpPr>
            <a:spLocks noGrp="1" noChangeArrowheads="1"/>
          </p:cNvSpPr>
          <p:nvPr>
            <p:ph type="body" idx="1"/>
          </p:nvPr>
        </p:nvSpPr>
        <p:spPr>
          <a:noFill/>
          <a:ln/>
        </p:spPr>
        <p:txBody>
          <a:bodyPr/>
          <a:lstStyle/>
          <a:p>
            <a:r>
              <a:rPr lang="en-US">
                <a:latin typeface="Times New Roman" charset="0"/>
                <a:ea typeface="Times New Roman" charset="0"/>
                <a:cs typeface="Times New Roman" charset="0"/>
              </a:rPr>
              <a:t>Simplicity is a valuable goal.  Here are two ways to make your designs simpler.</a:t>
            </a:r>
          </a:p>
          <a:p>
            <a:r>
              <a:rPr lang="en-US" b="1">
                <a:latin typeface="Times New Roman" charset="0"/>
                <a:ea typeface="Times New Roman" charset="0"/>
                <a:cs typeface="Times New Roman" charset="0"/>
              </a:rPr>
              <a:t>Reduction </a:t>
            </a:r>
            <a:r>
              <a:rPr lang="en-US">
                <a:latin typeface="Times New Roman" charset="0"/>
                <a:ea typeface="Times New Roman" charset="0"/>
                <a:cs typeface="Times New Roman" charset="0"/>
              </a:rPr>
              <a:t>means that you eliminate whatever isn’t necessary.  This technique has three steps: (1) decide what essentially needs to be conveyed by the design; (2) critically examine every element (feature, label, UI widget, etc.) to decide whether it serves an essential purpose; (3) remove it if it isn’t essential.  Even if it seems essential, try removing it anyway, to see if the design falls apart.</a:t>
            </a:r>
          </a:p>
          <a:p>
            <a:r>
              <a:rPr lang="en-US">
                <a:latin typeface="Times New Roman" charset="0"/>
                <a:ea typeface="Times New Roman" charset="0"/>
                <a:cs typeface="Times New Roman" charset="0"/>
              </a:rPr>
              <a:t>We’ve already discussed the minimalism of Google.  The Tivo remote is another notable example, because it’s so much simpler than comparable remote controls (which tend to be dense arrays of tiny rectangular buttons, all alike).  Tivo’s designers aggressively removed functions from the remote, to keep it as simple as possible (“Now Preening on the Coffee Table”, </a:t>
            </a:r>
            <a:r>
              <a:rPr lang="en-US" i="1">
                <a:latin typeface="Times New Roman" charset="0"/>
                <a:ea typeface="Times New Roman" charset="0"/>
                <a:cs typeface="Times New Roman" charset="0"/>
              </a:rPr>
              <a:t>New York Times</a:t>
            </a:r>
            <a:r>
              <a:rPr lang="en-US">
                <a:latin typeface="Times New Roman" charset="0"/>
                <a:ea typeface="Times New Roman" charset="0"/>
                <a:cs typeface="Times New Roman" charset="0"/>
              </a:rPr>
              <a:t>, Feb 19, 2004, </a:t>
            </a:r>
            <a:r>
              <a:rPr lang="en-US">
                <a:latin typeface="Times New Roman" charset="0"/>
              </a:rPr>
              <a:t>http://query.nytimes.com/gst/fullpage.html?res=9c0de2d6123df93aa25751c0a9629c8b63</a:t>
            </a:r>
            <a:r>
              <a:rPr lang="en-US">
                <a:latin typeface="Times New Roman" charset="0"/>
                <a:ea typeface="Times New Roman" charset="0"/>
                <a:cs typeface="Times New Roman" charset="0"/>
              </a:rPr>
              <a:t>).</a:t>
            </a:r>
          </a:p>
          <a:p>
            <a:endParaRPr lang="en-US">
              <a:latin typeface="Times New Roman" charset="0"/>
              <a:ea typeface="Times New Roman" charset="0"/>
              <a:cs typeface="Times New Roman" charset="0"/>
            </a:endParaRPr>
          </a:p>
          <a:p>
            <a:endParaRPr lang="en-US">
              <a:latin typeface="Times New Roman" charset="0"/>
              <a:ea typeface="Times New Roman" charset="0"/>
              <a:cs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3AC6FCB-77B5-5C4E-AF43-58C7CB28ECAC}" type="slidenum">
              <a:rPr lang="en-US"/>
              <a:pPr/>
              <a:t>29</a:t>
            </a:fld>
            <a:endParaRPr lang="en-US"/>
          </a:p>
        </p:txBody>
      </p:sp>
      <p:sp>
        <p:nvSpPr>
          <p:cNvPr id="63491" name="Rectangle 2"/>
          <p:cNvSpPr>
            <a:spLocks noGrp="1" noRot="1" noChangeAspect="1" noChangeArrowheads="1" noTextEdit="1"/>
          </p:cNvSpPr>
          <p:nvPr>
            <p:ph type="sldImg"/>
          </p:nvPr>
        </p:nvSpPr>
        <p:spPr>
          <a:xfrm>
            <a:off x="1503363" y="720725"/>
            <a:ext cx="4119562" cy="3089275"/>
          </a:xfrm>
          <a:ln/>
        </p:spPr>
      </p:sp>
      <p:sp>
        <p:nvSpPr>
          <p:cNvPr id="63492" name="Rectangle 3"/>
          <p:cNvSpPr>
            <a:spLocks noGrp="1" noChangeArrowheads="1"/>
          </p:cNvSpPr>
          <p:nvPr>
            <p:ph type="body" idx="1"/>
          </p:nvPr>
        </p:nvSpPr>
        <p:spPr>
          <a:noFill/>
          <a:ln/>
        </p:spPr>
        <p:txBody>
          <a:bodyPr/>
          <a:lstStyle/>
          <a:p>
            <a:r>
              <a:rPr lang="en-US">
                <a:latin typeface="Times New Roman" charset="0"/>
                <a:ea typeface="Times New Roman" charset="0"/>
                <a:cs typeface="Times New Roman" charset="0"/>
              </a:rPr>
              <a:t>Another technique for simplicity is to </a:t>
            </a:r>
            <a:r>
              <a:rPr lang="en-US" b="1">
                <a:latin typeface="Times New Roman" charset="0"/>
                <a:ea typeface="Times New Roman" charset="0"/>
                <a:cs typeface="Times New Roman" charset="0"/>
              </a:rPr>
              <a:t>combine elements</a:t>
            </a:r>
            <a:r>
              <a:rPr lang="en-US">
                <a:latin typeface="Times New Roman" charset="0"/>
                <a:ea typeface="Times New Roman" charset="0"/>
                <a:cs typeface="Times New Roman" charset="0"/>
              </a:rPr>
              <a:t>, making them serve multiple roles in the design. Desktop and web interfaces have a number of patterns in which elements have multiple duties.  For example, the “thumb” in a scroll bar actually serves three roles. It affords dragging, indicates the position of the scroll window relative to the entire document, and indicates the fraction of the document displayed in the scroll window.  Similarly, a window’s title bar plays several roles: label, dragging handle, window activation indicator, and location for window control buttons.  In the classic Mac interface, in fact, even the activation indicator played two roles.  When the window was activated, closely spaced horizontal lines filled the title bar, giving it a perceived affordance for dragging.</a:t>
            </a:r>
          </a:p>
          <a:p>
            <a:r>
              <a:rPr lang="en-US">
                <a:latin typeface="Times New Roman" charset="0"/>
                <a:ea typeface="Times New Roman" charset="0"/>
                <a:cs typeface="Times New Roman" charset="0"/>
              </a:rPr>
              <a:t>The breadcrumbs pattern and the pagination pattern also do double duty, not only showing you where you are but also providing an affordance for navigating somewhere else.  Pagination links, like a scrollbar, may also show you how many pages there 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7E157-0327-3848-97C8-128D15ED3A5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C84CFC7-22C9-E040-8B02-A1CB0E0FD820}" type="slidenum">
              <a:rPr lang="en-US"/>
              <a:pPr/>
              <a:t>3</a:t>
            </a:fld>
            <a:endParaRPr lang="en-US"/>
          </a:p>
        </p:txBody>
      </p:sp>
      <p:sp>
        <p:nvSpPr>
          <p:cNvPr id="22531" name="Rectangle 2"/>
          <p:cNvSpPr>
            <a:spLocks noGrp="1" noRot="1" noChangeAspect="1" noChangeArrowheads="1" noTextEdit="1"/>
          </p:cNvSpPr>
          <p:nvPr>
            <p:ph type="sldImg"/>
          </p:nvPr>
        </p:nvSpPr>
        <p:spPr>
          <a:xfrm>
            <a:off x="2095500" y="720725"/>
            <a:ext cx="3203575" cy="2403475"/>
          </a:xfrm>
          <a:ln/>
        </p:spPr>
      </p:sp>
      <p:sp>
        <p:nvSpPr>
          <p:cNvPr id="22532" name="Rectangle 3"/>
          <p:cNvSpPr>
            <a:spLocks noGrp="1" noChangeArrowheads="1"/>
          </p:cNvSpPr>
          <p:nvPr>
            <p:ph type="body" idx="1"/>
          </p:nvPr>
        </p:nvSpPr>
        <p:spPr>
          <a:xfrm>
            <a:off x="731838" y="3276600"/>
            <a:ext cx="5851525" cy="5791200"/>
          </a:xfrm>
          <a:noFill/>
          <a:ln/>
        </p:spPr>
        <p:txBody>
          <a:bodyPr/>
          <a:lstStyle/>
          <a:p>
            <a:r>
              <a:rPr lang="en-US">
                <a:solidFill>
                  <a:srgbClr val="000000"/>
                </a:solidFill>
                <a:latin typeface="Times New Roman" charset="0"/>
              </a:rPr>
              <a:t>Let’s look at scrolling some more.  Scrollbars have evolved considerably over the history of graphical user interfaces.</a:t>
            </a:r>
          </a:p>
          <a:p>
            <a:r>
              <a:rPr lang="en-US">
                <a:solidFill>
                  <a:srgbClr val="000000"/>
                </a:solidFill>
                <a:latin typeface="Times New Roman" charset="0"/>
              </a:rPr>
              <a:t>The Xerox Star offered the earliest incarnation of a graphical user interface, and its scrollbar already had many of the features we recognize in modern scrollbars, such as a </a:t>
            </a:r>
            <a:r>
              <a:rPr lang="en-US" b="1">
                <a:solidFill>
                  <a:srgbClr val="000000"/>
                </a:solidFill>
                <a:latin typeface="Times New Roman" charset="0"/>
              </a:rPr>
              <a:t>track </a:t>
            </a:r>
            <a:r>
              <a:rPr lang="en-US">
                <a:solidFill>
                  <a:srgbClr val="000000"/>
                </a:solidFill>
                <a:latin typeface="Times New Roman" charset="0"/>
              </a:rPr>
              <a:t>containing a scrollbar </a:t>
            </a:r>
            <a:r>
              <a:rPr lang="en-US" b="1">
                <a:solidFill>
                  <a:srgbClr val="000000"/>
                </a:solidFill>
                <a:latin typeface="Times New Roman" charset="0"/>
              </a:rPr>
              <a:t>thumb</a:t>
            </a:r>
            <a:r>
              <a:rPr lang="en-US">
                <a:solidFill>
                  <a:srgbClr val="000000"/>
                </a:solidFill>
                <a:latin typeface="Times New Roman" charset="0"/>
              </a:rPr>
              <a:t> (the handle that you can drag up and down). Even its arrow buttons do the same thing – e.g., pushing on the top button makes more of the page appear at the top of the window, just like the modern scrollbar.  But they’re </a:t>
            </a:r>
            <a:r>
              <a:rPr lang="en-US" i="1">
                <a:solidFill>
                  <a:srgbClr val="000000"/>
                </a:solidFill>
                <a:latin typeface="Times New Roman" charset="0"/>
              </a:rPr>
              <a:t>labeled</a:t>
            </a:r>
            <a:r>
              <a:rPr lang="en-US">
                <a:solidFill>
                  <a:srgbClr val="000000"/>
                </a:solidFill>
                <a:latin typeface="Times New Roman" charset="0"/>
              </a:rPr>
              <a:t> the opposite way – the top button has a </a:t>
            </a:r>
            <a:r>
              <a:rPr lang="en-US" i="1">
                <a:solidFill>
                  <a:srgbClr val="000000"/>
                </a:solidFill>
                <a:latin typeface="Times New Roman" charset="0"/>
              </a:rPr>
              <a:t>down </a:t>
            </a:r>
            <a:r>
              <a:rPr lang="en-US">
                <a:solidFill>
                  <a:srgbClr val="000000"/>
                </a:solidFill>
                <a:latin typeface="Times New Roman" charset="0"/>
              </a:rPr>
              <a:t>arrow on it.  Why is that?  What mental model would lead you to call that button</a:t>
            </a:r>
            <a:r>
              <a:rPr lang="en-US" i="1">
                <a:solidFill>
                  <a:srgbClr val="000000"/>
                </a:solidFill>
                <a:latin typeface="Times New Roman" charset="0"/>
              </a:rPr>
              <a:t> down</a:t>
            </a:r>
            <a:r>
              <a:rPr lang="en-US">
                <a:solidFill>
                  <a:srgbClr val="000000"/>
                </a:solidFill>
                <a:latin typeface="Times New Roman" charset="0"/>
              </a:rPr>
              <a:t>?  Is that consistent with the mental model of the scrollbar thumb?</a:t>
            </a:r>
          </a:p>
          <a:p>
            <a:r>
              <a:rPr lang="en-US">
                <a:solidFill>
                  <a:srgbClr val="000000"/>
                </a:solidFill>
                <a:latin typeface="Times New Roman" charset="0"/>
              </a:rPr>
              <a:t>Another interesting difference between the Star scrollbar and modern scrollbars are the - and + buttons, which move by whole pages. This functionality hasn’t been eliminated from the modern scrollbar; instead, the modern scrollbar just drops the obvious affordance for it. You can still click on the track above or below the thumb in order to jump by whole pages.  </a:t>
            </a:r>
          </a:p>
          <a:p>
            <a:r>
              <a:rPr lang="en-US">
                <a:solidFill>
                  <a:srgbClr val="000000"/>
                </a:solidFill>
                <a:latin typeface="Times New Roman" charset="0"/>
              </a:rPr>
              <a:t>The button labels actually refer to the page-pushing model of scrolling – when you click on the top button, the page itself moves down.  Alas, this is completely inconsistent with the thumb, which uses the glass-pane model of scrolling – the thumb represents the glass pane, and you can drag it up and down the document.  So the Xerox Star scrollbar couldn’t make up its mind about which model to represent.</a:t>
            </a:r>
          </a:p>
          <a:p>
            <a:r>
              <a:rPr lang="en-US">
                <a:solidFill>
                  <a:srgbClr val="000000"/>
                </a:solidFill>
                <a:latin typeface="Times New Roman" charset="0"/>
              </a:rPr>
              <a:t>Removing the +/- buttons makes the scrollbar </a:t>
            </a:r>
            <a:r>
              <a:rPr lang="en-US" b="1">
                <a:solidFill>
                  <a:srgbClr val="000000"/>
                </a:solidFill>
                <a:latin typeface="Times New Roman" charset="0"/>
              </a:rPr>
              <a:t>simpler</a:t>
            </a:r>
            <a:r>
              <a:rPr lang="en-US">
                <a:solidFill>
                  <a:srgbClr val="000000"/>
                </a:solidFill>
                <a:latin typeface="Times New Roman" charset="0"/>
              </a:rPr>
              <a:t>, by forcing the track to do double-duty.  But it also makes the page-jumping functionality less </a:t>
            </a:r>
            <a:r>
              <a:rPr lang="en-US" b="1">
                <a:solidFill>
                  <a:srgbClr val="000000"/>
                </a:solidFill>
                <a:latin typeface="Times New Roman" charset="0"/>
              </a:rPr>
              <a:t>visible</a:t>
            </a:r>
            <a:r>
              <a:rPr lang="en-US">
                <a:solidFill>
                  <a:srgbClr val="000000"/>
                </a:solidFill>
                <a:latin typeface="Times New Roman" charset="0"/>
              </a:rPr>
              <a:t>, so new users are unlikely to discover it on their own.</a:t>
            </a:r>
          </a:p>
          <a:p>
            <a:r>
              <a:rPr lang="en-US">
                <a:solidFill>
                  <a:srgbClr val="000000"/>
                </a:solidFill>
                <a:latin typeface="Times New Roman" charset="0"/>
              </a:rPr>
              <a:t>We can also say something about </a:t>
            </a:r>
            <a:r>
              <a:rPr lang="en-US" b="1">
                <a:solidFill>
                  <a:srgbClr val="000000"/>
                </a:solidFill>
                <a:latin typeface="Times New Roman" charset="0"/>
              </a:rPr>
              <a:t>natural mapping</a:t>
            </a:r>
            <a:r>
              <a:rPr lang="en-US">
                <a:solidFill>
                  <a:srgbClr val="000000"/>
                </a:solidFill>
                <a:latin typeface="Times New Roman" charset="0"/>
              </a:rPr>
              <a:t> here – the arrow buttons are on opposite sides of the scrollbar, so their positions map appropriately to the direction that they move the thumb.  (But, alas, the Xerox Star’s arrow labels disagree with the natural mapping.)</a:t>
            </a:r>
          </a:p>
          <a:p>
            <a:r>
              <a:rPr lang="en-US">
                <a:solidFill>
                  <a:srgbClr val="000000"/>
                </a:solidFill>
                <a:latin typeface="Times New Roman" charset="0"/>
              </a:rPr>
              <a:t>Another improvement in the scrollbar is that the height of the thumb now indicates what fraction of the whole document is visible.</a:t>
            </a:r>
          </a:p>
          <a:p>
            <a:endParaRPr lang="en-US">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aseline="0" dirty="0" smtClean="0"/>
              <a:t>Which of the following are part of domain analysis? (Choose all answers that apply)</a:t>
            </a:r>
          </a:p>
          <a:p>
            <a:r>
              <a:rPr lang="en-US" baseline="0" dirty="0" smtClean="0"/>
              <a:t>A. Determining important relations between things</a:t>
            </a:r>
          </a:p>
          <a:p>
            <a:r>
              <a:rPr lang="en-US" baseline="0" dirty="0" smtClean="0"/>
              <a:t>B. Identifying multiplicities of things and relations</a:t>
            </a:r>
          </a:p>
          <a:p>
            <a:r>
              <a:rPr lang="en-US" baseline="0" dirty="0" smtClean="0"/>
              <a:t>C. Identifying the tasks the program might solve</a:t>
            </a:r>
          </a:p>
          <a:p>
            <a:r>
              <a:rPr lang="en-US" baseline="0" dirty="0" smtClean="0"/>
              <a:t>D. Creating personas</a:t>
            </a:r>
          </a:p>
          <a:p>
            <a:r>
              <a:rPr lang="en-US" baseline="0" dirty="0" smtClean="0"/>
              <a:t>Answer: A, B</a:t>
            </a:r>
          </a:p>
          <a:p>
            <a:endParaRPr lang="en-US" baseline="0" dirty="0" smtClean="0"/>
          </a:p>
          <a:p>
            <a:r>
              <a:rPr lang="en-US" baseline="0" dirty="0" smtClean="0"/>
              <a:t>Which of these is a statement that should not appear in the user or</a:t>
            </a:r>
          </a:p>
          <a:p>
            <a:r>
              <a:rPr lang="en-US" baseline="0" dirty="0" smtClean="0"/>
              <a:t>task analysis for a meeting scheduling application (choose all that</a:t>
            </a:r>
          </a:p>
          <a:p>
            <a:r>
              <a:rPr lang="en-US" baseline="0" dirty="0" smtClean="0"/>
              <a:t>apply)?</a:t>
            </a:r>
          </a:p>
          <a:p>
            <a:r>
              <a:rPr lang="en-US" baseline="0" dirty="0" smtClean="0"/>
              <a:t>1 Users are employees of large businesses that need to hold group meetings.</a:t>
            </a:r>
          </a:p>
          <a:p>
            <a:r>
              <a:rPr lang="en-US" baseline="0" dirty="0" smtClean="0"/>
              <a:t>2 Enter possible hours for the meeting into the text field in the application.</a:t>
            </a:r>
          </a:p>
          <a:p>
            <a:r>
              <a:rPr lang="en-US" baseline="0" dirty="0" smtClean="0"/>
              <a:t>3 Send an email notification to confirm that a meeting has been scheduled.</a:t>
            </a:r>
          </a:p>
          <a:p>
            <a:r>
              <a:rPr lang="en-US" baseline="0" dirty="0" smtClean="0"/>
              <a:t>4 View the available times for a particular meeting room.</a:t>
            </a:r>
          </a:p>
          <a:p>
            <a:r>
              <a:rPr lang="en-US" baseline="0" dirty="0" smtClean="0"/>
              <a:t>Answer:</a:t>
            </a:r>
          </a:p>
          <a:p>
            <a:r>
              <a:rPr lang="en-US" baseline="0" dirty="0" smtClean="0"/>
              <a:t>1 is fine since it describes a user class.</a:t>
            </a:r>
          </a:p>
          <a:p>
            <a:r>
              <a:rPr lang="en-US" baseline="0" dirty="0" smtClean="0"/>
              <a:t>2 is bad because it constrains the task into the concrete task of</a:t>
            </a:r>
          </a:p>
          <a:p>
            <a:r>
              <a:rPr lang="en-US" baseline="0" dirty="0" smtClean="0"/>
              <a:t>entering times into a text field whereas the application could</a:t>
            </a:r>
          </a:p>
          <a:p>
            <a:r>
              <a:rPr lang="en-US" baseline="0" dirty="0" smtClean="0"/>
              <a:t>implement meeting schedule using a completely different paradigm.</a:t>
            </a:r>
          </a:p>
          <a:p>
            <a:r>
              <a:rPr lang="en-US" baseline="0" dirty="0" smtClean="0"/>
              <a:t>3 is bad since this is taking the system's view, not the view of the</a:t>
            </a:r>
          </a:p>
          <a:p>
            <a:r>
              <a:rPr lang="en-US" baseline="0" dirty="0" smtClean="0"/>
              <a:t>user needing to complete a task.</a:t>
            </a:r>
          </a:p>
          <a:p>
            <a:r>
              <a:rPr lang="en-US" baseline="0" dirty="0" smtClean="0"/>
              <a:t>4 is fine since a user would need to do this as a task within this application.</a:t>
            </a:r>
          </a:p>
          <a:p>
            <a:endParaRPr lang="en-US" baseline="0" dirty="0" smtClean="0"/>
          </a:p>
          <a:p>
            <a:r>
              <a:rPr lang="en-US" sz="1100" kern="1200">
                <a:solidFill>
                  <a:schemeClr val="tx1"/>
                </a:solidFill>
                <a:latin typeface="Times New Roman" pitchFamily="18" charset="0"/>
                <a:ea typeface="Arial" charset="0"/>
                <a:cs typeface="Arial" charset="0"/>
              </a:rPr>
              <a:t>Which of the following are components of a task analysis?</a:t>
            </a:r>
          </a:p>
          <a:p>
            <a:pPr lvl="0"/>
            <a:r>
              <a:rPr lang="en-US" sz="1100" kern="1200">
                <a:solidFill>
                  <a:schemeClr val="tx1"/>
                </a:solidFill>
                <a:latin typeface="Times New Roman" pitchFamily="18" charset="0"/>
                <a:ea typeface="Arial" charset="0"/>
                <a:cs typeface="Arial" charset="0"/>
              </a:rPr>
              <a:t>The goal of the task.</a:t>
            </a:r>
          </a:p>
          <a:p>
            <a:pPr lvl="0"/>
            <a:r>
              <a:rPr lang="en-US" sz="1100" kern="1200">
                <a:solidFill>
                  <a:schemeClr val="tx1"/>
                </a:solidFill>
                <a:latin typeface="Times New Roman" pitchFamily="18" charset="0"/>
                <a:ea typeface="Arial" charset="0"/>
                <a:cs typeface="Arial" charset="0"/>
              </a:rPr>
              <a:t>How often the task is performed</a:t>
            </a:r>
          </a:p>
          <a:p>
            <a:pPr lvl="0"/>
            <a:r>
              <a:rPr lang="en-US" sz="1100" kern="1200">
                <a:solidFill>
                  <a:schemeClr val="tx1"/>
                </a:solidFill>
                <a:latin typeface="Times New Roman" pitchFamily="18" charset="0"/>
                <a:ea typeface="Arial" charset="0"/>
                <a:cs typeface="Arial" charset="0"/>
              </a:rPr>
              <a:t>How the task is learned</a:t>
            </a:r>
          </a:p>
          <a:p>
            <a:pPr lvl="0"/>
            <a:r>
              <a:rPr lang="en-US" sz="1100" kern="1200">
                <a:solidFill>
                  <a:schemeClr val="tx1"/>
                </a:solidFill>
                <a:latin typeface="Times New Roman" pitchFamily="18" charset="0"/>
                <a:ea typeface="Arial" charset="0"/>
                <a:cs typeface="Arial" charset="0"/>
              </a:rPr>
              <a:t>What steps the system must undertake to complete the task</a:t>
            </a:r>
          </a:p>
          <a:p>
            <a:pPr lvl="0"/>
            <a:r>
              <a:rPr lang="en-US" sz="1100" kern="1200">
                <a:solidFill>
                  <a:schemeClr val="tx1"/>
                </a:solidFill>
                <a:latin typeface="Times New Roman" pitchFamily="18" charset="0"/>
                <a:ea typeface="Arial" charset="0"/>
                <a:cs typeface="Arial" charset="0"/>
              </a:rPr>
              <a:t>What could go wrong while performing a task.</a:t>
            </a:r>
          </a:p>
          <a:p>
            <a:r>
              <a:rPr lang="en-US" sz="1100" kern="1200">
                <a:solidFill>
                  <a:schemeClr val="tx1"/>
                </a:solidFill>
                <a:latin typeface="Times New Roman" pitchFamily="18" charset="0"/>
                <a:ea typeface="Arial" charset="0"/>
                <a:cs typeface="Arial" charset="0"/>
              </a:rPr>
              <a:t>Answer: A, B, C, 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184B4B2-556B-FB4E-A252-E77AFC14B756}" type="slidenum">
              <a:rPr lang="en-US"/>
              <a:pPr/>
              <a:t>6</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a:latin typeface="Times New Roman" charset="0"/>
              </a:rPr>
              <a:t>Today’s lecture is about the next step of the user-centered design process.  Now that we’ve collected information about our domain – user analysis, task analysis, domain analysis – we want to start designing the user interface, driven by the information we collected.</a:t>
            </a:r>
          </a:p>
          <a:p>
            <a:r>
              <a:rPr lang="en-US">
                <a:latin typeface="Times New Roman" charset="0"/>
              </a:rPr>
              <a:t>We’ll talk about some common </a:t>
            </a:r>
            <a:r>
              <a:rPr lang="en-US" b="1">
                <a:latin typeface="Times New Roman" charset="0"/>
              </a:rPr>
              <a:t>techniques</a:t>
            </a:r>
            <a:r>
              <a:rPr lang="en-US">
                <a:latin typeface="Times New Roman" charset="0"/>
              </a:rPr>
              <a:t> for doing design, including drawing lots of sketches, devising scenarios (stories involving users and tasks), and creating storyboards from those scenarios.</a:t>
            </a:r>
          </a:p>
          <a:p>
            <a:r>
              <a:rPr lang="en-US">
                <a:latin typeface="Times New Roman" charset="0"/>
              </a:rPr>
              <a:t>We’ll also discuss some general ideas that may be useful for your designs, specifically </a:t>
            </a:r>
            <a:r>
              <a:rPr lang="en-US" b="1">
                <a:latin typeface="Times New Roman" charset="0"/>
              </a:rPr>
              <a:t>design patterns</a:t>
            </a:r>
            <a:r>
              <a:rPr lang="en-US">
                <a:latin typeface="Times New Roman" charset="0"/>
              </a:rPr>
              <a:t> and the overarching goal of </a:t>
            </a:r>
            <a:r>
              <a:rPr lang="en-US" b="1">
                <a:latin typeface="Times New Roman" charset="0"/>
              </a:rPr>
              <a:t>simplicity</a:t>
            </a:r>
            <a:r>
              <a:rPr lang="en-US">
                <a:latin typeface="Times New Roman" charset="0"/>
              </a:rPr>
              <a:t>.</a:t>
            </a:r>
          </a:p>
          <a:p>
            <a:r>
              <a:rPr lang="en-US" b="1">
                <a:latin typeface="Times New Roman" charset="0"/>
              </a:rPr>
              <a:t>Simplicity </a:t>
            </a:r>
            <a:r>
              <a:rPr lang="en-US">
                <a:latin typeface="Times New Roman" charset="0"/>
              </a:rPr>
              <a:t>is a property of crucial importance in user interface design (in most system design, in fact), so we’ll give it some special attention in this class.  If you start your design process striving for simplicity, and keep it in mind throughout, then you’ll have a much better chance of producing a usable result.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503363" y="720725"/>
            <a:ext cx="4119562" cy="3089275"/>
          </a:xfrm>
          <a:ln/>
        </p:spPr>
      </p:sp>
      <p:sp>
        <p:nvSpPr>
          <p:cNvPr id="26627" name="Notes Placeholder 2"/>
          <p:cNvSpPr>
            <a:spLocks noGrp="1"/>
          </p:cNvSpPr>
          <p:nvPr>
            <p:ph type="body" idx="1"/>
          </p:nvPr>
        </p:nvSpPr>
        <p:spPr>
          <a:noFill/>
          <a:ln/>
        </p:spPr>
        <p:txBody>
          <a:bodyPr/>
          <a:lstStyle/>
          <a:p>
            <a:r>
              <a:rPr lang="en-US" dirty="0">
                <a:latin typeface="Times New Roman" charset="0"/>
              </a:rPr>
              <a:t>Probably the most important design technique is </a:t>
            </a:r>
            <a:r>
              <a:rPr lang="en-US" b="1" dirty="0">
                <a:latin typeface="Times New Roman" charset="0"/>
              </a:rPr>
              <a:t>sketching</a:t>
            </a:r>
            <a:r>
              <a:rPr lang="en-US" dirty="0">
                <a:latin typeface="Times New Roman" charset="0"/>
              </a:rPr>
              <a:t>.  Don’t just try to picture your user interface mentally, or write down a lot of words about it.  Think with a pencil in your hand, and draw a lot of pictures.  Paper is really a wonderful design medium; it’s cheap, it’s flexible, it’s easy to use.  You can lay out many ideas on a big table or tape them up on a wall, stand back, point at them, talk about them, move them around.</a:t>
            </a:r>
          </a:p>
          <a:p>
            <a:r>
              <a:rPr lang="en-US" dirty="0">
                <a:latin typeface="Times New Roman" charset="0"/>
              </a:rPr>
              <a:t>Generate </a:t>
            </a:r>
            <a:r>
              <a:rPr lang="en-US" b="1" dirty="0">
                <a:latin typeface="Times New Roman" charset="0"/>
              </a:rPr>
              <a:t>many ideas</a:t>
            </a:r>
            <a:r>
              <a:rPr lang="en-US" dirty="0">
                <a:latin typeface="Times New Roman" charset="0"/>
              </a:rPr>
              <a:t>.  Don’t fixate on an early vision and stop brainstorming.  You want to put a lot of ideas on the table.  You’re doing this project in a group, so exploit that – do your design as a group, not as separate individuals.  You can make the most of your group meetings if each group member comes up with some ideas beforehand, bringing a handful of sketches to the meeting.  (At design firms, if you don’t consistently bring 5 ideas to every meeting, you’re out on the street. [Buxton, </a:t>
            </a:r>
            <a:r>
              <a:rPr lang="en-US" i="1" dirty="0">
                <a:latin typeface="Times New Roman" charset="0"/>
              </a:rPr>
              <a:t>Sketching Experience</a:t>
            </a:r>
            <a:r>
              <a:rPr lang="en-US" dirty="0">
                <a:latin typeface="Times New Roman" charset="0"/>
              </a:rPr>
              <a:t>, 2007])  The sketches go down on a table or up on a wall, and you talk about them, praise them, critique them, synthesize them, make riffs on them, etc.</a:t>
            </a:r>
          </a:p>
        </p:txBody>
      </p:sp>
      <p:sp>
        <p:nvSpPr>
          <p:cNvPr id="26628" name="Slide Number Placeholder 3"/>
          <p:cNvSpPr>
            <a:spLocks noGrp="1"/>
          </p:cNvSpPr>
          <p:nvPr>
            <p:ph type="sldNum" sz="quarter" idx="5"/>
          </p:nvPr>
        </p:nvSpPr>
        <p:spPr>
          <a:noFill/>
        </p:spPr>
        <p:txBody>
          <a:bodyPr/>
          <a:lstStyle/>
          <a:p>
            <a:fld id="{205CB359-2481-FF47-B4CC-60BA29A48659}"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503363" y="720725"/>
            <a:ext cx="4119562" cy="3089275"/>
          </a:xfrm>
          <a:ln/>
        </p:spPr>
      </p:sp>
      <p:sp>
        <p:nvSpPr>
          <p:cNvPr id="28675" name="Notes Placeholder 2"/>
          <p:cNvSpPr>
            <a:spLocks noGrp="1"/>
          </p:cNvSpPr>
          <p:nvPr>
            <p:ph type="body" idx="1"/>
          </p:nvPr>
        </p:nvSpPr>
        <p:spPr>
          <a:noFill/>
          <a:ln/>
        </p:spPr>
        <p:txBody>
          <a:bodyPr/>
          <a:lstStyle/>
          <a:p>
            <a:r>
              <a:rPr lang="en-US">
                <a:latin typeface="Times New Roman" charset="0"/>
              </a:rPr>
              <a:t>Here are some nice examples of design sketches from an earlier 6.831 class.  These are alternative designs (left and right) for key pages of a grade management web site.  Notice the sketchiness, the handwritten labels.  But these sketches have some realistic data in them, which is a good idea, but if you find that coming up with fake data inhibits your thought process, you can often use squiggles for the data too.</a:t>
            </a:r>
          </a:p>
        </p:txBody>
      </p:sp>
      <p:sp>
        <p:nvSpPr>
          <p:cNvPr id="28676" name="Slide Number Placeholder 3"/>
          <p:cNvSpPr>
            <a:spLocks noGrp="1"/>
          </p:cNvSpPr>
          <p:nvPr>
            <p:ph type="sldNum" sz="quarter" idx="5"/>
          </p:nvPr>
        </p:nvSpPr>
        <p:spPr>
          <a:noFill/>
        </p:spPr>
        <p:txBody>
          <a:bodyPr/>
          <a:lstStyle/>
          <a:p>
            <a:fld id="{E3BA221A-CD2B-684E-AAC9-16BB7268424E}"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503363" y="720725"/>
            <a:ext cx="4119562" cy="3089275"/>
          </a:xfrm>
          <a:ln/>
        </p:spPr>
      </p:sp>
      <p:sp>
        <p:nvSpPr>
          <p:cNvPr id="30723" name="Notes Placeholder 2"/>
          <p:cNvSpPr>
            <a:spLocks noGrp="1"/>
          </p:cNvSpPr>
          <p:nvPr>
            <p:ph type="body" idx="1"/>
          </p:nvPr>
        </p:nvSpPr>
        <p:spPr>
          <a:noFill/>
          <a:ln/>
        </p:spPr>
        <p:txBody>
          <a:bodyPr/>
          <a:lstStyle/>
          <a:p>
            <a:r>
              <a:rPr lang="en-US">
                <a:latin typeface="Times New Roman" charset="0"/>
              </a:rPr>
              <a:t>Your drawings should be done by hand.  For most people, hand-sketching on paper is much faster than using a drawing program.  Further, hand sketches in particular are valuable because they focus attention on the issues that matter in early design, without distracting you with details like font, color, alignment, whitespace, etc.  In a drawing program, you would be faced with all these decisions, and you might spend a lot of time on them – time that would clearly be wasted if you have to throw away this design.  Hand sketching also improves the feedback you get from users.  They’re less likely to nitpick about details that aren’t relevant at this stage.  They won’t complain about the color scheme if there isn’t one.  More important, however, a hand-sketch design seems less finished, less set in stone, and more open to suggestions and improvements.  Architects have known about this phenomenon for many years.  If they show clean CAD drawings to their clients in the early design discussions, the clients are less able to discuss needs and requirements that may require radical changes in the design.  In fact, many CAD tools have an option for rendering drawings with a “sketchy” look for precisely this reason.</a:t>
            </a:r>
          </a:p>
          <a:p>
            <a:r>
              <a:rPr lang="en-US">
                <a:latin typeface="Times New Roman" charset="0"/>
              </a:rPr>
              <a:t>Here’s a comparison of two early-design sketches made for the same project.  The hand-sketch on the left focuses on what you care about in the early stage of design – e.g., what buttons need to be on this screen?  The one on the right probably took longer to draw, and it’s full of distracting details.  I have trouble looking at it without thinking, “do I really like the SWIFT SHOPPER title shown that way?”  Detailed graphic design simply isn’t relevant at this stage of design, so don’t use tools that focus your attention on it.</a:t>
            </a:r>
          </a:p>
        </p:txBody>
      </p:sp>
      <p:sp>
        <p:nvSpPr>
          <p:cNvPr id="30724" name="Slide Number Placeholder 3"/>
          <p:cNvSpPr>
            <a:spLocks noGrp="1"/>
          </p:cNvSpPr>
          <p:nvPr>
            <p:ph type="sldNum" sz="quarter" idx="5"/>
          </p:nvPr>
        </p:nvSpPr>
        <p:spPr>
          <a:noFill/>
        </p:spPr>
        <p:txBody>
          <a:bodyPr/>
          <a:lstStyle/>
          <a:p>
            <a:fld id="{2D2B53CA-7DE1-4F40-8B96-05F2CC1A3DE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503363" y="720725"/>
            <a:ext cx="4119562" cy="3089275"/>
          </a:xfrm>
          <a:ln/>
        </p:spPr>
      </p:sp>
      <p:sp>
        <p:nvSpPr>
          <p:cNvPr id="32771" name="Notes Placeholder 2"/>
          <p:cNvSpPr>
            <a:spLocks noGrp="1"/>
          </p:cNvSpPr>
          <p:nvPr>
            <p:ph type="body" idx="1"/>
          </p:nvPr>
        </p:nvSpPr>
        <p:spPr>
          <a:noFill/>
          <a:ln/>
        </p:spPr>
        <p:txBody>
          <a:bodyPr/>
          <a:lstStyle/>
          <a:p>
            <a:r>
              <a:rPr lang="en-US">
                <a:latin typeface="Times New Roman" charset="0"/>
              </a:rPr>
              <a:t>It’s important to brainstorm radically different design alternatives, and put them down in sketches.  Here’s an example from an application for plotting trip photos on a map.  An important task of the problem was assigning geographical locations to photos you’d taken.  These sketches show two significantly different alternatives for this task – one using a map to select a location and checkboxes to associate a subset of photos with that location, and the other using a list of locations (which can be edited on a separate screen) and color-coded highlighting to associate locations with photos.</a:t>
            </a:r>
          </a:p>
          <a:p>
            <a:r>
              <a:rPr lang="en-US">
                <a:latin typeface="Times New Roman" charset="0"/>
              </a:rPr>
              <a:t>Sketching multiple alternatives gives you the ability to talk about them with your teammates, to discuss the pros and cons, to mix and match and build on them.</a:t>
            </a:r>
          </a:p>
        </p:txBody>
      </p:sp>
      <p:sp>
        <p:nvSpPr>
          <p:cNvPr id="32772" name="Slide Number Placeholder 3"/>
          <p:cNvSpPr>
            <a:spLocks noGrp="1"/>
          </p:cNvSpPr>
          <p:nvPr>
            <p:ph type="sldNum" sz="quarter" idx="5"/>
          </p:nvPr>
        </p:nvSpPr>
        <p:spPr>
          <a:noFill/>
        </p:spPr>
        <p:txBody>
          <a:bodyPr/>
          <a:lstStyle/>
          <a:p>
            <a:fld id="{C0BA40FE-210F-4E49-8E62-FB90BEDBF464}"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8D98F6D3-4B4A-014D-9DFC-06F420CD55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854FA7E-C926-6540-ACF0-6DA88B6D040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68FFE24-CBFF-BB49-ABC5-DB1A4EA1F3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308CFC9-45DB-9242-9BFB-86472364C52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834754-C217-3E4D-998F-65F0A360FA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4BCACC47-D2E9-BF45-BC1B-7A4C54C222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B3CAA6D6-FBDB-FF4B-8BB9-CA1EBC76EC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1F9797DF-DF7A-854A-981C-B87B7A5FFC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79BD36C9-AC4D-2249-BFBE-C14A92AF8A8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4CDD10B6-A19E-824F-998C-33468CDC34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6C467DA1-962F-564B-884F-1B073A84B8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2DD1E1C6-281D-6842-A650-3F1B062E42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9968564C-A90E-9B44-AD5E-5DC825DEE07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063E92-473C-584F-AAC0-B9B116D8829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9.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2011</a:t>
            </a:r>
            <a:endParaRPr lang="en-US"/>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endParaRPr lang="en-US"/>
          </a:p>
        </p:txBody>
      </p:sp>
      <p:sp>
        <p:nvSpPr>
          <p:cNvPr id="17412" name="Rectangle 6"/>
          <p:cNvSpPr>
            <a:spLocks noGrp="1" noChangeArrowheads="1"/>
          </p:cNvSpPr>
          <p:nvPr>
            <p:ph type="sldNum" sz="quarter" idx="12"/>
          </p:nvPr>
        </p:nvSpPr>
        <p:spPr>
          <a:noFill/>
        </p:spPr>
        <p:txBody>
          <a:bodyPr/>
          <a:lstStyle/>
          <a:p>
            <a:fld id="{45A1A059-99EF-5A4B-A511-B75C3DE7C934}" type="slidenum">
              <a:rPr lang="en-US"/>
              <a:pPr/>
              <a:t>1</a:t>
            </a:fld>
            <a:endParaRPr lang="en-US"/>
          </a:p>
        </p:txBody>
      </p:sp>
      <p:sp>
        <p:nvSpPr>
          <p:cNvPr id="17413" name="Rectangle 2"/>
          <p:cNvSpPr>
            <a:spLocks noGrp="1" noChangeArrowheads="1"/>
          </p:cNvSpPr>
          <p:nvPr>
            <p:ph type="ctrTitle"/>
          </p:nvPr>
        </p:nvSpPr>
        <p:spPr>
          <a:xfrm>
            <a:off x="685800" y="2492375"/>
            <a:ext cx="7772400" cy="744538"/>
          </a:xfrm>
        </p:spPr>
        <p:txBody>
          <a:bodyPr/>
          <a:lstStyle/>
          <a:p>
            <a:pPr eaLnBrk="1" hangingPunct="1"/>
            <a:r>
              <a:rPr lang="en-US"/>
              <a:t>Lecture 8: Generating Designs</a:t>
            </a:r>
          </a:p>
        </p:txBody>
      </p:sp>
      <p:sp>
        <p:nvSpPr>
          <p:cNvPr id="17414" name="Rectangle 3"/>
          <p:cNvSpPr>
            <a:spLocks noGrp="1" noChangeArrowheads="1"/>
          </p:cNvSpPr>
          <p:nvPr>
            <p:ph type="subTitle" idx="1"/>
          </p:nvPr>
        </p:nvSpPr>
        <p:spPr>
          <a:xfrm>
            <a:off x="1371600" y="3505200"/>
            <a:ext cx="7086600" cy="1752600"/>
          </a:xfrm>
        </p:spPr>
        <p:txBody>
          <a:bodyPr/>
          <a:lstStyle/>
          <a:p>
            <a:pPr algn="l" eaLnBrk="1" hangingPunct="1"/>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6"/>
          <p:cNvSpPr>
            <a:spLocks noGrp="1"/>
          </p:cNvSpPr>
          <p:nvPr>
            <p:ph type="title"/>
          </p:nvPr>
        </p:nvSpPr>
        <p:spPr/>
        <p:txBody>
          <a:bodyPr/>
          <a:lstStyle/>
          <a:p>
            <a:r>
              <a:rPr lang="en-US"/>
              <a:t>Examples of Design Sketches</a:t>
            </a:r>
          </a:p>
        </p:txBody>
      </p:sp>
      <p:sp>
        <p:nvSpPr>
          <p:cNvPr id="31747" name="Text Placeholder 7"/>
          <p:cNvSpPr>
            <a:spLocks noGrp="1"/>
          </p:cNvSpPr>
          <p:nvPr>
            <p:ph type="body" idx="1"/>
          </p:nvPr>
        </p:nvSpPr>
        <p:spPr/>
        <p:txBody>
          <a:bodyPr/>
          <a:lstStyle/>
          <a:p>
            <a:endParaRPr lang="en-US"/>
          </a:p>
        </p:txBody>
      </p:sp>
      <p:sp>
        <p:nvSpPr>
          <p:cNvPr id="31748" name="Date Placeholder 3"/>
          <p:cNvSpPr>
            <a:spLocks noGrp="1"/>
          </p:cNvSpPr>
          <p:nvPr>
            <p:ph type="dt" sz="quarter" idx="10"/>
          </p:nvPr>
        </p:nvSpPr>
        <p:spPr>
          <a:noFill/>
        </p:spPr>
        <p:txBody>
          <a:bodyPr/>
          <a:lstStyle/>
          <a:p>
            <a:r>
              <a:rPr lang="en-US" smtClean="0"/>
              <a:t>Spring 2011</a:t>
            </a:r>
            <a:endParaRPr lang="en-US"/>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1750" name="Slide Number Placeholder 5"/>
          <p:cNvSpPr>
            <a:spLocks noGrp="1"/>
          </p:cNvSpPr>
          <p:nvPr>
            <p:ph type="sldNum" sz="quarter" idx="12"/>
          </p:nvPr>
        </p:nvSpPr>
        <p:spPr>
          <a:noFill/>
        </p:spPr>
        <p:txBody>
          <a:bodyPr/>
          <a:lstStyle/>
          <a:p>
            <a:fld id="{116C099C-0B00-CB46-B3CA-964B13F1016C}" type="slidenum">
              <a:rPr lang="en-US"/>
              <a:pPr/>
              <a:t>10</a:t>
            </a:fld>
            <a:endParaRPr lang="en-US"/>
          </a:p>
        </p:txBody>
      </p:sp>
      <p:pic>
        <p:nvPicPr>
          <p:cNvPr id="31751" name="Picture 2"/>
          <p:cNvPicPr>
            <a:picLocks noChangeAspect="1" noChangeArrowheads="1"/>
          </p:cNvPicPr>
          <p:nvPr/>
        </p:nvPicPr>
        <p:blipFill>
          <a:blip r:embed="rId3"/>
          <a:srcRect/>
          <a:stretch>
            <a:fillRect/>
          </a:stretch>
        </p:blipFill>
        <p:spPr bwMode="auto">
          <a:xfrm>
            <a:off x="457200" y="1219200"/>
            <a:ext cx="4495800" cy="2876550"/>
          </a:xfrm>
          <a:prstGeom prst="rect">
            <a:avLst/>
          </a:prstGeom>
          <a:noFill/>
          <a:ln w="25400">
            <a:noFill/>
            <a:miter lim="800000"/>
            <a:headEnd/>
            <a:tailEnd type="none" w="lg" len="lg"/>
          </a:ln>
        </p:spPr>
      </p:pic>
      <p:pic>
        <p:nvPicPr>
          <p:cNvPr id="31752" name="Picture 3"/>
          <p:cNvPicPr>
            <a:picLocks noChangeAspect="1" noChangeArrowheads="1"/>
          </p:cNvPicPr>
          <p:nvPr/>
        </p:nvPicPr>
        <p:blipFill>
          <a:blip r:embed="rId4"/>
          <a:srcRect/>
          <a:stretch>
            <a:fillRect/>
          </a:stretch>
        </p:blipFill>
        <p:spPr bwMode="auto">
          <a:xfrm>
            <a:off x="4329113" y="3276600"/>
            <a:ext cx="4052887" cy="2538413"/>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r>
              <a:rPr lang="en-US"/>
              <a:t>Scenarios</a:t>
            </a:r>
          </a:p>
        </p:txBody>
      </p:sp>
      <p:sp>
        <p:nvSpPr>
          <p:cNvPr id="33795" name="Text Placeholder 7"/>
          <p:cNvSpPr>
            <a:spLocks noGrp="1"/>
          </p:cNvSpPr>
          <p:nvPr>
            <p:ph type="body" idx="1"/>
          </p:nvPr>
        </p:nvSpPr>
        <p:spPr/>
        <p:txBody>
          <a:bodyPr/>
          <a:lstStyle/>
          <a:p>
            <a:r>
              <a:rPr lang="en-US"/>
              <a:t>Scenario is a story about a user using the system</a:t>
            </a:r>
          </a:p>
          <a:p>
            <a:pPr lvl="1"/>
            <a:r>
              <a:rPr lang="en-US"/>
              <a:t>Concrete, realistic, but fictional</a:t>
            </a:r>
          </a:p>
          <a:p>
            <a:pPr lvl="1"/>
            <a:r>
              <a:rPr lang="en-US"/>
              <a:t>Involves a user with a goal</a:t>
            </a:r>
          </a:p>
          <a:p>
            <a:pPr lvl="1"/>
            <a:r>
              <a:rPr lang="en-US"/>
              <a:t>Follows how the user achieves the goal</a:t>
            </a:r>
          </a:p>
        </p:txBody>
      </p:sp>
      <p:sp>
        <p:nvSpPr>
          <p:cNvPr id="33796" name="Date Placeholder 3"/>
          <p:cNvSpPr>
            <a:spLocks noGrp="1"/>
          </p:cNvSpPr>
          <p:nvPr>
            <p:ph type="dt" sz="quarter" idx="10"/>
          </p:nvPr>
        </p:nvSpPr>
        <p:spPr>
          <a:noFill/>
        </p:spPr>
        <p:txBody>
          <a:bodyPr/>
          <a:lstStyle/>
          <a:p>
            <a:r>
              <a:rPr lang="en-US" smtClean="0"/>
              <a:t>Spring 2011</a:t>
            </a:r>
            <a:endParaRPr lang="en-US"/>
          </a:p>
        </p:txBody>
      </p:sp>
      <p:sp>
        <p:nvSpPr>
          <p:cNvPr id="3379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3798" name="Slide Number Placeholder 5"/>
          <p:cNvSpPr>
            <a:spLocks noGrp="1"/>
          </p:cNvSpPr>
          <p:nvPr>
            <p:ph type="sldNum" sz="quarter" idx="12"/>
          </p:nvPr>
        </p:nvSpPr>
        <p:spPr>
          <a:noFill/>
        </p:spPr>
        <p:txBody>
          <a:bodyPr/>
          <a:lstStyle/>
          <a:p>
            <a:fld id="{E8016C4A-950D-C643-ADD9-34B3D67FAB13}"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r>
              <a:rPr lang="en-US"/>
              <a:t>Storyboards</a:t>
            </a:r>
          </a:p>
        </p:txBody>
      </p:sp>
      <p:sp>
        <p:nvSpPr>
          <p:cNvPr id="35843" name="Text Placeholder 7"/>
          <p:cNvSpPr>
            <a:spLocks noGrp="1"/>
          </p:cNvSpPr>
          <p:nvPr>
            <p:ph type="body" idx="1"/>
          </p:nvPr>
        </p:nvSpPr>
        <p:spPr/>
        <p:txBody>
          <a:bodyPr/>
          <a:lstStyle/>
          <a:p>
            <a:r>
              <a:rPr lang="en-US"/>
              <a:t>Sequence of sketches illustrating a scenario</a:t>
            </a:r>
          </a:p>
          <a:p>
            <a:r>
              <a:rPr lang="en-US"/>
              <a:t>First prototype of a design</a:t>
            </a:r>
          </a:p>
          <a:p>
            <a:pPr lvl="1"/>
            <a:r>
              <a:rPr lang="en-US"/>
              <a:t>Shows how the design can actually be used to satisfy a goal</a:t>
            </a:r>
          </a:p>
          <a:p>
            <a:pPr lvl="1"/>
            <a:endParaRPr lang="en-US"/>
          </a:p>
        </p:txBody>
      </p:sp>
      <p:sp>
        <p:nvSpPr>
          <p:cNvPr id="35844" name="Date Placeholder 3"/>
          <p:cNvSpPr>
            <a:spLocks noGrp="1"/>
          </p:cNvSpPr>
          <p:nvPr>
            <p:ph type="dt" sz="quarter" idx="10"/>
          </p:nvPr>
        </p:nvSpPr>
        <p:spPr>
          <a:noFill/>
        </p:spPr>
        <p:txBody>
          <a:bodyPr/>
          <a:lstStyle/>
          <a:p>
            <a:r>
              <a:rPr lang="en-US" smtClean="0"/>
              <a:t>Spring 2011</a:t>
            </a:r>
            <a:endParaRPr lang="en-US"/>
          </a:p>
        </p:txBody>
      </p:sp>
      <p:sp>
        <p:nvSpPr>
          <p:cNvPr id="3584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5846" name="Slide Number Placeholder 5"/>
          <p:cNvSpPr>
            <a:spLocks noGrp="1"/>
          </p:cNvSpPr>
          <p:nvPr>
            <p:ph type="sldNum" sz="quarter" idx="12"/>
          </p:nvPr>
        </p:nvSpPr>
        <p:spPr>
          <a:noFill/>
        </p:spPr>
        <p:txBody>
          <a:bodyPr/>
          <a:lstStyle/>
          <a:p>
            <a:fld id="{29DC3FA3-AE58-C449-8B38-36DDE8CFD431}"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r>
              <a:rPr lang="en-US"/>
              <a:t>Using Information from Analysis</a:t>
            </a:r>
          </a:p>
        </p:txBody>
      </p:sp>
      <p:sp>
        <p:nvSpPr>
          <p:cNvPr id="37891" name="Text Placeholder 7"/>
          <p:cNvSpPr>
            <a:spLocks noGrp="1"/>
          </p:cNvSpPr>
          <p:nvPr>
            <p:ph type="body" idx="1"/>
          </p:nvPr>
        </p:nvSpPr>
        <p:spPr/>
        <p:txBody>
          <a:bodyPr/>
          <a:lstStyle/>
          <a:p>
            <a:r>
              <a:rPr lang="en-US"/>
              <a:t>Are important tasks covered?</a:t>
            </a:r>
          </a:p>
          <a:p>
            <a:r>
              <a:rPr lang="en-US"/>
              <a:t>Which usability aspects matter most?</a:t>
            </a:r>
          </a:p>
          <a:p>
            <a:r>
              <a:rPr lang="en-US"/>
              <a:t>How large does the data get?</a:t>
            </a:r>
          </a:p>
          <a:p>
            <a:pPr>
              <a:buFontTx/>
              <a:buNone/>
            </a:pPr>
            <a:endParaRPr lang="en-US"/>
          </a:p>
          <a:p>
            <a:endParaRPr lang="en-US"/>
          </a:p>
        </p:txBody>
      </p:sp>
      <p:sp>
        <p:nvSpPr>
          <p:cNvPr id="37892" name="Date Placeholder 3"/>
          <p:cNvSpPr>
            <a:spLocks noGrp="1"/>
          </p:cNvSpPr>
          <p:nvPr>
            <p:ph type="dt" sz="quarter" idx="10"/>
          </p:nvPr>
        </p:nvSpPr>
        <p:spPr>
          <a:noFill/>
        </p:spPr>
        <p:txBody>
          <a:bodyPr/>
          <a:lstStyle/>
          <a:p>
            <a:r>
              <a:rPr lang="en-US" smtClean="0"/>
              <a:t>Spring 2011</a:t>
            </a:r>
            <a:endParaRPr lang="en-US"/>
          </a:p>
        </p:txBody>
      </p:sp>
      <p:sp>
        <p:nvSpPr>
          <p:cNvPr id="3789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7894" name="Slide Number Placeholder 5"/>
          <p:cNvSpPr>
            <a:spLocks noGrp="1"/>
          </p:cNvSpPr>
          <p:nvPr>
            <p:ph type="sldNum" sz="quarter" idx="12"/>
          </p:nvPr>
        </p:nvSpPr>
        <p:spPr>
          <a:noFill/>
        </p:spPr>
        <p:txBody>
          <a:bodyPr/>
          <a:lstStyle/>
          <a:p>
            <a:fld id="{3F6523A3-FFB6-5149-B228-89F3BAF8E7E7}"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US"/>
              <a:t>Design Patterns</a:t>
            </a:r>
          </a:p>
        </p:txBody>
      </p:sp>
      <p:sp>
        <p:nvSpPr>
          <p:cNvPr id="39939" name="Text Placeholder 7"/>
          <p:cNvSpPr>
            <a:spLocks noGrp="1"/>
          </p:cNvSpPr>
          <p:nvPr>
            <p:ph type="body" idx="1"/>
          </p:nvPr>
        </p:nvSpPr>
        <p:spPr/>
        <p:txBody>
          <a:bodyPr/>
          <a:lstStyle/>
          <a:p>
            <a:r>
              <a:rPr lang="en-US"/>
              <a:t>Patterns are good solutions to common problems</a:t>
            </a:r>
          </a:p>
          <a:p>
            <a:pPr lvl="1"/>
            <a:r>
              <a:rPr lang="en-US"/>
              <a:t>General GUI patterns: Tidwell, Salaakso</a:t>
            </a:r>
          </a:p>
          <a:p>
            <a:pPr lvl="1"/>
            <a:r>
              <a:rPr lang="en-US"/>
              <a:t>Web collections: Yahoo, Welie</a:t>
            </a:r>
          </a:p>
          <a:p>
            <a:r>
              <a:rPr lang="en-US"/>
              <a:t>Pattern kinds</a:t>
            </a:r>
          </a:p>
          <a:p>
            <a:pPr lvl="1"/>
            <a:r>
              <a:rPr lang="en-US"/>
              <a:t>Structural</a:t>
            </a:r>
          </a:p>
          <a:p>
            <a:pPr lvl="1"/>
            <a:r>
              <a:rPr lang="en-US"/>
              <a:t>Navigation</a:t>
            </a:r>
          </a:p>
          <a:p>
            <a:pPr lvl="1"/>
            <a:r>
              <a:rPr lang="en-US"/>
              <a:t>Widgets</a:t>
            </a:r>
          </a:p>
        </p:txBody>
      </p:sp>
      <p:sp>
        <p:nvSpPr>
          <p:cNvPr id="39940" name="Date Placeholder 3"/>
          <p:cNvSpPr>
            <a:spLocks noGrp="1"/>
          </p:cNvSpPr>
          <p:nvPr>
            <p:ph type="dt" sz="quarter" idx="10"/>
          </p:nvPr>
        </p:nvSpPr>
        <p:spPr>
          <a:noFill/>
        </p:spPr>
        <p:txBody>
          <a:bodyPr/>
          <a:lstStyle/>
          <a:p>
            <a:r>
              <a:rPr lang="en-US" smtClean="0"/>
              <a:t>Spring 2011</a:t>
            </a:r>
            <a:endParaRPr lang="en-US"/>
          </a:p>
        </p:txBody>
      </p:sp>
      <p:sp>
        <p:nvSpPr>
          <p:cNvPr id="3994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9942" name="Slide Number Placeholder 5"/>
          <p:cNvSpPr>
            <a:spLocks noGrp="1"/>
          </p:cNvSpPr>
          <p:nvPr>
            <p:ph type="sldNum" sz="quarter" idx="12"/>
          </p:nvPr>
        </p:nvSpPr>
        <p:spPr>
          <a:noFill/>
        </p:spPr>
        <p:txBody>
          <a:bodyPr/>
          <a:lstStyle/>
          <a:p>
            <a:fld id="{12EE8775-ACD0-1040-A9B4-2F6FF79E2BF3}"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Structural Patterns</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15</a:t>
            </a:fld>
            <a:endParaRPr lang="en-US"/>
          </a:p>
        </p:txBody>
      </p:sp>
      <p:sp>
        <p:nvSpPr>
          <p:cNvPr id="7" name="Text Placeholder 7"/>
          <p:cNvSpPr>
            <a:spLocks noGrp="1"/>
          </p:cNvSpPr>
          <p:nvPr>
            <p:ph type="body" idx="1"/>
          </p:nvPr>
        </p:nvSpPr>
        <p:spPr>
          <a:xfrm>
            <a:off x="685800" y="1066800"/>
            <a:ext cx="7772400" cy="5029200"/>
          </a:xfrm>
        </p:spPr>
        <p:txBody>
          <a:bodyPr/>
          <a:lstStyle/>
          <a:p>
            <a:endParaRPr lang="en-US">
              <a:ea typeface="Arial" charset="0"/>
            </a:endParaRPr>
          </a:p>
        </p:txBody>
      </p:sp>
      <p:pic>
        <p:nvPicPr>
          <p:cNvPr id="8" name="Picture 3"/>
          <p:cNvPicPr>
            <a:picLocks noChangeAspect="1" noChangeArrowheads="1"/>
          </p:cNvPicPr>
          <p:nvPr/>
        </p:nvPicPr>
        <p:blipFill>
          <a:blip r:embed="rId3"/>
          <a:srcRect/>
          <a:stretch>
            <a:fillRect/>
          </a:stretch>
        </p:blipFill>
        <p:spPr bwMode="auto">
          <a:xfrm>
            <a:off x="381000" y="1066800"/>
            <a:ext cx="3962400" cy="2776538"/>
          </a:xfrm>
          <a:prstGeom prst="rect">
            <a:avLst/>
          </a:prstGeom>
          <a:noFill/>
          <a:ln w="25400">
            <a:noFill/>
            <a:miter lim="800000"/>
            <a:headEnd/>
            <a:tailEnd type="none" w="lg" len="lg"/>
          </a:ln>
        </p:spPr>
      </p:pic>
      <p:pic>
        <p:nvPicPr>
          <p:cNvPr id="9" name="Picture 4"/>
          <p:cNvPicPr>
            <a:picLocks noChangeAspect="1" noChangeArrowheads="1"/>
          </p:cNvPicPr>
          <p:nvPr/>
        </p:nvPicPr>
        <p:blipFill>
          <a:blip r:embed="rId4"/>
          <a:srcRect/>
          <a:stretch>
            <a:fillRect/>
          </a:stretch>
        </p:blipFill>
        <p:spPr bwMode="auto">
          <a:xfrm>
            <a:off x="4495800" y="3200400"/>
            <a:ext cx="4010025" cy="2770188"/>
          </a:xfrm>
          <a:prstGeom prst="rect">
            <a:avLst/>
          </a:prstGeom>
          <a:noFill/>
          <a:ln w="25400">
            <a:noFill/>
            <a:miter lim="800000"/>
            <a:headEnd/>
            <a:tailEnd type="none" w="lg" len="lg"/>
          </a:ln>
        </p:spPr>
      </p:pic>
      <p:sp>
        <p:nvSpPr>
          <p:cNvPr id="10" name="TextBox 11"/>
          <p:cNvSpPr txBox="1">
            <a:spLocks noChangeArrowheads="1"/>
          </p:cNvSpPr>
          <p:nvPr/>
        </p:nvSpPr>
        <p:spPr bwMode="auto">
          <a:xfrm>
            <a:off x="381000" y="3886200"/>
            <a:ext cx="1358900" cy="523875"/>
          </a:xfrm>
          <a:prstGeom prst="rect">
            <a:avLst/>
          </a:prstGeom>
          <a:noFill/>
          <a:ln w="9525">
            <a:noFill/>
            <a:miter lim="800000"/>
            <a:headEnd/>
            <a:tailEnd/>
          </a:ln>
        </p:spPr>
        <p:txBody>
          <a:bodyPr wrap="none">
            <a:prstTxWarp prst="textNoShape">
              <a:avLst/>
            </a:prstTxWarp>
            <a:spAutoFit/>
          </a:bodyPr>
          <a:lstStyle/>
          <a:p>
            <a:r>
              <a:rPr lang="en-US" sz="2800" b="1"/>
              <a:t>Wizard</a:t>
            </a:r>
          </a:p>
        </p:txBody>
      </p:sp>
      <p:sp>
        <p:nvSpPr>
          <p:cNvPr id="11" name="TextBox 12"/>
          <p:cNvSpPr txBox="1">
            <a:spLocks noChangeArrowheads="1"/>
          </p:cNvSpPr>
          <p:nvPr/>
        </p:nvSpPr>
        <p:spPr bwMode="auto">
          <a:xfrm>
            <a:off x="6130925" y="2676525"/>
            <a:ext cx="2403475" cy="523875"/>
          </a:xfrm>
          <a:prstGeom prst="rect">
            <a:avLst/>
          </a:prstGeom>
          <a:noFill/>
          <a:ln w="9525">
            <a:noFill/>
            <a:miter lim="800000"/>
            <a:headEnd/>
            <a:tailEnd/>
          </a:ln>
        </p:spPr>
        <p:txBody>
          <a:bodyPr wrap="none">
            <a:prstTxWarp prst="textNoShape">
              <a:avLst/>
            </a:prstTxWarp>
            <a:spAutoFit/>
          </a:bodyPr>
          <a:lstStyle/>
          <a:p>
            <a:r>
              <a:rPr lang="en-US" sz="2800" b="1"/>
              <a:t>Center Stage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Navigation Patterns</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16</a:t>
            </a:fld>
            <a:endParaRPr lang="en-US"/>
          </a:p>
        </p:txBody>
      </p:sp>
      <p:pic>
        <p:nvPicPr>
          <p:cNvPr id="7" name="Picture 3"/>
          <p:cNvPicPr>
            <a:picLocks noChangeAspect="1" noChangeArrowheads="1"/>
          </p:cNvPicPr>
          <p:nvPr/>
        </p:nvPicPr>
        <p:blipFill>
          <a:blip r:embed="rId3"/>
          <a:srcRect r="60733" b="84932"/>
          <a:stretch>
            <a:fillRect/>
          </a:stretch>
        </p:blipFill>
        <p:spPr bwMode="auto">
          <a:xfrm>
            <a:off x="1143000" y="2133600"/>
            <a:ext cx="4191000" cy="430213"/>
          </a:xfrm>
          <a:prstGeom prst="rect">
            <a:avLst/>
          </a:prstGeom>
          <a:noFill/>
          <a:ln w="12700">
            <a:noFill/>
            <a:miter lim="800000"/>
            <a:headEnd type="none" w="sm" len="sm"/>
            <a:tailEnd type="none" w="sm" len="sm"/>
          </a:ln>
        </p:spPr>
      </p:pic>
      <p:pic>
        <p:nvPicPr>
          <p:cNvPr id="8" name="Picture 4"/>
          <p:cNvPicPr>
            <a:picLocks noChangeAspect="1" noChangeArrowheads="1"/>
          </p:cNvPicPr>
          <p:nvPr/>
        </p:nvPicPr>
        <p:blipFill>
          <a:blip r:embed="rId4"/>
          <a:srcRect l="14268" t="8522" r="20430" b="69420"/>
          <a:stretch>
            <a:fillRect/>
          </a:stretch>
        </p:blipFill>
        <p:spPr bwMode="auto">
          <a:xfrm>
            <a:off x="1112838" y="3505200"/>
            <a:ext cx="3687762" cy="533400"/>
          </a:xfrm>
          <a:prstGeom prst="rect">
            <a:avLst/>
          </a:prstGeom>
          <a:noFill/>
          <a:ln w="12700">
            <a:noFill/>
            <a:miter lim="800000"/>
            <a:headEnd type="none" w="sm" len="sm"/>
            <a:tailEnd type="none" w="sm" len="sm"/>
          </a:ln>
        </p:spPr>
      </p:pic>
      <p:sp>
        <p:nvSpPr>
          <p:cNvPr id="9" name="Text Box 9"/>
          <p:cNvSpPr txBox="1">
            <a:spLocks noChangeArrowheads="1"/>
          </p:cNvSpPr>
          <p:nvPr/>
        </p:nvSpPr>
        <p:spPr bwMode="auto">
          <a:xfrm>
            <a:off x="844008" y="1524000"/>
            <a:ext cx="2280192" cy="523220"/>
          </a:xfrm>
          <a:prstGeom prst="rect">
            <a:avLst/>
          </a:prstGeom>
          <a:noFill/>
          <a:ln w="25400">
            <a:noFill/>
            <a:miter lim="800000"/>
            <a:headEnd/>
            <a:tailEnd type="none" w="lg" len="lg"/>
          </a:ln>
        </p:spPr>
        <p:txBody>
          <a:bodyPr wrap="none" anchorCtr="1">
            <a:prstTxWarp prst="textNoShape">
              <a:avLst/>
            </a:prstTxWarp>
            <a:spAutoFit/>
          </a:bodyPr>
          <a:lstStyle/>
          <a:p>
            <a:r>
              <a:rPr lang="en-US" sz="2800"/>
              <a:t>breadcrumbs</a:t>
            </a:r>
          </a:p>
        </p:txBody>
      </p:sp>
      <p:sp>
        <p:nvSpPr>
          <p:cNvPr id="10" name="Text Box 9"/>
          <p:cNvSpPr txBox="1">
            <a:spLocks noChangeArrowheads="1"/>
          </p:cNvSpPr>
          <p:nvPr/>
        </p:nvSpPr>
        <p:spPr bwMode="auto">
          <a:xfrm>
            <a:off x="886871" y="2911475"/>
            <a:ext cx="1841870" cy="523220"/>
          </a:xfrm>
          <a:prstGeom prst="rect">
            <a:avLst/>
          </a:prstGeom>
          <a:noFill/>
          <a:ln w="25400">
            <a:noFill/>
            <a:miter lim="800000"/>
            <a:headEnd/>
            <a:tailEnd type="none" w="lg" len="lg"/>
          </a:ln>
        </p:spPr>
        <p:txBody>
          <a:bodyPr wrap="none" anchorCtr="1">
            <a:prstTxWarp prst="textNoShape">
              <a:avLst/>
            </a:prstTxWarp>
            <a:spAutoFit/>
          </a:bodyPr>
          <a:lstStyle/>
          <a:p>
            <a:r>
              <a:rPr lang="en-US" sz="2800"/>
              <a:t>pagination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Widgets</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17</a:t>
            </a:fld>
            <a:endParaRPr lang="en-US"/>
          </a:p>
        </p:txBody>
      </p:sp>
      <p:pic>
        <p:nvPicPr>
          <p:cNvPr id="7" name="Picture 6"/>
          <p:cNvPicPr>
            <a:picLocks noChangeAspect="1"/>
          </p:cNvPicPr>
          <p:nvPr/>
        </p:nvPicPr>
        <p:blipFill>
          <a:blip r:embed="rId3"/>
          <a:stretch>
            <a:fillRect/>
          </a:stretch>
        </p:blipFill>
        <p:spPr>
          <a:xfrm>
            <a:off x="609600" y="1219200"/>
            <a:ext cx="1532965" cy="1600200"/>
          </a:xfrm>
          <a:prstGeom prst="rect">
            <a:avLst/>
          </a:prstGeom>
        </p:spPr>
      </p:pic>
      <p:pic>
        <p:nvPicPr>
          <p:cNvPr id="10" name="Picture 9"/>
          <p:cNvPicPr>
            <a:picLocks noChangeAspect="1"/>
          </p:cNvPicPr>
          <p:nvPr/>
        </p:nvPicPr>
        <p:blipFill>
          <a:blip r:embed="rId4"/>
          <a:stretch>
            <a:fillRect/>
          </a:stretch>
        </p:blipFill>
        <p:spPr>
          <a:xfrm>
            <a:off x="2286000" y="1295400"/>
            <a:ext cx="1498600" cy="2095500"/>
          </a:xfrm>
          <a:prstGeom prst="rect">
            <a:avLst/>
          </a:prstGeom>
        </p:spPr>
      </p:pic>
      <p:pic>
        <p:nvPicPr>
          <p:cNvPr id="11" name="Picture 10"/>
          <p:cNvPicPr>
            <a:picLocks noChangeAspect="1"/>
          </p:cNvPicPr>
          <p:nvPr/>
        </p:nvPicPr>
        <p:blipFill>
          <a:blip r:embed="rId5"/>
          <a:stretch>
            <a:fillRect/>
          </a:stretch>
        </p:blipFill>
        <p:spPr>
          <a:xfrm>
            <a:off x="3886200" y="1295400"/>
            <a:ext cx="1612900" cy="1600200"/>
          </a:xfrm>
          <a:prstGeom prst="rect">
            <a:avLst/>
          </a:prstGeom>
        </p:spPr>
      </p:pic>
      <p:pic>
        <p:nvPicPr>
          <p:cNvPr id="12" name="Picture 11"/>
          <p:cNvPicPr>
            <a:picLocks noChangeAspect="1"/>
          </p:cNvPicPr>
          <p:nvPr/>
        </p:nvPicPr>
        <p:blipFill>
          <a:blip r:embed="rId6"/>
          <a:stretch>
            <a:fillRect/>
          </a:stretch>
        </p:blipFill>
        <p:spPr>
          <a:xfrm>
            <a:off x="5791200" y="1219199"/>
            <a:ext cx="2362200" cy="2755901"/>
          </a:xfrm>
          <a:prstGeom prst="rect">
            <a:avLst/>
          </a:prstGeom>
        </p:spPr>
      </p:pic>
      <p:pic>
        <p:nvPicPr>
          <p:cNvPr id="13" name="Picture 12"/>
          <p:cNvPicPr>
            <a:picLocks noChangeAspect="1"/>
          </p:cNvPicPr>
          <p:nvPr/>
        </p:nvPicPr>
        <p:blipFill>
          <a:blip r:embed="rId7"/>
          <a:stretch>
            <a:fillRect/>
          </a:stretch>
        </p:blipFill>
        <p:spPr>
          <a:xfrm>
            <a:off x="1600200" y="3505200"/>
            <a:ext cx="3048000" cy="24877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Widgets for 1-of-N Choices</a:t>
            </a:r>
          </a:p>
        </p:txBody>
      </p:sp>
      <p:sp>
        <p:nvSpPr>
          <p:cNvPr id="41987" name="Text Placeholder 12"/>
          <p:cNvSpPr>
            <a:spLocks noGrp="1"/>
          </p:cNvSpPr>
          <p:nvPr>
            <p:ph type="body" idx="1"/>
          </p:nvPr>
        </p:nvSpPr>
        <p:spPr/>
        <p:txBody>
          <a:bodyPr/>
          <a:lstStyle/>
          <a:p>
            <a:endParaRPr lang="en-US"/>
          </a:p>
        </p:txBody>
      </p:sp>
      <p:sp>
        <p:nvSpPr>
          <p:cNvPr id="41988" name="Date Placeholder 2"/>
          <p:cNvSpPr>
            <a:spLocks noGrp="1"/>
          </p:cNvSpPr>
          <p:nvPr>
            <p:ph type="dt" sz="quarter" idx="10"/>
          </p:nvPr>
        </p:nvSpPr>
        <p:spPr>
          <a:noFill/>
        </p:spPr>
        <p:txBody>
          <a:bodyPr/>
          <a:lstStyle/>
          <a:p>
            <a:r>
              <a:rPr lang="en-US" smtClean="0"/>
              <a:t>Spring 2011</a:t>
            </a:r>
            <a:endParaRPr lang="en-US"/>
          </a:p>
        </p:txBody>
      </p:sp>
      <p:sp>
        <p:nvSpPr>
          <p:cNvPr id="41989"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41990" name="Slide Number Placeholder 4"/>
          <p:cNvSpPr>
            <a:spLocks noGrp="1"/>
          </p:cNvSpPr>
          <p:nvPr>
            <p:ph type="sldNum" sz="quarter" idx="12"/>
          </p:nvPr>
        </p:nvSpPr>
        <p:spPr>
          <a:noFill/>
        </p:spPr>
        <p:txBody>
          <a:bodyPr/>
          <a:lstStyle/>
          <a:p>
            <a:fld id="{C98C0EAB-13C1-AB4E-B14A-4807188C0982}" type="slidenum">
              <a:rPr lang="en-US"/>
              <a:pPr/>
              <a:t>18</a:t>
            </a:fld>
            <a:endParaRPr lang="en-US"/>
          </a:p>
        </p:txBody>
      </p:sp>
      <p:pic>
        <p:nvPicPr>
          <p:cNvPr id="41991" name="Picture 4"/>
          <p:cNvPicPr>
            <a:picLocks noChangeAspect="1" noChangeArrowheads="1"/>
          </p:cNvPicPr>
          <p:nvPr/>
        </p:nvPicPr>
        <p:blipFill>
          <a:blip r:embed="rId3"/>
          <a:srcRect l="26007" t="15401" r="61708" b="79079"/>
          <a:stretch>
            <a:fillRect/>
          </a:stretch>
        </p:blipFill>
        <p:spPr bwMode="auto">
          <a:xfrm>
            <a:off x="6858000" y="4953000"/>
            <a:ext cx="1295400" cy="457200"/>
          </a:xfrm>
          <a:prstGeom prst="rect">
            <a:avLst/>
          </a:prstGeom>
          <a:noFill/>
          <a:ln w="25400">
            <a:noFill/>
            <a:miter lim="800000"/>
            <a:headEnd/>
            <a:tailEnd type="none" w="lg" len="lg"/>
          </a:ln>
        </p:spPr>
      </p:pic>
      <p:pic>
        <p:nvPicPr>
          <p:cNvPr id="41992" name="Picture 5"/>
          <p:cNvPicPr>
            <a:picLocks noChangeAspect="1" noChangeArrowheads="1"/>
          </p:cNvPicPr>
          <p:nvPr/>
        </p:nvPicPr>
        <p:blipFill>
          <a:blip r:embed="rId4"/>
          <a:srcRect l="1175" t="21704" r="68768" b="25563"/>
          <a:stretch>
            <a:fillRect/>
          </a:stretch>
        </p:blipFill>
        <p:spPr bwMode="auto">
          <a:xfrm>
            <a:off x="3810000" y="1371600"/>
            <a:ext cx="2809875" cy="4495800"/>
          </a:xfrm>
          <a:prstGeom prst="rect">
            <a:avLst/>
          </a:prstGeom>
          <a:noFill/>
          <a:ln w="25400">
            <a:noFill/>
            <a:miter lim="800000"/>
            <a:headEnd/>
            <a:tailEnd type="none" w="lg" len="lg"/>
          </a:ln>
        </p:spPr>
      </p:pic>
      <p:sp>
        <p:nvSpPr>
          <p:cNvPr id="41993" name="Text Box 6"/>
          <p:cNvSpPr txBox="1">
            <a:spLocks noChangeArrowheads="1"/>
          </p:cNvSpPr>
          <p:nvPr/>
        </p:nvSpPr>
        <p:spPr bwMode="auto">
          <a:xfrm>
            <a:off x="1219200" y="1600200"/>
            <a:ext cx="2066925"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Radio buttons</a:t>
            </a:r>
          </a:p>
        </p:txBody>
      </p:sp>
      <p:sp>
        <p:nvSpPr>
          <p:cNvPr id="41994" name="Text Box 7"/>
          <p:cNvSpPr txBox="1">
            <a:spLocks noChangeArrowheads="1"/>
          </p:cNvSpPr>
          <p:nvPr/>
        </p:nvSpPr>
        <p:spPr bwMode="auto">
          <a:xfrm>
            <a:off x="1219200" y="2819400"/>
            <a:ext cx="252571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Drop-down menu</a:t>
            </a:r>
          </a:p>
        </p:txBody>
      </p:sp>
      <p:sp>
        <p:nvSpPr>
          <p:cNvPr id="41995" name="Text Box 8"/>
          <p:cNvSpPr txBox="1">
            <a:spLocks noChangeArrowheads="1"/>
          </p:cNvSpPr>
          <p:nvPr/>
        </p:nvSpPr>
        <p:spPr bwMode="auto">
          <a:xfrm>
            <a:off x="1219200" y="3657600"/>
            <a:ext cx="2339975" cy="822325"/>
          </a:xfrm>
          <a:prstGeom prst="rect">
            <a:avLst/>
          </a:prstGeom>
          <a:noFill/>
          <a:ln w="25400">
            <a:noFill/>
            <a:miter lim="800000"/>
            <a:headEnd/>
            <a:tailEnd type="none" w="lg" len="lg"/>
          </a:ln>
        </p:spPr>
        <p:txBody>
          <a:bodyPr wrap="none" anchorCtr="1">
            <a:prstTxWarp prst="textNoShape">
              <a:avLst/>
            </a:prstTxWarp>
            <a:spAutoFit/>
          </a:bodyPr>
          <a:lstStyle/>
          <a:p>
            <a:r>
              <a:rPr lang="en-US" sz="2400"/>
              <a:t>Single-selection</a:t>
            </a:r>
            <a:br>
              <a:rPr lang="en-US" sz="2400"/>
            </a:br>
            <a:r>
              <a:rPr lang="en-US" sz="2400"/>
              <a:t>listbox</a:t>
            </a:r>
          </a:p>
        </p:txBody>
      </p:sp>
      <p:sp>
        <p:nvSpPr>
          <p:cNvPr id="41996" name="Text Box 9"/>
          <p:cNvSpPr txBox="1">
            <a:spLocks noChangeArrowheads="1"/>
          </p:cNvSpPr>
          <p:nvPr/>
        </p:nvSpPr>
        <p:spPr bwMode="auto">
          <a:xfrm>
            <a:off x="1219200" y="4953000"/>
            <a:ext cx="220186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Toggle buttons</a:t>
            </a:r>
          </a:p>
        </p:txBody>
      </p:sp>
      <p:pic>
        <p:nvPicPr>
          <p:cNvPr id="41997" name="Picture 10"/>
          <p:cNvPicPr>
            <a:picLocks noChangeAspect="1" noChangeArrowheads="1"/>
          </p:cNvPicPr>
          <p:nvPr/>
        </p:nvPicPr>
        <p:blipFill>
          <a:blip r:embed="rId5"/>
          <a:srcRect l="3833" t="44231" r="65707" b="34753"/>
          <a:stretch>
            <a:fillRect/>
          </a:stretch>
        </p:blipFill>
        <p:spPr bwMode="auto">
          <a:xfrm>
            <a:off x="5181600" y="2895600"/>
            <a:ext cx="1063625" cy="1023938"/>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Widgets for 1-of-2 Choices</a:t>
            </a:r>
          </a:p>
        </p:txBody>
      </p:sp>
      <p:sp>
        <p:nvSpPr>
          <p:cNvPr id="44035" name="Rectangle 5"/>
          <p:cNvSpPr>
            <a:spLocks noGrp="1" noChangeArrowheads="1"/>
          </p:cNvSpPr>
          <p:nvPr>
            <p:ph type="body" idx="1"/>
          </p:nvPr>
        </p:nvSpPr>
        <p:spPr/>
        <p:txBody>
          <a:bodyPr/>
          <a:lstStyle/>
          <a:p>
            <a:r>
              <a:rPr lang="en-US"/>
              <a:t>Widgets for 1-of-N choices (with N=2), plus:</a:t>
            </a:r>
          </a:p>
          <a:p>
            <a:endParaRPr lang="en-US"/>
          </a:p>
          <a:p>
            <a:endParaRPr lang="en-US"/>
          </a:p>
          <a:p>
            <a:endParaRPr lang="en-US"/>
          </a:p>
          <a:p>
            <a:endParaRPr lang="en-US"/>
          </a:p>
          <a:p>
            <a:r>
              <a:rPr lang="en-US"/>
              <a:t>Avoid:</a:t>
            </a:r>
          </a:p>
        </p:txBody>
      </p:sp>
      <p:sp>
        <p:nvSpPr>
          <p:cNvPr id="44036" name="Date Placeholder 3"/>
          <p:cNvSpPr>
            <a:spLocks noGrp="1"/>
          </p:cNvSpPr>
          <p:nvPr>
            <p:ph type="dt" sz="quarter" idx="10"/>
          </p:nvPr>
        </p:nvSpPr>
        <p:spPr>
          <a:noFill/>
        </p:spPr>
        <p:txBody>
          <a:bodyPr/>
          <a:lstStyle/>
          <a:p>
            <a:r>
              <a:rPr lang="en-US" smtClean="0"/>
              <a:t>Spring 2011</a:t>
            </a:r>
            <a:endParaRPr lang="en-US"/>
          </a:p>
        </p:txBody>
      </p:sp>
      <p:sp>
        <p:nvSpPr>
          <p:cNvPr id="4403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4038" name="Slide Number Placeholder 5"/>
          <p:cNvSpPr>
            <a:spLocks noGrp="1"/>
          </p:cNvSpPr>
          <p:nvPr>
            <p:ph type="sldNum" sz="quarter" idx="12"/>
          </p:nvPr>
        </p:nvSpPr>
        <p:spPr>
          <a:noFill/>
        </p:spPr>
        <p:txBody>
          <a:bodyPr/>
          <a:lstStyle/>
          <a:p>
            <a:fld id="{CD3F7E08-478A-DA4A-AFD2-3D12A02D820D}" type="slidenum">
              <a:rPr lang="en-US"/>
              <a:pPr/>
              <a:t>19</a:t>
            </a:fld>
            <a:endParaRPr lang="en-US"/>
          </a:p>
        </p:txBody>
      </p:sp>
      <p:pic>
        <p:nvPicPr>
          <p:cNvPr id="44039" name="Picture 8"/>
          <p:cNvPicPr>
            <a:picLocks noChangeAspect="1" noChangeArrowheads="1"/>
          </p:cNvPicPr>
          <p:nvPr/>
        </p:nvPicPr>
        <p:blipFill>
          <a:blip r:embed="rId3"/>
          <a:srcRect l="3703" t="50661" r="71111" b="10849"/>
          <a:stretch>
            <a:fillRect/>
          </a:stretch>
        </p:blipFill>
        <p:spPr bwMode="auto">
          <a:xfrm>
            <a:off x="4343400" y="1752600"/>
            <a:ext cx="1752600" cy="1752600"/>
          </a:xfrm>
          <a:prstGeom prst="rect">
            <a:avLst/>
          </a:prstGeom>
          <a:noFill/>
          <a:ln w="25400">
            <a:noFill/>
            <a:miter lim="800000"/>
            <a:headEnd/>
            <a:tailEnd type="none" w="lg" len="lg"/>
          </a:ln>
        </p:spPr>
      </p:pic>
      <p:sp>
        <p:nvSpPr>
          <p:cNvPr id="44040" name="Text Box 9"/>
          <p:cNvSpPr txBox="1">
            <a:spLocks noChangeArrowheads="1"/>
          </p:cNvSpPr>
          <p:nvPr/>
        </p:nvSpPr>
        <p:spPr bwMode="auto">
          <a:xfrm>
            <a:off x="1981200" y="2057400"/>
            <a:ext cx="154146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Checkbox</a:t>
            </a:r>
          </a:p>
        </p:txBody>
      </p:sp>
      <p:sp>
        <p:nvSpPr>
          <p:cNvPr id="44041" name="Text Box 10"/>
          <p:cNvSpPr txBox="1">
            <a:spLocks noChangeArrowheads="1"/>
          </p:cNvSpPr>
          <p:nvPr/>
        </p:nvSpPr>
        <p:spPr bwMode="auto">
          <a:xfrm>
            <a:off x="1955800" y="2819400"/>
            <a:ext cx="204946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Toggle button</a:t>
            </a:r>
          </a:p>
        </p:txBody>
      </p:sp>
      <p:pic>
        <p:nvPicPr>
          <p:cNvPr id="44042" name="Picture 11"/>
          <p:cNvPicPr>
            <a:picLocks noChangeAspect="1" noChangeArrowheads="1"/>
          </p:cNvPicPr>
          <p:nvPr/>
        </p:nvPicPr>
        <p:blipFill>
          <a:blip r:embed="rId4"/>
          <a:srcRect l="2278" t="29285" r="60294" b="56833"/>
          <a:stretch>
            <a:fillRect/>
          </a:stretch>
        </p:blipFill>
        <p:spPr bwMode="auto">
          <a:xfrm>
            <a:off x="1120775" y="4572000"/>
            <a:ext cx="3756025" cy="1219200"/>
          </a:xfrm>
          <a:prstGeom prst="rect">
            <a:avLst/>
          </a:prstGeom>
          <a:noFill/>
          <a:ln w="25400">
            <a:noFill/>
            <a:miter lim="800000"/>
            <a:headEnd/>
            <a:tailEnd type="none" w="lg" len="lg"/>
          </a:ln>
        </p:spPr>
      </p:pic>
      <p:pic>
        <p:nvPicPr>
          <p:cNvPr id="44043" name="Picture 12"/>
          <p:cNvPicPr>
            <a:picLocks noChangeAspect="1" noChangeArrowheads="1"/>
          </p:cNvPicPr>
          <p:nvPr/>
        </p:nvPicPr>
        <p:blipFill>
          <a:blip r:embed="rId5"/>
          <a:srcRect l="1634" t="48691" r="63235" b="39915"/>
          <a:stretch>
            <a:fillRect/>
          </a:stretch>
        </p:blipFill>
        <p:spPr bwMode="auto">
          <a:xfrm>
            <a:off x="5181600" y="4668838"/>
            <a:ext cx="3276600" cy="930275"/>
          </a:xfrm>
          <a:prstGeom prst="rect">
            <a:avLst/>
          </a:prstGeom>
          <a:noFill/>
          <a:ln w="25400">
            <a:noFill/>
            <a:miter lim="800000"/>
            <a:headEnd/>
            <a:tailEnd type="none" w="lg" len="lg"/>
          </a:ln>
        </p:spPr>
      </p:pic>
      <p:sp>
        <p:nvSpPr>
          <p:cNvPr id="44044" name="Freeform 13"/>
          <p:cNvSpPr>
            <a:spLocks/>
          </p:cNvSpPr>
          <p:nvPr/>
        </p:nvSpPr>
        <p:spPr bwMode="auto">
          <a:xfrm>
            <a:off x="6019800" y="4440238"/>
            <a:ext cx="1600200" cy="457200"/>
          </a:xfrm>
          <a:custGeom>
            <a:avLst/>
            <a:gdLst>
              <a:gd name="T0" fmla="*/ 0 w 1008"/>
              <a:gd name="T1" fmla="*/ 2147483647 h 288"/>
              <a:gd name="T2" fmla="*/ 2147483647 w 1008"/>
              <a:gd name="T3" fmla="*/ 0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288"/>
                </a:moveTo>
                <a:cubicBezTo>
                  <a:pt x="156" y="144"/>
                  <a:pt x="312" y="0"/>
                  <a:pt x="480" y="0"/>
                </a:cubicBezTo>
                <a:cubicBezTo>
                  <a:pt x="648" y="0"/>
                  <a:pt x="828" y="144"/>
                  <a:pt x="1008" y="288"/>
                </a:cubicBezTo>
              </a:path>
            </a:pathLst>
          </a:custGeom>
          <a:noFill/>
          <a:ln w="25400">
            <a:solidFill>
              <a:schemeClr val="tx1"/>
            </a:solidFill>
            <a:round/>
            <a:headEnd/>
            <a:tailEnd type="triangle" w="lg" len="lg"/>
          </a:ln>
        </p:spPr>
        <p:txBody>
          <a:bodyPr wrap="none" anchorCtr="1">
            <a:prstTxWarp prst="textNoShape">
              <a:avLst/>
            </a:prstTxWarp>
          </a:bodyPr>
          <a:lstStyle/>
          <a:p>
            <a:endParaRPr lang="en-US"/>
          </a:p>
        </p:txBody>
      </p:sp>
      <p:sp>
        <p:nvSpPr>
          <p:cNvPr id="44045" name="Freeform 14"/>
          <p:cNvSpPr>
            <a:spLocks/>
          </p:cNvSpPr>
          <p:nvPr/>
        </p:nvSpPr>
        <p:spPr bwMode="auto">
          <a:xfrm rot="10559989">
            <a:off x="6019800" y="5278438"/>
            <a:ext cx="1600200" cy="457200"/>
          </a:xfrm>
          <a:custGeom>
            <a:avLst/>
            <a:gdLst>
              <a:gd name="T0" fmla="*/ 0 w 1008"/>
              <a:gd name="T1" fmla="*/ 2147483647 h 288"/>
              <a:gd name="T2" fmla="*/ 2147483647 w 1008"/>
              <a:gd name="T3" fmla="*/ 0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288"/>
                </a:moveTo>
                <a:cubicBezTo>
                  <a:pt x="156" y="144"/>
                  <a:pt x="312" y="0"/>
                  <a:pt x="480" y="0"/>
                </a:cubicBezTo>
                <a:cubicBezTo>
                  <a:pt x="648" y="0"/>
                  <a:pt x="828" y="144"/>
                  <a:pt x="1008" y="288"/>
                </a:cubicBezTo>
              </a:path>
            </a:pathLst>
          </a:custGeom>
          <a:noFill/>
          <a:ln w="25400">
            <a:solidFill>
              <a:schemeClr val="tx1"/>
            </a:solidFill>
            <a:round/>
            <a:headEnd/>
            <a:tailEnd type="triangle" w="lg" len="lg"/>
          </a:ln>
        </p:spPr>
        <p:txBody>
          <a:bodyPr wrap="none" anchorCtr="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UI Hall of Fame or Shame?</a:t>
            </a:r>
          </a:p>
        </p:txBody>
      </p:sp>
      <p:sp>
        <p:nvSpPr>
          <p:cNvPr id="19459" name="Text Placeholder 11"/>
          <p:cNvSpPr>
            <a:spLocks noGrp="1"/>
          </p:cNvSpPr>
          <p:nvPr>
            <p:ph type="body" idx="1"/>
          </p:nvPr>
        </p:nvSpPr>
        <p:spPr/>
        <p:txBody>
          <a:bodyPr/>
          <a:lstStyle/>
          <a:p>
            <a:endParaRPr lang="en-US"/>
          </a:p>
        </p:txBody>
      </p:sp>
      <p:sp>
        <p:nvSpPr>
          <p:cNvPr id="19460" name="Date Placeholder 2"/>
          <p:cNvSpPr>
            <a:spLocks noGrp="1"/>
          </p:cNvSpPr>
          <p:nvPr>
            <p:ph type="dt" sz="quarter" idx="10"/>
          </p:nvPr>
        </p:nvSpPr>
        <p:spPr>
          <a:noFill/>
        </p:spPr>
        <p:txBody>
          <a:bodyPr/>
          <a:lstStyle/>
          <a:p>
            <a:r>
              <a:rPr lang="en-US" smtClean="0"/>
              <a:t>Spring 2011</a:t>
            </a:r>
            <a:endParaRPr lang="en-US"/>
          </a:p>
        </p:txBody>
      </p:sp>
      <p:sp>
        <p:nvSpPr>
          <p:cNvPr id="19461"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19462" name="Slide Number Placeholder 4"/>
          <p:cNvSpPr>
            <a:spLocks noGrp="1"/>
          </p:cNvSpPr>
          <p:nvPr>
            <p:ph type="sldNum" sz="quarter" idx="12"/>
          </p:nvPr>
        </p:nvSpPr>
        <p:spPr>
          <a:noFill/>
        </p:spPr>
        <p:txBody>
          <a:bodyPr/>
          <a:lstStyle/>
          <a:p>
            <a:fld id="{7771E673-9EFA-1541-AD48-CF3289ADBCDD}" type="slidenum">
              <a:rPr lang="en-US"/>
              <a:pPr/>
              <a:t>2</a:t>
            </a:fld>
            <a:endParaRPr lang="en-US"/>
          </a:p>
        </p:txBody>
      </p:sp>
      <p:pic>
        <p:nvPicPr>
          <p:cNvPr id="19463" name="Picture 3"/>
          <p:cNvPicPr>
            <a:picLocks noChangeAspect="1" noChangeArrowheads="1"/>
          </p:cNvPicPr>
          <p:nvPr/>
        </p:nvPicPr>
        <p:blipFill>
          <a:blip r:embed="rId3"/>
          <a:srcRect/>
          <a:stretch>
            <a:fillRect/>
          </a:stretch>
        </p:blipFill>
        <p:spPr bwMode="auto">
          <a:xfrm>
            <a:off x="381000" y="990600"/>
            <a:ext cx="4238625" cy="3200400"/>
          </a:xfrm>
          <a:prstGeom prst="rect">
            <a:avLst/>
          </a:prstGeom>
          <a:noFill/>
          <a:ln w="25400">
            <a:noFill/>
            <a:miter lim="800000"/>
            <a:headEnd/>
            <a:tailEnd type="none" w="lg" len="lg"/>
          </a:ln>
        </p:spPr>
      </p:pic>
      <p:pic>
        <p:nvPicPr>
          <p:cNvPr id="19464" name="Picture 2"/>
          <p:cNvPicPr>
            <a:picLocks noChangeAspect="1" noChangeArrowheads="1"/>
          </p:cNvPicPr>
          <p:nvPr/>
        </p:nvPicPr>
        <p:blipFill>
          <a:blip r:embed="rId4"/>
          <a:srcRect/>
          <a:stretch>
            <a:fillRect/>
          </a:stretch>
        </p:blipFill>
        <p:spPr bwMode="auto">
          <a:xfrm>
            <a:off x="4800600" y="3048000"/>
            <a:ext cx="3867150" cy="2857500"/>
          </a:xfrm>
          <a:prstGeom prst="rect">
            <a:avLst/>
          </a:prstGeom>
          <a:noFill/>
          <a:ln w="25400">
            <a:noFill/>
            <a:miter lim="800000"/>
            <a:headEnd/>
            <a:tailEnd type="none" w="lg" len="lg"/>
          </a:ln>
        </p:spPr>
      </p:pic>
      <p:sp>
        <p:nvSpPr>
          <p:cNvPr id="19465" name="TextBox 9"/>
          <p:cNvSpPr txBox="1">
            <a:spLocks noChangeArrowheads="1"/>
          </p:cNvSpPr>
          <p:nvPr/>
        </p:nvSpPr>
        <p:spPr bwMode="auto">
          <a:xfrm>
            <a:off x="381000" y="4114800"/>
            <a:ext cx="1863725" cy="523875"/>
          </a:xfrm>
          <a:prstGeom prst="rect">
            <a:avLst/>
          </a:prstGeom>
          <a:noFill/>
          <a:ln w="9525">
            <a:noFill/>
            <a:miter lim="800000"/>
            <a:headEnd/>
            <a:tailEnd/>
          </a:ln>
        </p:spPr>
        <p:txBody>
          <a:bodyPr wrap="none">
            <a:prstTxWarp prst="textNoShape">
              <a:avLst/>
            </a:prstTxWarp>
            <a:spAutoFit/>
          </a:bodyPr>
          <a:lstStyle/>
          <a:p>
            <a:r>
              <a:rPr lang="en-US" sz="2800"/>
              <a:t>Ghostview</a:t>
            </a:r>
          </a:p>
        </p:txBody>
      </p:sp>
      <p:sp>
        <p:nvSpPr>
          <p:cNvPr id="19466" name="TextBox 10"/>
          <p:cNvSpPr txBox="1">
            <a:spLocks noChangeArrowheads="1"/>
          </p:cNvSpPr>
          <p:nvPr/>
        </p:nvSpPr>
        <p:spPr bwMode="auto">
          <a:xfrm>
            <a:off x="7086600" y="2438400"/>
            <a:ext cx="1423988" cy="523875"/>
          </a:xfrm>
          <a:prstGeom prst="rect">
            <a:avLst/>
          </a:prstGeom>
          <a:noFill/>
          <a:ln w="9525">
            <a:noFill/>
            <a:miter lim="800000"/>
            <a:headEnd/>
            <a:tailEnd/>
          </a:ln>
        </p:spPr>
        <p:txBody>
          <a:bodyPr wrap="none">
            <a:prstTxWarp prst="textNoShape">
              <a:avLst/>
            </a:prstTxWarp>
            <a:spAutoFit/>
          </a:bodyPr>
          <a:lstStyle/>
          <a:p>
            <a:r>
              <a:rPr lang="en-US" sz="2800"/>
              <a:t>Acrobat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Widgets for K-of-N Choices</a:t>
            </a:r>
          </a:p>
        </p:txBody>
      </p:sp>
      <p:sp>
        <p:nvSpPr>
          <p:cNvPr id="46083" name="Text Placeholder 11"/>
          <p:cNvSpPr>
            <a:spLocks noGrp="1"/>
          </p:cNvSpPr>
          <p:nvPr>
            <p:ph type="body" idx="1"/>
          </p:nvPr>
        </p:nvSpPr>
        <p:spPr/>
        <p:txBody>
          <a:bodyPr/>
          <a:lstStyle/>
          <a:p>
            <a:endParaRPr lang="en-US"/>
          </a:p>
        </p:txBody>
      </p:sp>
      <p:sp>
        <p:nvSpPr>
          <p:cNvPr id="46084" name="Date Placeholder 2"/>
          <p:cNvSpPr>
            <a:spLocks noGrp="1"/>
          </p:cNvSpPr>
          <p:nvPr>
            <p:ph type="dt" sz="quarter" idx="10"/>
          </p:nvPr>
        </p:nvSpPr>
        <p:spPr>
          <a:noFill/>
        </p:spPr>
        <p:txBody>
          <a:bodyPr/>
          <a:lstStyle/>
          <a:p>
            <a:r>
              <a:rPr lang="en-US" smtClean="0"/>
              <a:t>Spring 2011</a:t>
            </a:r>
            <a:endParaRPr lang="en-US"/>
          </a:p>
        </p:txBody>
      </p:sp>
      <p:sp>
        <p:nvSpPr>
          <p:cNvPr id="46085"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46086" name="Slide Number Placeholder 4"/>
          <p:cNvSpPr>
            <a:spLocks noGrp="1"/>
          </p:cNvSpPr>
          <p:nvPr>
            <p:ph type="sldNum" sz="quarter" idx="12"/>
          </p:nvPr>
        </p:nvSpPr>
        <p:spPr>
          <a:noFill/>
        </p:spPr>
        <p:txBody>
          <a:bodyPr/>
          <a:lstStyle/>
          <a:p>
            <a:fld id="{6772EFC7-618B-414E-9F34-0B631AE2C499}" type="slidenum">
              <a:rPr lang="en-US"/>
              <a:pPr/>
              <a:t>20</a:t>
            </a:fld>
            <a:endParaRPr lang="en-US"/>
          </a:p>
        </p:txBody>
      </p:sp>
      <p:pic>
        <p:nvPicPr>
          <p:cNvPr id="46088" name="Picture 5"/>
          <p:cNvPicPr>
            <a:picLocks noChangeAspect="1" noChangeArrowheads="1"/>
          </p:cNvPicPr>
          <p:nvPr/>
        </p:nvPicPr>
        <p:blipFill>
          <a:blip r:embed="rId3"/>
          <a:srcRect l="1588" t="39873" r="85098" b="44937"/>
          <a:stretch>
            <a:fillRect/>
          </a:stretch>
        </p:blipFill>
        <p:spPr bwMode="auto">
          <a:xfrm>
            <a:off x="3505200" y="2667000"/>
            <a:ext cx="838200" cy="914400"/>
          </a:xfrm>
          <a:prstGeom prst="rect">
            <a:avLst/>
          </a:prstGeom>
          <a:noFill/>
          <a:ln w="25400">
            <a:noFill/>
            <a:miter lim="800000"/>
            <a:headEnd/>
            <a:tailEnd type="none" w="lg" len="lg"/>
          </a:ln>
        </p:spPr>
      </p:pic>
      <p:pic>
        <p:nvPicPr>
          <p:cNvPr id="46089" name="Picture 6"/>
          <p:cNvPicPr>
            <a:picLocks noChangeAspect="1" noChangeArrowheads="1"/>
          </p:cNvPicPr>
          <p:nvPr/>
        </p:nvPicPr>
        <p:blipFill>
          <a:blip r:embed="rId3"/>
          <a:srcRect l="2420" t="18988" r="78215" b="64557"/>
          <a:stretch>
            <a:fillRect/>
          </a:stretch>
        </p:blipFill>
        <p:spPr bwMode="auto">
          <a:xfrm>
            <a:off x="3505200" y="1524000"/>
            <a:ext cx="1219200" cy="990600"/>
          </a:xfrm>
          <a:prstGeom prst="rect">
            <a:avLst/>
          </a:prstGeom>
          <a:noFill/>
          <a:ln w="25400">
            <a:noFill/>
            <a:miter lim="800000"/>
            <a:headEnd/>
            <a:tailEnd type="none" w="lg" len="lg"/>
          </a:ln>
        </p:spPr>
      </p:pic>
      <p:sp>
        <p:nvSpPr>
          <p:cNvPr id="46090" name="Text Box 7"/>
          <p:cNvSpPr txBox="1">
            <a:spLocks noChangeArrowheads="1"/>
          </p:cNvSpPr>
          <p:nvPr/>
        </p:nvSpPr>
        <p:spPr bwMode="auto">
          <a:xfrm>
            <a:off x="846138" y="1676400"/>
            <a:ext cx="2100262"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N checkboxes</a:t>
            </a:r>
          </a:p>
        </p:txBody>
      </p:sp>
      <p:sp>
        <p:nvSpPr>
          <p:cNvPr id="46091" name="Text Box 8"/>
          <p:cNvSpPr txBox="1">
            <a:spLocks noChangeArrowheads="1"/>
          </p:cNvSpPr>
          <p:nvPr/>
        </p:nvSpPr>
        <p:spPr bwMode="auto">
          <a:xfrm>
            <a:off x="846138" y="2819400"/>
            <a:ext cx="2543175" cy="822325"/>
          </a:xfrm>
          <a:prstGeom prst="rect">
            <a:avLst/>
          </a:prstGeom>
          <a:noFill/>
          <a:ln w="25400">
            <a:noFill/>
            <a:miter lim="800000"/>
            <a:headEnd/>
            <a:tailEnd type="none" w="lg" len="lg"/>
          </a:ln>
        </p:spPr>
        <p:txBody>
          <a:bodyPr wrap="none" anchorCtr="1">
            <a:prstTxWarp prst="textNoShape">
              <a:avLst/>
            </a:prstTxWarp>
            <a:spAutoFit/>
          </a:bodyPr>
          <a:lstStyle/>
          <a:p>
            <a:r>
              <a:rPr lang="en-US" sz="2400"/>
              <a:t>Multiple-selection</a:t>
            </a:r>
            <a:br>
              <a:rPr lang="en-US" sz="2400"/>
            </a:br>
            <a:r>
              <a:rPr lang="en-US" sz="2400"/>
              <a:t>listbox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Widgets for Window Organization</a:t>
            </a:r>
          </a:p>
        </p:txBody>
      </p:sp>
      <p:sp>
        <p:nvSpPr>
          <p:cNvPr id="50180" name="Date Placeholder 3"/>
          <p:cNvSpPr>
            <a:spLocks noGrp="1"/>
          </p:cNvSpPr>
          <p:nvPr>
            <p:ph type="dt" sz="quarter" idx="10"/>
          </p:nvPr>
        </p:nvSpPr>
        <p:spPr>
          <a:noFill/>
        </p:spPr>
        <p:txBody>
          <a:bodyPr/>
          <a:lstStyle/>
          <a:p>
            <a:r>
              <a:rPr lang="en-US" smtClean="0"/>
              <a:t>Spring 2011</a:t>
            </a:r>
            <a:endParaRPr lang="en-US"/>
          </a:p>
        </p:txBody>
      </p:sp>
      <p:sp>
        <p:nvSpPr>
          <p:cNvPr id="5018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50182" name="Slide Number Placeholder 5"/>
          <p:cNvSpPr>
            <a:spLocks noGrp="1"/>
          </p:cNvSpPr>
          <p:nvPr>
            <p:ph type="sldNum" sz="quarter" idx="12"/>
          </p:nvPr>
        </p:nvSpPr>
        <p:spPr>
          <a:noFill/>
        </p:spPr>
        <p:txBody>
          <a:bodyPr/>
          <a:lstStyle/>
          <a:p>
            <a:fld id="{92593B40-4DAC-4A41-B81F-0059A12ABC6F}" type="slidenum">
              <a:rPr lang="en-US"/>
              <a:pPr/>
              <a:t>21</a:t>
            </a:fld>
            <a:endParaRPr lang="en-US"/>
          </a:p>
        </p:txBody>
      </p:sp>
      <p:pic>
        <p:nvPicPr>
          <p:cNvPr id="9" name="Picture 8"/>
          <p:cNvPicPr>
            <a:picLocks noChangeAspect="1"/>
          </p:cNvPicPr>
          <p:nvPr/>
        </p:nvPicPr>
        <p:blipFill>
          <a:blip r:embed="rId3"/>
          <a:stretch>
            <a:fillRect/>
          </a:stretch>
        </p:blipFill>
        <p:spPr>
          <a:xfrm>
            <a:off x="5181600" y="1371600"/>
            <a:ext cx="2863850" cy="2084055"/>
          </a:xfrm>
          <a:prstGeom prst="rect">
            <a:avLst/>
          </a:prstGeom>
        </p:spPr>
      </p:pic>
      <p:pic>
        <p:nvPicPr>
          <p:cNvPr id="10" name="Picture 9"/>
          <p:cNvPicPr>
            <a:picLocks noChangeAspect="1"/>
          </p:cNvPicPr>
          <p:nvPr/>
        </p:nvPicPr>
        <p:blipFill>
          <a:blip r:embed="rId4"/>
          <a:stretch>
            <a:fillRect/>
          </a:stretch>
        </p:blipFill>
        <p:spPr>
          <a:xfrm>
            <a:off x="1143000" y="1371600"/>
            <a:ext cx="3213100" cy="2184400"/>
          </a:xfrm>
          <a:prstGeom prst="rect">
            <a:avLst/>
          </a:prstGeom>
        </p:spPr>
      </p:pic>
      <p:sp>
        <p:nvSpPr>
          <p:cNvPr id="11" name="Text Box 9"/>
          <p:cNvSpPr txBox="1">
            <a:spLocks noChangeArrowheads="1"/>
          </p:cNvSpPr>
          <p:nvPr/>
        </p:nvSpPr>
        <p:spPr bwMode="auto">
          <a:xfrm>
            <a:off x="1143000" y="914400"/>
            <a:ext cx="1659429" cy="461665"/>
          </a:xfrm>
          <a:prstGeom prst="rect">
            <a:avLst/>
          </a:prstGeom>
          <a:noFill/>
          <a:ln w="25400">
            <a:noFill/>
            <a:miter lim="800000"/>
            <a:headEnd/>
            <a:tailEnd type="none" w="lg" len="lg"/>
          </a:ln>
        </p:spPr>
        <p:txBody>
          <a:bodyPr wrap="none" anchorCtr="1">
            <a:prstTxWarp prst="textNoShape">
              <a:avLst/>
            </a:prstTxWarp>
            <a:spAutoFit/>
          </a:bodyPr>
          <a:lstStyle/>
          <a:p>
            <a:r>
              <a:rPr lang="en-US" sz="2400"/>
              <a:t>Tab widget</a:t>
            </a:r>
          </a:p>
        </p:txBody>
      </p:sp>
      <p:sp>
        <p:nvSpPr>
          <p:cNvPr id="12" name="Text Box 9"/>
          <p:cNvSpPr txBox="1">
            <a:spLocks noChangeArrowheads="1"/>
          </p:cNvSpPr>
          <p:nvPr/>
        </p:nvSpPr>
        <p:spPr bwMode="auto">
          <a:xfrm>
            <a:off x="5181600" y="914400"/>
            <a:ext cx="2544286" cy="461665"/>
          </a:xfrm>
          <a:prstGeom prst="rect">
            <a:avLst/>
          </a:prstGeom>
          <a:noFill/>
          <a:ln w="25400">
            <a:noFill/>
            <a:miter lim="800000"/>
            <a:headEnd/>
            <a:tailEnd type="none" w="lg" len="lg"/>
          </a:ln>
        </p:spPr>
        <p:txBody>
          <a:bodyPr wrap="none" anchorCtr="1">
            <a:prstTxWarp prst="textNoShape">
              <a:avLst/>
            </a:prstTxWarp>
            <a:spAutoFit/>
          </a:bodyPr>
          <a:lstStyle/>
          <a:p>
            <a:r>
              <a:rPr lang="en-US" sz="2400"/>
              <a:t>Accordion widget</a:t>
            </a:r>
          </a:p>
        </p:txBody>
      </p:sp>
      <p:pic>
        <p:nvPicPr>
          <p:cNvPr id="13" name="Picture 12"/>
          <p:cNvPicPr>
            <a:picLocks noChangeAspect="1"/>
          </p:cNvPicPr>
          <p:nvPr/>
        </p:nvPicPr>
        <p:blipFill>
          <a:blip r:embed="rId5"/>
          <a:stretch>
            <a:fillRect/>
          </a:stretch>
        </p:blipFill>
        <p:spPr>
          <a:xfrm>
            <a:off x="3048000" y="3733800"/>
            <a:ext cx="4374624" cy="2438400"/>
          </a:xfrm>
          <a:prstGeom prst="rect">
            <a:avLst/>
          </a:prstGeom>
        </p:spPr>
      </p:pic>
      <p:sp>
        <p:nvSpPr>
          <p:cNvPr id="14" name="Text Box 9"/>
          <p:cNvSpPr txBox="1">
            <a:spLocks noChangeArrowheads="1"/>
          </p:cNvSpPr>
          <p:nvPr/>
        </p:nvSpPr>
        <p:spPr bwMode="auto">
          <a:xfrm>
            <a:off x="1371600" y="4343400"/>
            <a:ext cx="1690337" cy="830997"/>
          </a:xfrm>
          <a:prstGeom prst="rect">
            <a:avLst/>
          </a:prstGeom>
          <a:noFill/>
          <a:ln w="25400">
            <a:noFill/>
            <a:miter lim="800000"/>
            <a:headEnd/>
            <a:tailEnd type="none" w="lg" len="lg"/>
          </a:ln>
        </p:spPr>
        <p:txBody>
          <a:bodyPr wrap="none" anchorCtr="1">
            <a:prstTxWarp prst="textNoShape">
              <a:avLst/>
            </a:prstTxWarp>
            <a:spAutoFit/>
          </a:bodyPr>
          <a:lstStyle/>
          <a:p>
            <a:r>
              <a:rPr lang="en-US" sz="2400"/>
              <a:t>Table </a:t>
            </a:r>
            <a:br>
              <a:rPr lang="en-US" sz="2400"/>
            </a:br>
            <a:r>
              <a:rPr lang="en-US" sz="2400"/>
              <a:t>of contents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Dreaded Nested Scrollpanes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22</a:t>
            </a:fld>
            <a:endParaRPr lang="en-US"/>
          </a:p>
        </p:txBody>
      </p:sp>
      <p:pic>
        <p:nvPicPr>
          <p:cNvPr id="7" name="Picture 4"/>
          <p:cNvPicPr>
            <a:picLocks noChangeAspect="1" noChangeArrowheads="1"/>
          </p:cNvPicPr>
          <p:nvPr/>
        </p:nvPicPr>
        <p:blipFill>
          <a:blip r:embed="rId3"/>
          <a:srcRect t="26794" r="-1961" b="12440"/>
          <a:stretch>
            <a:fillRect/>
          </a:stretch>
        </p:blipFill>
        <p:spPr bwMode="auto">
          <a:xfrm>
            <a:off x="1752600" y="1752600"/>
            <a:ext cx="4773600" cy="3886200"/>
          </a:xfrm>
          <a:prstGeom prst="rect">
            <a:avLst/>
          </a:prstGeom>
          <a:noFill/>
          <a:ln w="25400">
            <a:noFill/>
            <a:miter lim="800000"/>
            <a:headEnd/>
            <a:tailEnd type="none" w="lg" len="lg"/>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Widgets for Dialogs</a:t>
            </a:r>
          </a:p>
        </p:txBody>
      </p:sp>
      <p:sp>
        <p:nvSpPr>
          <p:cNvPr id="52227" name="Rectangle 3"/>
          <p:cNvSpPr>
            <a:spLocks noGrp="1" noChangeArrowheads="1"/>
          </p:cNvSpPr>
          <p:nvPr>
            <p:ph type="body" idx="1"/>
          </p:nvPr>
        </p:nvSpPr>
        <p:spPr/>
        <p:txBody>
          <a:bodyPr/>
          <a:lstStyle/>
          <a:p>
            <a:r>
              <a:rPr lang="en-US"/>
              <a:t>Modal dialog box</a:t>
            </a:r>
          </a:p>
          <a:p>
            <a:r>
              <a:rPr lang="en-US"/>
              <a:t>Modeless dialog box</a:t>
            </a:r>
          </a:p>
          <a:p>
            <a:r>
              <a:rPr lang="en-US"/>
              <a:t>Sidebar</a:t>
            </a:r>
          </a:p>
          <a:p>
            <a:pPr>
              <a:buFontTx/>
              <a:buNone/>
            </a:pPr>
            <a:endParaRPr lang="en-US"/>
          </a:p>
        </p:txBody>
      </p:sp>
      <p:sp>
        <p:nvSpPr>
          <p:cNvPr id="52228" name="Date Placeholder 3"/>
          <p:cNvSpPr>
            <a:spLocks noGrp="1"/>
          </p:cNvSpPr>
          <p:nvPr>
            <p:ph type="dt" sz="quarter" idx="10"/>
          </p:nvPr>
        </p:nvSpPr>
        <p:spPr>
          <a:noFill/>
        </p:spPr>
        <p:txBody>
          <a:bodyPr/>
          <a:lstStyle/>
          <a:p>
            <a:r>
              <a:rPr lang="en-US" smtClean="0"/>
              <a:t>Spring 2011</a:t>
            </a:r>
            <a:endParaRPr lang="en-US"/>
          </a:p>
        </p:txBody>
      </p:sp>
      <p:sp>
        <p:nvSpPr>
          <p:cNvPr id="5222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52230" name="Slide Number Placeholder 5"/>
          <p:cNvSpPr>
            <a:spLocks noGrp="1"/>
          </p:cNvSpPr>
          <p:nvPr>
            <p:ph type="sldNum" sz="quarter" idx="12"/>
          </p:nvPr>
        </p:nvSpPr>
        <p:spPr>
          <a:noFill/>
        </p:spPr>
        <p:txBody>
          <a:bodyPr/>
          <a:lstStyle/>
          <a:p>
            <a:fld id="{F715244E-234C-CA49-B978-96B2E6E2871B}" type="slidenum">
              <a:rPr lang="en-US"/>
              <a:pPr/>
              <a:t>23</a:t>
            </a:fld>
            <a:endParaRPr lang="en-US"/>
          </a:p>
        </p:txBody>
      </p:sp>
      <p:pic>
        <p:nvPicPr>
          <p:cNvPr id="52231" name="Picture 4"/>
          <p:cNvPicPr>
            <a:picLocks noChangeAspect="1" noChangeArrowheads="1"/>
          </p:cNvPicPr>
          <p:nvPr/>
        </p:nvPicPr>
        <p:blipFill>
          <a:blip r:embed="rId3"/>
          <a:srcRect/>
          <a:stretch>
            <a:fillRect/>
          </a:stretch>
        </p:blipFill>
        <p:spPr bwMode="auto">
          <a:xfrm>
            <a:off x="1143000" y="3473450"/>
            <a:ext cx="3524250" cy="1784350"/>
          </a:xfrm>
          <a:prstGeom prst="rect">
            <a:avLst/>
          </a:prstGeom>
          <a:noFill/>
          <a:ln w="25400">
            <a:noFill/>
            <a:miter lim="800000"/>
            <a:headEnd/>
            <a:tailEnd type="none" w="lg" len="lg"/>
          </a:ln>
        </p:spPr>
      </p:pic>
      <p:sp>
        <p:nvSpPr>
          <p:cNvPr id="52232" name="Text Box 5"/>
          <p:cNvSpPr txBox="1">
            <a:spLocks noChangeArrowheads="1"/>
          </p:cNvSpPr>
          <p:nvPr/>
        </p:nvSpPr>
        <p:spPr bwMode="auto">
          <a:xfrm>
            <a:off x="1879600" y="5257800"/>
            <a:ext cx="184626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modal sheet</a:t>
            </a:r>
          </a:p>
        </p:txBody>
      </p:sp>
      <p:pic>
        <p:nvPicPr>
          <p:cNvPr id="52233" name="Picture 6"/>
          <p:cNvPicPr>
            <a:picLocks noChangeAspect="1" noChangeArrowheads="1"/>
          </p:cNvPicPr>
          <p:nvPr/>
        </p:nvPicPr>
        <p:blipFill>
          <a:blip r:embed="rId4"/>
          <a:srcRect r="33612" b="31856"/>
          <a:stretch>
            <a:fillRect/>
          </a:stretch>
        </p:blipFill>
        <p:spPr bwMode="auto">
          <a:xfrm>
            <a:off x="5943600" y="1755775"/>
            <a:ext cx="2133600" cy="1978025"/>
          </a:xfrm>
          <a:prstGeom prst="rect">
            <a:avLst/>
          </a:prstGeom>
          <a:noFill/>
          <a:ln w="25400">
            <a:noFill/>
            <a:miter lim="800000"/>
            <a:headEnd/>
            <a:tailEnd type="none" w="lg" len="lg"/>
          </a:ln>
        </p:spPr>
      </p:pic>
      <p:sp>
        <p:nvSpPr>
          <p:cNvPr id="52234" name="Text Box 7"/>
          <p:cNvSpPr txBox="1">
            <a:spLocks noChangeArrowheads="1"/>
          </p:cNvSpPr>
          <p:nvPr/>
        </p:nvSpPr>
        <p:spPr bwMode="auto">
          <a:xfrm>
            <a:off x="5715000" y="5410200"/>
            <a:ext cx="2728913" cy="457200"/>
          </a:xfrm>
          <a:prstGeom prst="rect">
            <a:avLst/>
          </a:prstGeom>
          <a:noFill/>
          <a:ln w="25400">
            <a:noFill/>
            <a:miter lim="800000"/>
            <a:headEnd/>
            <a:tailEnd type="none" w="lg" len="lg"/>
          </a:ln>
        </p:spPr>
        <p:txBody>
          <a:bodyPr wrap="none" anchorCtr="1">
            <a:prstTxWarp prst="textNoShape">
              <a:avLst/>
            </a:prstTxWarp>
            <a:spAutoFit/>
          </a:bodyPr>
          <a:lstStyle/>
          <a:p>
            <a:r>
              <a:rPr lang="en-US" sz="2400"/>
              <a:t>modeless sidebars</a:t>
            </a:r>
          </a:p>
        </p:txBody>
      </p:sp>
      <p:pic>
        <p:nvPicPr>
          <p:cNvPr id="52235" name="Picture 8"/>
          <p:cNvPicPr>
            <a:picLocks noChangeAspect="1" noChangeArrowheads="1"/>
          </p:cNvPicPr>
          <p:nvPr/>
        </p:nvPicPr>
        <p:blipFill>
          <a:blip r:embed="rId5"/>
          <a:srcRect l="-909" t="66772" r="40909" b="1363"/>
          <a:stretch>
            <a:fillRect/>
          </a:stretch>
        </p:blipFill>
        <p:spPr bwMode="auto">
          <a:xfrm>
            <a:off x="5867400" y="3962400"/>
            <a:ext cx="2514600" cy="14478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Pros &amp; Cons of Widgets</a:t>
            </a:r>
          </a:p>
        </p:txBody>
      </p:sp>
      <p:sp>
        <p:nvSpPr>
          <p:cNvPr id="54275" name="Rectangle 3"/>
          <p:cNvSpPr>
            <a:spLocks noGrp="1" noChangeArrowheads="1"/>
          </p:cNvSpPr>
          <p:nvPr>
            <p:ph type="body" idx="1"/>
          </p:nvPr>
        </p:nvSpPr>
        <p:spPr/>
        <p:txBody>
          <a:bodyPr/>
          <a:lstStyle/>
          <a:p>
            <a:pPr>
              <a:lnSpc>
                <a:spcPct val="90000"/>
              </a:lnSpc>
            </a:pPr>
            <a:r>
              <a:rPr lang="en-US"/>
              <a:t>Advantages</a:t>
            </a:r>
          </a:p>
          <a:p>
            <a:pPr lvl="1">
              <a:lnSpc>
                <a:spcPct val="90000"/>
              </a:lnSpc>
            </a:pPr>
            <a:r>
              <a:rPr lang="en-US"/>
              <a:t>External consistency</a:t>
            </a:r>
          </a:p>
          <a:p>
            <a:pPr lvl="1">
              <a:lnSpc>
                <a:spcPct val="90000"/>
              </a:lnSpc>
            </a:pPr>
            <a:r>
              <a:rPr lang="en-US"/>
              <a:t>Saves development effort</a:t>
            </a:r>
          </a:p>
          <a:p>
            <a:pPr lvl="2">
              <a:lnSpc>
                <a:spcPct val="90000"/>
              </a:lnSpc>
            </a:pPr>
            <a:r>
              <a:rPr lang="en-US"/>
              <a:t>Coding, testing, debugging, maintenance</a:t>
            </a:r>
          </a:p>
          <a:p>
            <a:pPr lvl="2">
              <a:lnSpc>
                <a:spcPct val="90000"/>
              </a:lnSpc>
            </a:pPr>
            <a:r>
              <a:rPr lang="en-US"/>
              <a:t>Iteration and evaluation</a:t>
            </a:r>
          </a:p>
          <a:p>
            <a:pPr>
              <a:lnSpc>
                <a:spcPct val="90000"/>
              </a:lnSpc>
            </a:pPr>
            <a:r>
              <a:rPr lang="en-US"/>
              <a:t>Disadvantages</a:t>
            </a:r>
          </a:p>
          <a:p>
            <a:pPr lvl="1">
              <a:lnSpc>
                <a:spcPct val="90000"/>
              </a:lnSpc>
            </a:pPr>
            <a:r>
              <a:rPr lang="en-US"/>
              <a:t>Widgets may constrain designer</a:t>
            </a:r>
            <a:r>
              <a:rPr lang="en-US">
                <a:latin typeface="Verdana" charset="0"/>
              </a:rPr>
              <a:t>’</a:t>
            </a:r>
            <a:r>
              <a:rPr lang="en-US"/>
              <a:t>s thinking</a:t>
            </a:r>
          </a:p>
          <a:p>
            <a:pPr lvl="1">
              <a:lnSpc>
                <a:spcPct val="90000"/>
              </a:lnSpc>
            </a:pPr>
            <a:r>
              <a:rPr lang="en-US"/>
              <a:t>Widgets encourage menu &amp; forms style, rather than richer direct manipulation style</a:t>
            </a:r>
          </a:p>
          <a:p>
            <a:pPr lvl="1">
              <a:lnSpc>
                <a:spcPct val="90000"/>
              </a:lnSpc>
            </a:pPr>
            <a:r>
              <a:rPr lang="en-US"/>
              <a:t>Widgets may be used inappropriately</a:t>
            </a:r>
          </a:p>
        </p:txBody>
      </p:sp>
      <p:sp>
        <p:nvSpPr>
          <p:cNvPr id="54276" name="Date Placeholder 3"/>
          <p:cNvSpPr>
            <a:spLocks noGrp="1"/>
          </p:cNvSpPr>
          <p:nvPr>
            <p:ph type="dt" sz="quarter" idx="10"/>
          </p:nvPr>
        </p:nvSpPr>
        <p:spPr>
          <a:noFill/>
        </p:spPr>
        <p:txBody>
          <a:bodyPr/>
          <a:lstStyle/>
          <a:p>
            <a:r>
              <a:rPr lang="en-US" smtClean="0"/>
              <a:t>Spring 2011</a:t>
            </a:r>
            <a:endParaRPr lang="en-US"/>
          </a:p>
        </p:txBody>
      </p:sp>
      <p:sp>
        <p:nvSpPr>
          <p:cNvPr id="5427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54278" name="Slide Number Placeholder 5"/>
          <p:cNvSpPr>
            <a:spLocks noGrp="1"/>
          </p:cNvSpPr>
          <p:nvPr>
            <p:ph type="sldNum" sz="quarter" idx="12"/>
          </p:nvPr>
        </p:nvSpPr>
        <p:spPr>
          <a:noFill/>
        </p:spPr>
        <p:txBody>
          <a:bodyPr/>
          <a:lstStyle/>
          <a:p>
            <a:fld id="{07E48AF6-7350-CC42-8CB5-934CAC738108}"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Simplicity</a:t>
            </a:r>
          </a:p>
        </p:txBody>
      </p:sp>
      <p:sp>
        <p:nvSpPr>
          <p:cNvPr id="56323" name="Text Placeholder 7"/>
          <p:cNvSpPr>
            <a:spLocks noGrp="1"/>
          </p:cNvSpPr>
          <p:nvPr>
            <p:ph type="body" idx="1"/>
          </p:nvPr>
        </p:nvSpPr>
        <p:spPr/>
        <p:txBody>
          <a:bodyPr/>
          <a:lstStyle/>
          <a:p>
            <a:endParaRPr lang="en-US"/>
          </a:p>
        </p:txBody>
      </p:sp>
      <p:sp>
        <p:nvSpPr>
          <p:cNvPr id="56324" name="Date Placeholder 2"/>
          <p:cNvSpPr>
            <a:spLocks noGrp="1"/>
          </p:cNvSpPr>
          <p:nvPr>
            <p:ph type="dt" sz="quarter" idx="10"/>
          </p:nvPr>
        </p:nvSpPr>
        <p:spPr>
          <a:noFill/>
        </p:spPr>
        <p:txBody>
          <a:bodyPr/>
          <a:lstStyle/>
          <a:p>
            <a:r>
              <a:rPr lang="en-US" smtClean="0"/>
              <a:t>Spring 2011</a:t>
            </a:r>
            <a:endParaRPr lang="en-US"/>
          </a:p>
        </p:txBody>
      </p:sp>
      <p:sp>
        <p:nvSpPr>
          <p:cNvPr id="56325"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56326" name="Slide Number Placeholder 4"/>
          <p:cNvSpPr>
            <a:spLocks noGrp="1"/>
          </p:cNvSpPr>
          <p:nvPr>
            <p:ph type="sldNum" sz="quarter" idx="12"/>
          </p:nvPr>
        </p:nvSpPr>
        <p:spPr>
          <a:noFill/>
        </p:spPr>
        <p:txBody>
          <a:bodyPr/>
          <a:lstStyle/>
          <a:p>
            <a:fld id="{D8AC801C-6184-6A44-8F2B-6793A587D958}" type="slidenum">
              <a:rPr lang="en-US"/>
              <a:pPr/>
              <a:t>25</a:t>
            </a:fld>
            <a:endParaRPr lang="en-US"/>
          </a:p>
        </p:txBody>
      </p:sp>
      <p:pic>
        <p:nvPicPr>
          <p:cNvPr id="56327" name="Picture 3"/>
          <p:cNvPicPr>
            <a:picLocks noChangeAspect="1" noChangeArrowheads="1"/>
          </p:cNvPicPr>
          <p:nvPr/>
        </p:nvPicPr>
        <p:blipFill>
          <a:blip r:embed="rId3"/>
          <a:srcRect/>
          <a:stretch>
            <a:fillRect/>
          </a:stretch>
        </p:blipFill>
        <p:spPr bwMode="auto">
          <a:xfrm>
            <a:off x="1766888" y="1325563"/>
            <a:ext cx="6043612" cy="4729162"/>
          </a:xfrm>
          <a:prstGeom prst="rect">
            <a:avLst/>
          </a:prstGeom>
          <a:noFill/>
          <a:ln w="9525">
            <a:noFill/>
            <a:miter lim="800000"/>
            <a:headEnd/>
            <a:tailEnd/>
          </a:ln>
        </p:spPr>
      </p:pic>
      <p:sp>
        <p:nvSpPr>
          <p:cNvPr id="56328" name="Text Box 4"/>
          <p:cNvSpPr txBox="1">
            <a:spLocks noChangeArrowheads="1"/>
          </p:cNvSpPr>
          <p:nvPr/>
        </p:nvSpPr>
        <p:spPr bwMode="auto">
          <a:xfrm>
            <a:off x="4560888" y="5940425"/>
            <a:ext cx="3221037" cy="396875"/>
          </a:xfrm>
          <a:prstGeom prst="rect">
            <a:avLst/>
          </a:prstGeom>
          <a:noFill/>
          <a:ln w="25400">
            <a:noFill/>
            <a:miter lim="800000"/>
            <a:headEnd/>
            <a:tailEnd type="none" w="lg" len="lg"/>
          </a:ln>
        </p:spPr>
        <p:txBody>
          <a:bodyPr wrap="none" anchorCtr="1">
            <a:prstTxWarp prst="textNoShape">
              <a:avLst/>
            </a:prstTxWarp>
            <a:spAutoFit/>
          </a:bodyPr>
          <a:lstStyle/>
          <a:p>
            <a:r>
              <a:rPr lang="en-US"/>
              <a:t>Source: Alex Papadimoulis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Simplicity, 2003</a:t>
            </a:r>
          </a:p>
        </p:txBody>
      </p:sp>
      <p:sp>
        <p:nvSpPr>
          <p:cNvPr id="58371" name="Text Placeholder 6"/>
          <p:cNvSpPr>
            <a:spLocks noGrp="1"/>
          </p:cNvSpPr>
          <p:nvPr>
            <p:ph type="body" idx="1"/>
          </p:nvPr>
        </p:nvSpPr>
        <p:spPr/>
        <p:txBody>
          <a:bodyPr/>
          <a:lstStyle/>
          <a:p>
            <a:endParaRPr lang="en-US"/>
          </a:p>
        </p:txBody>
      </p:sp>
      <p:sp>
        <p:nvSpPr>
          <p:cNvPr id="58372" name="Date Placeholder 2"/>
          <p:cNvSpPr>
            <a:spLocks noGrp="1"/>
          </p:cNvSpPr>
          <p:nvPr>
            <p:ph type="dt" sz="quarter" idx="10"/>
          </p:nvPr>
        </p:nvSpPr>
        <p:spPr>
          <a:noFill/>
        </p:spPr>
        <p:txBody>
          <a:bodyPr/>
          <a:lstStyle/>
          <a:p>
            <a:r>
              <a:rPr lang="en-US" smtClean="0"/>
              <a:t>Spring 2011</a:t>
            </a:r>
            <a:endParaRPr lang="en-US"/>
          </a:p>
        </p:txBody>
      </p:sp>
      <p:sp>
        <p:nvSpPr>
          <p:cNvPr id="58373"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58374" name="Slide Number Placeholder 4"/>
          <p:cNvSpPr>
            <a:spLocks noGrp="1"/>
          </p:cNvSpPr>
          <p:nvPr>
            <p:ph type="sldNum" sz="quarter" idx="12"/>
          </p:nvPr>
        </p:nvSpPr>
        <p:spPr>
          <a:noFill/>
        </p:spPr>
        <p:txBody>
          <a:bodyPr/>
          <a:lstStyle/>
          <a:p>
            <a:fld id="{C0217B85-9768-4B45-BE08-83D541DC2B45}" type="slidenum">
              <a:rPr lang="en-US"/>
              <a:pPr/>
              <a:t>26</a:t>
            </a:fld>
            <a:endParaRPr lang="en-US"/>
          </a:p>
        </p:txBody>
      </p:sp>
      <p:pic>
        <p:nvPicPr>
          <p:cNvPr id="58375" name="Picture 3"/>
          <p:cNvPicPr>
            <a:picLocks noChangeAspect="1" noChangeArrowheads="1"/>
          </p:cNvPicPr>
          <p:nvPr/>
        </p:nvPicPr>
        <p:blipFill>
          <a:blip r:embed="rId3"/>
          <a:srcRect l="2461" t="22858" r="1538" b="18571"/>
          <a:stretch>
            <a:fillRect/>
          </a:stretch>
        </p:blipFill>
        <p:spPr bwMode="auto">
          <a:xfrm>
            <a:off x="914400" y="1371600"/>
            <a:ext cx="7315200" cy="384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Simplicity, 2011</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27</a:t>
            </a:fld>
            <a:endParaRPr lang="en-US"/>
          </a:p>
        </p:txBody>
      </p:sp>
      <p:pic>
        <p:nvPicPr>
          <p:cNvPr id="7" name="Picture 6"/>
          <p:cNvPicPr>
            <a:picLocks noChangeAspect="1"/>
          </p:cNvPicPr>
          <p:nvPr/>
        </p:nvPicPr>
        <p:blipFill>
          <a:blip r:embed="rId2"/>
          <a:srcRect l="1051" r="1226"/>
          <a:stretch>
            <a:fillRect/>
          </a:stretch>
        </p:blipFill>
        <p:spPr>
          <a:xfrm>
            <a:off x="1066800" y="914400"/>
            <a:ext cx="7086600" cy="51502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Techniques for Simplicity: Reduction</a:t>
            </a:r>
          </a:p>
        </p:txBody>
      </p:sp>
      <p:sp>
        <p:nvSpPr>
          <p:cNvPr id="60419" name="Rectangle 3"/>
          <p:cNvSpPr>
            <a:spLocks noGrp="1" noChangeArrowheads="1"/>
          </p:cNvSpPr>
          <p:nvPr>
            <p:ph type="body" idx="1"/>
          </p:nvPr>
        </p:nvSpPr>
        <p:spPr/>
        <p:txBody>
          <a:bodyPr/>
          <a:lstStyle/>
          <a:p>
            <a:r>
              <a:rPr lang="en-US"/>
              <a:t>Remove inessential elements</a:t>
            </a:r>
          </a:p>
        </p:txBody>
      </p:sp>
      <p:sp>
        <p:nvSpPr>
          <p:cNvPr id="60420" name="Date Placeholder 3"/>
          <p:cNvSpPr>
            <a:spLocks noGrp="1"/>
          </p:cNvSpPr>
          <p:nvPr>
            <p:ph type="dt" sz="quarter" idx="10"/>
          </p:nvPr>
        </p:nvSpPr>
        <p:spPr>
          <a:noFill/>
        </p:spPr>
        <p:txBody>
          <a:bodyPr/>
          <a:lstStyle/>
          <a:p>
            <a:r>
              <a:rPr lang="en-US" smtClean="0"/>
              <a:t>Spring 2011</a:t>
            </a:r>
            <a:endParaRPr lang="en-US"/>
          </a:p>
        </p:txBody>
      </p:sp>
      <p:sp>
        <p:nvSpPr>
          <p:cNvPr id="6042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60422" name="Slide Number Placeholder 5"/>
          <p:cNvSpPr>
            <a:spLocks noGrp="1"/>
          </p:cNvSpPr>
          <p:nvPr>
            <p:ph type="sldNum" sz="quarter" idx="12"/>
          </p:nvPr>
        </p:nvSpPr>
        <p:spPr>
          <a:noFill/>
        </p:spPr>
        <p:txBody>
          <a:bodyPr/>
          <a:lstStyle/>
          <a:p>
            <a:fld id="{A1564B3C-DBAE-6049-8D2D-985E5CB5D180}" type="slidenum">
              <a:rPr lang="en-US"/>
              <a:pPr/>
              <a:t>28</a:t>
            </a:fld>
            <a:endParaRPr lang="en-US"/>
          </a:p>
        </p:txBody>
      </p:sp>
      <p:pic>
        <p:nvPicPr>
          <p:cNvPr id="60423" name="Picture 6"/>
          <p:cNvPicPr>
            <a:picLocks noChangeAspect="1" noChangeArrowheads="1"/>
          </p:cNvPicPr>
          <p:nvPr/>
        </p:nvPicPr>
        <p:blipFill>
          <a:blip r:embed="rId3"/>
          <a:srcRect l="2461" t="22858" r="1538" b="18571"/>
          <a:stretch>
            <a:fillRect/>
          </a:stretch>
        </p:blipFill>
        <p:spPr bwMode="auto">
          <a:xfrm>
            <a:off x="685800" y="2438400"/>
            <a:ext cx="4203700" cy="2209800"/>
          </a:xfrm>
          <a:prstGeom prst="rect">
            <a:avLst/>
          </a:prstGeom>
          <a:noFill/>
          <a:ln w="9525">
            <a:noFill/>
            <a:miter lim="800000"/>
            <a:headEnd/>
            <a:tailEnd/>
          </a:ln>
        </p:spPr>
      </p:pic>
      <p:pic>
        <p:nvPicPr>
          <p:cNvPr id="60424" name="Picture 8" descr="final-tivo"/>
          <p:cNvPicPr>
            <a:picLocks noChangeAspect="1" noChangeArrowheads="1"/>
          </p:cNvPicPr>
          <p:nvPr/>
        </p:nvPicPr>
        <p:blipFill>
          <a:blip r:embed="rId4"/>
          <a:srcRect/>
          <a:stretch>
            <a:fillRect/>
          </a:stretch>
        </p:blipFill>
        <p:spPr bwMode="auto">
          <a:xfrm>
            <a:off x="5410200" y="2362200"/>
            <a:ext cx="32004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Techniques for Simplicity: Double-Duty</a:t>
            </a:r>
          </a:p>
        </p:txBody>
      </p:sp>
      <p:sp>
        <p:nvSpPr>
          <p:cNvPr id="62467" name="Rectangle 3"/>
          <p:cNvSpPr>
            <a:spLocks noGrp="1" noChangeArrowheads="1"/>
          </p:cNvSpPr>
          <p:nvPr>
            <p:ph type="body" idx="1"/>
          </p:nvPr>
        </p:nvSpPr>
        <p:spPr/>
        <p:txBody>
          <a:bodyPr/>
          <a:lstStyle/>
          <a:p>
            <a:r>
              <a:rPr lang="en-US"/>
              <a:t>Combine elements for leverage</a:t>
            </a:r>
          </a:p>
          <a:p>
            <a:pPr lvl="1"/>
            <a:r>
              <a:rPr lang="en-US"/>
              <a:t>Find a way for one element to play multiple roles</a:t>
            </a:r>
          </a:p>
        </p:txBody>
      </p:sp>
      <p:sp>
        <p:nvSpPr>
          <p:cNvPr id="62468" name="Date Placeholder 3"/>
          <p:cNvSpPr>
            <a:spLocks noGrp="1"/>
          </p:cNvSpPr>
          <p:nvPr>
            <p:ph type="dt" sz="quarter" idx="10"/>
          </p:nvPr>
        </p:nvSpPr>
        <p:spPr>
          <a:noFill/>
        </p:spPr>
        <p:txBody>
          <a:bodyPr/>
          <a:lstStyle/>
          <a:p>
            <a:r>
              <a:rPr lang="en-US" smtClean="0"/>
              <a:t>Spring 2011</a:t>
            </a:r>
            <a:endParaRPr lang="en-US"/>
          </a:p>
        </p:txBody>
      </p:sp>
      <p:sp>
        <p:nvSpPr>
          <p:cNvPr id="6246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62470" name="Slide Number Placeholder 5"/>
          <p:cNvSpPr>
            <a:spLocks noGrp="1"/>
          </p:cNvSpPr>
          <p:nvPr>
            <p:ph type="sldNum" sz="quarter" idx="12"/>
          </p:nvPr>
        </p:nvSpPr>
        <p:spPr>
          <a:noFill/>
        </p:spPr>
        <p:txBody>
          <a:bodyPr/>
          <a:lstStyle/>
          <a:p>
            <a:fld id="{28F90151-5C13-D540-B78E-AFA5650CA44B}" type="slidenum">
              <a:rPr lang="en-US"/>
              <a:pPr/>
              <a:t>29</a:t>
            </a:fld>
            <a:endParaRPr lang="en-US"/>
          </a:p>
        </p:txBody>
      </p:sp>
      <p:pic>
        <p:nvPicPr>
          <p:cNvPr id="62471" name="Picture 4"/>
          <p:cNvPicPr>
            <a:picLocks noChangeAspect="1" noChangeArrowheads="1"/>
          </p:cNvPicPr>
          <p:nvPr/>
        </p:nvPicPr>
        <p:blipFill>
          <a:blip r:embed="rId3"/>
          <a:srcRect r="1422" b="60976"/>
          <a:stretch>
            <a:fillRect/>
          </a:stretch>
        </p:blipFill>
        <p:spPr bwMode="auto">
          <a:xfrm>
            <a:off x="1066800" y="3048000"/>
            <a:ext cx="1981200" cy="609600"/>
          </a:xfrm>
          <a:prstGeom prst="rect">
            <a:avLst/>
          </a:prstGeom>
          <a:noFill/>
          <a:ln w="25400">
            <a:noFill/>
            <a:miter lim="800000"/>
            <a:headEnd/>
            <a:tailEnd type="none" w="lg" len="lg"/>
          </a:ln>
        </p:spPr>
      </p:pic>
      <p:pic>
        <p:nvPicPr>
          <p:cNvPr id="62472" name="Picture 5"/>
          <p:cNvPicPr>
            <a:picLocks noChangeAspect="1" noChangeArrowheads="1"/>
          </p:cNvPicPr>
          <p:nvPr/>
        </p:nvPicPr>
        <p:blipFill>
          <a:blip r:embed="rId4"/>
          <a:srcRect t="84146"/>
          <a:stretch>
            <a:fillRect/>
          </a:stretch>
        </p:blipFill>
        <p:spPr bwMode="auto">
          <a:xfrm>
            <a:off x="3962400" y="2971800"/>
            <a:ext cx="3900488" cy="481013"/>
          </a:xfrm>
          <a:prstGeom prst="rect">
            <a:avLst/>
          </a:prstGeom>
          <a:noFill/>
          <a:ln w="25400">
            <a:noFill/>
            <a:miter lim="800000"/>
            <a:headEnd/>
            <a:tailEnd type="none" w="lg" len="lg"/>
          </a:ln>
        </p:spPr>
      </p:pic>
      <p:pic>
        <p:nvPicPr>
          <p:cNvPr id="62473" name="Picture 6"/>
          <p:cNvPicPr>
            <a:picLocks noChangeAspect="1" noChangeArrowheads="1"/>
          </p:cNvPicPr>
          <p:nvPr/>
        </p:nvPicPr>
        <p:blipFill>
          <a:blip r:embed="rId5"/>
          <a:srcRect l="83115" t="2408" r="1999" b="93503"/>
          <a:stretch>
            <a:fillRect/>
          </a:stretch>
        </p:blipFill>
        <p:spPr bwMode="auto">
          <a:xfrm>
            <a:off x="3505200" y="4038600"/>
            <a:ext cx="2895600" cy="560388"/>
          </a:xfrm>
          <a:prstGeom prst="rect">
            <a:avLst/>
          </a:prstGeom>
          <a:noFill/>
          <a:ln w="25400">
            <a:noFill/>
            <a:miter lim="800000"/>
            <a:headEnd/>
            <a:tailEnd type="none" w="lg" len="lg"/>
          </a:ln>
        </p:spPr>
      </p:pic>
      <p:sp>
        <p:nvSpPr>
          <p:cNvPr id="62474" name="Text Box 7"/>
          <p:cNvSpPr txBox="1">
            <a:spLocks noChangeArrowheads="1"/>
          </p:cNvSpPr>
          <p:nvPr/>
        </p:nvSpPr>
        <p:spPr bwMode="auto">
          <a:xfrm>
            <a:off x="1066800" y="2590800"/>
            <a:ext cx="1016000" cy="396875"/>
          </a:xfrm>
          <a:prstGeom prst="rect">
            <a:avLst/>
          </a:prstGeom>
          <a:noFill/>
          <a:ln w="25400">
            <a:noFill/>
            <a:miter lim="800000"/>
            <a:headEnd/>
            <a:tailEnd type="none" w="lg" len="lg"/>
          </a:ln>
        </p:spPr>
        <p:txBody>
          <a:bodyPr wrap="none" anchorCtr="1">
            <a:prstTxWarp prst="textNoShape">
              <a:avLst/>
            </a:prstTxWarp>
            <a:spAutoFit/>
          </a:bodyPr>
          <a:lstStyle/>
          <a:p>
            <a:r>
              <a:rPr lang="en-US"/>
              <a:t>title bar</a:t>
            </a:r>
          </a:p>
        </p:txBody>
      </p:sp>
      <p:sp>
        <p:nvSpPr>
          <p:cNvPr id="62475" name="Text Box 8"/>
          <p:cNvSpPr txBox="1">
            <a:spLocks noChangeArrowheads="1"/>
          </p:cNvSpPr>
          <p:nvPr/>
        </p:nvSpPr>
        <p:spPr bwMode="auto">
          <a:xfrm>
            <a:off x="4495800" y="2667000"/>
            <a:ext cx="1919288" cy="396875"/>
          </a:xfrm>
          <a:prstGeom prst="rect">
            <a:avLst/>
          </a:prstGeom>
          <a:noFill/>
          <a:ln w="25400">
            <a:noFill/>
            <a:miter lim="800000"/>
            <a:headEnd/>
            <a:tailEnd type="none" w="lg" len="lg"/>
          </a:ln>
        </p:spPr>
        <p:txBody>
          <a:bodyPr wrap="none" anchorCtr="1">
            <a:prstTxWarp prst="textNoShape">
              <a:avLst/>
            </a:prstTxWarp>
            <a:spAutoFit/>
          </a:bodyPr>
          <a:lstStyle/>
          <a:p>
            <a:r>
              <a:rPr lang="en-US"/>
              <a:t>scrollbar thumb</a:t>
            </a:r>
          </a:p>
        </p:txBody>
      </p:sp>
      <p:sp>
        <p:nvSpPr>
          <p:cNvPr id="62476" name="Text Box 9"/>
          <p:cNvSpPr txBox="1">
            <a:spLocks noChangeArrowheads="1"/>
          </p:cNvSpPr>
          <p:nvPr/>
        </p:nvSpPr>
        <p:spPr bwMode="auto">
          <a:xfrm>
            <a:off x="3702050" y="3657600"/>
            <a:ext cx="1524000" cy="396875"/>
          </a:xfrm>
          <a:prstGeom prst="rect">
            <a:avLst/>
          </a:prstGeom>
          <a:noFill/>
          <a:ln w="25400">
            <a:noFill/>
            <a:miter lim="800000"/>
            <a:headEnd/>
            <a:tailEnd type="none" w="lg" len="lg"/>
          </a:ln>
        </p:spPr>
        <p:txBody>
          <a:bodyPr wrap="none" anchorCtr="1">
            <a:prstTxWarp prst="textNoShape">
              <a:avLst/>
            </a:prstTxWarp>
            <a:spAutoFit/>
          </a:bodyPr>
          <a:lstStyle/>
          <a:p>
            <a:r>
              <a:rPr lang="en-US"/>
              <a:t>help prompt</a:t>
            </a:r>
          </a:p>
        </p:txBody>
      </p:sp>
      <p:pic>
        <p:nvPicPr>
          <p:cNvPr id="62477" name="Picture 3"/>
          <p:cNvPicPr>
            <a:picLocks noChangeAspect="1" noChangeArrowheads="1"/>
          </p:cNvPicPr>
          <p:nvPr/>
        </p:nvPicPr>
        <p:blipFill>
          <a:blip r:embed="rId6"/>
          <a:srcRect r="60733" b="84932"/>
          <a:stretch>
            <a:fillRect/>
          </a:stretch>
        </p:blipFill>
        <p:spPr bwMode="auto">
          <a:xfrm>
            <a:off x="685800" y="5105400"/>
            <a:ext cx="4191000" cy="430213"/>
          </a:xfrm>
          <a:prstGeom prst="rect">
            <a:avLst/>
          </a:prstGeom>
          <a:noFill/>
          <a:ln w="12700">
            <a:noFill/>
            <a:miter lim="800000"/>
            <a:headEnd type="none" w="sm" len="sm"/>
            <a:tailEnd type="none" w="sm" len="sm"/>
          </a:ln>
        </p:spPr>
      </p:pic>
      <p:pic>
        <p:nvPicPr>
          <p:cNvPr id="62478" name="Picture 4"/>
          <p:cNvPicPr>
            <a:picLocks noChangeAspect="1" noChangeArrowheads="1"/>
          </p:cNvPicPr>
          <p:nvPr/>
        </p:nvPicPr>
        <p:blipFill>
          <a:blip r:embed="rId7"/>
          <a:srcRect l="14268" t="8522" r="20430" b="69420"/>
          <a:stretch>
            <a:fillRect/>
          </a:stretch>
        </p:blipFill>
        <p:spPr bwMode="auto">
          <a:xfrm>
            <a:off x="4846638" y="5029200"/>
            <a:ext cx="3687762" cy="533400"/>
          </a:xfrm>
          <a:prstGeom prst="rect">
            <a:avLst/>
          </a:prstGeom>
          <a:noFill/>
          <a:ln w="12700">
            <a:noFill/>
            <a:miter lim="800000"/>
            <a:headEnd type="none" w="sm" len="sm"/>
            <a:tailEnd type="none" w="sm" len="sm"/>
          </a:ln>
        </p:spPr>
      </p:pic>
      <p:sp>
        <p:nvSpPr>
          <p:cNvPr id="62479" name="Text Box 9"/>
          <p:cNvSpPr txBox="1">
            <a:spLocks noChangeArrowheads="1"/>
          </p:cNvSpPr>
          <p:nvPr/>
        </p:nvSpPr>
        <p:spPr bwMode="auto">
          <a:xfrm>
            <a:off x="762000" y="4784725"/>
            <a:ext cx="1679575" cy="400050"/>
          </a:xfrm>
          <a:prstGeom prst="rect">
            <a:avLst/>
          </a:prstGeom>
          <a:noFill/>
          <a:ln w="25400">
            <a:noFill/>
            <a:miter lim="800000"/>
            <a:headEnd/>
            <a:tailEnd type="none" w="lg" len="lg"/>
          </a:ln>
        </p:spPr>
        <p:txBody>
          <a:bodyPr wrap="none" anchorCtr="1">
            <a:prstTxWarp prst="textNoShape">
              <a:avLst/>
            </a:prstTxWarp>
            <a:spAutoFit/>
          </a:bodyPr>
          <a:lstStyle/>
          <a:p>
            <a:r>
              <a:rPr lang="en-US"/>
              <a:t>breadcrumbs</a:t>
            </a:r>
          </a:p>
        </p:txBody>
      </p:sp>
      <p:sp>
        <p:nvSpPr>
          <p:cNvPr id="62480" name="Text Box 9"/>
          <p:cNvSpPr txBox="1">
            <a:spLocks noChangeArrowheads="1"/>
          </p:cNvSpPr>
          <p:nvPr/>
        </p:nvSpPr>
        <p:spPr bwMode="auto">
          <a:xfrm>
            <a:off x="4995863" y="4724400"/>
            <a:ext cx="1368425" cy="400050"/>
          </a:xfrm>
          <a:prstGeom prst="rect">
            <a:avLst/>
          </a:prstGeom>
          <a:noFill/>
          <a:ln w="25400">
            <a:noFill/>
            <a:miter lim="800000"/>
            <a:headEnd/>
            <a:tailEnd type="none" w="lg" len="lg"/>
          </a:ln>
        </p:spPr>
        <p:txBody>
          <a:bodyPr wrap="none" anchorCtr="1">
            <a:prstTxWarp prst="textNoShape">
              <a:avLst/>
            </a:prstTxWarp>
            <a:spAutoFit/>
          </a:bodyPr>
          <a:lstStyle/>
          <a:p>
            <a:r>
              <a:rPr lang="en-US"/>
              <a:t>pagination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UI Hall of Fame or Shame?</a:t>
            </a:r>
          </a:p>
        </p:txBody>
      </p:sp>
      <p:sp>
        <p:nvSpPr>
          <p:cNvPr id="21507" name="Text Placeholder 13"/>
          <p:cNvSpPr>
            <a:spLocks noGrp="1"/>
          </p:cNvSpPr>
          <p:nvPr>
            <p:ph type="body" idx="1"/>
          </p:nvPr>
        </p:nvSpPr>
        <p:spPr/>
        <p:txBody>
          <a:bodyPr/>
          <a:lstStyle/>
          <a:p>
            <a:endParaRPr lang="en-US"/>
          </a:p>
        </p:txBody>
      </p:sp>
      <p:sp>
        <p:nvSpPr>
          <p:cNvPr id="21508" name="Date Placeholder 2"/>
          <p:cNvSpPr>
            <a:spLocks noGrp="1"/>
          </p:cNvSpPr>
          <p:nvPr>
            <p:ph type="dt" sz="quarter" idx="10"/>
          </p:nvPr>
        </p:nvSpPr>
        <p:spPr>
          <a:noFill/>
        </p:spPr>
        <p:txBody>
          <a:bodyPr/>
          <a:lstStyle/>
          <a:p>
            <a:r>
              <a:rPr lang="en-US" smtClean="0"/>
              <a:t>Spring 2011</a:t>
            </a:r>
            <a:endParaRPr lang="en-US"/>
          </a:p>
        </p:txBody>
      </p:sp>
      <p:sp>
        <p:nvSpPr>
          <p:cNvPr id="21509"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21510" name="Slide Number Placeholder 4"/>
          <p:cNvSpPr>
            <a:spLocks noGrp="1"/>
          </p:cNvSpPr>
          <p:nvPr>
            <p:ph type="sldNum" sz="quarter" idx="12"/>
          </p:nvPr>
        </p:nvSpPr>
        <p:spPr>
          <a:noFill/>
        </p:spPr>
        <p:txBody>
          <a:bodyPr/>
          <a:lstStyle/>
          <a:p>
            <a:fld id="{B0CAE895-DB4F-3243-993A-D5318F09E181}" type="slidenum">
              <a:rPr lang="en-US"/>
              <a:pPr/>
              <a:t>3</a:t>
            </a:fld>
            <a:endParaRPr lang="en-US"/>
          </a:p>
        </p:txBody>
      </p:sp>
      <p:pic>
        <p:nvPicPr>
          <p:cNvPr id="21511" name="Picture 3"/>
          <p:cNvPicPr>
            <a:picLocks noChangeAspect="1" noChangeArrowheads="1"/>
          </p:cNvPicPr>
          <p:nvPr/>
        </p:nvPicPr>
        <p:blipFill>
          <a:blip r:embed="rId3"/>
          <a:srcRect/>
          <a:stretch>
            <a:fillRect/>
          </a:stretch>
        </p:blipFill>
        <p:spPr bwMode="auto">
          <a:xfrm>
            <a:off x="1905000" y="1295400"/>
            <a:ext cx="315913" cy="4810125"/>
          </a:xfrm>
          <a:prstGeom prst="rect">
            <a:avLst/>
          </a:prstGeom>
          <a:noFill/>
          <a:ln w="25400">
            <a:noFill/>
            <a:miter lim="800000"/>
            <a:headEnd/>
            <a:tailEnd type="none" w="lg" len="lg"/>
          </a:ln>
        </p:spPr>
      </p:pic>
      <p:pic>
        <p:nvPicPr>
          <p:cNvPr id="21512" name="Picture 4"/>
          <p:cNvPicPr>
            <a:picLocks noChangeAspect="1" noChangeArrowheads="1"/>
          </p:cNvPicPr>
          <p:nvPr/>
        </p:nvPicPr>
        <p:blipFill>
          <a:blip r:embed="rId4"/>
          <a:srcRect l="44859" r="44432" b="-2399"/>
          <a:stretch>
            <a:fillRect/>
          </a:stretch>
        </p:blipFill>
        <p:spPr bwMode="auto">
          <a:xfrm>
            <a:off x="4724400" y="1447800"/>
            <a:ext cx="436563" cy="3048000"/>
          </a:xfrm>
          <a:prstGeom prst="rect">
            <a:avLst/>
          </a:prstGeom>
          <a:noFill/>
          <a:ln w="25400">
            <a:noFill/>
            <a:miter lim="800000"/>
            <a:headEnd/>
            <a:tailEnd type="none" w="lg" len="lg"/>
          </a:ln>
        </p:spPr>
      </p:pic>
      <p:sp>
        <p:nvSpPr>
          <p:cNvPr id="21513" name="Text Box 5"/>
          <p:cNvSpPr txBox="1">
            <a:spLocks noChangeArrowheads="1"/>
          </p:cNvSpPr>
          <p:nvPr/>
        </p:nvSpPr>
        <p:spPr bwMode="auto">
          <a:xfrm>
            <a:off x="457200" y="1447800"/>
            <a:ext cx="1452563" cy="701675"/>
          </a:xfrm>
          <a:prstGeom prst="rect">
            <a:avLst/>
          </a:prstGeom>
          <a:noFill/>
          <a:ln w="25400">
            <a:noFill/>
            <a:miter lim="800000"/>
            <a:headEnd/>
            <a:tailEnd type="none" w="lg" len="lg"/>
          </a:ln>
        </p:spPr>
        <p:txBody>
          <a:bodyPr wrap="none" anchorCtr="1">
            <a:prstTxWarp prst="textNoShape">
              <a:avLst/>
            </a:prstTxWarp>
            <a:spAutoFit/>
          </a:bodyPr>
          <a:lstStyle/>
          <a:p>
            <a:r>
              <a:rPr lang="en-US"/>
              <a:t>Xerox Star </a:t>
            </a:r>
          </a:p>
          <a:p>
            <a:r>
              <a:rPr lang="en-US"/>
              <a:t>scrollbar</a:t>
            </a:r>
          </a:p>
        </p:txBody>
      </p:sp>
      <p:sp>
        <p:nvSpPr>
          <p:cNvPr id="21514" name="Text Box 6"/>
          <p:cNvSpPr txBox="1">
            <a:spLocks noChangeArrowheads="1"/>
          </p:cNvSpPr>
          <p:nvPr/>
        </p:nvSpPr>
        <p:spPr bwMode="auto">
          <a:xfrm>
            <a:off x="3352800" y="1447800"/>
            <a:ext cx="1341438" cy="1006475"/>
          </a:xfrm>
          <a:prstGeom prst="rect">
            <a:avLst/>
          </a:prstGeom>
          <a:noFill/>
          <a:ln w="25400">
            <a:noFill/>
            <a:miter lim="800000"/>
            <a:headEnd/>
            <a:tailEnd type="none" w="lg" len="lg"/>
          </a:ln>
        </p:spPr>
        <p:txBody>
          <a:bodyPr wrap="none" anchorCtr="1">
            <a:prstTxWarp prst="textNoShape">
              <a:avLst/>
            </a:prstTxWarp>
            <a:spAutoFit/>
          </a:bodyPr>
          <a:lstStyle/>
          <a:p>
            <a:r>
              <a:rPr lang="en-US"/>
              <a:t>original</a:t>
            </a:r>
            <a:br>
              <a:rPr lang="en-US"/>
            </a:br>
            <a:r>
              <a:rPr lang="en-US"/>
              <a:t>Macintosh</a:t>
            </a:r>
            <a:br>
              <a:rPr lang="en-US"/>
            </a:br>
            <a:r>
              <a:rPr lang="en-US"/>
              <a:t>scrollbar</a:t>
            </a:r>
          </a:p>
        </p:txBody>
      </p:sp>
      <p:pic>
        <p:nvPicPr>
          <p:cNvPr id="21515" name="Picture 7"/>
          <p:cNvPicPr>
            <a:picLocks noChangeAspect="1" noChangeArrowheads="1"/>
          </p:cNvPicPr>
          <p:nvPr/>
        </p:nvPicPr>
        <p:blipFill>
          <a:blip r:embed="rId5"/>
          <a:srcRect l="87131" t="12590"/>
          <a:stretch>
            <a:fillRect/>
          </a:stretch>
        </p:blipFill>
        <p:spPr bwMode="auto">
          <a:xfrm>
            <a:off x="7543800" y="1524000"/>
            <a:ext cx="468313" cy="3733800"/>
          </a:xfrm>
          <a:prstGeom prst="rect">
            <a:avLst/>
          </a:prstGeom>
          <a:noFill/>
          <a:ln w="25400">
            <a:noFill/>
            <a:miter lim="800000"/>
            <a:headEnd/>
            <a:tailEnd type="none" w="lg" len="lg"/>
          </a:ln>
        </p:spPr>
      </p:pic>
      <p:sp>
        <p:nvSpPr>
          <p:cNvPr id="21516" name="Text Box 8"/>
          <p:cNvSpPr txBox="1">
            <a:spLocks noChangeArrowheads="1"/>
          </p:cNvSpPr>
          <p:nvPr/>
        </p:nvSpPr>
        <p:spPr bwMode="auto">
          <a:xfrm>
            <a:off x="6096000" y="1524000"/>
            <a:ext cx="1341438" cy="1006475"/>
          </a:xfrm>
          <a:prstGeom prst="rect">
            <a:avLst/>
          </a:prstGeom>
          <a:noFill/>
          <a:ln w="25400">
            <a:noFill/>
            <a:miter lim="800000"/>
            <a:headEnd/>
            <a:tailEnd type="none" w="lg" len="lg"/>
          </a:ln>
        </p:spPr>
        <p:txBody>
          <a:bodyPr wrap="none" anchorCtr="1">
            <a:prstTxWarp prst="textNoShape">
              <a:avLst/>
            </a:prstTxWarp>
            <a:spAutoFit/>
          </a:bodyPr>
          <a:lstStyle/>
          <a:p>
            <a:r>
              <a:rPr lang="en-US"/>
              <a:t>current</a:t>
            </a:r>
            <a:br>
              <a:rPr lang="en-US"/>
            </a:br>
            <a:r>
              <a:rPr lang="en-US"/>
              <a:t>Macintosh</a:t>
            </a:r>
            <a:br>
              <a:rPr lang="en-US"/>
            </a:br>
            <a:r>
              <a:rPr lang="en-US"/>
              <a:t>scrollbar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Simplify This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30</a:t>
            </a:fld>
            <a:endParaRPr lang="en-US"/>
          </a:p>
        </p:txBody>
      </p:sp>
      <p:pic>
        <p:nvPicPr>
          <p:cNvPr id="7" name="Picture 6"/>
          <p:cNvPicPr>
            <a:picLocks noChangeAspect="1"/>
          </p:cNvPicPr>
          <p:nvPr/>
        </p:nvPicPr>
        <p:blipFill>
          <a:blip r:embed="rId2"/>
          <a:srcRect l="23789" t="18022" r="6167" b="27176"/>
          <a:stretch>
            <a:fillRect/>
          </a:stretch>
        </p:blipFill>
        <p:spPr>
          <a:xfrm>
            <a:off x="1066800" y="1066800"/>
            <a:ext cx="6751064" cy="4648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Simplify This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1308CFC9-45DB-9242-9BFB-86472364C52E}" type="slidenum">
              <a:rPr lang="en-US"/>
              <a:pPr/>
              <a:t>31</a:t>
            </a:fld>
            <a:endParaRPr lang="en-US"/>
          </a:p>
        </p:txBody>
      </p:sp>
      <p:pic>
        <p:nvPicPr>
          <p:cNvPr id="7" name="Picture 6"/>
          <p:cNvPicPr>
            <a:picLocks noChangeAspect="1"/>
          </p:cNvPicPr>
          <p:nvPr/>
        </p:nvPicPr>
        <p:blipFill>
          <a:blip r:embed="rId2"/>
          <a:stretch>
            <a:fillRect/>
          </a:stretch>
        </p:blipFill>
        <p:spPr>
          <a:xfrm>
            <a:off x="457200" y="2286000"/>
            <a:ext cx="8128000" cy="14427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6"/>
          <p:cNvSpPr>
            <a:spLocks noGrp="1"/>
          </p:cNvSpPr>
          <p:nvPr>
            <p:ph type="title"/>
          </p:nvPr>
        </p:nvSpPr>
        <p:spPr/>
        <p:txBody>
          <a:bodyPr/>
          <a:lstStyle/>
          <a:p>
            <a:r>
              <a:rPr lang="en-US"/>
              <a:t>Summary</a:t>
            </a:r>
          </a:p>
        </p:txBody>
      </p:sp>
      <p:sp>
        <p:nvSpPr>
          <p:cNvPr id="64515" name="Text Placeholder 7"/>
          <p:cNvSpPr>
            <a:spLocks noGrp="1"/>
          </p:cNvSpPr>
          <p:nvPr>
            <p:ph type="body" idx="1"/>
          </p:nvPr>
        </p:nvSpPr>
        <p:spPr/>
        <p:txBody>
          <a:bodyPr/>
          <a:lstStyle/>
          <a:p>
            <a:r>
              <a:rPr lang="en-US"/>
              <a:t>Generate many ideas</a:t>
            </a:r>
          </a:p>
          <a:p>
            <a:r>
              <a:rPr lang="en-US"/>
              <a:t>Capture your ideas with sketches, scenarios, and storyboards</a:t>
            </a:r>
          </a:p>
          <a:p>
            <a:r>
              <a:rPr lang="en-US"/>
              <a:t>Study design patterns and use them wisely</a:t>
            </a:r>
          </a:p>
          <a:p>
            <a:r>
              <a:rPr lang="en-US" b="1"/>
              <a:t>Keep it simple</a:t>
            </a:r>
          </a:p>
        </p:txBody>
      </p:sp>
      <p:sp>
        <p:nvSpPr>
          <p:cNvPr id="64516" name="Date Placeholder 3"/>
          <p:cNvSpPr>
            <a:spLocks noGrp="1"/>
          </p:cNvSpPr>
          <p:nvPr>
            <p:ph type="dt" sz="quarter" idx="10"/>
          </p:nvPr>
        </p:nvSpPr>
        <p:spPr>
          <a:noFill/>
        </p:spPr>
        <p:txBody>
          <a:bodyPr/>
          <a:lstStyle/>
          <a:p>
            <a:r>
              <a:rPr lang="en-US" smtClean="0"/>
              <a:t>Spring 2011</a:t>
            </a:r>
            <a:endParaRPr lang="en-US"/>
          </a:p>
        </p:txBody>
      </p:sp>
      <p:sp>
        <p:nvSpPr>
          <p:cNvPr id="6451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64518" name="Slide Number Placeholder 5"/>
          <p:cNvSpPr>
            <a:spLocks noGrp="1"/>
          </p:cNvSpPr>
          <p:nvPr>
            <p:ph type="sldNum" sz="quarter" idx="12"/>
          </p:nvPr>
        </p:nvSpPr>
        <p:spPr>
          <a:noFill/>
        </p:spPr>
        <p:txBody>
          <a:bodyPr/>
          <a:lstStyle/>
          <a:p>
            <a:fld id="{DB07942D-3DEA-F64D-9949-05CC95A3D9B8}" type="slidenum">
              <a:rPr lang="en-US"/>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4</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6186310"/>
          </a:xfrm>
          <a:prstGeom prst="rect">
            <a:avLst/>
          </a:prstGeom>
        </p:spPr>
        <p:txBody>
          <a:bodyPr vert="horz" wrap="square" lIns="91440" tIns="45720" rIns="91440" bIns="45720" rtlCol="0">
            <a:spAutoFit/>
          </a:bodyPr>
          <a:lstStyle/>
          <a:p>
            <a:pPr marL="282575" indent="-282575">
              <a:buFont typeface="+mj-lt"/>
              <a:buAutoNum type="arabicPeriod"/>
            </a:pPr>
            <a:endParaRPr lang="en-US" sz="1800" dirty="0" smtClean="0"/>
          </a:p>
          <a:p>
            <a:pPr marL="282575" indent="-282575">
              <a:buFont typeface="+mj-lt"/>
              <a:buAutoNum type="arabicPeriod"/>
            </a:pPr>
            <a:r>
              <a:rPr lang="en-US" sz="1800" dirty="0" smtClean="0"/>
              <a:t>A </a:t>
            </a:r>
            <a:r>
              <a:rPr lang="en-US" sz="1800" i="1" dirty="0" smtClean="0"/>
              <a:t>persona</a:t>
            </a:r>
            <a:r>
              <a:rPr lang="en-US" sz="1800" dirty="0" smtClean="0"/>
              <a:t> is: (choose </a:t>
            </a:r>
            <a:r>
              <a:rPr lang="en-US" sz="1800" b="1" dirty="0" smtClean="0"/>
              <a:t>one best </a:t>
            </a:r>
            <a:r>
              <a:rPr lang="en-US" sz="1800" dirty="0" smtClean="0"/>
              <a:t>answer)</a:t>
            </a:r>
            <a:br>
              <a:rPr lang="en-US" sz="1800" dirty="0" smtClean="0"/>
            </a:br>
            <a:r>
              <a:rPr lang="en-US" sz="1800" dirty="0" smtClean="0"/>
              <a:t>	A. a member of the design team pretending to be a user</a:t>
            </a:r>
            <a:br>
              <a:rPr lang="en-US" sz="1800" dirty="0" smtClean="0"/>
            </a:br>
            <a:r>
              <a:rPr lang="en-US" sz="1800" dirty="0" smtClean="0"/>
              <a:t>	B. a user joining the design team to help with the design</a:t>
            </a:r>
            <a:br>
              <a:rPr lang="en-US" sz="1800" dirty="0" smtClean="0"/>
            </a:br>
            <a:r>
              <a:rPr lang="en-US" sz="1800" dirty="0" smtClean="0"/>
              <a:t>	C. a fictional person who represents a user</a:t>
            </a:r>
            <a:br>
              <a:rPr lang="en-US" sz="1800" dirty="0" smtClean="0"/>
            </a:br>
            <a:r>
              <a:rPr lang="en-US" sz="1800" dirty="0" smtClean="0"/>
              <a:t>	D. a user in a domain analysis diagram</a:t>
            </a:r>
          </a:p>
          <a:p>
            <a:pPr marL="282575" indent="-282575">
              <a:buFont typeface="+mj-lt"/>
              <a:buAutoNum type="arabicPeriod"/>
            </a:pPr>
            <a:endParaRPr lang="en-US" sz="1800" dirty="0" smtClean="0"/>
          </a:p>
          <a:p>
            <a:pPr marL="282575" indent="-282575">
              <a:buFont typeface="+mj-lt"/>
              <a:buAutoNum type="arabicPeriod"/>
            </a:pPr>
            <a:r>
              <a:rPr lang="en-US" sz="1800" dirty="0" smtClean="0"/>
              <a:t>Which of the following are likely to be tasks (or subtasks) in a task analysis of an online calendar (e.g. Google Calendar)? (</a:t>
            </a:r>
            <a:r>
              <a:rPr lang="en-US" sz="1800" b="1" dirty="0" smtClean="0"/>
              <a:t>choose all good answers</a:t>
            </a:r>
            <a:r>
              <a:rPr lang="en-US" sz="1800" dirty="0" smtClean="0"/>
              <a:t>)</a:t>
            </a:r>
            <a:br>
              <a:rPr lang="en-US" sz="1800" dirty="0" smtClean="0"/>
            </a:br>
            <a:r>
              <a:rPr lang="en-US" sz="1800" dirty="0" smtClean="0"/>
              <a:t>	A. log in       </a:t>
            </a:r>
            <a:br>
              <a:rPr lang="en-US" sz="1800" dirty="0" smtClean="0"/>
            </a:br>
            <a:r>
              <a:rPr lang="en-US" sz="1800" dirty="0" smtClean="0"/>
              <a:t>	B. compute the hash code of the username       </a:t>
            </a:r>
            <a:br>
              <a:rPr lang="en-US" sz="1800" dirty="0" smtClean="0"/>
            </a:br>
            <a:r>
              <a:rPr lang="en-US" sz="1800" dirty="0" smtClean="0"/>
              <a:t>	C. edit an appointment </a:t>
            </a:r>
            <a:br>
              <a:rPr lang="en-US" sz="1800" dirty="0" smtClean="0"/>
            </a:br>
            <a:r>
              <a:rPr lang="en-US" sz="1800" dirty="0" smtClean="0"/>
              <a:t>	D. </a:t>
            </a:r>
            <a:r>
              <a:rPr lang="en-US" sz="1800" smtClean="0"/>
              <a:t>print calendar</a:t>
            </a:r>
            <a:br>
              <a:rPr lang="en-US" sz="1800" smtClean="0"/>
            </a:br>
            <a:endParaRPr lang="en-US" sz="1800" dirty="0" smtClean="0"/>
          </a:p>
          <a:p>
            <a:pPr marL="282575" indent="-282575">
              <a:buFont typeface="+mj-lt"/>
              <a:buAutoNum type="arabicPeriod"/>
            </a:pPr>
            <a:r>
              <a:rPr lang="en-US" sz="1800" dirty="0" smtClean="0"/>
              <a:t>In a domain diagram, which elements have multiplicities? </a:t>
            </a:r>
            <a:r>
              <a:rPr lang="en-US" sz="1800" b="1" dirty="0" smtClean="0"/>
              <a:t>(choose all good answers)</a:t>
            </a:r>
            <a:r>
              <a:rPr lang="en-US" sz="1800" dirty="0" smtClean="0"/>
              <a:t/>
            </a:r>
            <a:br>
              <a:rPr lang="en-US" sz="1800" dirty="0" smtClean="0"/>
            </a:br>
            <a:r>
              <a:rPr lang="en-US" sz="1800" dirty="0" smtClean="0"/>
              <a:t>	A. preconditions</a:t>
            </a:r>
            <a:br>
              <a:rPr lang="en-US" sz="1800" dirty="0" smtClean="0"/>
            </a:br>
            <a:r>
              <a:rPr lang="en-US" sz="1800" dirty="0" smtClean="0"/>
              <a:t>	B. user classes</a:t>
            </a:r>
            <a:br>
              <a:rPr lang="en-US" sz="1800" dirty="0" smtClean="0"/>
            </a:br>
            <a:r>
              <a:rPr lang="en-US" sz="1800" dirty="0" smtClean="0"/>
              <a:t>	C. tasks</a:t>
            </a:r>
            <a:br>
              <a:rPr lang="en-US" sz="1800" dirty="0" smtClean="0"/>
            </a:br>
            <a:r>
              <a:rPr lang="en-US" sz="1800" dirty="0" smtClean="0"/>
              <a:t>	D. relations</a:t>
            </a:r>
            <a:br>
              <a:rPr lang="en-US" sz="1800" dirty="0" smtClean="0"/>
            </a:br>
            <a:r>
              <a:rPr lang="en-US" sz="1800" dirty="0" smtClean="0"/>
              <a:t>	E. entities</a:t>
            </a:r>
          </a:p>
          <a:p>
            <a:pPr marL="282575" indent="-282575">
              <a:buFont typeface="+mj-lt"/>
              <a:buAutoNum type="arabicPeriod"/>
            </a:pPr>
            <a:endParaRPr lang="en-US" sz="1800" dirty="0" smtClean="0"/>
          </a:p>
        </p:txBody>
      </p:sp>
      <p:sp>
        <p:nvSpPr>
          <p:cNvPr id="5" name="TextBox 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20</a:t>
            </a:r>
          </a:p>
        </p:txBody>
      </p:sp>
      <p:sp>
        <p:nvSpPr>
          <p:cNvPr id="6" name="TextBox 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19</a:t>
            </a:r>
          </a:p>
        </p:txBody>
      </p:sp>
      <p:sp>
        <p:nvSpPr>
          <p:cNvPr id="7" name="TextBox 6"/>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18</a:t>
            </a:r>
          </a:p>
        </p:txBody>
      </p:sp>
      <p:sp>
        <p:nvSpPr>
          <p:cNvPr id="8" name="TextBox 7"/>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17</a:t>
            </a:r>
          </a:p>
        </p:txBody>
      </p:sp>
      <p:sp>
        <p:nvSpPr>
          <p:cNvPr id="9" name="TextBox 8"/>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16</a:t>
            </a:r>
          </a:p>
        </p:txBody>
      </p:sp>
      <p:sp>
        <p:nvSpPr>
          <p:cNvPr id="10" name="TextBox 9"/>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15</a:t>
            </a:r>
          </a:p>
        </p:txBody>
      </p:sp>
      <p:sp>
        <p:nvSpPr>
          <p:cNvPr id="11" name="TextBox 10"/>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14</a:t>
            </a:r>
          </a:p>
        </p:txBody>
      </p:sp>
      <p:sp>
        <p:nvSpPr>
          <p:cNvPr id="12" name="TextBox 11"/>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13</a:t>
            </a:r>
          </a:p>
        </p:txBody>
      </p:sp>
      <p:sp>
        <p:nvSpPr>
          <p:cNvPr id="13" name="TextBox 12"/>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12</a:t>
            </a:r>
          </a:p>
        </p:txBody>
      </p:sp>
      <p:sp>
        <p:nvSpPr>
          <p:cNvPr id="14" name="TextBox 13"/>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11</a:t>
            </a:r>
          </a:p>
        </p:txBody>
      </p:sp>
      <p:sp>
        <p:nvSpPr>
          <p:cNvPr id="15" name="TextBox 1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10</a:t>
            </a:r>
          </a:p>
        </p:txBody>
      </p:sp>
      <p:sp>
        <p:nvSpPr>
          <p:cNvPr id="16" name="TextBox 15"/>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9</a:t>
            </a:r>
          </a:p>
        </p:txBody>
      </p:sp>
      <p:sp>
        <p:nvSpPr>
          <p:cNvPr id="17" name="TextBox 16"/>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8</a:t>
            </a:r>
          </a:p>
        </p:txBody>
      </p:sp>
      <p:sp>
        <p:nvSpPr>
          <p:cNvPr id="18" name="TextBox 17"/>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7</a:t>
            </a:r>
          </a:p>
        </p:txBody>
      </p:sp>
      <p:sp>
        <p:nvSpPr>
          <p:cNvPr id="19" name="TextBox 18"/>
          <p:cNvSpPr txBox="1"/>
          <p:nvPr/>
        </p:nvSpPr>
        <p:spPr>
          <a:xfrm>
            <a:off x="8221452" y="0"/>
            <a:ext cx="922548" cy="1015663"/>
          </a:xfrm>
          <a:prstGeom prst="rect">
            <a:avLst/>
          </a:prstGeom>
          <a:solidFill>
            <a:schemeClr val="bg1"/>
          </a:solidFill>
        </p:spPr>
        <p:txBody>
          <a:bodyPr wrap="square" rtlCol="0">
            <a:spAutoFit/>
          </a:bodyPr>
          <a:lstStyle/>
          <a:p>
            <a:pPr defTabSz="457200" fontAlgn="auto">
              <a:spcBef>
                <a:spcPts val="0"/>
              </a:spcBef>
              <a:spcAft>
                <a:spcPts val="0"/>
              </a:spcAft>
            </a:pPr>
            <a:r>
              <a:rPr lang="en-US" sz="6000">
                <a:solidFill>
                  <a:prstClr val="black"/>
                </a:solidFill>
                <a:latin typeface="Calibri"/>
                <a:cs typeface="+mn-cs"/>
              </a:rPr>
              <a:t>  6</a:t>
            </a:r>
          </a:p>
        </p:txBody>
      </p:sp>
      <p:sp>
        <p:nvSpPr>
          <p:cNvPr id="20" name="TextBox 19"/>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5</a:t>
            </a:r>
          </a:p>
        </p:txBody>
      </p:sp>
      <p:sp>
        <p:nvSpPr>
          <p:cNvPr id="21" name="TextBox 20"/>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4</a:t>
            </a:r>
          </a:p>
        </p:txBody>
      </p:sp>
      <p:sp>
        <p:nvSpPr>
          <p:cNvPr id="22" name="TextBox 21"/>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3</a:t>
            </a:r>
          </a:p>
        </p:txBody>
      </p:sp>
      <p:sp>
        <p:nvSpPr>
          <p:cNvPr id="23" name="TextBox 22"/>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2</a:t>
            </a:r>
          </a:p>
        </p:txBody>
      </p:sp>
      <p:sp>
        <p:nvSpPr>
          <p:cNvPr id="24" name="TextBox 23"/>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1</a:t>
            </a:r>
          </a:p>
        </p:txBody>
      </p:sp>
      <p:sp>
        <p:nvSpPr>
          <p:cNvPr id="25" name="TextBox 24"/>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0</a:t>
            </a:r>
          </a:p>
        </p:txBody>
      </p:sp>
      <p:sp>
        <p:nvSpPr>
          <p:cNvPr id="26" name="Oval 25"/>
          <p:cNvSpPr/>
          <p:nvPr/>
        </p:nvSpPr>
        <p:spPr bwMode="auto">
          <a:xfrm>
            <a:off x="1409320" y="14478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71600" y="28194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33528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71600" y="3657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1371600" y="5029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1371600" y="5562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1371600" y="58674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5</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Today’s Topics</a:t>
            </a:r>
          </a:p>
        </p:txBody>
      </p:sp>
      <p:sp>
        <p:nvSpPr>
          <p:cNvPr id="23555" name="Rectangle 3"/>
          <p:cNvSpPr>
            <a:spLocks noGrp="1" noChangeArrowheads="1"/>
          </p:cNvSpPr>
          <p:nvPr>
            <p:ph type="body" idx="1"/>
          </p:nvPr>
        </p:nvSpPr>
        <p:spPr/>
        <p:txBody>
          <a:bodyPr/>
          <a:lstStyle/>
          <a:p>
            <a:r>
              <a:rPr lang="en-US"/>
              <a:t>Design techniques</a:t>
            </a:r>
          </a:p>
          <a:p>
            <a:pPr lvl="1"/>
            <a:r>
              <a:rPr lang="en-US"/>
              <a:t>Sketching</a:t>
            </a:r>
          </a:p>
          <a:p>
            <a:pPr lvl="1"/>
            <a:r>
              <a:rPr lang="en-US"/>
              <a:t>Scenarios</a:t>
            </a:r>
          </a:p>
          <a:p>
            <a:pPr lvl="1"/>
            <a:r>
              <a:rPr lang="en-US"/>
              <a:t>Storyboards</a:t>
            </a:r>
          </a:p>
          <a:p>
            <a:r>
              <a:rPr lang="en-US"/>
              <a:t>Design patterns</a:t>
            </a:r>
          </a:p>
          <a:p>
            <a:r>
              <a:rPr lang="en-US"/>
              <a:t>Simplicity</a:t>
            </a:r>
          </a:p>
        </p:txBody>
      </p:sp>
      <p:sp>
        <p:nvSpPr>
          <p:cNvPr id="23556" name="Date Placeholder 3"/>
          <p:cNvSpPr>
            <a:spLocks noGrp="1"/>
          </p:cNvSpPr>
          <p:nvPr>
            <p:ph type="dt" sz="quarter" idx="10"/>
          </p:nvPr>
        </p:nvSpPr>
        <p:spPr>
          <a:noFill/>
        </p:spPr>
        <p:txBody>
          <a:bodyPr/>
          <a:lstStyle/>
          <a:p>
            <a:r>
              <a:rPr lang="en-US" smtClean="0"/>
              <a:t>Spring 2011</a:t>
            </a:r>
            <a:endParaRPr lang="en-US"/>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3558" name="Slide Number Placeholder 5"/>
          <p:cNvSpPr>
            <a:spLocks noGrp="1"/>
          </p:cNvSpPr>
          <p:nvPr>
            <p:ph type="sldNum" sz="quarter" idx="12"/>
          </p:nvPr>
        </p:nvSpPr>
        <p:spPr>
          <a:noFill/>
        </p:spPr>
        <p:txBody>
          <a:bodyPr/>
          <a:lstStyle/>
          <a:p>
            <a:fld id="{ED6786A9-119D-E342-928B-05B3B0C92352}"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r>
              <a:rPr lang="en-US"/>
              <a:t>Sketching Designs</a:t>
            </a:r>
          </a:p>
        </p:txBody>
      </p:sp>
      <p:sp>
        <p:nvSpPr>
          <p:cNvPr id="25603" name="Text Placeholder 7"/>
          <p:cNvSpPr>
            <a:spLocks noGrp="1"/>
          </p:cNvSpPr>
          <p:nvPr>
            <p:ph type="body" idx="1"/>
          </p:nvPr>
        </p:nvSpPr>
        <p:spPr/>
        <p:txBody>
          <a:bodyPr/>
          <a:lstStyle/>
          <a:p>
            <a:r>
              <a:rPr lang="en-US"/>
              <a:t>Draw your ideas</a:t>
            </a:r>
          </a:p>
          <a:p>
            <a:pPr lvl="1"/>
            <a:r>
              <a:rPr lang="en-US"/>
              <a:t>By hand, not by drawing program</a:t>
            </a:r>
          </a:p>
          <a:p>
            <a:pPr lvl="1"/>
            <a:r>
              <a:rPr lang="en-US"/>
              <a:t>Paper or whiteboard</a:t>
            </a:r>
          </a:p>
          <a:p>
            <a:r>
              <a:rPr lang="en-US"/>
              <a:t>Generate many ideas</a:t>
            </a:r>
          </a:p>
          <a:p>
            <a:r>
              <a:rPr lang="en-US"/>
              <a:t>Design in a group</a:t>
            </a:r>
          </a:p>
        </p:txBody>
      </p:sp>
      <p:sp>
        <p:nvSpPr>
          <p:cNvPr id="25604" name="Date Placeholder 3"/>
          <p:cNvSpPr>
            <a:spLocks noGrp="1"/>
          </p:cNvSpPr>
          <p:nvPr>
            <p:ph type="dt" sz="quarter" idx="10"/>
          </p:nvPr>
        </p:nvSpPr>
        <p:spPr>
          <a:noFill/>
        </p:spPr>
        <p:txBody>
          <a:bodyPr/>
          <a:lstStyle/>
          <a:p>
            <a:r>
              <a:rPr lang="en-US" smtClean="0"/>
              <a:t>Spring 2011</a:t>
            </a:r>
            <a:endParaRPr lang="en-US"/>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5606" name="Slide Number Placeholder 5"/>
          <p:cNvSpPr>
            <a:spLocks noGrp="1"/>
          </p:cNvSpPr>
          <p:nvPr>
            <p:ph type="sldNum" sz="quarter" idx="12"/>
          </p:nvPr>
        </p:nvSpPr>
        <p:spPr>
          <a:noFill/>
        </p:spPr>
        <p:txBody>
          <a:bodyPr/>
          <a:lstStyle/>
          <a:p>
            <a:fld id="{2CB9FB60-DC49-F64E-8207-CA6BAB495C72}"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t>Examples of Design Sketches</a:t>
            </a:r>
          </a:p>
        </p:txBody>
      </p:sp>
      <p:sp>
        <p:nvSpPr>
          <p:cNvPr id="27651" name="Text Placeholder 7"/>
          <p:cNvSpPr>
            <a:spLocks noGrp="1"/>
          </p:cNvSpPr>
          <p:nvPr>
            <p:ph type="body" idx="1"/>
          </p:nvPr>
        </p:nvSpPr>
        <p:spPr/>
        <p:txBody>
          <a:bodyPr/>
          <a:lstStyle/>
          <a:p>
            <a:endParaRPr lang="en-US"/>
          </a:p>
        </p:txBody>
      </p:sp>
      <p:sp>
        <p:nvSpPr>
          <p:cNvPr id="27652" name="Date Placeholder 3"/>
          <p:cNvSpPr>
            <a:spLocks noGrp="1"/>
          </p:cNvSpPr>
          <p:nvPr>
            <p:ph type="dt" sz="quarter" idx="10"/>
          </p:nvPr>
        </p:nvSpPr>
        <p:spPr>
          <a:noFill/>
        </p:spPr>
        <p:txBody>
          <a:bodyPr/>
          <a:lstStyle/>
          <a:p>
            <a:r>
              <a:rPr lang="en-US" smtClean="0"/>
              <a:t>Spring 2011</a:t>
            </a:r>
            <a:endParaRPr lang="en-US"/>
          </a:p>
        </p:txBody>
      </p:sp>
      <p:sp>
        <p:nvSpPr>
          <p:cNvPr id="2765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7654" name="Slide Number Placeholder 5"/>
          <p:cNvSpPr>
            <a:spLocks noGrp="1"/>
          </p:cNvSpPr>
          <p:nvPr>
            <p:ph type="sldNum" sz="quarter" idx="12"/>
          </p:nvPr>
        </p:nvSpPr>
        <p:spPr>
          <a:noFill/>
        </p:spPr>
        <p:txBody>
          <a:bodyPr/>
          <a:lstStyle/>
          <a:p>
            <a:fld id="{C540E55A-593D-CF4C-997E-169283492C4D}" type="slidenum">
              <a:rPr lang="en-US"/>
              <a:pPr/>
              <a:t>8</a:t>
            </a:fld>
            <a:endParaRPr lang="en-US"/>
          </a:p>
        </p:txBody>
      </p:sp>
      <p:pic>
        <p:nvPicPr>
          <p:cNvPr id="27655" name="Picture 2"/>
          <p:cNvPicPr>
            <a:picLocks noChangeAspect="1" noChangeArrowheads="1"/>
          </p:cNvPicPr>
          <p:nvPr/>
        </p:nvPicPr>
        <p:blipFill>
          <a:blip r:embed="rId3"/>
          <a:srcRect/>
          <a:stretch>
            <a:fillRect/>
          </a:stretch>
        </p:blipFill>
        <p:spPr bwMode="auto">
          <a:xfrm>
            <a:off x="533400" y="1066800"/>
            <a:ext cx="3844925" cy="4610100"/>
          </a:xfrm>
          <a:prstGeom prst="rect">
            <a:avLst/>
          </a:prstGeom>
          <a:noFill/>
          <a:ln w="25400">
            <a:noFill/>
            <a:miter lim="800000"/>
            <a:headEnd/>
            <a:tailEnd type="none" w="lg" len="lg"/>
          </a:ln>
        </p:spPr>
      </p:pic>
      <p:pic>
        <p:nvPicPr>
          <p:cNvPr id="27656" name="Picture 3"/>
          <p:cNvPicPr>
            <a:picLocks noChangeAspect="1" noChangeArrowheads="1"/>
          </p:cNvPicPr>
          <p:nvPr/>
        </p:nvPicPr>
        <p:blipFill>
          <a:blip r:embed="rId4"/>
          <a:srcRect/>
          <a:stretch>
            <a:fillRect/>
          </a:stretch>
        </p:blipFill>
        <p:spPr bwMode="auto">
          <a:xfrm>
            <a:off x="4867275" y="914400"/>
            <a:ext cx="4276725" cy="5240338"/>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a:t>Examples of Design Sketches</a:t>
            </a:r>
          </a:p>
        </p:txBody>
      </p:sp>
      <p:sp>
        <p:nvSpPr>
          <p:cNvPr id="29699" name="Text Placeholder 7"/>
          <p:cNvSpPr>
            <a:spLocks noGrp="1"/>
          </p:cNvSpPr>
          <p:nvPr>
            <p:ph type="body" idx="1"/>
          </p:nvPr>
        </p:nvSpPr>
        <p:spPr/>
        <p:txBody>
          <a:bodyPr/>
          <a:lstStyle/>
          <a:p>
            <a:endParaRPr lang="en-US"/>
          </a:p>
        </p:txBody>
      </p:sp>
      <p:sp>
        <p:nvSpPr>
          <p:cNvPr id="29700" name="Date Placeholder 3"/>
          <p:cNvSpPr>
            <a:spLocks noGrp="1"/>
          </p:cNvSpPr>
          <p:nvPr>
            <p:ph type="dt" sz="quarter" idx="10"/>
          </p:nvPr>
        </p:nvSpPr>
        <p:spPr>
          <a:noFill/>
        </p:spPr>
        <p:txBody>
          <a:bodyPr/>
          <a:lstStyle/>
          <a:p>
            <a:r>
              <a:rPr lang="en-US" smtClean="0"/>
              <a:t>Spring 2011</a:t>
            </a:r>
            <a:endParaRPr lang="en-US"/>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9702" name="Slide Number Placeholder 5"/>
          <p:cNvSpPr>
            <a:spLocks noGrp="1"/>
          </p:cNvSpPr>
          <p:nvPr>
            <p:ph type="sldNum" sz="quarter" idx="12"/>
          </p:nvPr>
        </p:nvSpPr>
        <p:spPr>
          <a:noFill/>
        </p:spPr>
        <p:txBody>
          <a:bodyPr/>
          <a:lstStyle/>
          <a:p>
            <a:fld id="{154EE189-322E-ED43-B996-D2127DF0E2AE}" type="slidenum">
              <a:rPr lang="en-US"/>
              <a:pPr/>
              <a:t>9</a:t>
            </a:fld>
            <a:endParaRPr lang="en-US"/>
          </a:p>
        </p:txBody>
      </p:sp>
      <p:pic>
        <p:nvPicPr>
          <p:cNvPr id="29703" name="Picture 2"/>
          <p:cNvPicPr>
            <a:picLocks noChangeAspect="1" noChangeArrowheads="1"/>
          </p:cNvPicPr>
          <p:nvPr/>
        </p:nvPicPr>
        <p:blipFill>
          <a:blip r:embed="rId3"/>
          <a:srcRect/>
          <a:stretch>
            <a:fillRect/>
          </a:stretch>
        </p:blipFill>
        <p:spPr bwMode="auto">
          <a:xfrm>
            <a:off x="381000" y="1962150"/>
            <a:ext cx="4114800" cy="3143250"/>
          </a:xfrm>
          <a:prstGeom prst="rect">
            <a:avLst/>
          </a:prstGeom>
          <a:noFill/>
          <a:ln w="25400">
            <a:noFill/>
            <a:miter lim="800000"/>
            <a:headEnd/>
            <a:tailEnd type="none" w="lg" len="lg"/>
          </a:ln>
        </p:spPr>
      </p:pic>
      <p:pic>
        <p:nvPicPr>
          <p:cNvPr id="29704" name="Picture 3"/>
          <p:cNvPicPr>
            <a:picLocks noChangeAspect="1" noChangeArrowheads="1"/>
          </p:cNvPicPr>
          <p:nvPr/>
        </p:nvPicPr>
        <p:blipFill>
          <a:blip r:embed="rId4"/>
          <a:srcRect/>
          <a:stretch>
            <a:fillRect/>
          </a:stretch>
        </p:blipFill>
        <p:spPr bwMode="auto">
          <a:xfrm>
            <a:off x="4724400" y="2133600"/>
            <a:ext cx="4000500" cy="30607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3367</TotalTime>
  <Words>7116</Words>
  <Application>Microsoft Macintosh PowerPoint</Application>
  <PresentationFormat>On-screen Show (4:3)</PresentationFormat>
  <Paragraphs>384</Paragraphs>
  <Slides>32</Slides>
  <Notes>28</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mit-6893</vt:lpstr>
      <vt:lpstr>Lecture 8: Generating Designs</vt:lpstr>
      <vt:lpstr>UI Hall of Fame or Shame?</vt:lpstr>
      <vt:lpstr>UI Hall of Fame or Shame?</vt:lpstr>
      <vt:lpstr>Nanoquiz</vt:lpstr>
      <vt:lpstr>Slide 5</vt:lpstr>
      <vt:lpstr>Today’s Topics</vt:lpstr>
      <vt:lpstr>Sketching Designs</vt:lpstr>
      <vt:lpstr>Examples of Design Sketches</vt:lpstr>
      <vt:lpstr>Examples of Design Sketches</vt:lpstr>
      <vt:lpstr>Examples of Design Sketches</vt:lpstr>
      <vt:lpstr>Scenarios</vt:lpstr>
      <vt:lpstr>Storyboards</vt:lpstr>
      <vt:lpstr>Using Information from Analysis</vt:lpstr>
      <vt:lpstr>Design Patterns</vt:lpstr>
      <vt:lpstr>Structural Patterns</vt:lpstr>
      <vt:lpstr>Navigation Patterns</vt:lpstr>
      <vt:lpstr>Widgets</vt:lpstr>
      <vt:lpstr>Widgets for 1-of-N Choices</vt:lpstr>
      <vt:lpstr>Widgets for 1-of-2 Choices</vt:lpstr>
      <vt:lpstr>Widgets for K-of-N Choices</vt:lpstr>
      <vt:lpstr>Widgets for Window Organization</vt:lpstr>
      <vt:lpstr>The Dreaded Nested Scrollpanes</vt:lpstr>
      <vt:lpstr>Widgets for Dialogs</vt:lpstr>
      <vt:lpstr>Pros &amp; Cons of Widgets</vt:lpstr>
      <vt:lpstr>Simplicity</vt:lpstr>
      <vt:lpstr>Simplicity, 2003</vt:lpstr>
      <vt:lpstr>Simplicity, 2011</vt:lpstr>
      <vt:lpstr>Techniques for Simplicity: Reduction</vt:lpstr>
      <vt:lpstr>Techniques for Simplicity: Double-Duty</vt:lpstr>
      <vt:lpstr>Let’s Simplify This</vt:lpstr>
      <vt:lpstr>Let’s Simplify This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696</cp:revision>
  <cp:lastPrinted>2010-02-18T17:10:06Z</cp:lastPrinted>
  <dcterms:created xsi:type="dcterms:W3CDTF">2011-03-23T22:01:16Z</dcterms:created>
  <dcterms:modified xsi:type="dcterms:W3CDTF">2011-03-23T22:01:31Z</dcterms:modified>
</cp:coreProperties>
</file>