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31"/>
  </p:notesMasterIdLst>
  <p:handoutMasterIdLst>
    <p:handoutMasterId r:id="rId32"/>
  </p:handoutMasterIdLst>
  <p:sldIdLst>
    <p:sldId id="256" r:id="rId2"/>
    <p:sldId id="306" r:id="rId3"/>
    <p:sldId id="307" r:id="rId4"/>
    <p:sldId id="301" r:id="rId5"/>
    <p:sldId id="302" r:id="rId6"/>
    <p:sldId id="277" r:id="rId7"/>
    <p:sldId id="279" r:id="rId8"/>
    <p:sldId id="280" r:id="rId9"/>
    <p:sldId id="297" r:id="rId10"/>
    <p:sldId id="303" r:id="rId11"/>
    <p:sldId id="281" r:id="rId12"/>
    <p:sldId id="282" r:id="rId13"/>
    <p:sldId id="283" r:id="rId14"/>
    <p:sldId id="284" r:id="rId15"/>
    <p:sldId id="285" r:id="rId16"/>
    <p:sldId id="286" r:id="rId17"/>
    <p:sldId id="304" r:id="rId18"/>
    <p:sldId id="292" r:id="rId19"/>
    <p:sldId id="293" r:id="rId20"/>
    <p:sldId id="294" r:id="rId21"/>
    <p:sldId id="296" r:id="rId22"/>
    <p:sldId id="305" r:id="rId23"/>
    <p:sldId id="287" r:id="rId24"/>
    <p:sldId id="288" r:id="rId25"/>
    <p:sldId id="295" r:id="rId26"/>
    <p:sldId id="289" r:id="rId27"/>
    <p:sldId id="290" r:id="rId28"/>
    <p:sldId id="291" r:id="rId29"/>
    <p:sldId id="300" r:id="rId30"/>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51378" autoAdjust="0"/>
  </p:normalViewPr>
  <p:slideViewPr>
    <p:cSldViewPr>
      <p:cViewPr varScale="1">
        <p:scale>
          <a:sx n="49" d="100"/>
          <a:sy n="49" d="100"/>
        </p:scale>
        <p:origin x="-1936" y="-11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E468A56E-F47A-8646-B4D7-8984A14D698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814E088B-1863-8544-ABE4-B3D58FE48B1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B7551F7-DDCF-A64E-98F8-93BBA6047217}" type="slidenum">
              <a:rPr lang="en-US"/>
              <a:pPr/>
              <a:t>1</a:t>
            </a:fld>
            <a:endParaRPr lang="en-US"/>
          </a:p>
        </p:txBody>
      </p:sp>
      <p:sp>
        <p:nvSpPr>
          <p:cNvPr id="18435" name="Rectangle 2"/>
          <p:cNvSpPr>
            <a:spLocks noGrp="1" noRot="1" noChangeAspect="1" noChangeArrowheads="1" noTextEdit="1"/>
          </p:cNvSpPr>
          <p:nvPr>
            <p:ph type="sldImg"/>
          </p:nvPr>
        </p:nvSpPr>
        <p:spPr>
          <a:xfrm>
            <a:off x="1503363" y="720725"/>
            <a:ext cx="4119562" cy="3089275"/>
          </a:xfrm>
          <a:ln/>
        </p:spPr>
      </p:sp>
      <p:sp>
        <p:nvSpPr>
          <p:cNvPr id="18436" name="Rectangle 3"/>
          <p:cNvSpPr>
            <a:spLocks noGrp="1" noChangeArrowheads="1"/>
          </p:cNvSpPr>
          <p:nvPr>
            <p:ph type="body" idx="1"/>
          </p:nvPr>
        </p:nvSpPr>
        <p:spPr>
          <a:noFill/>
          <a:ln/>
        </p:spPr>
        <p:txBody>
          <a:bodyPr/>
          <a:lstStyle/>
          <a:p>
            <a:pPr eaLnBrk="1" hangingPunct="1"/>
            <a:endParaRPr lang="en-US" dirty="0"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DEC621A-C803-9049-9790-3DD348590EE4}" type="slidenum">
              <a:rPr lang="en-US"/>
              <a:pPr/>
              <a:t>11</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pPr eaLnBrk="1" hangingPunct="1"/>
            <a:r>
              <a:rPr lang="en-US">
                <a:latin typeface="Times New Roman" charset="0"/>
              </a:rPr>
              <a:t>The best way to do user analysis is to find some representative users and talk to them.  Straightforward characteristics can be obtained by a </a:t>
            </a:r>
            <a:r>
              <a:rPr lang="en-US" b="1">
                <a:latin typeface="Times New Roman" charset="0"/>
              </a:rPr>
              <a:t>questionnaire</a:t>
            </a:r>
            <a:r>
              <a:rPr lang="en-US">
                <a:latin typeface="Times New Roman" charset="0"/>
              </a:rPr>
              <a:t>.  Details about context and environment can be obtained by </a:t>
            </a:r>
            <a:r>
              <a:rPr lang="en-US" b="1">
                <a:latin typeface="Times New Roman" charset="0"/>
              </a:rPr>
              <a:t>interviewing</a:t>
            </a:r>
            <a:r>
              <a:rPr lang="en-US">
                <a:latin typeface="Times New Roman" charset="0"/>
              </a:rPr>
              <a:t> users directly, or even better, </a:t>
            </a:r>
            <a:r>
              <a:rPr lang="en-US" b="1">
                <a:latin typeface="Times New Roman" charset="0"/>
              </a:rPr>
              <a:t>observing</a:t>
            </a:r>
            <a:r>
              <a:rPr lang="en-US">
                <a:latin typeface="Times New Roman" charset="0"/>
              </a:rPr>
              <a:t> them going about their business, in their natural habitat.</a:t>
            </a:r>
          </a:p>
          <a:p>
            <a:pPr eaLnBrk="1" hangingPunct="1"/>
            <a:r>
              <a:rPr lang="en-US">
                <a:latin typeface="Times New Roman" charset="0"/>
              </a:rPr>
              <a:t>Sometimes it can be hard to reach users.  Software companies can erect artificial barriers between users and developers, supposedly for their mutual protection.  After all, if users know who the developers are, they might pester them with bugs and questions about the software, which are better handled by tech support personnel. The marketing department may be afraid to let the developers interact with the users – not only because geeks can be scary (and sometimes obnoxious), but also because usability discussions may make customers dissatisfied with the current product.  (“I hadn’t noticed it before, but that DOES suck!”)  But this isn’t a good idea.  Developers should interact with users, if only so that they learn that their users are intelligent human beings with real goals, not just idiots who can’t find the Any key.</a:t>
            </a:r>
          </a:p>
          <a:p>
            <a:pPr eaLnBrk="1" hangingPunct="1"/>
            <a:r>
              <a:rPr lang="en-US">
                <a:latin typeface="Times New Roman" charset="0"/>
              </a:rPr>
              <a:t>Some users are also expensive to find and talk to.  Nevertheless, make every effort to collect the information you need.  A little money spent collecting information initially should pay off significantly in better designs and fewer iterations.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6E2E56-1AA0-AE45-808E-E0DBEC68489D}" type="slidenum">
              <a:rPr lang="en-US"/>
              <a:pPr/>
              <a:t>12</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pPr eaLnBrk="1" hangingPunct="1"/>
            <a:r>
              <a:rPr lang="en-US">
                <a:latin typeface="Times New Roman" charset="0"/>
              </a:rPr>
              <a:t>The next step is figuring out what tasks are involved in the problem.  A task should be expressed as a goal: </a:t>
            </a:r>
            <a:r>
              <a:rPr lang="en-US" i="1">
                <a:latin typeface="Times New Roman" charset="0"/>
              </a:rPr>
              <a:t>what</a:t>
            </a:r>
            <a:r>
              <a:rPr lang="en-US">
                <a:latin typeface="Times New Roman" charset="0"/>
              </a:rPr>
              <a:t> needs to be done, not </a:t>
            </a:r>
            <a:r>
              <a:rPr lang="en-US" i="1">
                <a:latin typeface="Times New Roman" charset="0"/>
              </a:rPr>
              <a:t>how</a:t>
            </a:r>
            <a:r>
              <a:rPr lang="en-US">
                <a:latin typeface="Times New Roman" charset="0"/>
              </a:rPr>
              <a:t>.</a:t>
            </a:r>
          </a:p>
          <a:p>
            <a:pPr eaLnBrk="1" hangingPunct="1"/>
            <a:r>
              <a:rPr lang="en-US">
                <a:latin typeface="Times New Roman" charset="0"/>
              </a:rPr>
              <a:t>One good way to get started on a task analysis is hierarchical decomposition.  Think about the overall problem you’re trying to solve.  That’s really the top-level task.  Then decompose it into a set of subtasks, or subgoals, that are part of satisfying the overall goal.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95038C-10A9-BA44-A1DD-AC6F191CD39B}" type="slidenum">
              <a:rPr lang="en-US"/>
              <a:pPr/>
              <a:t>13</a:t>
            </a:fld>
            <a:endParaRPr lang="en-US"/>
          </a:p>
        </p:txBody>
      </p:sp>
      <p:sp>
        <p:nvSpPr>
          <p:cNvPr id="36867" name="Rectangle 2"/>
          <p:cNvSpPr>
            <a:spLocks noGrp="1" noRot="1" noChangeAspect="1" noChangeArrowheads="1" noTextEdit="1"/>
          </p:cNvSpPr>
          <p:nvPr>
            <p:ph type="sldImg"/>
          </p:nvPr>
        </p:nvSpPr>
        <p:spPr>
          <a:xfrm>
            <a:off x="1503363" y="720725"/>
            <a:ext cx="4119562" cy="3089275"/>
          </a:xfrm>
          <a:ln/>
        </p:spPr>
      </p:sp>
      <p:sp>
        <p:nvSpPr>
          <p:cNvPr id="36868" name="Rectangle 3"/>
          <p:cNvSpPr>
            <a:spLocks noGrp="1" noChangeArrowheads="1"/>
          </p:cNvSpPr>
          <p:nvPr>
            <p:ph type="body" idx="1"/>
          </p:nvPr>
        </p:nvSpPr>
        <p:spPr>
          <a:noFill/>
          <a:ln/>
        </p:spPr>
        <p:txBody>
          <a:bodyPr/>
          <a:lstStyle/>
          <a:p>
            <a:pPr eaLnBrk="1" hangingPunct="1">
              <a:lnSpc>
                <a:spcPct val="90000"/>
              </a:lnSpc>
            </a:pPr>
            <a:r>
              <a:rPr lang="en-US">
                <a:latin typeface="Times New Roman" charset="0"/>
              </a:rPr>
              <a:t>Once you’ve identified a list of tasks, fill in the details on each one.  Every task in a task analysis should have at least these parts.</a:t>
            </a:r>
          </a:p>
          <a:p>
            <a:pPr eaLnBrk="1" hangingPunct="1">
              <a:lnSpc>
                <a:spcPct val="90000"/>
              </a:lnSpc>
            </a:pPr>
            <a:r>
              <a:rPr lang="en-US">
                <a:latin typeface="Times New Roman" charset="0"/>
              </a:rPr>
              <a:t>The </a:t>
            </a:r>
            <a:r>
              <a:rPr lang="en-US" b="1">
                <a:latin typeface="Times New Roman" charset="0"/>
              </a:rPr>
              <a:t>goal</a:t>
            </a:r>
            <a:r>
              <a:rPr lang="en-US">
                <a:latin typeface="Times New Roman" charset="0"/>
              </a:rPr>
              <a:t> is just the name of the task, like “send an email message.”</a:t>
            </a:r>
          </a:p>
          <a:p>
            <a:pPr eaLnBrk="1" hangingPunct="1">
              <a:lnSpc>
                <a:spcPct val="90000"/>
              </a:lnSpc>
            </a:pPr>
            <a:r>
              <a:rPr lang="en-US">
                <a:latin typeface="Times New Roman" charset="0"/>
              </a:rPr>
              <a:t>The </a:t>
            </a:r>
            <a:r>
              <a:rPr lang="en-US" b="1">
                <a:latin typeface="Times New Roman" charset="0"/>
              </a:rPr>
              <a:t>preconditions</a:t>
            </a:r>
            <a:r>
              <a:rPr lang="en-US">
                <a:latin typeface="Times New Roman" charset="0"/>
              </a:rPr>
              <a:t> are the conditions that must be satisfied before it’s reasonable or possible to attempt the task.  Some preconditions are other tasks in your analysis; e.g., before you can listen to your messages in the Olympic Message System, you first have to log in.  Other preconditions are </a:t>
            </a:r>
            <a:r>
              <a:rPr lang="en-US" b="1">
                <a:latin typeface="Times New Roman" charset="0"/>
              </a:rPr>
              <a:t>information needs</a:t>
            </a:r>
            <a:r>
              <a:rPr lang="en-US">
                <a:latin typeface="Times New Roman" charset="0"/>
              </a:rPr>
              <a:t>, things the user needs to know in order to do the task.  For example, in order to send an email message, I need to know the email addresses of the people I want to send it to; I may also need to look at the message I’m replying to.</a:t>
            </a:r>
          </a:p>
          <a:p>
            <a:pPr eaLnBrk="1" hangingPunct="1">
              <a:lnSpc>
                <a:spcPct val="90000"/>
              </a:lnSpc>
            </a:pPr>
            <a:r>
              <a:rPr lang="en-US">
                <a:latin typeface="Times New Roman" charset="0"/>
              </a:rPr>
              <a:t>Preconditions are vitally important to good UI design, particularly because users don’t always satisfy them before attempting a task, resulting in errors.  Knowing what the preconditions are can help you prevent these errors, or at least render them harmless.  For example, a precondition of starting a fire in a fireplace is opening the flue, so that smoke escapes up the chimney instead of filling the room.  If you know this precondition as a designer, you can design the fireplace with an interlock that ensures the precondition will be met. Another design solution is to offer opportunities to complete preconditions: for example, an email composition window should give the user access to their address book to look up recipients’ email addresses.</a:t>
            </a:r>
          </a:p>
          <a:p>
            <a:pPr eaLnBrk="1" hangingPunct="1">
              <a:lnSpc>
                <a:spcPct val="90000"/>
              </a:lnSpc>
            </a:pPr>
            <a:r>
              <a:rPr lang="en-US">
                <a:latin typeface="Times New Roman" charset="0"/>
              </a:rPr>
              <a:t>Finally, decompose the task into </a:t>
            </a:r>
            <a:r>
              <a:rPr lang="en-US" b="1">
                <a:latin typeface="Times New Roman" charset="0"/>
              </a:rPr>
              <a:t>subtasks</a:t>
            </a:r>
            <a:r>
              <a:rPr lang="en-US">
                <a:latin typeface="Times New Roman" charset="0"/>
              </a:rPr>
              <a:t>, individual steps involved in doing the task.  If the subtasks are nontrivial, they can be recursively decomposed in the same manner.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AB94664-ADCF-014D-BEBC-477FB1D198A1}" type="slidenum">
              <a:rPr lang="en-US"/>
              <a:pPr/>
              <a:t>14</a:t>
            </a:fld>
            <a:endParaRPr lang="en-US"/>
          </a:p>
        </p:txBody>
      </p:sp>
      <p:sp>
        <p:nvSpPr>
          <p:cNvPr id="38915" name="Rectangle 2"/>
          <p:cNvSpPr>
            <a:spLocks noGrp="1" noRot="1" noChangeAspect="1" noChangeArrowheads="1" noTextEdit="1"/>
          </p:cNvSpPr>
          <p:nvPr>
            <p:ph type="sldImg"/>
          </p:nvPr>
        </p:nvSpPr>
        <p:spPr>
          <a:xfrm>
            <a:off x="1503363" y="720725"/>
            <a:ext cx="4119562" cy="3089275"/>
          </a:xfrm>
          <a:ln/>
        </p:spPr>
      </p:sp>
      <p:sp>
        <p:nvSpPr>
          <p:cNvPr id="38916" name="Rectangle 3"/>
          <p:cNvSpPr>
            <a:spLocks noGrp="1" noChangeArrowheads="1"/>
          </p:cNvSpPr>
          <p:nvPr>
            <p:ph type="body" idx="1"/>
          </p:nvPr>
        </p:nvSpPr>
        <p:spPr>
          <a:noFill/>
          <a:ln/>
        </p:spPr>
        <p:txBody>
          <a:bodyPr/>
          <a:lstStyle/>
          <a:p>
            <a:pPr eaLnBrk="1" hangingPunct="1"/>
            <a:r>
              <a:rPr lang="en-US">
                <a:latin typeface="Times New Roman" charset="0"/>
              </a:rPr>
              <a:t>Here’s an example of a task from the Olympic Message System.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E91899-4096-FC49-9AB0-02471FDF7857}" type="slidenum">
              <a:rPr lang="en-US"/>
              <a:pPr/>
              <a:t>15</a:t>
            </a:fld>
            <a:endParaRPr lang="en-US"/>
          </a:p>
        </p:txBody>
      </p:sp>
      <p:sp>
        <p:nvSpPr>
          <p:cNvPr id="40963" name="Rectangle 2"/>
          <p:cNvSpPr>
            <a:spLocks noGrp="1" noRot="1" noChangeAspect="1" noChangeArrowheads="1" noTextEdit="1"/>
          </p:cNvSpPr>
          <p:nvPr>
            <p:ph type="sldImg"/>
          </p:nvPr>
        </p:nvSpPr>
        <p:spPr>
          <a:xfrm>
            <a:off x="1503363" y="720725"/>
            <a:ext cx="4119562" cy="3089275"/>
          </a:xfrm>
          <a:ln/>
        </p:spPr>
      </p:sp>
      <p:sp>
        <p:nvSpPr>
          <p:cNvPr id="40964" name="Rectangle 3"/>
          <p:cNvSpPr>
            <a:spLocks noGrp="1" noChangeArrowheads="1"/>
          </p:cNvSpPr>
          <p:nvPr>
            <p:ph type="body" idx="1"/>
          </p:nvPr>
        </p:nvSpPr>
        <p:spPr>
          <a:noFill/>
          <a:ln/>
        </p:spPr>
        <p:txBody>
          <a:bodyPr/>
          <a:lstStyle/>
          <a:p>
            <a:pPr eaLnBrk="1" hangingPunct="1"/>
            <a:r>
              <a:rPr lang="en-US">
                <a:latin typeface="Times New Roman" charset="0"/>
              </a:rPr>
              <a:t>There are lots of questions you should ask about each task.  Here are a few, with examples relevant to the OMS send-message task.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8C97884-FC15-414A-B116-71E7193FD28F}" type="slidenum">
              <a:rPr lang="en-US"/>
              <a:pPr/>
              <a:t>16</a:t>
            </a:fld>
            <a:endParaRPr lang="en-US"/>
          </a:p>
        </p:txBody>
      </p:sp>
      <p:sp>
        <p:nvSpPr>
          <p:cNvPr id="43011" name="Rectangle 2"/>
          <p:cNvSpPr>
            <a:spLocks noGrp="1" noRot="1" noChangeAspect="1" noChangeArrowheads="1" noTextEdit="1"/>
          </p:cNvSpPr>
          <p:nvPr>
            <p:ph type="sldImg"/>
          </p:nvPr>
        </p:nvSpPr>
        <p:spPr>
          <a:xfrm>
            <a:off x="1503363" y="720725"/>
            <a:ext cx="4119562" cy="3089275"/>
          </a:xfrm>
          <a:ln/>
        </p:spPr>
      </p:sp>
      <p:sp>
        <p:nvSpPr>
          <p:cNvPr id="43012" name="Rectangle 3"/>
          <p:cNvSpPr>
            <a:spLocks noGrp="1" noChangeArrowheads="1"/>
          </p:cNvSpPr>
          <p:nvPr>
            <p:ph type="body" idx="1"/>
          </p:nvPr>
        </p:nvSpPr>
        <p:spPr>
          <a:noFill/>
          <a:ln/>
        </p:spPr>
        <p:txBody>
          <a:bodyPr/>
          <a:lstStyle/>
          <a:p>
            <a:pPr eaLnBrk="1" hangingPunct="1"/>
            <a:r>
              <a:rPr lang="en-US">
                <a:latin typeface="Times New Roman" charset="0"/>
              </a:rPr>
              <a:t>The best sources of information for task analysis are user interviews and direct observation.  Usually, you’ll have to observe how users </a:t>
            </a:r>
            <a:r>
              <a:rPr lang="en-US" i="1">
                <a:latin typeface="Times New Roman" charset="0"/>
              </a:rPr>
              <a:t>currently</a:t>
            </a:r>
            <a:r>
              <a:rPr lang="en-US">
                <a:latin typeface="Times New Roman" charset="0"/>
              </a:rPr>
              <a:t> perform the task.  For the OMS example, we would want to observe athletes interacting with each other, and with family and friends, while they’re training for or competing in events.  We would also want to interview the athletes, in order to understand better their goals in the task.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fontScale="92500"/>
          </a:bodyPr>
          <a:lstStyle/>
          <a:p>
            <a:r>
              <a:rPr lang="en-US"/>
              <a:t>Looking</a:t>
            </a:r>
            <a:r>
              <a:rPr lang="en-US" baseline="0"/>
              <a:t> at today’s typical use of elevators, the high-level task is:</a:t>
            </a:r>
          </a:p>
          <a:p>
            <a:pPr>
              <a:buFont typeface="Arial"/>
              <a:buChar char="•"/>
            </a:pPr>
            <a:r>
              <a:rPr lang="en-US" baseline="0"/>
              <a:t> </a:t>
            </a:r>
            <a:r>
              <a:rPr lang="en-US" b="1"/>
              <a:t>go to a floor</a:t>
            </a:r>
            <a:r>
              <a:rPr lang="en-US" b="0"/>
              <a:t>: for example, I want to go to floor 5.  Subtasks include:</a:t>
            </a:r>
            <a:endParaRPr lang="en-US" b="1"/>
          </a:p>
          <a:p>
            <a:pPr lvl="1">
              <a:buFont typeface="Arial"/>
              <a:buChar char="•"/>
            </a:pPr>
            <a:r>
              <a:rPr lang="en-US" b="0" baseline="0"/>
              <a:t> </a:t>
            </a:r>
            <a:r>
              <a:rPr lang="en-US" b="1" baseline="0"/>
              <a:t>decide between elevator or stairs</a:t>
            </a:r>
          </a:p>
          <a:p>
            <a:pPr lvl="2">
              <a:buFont typeface="Arial"/>
              <a:buChar char="•"/>
            </a:pPr>
            <a:r>
              <a:rPr lang="en-US" b="0" baseline="0"/>
              <a:t>preconditions: knowing how many flights you’d have to climb up or down, and knowing where the elevators are now (are they far away or not moving, so it’s worth taking the stairs) </a:t>
            </a:r>
          </a:p>
          <a:p>
            <a:pPr lvl="1">
              <a:buFont typeface="Arial"/>
              <a:buChar char="•"/>
            </a:pPr>
            <a:r>
              <a:rPr lang="en-US" b="1" baseline="0"/>
              <a:t>call elevator</a:t>
            </a:r>
            <a:r>
              <a:rPr lang="en-US" b="0" baseline="0"/>
              <a:t> to request it to come to you</a:t>
            </a:r>
          </a:p>
          <a:p>
            <a:pPr lvl="1">
              <a:buFont typeface="Arial"/>
              <a:buChar char="•"/>
            </a:pPr>
            <a:r>
              <a:rPr lang="en-US" b="1" baseline="0"/>
              <a:t>step in</a:t>
            </a:r>
            <a:endParaRPr lang="en-US" b="0" baseline="0"/>
          </a:p>
          <a:p>
            <a:pPr lvl="2">
              <a:buFont typeface="Arial"/>
              <a:buChar char="•"/>
            </a:pPr>
            <a:r>
              <a:rPr lang="en-US" b="0" baseline="0"/>
              <a:t>preconditions: elevator has arrived and the door has opened</a:t>
            </a:r>
          </a:p>
          <a:p>
            <a:pPr lvl="2">
              <a:buFont typeface="Arial"/>
              <a:buChar char="•"/>
            </a:pPr>
            <a:r>
              <a:rPr lang="en-US" b="0" baseline="0"/>
              <a:t>(we might omit this one from the task analysis, because it seems like an insignificant subtask; on the other hand, the system *is* affected by this action.  For one thing, the user may now face a different interface, the one inside the elevator, rather than outside, so it’s a significant state change from a UI perspective.  For another, the system has sensors that detect when this happens, and doors open and close in order to enable this to happen.)</a:t>
            </a:r>
          </a:p>
          <a:p>
            <a:pPr lvl="1">
              <a:buFont typeface="Arial"/>
              <a:buChar char="•"/>
            </a:pPr>
            <a:r>
              <a:rPr lang="en-US" b="1" baseline="0"/>
              <a:t>request floor</a:t>
            </a:r>
            <a:r>
              <a:rPr lang="en-US" b="0" baseline="0"/>
              <a:t> (push a button on the panel)</a:t>
            </a:r>
          </a:p>
          <a:p>
            <a:pPr lvl="1">
              <a:buFont typeface="Arial"/>
              <a:buChar char="•"/>
            </a:pPr>
            <a:r>
              <a:rPr lang="en-US" b="0" baseline="0"/>
              <a:t>exceptional condition: if the elevator stops moving, </a:t>
            </a:r>
            <a:r>
              <a:rPr lang="en-US" b="1" baseline="0"/>
              <a:t>call for help</a:t>
            </a:r>
            <a:endParaRPr lang="en-US" b="0" baseline="0"/>
          </a:p>
          <a:p>
            <a:pPr lvl="1">
              <a:buFont typeface="Arial"/>
              <a:buChar char="•"/>
            </a:pPr>
            <a:r>
              <a:rPr lang="en-US" b="1" baseline="0"/>
              <a:t>step out</a:t>
            </a:r>
            <a:endParaRPr lang="en-US" b="0" baseline="0"/>
          </a:p>
          <a:p>
            <a:pPr lvl="2">
              <a:buFont typeface="Arial"/>
              <a:buChar char="•"/>
            </a:pPr>
            <a:r>
              <a:rPr lang="en-US" b="0" baseline="0"/>
              <a:t>preconditions: elevator has arrived at destination floor and doors have opened.</a:t>
            </a:r>
            <a:endParaRPr lang="en-US" b="0"/>
          </a:p>
          <a:p>
            <a:r>
              <a:rPr lang="en-US" b="0" baseline="0"/>
              <a:t>These are the tasks for a passenger.  The elevator task we’re observing is heavily automated, but elevators didn’t used to be automated.  An elevator with a manual driver might have had these tasks for the driver:</a:t>
            </a:r>
          </a:p>
          <a:p>
            <a:pPr>
              <a:buFont typeface="Arial"/>
              <a:buChar char="•"/>
            </a:pPr>
            <a:r>
              <a:rPr lang="en-US" b="0" baseline="0"/>
              <a:t> </a:t>
            </a:r>
            <a:r>
              <a:rPr lang="en-US" b="1" baseline="0"/>
              <a:t>drive the elevator</a:t>
            </a:r>
            <a:endParaRPr lang="en-US" b="0" baseline="0"/>
          </a:p>
          <a:p>
            <a:pPr lvl="1">
              <a:buFont typeface="Arial"/>
              <a:buChar char="•"/>
            </a:pPr>
            <a:r>
              <a:rPr lang="en-US" b="1" baseline="0"/>
              <a:t>view calls</a:t>
            </a:r>
            <a:r>
              <a:rPr lang="en-US" b="0" baseline="0"/>
              <a:t> (requests from other floors, which helps the driver form a plan about which floors to go to in which order)</a:t>
            </a:r>
          </a:p>
          <a:p>
            <a:pPr lvl="2">
              <a:buFont typeface="Arial"/>
              <a:buChar char="•"/>
            </a:pPr>
            <a:r>
              <a:rPr lang="en-US" b="0" baseline="0"/>
              <a:t>which floors have calls? how many people and how much stuff are waiting at each floor?</a:t>
            </a:r>
            <a:endParaRPr lang="en-US" b="1" baseline="0"/>
          </a:p>
          <a:p>
            <a:pPr lvl="1">
              <a:buFont typeface="Arial"/>
              <a:buChar char="•"/>
            </a:pPr>
            <a:r>
              <a:rPr lang="en-US" b="1" baseline="0"/>
              <a:t>go to floor</a:t>
            </a:r>
          </a:p>
          <a:p>
            <a:pPr lvl="2">
              <a:buFont typeface="Arial"/>
              <a:buChar char="•"/>
            </a:pPr>
            <a:r>
              <a:rPr lang="en-US" b="1" baseline="0"/>
              <a:t>close door</a:t>
            </a:r>
            <a:endParaRPr lang="en-US" b="0" baseline="0"/>
          </a:p>
          <a:p>
            <a:pPr lvl="2">
              <a:buFont typeface="Arial"/>
              <a:buChar char="•"/>
            </a:pPr>
            <a:r>
              <a:rPr lang="en-US" b="1" baseline="0"/>
              <a:t>go up</a:t>
            </a:r>
          </a:p>
          <a:p>
            <a:pPr lvl="2">
              <a:buFont typeface="Arial"/>
              <a:buChar char="•"/>
            </a:pPr>
            <a:r>
              <a:rPr lang="en-US" b="1" baseline="0"/>
              <a:t>go down</a:t>
            </a:r>
          </a:p>
          <a:p>
            <a:pPr lvl="2">
              <a:buFont typeface="Arial"/>
              <a:buChar char="•"/>
            </a:pPr>
            <a:r>
              <a:rPr lang="en-US" b="1" baseline="0"/>
              <a:t>stop</a:t>
            </a:r>
          </a:p>
          <a:p>
            <a:pPr lvl="2">
              <a:buFont typeface="Arial"/>
              <a:buChar char="•"/>
            </a:pPr>
            <a:r>
              <a:rPr lang="en-US" b="1" baseline="0"/>
              <a:t>open door</a:t>
            </a:r>
          </a:p>
          <a:p>
            <a:pPr lvl="0">
              <a:buFont typeface="Arial"/>
              <a:buNone/>
            </a:pPr>
            <a:r>
              <a:rPr lang="en-US" b="0" baseline="0"/>
              <a:t>This example isn’t necessarily arguing to go back to the days of manually-controlled elevators, but user control and freedom is a good thing, and some of this control UI </a:t>
            </a:r>
            <a:r>
              <a:rPr lang="en-US" b="0" i="1" baseline="0"/>
              <a:t>is</a:t>
            </a:r>
            <a:r>
              <a:rPr lang="en-US" b="0" i="0" baseline="0"/>
              <a:t> still found in modern elevators, e.g. </a:t>
            </a:r>
            <a:r>
              <a:rPr lang="en-US" b="1" i="0" baseline="0"/>
              <a:t>open door </a:t>
            </a:r>
            <a:r>
              <a:rPr lang="en-US" b="0" i="0" baseline="0"/>
              <a:t>and </a:t>
            </a:r>
            <a:r>
              <a:rPr lang="en-US" b="1" i="0" baseline="0"/>
              <a:t>close door </a:t>
            </a:r>
            <a:r>
              <a:rPr lang="en-US" b="0" i="0" baseline="0"/>
              <a:t>buttons.  Visibility is </a:t>
            </a:r>
            <a:r>
              <a:rPr lang="en-US" b="0" i="1" baseline="0"/>
              <a:t>also</a:t>
            </a:r>
            <a:r>
              <a:rPr lang="en-US" b="0" i="0" baseline="0"/>
              <a:t> a good thing -- when you step on an elevator, would it be helpful to </a:t>
            </a:r>
            <a:r>
              <a:rPr lang="en-US" b="1" i="0" baseline="0"/>
              <a:t>view calls</a:t>
            </a:r>
            <a:r>
              <a:rPr lang="en-US" b="0" i="0" baseline="0"/>
              <a:t>, to know whether this elevator will be making all the stops?</a:t>
            </a:r>
            <a:endParaRPr lang="en-US" b="0" baseline="0"/>
          </a:p>
        </p:txBody>
      </p:sp>
      <p:sp>
        <p:nvSpPr>
          <p:cNvPr id="4" name="Slide Number Placeholder 3"/>
          <p:cNvSpPr>
            <a:spLocks noGrp="1"/>
          </p:cNvSpPr>
          <p:nvPr>
            <p:ph type="sldNum" sz="quarter" idx="10"/>
          </p:nvPr>
        </p:nvSpPr>
        <p:spPr/>
        <p:txBody>
          <a:bodyPr/>
          <a:lstStyle/>
          <a:p>
            <a:pPr>
              <a:defRPr/>
            </a:pPr>
            <a:fld id="{814E088B-1863-8544-ABE4-B3D58FE48B18}" type="slidenum">
              <a:rPr lang="en-US"/>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503363" y="720725"/>
            <a:ext cx="4119562" cy="3089275"/>
          </a:xfrm>
          <a:ln/>
        </p:spPr>
      </p:sp>
      <p:sp>
        <p:nvSpPr>
          <p:cNvPr id="45059" name="Notes Placeholder 2"/>
          <p:cNvSpPr>
            <a:spLocks noGrp="1"/>
          </p:cNvSpPr>
          <p:nvPr>
            <p:ph type="body" idx="1"/>
          </p:nvPr>
        </p:nvSpPr>
        <p:spPr>
          <a:noFill/>
          <a:ln/>
        </p:spPr>
        <p:txBody>
          <a:bodyPr/>
          <a:lstStyle/>
          <a:p>
            <a:r>
              <a:rPr lang="en-US">
                <a:latin typeface="Times New Roman" charset="0"/>
              </a:rPr>
              <a:t>The third step is </a:t>
            </a:r>
            <a:r>
              <a:rPr lang="en-US" b="1">
                <a:latin typeface="Times New Roman" charset="0"/>
              </a:rPr>
              <a:t>domain analysis</a:t>
            </a:r>
            <a:r>
              <a:rPr lang="en-US">
                <a:latin typeface="Times New Roman" charset="0"/>
              </a:rPr>
              <a:t>, which discovers the elements of the domain and how they’re related to each other.  If you took 6.170 or a similar software engineering class, you did domain analysis by drawing object model diagrams or entity-relationship diagrams.  That’s what we’ll do too.</a:t>
            </a:r>
          </a:p>
          <a:p>
            <a:r>
              <a:rPr lang="en-US">
                <a:latin typeface="Times New Roman" charset="0"/>
              </a:rPr>
              <a:t>To draw a domain diagram, you first need to identify the </a:t>
            </a:r>
            <a:r>
              <a:rPr lang="en-US" b="1">
                <a:latin typeface="Times New Roman" charset="0"/>
              </a:rPr>
              <a:t>entities</a:t>
            </a:r>
            <a:r>
              <a:rPr lang="en-US">
                <a:latin typeface="Times New Roman" charset="0"/>
              </a:rPr>
              <a:t> of the domain – the </a:t>
            </a:r>
            <a:r>
              <a:rPr lang="en-US" i="1">
                <a:latin typeface="Times New Roman" charset="0"/>
              </a:rPr>
              <a:t>things </a:t>
            </a:r>
            <a:r>
              <a:rPr lang="en-US">
                <a:latin typeface="Times New Roman" charset="0"/>
              </a:rPr>
              <a:t>that are involved. Entities include people, physical objects, and information objects. (An information object is something that consists only of bits. You can't store a chair digitally, but you can store a slide, or a memo, or a purchase order, or an email message, or an account. When you translate your domain diagram into a software system design, you might create classes or database tables that represent people and physical objects in your domain. But at the level of domain analysis, you're not designing the software yet, and people and physical objects are still physical, not digital.)</a:t>
            </a:r>
          </a:p>
          <a:p>
            <a:r>
              <a:rPr lang="en-US">
                <a:latin typeface="Times New Roman" charset="0"/>
              </a:rPr>
              <a:t>User classes defined by role should certainly be entities; user classes defined by characteristics generally aren’t, because variation in characteristics doesn’t change how they fundamentally relate to other entities.  In the OMS example, </a:t>
            </a:r>
            <a:r>
              <a:rPr lang="en-US" i="1">
                <a:latin typeface="Times New Roman" charset="0"/>
              </a:rPr>
              <a:t>athletes</a:t>
            </a:r>
            <a:r>
              <a:rPr lang="en-US">
                <a:latin typeface="Times New Roman" charset="0"/>
              </a:rPr>
              <a:t> have namecards and </a:t>
            </a:r>
            <a:r>
              <a:rPr lang="en-US" i="1">
                <a:latin typeface="Times New Roman" charset="0"/>
              </a:rPr>
              <a:t>sysadmins</a:t>
            </a:r>
            <a:r>
              <a:rPr lang="en-US">
                <a:latin typeface="Times New Roman" charset="0"/>
              </a:rPr>
              <a:t> don’t (role-based classes); but </a:t>
            </a:r>
            <a:r>
              <a:rPr lang="en-US" i="1">
                <a:latin typeface="Times New Roman" charset="0"/>
              </a:rPr>
              <a:t>young</a:t>
            </a:r>
            <a:r>
              <a:rPr lang="en-US">
                <a:latin typeface="Times New Roman" charset="0"/>
              </a:rPr>
              <a:t> or </a:t>
            </a:r>
            <a:r>
              <a:rPr lang="en-US" i="1">
                <a:latin typeface="Times New Roman" charset="0"/>
              </a:rPr>
              <a:t>male</a:t>
            </a:r>
            <a:r>
              <a:rPr lang="en-US">
                <a:latin typeface="Times New Roman" charset="0"/>
              </a:rPr>
              <a:t> isn’t a useful distinction (characteristic-based classes).</a:t>
            </a:r>
          </a:p>
          <a:p>
            <a:r>
              <a:rPr lang="en-US">
                <a:latin typeface="Times New Roman" charset="0"/>
              </a:rPr>
              <a:t>Sometimes you need to include people in the domain model that you haven’t identified as user classes, because they’re involved in the system but aren’t actually users of the interface you’re designing.  For example, an IM client needs to represent Buddies, but they aren’t a user class.  A hospital information management system needs to represent Patients even if they won’t actually touch the UI.</a:t>
            </a:r>
          </a:p>
          <a:p>
            <a:r>
              <a:rPr lang="en-US">
                <a:latin typeface="Times New Roman" charset="0"/>
              </a:rPr>
              <a:t>Draw each kind of entity as a labeled box, as shown here.  Note that you should think about these boxes as representing a </a:t>
            </a:r>
            <a:r>
              <a:rPr lang="en-US" i="1">
                <a:latin typeface="Times New Roman" charset="0"/>
              </a:rPr>
              <a:t>set</a:t>
            </a:r>
            <a:r>
              <a:rPr lang="en-US">
                <a:latin typeface="Times New Roman" charset="0"/>
              </a:rPr>
              <a:t> of objects – so the Athlete box is the set of all athletes in OMS.</a:t>
            </a:r>
          </a:p>
        </p:txBody>
      </p:sp>
      <p:sp>
        <p:nvSpPr>
          <p:cNvPr id="45060" name="Slide Number Placeholder 3"/>
          <p:cNvSpPr>
            <a:spLocks noGrp="1"/>
          </p:cNvSpPr>
          <p:nvPr>
            <p:ph type="sldNum" sz="quarter" idx="5"/>
          </p:nvPr>
        </p:nvSpPr>
        <p:spPr>
          <a:noFill/>
        </p:spPr>
        <p:txBody>
          <a:bodyPr/>
          <a:lstStyle/>
          <a:p>
            <a:fld id="{2BA342D7-51D3-B14C-BA4A-6F2E1CCC80BE}"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503363" y="720725"/>
            <a:ext cx="4119562" cy="3089275"/>
          </a:xfrm>
          <a:ln/>
        </p:spPr>
      </p:sp>
      <p:sp>
        <p:nvSpPr>
          <p:cNvPr id="47107" name="Notes Placeholder 2"/>
          <p:cNvSpPr>
            <a:spLocks noGrp="1"/>
          </p:cNvSpPr>
          <p:nvPr>
            <p:ph type="body" idx="1"/>
          </p:nvPr>
        </p:nvSpPr>
        <p:spPr>
          <a:noFill/>
          <a:ln/>
        </p:spPr>
        <p:txBody>
          <a:bodyPr/>
          <a:lstStyle/>
          <a:p>
            <a:r>
              <a:rPr lang="en-US">
                <a:latin typeface="Times New Roman" charset="0"/>
              </a:rPr>
              <a:t>Next, determine the </a:t>
            </a:r>
            <a:r>
              <a:rPr lang="en-US" b="1">
                <a:latin typeface="Times New Roman" charset="0"/>
              </a:rPr>
              <a:t>relationships </a:t>
            </a:r>
            <a:r>
              <a:rPr lang="en-US">
                <a:latin typeface="Times New Roman" charset="0"/>
              </a:rPr>
              <a:t>between the entities that matter to your problem, and draw them as edges.  Here are some examples from the OMS.  Relationships are usually labeled as verbs (create, know), but with generic relationships like “have” (also called “has-a”), it’s more readable to label it with a noun, analogous to a field or property name (the athlete’s “account”, the account’s “messages”).</a:t>
            </a:r>
          </a:p>
          <a:p>
            <a:r>
              <a:rPr lang="en-US">
                <a:latin typeface="Times New Roman" charset="0"/>
              </a:rPr>
              <a:t>Another kind of relationship is classification, or “is-a”.  You can use this to show that several entity classes are subclasses of a larger one – e.g., Lecturers and TAs are subclasses of Instructors.</a:t>
            </a:r>
          </a:p>
        </p:txBody>
      </p:sp>
      <p:sp>
        <p:nvSpPr>
          <p:cNvPr id="47108" name="Slide Number Placeholder 3"/>
          <p:cNvSpPr>
            <a:spLocks noGrp="1"/>
          </p:cNvSpPr>
          <p:nvPr>
            <p:ph type="sldNum" sz="quarter" idx="5"/>
          </p:nvPr>
        </p:nvSpPr>
        <p:spPr>
          <a:noFill/>
        </p:spPr>
        <p:txBody>
          <a:bodyPr/>
          <a:lstStyle/>
          <a:p>
            <a:fld id="{9A8B6801-ED5C-184A-AC91-4181249D68EB}" type="slidenum">
              <a:rPr lang="en-US"/>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03363" y="720725"/>
            <a:ext cx="4119562" cy="3089275"/>
          </a:xfrm>
          <a:ln/>
        </p:spPr>
      </p:sp>
      <p:sp>
        <p:nvSpPr>
          <p:cNvPr id="49155" name="Notes Placeholder 2"/>
          <p:cNvSpPr>
            <a:spLocks noGrp="1"/>
          </p:cNvSpPr>
          <p:nvPr>
            <p:ph type="body" idx="1"/>
          </p:nvPr>
        </p:nvSpPr>
        <p:spPr>
          <a:noFill/>
          <a:ln/>
        </p:spPr>
        <p:txBody>
          <a:bodyPr/>
          <a:lstStyle/>
          <a:p>
            <a:r>
              <a:rPr lang="en-US">
                <a:latin typeface="Times New Roman" charset="0"/>
              </a:rPr>
              <a:t>Finally, add </a:t>
            </a:r>
            <a:r>
              <a:rPr lang="en-US" b="1">
                <a:latin typeface="Times New Roman" charset="0"/>
              </a:rPr>
              <a:t>multiplicities</a:t>
            </a:r>
            <a:r>
              <a:rPr lang="en-US">
                <a:latin typeface="Times New Roman" charset="0"/>
              </a:rPr>
              <a:t> showing the sizes of entity sets and relationships.  The multiplicity of an entity set is the number of members of that set in the system; for example, there were about 10,000 athletes in OMS.  The multiplicity of a relation is the number of targets per source; for example, an athlete has exactly one account, and each account might have 10 messages stored in it.</a:t>
            </a:r>
          </a:p>
          <a:p>
            <a:r>
              <a:rPr lang="en-US">
                <a:latin typeface="Times New Roman" charset="0"/>
              </a:rPr>
              <a:t>Why do we want multiplicities?  They will be useful in later design, both for thinking about your backend (10 million messages have to be stored much differently than 100 messages) and your user interface (10,000 messages must be displayed and manipulated much differently than 10 messages).</a:t>
            </a:r>
          </a:p>
          <a:p>
            <a:r>
              <a:rPr lang="en-US">
                <a:latin typeface="Times New Roman" charset="0"/>
              </a:rPr>
              <a:t>If there’s some uncertainty in your estimate, or if the multiplicity will vary in actual use, then show a typical value plus a range.  In the diagram here, we’re showing that we expect a typical account to have 10 messages, with as few as 0 messages but possibly as many as 100.  The best multiplicity estimates are based on actual data or observation.  If you’re building an email system, for example, find out how large users’ inboxes actually </a:t>
            </a:r>
            <a:r>
              <a:rPr lang="en-US" i="1">
                <a:latin typeface="Times New Roman" charset="0"/>
              </a:rPr>
              <a:t>are</a:t>
            </a:r>
            <a:r>
              <a:rPr lang="en-US">
                <a:latin typeface="Times New Roman" charset="0"/>
              </a:rPr>
              <a:t>, by measuring existing email practices.</a:t>
            </a:r>
          </a:p>
          <a:p>
            <a:r>
              <a:rPr lang="en-US">
                <a:latin typeface="Times New Roman" charset="0"/>
              </a:rPr>
              <a:t>Note that you don’t have to mark every multiplicity, because many of them can be deduced from other multiplicities.  For example, what is the multiplicity of the Message set, given the other information on the diagram?</a:t>
            </a:r>
          </a:p>
          <a:p>
            <a:r>
              <a:rPr lang="en-US">
                <a:latin typeface="Times New Roman" charset="0"/>
              </a:rPr>
              <a:t>You can abbreviate common multiplicities with symbols:  </a:t>
            </a:r>
            <a:r>
              <a:rPr lang="en-US" b="1">
                <a:latin typeface="Times New Roman" charset="0"/>
              </a:rPr>
              <a:t>!</a:t>
            </a:r>
            <a:r>
              <a:rPr lang="en-US">
                <a:latin typeface="Times New Roman" charset="0"/>
              </a:rPr>
              <a:t> means exactly 1,  </a:t>
            </a:r>
            <a:r>
              <a:rPr lang="en-US" b="1">
                <a:latin typeface="Times New Roman" charset="0"/>
              </a:rPr>
              <a:t>?</a:t>
            </a:r>
            <a:r>
              <a:rPr lang="en-US">
                <a:latin typeface="Times New Roman" charset="0"/>
              </a:rPr>
              <a:t> means 0 or 1,  </a:t>
            </a:r>
            <a:r>
              <a:rPr lang="en-US" b="1">
                <a:latin typeface="Times New Roman" charset="0"/>
              </a:rPr>
              <a:t>+ </a:t>
            </a:r>
            <a:r>
              <a:rPr lang="en-US">
                <a:latin typeface="Times New Roman" charset="0"/>
              </a:rPr>
              <a:t>means 1 or more, and </a:t>
            </a:r>
            <a:r>
              <a:rPr lang="en-US" b="1">
                <a:latin typeface="Times New Roman" charset="0"/>
              </a:rPr>
              <a:t>*</a:t>
            </a:r>
            <a:r>
              <a:rPr lang="en-US">
                <a:latin typeface="Times New Roman" charset="0"/>
              </a:rPr>
              <a:t> means 0 or more.  Use </a:t>
            </a:r>
            <a:r>
              <a:rPr lang="en-US" b="1">
                <a:latin typeface="Times New Roman" charset="0"/>
              </a:rPr>
              <a:t>+</a:t>
            </a:r>
            <a:r>
              <a:rPr lang="en-US">
                <a:latin typeface="Times New Roman" charset="0"/>
              </a:rPr>
              <a:t> and </a:t>
            </a:r>
            <a:r>
              <a:rPr lang="en-US" b="1">
                <a:latin typeface="Times New Roman" charset="0"/>
              </a:rPr>
              <a:t>*</a:t>
            </a:r>
            <a:r>
              <a:rPr lang="en-US">
                <a:latin typeface="Times New Roman" charset="0"/>
              </a:rPr>
              <a:t> when more precise estimates aren’t likely to change the system design, either the backend or the UI.</a:t>
            </a:r>
          </a:p>
          <a:p>
            <a:endParaRPr lang="en-US">
              <a:latin typeface="Times New Roman" charset="0"/>
            </a:endParaRPr>
          </a:p>
        </p:txBody>
      </p:sp>
      <p:sp>
        <p:nvSpPr>
          <p:cNvPr id="49156" name="Slide Number Placeholder 3"/>
          <p:cNvSpPr>
            <a:spLocks noGrp="1"/>
          </p:cNvSpPr>
          <p:nvPr>
            <p:ph type="sldNum" sz="quarter" idx="5"/>
          </p:nvPr>
        </p:nvSpPr>
        <p:spPr>
          <a:noFill/>
        </p:spPr>
        <p:txBody>
          <a:bodyPr/>
          <a:lstStyle/>
          <a:p>
            <a:fld id="{F04FEDBC-F4C7-9448-9F56-1C60098155FC}"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9CAA233-6A9E-DA48-8D27-42544E7015D1}" type="slidenum">
              <a:rPr lang="en-US"/>
              <a:pPr/>
              <a:t>2</a:t>
            </a:fld>
            <a:endParaRPr lang="en-US"/>
          </a:p>
        </p:txBody>
      </p:sp>
      <p:sp>
        <p:nvSpPr>
          <p:cNvPr id="33795" name="Rectangle 2"/>
          <p:cNvSpPr>
            <a:spLocks noGrp="1" noRot="1" noChangeAspect="1" noChangeArrowheads="1" noTextEdit="1"/>
          </p:cNvSpPr>
          <p:nvPr>
            <p:ph type="sldImg"/>
          </p:nvPr>
        </p:nvSpPr>
        <p:spPr>
          <a:xfrm>
            <a:off x="1503363" y="720725"/>
            <a:ext cx="4119562" cy="3089275"/>
          </a:xfrm>
          <a:ln/>
        </p:spPr>
      </p:sp>
      <p:sp>
        <p:nvSpPr>
          <p:cNvPr id="33796" name="Rectangle 3"/>
          <p:cNvSpPr>
            <a:spLocks noGrp="1" noChangeArrowheads="1"/>
          </p:cNvSpPr>
          <p:nvPr>
            <p:ph type="body" idx="1"/>
          </p:nvPr>
        </p:nvSpPr>
        <p:spPr>
          <a:noFill/>
          <a:ln/>
        </p:spPr>
        <p:txBody>
          <a:bodyPr/>
          <a:lstStyle/>
          <a:p>
            <a:r>
              <a:rPr lang="en-US">
                <a:latin typeface="Times New Roman" charset="0"/>
              </a:rPr>
              <a:t>Today’s candidate for the Hall of Fame or Shame is the </a:t>
            </a:r>
            <a:r>
              <a:rPr lang="en-US" b="1">
                <a:latin typeface="Times New Roman" charset="0"/>
              </a:rPr>
              <a:t>modal dialog box</a:t>
            </a:r>
            <a:r>
              <a:rPr lang="en-US">
                <a:latin typeface="Times New Roman" charset="0"/>
              </a:rPr>
              <a:t>.</a:t>
            </a:r>
          </a:p>
          <a:p>
            <a:r>
              <a:rPr lang="en-US">
                <a:latin typeface="Times New Roman" charset="0"/>
              </a:rPr>
              <a:t>A modal dialog box (like the File Open dialog seen here) prevents the user from interacting with the application that popped it up.</a:t>
            </a:r>
          </a:p>
          <a:p>
            <a:r>
              <a:rPr lang="en-US" sz="1000">
                <a:latin typeface="Times New Roman" charset="0"/>
              </a:rPr>
              <a:t>Modal dialogs do have some usability advantages, such as </a:t>
            </a:r>
            <a:r>
              <a:rPr lang="en-US" sz="1000" b="1">
                <a:latin typeface="Times New Roman" charset="0"/>
              </a:rPr>
              <a:t>error prevention</a:t>
            </a:r>
            <a:r>
              <a:rPr lang="en-US" sz="1000">
                <a:latin typeface="Times New Roman" charset="0"/>
              </a:rPr>
              <a:t> (the modal dialog is always on top, so it can’t get lost or be ignored, and the user can’t accidentally change the selection in the main window while working on a modal dialog that affects that selection).</a:t>
            </a:r>
          </a:p>
          <a:p>
            <a:r>
              <a:rPr lang="en-US" sz="1000">
                <a:latin typeface="Times New Roman" charset="0"/>
              </a:rPr>
              <a:t>But there are usability disadvantages too, chief among them </a:t>
            </a:r>
            <a:r>
              <a:rPr lang="en-US" sz="1000" b="1">
                <a:latin typeface="Times New Roman" charset="0"/>
              </a:rPr>
              <a:t>loss of user control</a:t>
            </a:r>
            <a:r>
              <a:rPr lang="en-US" sz="1000">
                <a:latin typeface="Times New Roman" charset="0"/>
              </a:rPr>
              <a:t> and reduced </a:t>
            </a:r>
            <a:r>
              <a:rPr lang="en-US" sz="1000" b="1">
                <a:latin typeface="Times New Roman" charset="0"/>
              </a:rPr>
              <a:t>visibility </a:t>
            </a:r>
            <a:r>
              <a:rPr lang="en-US" sz="1000">
                <a:latin typeface="Times New Roman" charset="0"/>
              </a:rPr>
              <a:t>(e.g., you can’t see important information or previews in the main window, and can’t scroll the main window to bring something else into view).  Modal dialogs may also overload the user’s </a:t>
            </a:r>
            <a:r>
              <a:rPr lang="en-US" sz="1000" b="1">
                <a:latin typeface="Times New Roman" charset="0"/>
              </a:rPr>
              <a:t>short-term memory </a:t>
            </a:r>
            <a:r>
              <a:rPr lang="en-US" sz="1000">
                <a:latin typeface="Times New Roman" charset="0"/>
              </a:rPr>
              <a:t>– if the user needs some information from the main window, or worse, from a second modal dialog, then they’re forced to remember it, rather than simply viewing and interacting with both dialogs side-by-side.</a:t>
            </a:r>
          </a:p>
          <a:p>
            <a:r>
              <a:rPr lang="en-US" sz="1000">
                <a:latin typeface="Times New Roman" charset="0"/>
              </a:rPr>
              <a:t>When you try to interact with the main window, Windows gives some nice animated </a:t>
            </a:r>
            <a:r>
              <a:rPr lang="en-US" sz="1000" b="1">
                <a:latin typeface="Times New Roman" charset="0"/>
              </a:rPr>
              <a:t>feedback </a:t>
            </a:r>
            <a:r>
              <a:rPr lang="en-US" sz="1000">
                <a:latin typeface="Times New Roman" charset="0"/>
              </a:rPr>
              <a:t>– flashing the border of the modal dialog box.  This helps explain why your clicks on the main window had no effect. </a:t>
            </a:r>
          </a:p>
          <a:p>
            <a:r>
              <a:rPr lang="en-US" sz="1000">
                <a:latin typeface="Times New Roman" charset="0"/>
              </a:rPr>
              <a:t>On most platforms, you can at least move, resize, and minimize the main window, even when a modal dialog is showing.  (The modal dialog minimizes along with it.)  Alas, not on Windows… the main window is completely pinned!  You can minimize it only by obscure means, like the Show Desktop command, which minimizes </a:t>
            </a:r>
            <a:r>
              <a:rPr lang="en-US" sz="1000" i="1">
                <a:latin typeface="Times New Roman" charset="0"/>
              </a:rPr>
              <a:t>all</a:t>
            </a:r>
            <a:r>
              <a:rPr lang="en-US" sz="1000">
                <a:latin typeface="Times New Roman" charset="0"/>
              </a:rPr>
              <a:t> windows.  This is a big obstacle to user control and freedom.</a:t>
            </a:r>
          </a:p>
          <a:p>
            <a:r>
              <a:rPr lang="en-US" sz="1000" b="1">
                <a:latin typeface="Times New Roman" charset="0"/>
              </a:rPr>
              <a:t>Modeless dialogs</a:t>
            </a:r>
            <a:r>
              <a:rPr lang="en-US" sz="1000">
                <a:latin typeface="Times New Roman" charset="0"/>
              </a:rPr>
              <a:t>, by contrast, don’t prevent using other windows in the application.  They’re often used for ongoing interactions with the main window, like Find/Replace.  One problem is that a modeless dialog box can get in the way of viewing or interacting with the main window (as when a Find/Replace dialog covers up the match).  Another problem is a </a:t>
            </a:r>
            <a:r>
              <a:rPr lang="en-US" sz="1000" b="1">
                <a:latin typeface="Times New Roman" charset="0"/>
              </a:rPr>
              <a:t>consistency </a:t>
            </a:r>
            <a:r>
              <a:rPr lang="en-US" sz="1000">
                <a:latin typeface="Times New Roman" charset="0"/>
              </a:rPr>
              <a:t>problem: modal dialogs and modeless dialogs usually look identical.  Sometimes the presence of a Minimize button is a clue that it’s modeless, but that’s not a very strong visual distinction. A modeless dialog may be better represented as a </a:t>
            </a:r>
            <a:r>
              <a:rPr lang="en-US" sz="1000" b="1">
                <a:latin typeface="Times New Roman" charset="0"/>
              </a:rPr>
              <a:t>sidebar</a:t>
            </a:r>
            <a:r>
              <a:rPr lang="en-US" sz="1000">
                <a:latin typeface="Times New Roman" charset="0"/>
              </a:rPr>
              <a:t>, a temporary pane in the main window that’s anchored to one side of the window. Then it can’t obscure the user’s work, can’t get lost, and is clearly visually different from a modal dialog box.  </a:t>
            </a:r>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503363" y="720725"/>
            <a:ext cx="4119562" cy="3089275"/>
          </a:xfrm>
          <a:ln/>
        </p:spPr>
      </p:sp>
      <p:sp>
        <p:nvSpPr>
          <p:cNvPr id="51203" name="Notes Placeholder 2"/>
          <p:cNvSpPr>
            <a:spLocks noGrp="1"/>
          </p:cNvSpPr>
          <p:nvPr>
            <p:ph type="body" idx="1"/>
          </p:nvPr>
        </p:nvSpPr>
        <p:spPr>
          <a:noFill/>
          <a:ln/>
        </p:spPr>
        <p:txBody>
          <a:bodyPr/>
          <a:lstStyle/>
          <a:p>
            <a:r>
              <a:rPr lang="en-US">
                <a:latin typeface="Times New Roman" charset="0"/>
              </a:rPr>
              <a:t>After doing some domain analysis, you can use it to think about whether your user and task analysis was complete.  For example, you may have identified new people entities who really should be user classes of your system.  Maybe Patients </a:t>
            </a:r>
            <a:r>
              <a:rPr lang="en-US" i="1">
                <a:latin typeface="Times New Roman" charset="0"/>
              </a:rPr>
              <a:t>should </a:t>
            </a:r>
            <a:r>
              <a:rPr lang="en-US">
                <a:latin typeface="Times New Roman" charset="0"/>
              </a:rPr>
              <a:t>be users of the hospital information system, and a user interface should be created that supports their tasks.</a:t>
            </a:r>
          </a:p>
          <a:p>
            <a:r>
              <a:rPr lang="en-US">
                <a:latin typeface="Times New Roman" charset="0"/>
              </a:rPr>
              <a:t>Your domain analysis may have also identified physical or information objects that don’t seem to be involved in any of the tasks you specified.  That could be a sign that your domain analysis is broader or more detailed than you really need, or it could be a sign that you missed some tasks.</a:t>
            </a:r>
          </a:p>
          <a:p>
            <a:r>
              <a:rPr lang="en-US">
                <a:latin typeface="Times New Roman" charset="0"/>
              </a:rPr>
              <a:t>One heuristic that you can use for information objects is CRUD.  For every information object, consider whether you need low-level tasks for Creating, Reading (viewing information about), Updating (changing the information), and Deleting the objects.  Consider Messages in the OMS example: friends and family need to record messages (Create), athletes need to listen to them (Read), and athletes need to delete them (Delete).  We’re missing the Update task.  Maybe that’s because messages should be immutable, like face-to-face speech is; once something comes out of your mouth, you can’t modify it.  But maybe editing a message is something we could consider in the design.  In any case, by checking for CRUD, we might find tasks we didn’t observe in the task analysis.</a:t>
            </a:r>
          </a:p>
          <a:p>
            <a:endParaRPr lang="en-US">
              <a:latin typeface="Times New Roman" charset="0"/>
            </a:endParaRPr>
          </a:p>
        </p:txBody>
      </p:sp>
      <p:sp>
        <p:nvSpPr>
          <p:cNvPr id="51204" name="Slide Number Placeholder 3"/>
          <p:cNvSpPr>
            <a:spLocks noGrp="1"/>
          </p:cNvSpPr>
          <p:nvPr>
            <p:ph type="sldNum" sz="quarter" idx="5"/>
          </p:nvPr>
        </p:nvSpPr>
        <p:spPr>
          <a:noFill/>
        </p:spPr>
        <p:txBody>
          <a:bodyPr/>
          <a:lstStyle/>
          <a:p>
            <a:fld id="{5D5BC70A-7863-0741-8EA6-4FFB7BDB547E}"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Clearly </a:t>
            </a:r>
            <a:r>
              <a:rPr lang="en-US" b="1"/>
              <a:t>Tweets</a:t>
            </a:r>
            <a:r>
              <a:rPr lang="en-US" b="0" baseline="0"/>
              <a:t> are an entity.  Also </a:t>
            </a:r>
            <a:r>
              <a:rPr lang="en-US" b="1" baseline="0"/>
              <a:t>Users</a:t>
            </a:r>
            <a:r>
              <a:rPr lang="en-US" b="0" baseline="0"/>
              <a:t>, and their </a:t>
            </a:r>
            <a:r>
              <a:rPr lang="en-US" b="1" baseline="0"/>
              <a:t>Accounts</a:t>
            </a:r>
            <a:r>
              <a:rPr lang="en-US" b="0" baseline="0"/>
              <a:t>.</a:t>
            </a:r>
          </a:p>
          <a:p>
            <a:r>
              <a:rPr lang="en-US" b="0" baseline="0"/>
              <a:t>Relationships include Account </a:t>
            </a:r>
            <a:r>
              <a:rPr lang="en-US" b="1" baseline="0"/>
              <a:t>says</a:t>
            </a:r>
            <a:r>
              <a:rPr lang="en-US" b="0" baseline="0"/>
              <a:t> Tweet, and Account </a:t>
            </a:r>
            <a:r>
              <a:rPr lang="en-US" b="1" baseline="0"/>
              <a:t>follows</a:t>
            </a:r>
            <a:r>
              <a:rPr lang="en-US" b="0" baseline="0"/>
              <a:t> Account.</a:t>
            </a:r>
          </a:p>
          <a:p>
            <a:endParaRPr lang="en-US" b="0" baseline="0"/>
          </a:p>
        </p:txBody>
      </p:sp>
      <p:sp>
        <p:nvSpPr>
          <p:cNvPr id="4" name="Slide Number Placeholder 3"/>
          <p:cNvSpPr>
            <a:spLocks noGrp="1"/>
          </p:cNvSpPr>
          <p:nvPr>
            <p:ph type="sldNum" sz="quarter" idx="10"/>
          </p:nvPr>
        </p:nvSpPr>
        <p:spPr/>
        <p:txBody>
          <a:bodyPr/>
          <a:lstStyle/>
          <a:p>
            <a:pPr>
              <a:defRPr/>
            </a:pPr>
            <a:fld id="{814E088B-1863-8544-ABE4-B3D58FE48B18}" type="slidenum">
              <a:rPr lang="en-US"/>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D28CB07-3498-1242-BD48-064A6A5F109F}" type="slidenum">
              <a:rPr lang="en-US"/>
              <a:pPr/>
              <a:t>23</a:t>
            </a:fld>
            <a:endParaRPr lang="en-US"/>
          </a:p>
        </p:txBody>
      </p:sp>
      <p:sp>
        <p:nvSpPr>
          <p:cNvPr id="53251" name="Rectangle 2"/>
          <p:cNvSpPr>
            <a:spLocks noGrp="1" noRot="1" noChangeAspect="1" noChangeArrowheads="1" noTextEdit="1"/>
          </p:cNvSpPr>
          <p:nvPr>
            <p:ph type="sldImg"/>
          </p:nvPr>
        </p:nvSpPr>
        <p:spPr>
          <a:xfrm>
            <a:off x="1503363" y="720725"/>
            <a:ext cx="4119562" cy="3089275"/>
          </a:xfrm>
          <a:ln/>
        </p:spPr>
      </p:sp>
      <p:sp>
        <p:nvSpPr>
          <p:cNvPr id="53252" name="Rectangle 3"/>
          <p:cNvSpPr>
            <a:spLocks noGrp="1" noChangeArrowheads="1"/>
          </p:cNvSpPr>
          <p:nvPr>
            <p:ph type="body" idx="1"/>
          </p:nvPr>
        </p:nvSpPr>
        <p:spPr>
          <a:noFill/>
          <a:ln/>
        </p:spPr>
        <p:txBody>
          <a:bodyPr/>
          <a:lstStyle/>
          <a:p>
            <a:pPr eaLnBrk="1" hangingPunct="1"/>
            <a:r>
              <a:rPr lang="en-US">
                <a:latin typeface="Times New Roman" charset="0"/>
              </a:rPr>
              <a:t>User, task, and domain analysis feed into a more general process called </a:t>
            </a:r>
            <a:r>
              <a:rPr lang="en-US" b="1">
                <a:latin typeface="Times New Roman" charset="0"/>
              </a:rPr>
              <a:t>requirements analysis</a:t>
            </a:r>
            <a:r>
              <a:rPr lang="en-US">
                <a:latin typeface="Times New Roman" charset="0"/>
              </a:rPr>
              <a:t>, which creates a description of the system’s desired functionality and other nonfunctional properties (like performance, security, and capacity).  </a:t>
            </a:r>
          </a:p>
          <a:p>
            <a:pPr eaLnBrk="1" hangingPunct="1"/>
            <a:r>
              <a:rPr lang="en-US">
                <a:latin typeface="Times New Roman" charset="0"/>
              </a:rPr>
              <a:t>Without user and task analysis, requirements are incomplete.  User and task analysis contribute additional functionality (tasks that users need to do which may not be evident from the domain analysis alone) as well as nonfunctional requirements about </a:t>
            </a:r>
            <a:r>
              <a:rPr lang="en-US" b="1">
                <a:latin typeface="Times New Roman" charset="0"/>
              </a:rPr>
              <a:t>usability</a:t>
            </a:r>
            <a:r>
              <a:rPr lang="en-US">
                <a:latin typeface="Times New Roman" charset="0"/>
              </a:rPr>
              <a:t> (like how efficient certain tasks should be, or how learnable, or how memorable) and about other properties of the system as well (e.g., accommodation for users’ physical limitations, like impaired vision).  For example, here are some of the requirements in the OMS system that might come out of user and task analysis:</a:t>
            </a:r>
          </a:p>
          <a:p>
            <a:pPr eaLnBrk="1" hangingPunct="1">
              <a:buFontTx/>
              <a:buChar char="•"/>
            </a:pPr>
            <a:r>
              <a:rPr lang="en-US">
                <a:latin typeface="Times New Roman" charset="0"/>
              </a:rPr>
              <a:t>Support twelve languages (because athletes, friends &amp; family don’t all speak the same language)</a:t>
            </a:r>
          </a:p>
          <a:p>
            <a:pPr eaLnBrk="1" hangingPunct="1">
              <a:buFontTx/>
              <a:buChar char="•"/>
            </a:pPr>
            <a:r>
              <a:rPr lang="en-US">
                <a:latin typeface="Times New Roman" charset="0"/>
              </a:rPr>
              <a:t>Support non-touchtone phones (because friends &amp; family don’t all have them)</a:t>
            </a:r>
          </a:p>
          <a:p>
            <a:pPr eaLnBrk="1" hangingPunct="1">
              <a:buFontTx/>
              <a:buChar char="•"/>
            </a:pPr>
            <a:r>
              <a:rPr lang="en-US">
                <a:latin typeface="Times New Roman" charset="0"/>
              </a:rPr>
              <a:t>Check Messages task should take less than 30 seconds (because athletes may be pressed for time)</a:t>
            </a:r>
          </a:p>
          <a:p>
            <a:pPr eaLnBrk="1" hangingPunct="1"/>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B3A6D46-F851-AD4D-8442-2EDCC41F8313}" type="slidenum">
              <a:rPr lang="en-US"/>
              <a:pPr/>
              <a:t>24</a:t>
            </a:fld>
            <a:endParaRPr lang="en-US"/>
          </a:p>
        </p:txBody>
      </p:sp>
      <p:sp>
        <p:nvSpPr>
          <p:cNvPr id="55299" name="Rectangle 2"/>
          <p:cNvSpPr>
            <a:spLocks noGrp="1" noRot="1" noChangeAspect="1" noChangeArrowheads="1" noTextEdit="1"/>
          </p:cNvSpPr>
          <p:nvPr>
            <p:ph type="sldImg"/>
          </p:nvPr>
        </p:nvSpPr>
        <p:spPr>
          <a:xfrm>
            <a:off x="1503363" y="720725"/>
            <a:ext cx="4119562" cy="3089275"/>
          </a:xfrm>
          <a:ln/>
        </p:spPr>
      </p:sp>
      <p:sp>
        <p:nvSpPr>
          <p:cNvPr id="55300" name="Rectangle 3"/>
          <p:cNvSpPr>
            <a:spLocks noGrp="1" noChangeArrowheads="1"/>
          </p:cNvSpPr>
          <p:nvPr>
            <p:ph type="body" idx="1"/>
          </p:nvPr>
        </p:nvSpPr>
        <p:spPr>
          <a:noFill/>
          <a:ln/>
        </p:spPr>
        <p:txBody>
          <a:bodyPr/>
          <a:lstStyle/>
          <a:p>
            <a:pPr eaLnBrk="1" hangingPunct="1"/>
            <a:r>
              <a:rPr lang="en-US">
                <a:latin typeface="Times New Roman" charset="0"/>
              </a:rPr>
              <a:t>Many problems in user and task analysis are caused by jumping too quickly into a requirements mindset.  In user analysis, this sometimes results in wishful thinking, rather than looking at reality.  Saying “OMS users </a:t>
            </a:r>
            <a:r>
              <a:rPr lang="en-US" i="1">
                <a:latin typeface="Times New Roman" charset="0"/>
              </a:rPr>
              <a:t>should</a:t>
            </a:r>
            <a:r>
              <a:rPr lang="en-US">
                <a:latin typeface="Times New Roman" charset="0"/>
              </a:rPr>
              <a:t> all have touchtone phones” is stating a </a:t>
            </a:r>
            <a:r>
              <a:rPr lang="en-US" b="1">
                <a:latin typeface="Times New Roman" charset="0"/>
              </a:rPr>
              <a:t>requirement</a:t>
            </a:r>
            <a:r>
              <a:rPr lang="en-US">
                <a:latin typeface="Times New Roman" charset="0"/>
              </a:rPr>
              <a:t>, not a characteristic of the existing users.  One reason we do user analysis is to see whether these requirements are actually satisfied, or whether we’d have to add something to the system to make sure it’s satisfied.  For example, maybe we’d have to offer touchtone phones to every athlete’s friends and family…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503363" y="720725"/>
            <a:ext cx="4119562" cy="3089275"/>
          </a:xfrm>
          <a:ln/>
        </p:spPr>
      </p:sp>
      <p:sp>
        <p:nvSpPr>
          <p:cNvPr id="57347" name="Notes Placeholder 2"/>
          <p:cNvSpPr>
            <a:spLocks noGrp="1"/>
          </p:cNvSpPr>
          <p:nvPr>
            <p:ph type="body" idx="1"/>
          </p:nvPr>
        </p:nvSpPr>
        <p:spPr>
          <a:noFill/>
          <a:ln/>
        </p:spPr>
        <p:txBody>
          <a:bodyPr/>
          <a:lstStyle/>
          <a:p>
            <a:pPr eaLnBrk="1" hangingPunct="1">
              <a:lnSpc>
                <a:spcPct val="90000"/>
              </a:lnSpc>
            </a:pPr>
            <a:r>
              <a:rPr lang="en-US">
                <a:latin typeface="Times New Roman" charset="0"/>
              </a:rPr>
              <a:t>The requirements mindset can also affect task analysis.  If you’re writing down tasks from the system’s point of view, like “Notify user about appointment”, then you’re writing </a:t>
            </a:r>
            <a:r>
              <a:rPr lang="en-US" b="1">
                <a:latin typeface="Times New Roman" charset="0"/>
              </a:rPr>
              <a:t>requirements</a:t>
            </a:r>
            <a:r>
              <a:rPr lang="en-US">
                <a:latin typeface="Times New Roman" charset="0"/>
              </a:rPr>
              <a:t> (what the system should do), not </a:t>
            </a:r>
            <a:r>
              <a:rPr lang="en-US" b="1">
                <a:latin typeface="Times New Roman" charset="0"/>
              </a:rPr>
              <a:t>tasks</a:t>
            </a:r>
            <a:r>
              <a:rPr lang="en-US">
                <a:latin typeface="Times New Roman" charset="0"/>
              </a:rPr>
              <a:t> (what the user’s goals are).  Sometimes this is merely semantics, and you can just write it the other way; but it may also mean you’re focusing too much on what the system </a:t>
            </a:r>
            <a:r>
              <a:rPr lang="en-US" i="1">
                <a:latin typeface="Times New Roman" charset="0"/>
              </a:rPr>
              <a:t>can</a:t>
            </a:r>
            <a:r>
              <a:rPr lang="en-US">
                <a:latin typeface="Times New Roman" charset="0"/>
              </a:rPr>
              <a:t> do, rather than what the user </a:t>
            </a:r>
            <a:r>
              <a:rPr lang="en-US" i="1">
                <a:latin typeface="Times New Roman" charset="0"/>
              </a:rPr>
              <a:t>wants</a:t>
            </a:r>
            <a:r>
              <a:rPr lang="en-US">
                <a:latin typeface="Times New Roman" charset="0"/>
              </a:rPr>
              <a:t>. Tradeoffs between user goals and implementation feasibility are inevitable, but you don’t want them to dominate your thinking at this early stage of the game.</a:t>
            </a:r>
          </a:p>
          <a:p>
            <a:pPr eaLnBrk="1" hangingPunct="1">
              <a:lnSpc>
                <a:spcPct val="90000"/>
              </a:lnSpc>
            </a:pPr>
            <a:r>
              <a:rPr lang="en-US">
                <a:latin typeface="Times New Roman" charset="0"/>
              </a:rPr>
              <a:t>Task analysis derived from observation may give too much weight to the way things are currently done.  A task analysis that breaks down the steps of a current system is </a:t>
            </a:r>
            <a:r>
              <a:rPr lang="en-US" b="1">
                <a:latin typeface="Times New Roman" charset="0"/>
              </a:rPr>
              <a:t>concrete</a:t>
            </a:r>
            <a:r>
              <a:rPr lang="en-US">
                <a:latin typeface="Times New Roman" charset="0"/>
              </a:rPr>
              <a:t>.  For example, if the </a:t>
            </a:r>
            <a:r>
              <a:rPr lang="en-US" i="1">
                <a:latin typeface="Times New Roman" charset="0"/>
              </a:rPr>
              <a:t>Log In</a:t>
            </a:r>
            <a:r>
              <a:rPr lang="en-US">
                <a:latin typeface="Times New Roman" charset="0"/>
              </a:rPr>
              <a:t> task is broken down into the subtasks </a:t>
            </a:r>
            <a:r>
              <a:rPr lang="en-US" i="1">
                <a:latin typeface="Times New Roman" charset="0"/>
              </a:rPr>
              <a:t>Enter username</a:t>
            </a:r>
            <a:r>
              <a:rPr lang="en-US">
                <a:latin typeface="Times New Roman" charset="0"/>
              </a:rPr>
              <a:t> and </a:t>
            </a:r>
            <a:r>
              <a:rPr lang="en-US" i="1">
                <a:latin typeface="Times New Roman" charset="0"/>
              </a:rPr>
              <a:t>Enter password</a:t>
            </a:r>
            <a:r>
              <a:rPr lang="en-US">
                <a:latin typeface="Times New Roman" charset="0"/>
              </a:rPr>
              <a:t>, then this is a concrete task relevant only to a system that uses usernames and passwords for user identification.  If we instead generalize the </a:t>
            </a:r>
            <a:r>
              <a:rPr lang="en-US" i="1">
                <a:latin typeface="Times New Roman" charset="0"/>
              </a:rPr>
              <a:t>Log In </a:t>
            </a:r>
            <a:r>
              <a:rPr lang="en-US">
                <a:latin typeface="Times New Roman" charset="0"/>
              </a:rPr>
              <a:t>task into subtasks </a:t>
            </a:r>
            <a:r>
              <a:rPr lang="en-US" i="1">
                <a:latin typeface="Times New Roman" charset="0"/>
              </a:rPr>
              <a:t>Identify myself</a:t>
            </a:r>
            <a:r>
              <a:rPr lang="en-US">
                <a:latin typeface="Times New Roman" charset="0"/>
              </a:rPr>
              <a:t> and </a:t>
            </a:r>
            <a:r>
              <a:rPr lang="en-US" i="1">
                <a:latin typeface="Times New Roman" charset="0"/>
              </a:rPr>
              <a:t>Prove my identity</a:t>
            </a:r>
            <a:r>
              <a:rPr lang="en-US">
                <a:latin typeface="Times New Roman" charset="0"/>
              </a:rPr>
              <a:t>, then we have an </a:t>
            </a:r>
            <a:r>
              <a:rPr lang="en-US" b="1">
                <a:latin typeface="Times New Roman" charset="0"/>
              </a:rPr>
              <a:t>essential</a:t>
            </a:r>
            <a:r>
              <a:rPr lang="en-US">
                <a:latin typeface="Times New Roman" charset="0"/>
              </a:rPr>
              <a:t> task, which admits much richer design possibilities when it’s time to translate this task into a user interface.</a:t>
            </a:r>
          </a:p>
          <a:p>
            <a:pPr eaLnBrk="1" hangingPunct="1">
              <a:lnSpc>
                <a:spcPct val="90000"/>
              </a:lnSpc>
            </a:pPr>
            <a:r>
              <a:rPr lang="en-US">
                <a:latin typeface="Times New Roman" charset="0"/>
              </a:rPr>
              <a:t>A danger of concrete task analysis is that it might preserve tasks that are inefficient or could be done a completely different way in software.  Suppose we did a task analysis by observing users interacting with paper manuals.  We’d see a lot of page flipping: “Find page N” might be an important subtask.  We might naively conclude from this that an online manual should provide really good mechanisms for paging &amp; scrolling, and that we should pour development effort into making those mechanisms as fast as possible.  But page flipping is an artifact of physical books!  It would pay off much more to have fast and effective searching and hyperlinking in an online manual.  That’s why it’s important to focus on </a:t>
            </a:r>
            <a:r>
              <a:rPr lang="en-US" b="1">
                <a:latin typeface="Times New Roman" charset="0"/>
              </a:rPr>
              <a:t>why</a:t>
            </a:r>
            <a:r>
              <a:rPr lang="en-US">
                <a:latin typeface="Times New Roman" charset="0"/>
              </a:rPr>
              <a:t> users do what they do (the essential tasks), not just what they do (the concrete tasks).</a:t>
            </a:r>
          </a:p>
          <a:p>
            <a:pPr eaLnBrk="1" hangingPunct="1">
              <a:lnSpc>
                <a:spcPct val="90000"/>
              </a:lnSpc>
            </a:pPr>
            <a:r>
              <a:rPr lang="en-US">
                <a:latin typeface="Times New Roman" charset="0"/>
              </a:rPr>
              <a:t>An incomplete task analysis may fail to capture important aspects of the existing procedure.  In one case, a dentist’s office converted from manual billing to an automated system.  But the office assistants didn’t like the new system, because they were accustomed to keeping important notes on the paper forms, like “this patient’s insurance takes longer than normal.”  The automated system provided no way to capture those kinds of annotations.  That’s why interviewing and observing real users is still important, even though you’re observing a concrete task process.</a:t>
            </a:r>
          </a:p>
          <a:p>
            <a:pPr>
              <a:lnSpc>
                <a:spcPct val="90000"/>
              </a:lnSpc>
            </a:pPr>
            <a:endParaRPr lang="en-US">
              <a:latin typeface="Times New Roman" charset="0"/>
            </a:endParaRPr>
          </a:p>
        </p:txBody>
      </p:sp>
      <p:sp>
        <p:nvSpPr>
          <p:cNvPr id="57348" name="Slide Number Placeholder 3"/>
          <p:cNvSpPr>
            <a:spLocks noGrp="1"/>
          </p:cNvSpPr>
          <p:nvPr>
            <p:ph type="sldNum" sz="quarter" idx="5"/>
          </p:nvPr>
        </p:nvSpPr>
        <p:spPr>
          <a:noFill/>
        </p:spPr>
        <p:txBody>
          <a:bodyPr/>
          <a:lstStyle/>
          <a:p>
            <a:fld id="{6B012DF9-C4F3-264B-AE4C-AC1922CDA7E9}"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20A68FF-3D4A-C04B-B75F-73C9BB51BC7E}" type="slidenum">
              <a:rPr lang="en-US"/>
              <a:pPr/>
              <a:t>26</a:t>
            </a:fld>
            <a:endParaRPr lang="en-US"/>
          </a:p>
        </p:txBody>
      </p:sp>
      <p:sp>
        <p:nvSpPr>
          <p:cNvPr id="59395" name="Rectangle 2"/>
          <p:cNvSpPr>
            <a:spLocks noGrp="1" noRot="1" noChangeAspect="1" noChangeArrowheads="1" noTextEdit="1"/>
          </p:cNvSpPr>
          <p:nvPr>
            <p:ph type="sldImg"/>
          </p:nvPr>
        </p:nvSpPr>
        <p:spPr>
          <a:xfrm>
            <a:off x="1503363" y="720725"/>
            <a:ext cx="4119562" cy="3089275"/>
          </a:xfrm>
          <a:ln/>
        </p:spPr>
      </p:sp>
      <p:sp>
        <p:nvSpPr>
          <p:cNvPr id="59396" name="Rectangle 3"/>
          <p:cNvSpPr>
            <a:spLocks noGrp="1" noChangeArrowheads="1"/>
          </p:cNvSpPr>
          <p:nvPr>
            <p:ph type="body" idx="1"/>
          </p:nvPr>
        </p:nvSpPr>
        <p:spPr>
          <a:noFill/>
          <a:ln/>
        </p:spPr>
        <p:txBody>
          <a:bodyPr/>
          <a:lstStyle/>
          <a:p>
            <a:pPr eaLnBrk="1" hangingPunct="1"/>
            <a:r>
              <a:rPr lang="en-US">
                <a:latin typeface="Times New Roman" charset="0"/>
              </a:rPr>
              <a:t>When you’re interviewing users, they tend to focus on the what: “first I do this, then I do this…”  Be sure to probe for the </a:t>
            </a:r>
            <a:r>
              <a:rPr lang="en-US" b="1">
                <a:latin typeface="Times New Roman" charset="0"/>
              </a:rPr>
              <a:t>why</a:t>
            </a:r>
            <a:r>
              <a:rPr lang="en-US">
                <a:latin typeface="Times New Roman" charset="0"/>
              </a:rPr>
              <a:t> and </a:t>
            </a:r>
            <a:r>
              <a:rPr lang="en-US" b="1">
                <a:latin typeface="Times New Roman" charset="0"/>
              </a:rPr>
              <a:t>how</a:t>
            </a:r>
            <a:r>
              <a:rPr lang="en-US">
                <a:latin typeface="Times New Roman" charset="0"/>
              </a:rPr>
              <a:t> as well, to make your analysis more abstract and at the same time more detailed.</a:t>
            </a:r>
          </a:p>
          <a:p>
            <a:pPr eaLnBrk="1" hangingPunct="1"/>
            <a:r>
              <a:rPr lang="en-US">
                <a:latin typeface="Times New Roman" charset="0"/>
              </a:rPr>
              <a:t>Since you want to improve the current situation, look for its weaknesses and problems.  What tasks often fail?  What unimportant tasks are wasting lots of time?  It helps to ask the users what annoys them and what suggestions they have for improvement.</a:t>
            </a:r>
          </a:p>
          <a:p>
            <a:pPr eaLnBrk="1" hangingPunct="1"/>
            <a:r>
              <a:rPr lang="en-US">
                <a:latin typeface="Times New Roman" charset="0"/>
              </a:rPr>
              <a:t>There are two other techniques for making user and task analysis more effective: contextual inquiry and participatory design, described in more detail on the next slides.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4E9543A-0B36-0744-ABE4-9EC4F3AB26B2}" type="slidenum">
              <a:rPr lang="en-US"/>
              <a:pPr/>
              <a:t>27</a:t>
            </a:fld>
            <a:endParaRPr lang="en-US"/>
          </a:p>
        </p:txBody>
      </p:sp>
      <p:sp>
        <p:nvSpPr>
          <p:cNvPr id="61443" name="Rectangle 2"/>
          <p:cNvSpPr>
            <a:spLocks noGrp="1" noRot="1" noChangeAspect="1" noChangeArrowheads="1" noTextEdit="1"/>
          </p:cNvSpPr>
          <p:nvPr>
            <p:ph type="sldImg"/>
          </p:nvPr>
        </p:nvSpPr>
        <p:spPr>
          <a:xfrm>
            <a:off x="1503363" y="720725"/>
            <a:ext cx="4119562" cy="3089275"/>
          </a:xfrm>
          <a:ln/>
        </p:spPr>
      </p:sp>
      <p:sp>
        <p:nvSpPr>
          <p:cNvPr id="61444" name="Rectangle 3"/>
          <p:cNvSpPr>
            <a:spLocks noGrp="1" noChangeArrowheads="1"/>
          </p:cNvSpPr>
          <p:nvPr>
            <p:ph type="body" idx="1"/>
          </p:nvPr>
        </p:nvSpPr>
        <p:spPr>
          <a:noFill/>
          <a:ln/>
        </p:spPr>
        <p:txBody>
          <a:bodyPr/>
          <a:lstStyle/>
          <a:p>
            <a:pPr eaLnBrk="1" hangingPunct="1"/>
            <a:r>
              <a:rPr lang="en-US" b="1">
                <a:latin typeface="Times New Roman" charset="0"/>
              </a:rPr>
              <a:t>Contextual inquiry</a:t>
            </a:r>
            <a:r>
              <a:rPr lang="en-US">
                <a:latin typeface="Times New Roman" charset="0"/>
              </a:rPr>
              <a:t> is a technique that combines interviewing and observation, in the user’s actual work environment, discussing actual work products.  Contextual inquiry fosters strong collaboration between the designers and the users.  (Wixon, Holtzblatt &amp; Knox, “Contextual design: an emergent view of system design”, CHI ’90)</a:t>
            </a:r>
          </a:p>
          <a:p>
            <a:pPr eaLnBrk="1" hangingPunct="1"/>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8F680DE-EAED-AD4D-A45A-B7F91EDCB255}" type="slidenum">
              <a:rPr lang="en-US"/>
              <a:pPr/>
              <a:t>28</a:t>
            </a:fld>
            <a:endParaRPr lang="en-US"/>
          </a:p>
        </p:txBody>
      </p:sp>
      <p:sp>
        <p:nvSpPr>
          <p:cNvPr id="63491" name="Rectangle 2"/>
          <p:cNvSpPr>
            <a:spLocks noGrp="1" noRot="1" noChangeAspect="1" noChangeArrowheads="1" noTextEdit="1"/>
          </p:cNvSpPr>
          <p:nvPr>
            <p:ph type="sldImg"/>
          </p:nvPr>
        </p:nvSpPr>
        <p:spPr>
          <a:xfrm>
            <a:off x="1503363" y="720725"/>
            <a:ext cx="4119562" cy="3089275"/>
          </a:xfrm>
          <a:ln/>
        </p:spPr>
      </p:sp>
      <p:sp>
        <p:nvSpPr>
          <p:cNvPr id="63492" name="Rectangle 3"/>
          <p:cNvSpPr>
            <a:spLocks noGrp="1" noChangeArrowheads="1"/>
          </p:cNvSpPr>
          <p:nvPr>
            <p:ph type="body" idx="1"/>
          </p:nvPr>
        </p:nvSpPr>
        <p:spPr>
          <a:noFill/>
          <a:ln/>
        </p:spPr>
        <p:txBody>
          <a:bodyPr/>
          <a:lstStyle/>
          <a:p>
            <a:pPr eaLnBrk="1" hangingPunct="1"/>
            <a:r>
              <a:rPr lang="en-US" b="1">
                <a:latin typeface="Times New Roman" charset="0"/>
              </a:rPr>
              <a:t>Participatory design</a:t>
            </a:r>
            <a:r>
              <a:rPr lang="en-US">
                <a:latin typeface="Times New Roman" charset="0"/>
              </a:rPr>
              <a:t> includes users directly on the design team – participating in the task analysis, proposing design ideas, helping with evaluation.  This is particularly vital when the target users have much deeper domain knowledge than the design team.  It would be unwise to build an interface for stock trading without an expert in stock trading on the team, for example.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4E088B-1863-8544-ABE4-B3D58FE48B18}"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F76433B-FF14-5441-9D1B-8B1A405AC197}" type="slidenum">
              <a:rPr lang="en-US"/>
              <a:pPr/>
              <a:t>3</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sz="1000">
                <a:latin typeface="Times New Roman" charset="0"/>
              </a:rPr>
              <a:t>On Windows, modal dialogs are generally </a:t>
            </a:r>
            <a:r>
              <a:rPr lang="en-US" sz="1000" i="1">
                <a:latin typeface="Times New Roman" charset="0"/>
              </a:rPr>
              <a:t>application-modal</a:t>
            </a:r>
            <a:r>
              <a:rPr lang="en-US" sz="1000">
                <a:latin typeface="Times New Roman" charset="0"/>
              </a:rPr>
              <a:t> – all windows in the application stop responding until the dialog is dismissed.  (The old days of GUIs also had </a:t>
            </a:r>
            <a:r>
              <a:rPr lang="en-US" sz="1000" i="1">
                <a:latin typeface="Times New Roman" charset="0"/>
              </a:rPr>
              <a:t>system-modal</a:t>
            </a:r>
            <a:r>
              <a:rPr lang="en-US" sz="1000">
                <a:latin typeface="Times New Roman" charset="0"/>
              </a:rPr>
              <a:t> dialogs, which suspended </a:t>
            </a:r>
            <a:r>
              <a:rPr lang="en-US" sz="1000" i="1">
                <a:latin typeface="Times New Roman" charset="0"/>
              </a:rPr>
              <a:t>all</a:t>
            </a:r>
            <a:r>
              <a:rPr lang="en-US" sz="1000">
                <a:latin typeface="Times New Roman" charset="0"/>
              </a:rPr>
              <a:t> applications.)  Mac OS X has a neat improvement, </a:t>
            </a:r>
            <a:r>
              <a:rPr lang="en-US" sz="1000" i="1">
                <a:latin typeface="Times New Roman" charset="0"/>
              </a:rPr>
              <a:t>window-modal</a:t>
            </a:r>
            <a:r>
              <a:rPr lang="en-US" sz="1000">
                <a:latin typeface="Times New Roman" charset="0"/>
              </a:rPr>
              <a:t> dialogs, which are displayed as translucent sheets attached to the titlebar of the blocked window.  This tightly associates the dialog with its window, gives a little visibility of what’s underneath it in the main window – and allows you to interact with other windows, even if they’re from the same application.</a:t>
            </a:r>
          </a:p>
          <a:p>
            <a:r>
              <a:rPr lang="en-US" sz="1000">
                <a:latin typeface="Times New Roman" charset="0"/>
              </a:rPr>
              <a:t>Another advantage of Mac sheets is that they make a strong contrast with modeless dialogs – the translucent, anchored modal sheet is easy to distinguish from a modeless window.</a:t>
            </a:r>
          </a:p>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0E7D42C-711C-D648-AF12-809C05581864}" type="slidenum">
              <a:rPr lang="en-US"/>
              <a:pPr/>
              <a:t>6</a:t>
            </a:fld>
            <a:endParaRPr lang="en-US"/>
          </a:p>
        </p:txBody>
      </p:sp>
      <p:sp>
        <p:nvSpPr>
          <p:cNvPr id="24579" name="Rectangle 2"/>
          <p:cNvSpPr>
            <a:spLocks noGrp="1" noRot="1" noChangeAspect="1" noChangeArrowheads="1" noTextEdit="1"/>
          </p:cNvSpPr>
          <p:nvPr>
            <p:ph type="sldImg"/>
          </p:nvPr>
        </p:nvSpPr>
        <p:spPr>
          <a:xfrm>
            <a:off x="1503363" y="720725"/>
            <a:ext cx="4119562" cy="3089275"/>
          </a:xfrm>
          <a:ln/>
        </p:spPr>
      </p:sp>
      <p:sp>
        <p:nvSpPr>
          <p:cNvPr id="24580" name="Rectangle 3"/>
          <p:cNvSpPr>
            <a:spLocks noGrp="1" noChangeArrowheads="1"/>
          </p:cNvSpPr>
          <p:nvPr>
            <p:ph type="body" idx="1"/>
          </p:nvPr>
        </p:nvSpPr>
        <p:spPr>
          <a:noFill/>
          <a:ln/>
        </p:spPr>
        <p:txBody>
          <a:bodyPr/>
          <a:lstStyle/>
          <a:p>
            <a:pPr eaLnBrk="1" hangingPunct="1"/>
            <a:r>
              <a:rPr lang="en-US">
                <a:latin typeface="Times New Roman" charset="0"/>
              </a:rPr>
              <a:t>We’ve seen that UI design is iterative – that we have to turn the crank several times to achieve good usability.  How do we get started?  How do we acquire information for the initial design?</a:t>
            </a:r>
          </a:p>
          <a:p>
            <a:pPr eaLnBrk="1" hangingPunct="1"/>
            <a:r>
              <a:rPr lang="en-US">
                <a:latin typeface="Times New Roman" charset="0"/>
              </a:rPr>
              <a:t>Today’s lecture is about the process of collecting information about users and their tasks, which is the first step in user-centered design.  We’ll talk about four key steps:</a:t>
            </a:r>
          </a:p>
          <a:p>
            <a:pPr lvl="1" eaLnBrk="1" hangingPunct="1"/>
            <a:r>
              <a:rPr lang="en-US">
                <a:latin typeface="Times New Roman" charset="0"/>
              </a:rPr>
              <a:t>User analysis: who is the user?</a:t>
            </a:r>
          </a:p>
          <a:p>
            <a:pPr lvl="1" eaLnBrk="1" hangingPunct="1"/>
            <a:r>
              <a:rPr lang="en-US">
                <a:latin typeface="Times New Roman" charset="0"/>
              </a:rPr>
              <a:t>Task analysis: what does the user need to do?</a:t>
            </a:r>
          </a:p>
          <a:p>
            <a:pPr lvl="1" eaLnBrk="1" hangingPunct="1"/>
            <a:r>
              <a:rPr lang="en-US">
                <a:latin typeface="Times New Roman" charset="0"/>
              </a:rPr>
              <a:t>Domain analysis: what is the context the user works in (the people and things involved)?</a:t>
            </a:r>
          </a:p>
          <a:p>
            <a:pPr lvl="1" eaLnBrk="1" hangingPunct="1"/>
            <a:r>
              <a:rPr lang="en-US">
                <a:latin typeface="Times New Roman" charset="0"/>
              </a:rPr>
              <a:t>Requirements analysis: what requirements do the preceding three analyses impose on the design?</a:t>
            </a:r>
          </a:p>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C1A1AF9-0DF4-AC4F-A982-B41FAA9CA899}" type="slidenum">
              <a:rPr lang="en-US"/>
              <a:pPr/>
              <a:t>7</a:t>
            </a:fld>
            <a:endParaRPr lang="en-US"/>
          </a:p>
        </p:txBody>
      </p:sp>
      <p:sp>
        <p:nvSpPr>
          <p:cNvPr id="26627" name="Rectangle 2"/>
          <p:cNvSpPr>
            <a:spLocks noGrp="1" noRot="1" noChangeAspect="1" noChangeArrowheads="1" noTextEdit="1"/>
          </p:cNvSpPr>
          <p:nvPr>
            <p:ph type="sldImg"/>
          </p:nvPr>
        </p:nvSpPr>
        <p:spPr>
          <a:xfrm>
            <a:off x="1503363" y="720725"/>
            <a:ext cx="4119562" cy="3089275"/>
          </a:xfrm>
          <a:ln/>
        </p:spPr>
      </p:sp>
      <p:sp>
        <p:nvSpPr>
          <p:cNvPr id="26628" name="Rectangle 3"/>
          <p:cNvSpPr>
            <a:spLocks noGrp="1" noChangeArrowheads="1"/>
          </p:cNvSpPr>
          <p:nvPr>
            <p:ph type="body" idx="1"/>
          </p:nvPr>
        </p:nvSpPr>
        <p:spPr>
          <a:noFill/>
          <a:ln/>
        </p:spPr>
        <p:txBody>
          <a:bodyPr/>
          <a:lstStyle/>
          <a:p>
            <a:pPr eaLnBrk="1" hangingPunct="1"/>
            <a:r>
              <a:rPr lang="en-US">
                <a:latin typeface="Times New Roman" charset="0"/>
              </a:rPr>
              <a:t>The reason for user analysis is straightforward: since you’re not the user, you need to find out who the user actually is.</a:t>
            </a:r>
          </a:p>
          <a:p>
            <a:pPr eaLnBrk="1" hangingPunct="1"/>
            <a:r>
              <a:rPr lang="en-US">
                <a:latin typeface="Times New Roman" charset="0"/>
              </a:rPr>
              <a:t>User analysis seems so obvious that it’s often skipped.  But failing to do it explicitly makes it easier to fall into the trap of assuming every user is like you.  It’s better to do some thinking and collect some information first.</a:t>
            </a:r>
          </a:p>
          <a:p>
            <a:pPr eaLnBrk="1" hangingPunct="1"/>
            <a:r>
              <a:rPr lang="en-US">
                <a:latin typeface="Times New Roman" charset="0"/>
              </a:rPr>
              <a:t>Knowing about the user means not just their individual characteristics, but also their situation.  In what environment will they use your software? What else might be distracting their attention? What is the social context? A movie theater, a quiet library, inside a car, on the deck of an aircraft carrier; environment can place widely varying constraints on your user interface.</a:t>
            </a:r>
          </a:p>
          <a:p>
            <a:pPr eaLnBrk="1" hangingPunct="1"/>
            <a:r>
              <a:rPr lang="en-US">
                <a:latin typeface="Times New Roman" charset="0"/>
              </a:rPr>
              <a:t>Other aspects of the user’s situation include their relationship to other users in their organization, and typical communication patterns.  Can users ask each other for help, or are they isolated?  How do students relate differently to lab assistants, teaching assistants, and professors?</a:t>
            </a:r>
          </a:p>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AAA6D48-3A95-1141-8AB3-DB4B4214BB8A}" type="slidenum">
              <a:rPr lang="en-US"/>
              <a:pPr/>
              <a:t>8</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pPr eaLnBrk="1" hangingPunct="1"/>
            <a:r>
              <a:rPr lang="en-US">
                <a:latin typeface="Times New Roman" charset="0"/>
              </a:rPr>
              <a:t>Many, if not most, applications have to worry about multiple classes of users.</a:t>
            </a:r>
          </a:p>
          <a:p>
            <a:pPr eaLnBrk="1" hangingPunct="1"/>
            <a:r>
              <a:rPr lang="en-US">
                <a:latin typeface="Times New Roman" charset="0"/>
              </a:rPr>
              <a:t>Some user groups are defined by the roles that the user plays in the system: student, teacher, reader, editor.  </a:t>
            </a:r>
          </a:p>
          <a:p>
            <a:pPr eaLnBrk="1" hangingPunct="1"/>
            <a:r>
              <a:rPr lang="en-US">
                <a:latin typeface="Times New Roman" charset="0"/>
              </a:rPr>
              <a:t>Other groups are defined by characteristics: age (teenagers, middle-aged, elderly); motivation (early adopters, frequent users, casual users).  You have to decide which user groups are important for your problem, and do a user analysis for every class.</a:t>
            </a:r>
          </a:p>
          <a:p>
            <a:pPr eaLnBrk="1" hangingPunct="1"/>
            <a:r>
              <a:rPr lang="en-US">
                <a:latin typeface="Times New Roman" charset="0"/>
              </a:rPr>
              <a:t>The Olympic Message System case study we saw in a previous lecture identified several important user classes by role.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503363" y="720725"/>
            <a:ext cx="4119562" cy="3089275"/>
          </a:xfrm>
          <a:ln/>
        </p:spPr>
      </p:sp>
      <p:sp>
        <p:nvSpPr>
          <p:cNvPr id="30723" name="Notes Placeholder 2"/>
          <p:cNvSpPr>
            <a:spLocks noGrp="1"/>
          </p:cNvSpPr>
          <p:nvPr>
            <p:ph type="body" idx="1"/>
          </p:nvPr>
        </p:nvSpPr>
        <p:spPr>
          <a:noFill/>
          <a:ln/>
        </p:spPr>
        <p:txBody>
          <a:bodyPr/>
          <a:lstStyle/>
          <a:p>
            <a:r>
              <a:rPr lang="en-US">
                <a:latin typeface="Times New Roman" charset="0"/>
              </a:rPr>
              <a:t>One popular technique for summarizing user classes is to give each user class a fictional representative, with typical characteristics and often a little back story.  These representatives are called </a:t>
            </a:r>
            <a:r>
              <a:rPr lang="en-US" i="1">
                <a:latin typeface="Times New Roman" charset="0"/>
              </a:rPr>
              <a:t>personas</a:t>
            </a:r>
            <a:r>
              <a:rPr lang="en-US">
                <a:latin typeface="Times New Roman" charset="0"/>
              </a:rPr>
              <a:t>.</a:t>
            </a:r>
          </a:p>
          <a:p>
            <a:r>
              <a:rPr lang="en-US">
                <a:latin typeface="Times New Roman" charset="0"/>
              </a:rPr>
              <a:t>Personas are useful shorthand for a design group; you can say things like “let’s think about how Yoshi would do this”, rather than a mouthful like “non-English-speaking athlete.”  They also help focus attention on typical members of the user class, rather than extremes.  And by putting a human face on a user class, albeit an imaginary one, they can encourage you to have more empathy for a user class that’s very different from your own.  (Alan Cooper, </a:t>
            </a:r>
            <a:r>
              <a:rPr lang="en-US" i="1">
                <a:latin typeface="Times New Roman" charset="0"/>
              </a:rPr>
              <a:t>The Inmates are Running the Asylum</a:t>
            </a:r>
            <a:r>
              <a:rPr lang="en-US">
                <a:latin typeface="Times New Roman" charset="0"/>
              </a:rPr>
              <a:t>, 1999).</a:t>
            </a:r>
          </a:p>
          <a:p>
            <a:r>
              <a:rPr lang="en-US">
                <a:latin typeface="Times New Roman" charset="0"/>
              </a:rPr>
              <a:t>Some cautions: a badly-chosen persona, an extreme case, won't help focus on the typical user. And it's shorthand, so you're abstracting away the richness and diversity of the user class into a specific example. It's not too bad for scalar properties like age or education level, where a mean or median value has some meaning, but what do you do for categorical properties like gender? Say you have a user class that's 35% male and 65% female. Do you use a female persona, at the risk of ignoring the guys? Or do you split it into two user classes, and run the risk of designing for gender differences that really aren't relevant?</a:t>
            </a:r>
          </a:p>
          <a:p>
            <a:r>
              <a:rPr lang="en-US">
                <a:latin typeface="Times New Roman" charset="0"/>
              </a:rPr>
              <a:t>Personas are essentially stereotypes. Technically, you </a:t>
            </a:r>
            <a:r>
              <a:rPr lang="en-US" i="1">
                <a:latin typeface="Times New Roman" charset="0"/>
              </a:rPr>
              <a:t>want</a:t>
            </a:r>
            <a:r>
              <a:rPr lang="en-US">
                <a:latin typeface="Times New Roman" charset="0"/>
              </a:rPr>
              <a:t> a persona to be a stereotype; it should typify its user class. But we all know the dehumanizing effects of stereotyping, so you also want the persona to be like a human being, an </a:t>
            </a:r>
            <a:r>
              <a:rPr lang="en-US" i="1">
                <a:latin typeface="Times New Roman" charset="0"/>
              </a:rPr>
              <a:t>individual</a:t>
            </a:r>
            <a:r>
              <a:rPr lang="en-US">
                <a:latin typeface="Times New Roman" charset="0"/>
              </a:rPr>
              <a:t> that you respect and love. So each persona implicitly has two parts: the stereotypical part, and the "color" we added to make it a real person. For example, Franny is an 8-year old child (typical of some user class), who happens to be a girl, lives in Chicago, and likes drawing bunnies and mushroom clouds (but those parts aren't typical for the class, nor do they really matter for our design). Everybody on the design team has to implicitly know what part of the persona matters and what doesn't. </a:t>
            </a:r>
          </a:p>
        </p:txBody>
      </p:sp>
      <p:sp>
        <p:nvSpPr>
          <p:cNvPr id="30724" name="Slide Number Placeholder 3"/>
          <p:cNvSpPr>
            <a:spLocks noGrp="1"/>
          </p:cNvSpPr>
          <p:nvPr>
            <p:ph type="sldNum" sz="quarter" idx="5"/>
          </p:nvPr>
        </p:nvSpPr>
        <p:spPr>
          <a:noFill/>
        </p:spPr>
        <p:txBody>
          <a:bodyPr/>
          <a:lstStyle/>
          <a:p>
            <a:fld id="{A02C6C25-B932-BE42-859C-D68668F31152}"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Who</a:t>
            </a:r>
            <a:r>
              <a:rPr lang="en-US" baseline="0"/>
              <a:t> are the users in Piazzza?</a:t>
            </a:r>
            <a:endParaRPr lang="en-US"/>
          </a:p>
        </p:txBody>
      </p:sp>
      <p:sp>
        <p:nvSpPr>
          <p:cNvPr id="4" name="Slide Number Placeholder 3"/>
          <p:cNvSpPr>
            <a:spLocks noGrp="1"/>
          </p:cNvSpPr>
          <p:nvPr>
            <p:ph type="sldNum" sz="quarter" idx="10"/>
          </p:nvPr>
        </p:nvSpPr>
        <p:spPr/>
        <p:txBody>
          <a:bodyPr/>
          <a:lstStyle/>
          <a:p>
            <a:pPr>
              <a:defRPr/>
            </a:pPr>
            <a:fld id="{814E088B-1863-8544-ABE4-B3D58FE48B18}" type="slidenum">
              <a:rPr lang="en-US"/>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405C0EB-F2AE-F043-8356-896E42087D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01333B1-2599-A049-BAFE-8C9A3C6205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5678EFF-EAA5-354B-8ECE-C866CC73CA6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D2413F1-23CD-3F40-87C2-4443EFC3259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D5D1C1BD-5835-454A-B0D3-971A1C1E7C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FB1F351-747D-DB46-8032-4958EE6D98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6933DA6-A7FC-E24C-8A6D-904BAD9B6F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73A46A9-DB53-164A-8BBA-7615AD9402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0ED1ADEB-CF9C-B043-A0A9-99E41C81E3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B480CABA-2681-4342-9B23-55BE604172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5BE7557-15B3-DD44-BAE0-D970FFEC71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87DD0FB-C38C-644B-AFC8-A21380A4CE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4B3692C-5096-EA48-B536-3F21E9AF07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27B582B-6F30-C947-B521-9C7927543F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charset="-128"/>
          <a:cs typeface="ＭＳ Ｐゴシック"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1"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2" name="Rectangle 6"/>
          <p:cNvSpPr>
            <a:spLocks noGrp="1" noChangeArrowheads="1"/>
          </p:cNvSpPr>
          <p:nvPr>
            <p:ph type="sldNum" sz="quarter" idx="12"/>
          </p:nvPr>
        </p:nvSpPr>
        <p:spPr>
          <a:noFill/>
        </p:spPr>
        <p:txBody>
          <a:bodyPr/>
          <a:lstStyle/>
          <a:p>
            <a:fld id="{066B2296-3130-854B-9508-51CD1A2AD9A5}" type="slidenum">
              <a:rPr lang="en-US"/>
              <a:pPr/>
              <a:t>1</a:t>
            </a:fld>
            <a:endParaRPr lang="en-US"/>
          </a:p>
        </p:txBody>
      </p:sp>
      <p:sp>
        <p:nvSpPr>
          <p:cNvPr id="17413" name="Rectangle 2"/>
          <p:cNvSpPr>
            <a:spLocks noGrp="1" noChangeArrowheads="1"/>
          </p:cNvSpPr>
          <p:nvPr>
            <p:ph type="ctrTitle"/>
          </p:nvPr>
        </p:nvSpPr>
        <p:spPr>
          <a:xfrm>
            <a:off x="685800" y="2492375"/>
            <a:ext cx="7772400" cy="744538"/>
          </a:xfrm>
        </p:spPr>
        <p:txBody>
          <a:bodyPr/>
          <a:lstStyle/>
          <a:p>
            <a:pPr eaLnBrk="1" hangingPunct="1"/>
            <a:r>
              <a:rPr lang="en-US" dirty="0"/>
              <a:t>Lecture</a:t>
            </a:r>
            <a:r>
              <a:rPr lang="en-US" dirty="0" smtClean="0"/>
              <a:t> 7: </a:t>
            </a:r>
            <a:r>
              <a:rPr lang="en-US" dirty="0"/>
              <a:t>Task Analysis</a:t>
            </a:r>
          </a:p>
        </p:txBody>
      </p:sp>
      <p:sp>
        <p:nvSpPr>
          <p:cNvPr id="3078" name="Rectangle 3"/>
          <p:cNvSpPr>
            <a:spLocks noGrp="1" noChangeArrowheads="1"/>
          </p:cNvSpPr>
          <p:nvPr>
            <p:ph type="subTitle" idx="1"/>
          </p:nvPr>
        </p:nvSpPr>
        <p:spPr>
          <a:xfrm>
            <a:off x="1371600" y="3505200"/>
            <a:ext cx="6400800" cy="1752600"/>
          </a:xfrm>
        </p:spPr>
        <p:txBody>
          <a:bodyPr/>
          <a:lstStyle/>
          <a:p>
            <a:pPr algn="l" eaLnBrk="1" hangingPunct="1">
              <a:defRPr/>
            </a:pPr>
            <a:endParaRPr lang="en-US" sz="2400" dirty="0" smtClean="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User Analysis of Piazzza</a:t>
            </a:r>
          </a:p>
        </p:txBody>
      </p:sp>
      <p:sp>
        <p:nvSpPr>
          <p:cNvPr id="3" name="Text Placeholder 2"/>
          <p:cNvSpPr>
            <a:spLocks noGrp="1"/>
          </p:cNvSpPr>
          <p:nvPr>
            <p:ph type="body" idx="1"/>
          </p:nvPr>
        </p:nvSpPr>
        <p:spPr/>
        <p:txBody>
          <a:bodyPr/>
          <a:lstStyle/>
          <a:p>
            <a:r>
              <a:rPr lang="en-US"/>
              <a:t>Piazzza is our class Q&amp;A forum</a:t>
            </a:r>
          </a:p>
          <a:p>
            <a:r>
              <a:rPr lang="en-US"/>
              <a:t>Let’s do a user analysis for it</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9D2413F1-23CD-3F40-87C2-4443EFC32597}"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How To Do User Analysis</a:t>
            </a:r>
          </a:p>
        </p:txBody>
      </p:sp>
      <p:sp>
        <p:nvSpPr>
          <p:cNvPr id="31747" name="Rectangle 3"/>
          <p:cNvSpPr>
            <a:spLocks noGrp="1" noChangeArrowheads="1"/>
          </p:cNvSpPr>
          <p:nvPr>
            <p:ph type="body" idx="1"/>
          </p:nvPr>
        </p:nvSpPr>
        <p:spPr/>
        <p:txBody>
          <a:bodyPr/>
          <a:lstStyle/>
          <a:p>
            <a:pPr eaLnBrk="1" hangingPunct="1"/>
            <a:r>
              <a:rPr lang="en-US"/>
              <a:t>Techniques</a:t>
            </a:r>
          </a:p>
          <a:p>
            <a:pPr lvl="1" eaLnBrk="1" hangingPunct="1"/>
            <a:r>
              <a:rPr lang="en-US"/>
              <a:t>Questionnaires</a:t>
            </a:r>
          </a:p>
          <a:p>
            <a:pPr lvl="1" eaLnBrk="1" hangingPunct="1"/>
            <a:r>
              <a:rPr lang="en-US"/>
              <a:t>Interviews</a:t>
            </a:r>
          </a:p>
          <a:p>
            <a:pPr lvl="1" eaLnBrk="1" hangingPunct="1"/>
            <a:r>
              <a:rPr lang="en-US"/>
              <a:t>Observation</a:t>
            </a:r>
          </a:p>
          <a:p>
            <a:pPr eaLnBrk="1" hangingPunct="1"/>
            <a:r>
              <a:rPr lang="en-US"/>
              <a:t>Obstacles</a:t>
            </a:r>
          </a:p>
          <a:p>
            <a:pPr lvl="1" eaLnBrk="1" hangingPunct="1"/>
            <a:r>
              <a:rPr lang="en-US"/>
              <a:t>Developers and users are sometimes systematically isolated from each other</a:t>
            </a:r>
          </a:p>
          <a:p>
            <a:pPr lvl="2" eaLnBrk="1" hangingPunct="1"/>
            <a:r>
              <a:rPr lang="en-US"/>
              <a:t>Tech support shields developers from users</a:t>
            </a:r>
          </a:p>
          <a:p>
            <a:pPr lvl="2" eaLnBrk="1" hangingPunct="1"/>
            <a:r>
              <a:rPr lang="en-US"/>
              <a:t>Marketing shields users from developers</a:t>
            </a:r>
          </a:p>
          <a:p>
            <a:pPr lvl="1" eaLnBrk="1" hangingPunct="1"/>
            <a:r>
              <a:rPr lang="en-US"/>
              <a:t>Some users are expensive to talk to</a:t>
            </a:r>
          </a:p>
          <a:p>
            <a:pPr lvl="2" eaLnBrk="1" hangingPunct="1"/>
            <a:r>
              <a:rPr lang="en-US"/>
              <a:t>Doctors, executives, union members</a:t>
            </a:r>
          </a:p>
        </p:txBody>
      </p:sp>
      <p:sp>
        <p:nvSpPr>
          <p:cNvPr id="317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17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1750" name="Slide Number Placeholder 5"/>
          <p:cNvSpPr>
            <a:spLocks noGrp="1"/>
          </p:cNvSpPr>
          <p:nvPr>
            <p:ph type="sldNum" sz="quarter" idx="12"/>
          </p:nvPr>
        </p:nvSpPr>
        <p:spPr>
          <a:noFill/>
        </p:spPr>
        <p:txBody>
          <a:bodyPr/>
          <a:lstStyle/>
          <a:p>
            <a:fld id="{4D62FB1B-9EA6-E548-988D-F1B56AB3FEFA}"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Task Analysis</a:t>
            </a:r>
          </a:p>
        </p:txBody>
      </p:sp>
      <p:sp>
        <p:nvSpPr>
          <p:cNvPr id="33795" name="Rectangle 3"/>
          <p:cNvSpPr>
            <a:spLocks noGrp="1" noChangeArrowheads="1"/>
          </p:cNvSpPr>
          <p:nvPr>
            <p:ph type="body" idx="1"/>
          </p:nvPr>
        </p:nvSpPr>
        <p:spPr/>
        <p:txBody>
          <a:bodyPr/>
          <a:lstStyle/>
          <a:p>
            <a:pPr marL="609600" indent="-609600" eaLnBrk="1" hangingPunct="1"/>
            <a:r>
              <a:rPr lang="en-US"/>
              <a:t>Identify the individual tasks the program might solve</a:t>
            </a:r>
          </a:p>
          <a:p>
            <a:pPr marL="609600" indent="-609600" eaLnBrk="1" hangingPunct="1"/>
            <a:r>
              <a:rPr lang="en-US"/>
              <a:t>Each task is a goal (</a:t>
            </a:r>
            <a:r>
              <a:rPr lang="en-US" i="1"/>
              <a:t>what</a:t>
            </a:r>
            <a:r>
              <a:rPr lang="en-US"/>
              <a:t>, not </a:t>
            </a:r>
            <a:r>
              <a:rPr lang="en-US" i="1"/>
              <a:t>how</a:t>
            </a:r>
            <a:r>
              <a:rPr lang="en-US"/>
              <a:t>)</a:t>
            </a:r>
          </a:p>
          <a:p>
            <a:pPr marL="609600" indent="-609600" eaLnBrk="1" hangingPunct="1"/>
            <a:r>
              <a:rPr lang="en-US"/>
              <a:t>Often helps to start with overall goal of the system and then decompose it hierarchically into tasks</a:t>
            </a:r>
          </a:p>
        </p:txBody>
      </p:sp>
      <p:sp>
        <p:nvSpPr>
          <p:cNvPr id="3379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379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3798" name="Slide Number Placeholder 5"/>
          <p:cNvSpPr>
            <a:spLocks noGrp="1"/>
          </p:cNvSpPr>
          <p:nvPr>
            <p:ph type="sldNum" sz="quarter" idx="12"/>
          </p:nvPr>
        </p:nvSpPr>
        <p:spPr>
          <a:noFill/>
        </p:spPr>
        <p:txBody>
          <a:bodyPr/>
          <a:lstStyle/>
          <a:p>
            <a:fld id="{7182B4C8-07D0-D84A-8AB9-340098EFBDD4}"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Essential Parts of Task Analysis</a:t>
            </a:r>
          </a:p>
        </p:txBody>
      </p:sp>
      <p:sp>
        <p:nvSpPr>
          <p:cNvPr id="35843" name="Rectangle 3"/>
          <p:cNvSpPr>
            <a:spLocks noGrp="1" noChangeArrowheads="1"/>
          </p:cNvSpPr>
          <p:nvPr>
            <p:ph type="body" idx="1"/>
          </p:nvPr>
        </p:nvSpPr>
        <p:spPr/>
        <p:txBody>
          <a:bodyPr/>
          <a:lstStyle/>
          <a:p>
            <a:pPr eaLnBrk="1" hangingPunct="1"/>
            <a:r>
              <a:rPr lang="en-US"/>
              <a:t>What needs to be done?</a:t>
            </a:r>
          </a:p>
          <a:p>
            <a:pPr lvl="1" eaLnBrk="1" hangingPunct="1"/>
            <a:r>
              <a:rPr lang="en-US"/>
              <a:t>Goal</a:t>
            </a:r>
          </a:p>
          <a:p>
            <a:pPr eaLnBrk="1" hangingPunct="1"/>
            <a:r>
              <a:rPr lang="en-US"/>
              <a:t>What must be done first to make it possible?</a:t>
            </a:r>
          </a:p>
          <a:p>
            <a:pPr lvl="1" eaLnBrk="1" hangingPunct="1"/>
            <a:r>
              <a:rPr lang="en-US"/>
              <a:t>Preconditions</a:t>
            </a:r>
          </a:p>
          <a:p>
            <a:pPr lvl="2" eaLnBrk="1" hangingPunct="1"/>
            <a:r>
              <a:rPr lang="en-US"/>
              <a:t>Tasks on which this task depends</a:t>
            </a:r>
          </a:p>
          <a:p>
            <a:pPr lvl="2" eaLnBrk="1" hangingPunct="1"/>
            <a:r>
              <a:rPr lang="en-US"/>
              <a:t>Information that must be known to the user</a:t>
            </a:r>
          </a:p>
          <a:p>
            <a:pPr eaLnBrk="1" hangingPunct="1"/>
            <a:r>
              <a:rPr lang="en-US"/>
              <a:t>What steps are involved in doing the task?</a:t>
            </a:r>
          </a:p>
          <a:p>
            <a:pPr lvl="1" eaLnBrk="1" hangingPunct="1"/>
            <a:r>
              <a:rPr lang="en-US"/>
              <a:t>Subtasks</a:t>
            </a:r>
          </a:p>
          <a:p>
            <a:pPr lvl="1" eaLnBrk="1" hangingPunct="1"/>
            <a:r>
              <a:rPr lang="en-US"/>
              <a:t>Subtasks may be decomposed recursively</a:t>
            </a:r>
          </a:p>
        </p:txBody>
      </p:sp>
      <p:sp>
        <p:nvSpPr>
          <p:cNvPr id="3584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584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5846" name="Slide Number Placeholder 5"/>
          <p:cNvSpPr>
            <a:spLocks noGrp="1"/>
          </p:cNvSpPr>
          <p:nvPr>
            <p:ph type="sldNum" sz="quarter" idx="12"/>
          </p:nvPr>
        </p:nvSpPr>
        <p:spPr>
          <a:noFill/>
        </p:spPr>
        <p:txBody>
          <a:bodyPr/>
          <a:lstStyle/>
          <a:p>
            <a:fld id="{10C96B98-1578-E242-B0D4-FD20266E0117}"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Example from OMS</a:t>
            </a:r>
          </a:p>
        </p:txBody>
      </p:sp>
      <p:sp>
        <p:nvSpPr>
          <p:cNvPr id="37891" name="Rectangle 3"/>
          <p:cNvSpPr>
            <a:spLocks noGrp="1" noChangeArrowheads="1"/>
          </p:cNvSpPr>
          <p:nvPr>
            <p:ph type="body" idx="1"/>
          </p:nvPr>
        </p:nvSpPr>
        <p:spPr/>
        <p:txBody>
          <a:bodyPr/>
          <a:lstStyle/>
          <a:p>
            <a:pPr eaLnBrk="1" hangingPunct="1"/>
            <a:r>
              <a:rPr lang="en-US"/>
              <a:t>Goal</a:t>
            </a:r>
          </a:p>
          <a:p>
            <a:pPr lvl="1" eaLnBrk="1" hangingPunct="1"/>
            <a:r>
              <a:rPr lang="en-US"/>
              <a:t>Send message to another athlete</a:t>
            </a:r>
          </a:p>
          <a:p>
            <a:pPr eaLnBrk="1" hangingPunct="1"/>
            <a:r>
              <a:rPr lang="en-US"/>
              <a:t>Preconditions</a:t>
            </a:r>
          </a:p>
          <a:p>
            <a:pPr lvl="1" eaLnBrk="1" hangingPunct="1"/>
            <a:r>
              <a:rPr lang="en-US"/>
              <a:t>Must know: my country code, my username, my password, the other athlete</a:t>
            </a:r>
            <a:r>
              <a:rPr lang="en-US">
                <a:latin typeface="Verdana" charset="0"/>
              </a:rPr>
              <a:t>’</a:t>
            </a:r>
            <a:r>
              <a:rPr lang="en-US"/>
              <a:t>s name</a:t>
            </a:r>
          </a:p>
          <a:p>
            <a:pPr eaLnBrk="1" hangingPunct="1"/>
            <a:r>
              <a:rPr lang="en-US"/>
              <a:t>Subtasks</a:t>
            </a:r>
          </a:p>
          <a:p>
            <a:pPr lvl="1" eaLnBrk="1" hangingPunct="1"/>
            <a:r>
              <a:rPr lang="en-US"/>
              <a:t>Log in (identify yourself)</a:t>
            </a:r>
          </a:p>
          <a:p>
            <a:pPr lvl="1" eaLnBrk="1" hangingPunct="1"/>
            <a:r>
              <a:rPr lang="en-US"/>
              <a:t>Identify recipient</a:t>
            </a:r>
          </a:p>
          <a:p>
            <a:pPr lvl="1" eaLnBrk="1" hangingPunct="1"/>
            <a:r>
              <a:rPr lang="en-US"/>
              <a:t>Record message</a:t>
            </a:r>
          </a:p>
          <a:p>
            <a:pPr lvl="1" eaLnBrk="1" hangingPunct="1"/>
            <a:r>
              <a:rPr lang="en-US"/>
              <a:t>Hang up</a:t>
            </a:r>
          </a:p>
          <a:p>
            <a:pPr lvl="1" eaLnBrk="1" hangingPunct="1"/>
            <a:endParaRPr lang="en-US"/>
          </a:p>
        </p:txBody>
      </p:sp>
      <p:sp>
        <p:nvSpPr>
          <p:cNvPr id="3789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789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7894" name="Slide Number Placeholder 5"/>
          <p:cNvSpPr>
            <a:spLocks noGrp="1"/>
          </p:cNvSpPr>
          <p:nvPr>
            <p:ph type="sldNum" sz="quarter" idx="12"/>
          </p:nvPr>
        </p:nvSpPr>
        <p:spPr>
          <a:noFill/>
        </p:spPr>
        <p:txBody>
          <a:bodyPr/>
          <a:lstStyle/>
          <a:p>
            <a:fld id="{C43B8CF9-63A4-5D46-AD35-6555FC6B341C}"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Other Questions to Ask About a Task</a:t>
            </a:r>
          </a:p>
        </p:txBody>
      </p:sp>
      <p:sp>
        <p:nvSpPr>
          <p:cNvPr id="39939" name="Rectangle 3"/>
          <p:cNvSpPr>
            <a:spLocks noGrp="1" noChangeArrowheads="1"/>
          </p:cNvSpPr>
          <p:nvPr>
            <p:ph type="body" idx="1"/>
          </p:nvPr>
        </p:nvSpPr>
        <p:spPr/>
        <p:txBody>
          <a:bodyPr/>
          <a:lstStyle/>
          <a:p>
            <a:pPr eaLnBrk="1" hangingPunct="1">
              <a:lnSpc>
                <a:spcPct val="80000"/>
              </a:lnSpc>
            </a:pPr>
            <a:r>
              <a:rPr lang="en-US" sz="1800"/>
              <a:t>Where is the task performed?</a:t>
            </a:r>
          </a:p>
          <a:p>
            <a:pPr lvl="1" eaLnBrk="1" hangingPunct="1">
              <a:lnSpc>
                <a:spcPct val="80000"/>
              </a:lnSpc>
            </a:pPr>
            <a:r>
              <a:rPr lang="en-US" sz="1600"/>
              <a:t>At a kiosk, standing up</a:t>
            </a:r>
          </a:p>
          <a:p>
            <a:pPr eaLnBrk="1" hangingPunct="1">
              <a:lnSpc>
                <a:spcPct val="80000"/>
              </a:lnSpc>
            </a:pPr>
            <a:r>
              <a:rPr lang="en-US" sz="1800"/>
              <a:t>What is the environment like? Noisy, dirty, dangerous?</a:t>
            </a:r>
          </a:p>
          <a:p>
            <a:pPr lvl="1" eaLnBrk="1" hangingPunct="1">
              <a:lnSpc>
                <a:spcPct val="80000"/>
              </a:lnSpc>
            </a:pPr>
            <a:r>
              <a:rPr lang="en-US" sz="1600"/>
              <a:t>Outside</a:t>
            </a:r>
          </a:p>
          <a:p>
            <a:pPr eaLnBrk="1" hangingPunct="1">
              <a:lnSpc>
                <a:spcPct val="80000"/>
              </a:lnSpc>
            </a:pPr>
            <a:r>
              <a:rPr lang="en-US" sz="1800"/>
              <a:t>How often is the task performed?</a:t>
            </a:r>
          </a:p>
          <a:p>
            <a:pPr lvl="1" eaLnBrk="1" hangingPunct="1">
              <a:lnSpc>
                <a:spcPct val="80000"/>
              </a:lnSpc>
            </a:pPr>
            <a:r>
              <a:rPr lang="en-US" sz="1600"/>
              <a:t>Perhaps a couple times a day</a:t>
            </a:r>
          </a:p>
          <a:p>
            <a:pPr eaLnBrk="1" hangingPunct="1">
              <a:lnSpc>
                <a:spcPct val="80000"/>
              </a:lnSpc>
            </a:pPr>
            <a:r>
              <a:rPr lang="en-US" sz="1800"/>
              <a:t>What are its time or resource constraints?</a:t>
            </a:r>
          </a:p>
          <a:p>
            <a:pPr lvl="1" eaLnBrk="1" hangingPunct="1">
              <a:lnSpc>
                <a:spcPct val="80000"/>
              </a:lnSpc>
            </a:pPr>
            <a:r>
              <a:rPr lang="en-US" sz="1600"/>
              <a:t>A minute or two (might be pressed for time!)</a:t>
            </a:r>
          </a:p>
          <a:p>
            <a:pPr eaLnBrk="1" hangingPunct="1">
              <a:lnSpc>
                <a:spcPct val="80000"/>
              </a:lnSpc>
            </a:pPr>
            <a:r>
              <a:rPr lang="en-US" sz="1800"/>
              <a:t>How is the task learned?</a:t>
            </a:r>
          </a:p>
          <a:p>
            <a:pPr lvl="1" eaLnBrk="1" hangingPunct="1">
              <a:lnSpc>
                <a:spcPct val="80000"/>
              </a:lnSpc>
            </a:pPr>
            <a:r>
              <a:rPr lang="en-US" sz="1600"/>
              <a:t>By trying it</a:t>
            </a:r>
          </a:p>
          <a:p>
            <a:pPr lvl="1" eaLnBrk="1" hangingPunct="1">
              <a:lnSpc>
                <a:spcPct val="80000"/>
              </a:lnSpc>
            </a:pPr>
            <a:r>
              <a:rPr lang="en-US" sz="1600"/>
              <a:t>By watching others</a:t>
            </a:r>
          </a:p>
          <a:p>
            <a:pPr lvl="1" eaLnBrk="1" hangingPunct="1">
              <a:lnSpc>
                <a:spcPct val="80000"/>
              </a:lnSpc>
            </a:pPr>
            <a:r>
              <a:rPr lang="en-US" sz="1600"/>
              <a:t>Classroom training? (probably not)</a:t>
            </a:r>
          </a:p>
          <a:p>
            <a:pPr eaLnBrk="1" hangingPunct="1">
              <a:lnSpc>
                <a:spcPct val="80000"/>
              </a:lnSpc>
            </a:pPr>
            <a:r>
              <a:rPr lang="en-US" sz="1800"/>
              <a:t>What can go wrong? (Exceptions, errors, emergencies)</a:t>
            </a:r>
          </a:p>
          <a:p>
            <a:pPr lvl="1" eaLnBrk="1" hangingPunct="1">
              <a:lnSpc>
                <a:spcPct val="80000"/>
              </a:lnSpc>
            </a:pPr>
            <a:r>
              <a:rPr lang="en-US" sz="1600"/>
              <a:t>Enter wrong country code</a:t>
            </a:r>
          </a:p>
          <a:p>
            <a:pPr lvl="1" eaLnBrk="1" hangingPunct="1">
              <a:lnSpc>
                <a:spcPct val="80000"/>
              </a:lnSpc>
            </a:pPr>
            <a:r>
              <a:rPr lang="en-US" sz="1600"/>
              <a:t>Enter wrong user name</a:t>
            </a:r>
          </a:p>
          <a:p>
            <a:pPr lvl="1" eaLnBrk="1" hangingPunct="1">
              <a:lnSpc>
                <a:spcPct val="80000"/>
              </a:lnSpc>
            </a:pPr>
            <a:r>
              <a:rPr lang="en-US" sz="1600"/>
              <a:t>Get distracted while recording message</a:t>
            </a:r>
          </a:p>
          <a:p>
            <a:pPr eaLnBrk="1" hangingPunct="1">
              <a:lnSpc>
                <a:spcPct val="80000"/>
              </a:lnSpc>
            </a:pPr>
            <a:r>
              <a:rPr lang="en-US" sz="1800"/>
              <a:t>Who else is involved in the task?</a:t>
            </a:r>
          </a:p>
        </p:txBody>
      </p:sp>
      <p:sp>
        <p:nvSpPr>
          <p:cNvPr id="3994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99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9942" name="Slide Number Placeholder 5"/>
          <p:cNvSpPr>
            <a:spLocks noGrp="1"/>
          </p:cNvSpPr>
          <p:nvPr>
            <p:ph type="sldNum" sz="quarter" idx="12"/>
          </p:nvPr>
        </p:nvSpPr>
        <p:spPr>
          <a:noFill/>
        </p:spPr>
        <p:txBody>
          <a:bodyPr/>
          <a:lstStyle/>
          <a:p>
            <a:fld id="{C37E86B1-80EA-4A45-936F-6BE9AFCFFECE}"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How to Do a Task Analysis	</a:t>
            </a:r>
          </a:p>
        </p:txBody>
      </p:sp>
      <p:sp>
        <p:nvSpPr>
          <p:cNvPr id="41987" name="Rectangle 3"/>
          <p:cNvSpPr>
            <a:spLocks noGrp="1" noChangeArrowheads="1"/>
          </p:cNvSpPr>
          <p:nvPr>
            <p:ph type="body" idx="1"/>
          </p:nvPr>
        </p:nvSpPr>
        <p:spPr/>
        <p:txBody>
          <a:bodyPr/>
          <a:lstStyle/>
          <a:p>
            <a:pPr eaLnBrk="1" hangingPunct="1"/>
            <a:r>
              <a:rPr lang="en-US"/>
              <a:t>Interviews with users</a:t>
            </a:r>
          </a:p>
          <a:p>
            <a:pPr eaLnBrk="1" hangingPunct="1"/>
            <a:r>
              <a:rPr lang="en-US"/>
              <a:t>Direct observation of users performing tasks</a:t>
            </a:r>
          </a:p>
        </p:txBody>
      </p:sp>
      <p:sp>
        <p:nvSpPr>
          <p:cNvPr id="419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9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990" name="Slide Number Placeholder 5"/>
          <p:cNvSpPr>
            <a:spLocks noGrp="1"/>
          </p:cNvSpPr>
          <p:nvPr>
            <p:ph type="sldNum" sz="quarter" idx="12"/>
          </p:nvPr>
        </p:nvSpPr>
        <p:spPr>
          <a:noFill/>
        </p:spPr>
        <p:txBody>
          <a:bodyPr/>
          <a:lstStyle/>
          <a:p>
            <a:fld id="{633889D2-67CE-8642-ADEB-C6064F283917}"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Elevator Task Analysis</a:t>
            </a:r>
          </a:p>
        </p:txBody>
      </p:sp>
      <p:sp>
        <p:nvSpPr>
          <p:cNvPr id="3" name="Text Placeholder 2"/>
          <p:cNvSpPr>
            <a:spLocks noGrp="1"/>
          </p:cNvSpPr>
          <p:nvPr>
            <p:ph type="body" idx="1"/>
          </p:nvPr>
        </p:nvSpPr>
        <p:spPr/>
        <p:txBody>
          <a:bodyPr/>
          <a:lstStyle/>
          <a:p>
            <a:r>
              <a:rPr lang="en-US"/>
              <a:t>Suppose we’re designing the Student Center elevator interface</a:t>
            </a:r>
          </a:p>
          <a:p>
            <a:r>
              <a:rPr lang="en-US"/>
              <a:t>What are the tasks?</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9D2413F1-23CD-3F40-87C2-4443EFC32597}"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6"/>
          <p:cNvSpPr>
            <a:spLocks noGrp="1"/>
          </p:cNvSpPr>
          <p:nvPr>
            <p:ph type="title"/>
          </p:nvPr>
        </p:nvSpPr>
        <p:spPr/>
        <p:txBody>
          <a:bodyPr/>
          <a:lstStyle/>
          <a:p>
            <a:r>
              <a:rPr lang="en-US"/>
              <a:t>Domain Analysis</a:t>
            </a:r>
          </a:p>
        </p:txBody>
      </p:sp>
      <p:sp>
        <p:nvSpPr>
          <p:cNvPr id="44035" name="Text Placeholder 7"/>
          <p:cNvSpPr>
            <a:spLocks noGrp="1"/>
          </p:cNvSpPr>
          <p:nvPr>
            <p:ph type="body" idx="1"/>
          </p:nvPr>
        </p:nvSpPr>
        <p:spPr/>
        <p:txBody>
          <a:bodyPr/>
          <a:lstStyle/>
          <a:p>
            <a:r>
              <a:rPr lang="en-US"/>
              <a:t>Identify important things in the domain</a:t>
            </a:r>
          </a:p>
          <a:p>
            <a:pPr lvl="1"/>
            <a:r>
              <a:rPr lang="en-US"/>
              <a:t>People (user  classes)</a:t>
            </a:r>
          </a:p>
          <a:p>
            <a:pPr lvl="2"/>
            <a:r>
              <a:rPr lang="en-US"/>
              <a:t>Athletes, friends &amp; family, sysadmins</a:t>
            </a:r>
          </a:p>
          <a:p>
            <a:pPr lvl="1"/>
            <a:r>
              <a:rPr lang="en-US"/>
              <a:t>Physical objects</a:t>
            </a:r>
          </a:p>
          <a:p>
            <a:pPr lvl="2"/>
            <a:r>
              <a:rPr lang="en-US"/>
              <a:t>Namecard, telephone</a:t>
            </a:r>
          </a:p>
          <a:p>
            <a:pPr lvl="1"/>
            <a:r>
              <a:rPr lang="en-US"/>
              <a:t>Information objects</a:t>
            </a:r>
          </a:p>
          <a:p>
            <a:pPr lvl="2"/>
            <a:r>
              <a:rPr lang="en-US"/>
              <a:t>Messages, accounts</a:t>
            </a:r>
          </a:p>
          <a:p>
            <a:pPr lvl="1"/>
            <a:endParaRPr lang="en-US"/>
          </a:p>
        </p:txBody>
      </p:sp>
      <p:sp>
        <p:nvSpPr>
          <p:cNvPr id="4403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40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4038" name="Slide Number Placeholder 5"/>
          <p:cNvSpPr>
            <a:spLocks noGrp="1"/>
          </p:cNvSpPr>
          <p:nvPr>
            <p:ph type="sldNum" sz="quarter" idx="12"/>
          </p:nvPr>
        </p:nvSpPr>
        <p:spPr>
          <a:noFill/>
        </p:spPr>
        <p:txBody>
          <a:bodyPr/>
          <a:lstStyle/>
          <a:p>
            <a:fld id="{72C98061-DB42-C24B-8955-5AA6B5608C8C}" type="slidenum">
              <a:rPr lang="en-US"/>
              <a:pPr/>
              <a:t>18</a:t>
            </a:fld>
            <a:endParaRPr lang="en-US"/>
          </a:p>
        </p:txBody>
      </p:sp>
      <p:sp>
        <p:nvSpPr>
          <p:cNvPr id="9" name="Rectangle 8"/>
          <p:cNvSpPr>
            <a:spLocks noChangeArrowheads="1"/>
          </p:cNvSpPr>
          <p:nvPr/>
        </p:nvSpPr>
        <p:spPr bwMode="auto">
          <a:xfrm>
            <a:off x="609600" y="48768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Athlete</a:t>
            </a:r>
            <a:endParaRPr lang="en-US"/>
          </a:p>
        </p:txBody>
      </p:sp>
      <p:sp>
        <p:nvSpPr>
          <p:cNvPr id="10" name="Rectangle 9"/>
          <p:cNvSpPr>
            <a:spLocks noChangeArrowheads="1"/>
          </p:cNvSpPr>
          <p:nvPr/>
        </p:nvSpPr>
        <p:spPr bwMode="auto">
          <a:xfrm>
            <a:off x="2667000" y="44196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Sysadmin</a:t>
            </a:r>
            <a:endParaRPr lang="en-US"/>
          </a:p>
        </p:txBody>
      </p:sp>
      <p:sp>
        <p:nvSpPr>
          <p:cNvPr id="11" name="Rectangle 10"/>
          <p:cNvSpPr>
            <a:spLocks noChangeArrowheads="1"/>
          </p:cNvSpPr>
          <p:nvPr/>
        </p:nvSpPr>
        <p:spPr bwMode="auto">
          <a:xfrm>
            <a:off x="4876800" y="5181600"/>
            <a:ext cx="1524000" cy="838200"/>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Namecard</a:t>
            </a:r>
            <a:endParaRPr lang="en-US"/>
          </a:p>
        </p:txBody>
      </p:sp>
      <p:sp>
        <p:nvSpPr>
          <p:cNvPr id="12" name="Rectangle 11"/>
          <p:cNvSpPr>
            <a:spLocks noChangeArrowheads="1"/>
          </p:cNvSpPr>
          <p:nvPr/>
        </p:nvSpPr>
        <p:spPr bwMode="auto">
          <a:xfrm>
            <a:off x="6629400" y="38862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Account</a:t>
            </a:r>
            <a:endParaRPr lang="en-US"/>
          </a:p>
        </p:txBody>
      </p:sp>
      <p:sp>
        <p:nvSpPr>
          <p:cNvPr id="13" name="Rectangle 12"/>
          <p:cNvSpPr>
            <a:spLocks noChangeArrowheads="1"/>
          </p:cNvSpPr>
          <p:nvPr/>
        </p:nvSpPr>
        <p:spPr bwMode="auto">
          <a:xfrm>
            <a:off x="7162800" y="51054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Message</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6"/>
          <p:cNvSpPr>
            <a:spLocks noGrp="1"/>
          </p:cNvSpPr>
          <p:nvPr>
            <p:ph type="title"/>
          </p:nvPr>
        </p:nvSpPr>
        <p:spPr/>
        <p:txBody>
          <a:bodyPr/>
          <a:lstStyle/>
          <a:p>
            <a:r>
              <a:rPr lang="en-US"/>
              <a:t>Domain Analysis</a:t>
            </a:r>
          </a:p>
        </p:txBody>
      </p:sp>
      <p:sp>
        <p:nvSpPr>
          <p:cNvPr id="46083" name="Text Placeholder 7"/>
          <p:cNvSpPr>
            <a:spLocks noGrp="1"/>
          </p:cNvSpPr>
          <p:nvPr>
            <p:ph type="body" idx="1"/>
          </p:nvPr>
        </p:nvSpPr>
        <p:spPr/>
        <p:txBody>
          <a:bodyPr/>
          <a:lstStyle/>
          <a:p>
            <a:r>
              <a:rPr lang="en-US" sz="2400"/>
              <a:t>Determine important relations between the things</a:t>
            </a:r>
          </a:p>
          <a:p>
            <a:pPr lvl="1"/>
            <a:r>
              <a:rPr lang="en-US" sz="2000"/>
              <a:t>Athletes </a:t>
            </a:r>
            <a:r>
              <a:rPr lang="en-US" sz="2000" i="1"/>
              <a:t>have </a:t>
            </a:r>
            <a:r>
              <a:rPr lang="en-US" sz="2000"/>
              <a:t>accounts</a:t>
            </a:r>
          </a:p>
          <a:p>
            <a:pPr lvl="1"/>
            <a:r>
              <a:rPr lang="en-US" sz="2000"/>
              <a:t>Accounts </a:t>
            </a:r>
            <a:r>
              <a:rPr lang="en-US" sz="2000" i="1"/>
              <a:t>have </a:t>
            </a:r>
            <a:r>
              <a:rPr lang="en-US" sz="2000"/>
              <a:t>messages</a:t>
            </a:r>
          </a:p>
          <a:p>
            <a:pPr lvl="1"/>
            <a:r>
              <a:rPr lang="en-US" sz="2000"/>
              <a:t>Family &amp; friends </a:t>
            </a:r>
            <a:r>
              <a:rPr lang="en-US" sz="2000" i="1"/>
              <a:t>know</a:t>
            </a:r>
            <a:r>
              <a:rPr lang="en-US" sz="2000"/>
              <a:t> athletes</a:t>
            </a:r>
          </a:p>
          <a:p>
            <a:pPr lvl="1"/>
            <a:r>
              <a:rPr lang="en-US" sz="2000"/>
              <a:t>Sysadmins </a:t>
            </a:r>
            <a:r>
              <a:rPr lang="en-US" sz="2000" i="1"/>
              <a:t>register</a:t>
            </a:r>
            <a:r>
              <a:rPr lang="en-US" sz="2000"/>
              <a:t> athletes or </a:t>
            </a:r>
            <a:r>
              <a:rPr lang="en-US" sz="2000" i="1"/>
              <a:t>create </a:t>
            </a:r>
            <a:r>
              <a:rPr lang="en-US" sz="2000"/>
              <a:t>accounts</a:t>
            </a:r>
          </a:p>
        </p:txBody>
      </p:sp>
      <p:sp>
        <p:nvSpPr>
          <p:cNvPr id="4608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608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6086" name="Slide Number Placeholder 5"/>
          <p:cNvSpPr>
            <a:spLocks noGrp="1"/>
          </p:cNvSpPr>
          <p:nvPr>
            <p:ph type="sldNum" sz="quarter" idx="12"/>
          </p:nvPr>
        </p:nvSpPr>
        <p:spPr>
          <a:noFill/>
        </p:spPr>
        <p:txBody>
          <a:bodyPr/>
          <a:lstStyle/>
          <a:p>
            <a:fld id="{01E7BD6A-33A5-8143-8808-8ABE47F63E8C}" type="slidenum">
              <a:rPr lang="en-US"/>
              <a:pPr/>
              <a:t>19</a:t>
            </a:fld>
            <a:endParaRPr lang="en-US"/>
          </a:p>
        </p:txBody>
      </p:sp>
      <p:sp>
        <p:nvSpPr>
          <p:cNvPr id="9" name="Rectangle 8"/>
          <p:cNvSpPr>
            <a:spLocks noChangeArrowheads="1"/>
          </p:cNvSpPr>
          <p:nvPr/>
        </p:nvSpPr>
        <p:spPr bwMode="auto">
          <a:xfrm>
            <a:off x="609600" y="48768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Athlete</a:t>
            </a:r>
            <a:endParaRPr lang="en-US"/>
          </a:p>
        </p:txBody>
      </p:sp>
      <p:sp>
        <p:nvSpPr>
          <p:cNvPr id="10" name="Rectangle 9"/>
          <p:cNvSpPr>
            <a:spLocks noChangeArrowheads="1"/>
          </p:cNvSpPr>
          <p:nvPr/>
        </p:nvSpPr>
        <p:spPr bwMode="auto">
          <a:xfrm>
            <a:off x="2286000" y="35052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Sysadmin</a:t>
            </a:r>
            <a:endParaRPr lang="en-US"/>
          </a:p>
        </p:txBody>
      </p:sp>
      <p:sp>
        <p:nvSpPr>
          <p:cNvPr id="11" name="Rectangle 10"/>
          <p:cNvSpPr>
            <a:spLocks noChangeArrowheads="1"/>
          </p:cNvSpPr>
          <p:nvPr/>
        </p:nvSpPr>
        <p:spPr bwMode="auto">
          <a:xfrm>
            <a:off x="3733800" y="48768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Account</a:t>
            </a:r>
            <a:endParaRPr lang="en-US"/>
          </a:p>
        </p:txBody>
      </p:sp>
      <p:sp>
        <p:nvSpPr>
          <p:cNvPr id="12" name="Rectangle 11"/>
          <p:cNvSpPr>
            <a:spLocks noChangeArrowheads="1"/>
          </p:cNvSpPr>
          <p:nvPr/>
        </p:nvSpPr>
        <p:spPr bwMode="auto">
          <a:xfrm>
            <a:off x="6934200" y="48768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Message</a:t>
            </a:r>
            <a:endParaRPr lang="en-US"/>
          </a:p>
        </p:txBody>
      </p:sp>
      <p:cxnSp>
        <p:nvCxnSpPr>
          <p:cNvPr id="46091" name="Curved Connector 13"/>
          <p:cNvCxnSpPr>
            <a:cxnSpLocks noChangeShapeType="1"/>
            <a:stCxn id="9" idx="3"/>
            <a:endCxn id="11" idx="1"/>
          </p:cNvCxnSpPr>
          <p:nvPr/>
        </p:nvCxnSpPr>
        <p:spPr bwMode="auto">
          <a:xfrm>
            <a:off x="2133600" y="5295900"/>
            <a:ext cx="1600200" cy="1588"/>
          </a:xfrm>
          <a:prstGeom prst="curvedConnector3">
            <a:avLst>
              <a:gd name="adj1" fmla="val 50000"/>
            </a:avLst>
          </a:prstGeom>
          <a:noFill/>
          <a:ln w="25400">
            <a:solidFill>
              <a:schemeClr val="tx1"/>
            </a:solidFill>
            <a:round/>
            <a:headEnd/>
            <a:tailEnd type="arrow" w="med" len="med"/>
          </a:ln>
        </p:spPr>
      </p:cxnSp>
      <p:cxnSp>
        <p:nvCxnSpPr>
          <p:cNvPr id="46092" name="Curved Connector 15"/>
          <p:cNvCxnSpPr>
            <a:cxnSpLocks noChangeShapeType="1"/>
            <a:stCxn id="11" idx="3"/>
            <a:endCxn id="12" idx="1"/>
          </p:cNvCxnSpPr>
          <p:nvPr/>
        </p:nvCxnSpPr>
        <p:spPr bwMode="auto">
          <a:xfrm>
            <a:off x="5257800" y="5295900"/>
            <a:ext cx="1676400" cy="1588"/>
          </a:xfrm>
          <a:prstGeom prst="curvedConnector3">
            <a:avLst>
              <a:gd name="adj1" fmla="val 50000"/>
            </a:avLst>
          </a:prstGeom>
          <a:noFill/>
          <a:ln w="25400">
            <a:solidFill>
              <a:schemeClr val="tx1"/>
            </a:solidFill>
            <a:round/>
            <a:headEnd/>
            <a:tailEnd type="arrow" w="med" len="med"/>
          </a:ln>
        </p:spPr>
      </p:cxnSp>
      <p:cxnSp>
        <p:nvCxnSpPr>
          <p:cNvPr id="46093" name="Curved Connector 18"/>
          <p:cNvCxnSpPr>
            <a:cxnSpLocks noChangeShapeType="1"/>
            <a:stCxn id="10" idx="3"/>
            <a:endCxn id="11" idx="0"/>
          </p:cNvCxnSpPr>
          <p:nvPr/>
        </p:nvCxnSpPr>
        <p:spPr bwMode="auto">
          <a:xfrm>
            <a:off x="3810000" y="3924300"/>
            <a:ext cx="685800" cy="952500"/>
          </a:xfrm>
          <a:prstGeom prst="curvedConnector2">
            <a:avLst/>
          </a:prstGeom>
          <a:noFill/>
          <a:ln w="25400">
            <a:solidFill>
              <a:schemeClr val="tx1"/>
            </a:solidFill>
            <a:round/>
            <a:headEnd/>
            <a:tailEnd type="arrow" w="med" len="med"/>
          </a:ln>
        </p:spPr>
      </p:cxnSp>
      <p:sp>
        <p:nvSpPr>
          <p:cNvPr id="46094" name="TextBox 21"/>
          <p:cNvSpPr txBox="1">
            <a:spLocks noChangeArrowheads="1"/>
          </p:cNvSpPr>
          <p:nvPr/>
        </p:nvSpPr>
        <p:spPr bwMode="auto">
          <a:xfrm>
            <a:off x="4191000" y="3886200"/>
            <a:ext cx="896938" cy="400050"/>
          </a:xfrm>
          <a:prstGeom prst="rect">
            <a:avLst/>
          </a:prstGeom>
          <a:noFill/>
          <a:ln w="9525">
            <a:noFill/>
            <a:miter lim="800000"/>
            <a:headEnd/>
            <a:tailEnd/>
          </a:ln>
        </p:spPr>
        <p:txBody>
          <a:bodyPr wrap="none">
            <a:prstTxWarp prst="textNoShape">
              <a:avLst/>
            </a:prstTxWarp>
            <a:spAutoFit/>
          </a:bodyPr>
          <a:lstStyle/>
          <a:p>
            <a:r>
              <a:rPr lang="en-US" i="1"/>
              <a:t>create</a:t>
            </a:r>
          </a:p>
        </p:txBody>
      </p:sp>
      <p:sp>
        <p:nvSpPr>
          <p:cNvPr id="46095" name="TextBox 22"/>
          <p:cNvSpPr txBox="1">
            <a:spLocks noChangeArrowheads="1"/>
          </p:cNvSpPr>
          <p:nvPr/>
        </p:nvSpPr>
        <p:spPr bwMode="auto">
          <a:xfrm>
            <a:off x="2362200" y="4953000"/>
            <a:ext cx="1082675" cy="400050"/>
          </a:xfrm>
          <a:prstGeom prst="rect">
            <a:avLst/>
          </a:prstGeom>
          <a:noFill/>
          <a:ln w="9525">
            <a:noFill/>
            <a:miter lim="800000"/>
            <a:headEnd/>
            <a:tailEnd/>
          </a:ln>
        </p:spPr>
        <p:txBody>
          <a:bodyPr wrap="none">
            <a:prstTxWarp prst="textNoShape">
              <a:avLst/>
            </a:prstTxWarp>
            <a:spAutoFit/>
          </a:bodyPr>
          <a:lstStyle/>
          <a:p>
            <a:r>
              <a:rPr lang="en-US" i="1"/>
              <a:t>account</a:t>
            </a:r>
          </a:p>
        </p:txBody>
      </p:sp>
      <p:sp>
        <p:nvSpPr>
          <p:cNvPr id="46096" name="TextBox 23"/>
          <p:cNvSpPr txBox="1">
            <a:spLocks noChangeArrowheads="1"/>
          </p:cNvSpPr>
          <p:nvPr/>
        </p:nvSpPr>
        <p:spPr bwMode="auto">
          <a:xfrm>
            <a:off x="5429250" y="4953000"/>
            <a:ext cx="1352550" cy="400050"/>
          </a:xfrm>
          <a:prstGeom prst="rect">
            <a:avLst/>
          </a:prstGeom>
          <a:noFill/>
          <a:ln w="9525">
            <a:noFill/>
            <a:miter lim="800000"/>
            <a:headEnd/>
            <a:tailEnd/>
          </a:ln>
        </p:spPr>
        <p:txBody>
          <a:bodyPr wrap="none">
            <a:prstTxWarp prst="textNoShape">
              <a:avLst/>
            </a:prstTxWarp>
            <a:spAutoFit/>
          </a:bodyPr>
          <a:lstStyle/>
          <a:p>
            <a:r>
              <a:rPr lang="en-US" i="1"/>
              <a:t>messages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a:t>UI Hall of Fame or Shame?</a:t>
            </a:r>
          </a:p>
        </p:txBody>
      </p:sp>
      <p:sp>
        <p:nvSpPr>
          <p:cNvPr id="3075" name="Text Placeholder 9"/>
          <p:cNvSpPr>
            <a:spLocks noGrp="1"/>
          </p:cNvSpPr>
          <p:nvPr>
            <p:ph type="body" idx="1"/>
          </p:nvPr>
        </p:nvSpPr>
        <p:spPr/>
        <p:txBody>
          <a:bodyPr/>
          <a:lstStyle/>
          <a:p>
            <a:endParaRPr lang="en-US"/>
          </a:p>
        </p:txBody>
      </p:sp>
      <p:sp>
        <p:nvSpPr>
          <p:cNvPr id="3076"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077"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078" name="Slide Number Placeholder 4"/>
          <p:cNvSpPr>
            <a:spLocks noGrp="1"/>
          </p:cNvSpPr>
          <p:nvPr>
            <p:ph type="sldNum" sz="quarter" idx="12"/>
          </p:nvPr>
        </p:nvSpPr>
        <p:spPr>
          <a:noFill/>
        </p:spPr>
        <p:txBody>
          <a:bodyPr/>
          <a:lstStyle/>
          <a:p>
            <a:fld id="{7A5FCB7B-07DB-E34E-979A-0F77FA9A9795}" type="slidenum">
              <a:rPr lang="en-US"/>
              <a:pPr/>
              <a:t>2</a:t>
            </a:fld>
            <a:endParaRPr lang="en-US"/>
          </a:p>
        </p:txBody>
      </p:sp>
      <p:pic>
        <p:nvPicPr>
          <p:cNvPr id="3079" name="Picture 6"/>
          <p:cNvPicPr>
            <a:picLocks noChangeAspect="1" noChangeArrowheads="1"/>
          </p:cNvPicPr>
          <p:nvPr/>
        </p:nvPicPr>
        <p:blipFill>
          <a:blip r:embed="rId3"/>
          <a:srcRect r="18098" b="8507"/>
          <a:stretch>
            <a:fillRect/>
          </a:stretch>
        </p:blipFill>
        <p:spPr bwMode="auto">
          <a:xfrm>
            <a:off x="1981200" y="1143000"/>
            <a:ext cx="5029200" cy="4213225"/>
          </a:xfrm>
          <a:prstGeom prst="rect">
            <a:avLst/>
          </a:prstGeom>
          <a:noFill/>
          <a:ln w="25400">
            <a:noFill/>
            <a:miter lim="800000"/>
            <a:headEnd/>
            <a:tailEnd type="none" w="lg" len="lg"/>
          </a:ln>
        </p:spPr>
      </p:pic>
      <p:sp>
        <p:nvSpPr>
          <p:cNvPr id="3080" name="Text Box 7"/>
          <p:cNvSpPr txBox="1">
            <a:spLocks noChangeArrowheads="1"/>
          </p:cNvSpPr>
          <p:nvPr/>
        </p:nvSpPr>
        <p:spPr bwMode="auto">
          <a:xfrm>
            <a:off x="3810000" y="5334000"/>
            <a:ext cx="3592513" cy="457200"/>
          </a:xfrm>
          <a:prstGeom prst="rect">
            <a:avLst/>
          </a:prstGeom>
          <a:noFill/>
          <a:ln w="25400">
            <a:noFill/>
            <a:miter lim="800000"/>
            <a:headEnd/>
            <a:tailEnd type="none" w="lg" len="lg"/>
          </a:ln>
        </p:spPr>
        <p:txBody>
          <a:bodyPr wrap="none" anchorCtr="1">
            <a:prstTxWarp prst="textNoShape">
              <a:avLst/>
            </a:prstTxWarp>
            <a:spAutoFit/>
          </a:bodyPr>
          <a:lstStyle/>
          <a:p>
            <a:r>
              <a:rPr lang="en-US" sz="2400"/>
              <a:t>Suggested by Vikki Chou</a:t>
            </a:r>
          </a:p>
        </p:txBody>
      </p:sp>
      <p:pic>
        <p:nvPicPr>
          <p:cNvPr id="3081" name="Picture 8"/>
          <p:cNvPicPr>
            <a:picLocks noChangeAspect="1" noChangeArrowheads="1"/>
          </p:cNvPicPr>
          <p:nvPr/>
        </p:nvPicPr>
        <p:blipFill>
          <a:blip r:embed="rId4"/>
          <a:srcRect t="91060"/>
          <a:stretch>
            <a:fillRect/>
          </a:stretch>
        </p:blipFill>
        <p:spPr bwMode="auto">
          <a:xfrm>
            <a:off x="2495550" y="4902200"/>
            <a:ext cx="4395788" cy="322263"/>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6"/>
          <p:cNvSpPr>
            <a:spLocks noGrp="1"/>
          </p:cNvSpPr>
          <p:nvPr>
            <p:ph type="title"/>
          </p:nvPr>
        </p:nvSpPr>
        <p:spPr/>
        <p:txBody>
          <a:bodyPr/>
          <a:lstStyle/>
          <a:p>
            <a:r>
              <a:rPr lang="en-US"/>
              <a:t>Domain Analysis</a:t>
            </a:r>
          </a:p>
        </p:txBody>
      </p:sp>
      <p:sp>
        <p:nvSpPr>
          <p:cNvPr id="48131" name="Text Placeholder 7"/>
          <p:cNvSpPr>
            <a:spLocks noGrp="1"/>
          </p:cNvSpPr>
          <p:nvPr>
            <p:ph type="body" idx="1"/>
          </p:nvPr>
        </p:nvSpPr>
        <p:spPr/>
        <p:txBody>
          <a:bodyPr/>
          <a:lstStyle/>
          <a:p>
            <a:r>
              <a:rPr lang="en-US"/>
              <a:t>Identify multiplicities of things and relations</a:t>
            </a:r>
          </a:p>
          <a:p>
            <a:pPr lvl="1"/>
            <a:r>
              <a:rPr lang="en-US"/>
              <a:t>Numbers are best, but simple multiplicity indicators (!,?,+,*) help too</a:t>
            </a:r>
          </a:p>
          <a:p>
            <a:pPr lvl="1"/>
            <a:endParaRPr lang="en-US"/>
          </a:p>
          <a:p>
            <a:endParaRPr lang="en-US"/>
          </a:p>
        </p:txBody>
      </p:sp>
      <p:sp>
        <p:nvSpPr>
          <p:cNvPr id="4813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813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8134" name="Slide Number Placeholder 5"/>
          <p:cNvSpPr>
            <a:spLocks noGrp="1"/>
          </p:cNvSpPr>
          <p:nvPr>
            <p:ph type="sldNum" sz="quarter" idx="12"/>
          </p:nvPr>
        </p:nvSpPr>
        <p:spPr>
          <a:noFill/>
        </p:spPr>
        <p:txBody>
          <a:bodyPr/>
          <a:lstStyle/>
          <a:p>
            <a:fld id="{2FE90991-2320-5B46-89B1-945A5D80AC99}" type="slidenum">
              <a:rPr lang="en-US"/>
              <a:pPr/>
              <a:t>20</a:t>
            </a:fld>
            <a:endParaRPr lang="en-US"/>
          </a:p>
        </p:txBody>
      </p:sp>
      <p:sp>
        <p:nvSpPr>
          <p:cNvPr id="9" name="Rectangle 8"/>
          <p:cNvSpPr>
            <a:spLocks noChangeArrowheads="1"/>
          </p:cNvSpPr>
          <p:nvPr/>
        </p:nvSpPr>
        <p:spPr bwMode="auto">
          <a:xfrm>
            <a:off x="609600" y="48768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Athlete</a:t>
            </a:r>
          </a:p>
          <a:p>
            <a:pPr>
              <a:defRPr/>
            </a:pPr>
            <a:r>
              <a:rPr lang="en-US" sz="1600"/>
              <a:t>10,000</a:t>
            </a:r>
            <a:endParaRPr lang="en-US"/>
          </a:p>
        </p:txBody>
      </p:sp>
      <p:sp>
        <p:nvSpPr>
          <p:cNvPr id="10" name="Rectangle 9"/>
          <p:cNvSpPr>
            <a:spLocks noChangeArrowheads="1"/>
          </p:cNvSpPr>
          <p:nvPr/>
        </p:nvSpPr>
        <p:spPr bwMode="auto">
          <a:xfrm>
            <a:off x="2286000" y="3505200"/>
            <a:ext cx="1524000" cy="838200"/>
          </a:xfrm>
          <a:prstGeom prst="rect">
            <a:avLst/>
          </a:prstGeom>
          <a:gradFill rotWithShape="1">
            <a:gsLst>
              <a:gs pos="0">
                <a:srgbClr val="90FFDA"/>
              </a:gs>
              <a:gs pos="35001">
                <a:srgbClr val="B2FFE3"/>
              </a:gs>
              <a:gs pos="100000">
                <a:srgbClr val="E0FFF4"/>
              </a:gs>
            </a:gsLst>
            <a:lin ang="16200000" scaled="1"/>
          </a:gradFill>
          <a:ln w="9525">
            <a:solidFill>
              <a:srgbClr val="00CC98"/>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dirty="0" err="1">
                <a:solidFill>
                  <a:schemeClr val="dk1"/>
                </a:solidFill>
                <a:latin typeface="+mn-lt"/>
                <a:ea typeface="+mn-ea"/>
                <a:cs typeface="+mn-cs"/>
              </a:rPr>
              <a:t>Sysadmin</a:t>
            </a:r>
            <a:endParaRPr lang="en-US" dirty="0">
              <a:solidFill>
                <a:schemeClr val="dk1"/>
              </a:solidFill>
              <a:latin typeface="+mn-lt"/>
              <a:ea typeface="+mn-ea"/>
              <a:cs typeface="+mn-cs"/>
            </a:endParaRPr>
          </a:p>
          <a:p>
            <a:pPr>
              <a:defRPr/>
            </a:pPr>
            <a:r>
              <a:rPr lang="en-US" dirty="0">
                <a:latin typeface="+mn-lt"/>
                <a:ea typeface="+mn-ea"/>
                <a:cs typeface="+mn-cs"/>
              </a:rPr>
              <a:t>100</a:t>
            </a:r>
          </a:p>
        </p:txBody>
      </p:sp>
      <p:sp>
        <p:nvSpPr>
          <p:cNvPr id="11" name="Rectangle 10"/>
          <p:cNvSpPr>
            <a:spLocks noChangeArrowheads="1"/>
          </p:cNvSpPr>
          <p:nvPr/>
        </p:nvSpPr>
        <p:spPr bwMode="auto">
          <a:xfrm>
            <a:off x="3733800" y="48768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Account</a:t>
            </a:r>
            <a:endParaRPr lang="en-US"/>
          </a:p>
        </p:txBody>
      </p:sp>
      <p:sp>
        <p:nvSpPr>
          <p:cNvPr id="12" name="Rectangle 11"/>
          <p:cNvSpPr>
            <a:spLocks noChangeArrowheads="1"/>
          </p:cNvSpPr>
          <p:nvPr/>
        </p:nvSpPr>
        <p:spPr bwMode="auto">
          <a:xfrm>
            <a:off x="6934200" y="4876800"/>
            <a:ext cx="1524000" cy="838200"/>
          </a:xfrm>
          <a:prstGeom prst="rect">
            <a:avLst/>
          </a:prstGeom>
          <a:gradFill rotWithShape="1">
            <a:gsLst>
              <a:gs pos="0">
                <a:srgbClr val="9595FF"/>
              </a:gs>
              <a:gs pos="35001">
                <a:srgbClr val="B6B6FF"/>
              </a:gs>
              <a:gs pos="100000">
                <a:srgbClr val="E1E1FF"/>
              </a:gs>
            </a:gsLst>
            <a:lin ang="16200000" scaled="1"/>
          </a:gradFill>
          <a:ln w="9525">
            <a:solidFill>
              <a:srgbClr val="2E2ECB"/>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r>
              <a:rPr lang="en-US">
                <a:solidFill>
                  <a:srgbClr val="000000"/>
                </a:solidFill>
              </a:rPr>
              <a:t>Message</a:t>
            </a:r>
            <a:endParaRPr lang="en-US"/>
          </a:p>
        </p:txBody>
      </p:sp>
      <p:cxnSp>
        <p:nvCxnSpPr>
          <p:cNvPr id="48139" name="Curved Connector 12"/>
          <p:cNvCxnSpPr>
            <a:cxnSpLocks noChangeShapeType="1"/>
            <a:stCxn id="9" idx="3"/>
            <a:endCxn id="11" idx="1"/>
          </p:cNvCxnSpPr>
          <p:nvPr/>
        </p:nvCxnSpPr>
        <p:spPr bwMode="auto">
          <a:xfrm>
            <a:off x="2133600" y="5295900"/>
            <a:ext cx="1600200" cy="1588"/>
          </a:xfrm>
          <a:prstGeom prst="curvedConnector3">
            <a:avLst>
              <a:gd name="adj1" fmla="val 50000"/>
            </a:avLst>
          </a:prstGeom>
          <a:noFill/>
          <a:ln w="25400">
            <a:solidFill>
              <a:schemeClr val="tx1"/>
            </a:solidFill>
            <a:round/>
            <a:headEnd/>
            <a:tailEnd type="arrow" w="med" len="med"/>
          </a:ln>
        </p:spPr>
      </p:cxnSp>
      <p:cxnSp>
        <p:nvCxnSpPr>
          <p:cNvPr id="48140" name="Curved Connector 13"/>
          <p:cNvCxnSpPr>
            <a:cxnSpLocks noChangeShapeType="1"/>
            <a:stCxn id="11" idx="3"/>
            <a:endCxn id="12" idx="1"/>
          </p:cNvCxnSpPr>
          <p:nvPr/>
        </p:nvCxnSpPr>
        <p:spPr bwMode="auto">
          <a:xfrm>
            <a:off x="5257800" y="5295900"/>
            <a:ext cx="1676400" cy="1588"/>
          </a:xfrm>
          <a:prstGeom prst="curvedConnector3">
            <a:avLst>
              <a:gd name="adj1" fmla="val 50000"/>
            </a:avLst>
          </a:prstGeom>
          <a:noFill/>
          <a:ln w="25400">
            <a:solidFill>
              <a:schemeClr val="tx1"/>
            </a:solidFill>
            <a:round/>
            <a:headEnd/>
            <a:tailEnd type="arrow" w="med" len="med"/>
          </a:ln>
        </p:spPr>
      </p:cxnSp>
      <p:cxnSp>
        <p:nvCxnSpPr>
          <p:cNvPr id="48141" name="Curved Connector 18"/>
          <p:cNvCxnSpPr>
            <a:cxnSpLocks noChangeShapeType="1"/>
            <a:stCxn id="10" idx="3"/>
            <a:endCxn id="11" idx="0"/>
          </p:cNvCxnSpPr>
          <p:nvPr/>
        </p:nvCxnSpPr>
        <p:spPr bwMode="auto">
          <a:xfrm>
            <a:off x="3810000" y="3924300"/>
            <a:ext cx="685800" cy="952500"/>
          </a:xfrm>
          <a:prstGeom prst="curvedConnector2">
            <a:avLst/>
          </a:prstGeom>
          <a:noFill/>
          <a:ln w="25400">
            <a:solidFill>
              <a:schemeClr val="tx1"/>
            </a:solidFill>
            <a:round/>
            <a:headEnd/>
            <a:tailEnd type="arrow" w="med" len="med"/>
          </a:ln>
        </p:spPr>
      </p:cxnSp>
      <p:sp>
        <p:nvSpPr>
          <p:cNvPr id="48142" name="TextBox 15"/>
          <p:cNvSpPr txBox="1">
            <a:spLocks noChangeArrowheads="1"/>
          </p:cNvSpPr>
          <p:nvPr/>
        </p:nvSpPr>
        <p:spPr bwMode="auto">
          <a:xfrm>
            <a:off x="4191000" y="3886200"/>
            <a:ext cx="896938" cy="400050"/>
          </a:xfrm>
          <a:prstGeom prst="rect">
            <a:avLst/>
          </a:prstGeom>
          <a:noFill/>
          <a:ln w="9525">
            <a:noFill/>
            <a:miter lim="800000"/>
            <a:headEnd/>
            <a:tailEnd/>
          </a:ln>
        </p:spPr>
        <p:txBody>
          <a:bodyPr wrap="none">
            <a:prstTxWarp prst="textNoShape">
              <a:avLst/>
            </a:prstTxWarp>
            <a:spAutoFit/>
          </a:bodyPr>
          <a:lstStyle/>
          <a:p>
            <a:r>
              <a:rPr lang="en-US" i="1"/>
              <a:t>create</a:t>
            </a:r>
          </a:p>
        </p:txBody>
      </p:sp>
      <p:sp>
        <p:nvSpPr>
          <p:cNvPr id="48143" name="TextBox 16"/>
          <p:cNvSpPr txBox="1">
            <a:spLocks noChangeArrowheads="1"/>
          </p:cNvSpPr>
          <p:nvPr/>
        </p:nvSpPr>
        <p:spPr bwMode="auto">
          <a:xfrm>
            <a:off x="2362200" y="4876800"/>
            <a:ext cx="1082675" cy="400050"/>
          </a:xfrm>
          <a:prstGeom prst="rect">
            <a:avLst/>
          </a:prstGeom>
          <a:noFill/>
          <a:ln w="9525">
            <a:noFill/>
            <a:miter lim="800000"/>
            <a:headEnd/>
            <a:tailEnd/>
          </a:ln>
        </p:spPr>
        <p:txBody>
          <a:bodyPr wrap="none">
            <a:prstTxWarp prst="textNoShape">
              <a:avLst/>
            </a:prstTxWarp>
            <a:spAutoFit/>
          </a:bodyPr>
          <a:lstStyle/>
          <a:p>
            <a:r>
              <a:rPr lang="en-US" i="1"/>
              <a:t>account</a:t>
            </a:r>
          </a:p>
        </p:txBody>
      </p:sp>
      <p:sp>
        <p:nvSpPr>
          <p:cNvPr id="48144" name="TextBox 17"/>
          <p:cNvSpPr txBox="1">
            <a:spLocks noChangeArrowheads="1"/>
          </p:cNvSpPr>
          <p:nvPr/>
        </p:nvSpPr>
        <p:spPr bwMode="auto">
          <a:xfrm>
            <a:off x="5429250" y="4876800"/>
            <a:ext cx="1352550" cy="400050"/>
          </a:xfrm>
          <a:prstGeom prst="rect">
            <a:avLst/>
          </a:prstGeom>
          <a:noFill/>
          <a:ln w="9525">
            <a:noFill/>
            <a:miter lim="800000"/>
            <a:headEnd/>
            <a:tailEnd/>
          </a:ln>
        </p:spPr>
        <p:txBody>
          <a:bodyPr wrap="none">
            <a:prstTxWarp prst="textNoShape">
              <a:avLst/>
            </a:prstTxWarp>
            <a:spAutoFit/>
          </a:bodyPr>
          <a:lstStyle/>
          <a:p>
            <a:r>
              <a:rPr lang="en-US" i="1"/>
              <a:t>messages</a:t>
            </a:r>
          </a:p>
        </p:txBody>
      </p:sp>
      <p:sp>
        <p:nvSpPr>
          <p:cNvPr id="48145" name="TextBox 18"/>
          <p:cNvSpPr txBox="1">
            <a:spLocks noChangeArrowheads="1"/>
          </p:cNvSpPr>
          <p:nvPr/>
        </p:nvSpPr>
        <p:spPr bwMode="auto">
          <a:xfrm>
            <a:off x="3352800" y="5410200"/>
            <a:ext cx="255588" cy="400050"/>
          </a:xfrm>
          <a:prstGeom prst="rect">
            <a:avLst/>
          </a:prstGeom>
          <a:noFill/>
          <a:ln w="9525">
            <a:noFill/>
            <a:miter lim="800000"/>
            <a:headEnd/>
            <a:tailEnd/>
          </a:ln>
        </p:spPr>
        <p:txBody>
          <a:bodyPr wrap="none">
            <a:prstTxWarp prst="textNoShape">
              <a:avLst/>
            </a:prstTxWarp>
            <a:spAutoFit/>
          </a:bodyPr>
          <a:lstStyle/>
          <a:p>
            <a:r>
              <a:rPr lang="en-US" i="1"/>
              <a:t>!</a:t>
            </a:r>
          </a:p>
        </p:txBody>
      </p:sp>
      <p:sp>
        <p:nvSpPr>
          <p:cNvPr id="48146" name="TextBox 21"/>
          <p:cNvSpPr txBox="1">
            <a:spLocks noChangeArrowheads="1"/>
          </p:cNvSpPr>
          <p:nvPr/>
        </p:nvSpPr>
        <p:spPr bwMode="auto">
          <a:xfrm>
            <a:off x="5576888" y="5334000"/>
            <a:ext cx="1222375" cy="369888"/>
          </a:xfrm>
          <a:prstGeom prst="rect">
            <a:avLst/>
          </a:prstGeom>
          <a:noFill/>
          <a:ln w="9525">
            <a:noFill/>
            <a:miter lim="800000"/>
            <a:headEnd/>
            <a:tailEnd/>
          </a:ln>
        </p:spPr>
        <p:txBody>
          <a:bodyPr wrap="none">
            <a:prstTxWarp prst="textNoShape">
              <a:avLst/>
            </a:prstTxWarp>
            <a:spAutoFit/>
          </a:bodyPr>
          <a:lstStyle/>
          <a:p>
            <a:r>
              <a:rPr lang="en-US" sz="1800" i="1"/>
              <a:t>10 [0-100]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6"/>
          <p:cNvSpPr>
            <a:spLocks noGrp="1"/>
          </p:cNvSpPr>
          <p:nvPr>
            <p:ph type="title"/>
          </p:nvPr>
        </p:nvSpPr>
        <p:spPr/>
        <p:txBody>
          <a:bodyPr/>
          <a:lstStyle/>
          <a:p>
            <a:r>
              <a:rPr lang="en-US"/>
              <a:t>Feedback to User &amp; Task Analysis</a:t>
            </a:r>
          </a:p>
        </p:txBody>
      </p:sp>
      <p:sp>
        <p:nvSpPr>
          <p:cNvPr id="50179" name="Text Placeholder 7"/>
          <p:cNvSpPr>
            <a:spLocks noGrp="1"/>
          </p:cNvSpPr>
          <p:nvPr>
            <p:ph type="body" idx="1"/>
          </p:nvPr>
        </p:nvSpPr>
        <p:spPr/>
        <p:txBody>
          <a:bodyPr/>
          <a:lstStyle/>
          <a:p>
            <a:r>
              <a:rPr lang="en-US"/>
              <a:t>People entities who really should be user classes</a:t>
            </a:r>
          </a:p>
          <a:p>
            <a:r>
              <a:rPr lang="en-US"/>
              <a:t>Missing tasks</a:t>
            </a:r>
          </a:p>
          <a:p>
            <a:pPr lvl="1"/>
            <a:r>
              <a:rPr lang="en-US"/>
              <a:t>CRUD: Create, Read, Update, Delete</a:t>
            </a:r>
          </a:p>
          <a:p>
            <a:pPr lvl="1"/>
            <a:endParaRPr lang="en-US"/>
          </a:p>
          <a:p>
            <a:endParaRPr lang="en-US"/>
          </a:p>
          <a:p>
            <a:endParaRPr lang="en-US"/>
          </a:p>
        </p:txBody>
      </p:sp>
      <p:sp>
        <p:nvSpPr>
          <p:cNvPr id="5018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018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0182" name="Slide Number Placeholder 5"/>
          <p:cNvSpPr>
            <a:spLocks noGrp="1"/>
          </p:cNvSpPr>
          <p:nvPr>
            <p:ph type="sldNum" sz="quarter" idx="12"/>
          </p:nvPr>
        </p:nvSpPr>
        <p:spPr>
          <a:noFill/>
        </p:spPr>
        <p:txBody>
          <a:bodyPr/>
          <a:lstStyle/>
          <a:p>
            <a:fld id="{48ADEF45-84E5-9349-8EFB-48994FAC027C}"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Twitter Domain Analysis</a:t>
            </a:r>
          </a:p>
        </p:txBody>
      </p:sp>
      <p:sp>
        <p:nvSpPr>
          <p:cNvPr id="3" name="Text Placeholder 2"/>
          <p:cNvSpPr>
            <a:spLocks noGrp="1"/>
          </p:cNvSpPr>
          <p:nvPr>
            <p:ph type="body" idx="1"/>
          </p:nvPr>
        </p:nvSpPr>
        <p:spPr/>
        <p:txBody>
          <a:bodyPr/>
          <a:lstStyle/>
          <a:p>
            <a:r>
              <a:rPr lang="en-US"/>
              <a:t>Suppose we’re reimplementing Twitter.</a:t>
            </a:r>
          </a:p>
          <a:p>
            <a:r>
              <a:rPr lang="en-US"/>
              <a:t>What are its entities, relationships, and multiplicities?</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9D2413F1-23CD-3F40-87C2-4443EFC32597}"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t>Requirements Analysis</a:t>
            </a:r>
          </a:p>
        </p:txBody>
      </p:sp>
      <p:sp>
        <p:nvSpPr>
          <p:cNvPr id="52227" name="Rectangle 3"/>
          <p:cNvSpPr>
            <a:spLocks noGrp="1" noChangeArrowheads="1"/>
          </p:cNvSpPr>
          <p:nvPr>
            <p:ph type="body" idx="1"/>
          </p:nvPr>
        </p:nvSpPr>
        <p:spPr/>
        <p:txBody>
          <a:bodyPr/>
          <a:lstStyle/>
          <a:p>
            <a:pPr eaLnBrk="1" hangingPunct="1"/>
            <a:r>
              <a:rPr lang="en-US"/>
              <a:t>Requirements: what should the system do?</a:t>
            </a:r>
          </a:p>
        </p:txBody>
      </p:sp>
      <p:sp>
        <p:nvSpPr>
          <p:cNvPr id="5222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222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2230" name="Slide Number Placeholder 5"/>
          <p:cNvSpPr>
            <a:spLocks noGrp="1"/>
          </p:cNvSpPr>
          <p:nvPr>
            <p:ph type="sldNum" sz="quarter" idx="12"/>
          </p:nvPr>
        </p:nvSpPr>
        <p:spPr>
          <a:noFill/>
        </p:spPr>
        <p:txBody>
          <a:bodyPr/>
          <a:lstStyle/>
          <a:p>
            <a:fld id="{2C06D498-DE50-FF43-BB47-35C768FD2A5C}" type="slidenum">
              <a:rPr lang="en-US"/>
              <a:pPr/>
              <a:t>23</a:t>
            </a:fld>
            <a:endParaRPr lang="en-US"/>
          </a:p>
        </p:txBody>
      </p:sp>
      <p:sp>
        <p:nvSpPr>
          <p:cNvPr id="52231" name="Rectangle 4"/>
          <p:cNvSpPr>
            <a:spLocks noChangeArrowheads="1"/>
          </p:cNvSpPr>
          <p:nvPr/>
        </p:nvSpPr>
        <p:spPr bwMode="auto">
          <a:xfrm>
            <a:off x="5486400" y="3352800"/>
            <a:ext cx="1752600" cy="609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Requirements</a:t>
            </a:r>
          </a:p>
        </p:txBody>
      </p:sp>
      <p:sp>
        <p:nvSpPr>
          <p:cNvPr id="52232" name="Rectangle 5"/>
          <p:cNvSpPr>
            <a:spLocks noChangeArrowheads="1"/>
          </p:cNvSpPr>
          <p:nvPr/>
        </p:nvSpPr>
        <p:spPr bwMode="auto">
          <a:xfrm>
            <a:off x="2286000" y="2590800"/>
            <a:ext cx="1752600" cy="609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Users</a:t>
            </a:r>
          </a:p>
        </p:txBody>
      </p:sp>
      <p:sp>
        <p:nvSpPr>
          <p:cNvPr id="52233" name="Rectangle 6"/>
          <p:cNvSpPr>
            <a:spLocks noChangeArrowheads="1"/>
          </p:cNvSpPr>
          <p:nvPr/>
        </p:nvSpPr>
        <p:spPr bwMode="auto">
          <a:xfrm>
            <a:off x="2286000" y="3657600"/>
            <a:ext cx="1752600" cy="609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Tasks</a:t>
            </a:r>
          </a:p>
        </p:txBody>
      </p:sp>
      <p:sp>
        <p:nvSpPr>
          <p:cNvPr id="52234" name="Rectangle 7"/>
          <p:cNvSpPr>
            <a:spLocks noChangeArrowheads="1"/>
          </p:cNvSpPr>
          <p:nvPr/>
        </p:nvSpPr>
        <p:spPr bwMode="auto">
          <a:xfrm>
            <a:off x="2286000" y="4724400"/>
            <a:ext cx="1752600" cy="609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Domain</a:t>
            </a:r>
          </a:p>
        </p:txBody>
      </p:sp>
      <p:cxnSp>
        <p:nvCxnSpPr>
          <p:cNvPr id="52235" name="AutoShape 8"/>
          <p:cNvCxnSpPr>
            <a:cxnSpLocks noChangeShapeType="1"/>
            <a:stCxn id="52232" idx="3"/>
            <a:endCxn id="52231" idx="1"/>
          </p:cNvCxnSpPr>
          <p:nvPr/>
        </p:nvCxnSpPr>
        <p:spPr bwMode="auto">
          <a:xfrm>
            <a:off x="4051300" y="2895600"/>
            <a:ext cx="1422400" cy="762000"/>
          </a:xfrm>
          <a:prstGeom prst="curvedConnector3">
            <a:avLst>
              <a:gd name="adj1" fmla="val 50000"/>
            </a:avLst>
          </a:prstGeom>
          <a:noFill/>
          <a:ln w="25400">
            <a:solidFill>
              <a:schemeClr val="tx1"/>
            </a:solidFill>
            <a:round/>
            <a:headEnd/>
            <a:tailEnd type="triangle" w="lg" len="lg"/>
          </a:ln>
        </p:spPr>
      </p:cxnSp>
      <p:cxnSp>
        <p:nvCxnSpPr>
          <p:cNvPr id="52236" name="AutoShape 9"/>
          <p:cNvCxnSpPr>
            <a:cxnSpLocks noChangeShapeType="1"/>
            <a:stCxn id="52233" idx="3"/>
            <a:endCxn id="52231" idx="1"/>
          </p:cNvCxnSpPr>
          <p:nvPr/>
        </p:nvCxnSpPr>
        <p:spPr bwMode="auto">
          <a:xfrm flipV="1">
            <a:off x="4051300" y="3657600"/>
            <a:ext cx="1422400" cy="304800"/>
          </a:xfrm>
          <a:prstGeom prst="straightConnector1">
            <a:avLst/>
          </a:prstGeom>
          <a:noFill/>
          <a:ln w="25400">
            <a:solidFill>
              <a:schemeClr val="tx1"/>
            </a:solidFill>
            <a:round/>
            <a:headEnd/>
            <a:tailEnd type="triangle" w="lg" len="lg"/>
          </a:ln>
        </p:spPr>
      </p:cxnSp>
      <p:cxnSp>
        <p:nvCxnSpPr>
          <p:cNvPr id="52237" name="AutoShape 10"/>
          <p:cNvCxnSpPr>
            <a:cxnSpLocks noChangeShapeType="1"/>
            <a:stCxn id="52234" idx="3"/>
            <a:endCxn id="52231" idx="1"/>
          </p:cNvCxnSpPr>
          <p:nvPr/>
        </p:nvCxnSpPr>
        <p:spPr bwMode="auto">
          <a:xfrm flipV="1">
            <a:off x="4051300" y="3657600"/>
            <a:ext cx="1422400" cy="1371600"/>
          </a:xfrm>
          <a:prstGeom prst="curvedConnector3">
            <a:avLst>
              <a:gd name="adj1" fmla="val 50000"/>
            </a:avLst>
          </a:prstGeom>
          <a:noFill/>
          <a:ln w="25400">
            <a:solidFill>
              <a:schemeClr val="tx1"/>
            </a:solidFill>
            <a:round/>
            <a:headEnd/>
            <a:tailEnd type="triangle" w="lg" len="lg"/>
          </a:ln>
        </p:spPr>
      </p:cxnSp>
      <p:cxnSp>
        <p:nvCxnSpPr>
          <p:cNvPr id="52238" name="AutoShape 11"/>
          <p:cNvCxnSpPr>
            <a:cxnSpLocks noChangeShapeType="1"/>
            <a:stCxn id="52232" idx="2"/>
            <a:endCxn id="52233" idx="0"/>
          </p:cNvCxnSpPr>
          <p:nvPr/>
        </p:nvCxnSpPr>
        <p:spPr bwMode="auto">
          <a:xfrm>
            <a:off x="3162300" y="3213100"/>
            <a:ext cx="0" cy="431800"/>
          </a:xfrm>
          <a:prstGeom prst="straightConnector1">
            <a:avLst/>
          </a:prstGeom>
          <a:noFill/>
          <a:ln w="25400">
            <a:solidFill>
              <a:schemeClr val="tx1"/>
            </a:solidFill>
            <a:round/>
            <a:headEnd/>
            <a:tailEnd type="triangle" w="lg" len="lg"/>
          </a:ln>
        </p:spPr>
      </p:cxnSp>
      <p:cxnSp>
        <p:nvCxnSpPr>
          <p:cNvPr id="52239" name="AutoShape 12"/>
          <p:cNvCxnSpPr>
            <a:cxnSpLocks noChangeShapeType="1"/>
            <a:stCxn id="52233" idx="2"/>
            <a:endCxn id="52234" idx="0"/>
          </p:cNvCxnSpPr>
          <p:nvPr/>
        </p:nvCxnSpPr>
        <p:spPr bwMode="auto">
          <a:xfrm>
            <a:off x="3162300" y="4279900"/>
            <a:ext cx="0" cy="431800"/>
          </a:xfrm>
          <a:prstGeom prst="straightConnector1">
            <a:avLst/>
          </a:prstGeom>
          <a:noFill/>
          <a:ln w="25400">
            <a:solidFill>
              <a:schemeClr val="tx1"/>
            </a:solidFill>
            <a:round/>
            <a:headEnd/>
            <a:tailEnd type="triangle" w="lg" len="lg"/>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t>Common Errors in User Analysis</a:t>
            </a:r>
          </a:p>
        </p:txBody>
      </p:sp>
      <p:sp>
        <p:nvSpPr>
          <p:cNvPr id="54275" name="Rectangle 3"/>
          <p:cNvSpPr>
            <a:spLocks noGrp="1" noChangeArrowheads="1"/>
          </p:cNvSpPr>
          <p:nvPr>
            <p:ph type="body" idx="1"/>
          </p:nvPr>
        </p:nvSpPr>
        <p:spPr/>
        <p:txBody>
          <a:bodyPr/>
          <a:lstStyle/>
          <a:p>
            <a:pPr eaLnBrk="1" hangingPunct="1">
              <a:lnSpc>
                <a:spcPct val="80000"/>
              </a:lnSpc>
            </a:pPr>
            <a:r>
              <a:rPr lang="en-US" sz="2000"/>
              <a:t>Describing what your ideal users </a:t>
            </a:r>
            <a:r>
              <a:rPr lang="en-US" sz="2000" i="1"/>
              <a:t>should </a:t>
            </a:r>
            <a:r>
              <a:rPr lang="en-US" sz="2000"/>
              <a:t>be, rather than what they actually </a:t>
            </a:r>
            <a:r>
              <a:rPr lang="en-US" sz="2000" i="1"/>
              <a:t>are</a:t>
            </a:r>
            <a:endParaRPr lang="en-US" sz="2000"/>
          </a:p>
          <a:p>
            <a:pPr lvl="1" eaLnBrk="1" hangingPunct="1">
              <a:lnSpc>
                <a:spcPct val="80000"/>
              </a:lnSpc>
            </a:pPr>
            <a:r>
              <a:rPr lang="en-US" sz="1800">
                <a:latin typeface="Verdana" charset="0"/>
              </a:rPr>
              <a:t>“</a:t>
            </a:r>
            <a:r>
              <a:rPr lang="en-US" sz="1800"/>
              <a:t>Users should be literate in English, fluent in spoken Swahili, right-handed, and color-blind”</a:t>
            </a:r>
            <a:endParaRPr lang="en-US" sz="1800">
              <a:latin typeface="Verdana" charset="0"/>
            </a:endParaRPr>
          </a:p>
          <a:p>
            <a:pPr eaLnBrk="1" hangingPunct="1">
              <a:lnSpc>
                <a:spcPct val="80000"/>
              </a:lnSpc>
            </a:pPr>
            <a:endParaRPr lang="en-US" sz="2200"/>
          </a:p>
        </p:txBody>
      </p:sp>
      <p:sp>
        <p:nvSpPr>
          <p:cNvPr id="5427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427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4278" name="Slide Number Placeholder 5"/>
          <p:cNvSpPr>
            <a:spLocks noGrp="1"/>
          </p:cNvSpPr>
          <p:nvPr>
            <p:ph type="sldNum" sz="quarter" idx="12"/>
          </p:nvPr>
        </p:nvSpPr>
        <p:spPr>
          <a:noFill/>
        </p:spPr>
        <p:txBody>
          <a:bodyPr/>
          <a:lstStyle/>
          <a:p>
            <a:fld id="{86CD4995-CAFD-AE4E-B857-340F1429B2C3}"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6"/>
          <p:cNvSpPr>
            <a:spLocks noGrp="1"/>
          </p:cNvSpPr>
          <p:nvPr>
            <p:ph type="title"/>
          </p:nvPr>
        </p:nvSpPr>
        <p:spPr/>
        <p:txBody>
          <a:bodyPr/>
          <a:lstStyle/>
          <a:p>
            <a:r>
              <a:rPr lang="en-US"/>
              <a:t>Common Errors in Task Analysis</a:t>
            </a:r>
          </a:p>
        </p:txBody>
      </p:sp>
      <p:sp>
        <p:nvSpPr>
          <p:cNvPr id="56323" name="Text Placeholder 7"/>
          <p:cNvSpPr>
            <a:spLocks noGrp="1"/>
          </p:cNvSpPr>
          <p:nvPr>
            <p:ph type="body" idx="1"/>
          </p:nvPr>
        </p:nvSpPr>
        <p:spPr/>
        <p:txBody>
          <a:bodyPr/>
          <a:lstStyle/>
          <a:p>
            <a:pPr eaLnBrk="1" hangingPunct="1">
              <a:lnSpc>
                <a:spcPct val="80000"/>
              </a:lnSpc>
            </a:pPr>
            <a:r>
              <a:rPr lang="en-US" sz="2000"/>
              <a:t>Thinking from the system</a:t>
            </a:r>
            <a:r>
              <a:rPr lang="en-US" sz="2000">
                <a:latin typeface="Verdana" charset="0"/>
              </a:rPr>
              <a:t>’</a:t>
            </a:r>
            <a:r>
              <a:rPr lang="en-US" sz="2000"/>
              <a:t>s point of view, rather than the user</a:t>
            </a:r>
            <a:r>
              <a:rPr lang="en-US" sz="2000">
                <a:latin typeface="Verdana" charset="0"/>
              </a:rPr>
              <a:t>’</a:t>
            </a:r>
            <a:r>
              <a:rPr lang="en-US" sz="2000"/>
              <a:t>s</a:t>
            </a:r>
          </a:p>
          <a:p>
            <a:pPr lvl="1" eaLnBrk="1" hangingPunct="1">
              <a:lnSpc>
                <a:spcPct val="80000"/>
              </a:lnSpc>
            </a:pPr>
            <a:r>
              <a:rPr lang="en-US" sz="1800">
                <a:latin typeface="Verdana" charset="0"/>
              </a:rPr>
              <a:t>“</a:t>
            </a:r>
            <a:r>
              <a:rPr lang="en-US" sz="1800"/>
              <a:t>Notify user about appointment</a:t>
            </a:r>
            <a:r>
              <a:rPr lang="en-US" sz="1800">
                <a:latin typeface="Verdana" charset="0"/>
              </a:rPr>
              <a:t>”</a:t>
            </a:r>
            <a:endParaRPr lang="en-US" sz="1800"/>
          </a:p>
          <a:p>
            <a:pPr lvl="1" eaLnBrk="1" hangingPunct="1">
              <a:lnSpc>
                <a:spcPct val="80000"/>
              </a:lnSpc>
            </a:pPr>
            <a:r>
              <a:rPr lang="en-US" sz="1800"/>
              <a:t>vs. </a:t>
            </a:r>
            <a:r>
              <a:rPr lang="en-US" sz="1800">
                <a:latin typeface="Verdana" charset="0"/>
              </a:rPr>
              <a:t>“</a:t>
            </a:r>
            <a:r>
              <a:rPr lang="en-US" sz="1800"/>
              <a:t>Get a notification about appointment</a:t>
            </a:r>
            <a:r>
              <a:rPr lang="en-US" sz="1800">
                <a:latin typeface="Verdana" charset="0"/>
              </a:rPr>
              <a:t>”</a:t>
            </a:r>
            <a:endParaRPr lang="en-US" sz="1800"/>
          </a:p>
          <a:p>
            <a:pPr eaLnBrk="1" hangingPunct="1">
              <a:lnSpc>
                <a:spcPct val="80000"/>
              </a:lnSpc>
            </a:pPr>
            <a:r>
              <a:rPr lang="en-US" sz="2000"/>
              <a:t>Fixating too early on a UI design vision </a:t>
            </a:r>
          </a:p>
          <a:p>
            <a:pPr lvl="1" eaLnBrk="1" hangingPunct="1">
              <a:lnSpc>
                <a:spcPct val="80000"/>
              </a:lnSpc>
            </a:pPr>
            <a:r>
              <a:rPr lang="en-US" sz="1800">
                <a:latin typeface="Verdana" charset="0"/>
              </a:rPr>
              <a:t>“</a:t>
            </a:r>
            <a:r>
              <a:rPr lang="en-US" sz="1800"/>
              <a:t>The system bell will ring to notify the user about an appointment</a:t>
            </a:r>
            <a:r>
              <a:rPr lang="en-US" sz="1800">
                <a:latin typeface="Verdana" charset="0"/>
              </a:rPr>
              <a:t>…”</a:t>
            </a:r>
            <a:endParaRPr lang="en-US" sz="1800"/>
          </a:p>
          <a:p>
            <a:pPr eaLnBrk="1" hangingPunct="1">
              <a:lnSpc>
                <a:spcPct val="80000"/>
              </a:lnSpc>
            </a:pPr>
            <a:r>
              <a:rPr lang="en-US" sz="2000"/>
              <a:t>Bogging down in </a:t>
            </a:r>
            <a:r>
              <a:rPr lang="en-US" sz="2000" i="1"/>
              <a:t>what</a:t>
            </a:r>
            <a:r>
              <a:rPr lang="en-US" sz="2000"/>
              <a:t> users do now (</a:t>
            </a:r>
            <a:r>
              <a:rPr lang="en-US" sz="2000" b="1"/>
              <a:t>concrete </a:t>
            </a:r>
            <a:r>
              <a:rPr lang="en-US" sz="2000"/>
              <a:t>tasks), rather than </a:t>
            </a:r>
            <a:r>
              <a:rPr lang="en-US" sz="2000" i="1"/>
              <a:t>why</a:t>
            </a:r>
            <a:r>
              <a:rPr lang="en-US" sz="2000"/>
              <a:t> they do it (</a:t>
            </a:r>
            <a:r>
              <a:rPr lang="en-US" sz="2000" b="1"/>
              <a:t>essential </a:t>
            </a:r>
            <a:r>
              <a:rPr lang="en-US" sz="2000"/>
              <a:t>tasks)</a:t>
            </a:r>
          </a:p>
          <a:p>
            <a:pPr lvl="1" eaLnBrk="1" hangingPunct="1">
              <a:lnSpc>
                <a:spcPct val="80000"/>
              </a:lnSpc>
            </a:pPr>
            <a:r>
              <a:rPr lang="en-US" sz="1800">
                <a:latin typeface="Verdana" charset="0"/>
              </a:rPr>
              <a:t>“</a:t>
            </a:r>
            <a:r>
              <a:rPr lang="en-US" sz="1800"/>
              <a:t>Save file to disk</a:t>
            </a:r>
            <a:r>
              <a:rPr lang="en-US" sz="1800">
                <a:latin typeface="Verdana" charset="0"/>
              </a:rPr>
              <a:t>”</a:t>
            </a:r>
            <a:endParaRPr lang="en-US" sz="1800"/>
          </a:p>
          <a:p>
            <a:pPr lvl="1" eaLnBrk="1" hangingPunct="1">
              <a:lnSpc>
                <a:spcPct val="80000"/>
              </a:lnSpc>
            </a:pPr>
            <a:r>
              <a:rPr lang="en-US" sz="1800"/>
              <a:t>vs. </a:t>
            </a:r>
            <a:r>
              <a:rPr lang="en-US" sz="1800">
                <a:latin typeface="Verdana" charset="0"/>
              </a:rPr>
              <a:t>“</a:t>
            </a:r>
            <a:r>
              <a:rPr lang="en-US" sz="1800"/>
              <a:t>Make sure my work is kept</a:t>
            </a:r>
            <a:r>
              <a:rPr lang="en-US" sz="1800">
                <a:latin typeface="Verdana" charset="0"/>
              </a:rPr>
              <a:t>”</a:t>
            </a:r>
            <a:endParaRPr lang="en-US" sz="1800"/>
          </a:p>
          <a:p>
            <a:pPr eaLnBrk="1" hangingPunct="1">
              <a:lnSpc>
                <a:spcPct val="80000"/>
              </a:lnSpc>
            </a:pPr>
            <a:r>
              <a:rPr lang="en-US" sz="2000"/>
              <a:t>Duplicating a bad existing procedure in software</a:t>
            </a:r>
          </a:p>
          <a:p>
            <a:pPr eaLnBrk="1" hangingPunct="1">
              <a:lnSpc>
                <a:spcPct val="80000"/>
              </a:lnSpc>
            </a:pPr>
            <a:r>
              <a:rPr lang="en-US" sz="2000"/>
              <a:t>Failing to capture good aspects of existing procedure </a:t>
            </a:r>
          </a:p>
          <a:p>
            <a:pPr eaLnBrk="1" hangingPunct="1">
              <a:lnSpc>
                <a:spcPct val="80000"/>
              </a:lnSpc>
            </a:pPr>
            <a:endParaRPr lang="en-US" sz="2000"/>
          </a:p>
        </p:txBody>
      </p:sp>
      <p:sp>
        <p:nvSpPr>
          <p:cNvPr id="5632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63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6326" name="Slide Number Placeholder 5"/>
          <p:cNvSpPr>
            <a:spLocks noGrp="1"/>
          </p:cNvSpPr>
          <p:nvPr>
            <p:ph type="sldNum" sz="quarter" idx="12"/>
          </p:nvPr>
        </p:nvSpPr>
        <p:spPr>
          <a:noFill/>
        </p:spPr>
        <p:txBody>
          <a:bodyPr/>
          <a:lstStyle/>
          <a:p>
            <a:fld id="{C7BF3BF4-5B56-E54E-9EB1-9AD1FB61E67F}"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t>Hints for Better User &amp; Task Analysis</a:t>
            </a:r>
          </a:p>
        </p:txBody>
      </p:sp>
      <p:sp>
        <p:nvSpPr>
          <p:cNvPr id="58371" name="Rectangle 3"/>
          <p:cNvSpPr>
            <a:spLocks noGrp="1" noChangeArrowheads="1"/>
          </p:cNvSpPr>
          <p:nvPr>
            <p:ph type="body" idx="1"/>
          </p:nvPr>
        </p:nvSpPr>
        <p:spPr/>
        <p:txBody>
          <a:bodyPr/>
          <a:lstStyle/>
          <a:p>
            <a:pPr eaLnBrk="1" hangingPunct="1"/>
            <a:r>
              <a:rPr lang="en-US"/>
              <a:t>Questions to ask</a:t>
            </a:r>
          </a:p>
          <a:p>
            <a:pPr lvl="1" eaLnBrk="1" hangingPunct="1"/>
            <a:r>
              <a:rPr lang="en-US"/>
              <a:t>Why do you do this?  (goal)</a:t>
            </a:r>
          </a:p>
          <a:p>
            <a:pPr lvl="1" eaLnBrk="1" hangingPunct="1"/>
            <a:r>
              <a:rPr lang="en-US"/>
              <a:t>How do you do it? (subtasks)</a:t>
            </a:r>
          </a:p>
          <a:p>
            <a:pPr eaLnBrk="1" hangingPunct="1"/>
            <a:r>
              <a:rPr lang="en-US"/>
              <a:t>Look for weaknesses in current situation</a:t>
            </a:r>
          </a:p>
          <a:p>
            <a:pPr lvl="1" eaLnBrk="1" hangingPunct="1"/>
            <a:r>
              <a:rPr lang="en-US"/>
              <a:t>Goal failures, wasted time, user irritation</a:t>
            </a:r>
          </a:p>
          <a:p>
            <a:pPr eaLnBrk="1" hangingPunct="1"/>
            <a:r>
              <a:rPr lang="en-US"/>
              <a:t>Contextual inquiry</a:t>
            </a:r>
          </a:p>
          <a:p>
            <a:pPr eaLnBrk="1" hangingPunct="1"/>
            <a:r>
              <a:rPr lang="en-US"/>
              <a:t>Participatory design</a:t>
            </a:r>
          </a:p>
        </p:txBody>
      </p:sp>
      <p:sp>
        <p:nvSpPr>
          <p:cNvPr id="5837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837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8374" name="Slide Number Placeholder 5"/>
          <p:cNvSpPr>
            <a:spLocks noGrp="1"/>
          </p:cNvSpPr>
          <p:nvPr>
            <p:ph type="sldNum" sz="quarter" idx="12"/>
          </p:nvPr>
        </p:nvSpPr>
        <p:spPr>
          <a:noFill/>
        </p:spPr>
        <p:txBody>
          <a:bodyPr/>
          <a:lstStyle/>
          <a:p>
            <a:fld id="{2C3ACABB-48BA-C141-8883-E845B47A6EBD}"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Contextual Inquiry</a:t>
            </a:r>
          </a:p>
        </p:txBody>
      </p:sp>
      <p:sp>
        <p:nvSpPr>
          <p:cNvPr id="60419" name="Rectangle 3"/>
          <p:cNvSpPr>
            <a:spLocks noGrp="1" noChangeArrowheads="1"/>
          </p:cNvSpPr>
          <p:nvPr>
            <p:ph type="body" idx="1"/>
          </p:nvPr>
        </p:nvSpPr>
        <p:spPr/>
        <p:txBody>
          <a:bodyPr/>
          <a:lstStyle/>
          <a:p>
            <a:pPr eaLnBrk="1" hangingPunct="1">
              <a:lnSpc>
                <a:spcPct val="90000"/>
              </a:lnSpc>
            </a:pPr>
            <a:r>
              <a:rPr lang="en-US"/>
              <a:t>Observe users doing real work in the real work environment</a:t>
            </a:r>
          </a:p>
          <a:p>
            <a:pPr eaLnBrk="1" hangingPunct="1">
              <a:lnSpc>
                <a:spcPct val="90000"/>
              </a:lnSpc>
            </a:pPr>
            <a:r>
              <a:rPr lang="en-US"/>
              <a:t>Be concrete</a:t>
            </a:r>
          </a:p>
          <a:p>
            <a:pPr eaLnBrk="1" hangingPunct="1">
              <a:lnSpc>
                <a:spcPct val="90000"/>
              </a:lnSpc>
            </a:pPr>
            <a:r>
              <a:rPr lang="en-US"/>
              <a:t>Establish a master-apprentice relationship</a:t>
            </a:r>
          </a:p>
          <a:p>
            <a:pPr lvl="1" eaLnBrk="1" hangingPunct="1">
              <a:lnSpc>
                <a:spcPct val="90000"/>
              </a:lnSpc>
            </a:pPr>
            <a:r>
              <a:rPr lang="en-US"/>
              <a:t>User shows how and talks about it</a:t>
            </a:r>
          </a:p>
          <a:p>
            <a:pPr lvl="1" eaLnBrk="1" hangingPunct="1">
              <a:lnSpc>
                <a:spcPct val="90000"/>
              </a:lnSpc>
            </a:pPr>
            <a:r>
              <a:rPr lang="en-US"/>
              <a:t>Interviewer watches and asks questions</a:t>
            </a:r>
          </a:p>
          <a:p>
            <a:pPr eaLnBrk="1" hangingPunct="1">
              <a:lnSpc>
                <a:spcPct val="90000"/>
              </a:lnSpc>
            </a:pPr>
            <a:r>
              <a:rPr lang="en-US"/>
              <a:t>Challenge assumptions and probe surprises</a:t>
            </a:r>
          </a:p>
        </p:txBody>
      </p:sp>
      <p:sp>
        <p:nvSpPr>
          <p:cNvPr id="6042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042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0422" name="Slide Number Placeholder 5"/>
          <p:cNvSpPr>
            <a:spLocks noGrp="1"/>
          </p:cNvSpPr>
          <p:nvPr>
            <p:ph type="sldNum" sz="quarter" idx="12"/>
          </p:nvPr>
        </p:nvSpPr>
        <p:spPr>
          <a:noFill/>
        </p:spPr>
        <p:txBody>
          <a:bodyPr/>
          <a:lstStyle/>
          <a:p>
            <a:fld id="{747B3015-DD41-A343-B454-58D9706E1C16}"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Participatory Design</a:t>
            </a:r>
          </a:p>
        </p:txBody>
      </p:sp>
      <p:sp>
        <p:nvSpPr>
          <p:cNvPr id="62467" name="Rectangle 3"/>
          <p:cNvSpPr>
            <a:spLocks noGrp="1" noChangeArrowheads="1"/>
          </p:cNvSpPr>
          <p:nvPr>
            <p:ph type="body" idx="1"/>
          </p:nvPr>
        </p:nvSpPr>
        <p:spPr/>
        <p:txBody>
          <a:bodyPr/>
          <a:lstStyle/>
          <a:p>
            <a:pPr eaLnBrk="1" hangingPunct="1"/>
            <a:r>
              <a:rPr lang="en-US"/>
              <a:t>Include representative users directly in the design team</a:t>
            </a:r>
          </a:p>
          <a:p>
            <a:pPr eaLnBrk="1" hangingPunct="1"/>
            <a:r>
              <a:rPr lang="en-US"/>
              <a:t>OMS design team included an Olympic athlete as a consultant</a:t>
            </a:r>
          </a:p>
        </p:txBody>
      </p:sp>
      <p:sp>
        <p:nvSpPr>
          <p:cNvPr id="6246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246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2470" name="Slide Number Placeholder 5"/>
          <p:cNvSpPr>
            <a:spLocks noGrp="1"/>
          </p:cNvSpPr>
          <p:nvPr>
            <p:ph type="sldNum" sz="quarter" idx="12"/>
          </p:nvPr>
        </p:nvSpPr>
        <p:spPr>
          <a:noFill/>
        </p:spPr>
        <p:txBody>
          <a:bodyPr/>
          <a:lstStyle/>
          <a:p>
            <a:fld id="{B77AF6BB-DE68-3144-8B30-16E2E3744847}"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itle 6"/>
          <p:cNvSpPr>
            <a:spLocks noGrp="1"/>
          </p:cNvSpPr>
          <p:nvPr>
            <p:ph type="title"/>
          </p:nvPr>
        </p:nvSpPr>
        <p:spPr/>
        <p:txBody>
          <a:bodyPr/>
          <a:lstStyle/>
          <a:p>
            <a:r>
              <a:rPr lang="en-US"/>
              <a:t>Summary</a:t>
            </a:r>
          </a:p>
        </p:txBody>
      </p:sp>
      <p:sp>
        <p:nvSpPr>
          <p:cNvPr id="64515" name="Text Placeholder 7"/>
          <p:cNvSpPr>
            <a:spLocks noGrp="1"/>
          </p:cNvSpPr>
          <p:nvPr>
            <p:ph type="body" idx="1"/>
          </p:nvPr>
        </p:nvSpPr>
        <p:spPr/>
        <p:txBody>
          <a:bodyPr/>
          <a:lstStyle/>
          <a:p>
            <a:r>
              <a:rPr lang="en-US" dirty="0"/>
              <a:t>User analysis identifies the user classes</a:t>
            </a:r>
          </a:p>
          <a:p>
            <a:r>
              <a:rPr lang="en-US"/>
              <a:t>Task analysis discovers their tasks</a:t>
            </a:r>
          </a:p>
          <a:p>
            <a:r>
              <a:rPr lang="en-US" dirty="0"/>
              <a:t>Domain analysis finds the entities and relationships in the domain</a:t>
            </a:r>
          </a:p>
        </p:txBody>
      </p:sp>
      <p:sp>
        <p:nvSpPr>
          <p:cNvPr id="6451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451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4518" name="Slide Number Placeholder 5"/>
          <p:cNvSpPr>
            <a:spLocks noGrp="1"/>
          </p:cNvSpPr>
          <p:nvPr>
            <p:ph type="sldNum" sz="quarter" idx="12"/>
          </p:nvPr>
        </p:nvSpPr>
        <p:spPr>
          <a:noFill/>
        </p:spPr>
        <p:txBody>
          <a:bodyPr/>
          <a:lstStyle/>
          <a:p>
            <a:fld id="{129C44F7-69EA-0F4A-812F-ECD6D11314A6}"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r>
              <a:rPr lang="en-US"/>
              <a:t>UI Hall of Fame or Shame?</a:t>
            </a:r>
          </a:p>
        </p:txBody>
      </p:sp>
      <p:sp>
        <p:nvSpPr>
          <p:cNvPr id="4099" name="Text Placeholder 7"/>
          <p:cNvSpPr>
            <a:spLocks noGrp="1"/>
          </p:cNvSpPr>
          <p:nvPr>
            <p:ph type="body" idx="1"/>
          </p:nvPr>
        </p:nvSpPr>
        <p:spPr/>
        <p:txBody>
          <a:bodyPr/>
          <a:lstStyle/>
          <a:p>
            <a:endParaRPr lang="en-US"/>
          </a:p>
        </p:txBody>
      </p:sp>
      <p:sp>
        <p:nvSpPr>
          <p:cNvPr id="410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0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02" name="Slide Number Placeholder 4"/>
          <p:cNvSpPr>
            <a:spLocks noGrp="1"/>
          </p:cNvSpPr>
          <p:nvPr>
            <p:ph type="sldNum" sz="quarter" idx="12"/>
          </p:nvPr>
        </p:nvSpPr>
        <p:spPr>
          <a:noFill/>
        </p:spPr>
        <p:txBody>
          <a:bodyPr/>
          <a:lstStyle/>
          <a:p>
            <a:fld id="{98701E9F-8B80-DA42-B9E5-B4C5499D4495}" type="slidenum">
              <a:rPr lang="en-US"/>
              <a:pPr/>
              <a:t>3</a:t>
            </a:fld>
            <a:endParaRPr lang="en-US"/>
          </a:p>
        </p:txBody>
      </p:sp>
      <p:pic>
        <p:nvPicPr>
          <p:cNvPr id="4103" name="Picture 4"/>
          <p:cNvPicPr>
            <a:picLocks noChangeAspect="1" noChangeArrowheads="1"/>
          </p:cNvPicPr>
          <p:nvPr/>
        </p:nvPicPr>
        <p:blipFill>
          <a:blip r:embed="rId3"/>
          <a:srcRect/>
          <a:stretch>
            <a:fillRect/>
          </a:stretch>
        </p:blipFill>
        <p:spPr bwMode="auto">
          <a:xfrm>
            <a:off x="1116013" y="1912938"/>
            <a:ext cx="6659562" cy="3371850"/>
          </a:xfrm>
          <a:prstGeom prst="rect">
            <a:avLst/>
          </a:prstGeom>
          <a:noFill/>
          <a:ln w="25400">
            <a:noFill/>
            <a:miter lim="800000"/>
            <a:headEnd/>
            <a:tailEnd type="none" w="lg" len="lg"/>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6186310"/>
          </a:xfrm>
          <a:prstGeom prst="rect">
            <a:avLst/>
          </a:prstGeom>
        </p:spPr>
        <p:txBody>
          <a:bodyPr vert="horz" wrap="square" lIns="91440" tIns="45720" rIns="91440" bIns="45720" rtlCol="0">
            <a:spAutoFit/>
          </a:bodyPr>
          <a:lstStyle/>
          <a:p>
            <a:pPr marL="282575" indent="-282575">
              <a:buFont typeface="+mj-lt"/>
              <a:buAutoNum type="arabicPeriod"/>
            </a:pPr>
            <a:endParaRPr lang="en-US" sz="1800" dirty="0" smtClean="0"/>
          </a:p>
          <a:p>
            <a:pPr marL="282575" indent="-282575">
              <a:buFont typeface="+mj-lt"/>
              <a:buAutoNum type="arabicPeriod"/>
            </a:pPr>
            <a:r>
              <a:rPr lang="en-US" sz="1800" dirty="0" smtClean="0"/>
              <a:t>Which of the following is </a:t>
            </a:r>
            <a:r>
              <a:rPr lang="en-US" sz="1800" b="1" dirty="0" smtClean="0"/>
              <a:t>not </a:t>
            </a:r>
            <a:r>
              <a:rPr lang="en-US" sz="1800" dirty="0" smtClean="0"/>
              <a:t>an important part of user-centered design? (</a:t>
            </a:r>
            <a:r>
              <a:rPr lang="en-US" sz="1800" b="1" dirty="0" smtClean="0"/>
              <a:t>choose one</a:t>
            </a:r>
            <a:r>
              <a:rPr lang="en-US" sz="1800" dirty="0" smtClean="0"/>
              <a:t>)</a:t>
            </a:r>
            <a:br>
              <a:rPr lang="en-US" sz="1800" dirty="0" smtClean="0"/>
            </a:br>
            <a:r>
              <a:rPr lang="en-US" sz="1800" dirty="0" smtClean="0"/>
              <a:t>	A. prototyping       </a:t>
            </a:r>
            <a:br>
              <a:rPr lang="en-US" sz="1800" dirty="0" smtClean="0"/>
            </a:br>
            <a:r>
              <a:rPr lang="en-US" sz="1800" dirty="0" smtClean="0"/>
              <a:t>	B. evaluation       </a:t>
            </a:r>
            <a:br>
              <a:rPr lang="en-US" sz="1800" dirty="0" smtClean="0"/>
            </a:br>
            <a:r>
              <a:rPr lang="en-US" sz="1800" dirty="0" smtClean="0"/>
              <a:t>	C. spiral model        </a:t>
            </a:r>
            <a:br>
              <a:rPr lang="en-US" sz="1800" dirty="0" smtClean="0"/>
            </a:br>
            <a:r>
              <a:rPr lang="en-US" sz="1800" dirty="0" smtClean="0"/>
              <a:t>	D. </a:t>
            </a:r>
            <a:r>
              <a:rPr lang="en-US" sz="1800" smtClean="0"/>
              <a:t>waterfall model</a:t>
            </a:r>
            <a:br>
              <a:rPr lang="en-US" sz="1800" smtClean="0"/>
            </a:br>
            <a:endParaRPr lang="en-US" sz="1800" dirty="0" smtClean="0"/>
          </a:p>
          <a:p>
            <a:pPr marL="282575" indent="-282575">
              <a:buFont typeface="+mj-lt"/>
              <a:buAutoNum type="arabicPeriod"/>
            </a:pPr>
            <a:r>
              <a:rPr lang="en-US" sz="1800" dirty="0" smtClean="0"/>
              <a:t>Which of the following are good reasons for choosing the spiral model over the waterfall model? </a:t>
            </a:r>
            <a:r>
              <a:rPr lang="en-US" sz="1800" b="1" dirty="0" smtClean="0"/>
              <a:t>(choose all good answers)</a:t>
            </a:r>
            <a:r>
              <a:rPr lang="en-US" sz="1800" dirty="0" smtClean="0"/>
              <a:t/>
            </a:r>
            <a:br>
              <a:rPr lang="en-US" sz="1800" dirty="0" smtClean="0"/>
            </a:br>
            <a:r>
              <a:rPr lang="en-US" sz="1800" dirty="0" smtClean="0"/>
              <a:t>	A. risky design space</a:t>
            </a:r>
            <a:br>
              <a:rPr lang="en-US" sz="1800" dirty="0" smtClean="0"/>
            </a:br>
            <a:r>
              <a:rPr lang="en-US" sz="1800" dirty="0" smtClean="0"/>
              <a:t>	B. substantial user involvement is needed</a:t>
            </a:r>
            <a:br>
              <a:rPr lang="en-US" sz="1800" dirty="0" smtClean="0"/>
            </a:br>
            <a:r>
              <a:rPr lang="en-US" sz="1800" dirty="0" smtClean="0"/>
              <a:t>	C. outsourcing to India </a:t>
            </a:r>
            <a:br>
              <a:rPr lang="en-US" sz="1800" dirty="0" smtClean="0"/>
            </a:br>
            <a:r>
              <a:rPr lang="en-US" sz="1800" dirty="0" smtClean="0"/>
              <a:t>	D. you are not the user</a:t>
            </a:r>
            <a:br>
              <a:rPr lang="en-US" sz="1800" dirty="0" smtClean="0"/>
            </a:br>
            <a:endParaRPr lang="en-US" sz="1800" dirty="0" smtClean="0"/>
          </a:p>
          <a:p>
            <a:pPr marL="342900" indent="-342900" defTabSz="457200" fontAlgn="auto">
              <a:spcBef>
                <a:spcPts val="0"/>
              </a:spcBef>
              <a:spcAft>
                <a:spcPts val="0"/>
              </a:spcAft>
              <a:buAutoNum type="arabicPeriod"/>
            </a:pPr>
            <a:r>
              <a:rPr lang="en-US" sz="1800" dirty="0" smtClean="0"/>
              <a:t>A prototype in the inner ring of the spiral model is: </a:t>
            </a:r>
            <a:r>
              <a:rPr lang="en-US" sz="1800" b="1" dirty="0" smtClean="0"/>
              <a:t>(choose all good answers)</a:t>
            </a:r>
            <a:r>
              <a:rPr lang="en-US" sz="1800" dirty="0" smtClean="0"/>
              <a:t/>
            </a:r>
            <a:br>
              <a:rPr lang="en-US" sz="1800" dirty="0" smtClean="0"/>
            </a:br>
            <a:r>
              <a:rPr lang="en-US" sz="1800" dirty="0" smtClean="0"/>
              <a:t>		A. Low-fidelity</a:t>
            </a:r>
            <a:br>
              <a:rPr lang="en-US" sz="1800" dirty="0" smtClean="0"/>
            </a:br>
            <a:r>
              <a:rPr lang="en-US" sz="1800" dirty="0" smtClean="0"/>
              <a:t>		B. Early in the process</a:t>
            </a:r>
            <a:br>
              <a:rPr lang="en-US" sz="1800" dirty="0" smtClean="0"/>
            </a:br>
            <a:r>
              <a:rPr lang="en-US" sz="1800" dirty="0" smtClean="0"/>
              <a:t>		C. Costly</a:t>
            </a:r>
            <a:br>
              <a:rPr lang="en-US" sz="1800" dirty="0" smtClean="0"/>
            </a:br>
            <a:r>
              <a:rPr lang="en-US" sz="1800" dirty="0" smtClean="0"/>
              <a:t>		D. Slow to create</a:t>
            </a:r>
            <a:br>
              <a:rPr lang="en-US" sz="1800" dirty="0" smtClean="0"/>
            </a:br>
            <a:r>
              <a:rPr lang="en-US" sz="1800" dirty="0" smtClean="0"/>
              <a:t>		E. Rarely made of paper </a:t>
            </a:r>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1371600" y="1981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71600" y="30480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3352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3886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0" name="Oval 29"/>
          <p:cNvSpPr/>
          <p:nvPr/>
        </p:nvSpPr>
        <p:spPr bwMode="auto">
          <a:xfrm>
            <a:off x="1371600" y="5029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1" name="Oval 30"/>
          <p:cNvSpPr/>
          <p:nvPr/>
        </p:nvSpPr>
        <p:spPr bwMode="auto">
          <a:xfrm>
            <a:off x="1371600" y="5257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Today’s Topics</a:t>
            </a:r>
          </a:p>
        </p:txBody>
      </p:sp>
      <p:sp>
        <p:nvSpPr>
          <p:cNvPr id="23555" name="Rectangle 3"/>
          <p:cNvSpPr>
            <a:spLocks noGrp="1" noChangeArrowheads="1"/>
          </p:cNvSpPr>
          <p:nvPr>
            <p:ph type="body" idx="1"/>
          </p:nvPr>
        </p:nvSpPr>
        <p:spPr/>
        <p:txBody>
          <a:bodyPr/>
          <a:lstStyle/>
          <a:p>
            <a:r>
              <a:rPr lang="en-US"/>
              <a:t>User analysis</a:t>
            </a:r>
          </a:p>
          <a:p>
            <a:r>
              <a:rPr lang="en-US"/>
              <a:t>Task analysis</a:t>
            </a:r>
          </a:p>
          <a:p>
            <a:r>
              <a:rPr lang="en-US"/>
              <a:t>Domain analysis</a:t>
            </a:r>
          </a:p>
          <a:p>
            <a:r>
              <a:rPr lang="en-US"/>
              <a:t>Requirements analysis</a:t>
            </a:r>
          </a:p>
        </p:txBody>
      </p:sp>
      <p:sp>
        <p:nvSpPr>
          <p:cNvPr id="2355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355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3558" name="Slide Number Placeholder 5"/>
          <p:cNvSpPr>
            <a:spLocks noGrp="1"/>
          </p:cNvSpPr>
          <p:nvPr>
            <p:ph type="sldNum" sz="quarter" idx="12"/>
          </p:nvPr>
        </p:nvSpPr>
        <p:spPr>
          <a:noFill/>
        </p:spPr>
        <p:txBody>
          <a:bodyPr/>
          <a:lstStyle/>
          <a:p>
            <a:fld id="{F2FE0841-3964-BE42-A9CE-9B2CDE89F20F}"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Know Your User</a:t>
            </a:r>
          </a:p>
        </p:txBody>
      </p:sp>
      <p:sp>
        <p:nvSpPr>
          <p:cNvPr id="25603" name="Rectangle 3"/>
          <p:cNvSpPr>
            <a:spLocks noGrp="1" noChangeArrowheads="1"/>
          </p:cNvSpPr>
          <p:nvPr>
            <p:ph type="body" idx="1"/>
          </p:nvPr>
        </p:nvSpPr>
        <p:spPr/>
        <p:txBody>
          <a:bodyPr/>
          <a:lstStyle/>
          <a:p>
            <a:pPr eaLnBrk="1" hangingPunct="1">
              <a:lnSpc>
                <a:spcPct val="90000"/>
              </a:lnSpc>
            </a:pPr>
            <a:r>
              <a:rPr lang="en-US"/>
              <a:t>Identify characteristics of target user population</a:t>
            </a:r>
          </a:p>
          <a:p>
            <a:pPr lvl="1" eaLnBrk="1" hangingPunct="1">
              <a:lnSpc>
                <a:spcPct val="90000"/>
              </a:lnSpc>
            </a:pPr>
            <a:r>
              <a:rPr lang="en-US"/>
              <a:t>Age, gender, culture, language</a:t>
            </a:r>
          </a:p>
          <a:p>
            <a:pPr lvl="1" eaLnBrk="1" hangingPunct="1">
              <a:lnSpc>
                <a:spcPct val="90000"/>
              </a:lnSpc>
            </a:pPr>
            <a:r>
              <a:rPr lang="en-US"/>
              <a:t>Education (literacy? numeracy?)</a:t>
            </a:r>
          </a:p>
          <a:p>
            <a:pPr lvl="1" eaLnBrk="1" hangingPunct="1">
              <a:lnSpc>
                <a:spcPct val="90000"/>
              </a:lnSpc>
            </a:pPr>
            <a:r>
              <a:rPr lang="en-US"/>
              <a:t>Physical limitations</a:t>
            </a:r>
          </a:p>
          <a:p>
            <a:pPr lvl="1" eaLnBrk="1" hangingPunct="1">
              <a:lnSpc>
                <a:spcPct val="90000"/>
              </a:lnSpc>
            </a:pPr>
            <a:r>
              <a:rPr lang="en-US"/>
              <a:t>Computer experience (typing?)</a:t>
            </a:r>
          </a:p>
          <a:p>
            <a:pPr lvl="1" eaLnBrk="1" hangingPunct="1">
              <a:lnSpc>
                <a:spcPct val="90000"/>
              </a:lnSpc>
            </a:pPr>
            <a:r>
              <a:rPr lang="en-US"/>
              <a:t>Motivation, attitude</a:t>
            </a:r>
          </a:p>
          <a:p>
            <a:pPr lvl="1" eaLnBrk="1" hangingPunct="1">
              <a:lnSpc>
                <a:spcPct val="90000"/>
              </a:lnSpc>
            </a:pPr>
            <a:r>
              <a:rPr lang="en-US"/>
              <a:t>Domain experience</a:t>
            </a:r>
          </a:p>
          <a:p>
            <a:pPr lvl="1" eaLnBrk="1" hangingPunct="1">
              <a:lnSpc>
                <a:spcPct val="90000"/>
              </a:lnSpc>
            </a:pPr>
            <a:r>
              <a:rPr lang="en-US"/>
              <a:t>Application experience</a:t>
            </a:r>
          </a:p>
          <a:p>
            <a:pPr lvl="1" eaLnBrk="1" hangingPunct="1">
              <a:lnSpc>
                <a:spcPct val="90000"/>
              </a:lnSpc>
            </a:pPr>
            <a:r>
              <a:rPr lang="en-US"/>
              <a:t>Work environment and other social context</a:t>
            </a:r>
          </a:p>
          <a:p>
            <a:pPr lvl="1" eaLnBrk="1" hangingPunct="1">
              <a:lnSpc>
                <a:spcPct val="90000"/>
              </a:lnSpc>
            </a:pPr>
            <a:r>
              <a:rPr lang="en-US"/>
              <a:t>Relationships and communication patterns</a:t>
            </a:r>
          </a:p>
          <a:p>
            <a:pPr lvl="1" eaLnBrk="1" hangingPunct="1">
              <a:lnSpc>
                <a:spcPct val="90000"/>
              </a:lnSpc>
            </a:pPr>
            <a:endParaRPr lang="en-US"/>
          </a:p>
        </p:txBody>
      </p:sp>
      <p:sp>
        <p:nvSpPr>
          <p:cNvPr id="2560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560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5606" name="Slide Number Placeholder 5"/>
          <p:cNvSpPr>
            <a:spLocks noGrp="1"/>
          </p:cNvSpPr>
          <p:nvPr>
            <p:ph type="sldNum" sz="quarter" idx="12"/>
          </p:nvPr>
        </p:nvSpPr>
        <p:spPr>
          <a:noFill/>
        </p:spPr>
        <p:txBody>
          <a:bodyPr/>
          <a:lstStyle/>
          <a:p>
            <a:fld id="{EADE2009-278E-2849-9C9F-483A7060084C}"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Multiple Classes of Users</a:t>
            </a:r>
          </a:p>
        </p:txBody>
      </p:sp>
      <p:sp>
        <p:nvSpPr>
          <p:cNvPr id="27651" name="Rectangle 3"/>
          <p:cNvSpPr>
            <a:spLocks noGrp="1" noChangeArrowheads="1"/>
          </p:cNvSpPr>
          <p:nvPr>
            <p:ph type="body" idx="1"/>
          </p:nvPr>
        </p:nvSpPr>
        <p:spPr/>
        <p:txBody>
          <a:bodyPr/>
          <a:lstStyle/>
          <a:p>
            <a:pPr eaLnBrk="1" hangingPunct="1">
              <a:lnSpc>
                <a:spcPct val="80000"/>
              </a:lnSpc>
            </a:pPr>
            <a:r>
              <a:rPr lang="en-US"/>
              <a:t>Many applications have several kinds of users</a:t>
            </a:r>
          </a:p>
          <a:p>
            <a:pPr lvl="1" eaLnBrk="1" hangingPunct="1">
              <a:lnSpc>
                <a:spcPct val="80000"/>
              </a:lnSpc>
            </a:pPr>
            <a:r>
              <a:rPr lang="en-US"/>
              <a:t>By role (student, teacher)</a:t>
            </a:r>
          </a:p>
          <a:p>
            <a:pPr lvl="1" eaLnBrk="1" hangingPunct="1">
              <a:lnSpc>
                <a:spcPct val="80000"/>
              </a:lnSpc>
            </a:pPr>
            <a:r>
              <a:rPr lang="en-US"/>
              <a:t>By characteristics (age, motivation)</a:t>
            </a:r>
          </a:p>
          <a:p>
            <a:pPr eaLnBrk="1" hangingPunct="1">
              <a:lnSpc>
                <a:spcPct val="80000"/>
              </a:lnSpc>
            </a:pPr>
            <a:r>
              <a:rPr lang="en-US"/>
              <a:t>Example: Olympic Message System</a:t>
            </a:r>
          </a:p>
          <a:p>
            <a:pPr lvl="1" eaLnBrk="1" hangingPunct="1">
              <a:lnSpc>
                <a:spcPct val="80000"/>
              </a:lnSpc>
            </a:pPr>
            <a:r>
              <a:rPr lang="en-US"/>
              <a:t>Athletes</a:t>
            </a:r>
          </a:p>
          <a:p>
            <a:pPr lvl="1" eaLnBrk="1" hangingPunct="1">
              <a:lnSpc>
                <a:spcPct val="80000"/>
              </a:lnSpc>
            </a:pPr>
            <a:r>
              <a:rPr lang="en-US"/>
              <a:t>Friends &amp; family</a:t>
            </a:r>
          </a:p>
          <a:p>
            <a:pPr lvl="1" eaLnBrk="1" hangingPunct="1">
              <a:lnSpc>
                <a:spcPct val="80000"/>
              </a:lnSpc>
            </a:pPr>
            <a:r>
              <a:rPr lang="en-US"/>
              <a:t>Telephone operators</a:t>
            </a:r>
          </a:p>
          <a:p>
            <a:pPr lvl="1" eaLnBrk="1" hangingPunct="1">
              <a:lnSpc>
                <a:spcPct val="80000"/>
              </a:lnSpc>
            </a:pPr>
            <a:r>
              <a:rPr lang="en-US"/>
              <a:t>Sysadmins</a:t>
            </a:r>
          </a:p>
          <a:p>
            <a:pPr lvl="1" eaLnBrk="1" hangingPunct="1">
              <a:lnSpc>
                <a:spcPct val="80000"/>
              </a:lnSpc>
            </a:pPr>
            <a:endParaRPr lang="en-US"/>
          </a:p>
        </p:txBody>
      </p:sp>
      <p:sp>
        <p:nvSpPr>
          <p:cNvPr id="2765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765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7654" name="Slide Number Placeholder 5"/>
          <p:cNvSpPr>
            <a:spLocks noGrp="1"/>
          </p:cNvSpPr>
          <p:nvPr>
            <p:ph type="sldNum" sz="quarter" idx="12"/>
          </p:nvPr>
        </p:nvSpPr>
        <p:spPr>
          <a:noFill/>
        </p:spPr>
        <p:txBody>
          <a:bodyPr/>
          <a:lstStyle/>
          <a:p>
            <a:fld id="{92C2D4C7-8045-3941-B01C-37A2F14D9E57}"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6"/>
          <p:cNvSpPr>
            <a:spLocks noGrp="1"/>
          </p:cNvSpPr>
          <p:nvPr>
            <p:ph type="title"/>
          </p:nvPr>
        </p:nvSpPr>
        <p:spPr/>
        <p:txBody>
          <a:bodyPr/>
          <a:lstStyle/>
          <a:p>
            <a:r>
              <a:rPr lang="en-US"/>
              <a:t>Personas</a:t>
            </a:r>
          </a:p>
        </p:txBody>
      </p:sp>
      <p:sp>
        <p:nvSpPr>
          <p:cNvPr id="29699" name="Text Placeholder 7"/>
          <p:cNvSpPr>
            <a:spLocks noGrp="1"/>
          </p:cNvSpPr>
          <p:nvPr>
            <p:ph type="body" idx="1"/>
          </p:nvPr>
        </p:nvSpPr>
        <p:spPr>
          <a:xfrm>
            <a:off x="685800" y="914400"/>
            <a:ext cx="7772400" cy="4724400"/>
          </a:xfrm>
        </p:spPr>
        <p:txBody>
          <a:bodyPr/>
          <a:lstStyle/>
          <a:p>
            <a:r>
              <a:rPr lang="en-US" sz="2400"/>
              <a:t>A persona is a fictitious character used as a specific representative of a user class</a:t>
            </a:r>
          </a:p>
          <a:p>
            <a:pPr lvl="1"/>
            <a:r>
              <a:rPr lang="en-US" sz="2000"/>
              <a:t>Yoshi is a 20-year-old pole vaulter from Tokyo who speaks some English</a:t>
            </a:r>
          </a:p>
          <a:p>
            <a:pPr lvl="1"/>
            <a:r>
              <a:rPr lang="en-US" sz="2000"/>
              <a:t>Bob is an IBM sysadmin in New York</a:t>
            </a:r>
          </a:p>
          <a:p>
            <a:pPr lvl="1"/>
            <a:r>
              <a:rPr lang="en-US" sz="2000"/>
              <a:t>Fritz is the 50-year-old father of a German swimmer</a:t>
            </a:r>
          </a:p>
          <a:p>
            <a:r>
              <a:rPr lang="en-US" sz="2400"/>
              <a:t>Advantages</a:t>
            </a:r>
          </a:p>
          <a:p>
            <a:pPr lvl="1"/>
            <a:r>
              <a:rPr lang="en-US" sz="2000"/>
              <a:t>Convenient handle for talking about user classes</a:t>
            </a:r>
          </a:p>
          <a:p>
            <a:pPr lvl="1"/>
            <a:r>
              <a:rPr lang="en-US" sz="2000"/>
              <a:t>Focuses on a typical user, rather than an extreme</a:t>
            </a:r>
          </a:p>
          <a:p>
            <a:pPr lvl="1"/>
            <a:r>
              <a:rPr lang="en-US" sz="2000"/>
              <a:t>Encourages empathy</a:t>
            </a:r>
          </a:p>
          <a:p>
            <a:r>
              <a:rPr lang="en-US" sz="2400"/>
              <a:t>Disadvantages</a:t>
            </a:r>
          </a:p>
          <a:p>
            <a:pPr lvl="1"/>
            <a:r>
              <a:rPr lang="en-US" sz="2000"/>
              <a:t>May be misleading</a:t>
            </a:r>
          </a:p>
          <a:p>
            <a:pPr lvl="1"/>
            <a:r>
              <a:rPr lang="en-US" sz="2000"/>
              <a:t>Stereotype  trap</a:t>
            </a:r>
          </a:p>
        </p:txBody>
      </p:sp>
      <p:sp>
        <p:nvSpPr>
          <p:cNvPr id="2970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970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9702" name="Slide Number Placeholder 5"/>
          <p:cNvSpPr>
            <a:spLocks noGrp="1"/>
          </p:cNvSpPr>
          <p:nvPr>
            <p:ph type="sldNum" sz="quarter" idx="12"/>
          </p:nvPr>
        </p:nvSpPr>
        <p:spPr>
          <a:noFill/>
        </p:spPr>
        <p:txBody>
          <a:bodyPr/>
          <a:lstStyle/>
          <a:p>
            <a:fld id="{8D3EEDF4-A455-8944-93A3-5FD914D4FC2F}"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3854</TotalTime>
  <Words>6345</Words>
  <Application>Microsoft Macintosh PowerPoint</Application>
  <PresentationFormat>On-screen Show (4:3)</PresentationFormat>
  <Paragraphs>427</Paragraphs>
  <Slides>29</Slides>
  <Notes>28</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mit-6893</vt:lpstr>
      <vt:lpstr>Lecture 7: Task Analysis</vt:lpstr>
      <vt:lpstr>UI Hall of Fame or Shame?</vt:lpstr>
      <vt:lpstr>UI Hall of Fame or Shame?</vt:lpstr>
      <vt:lpstr>Nanoquiz</vt:lpstr>
      <vt:lpstr>Slide 5</vt:lpstr>
      <vt:lpstr>Today’s Topics</vt:lpstr>
      <vt:lpstr>Know Your User</vt:lpstr>
      <vt:lpstr>Multiple Classes of Users</vt:lpstr>
      <vt:lpstr>Personas</vt:lpstr>
      <vt:lpstr>Example: User Analysis of Piazzza</vt:lpstr>
      <vt:lpstr>How To Do User Analysis</vt:lpstr>
      <vt:lpstr>Task Analysis</vt:lpstr>
      <vt:lpstr>Essential Parts of Task Analysis</vt:lpstr>
      <vt:lpstr>Example from OMS</vt:lpstr>
      <vt:lpstr>Other Questions to Ask About a Task</vt:lpstr>
      <vt:lpstr>How to Do a Task Analysis </vt:lpstr>
      <vt:lpstr>Example: Elevator Task Analysis</vt:lpstr>
      <vt:lpstr>Domain Analysis</vt:lpstr>
      <vt:lpstr>Domain Analysis</vt:lpstr>
      <vt:lpstr>Domain Analysis</vt:lpstr>
      <vt:lpstr>Feedback to User &amp; Task Analysis</vt:lpstr>
      <vt:lpstr>Example: Twitter Domain Analysis</vt:lpstr>
      <vt:lpstr>Requirements Analysis</vt:lpstr>
      <vt:lpstr>Common Errors in User Analysis</vt:lpstr>
      <vt:lpstr>Common Errors in Task Analysis</vt:lpstr>
      <vt:lpstr>Hints for Better User &amp; Task Analysis</vt:lpstr>
      <vt:lpstr>Contextual Inquiry</vt:lpstr>
      <vt:lpstr>Participatory Design</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597</cp:revision>
  <cp:lastPrinted>2010-02-17T14:44:06Z</cp:lastPrinted>
  <dcterms:created xsi:type="dcterms:W3CDTF">2011-02-22T02:06:06Z</dcterms:created>
  <dcterms:modified xsi:type="dcterms:W3CDTF">2011-02-22T02:08:18Z</dcterms:modified>
</cp:coreProperties>
</file>