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27"/>
  </p:notesMasterIdLst>
  <p:handoutMasterIdLst>
    <p:handoutMasterId r:id="rId28"/>
  </p:handoutMasterIdLst>
  <p:sldIdLst>
    <p:sldId id="256" r:id="rId2"/>
    <p:sldId id="295" r:id="rId3"/>
    <p:sldId id="296" r:id="rId4"/>
    <p:sldId id="297" r:id="rId5"/>
    <p:sldId id="303" r:id="rId6"/>
    <p:sldId id="304" r:id="rId7"/>
    <p:sldId id="277" r:id="rId8"/>
    <p:sldId id="289" r:id="rId9"/>
    <p:sldId id="293" r:id="rId10"/>
    <p:sldId id="278" r:id="rId11"/>
    <p:sldId id="279" r:id="rId12"/>
    <p:sldId id="280" r:id="rId13"/>
    <p:sldId id="281" r:id="rId14"/>
    <p:sldId id="282" r:id="rId15"/>
    <p:sldId id="283" r:id="rId16"/>
    <p:sldId id="284" r:id="rId17"/>
    <p:sldId id="285" r:id="rId18"/>
    <p:sldId id="286" r:id="rId19"/>
    <p:sldId id="288" r:id="rId20"/>
    <p:sldId id="298" r:id="rId21"/>
    <p:sldId id="299" r:id="rId22"/>
    <p:sldId id="300" r:id="rId23"/>
    <p:sldId id="294" r:id="rId24"/>
    <p:sldId id="301" r:id="rId25"/>
    <p:sldId id="302" r:id="rId26"/>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Arial" charset="0"/>
        <a:cs typeface="Arial" charset="0"/>
      </a:defRPr>
    </a:lvl1pPr>
    <a:lvl2pPr marL="457200" algn="l" rtl="0" fontAlgn="base">
      <a:spcBef>
        <a:spcPct val="0"/>
      </a:spcBef>
      <a:spcAft>
        <a:spcPct val="0"/>
      </a:spcAft>
      <a:defRPr sz="2000" kern="1200">
        <a:solidFill>
          <a:schemeClr val="tx1"/>
        </a:solidFill>
        <a:latin typeface="Arial" charset="0"/>
        <a:ea typeface="Arial" charset="0"/>
        <a:cs typeface="Arial" charset="0"/>
      </a:defRPr>
    </a:lvl2pPr>
    <a:lvl3pPr marL="914400" algn="l" rtl="0" fontAlgn="base">
      <a:spcBef>
        <a:spcPct val="0"/>
      </a:spcBef>
      <a:spcAft>
        <a:spcPct val="0"/>
      </a:spcAft>
      <a:defRPr sz="2000" kern="1200">
        <a:solidFill>
          <a:schemeClr val="tx1"/>
        </a:solidFill>
        <a:latin typeface="Arial" charset="0"/>
        <a:ea typeface="Arial" charset="0"/>
        <a:cs typeface="Arial" charset="0"/>
      </a:defRPr>
    </a:lvl3pPr>
    <a:lvl4pPr marL="1371600" algn="l" rtl="0" fontAlgn="base">
      <a:spcBef>
        <a:spcPct val="0"/>
      </a:spcBef>
      <a:spcAft>
        <a:spcPct val="0"/>
      </a:spcAft>
      <a:defRPr sz="2000" kern="1200">
        <a:solidFill>
          <a:schemeClr val="tx1"/>
        </a:solidFill>
        <a:latin typeface="Arial" charset="0"/>
        <a:ea typeface="Arial" charset="0"/>
        <a:cs typeface="Arial" charset="0"/>
      </a:defRPr>
    </a:lvl4pPr>
    <a:lvl5pPr marL="1828800" algn="l" rtl="0" fontAlgn="base">
      <a:spcBef>
        <a:spcPct val="0"/>
      </a:spcBef>
      <a:spcAft>
        <a:spcPct val="0"/>
      </a:spcAft>
      <a:defRPr sz="2000" kern="1200">
        <a:solidFill>
          <a:schemeClr val="tx1"/>
        </a:solidFill>
        <a:latin typeface="Arial" charset="0"/>
        <a:ea typeface="Arial" charset="0"/>
        <a:cs typeface="Arial" charset="0"/>
      </a:defRPr>
    </a:lvl5pPr>
    <a:lvl6pPr marL="2286000" algn="l" defTabSz="457200" rtl="0" eaLnBrk="1" latinLnBrk="0" hangingPunct="1">
      <a:defRPr sz="2000" kern="1200">
        <a:solidFill>
          <a:schemeClr val="tx1"/>
        </a:solidFill>
        <a:latin typeface="Arial" charset="0"/>
        <a:ea typeface="Arial" charset="0"/>
        <a:cs typeface="Arial" charset="0"/>
      </a:defRPr>
    </a:lvl6pPr>
    <a:lvl7pPr marL="2743200" algn="l" defTabSz="457200" rtl="0" eaLnBrk="1" latinLnBrk="0" hangingPunct="1">
      <a:defRPr sz="2000" kern="1200">
        <a:solidFill>
          <a:schemeClr val="tx1"/>
        </a:solidFill>
        <a:latin typeface="Arial" charset="0"/>
        <a:ea typeface="Arial" charset="0"/>
        <a:cs typeface="Arial" charset="0"/>
      </a:defRPr>
    </a:lvl7pPr>
    <a:lvl8pPr marL="3200400" algn="l" defTabSz="457200" rtl="0" eaLnBrk="1" latinLnBrk="0" hangingPunct="1">
      <a:defRPr sz="2000" kern="1200">
        <a:solidFill>
          <a:schemeClr val="tx1"/>
        </a:solidFill>
        <a:latin typeface="Arial" charset="0"/>
        <a:ea typeface="Arial" charset="0"/>
        <a:cs typeface="Arial" charset="0"/>
      </a:defRPr>
    </a:lvl8pPr>
    <a:lvl9pPr marL="3657600" algn="l" defTabSz="457200" rtl="0" eaLnBrk="1" latinLnBrk="0" hangingPunct="1">
      <a:defRPr sz="20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3281" autoAdjust="0"/>
  </p:normalViewPr>
  <p:slideViewPr>
    <p:cSldViewPr>
      <p:cViewPr varScale="1">
        <p:scale>
          <a:sx n="74" d="100"/>
          <a:sy n="74" d="100"/>
        </p:scale>
        <p:origin x="-1216" y="-104"/>
      </p:cViewPr>
      <p:guideLst>
        <p:guide orient="horz" pos="2160"/>
        <p:guide pos="2880"/>
      </p:guideLst>
    </p:cSldViewPr>
  </p:slideViewPr>
  <p:notesTextViewPr>
    <p:cViewPr>
      <p:scale>
        <a:sx n="100" d="100"/>
        <a:sy n="100" d="100"/>
      </p:scale>
      <p:origin x="0" y="1008"/>
    </p:cViewPr>
  </p:notesTextViewPr>
  <p:notesViewPr>
    <p:cSldViewPr>
      <p:cViewPr varScale="1">
        <p:scale>
          <a:sx n="48" d="100"/>
          <a:sy n="48" d="100"/>
        </p:scale>
        <p:origin x="-1920"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pitchFamily="18" charset="0"/>
                <a:ea typeface="+mn-ea"/>
              </a:defRPr>
            </a:lvl1pPr>
          </a:lstStyle>
          <a:p>
            <a:pPr>
              <a:defRPr/>
            </a:pPr>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EACE7459-1AA8-4643-ACA2-D287D35B1812}"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pitchFamily="18" charset="0"/>
                <a:ea typeface="+mn-ea"/>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371600" y="720725"/>
            <a:ext cx="4383088" cy="3089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3962400"/>
            <a:ext cx="5851525" cy="491807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2A36CD42-584F-7244-A44E-100A5B325AB5}"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00616E2-E4E3-C34E-B610-4139038519C7}" type="slidenum">
              <a:rPr lang="en-US"/>
              <a:pPr/>
              <a:t>1</a:t>
            </a:fld>
            <a:endParaRPr lang="en-US"/>
          </a:p>
        </p:txBody>
      </p:sp>
      <p:sp>
        <p:nvSpPr>
          <p:cNvPr id="27651" name="Rectangle 2"/>
          <p:cNvSpPr>
            <a:spLocks noGrp="1" noRot="1" noChangeAspect="1" noChangeArrowheads="1" noTextEdit="1"/>
          </p:cNvSpPr>
          <p:nvPr>
            <p:ph type="sldImg"/>
          </p:nvPr>
        </p:nvSpPr>
        <p:spPr>
          <a:xfrm>
            <a:off x="1503363" y="720725"/>
            <a:ext cx="4119562" cy="3089275"/>
          </a:xfrm>
          <a:ln/>
        </p:spPr>
      </p:sp>
      <p:sp>
        <p:nvSpPr>
          <p:cNvPr id="2765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1B3BB2F-B02B-0D4A-BB43-820028675739}" type="slidenum">
              <a:rPr lang="en-US"/>
              <a:pPr/>
              <a:t>11</a:t>
            </a:fld>
            <a:endParaRPr lang="en-US"/>
          </a:p>
        </p:txBody>
      </p:sp>
      <p:sp>
        <p:nvSpPr>
          <p:cNvPr id="35843" name="Rectangle 2"/>
          <p:cNvSpPr>
            <a:spLocks noGrp="1" noRot="1" noChangeAspect="1" noChangeArrowheads="1" noTextEdit="1"/>
          </p:cNvSpPr>
          <p:nvPr>
            <p:ph type="sldImg"/>
          </p:nvPr>
        </p:nvSpPr>
        <p:spPr>
          <a:xfrm>
            <a:off x="1503363" y="720725"/>
            <a:ext cx="4119562" cy="3089275"/>
          </a:xfrm>
          <a:ln/>
        </p:spPr>
      </p:sp>
      <p:sp>
        <p:nvSpPr>
          <p:cNvPr id="35844" name="Rectangle 3"/>
          <p:cNvSpPr>
            <a:spLocks noGrp="1" noChangeArrowheads="1"/>
          </p:cNvSpPr>
          <p:nvPr>
            <p:ph type="body" idx="1"/>
          </p:nvPr>
        </p:nvSpPr>
        <p:spPr>
          <a:noFill/>
          <a:ln/>
        </p:spPr>
        <p:txBody>
          <a:bodyPr/>
          <a:lstStyle/>
          <a:p>
            <a:r>
              <a:rPr lang="en-US">
                <a:latin typeface="Times New Roman" charset="0"/>
              </a:rPr>
              <a:t>Validation is not always sufficient; sometimes problems are missed until the next stage.  Trying to code the design  may reveal flaws in the design – e.g., that it can’t be implemented in a way that meets the performance requirements.  Trying to integrate may reveal bugs in the code that weren’t exposed by unit tests.  So the waterfall model implicitly needs </a:t>
            </a:r>
            <a:r>
              <a:rPr lang="en-US" b="1">
                <a:latin typeface="Times New Roman" charset="0"/>
              </a:rPr>
              <a:t>feedback between stages</a:t>
            </a:r>
            <a:r>
              <a:rPr lang="en-US">
                <a:latin typeface="Times New Roman" charset="0"/>
              </a:rPr>
              <a:t>.</a:t>
            </a:r>
          </a:p>
          <a:p>
            <a:r>
              <a:rPr lang="en-US">
                <a:latin typeface="Times New Roman" charset="0"/>
              </a:rPr>
              <a:t>The danger arises when a mistake in an early stage – such as a missing requirement – isn’t discovered until a very late stage – like acceptance testing.  Mistakes like this can force costly rework of the intervening stages.  (That box labeled “Code” may look small, but you know from experience that it isn’t!)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122605C-6C05-4B4D-817D-6125B0E54ABB}" type="slidenum">
              <a:rPr lang="en-US"/>
              <a:pPr/>
              <a:t>12</a:t>
            </a:fld>
            <a:endParaRPr lang="en-US"/>
          </a:p>
        </p:txBody>
      </p:sp>
      <p:sp>
        <p:nvSpPr>
          <p:cNvPr id="36867" name="Rectangle 2"/>
          <p:cNvSpPr>
            <a:spLocks noGrp="1" noRot="1" noChangeAspect="1" noChangeArrowheads="1" noTextEdit="1"/>
          </p:cNvSpPr>
          <p:nvPr>
            <p:ph type="sldImg"/>
          </p:nvPr>
        </p:nvSpPr>
        <p:spPr>
          <a:xfrm>
            <a:off x="1503363" y="720725"/>
            <a:ext cx="4119562" cy="3089275"/>
          </a:xfrm>
          <a:ln/>
        </p:spPr>
      </p:sp>
      <p:sp>
        <p:nvSpPr>
          <p:cNvPr id="36868" name="Rectangle 3"/>
          <p:cNvSpPr>
            <a:spLocks noGrp="1" noChangeArrowheads="1"/>
          </p:cNvSpPr>
          <p:nvPr>
            <p:ph type="body" idx="1"/>
          </p:nvPr>
        </p:nvSpPr>
        <p:spPr>
          <a:noFill/>
          <a:ln/>
        </p:spPr>
        <p:txBody>
          <a:bodyPr/>
          <a:lstStyle/>
          <a:p>
            <a:r>
              <a:rPr lang="en-US">
                <a:latin typeface="Times New Roman" charset="0"/>
              </a:rPr>
              <a:t>Although the waterfall model is useful for some kinds of software development, it’s very poorly suited to user interface development.</a:t>
            </a:r>
          </a:p>
          <a:p>
            <a:r>
              <a:rPr lang="en-US">
                <a:latin typeface="Times New Roman" charset="0"/>
              </a:rPr>
              <a:t>First, UI development is inherently </a:t>
            </a:r>
            <a:r>
              <a:rPr lang="en-US" b="1">
                <a:latin typeface="Times New Roman" charset="0"/>
              </a:rPr>
              <a:t>risky</a:t>
            </a:r>
            <a:r>
              <a:rPr lang="en-US">
                <a:latin typeface="Times New Roman" charset="0"/>
              </a:rPr>
              <a:t>.  UI design is hard for all the reasons we discussed in the previous lecture.  (You are not the user; the user is always right, except when the user isn’t; users aren’t designers either.)  We don’t (yet) have an easy way to predict how whether a UI design will succeed.</a:t>
            </a:r>
          </a:p>
          <a:p>
            <a:r>
              <a:rPr lang="en-US">
                <a:latin typeface="Times New Roman" charset="0"/>
              </a:rPr>
              <a:t>Second, in the usual way that the waterfall model is applied, </a:t>
            </a:r>
            <a:r>
              <a:rPr lang="en-US" b="1">
                <a:latin typeface="Times New Roman" charset="0"/>
              </a:rPr>
              <a:t>users appear in the process in only two places</a:t>
            </a:r>
            <a:r>
              <a:rPr lang="en-US">
                <a:latin typeface="Times New Roman" charset="0"/>
              </a:rPr>
              <a:t>: requirements analysis and acceptance testing.  Hopefully we asked the users what they needed at the beginning (requirements analysis), but then we code happily away and don’t check back with the users until we’re ready to present them with a finished system.  So if we screwed up the design, the waterfall process won’t tell us until the end.</a:t>
            </a:r>
          </a:p>
          <a:p>
            <a:r>
              <a:rPr lang="en-US">
                <a:latin typeface="Times New Roman" charset="0"/>
              </a:rPr>
              <a:t>Third, when UI problems arise, they often </a:t>
            </a:r>
            <a:r>
              <a:rPr lang="en-US" b="1">
                <a:latin typeface="Times New Roman" charset="0"/>
              </a:rPr>
              <a:t>require dramatic fixes</a:t>
            </a:r>
            <a:r>
              <a:rPr lang="en-US">
                <a:latin typeface="Times New Roman" charset="0"/>
              </a:rPr>
              <a:t>: new requirements or new design.  We saw in Lecture 1 that slapping on patches doesn’t fix serious usability problems.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89A4939-99AB-F646-A05B-D49F22088F13}" type="slidenum">
              <a:rPr lang="en-US"/>
              <a:pPr/>
              <a:t>13</a:t>
            </a:fld>
            <a:endParaRPr lang="en-US"/>
          </a:p>
        </p:txBody>
      </p:sp>
      <p:sp>
        <p:nvSpPr>
          <p:cNvPr id="37891" name="Rectangle 2"/>
          <p:cNvSpPr>
            <a:spLocks noGrp="1" noRot="1" noChangeAspect="1" noChangeArrowheads="1" noTextEdit="1"/>
          </p:cNvSpPr>
          <p:nvPr>
            <p:ph type="sldImg"/>
          </p:nvPr>
        </p:nvSpPr>
        <p:spPr>
          <a:xfrm>
            <a:off x="1503363" y="720725"/>
            <a:ext cx="4119562" cy="3089275"/>
          </a:xfrm>
          <a:ln/>
        </p:spPr>
      </p:sp>
      <p:sp>
        <p:nvSpPr>
          <p:cNvPr id="37892" name="Rectangle 3"/>
          <p:cNvSpPr>
            <a:spLocks noGrp="1" noChangeArrowheads="1"/>
          </p:cNvSpPr>
          <p:nvPr>
            <p:ph type="body" idx="1"/>
          </p:nvPr>
        </p:nvSpPr>
        <p:spPr>
          <a:noFill/>
          <a:ln/>
        </p:spPr>
        <p:txBody>
          <a:bodyPr/>
          <a:lstStyle/>
          <a:p>
            <a:r>
              <a:rPr lang="en-US" b="1">
                <a:latin typeface="Times New Roman" charset="0"/>
              </a:rPr>
              <a:t>Iterative design</a:t>
            </a:r>
            <a:r>
              <a:rPr lang="en-US">
                <a:latin typeface="Times New Roman" charset="0"/>
              </a:rPr>
              <a:t> offers a way to manage the inherent risk in user interface design.  In iterative design, the software is refined by repeated trips around a design cycle: first imagining it (design), then realizing it physically (implementation), then testing it (evaluation).</a:t>
            </a:r>
          </a:p>
          <a:p>
            <a:r>
              <a:rPr lang="en-US">
                <a:latin typeface="Times New Roman" charset="0"/>
              </a:rPr>
              <a:t>OK – but this just looks like the worst-case waterfall model, where we made it all the way from design to acceptance testing before discovering a design flaw that forced us to repeat the process!  What’s the trick 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10AC40F-C9BA-FF4A-8B73-24C279ED0660}" type="slidenum">
              <a:rPr lang="en-US"/>
              <a:pPr/>
              <a:t>14</a:t>
            </a:fld>
            <a:endParaRPr lang="en-US"/>
          </a:p>
        </p:txBody>
      </p:sp>
      <p:sp>
        <p:nvSpPr>
          <p:cNvPr id="38915" name="Rectangle 2"/>
          <p:cNvSpPr>
            <a:spLocks noGrp="1" noRot="1" noChangeAspect="1" noChangeArrowheads="1" noTextEdit="1"/>
          </p:cNvSpPr>
          <p:nvPr>
            <p:ph type="sldImg"/>
          </p:nvPr>
        </p:nvSpPr>
        <p:spPr>
          <a:xfrm>
            <a:off x="1503363" y="720725"/>
            <a:ext cx="4119562" cy="3089275"/>
          </a:xfrm>
          <a:ln/>
        </p:spPr>
      </p:sp>
      <p:sp>
        <p:nvSpPr>
          <p:cNvPr id="38916" name="Rectangle 3"/>
          <p:cNvSpPr>
            <a:spLocks noGrp="1" noChangeArrowheads="1"/>
          </p:cNvSpPr>
          <p:nvPr>
            <p:ph type="body" idx="1"/>
          </p:nvPr>
        </p:nvSpPr>
        <p:spPr>
          <a:noFill/>
          <a:ln/>
        </p:spPr>
        <p:txBody>
          <a:bodyPr/>
          <a:lstStyle/>
          <a:p>
            <a:r>
              <a:rPr lang="en-US">
                <a:latin typeface="Times New Roman" charset="0"/>
              </a:rPr>
              <a:t>Unfortunately, many commercial UI projects have followed this model.  They do a standard waterfall design, produce a bad UI, and release it.  Evaluation then takes place in the marketplace, as hapless customers buy their product and complain about it. Then they iterate the design process on version 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CAC3668-4C07-004B-A983-009F1AFAD17E}" type="slidenum">
              <a:rPr lang="en-US"/>
              <a:pPr/>
              <a:t>15</a:t>
            </a:fld>
            <a:endParaRPr lang="en-US"/>
          </a:p>
        </p:txBody>
      </p:sp>
      <p:sp>
        <p:nvSpPr>
          <p:cNvPr id="39939" name="Rectangle 2"/>
          <p:cNvSpPr>
            <a:spLocks noGrp="1" noRot="1" noChangeAspect="1" noChangeArrowheads="1" noTextEdit="1"/>
          </p:cNvSpPr>
          <p:nvPr>
            <p:ph type="sldImg"/>
          </p:nvPr>
        </p:nvSpPr>
        <p:spPr>
          <a:xfrm>
            <a:off x="1503363" y="720725"/>
            <a:ext cx="4119562" cy="3089275"/>
          </a:xfrm>
          <a:ln/>
        </p:spPr>
      </p:sp>
      <p:sp>
        <p:nvSpPr>
          <p:cNvPr id="39940" name="Rectangle 3"/>
          <p:cNvSpPr>
            <a:spLocks noGrp="1" noChangeArrowheads="1"/>
          </p:cNvSpPr>
          <p:nvPr>
            <p:ph type="body" idx="1"/>
          </p:nvPr>
        </p:nvSpPr>
        <p:spPr>
          <a:noFill/>
          <a:ln/>
        </p:spPr>
        <p:txBody>
          <a:bodyPr/>
          <a:lstStyle/>
          <a:p>
            <a:r>
              <a:rPr lang="en-US">
                <a:latin typeface="Times New Roman" charset="0"/>
              </a:rPr>
              <a:t>The </a:t>
            </a:r>
            <a:r>
              <a:rPr lang="en-US" b="1">
                <a:latin typeface="Times New Roman" charset="0"/>
              </a:rPr>
              <a:t>spiral model</a:t>
            </a:r>
            <a:r>
              <a:rPr lang="en-US">
                <a:latin typeface="Times New Roman" charset="0"/>
              </a:rPr>
              <a:t> offers a way out of the dilemma.  We build room for several iterations into our design process, and we do it by making the early iterations as cheap as possible.</a:t>
            </a:r>
          </a:p>
          <a:p>
            <a:r>
              <a:rPr lang="en-US">
                <a:latin typeface="Times New Roman" charset="0"/>
              </a:rPr>
              <a:t>The radial dimension of the spiral model corresponds to the </a:t>
            </a:r>
            <a:r>
              <a:rPr lang="en-US" b="1">
                <a:latin typeface="Times New Roman" charset="0"/>
              </a:rPr>
              <a:t>cost</a:t>
            </a:r>
            <a:r>
              <a:rPr lang="en-US">
                <a:latin typeface="Times New Roman" charset="0"/>
              </a:rPr>
              <a:t> of the iteration step – or, equivalently, its </a:t>
            </a:r>
            <a:r>
              <a:rPr lang="en-US" b="1">
                <a:latin typeface="Times New Roman" charset="0"/>
              </a:rPr>
              <a:t>fidelity</a:t>
            </a:r>
            <a:r>
              <a:rPr lang="en-US">
                <a:latin typeface="Times New Roman" charset="0"/>
              </a:rPr>
              <a:t> or </a:t>
            </a:r>
            <a:r>
              <a:rPr lang="en-US" b="1">
                <a:latin typeface="Times New Roman" charset="0"/>
              </a:rPr>
              <a:t>accuracy</a:t>
            </a:r>
            <a:r>
              <a:rPr lang="en-US">
                <a:latin typeface="Times New Roman" charset="0"/>
              </a:rPr>
              <a:t>. For example, an early implementation might be a paper sketch or mockup.  It’s low-fidelity, only a pale shadow of what it would look and behave like as interactive software.  But it’s incredibly cheap to make, and we can evaluate it by showing it to users and asking them questions about it.</a:t>
            </a:r>
          </a:p>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3CF844D-47EB-BB45-AE1B-D933FBCDD884}" type="slidenum">
              <a:rPr lang="en-US"/>
              <a:pPr/>
              <a:t>16</a:t>
            </a:fld>
            <a:endParaRPr lang="en-US"/>
          </a:p>
        </p:txBody>
      </p:sp>
      <p:sp>
        <p:nvSpPr>
          <p:cNvPr id="40963" name="Rectangle 2"/>
          <p:cNvSpPr>
            <a:spLocks noGrp="1" noRot="1" noChangeAspect="1" noChangeArrowheads="1" noTextEdit="1"/>
          </p:cNvSpPr>
          <p:nvPr>
            <p:ph type="sldImg"/>
          </p:nvPr>
        </p:nvSpPr>
        <p:spPr>
          <a:xfrm>
            <a:off x="1503363" y="720725"/>
            <a:ext cx="4119562" cy="3089275"/>
          </a:xfrm>
          <a:ln/>
        </p:spPr>
      </p:sp>
      <p:sp>
        <p:nvSpPr>
          <p:cNvPr id="40964" name="Rectangle 3"/>
          <p:cNvSpPr>
            <a:spLocks noGrp="1" noChangeArrowheads="1"/>
          </p:cNvSpPr>
          <p:nvPr>
            <p:ph type="body" idx="1"/>
          </p:nvPr>
        </p:nvSpPr>
        <p:spPr>
          <a:noFill/>
          <a:ln/>
        </p:spPr>
        <p:txBody>
          <a:bodyPr/>
          <a:lstStyle/>
          <a:p>
            <a:r>
              <a:rPr lang="en-US" dirty="0">
                <a:latin typeface="Times New Roman" charset="0"/>
              </a:rPr>
              <a:t>Remember this Hall of Shame candidate from</a:t>
            </a:r>
            <a:r>
              <a:rPr lang="en-US" dirty="0" smtClean="0">
                <a:latin typeface="Times New Roman" charset="0"/>
              </a:rPr>
              <a:t> the first lecture</a:t>
            </a:r>
            <a:r>
              <a:rPr lang="en-US" dirty="0">
                <a:latin typeface="Times New Roman" charset="0"/>
              </a:rPr>
              <a:t>?  This dialog’s design problems would have been easy to catch if it were only tested as a simple paper sketch, in an early iteration of a spiral design. At that point, changing the design would have cost only another sketch, instead of a day’s code.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A7A7F65-A42A-7D4B-AB1D-44975194B233}" type="slidenum">
              <a:rPr lang="en-US"/>
              <a:pPr/>
              <a:t>17</a:t>
            </a:fld>
            <a:endParaRPr lang="en-US"/>
          </a:p>
        </p:txBody>
      </p:sp>
      <p:sp>
        <p:nvSpPr>
          <p:cNvPr id="41987" name="Rectangle 2"/>
          <p:cNvSpPr>
            <a:spLocks noGrp="1" noRot="1" noChangeAspect="1" noChangeArrowheads="1" noTextEdit="1"/>
          </p:cNvSpPr>
          <p:nvPr>
            <p:ph type="sldImg"/>
          </p:nvPr>
        </p:nvSpPr>
        <p:spPr>
          <a:xfrm>
            <a:off x="1503363" y="720725"/>
            <a:ext cx="4119562" cy="3089275"/>
          </a:xfrm>
          <a:ln/>
        </p:spPr>
      </p:sp>
      <p:sp>
        <p:nvSpPr>
          <p:cNvPr id="41988" name="Rectangle 3"/>
          <p:cNvSpPr>
            <a:spLocks noGrp="1" noChangeArrowheads="1"/>
          </p:cNvSpPr>
          <p:nvPr>
            <p:ph type="body" idx="1"/>
          </p:nvPr>
        </p:nvSpPr>
        <p:spPr>
          <a:noFill/>
          <a:ln/>
        </p:spPr>
        <p:txBody>
          <a:bodyPr/>
          <a:lstStyle/>
          <a:p>
            <a:r>
              <a:rPr lang="en-US">
                <a:latin typeface="Times New Roman" charset="0"/>
              </a:rPr>
              <a:t>Why is the spiral model a good idea?  Risk is greatest in the early iterations, when we know the least.  So we put our least commitment into the early implementations.  Early prototypes are made to be thrown away.  If we find ourselves with several design alternatives, we can build multiple prototypes (</a:t>
            </a:r>
            <a:r>
              <a:rPr lang="en-US" b="1">
                <a:latin typeface="Times New Roman" charset="0"/>
              </a:rPr>
              <a:t>parallel design</a:t>
            </a:r>
            <a:r>
              <a:rPr lang="en-US">
                <a:latin typeface="Times New Roman" charset="0"/>
              </a:rPr>
              <a:t>)</a:t>
            </a:r>
            <a:r>
              <a:rPr lang="en-US" b="1">
                <a:latin typeface="Times New Roman" charset="0"/>
              </a:rPr>
              <a:t> </a:t>
            </a:r>
            <a:r>
              <a:rPr lang="en-US">
                <a:latin typeface="Times New Roman" charset="0"/>
              </a:rPr>
              <a:t>and evaluate them, without much expense.</a:t>
            </a:r>
          </a:p>
          <a:p>
            <a:r>
              <a:rPr lang="en-US">
                <a:latin typeface="Times New Roman" charset="0"/>
              </a:rPr>
              <a:t>After we have evaluated and redesigned several times, we have (hopefully) learned enough to avoid making a major UI design error.  Then we actually implement the UI – which is to say, we build a prototype that we intend to keep.  Then we evaluate it again, and refine it further.</a:t>
            </a:r>
          </a:p>
          <a:p>
            <a:r>
              <a:rPr lang="en-US">
                <a:latin typeface="Times New Roman" charset="0"/>
              </a:rPr>
              <a:t>The more iterations we can make, the more refinements in the design are possible.  We’re hill-climbing here, not exploring the design space randomly.  We keep the parts of the design that work, and redesign the parts that don’t.  So we should get a better design if we can do more iterations.</a:t>
            </a:r>
          </a:p>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ABDC6CC-BD61-864B-AB57-8744BDDFF837}" type="slidenum">
              <a:rPr lang="en-US"/>
              <a:pPr/>
              <a:t>18</a:t>
            </a:fld>
            <a:endParaRPr lang="en-US"/>
          </a:p>
        </p:txBody>
      </p:sp>
      <p:sp>
        <p:nvSpPr>
          <p:cNvPr id="43011" name="Rectangle 2"/>
          <p:cNvSpPr>
            <a:spLocks noGrp="1" noRot="1" noChangeAspect="1" noChangeArrowheads="1" noTextEdit="1"/>
          </p:cNvSpPr>
          <p:nvPr>
            <p:ph type="sldImg"/>
          </p:nvPr>
        </p:nvSpPr>
        <p:spPr>
          <a:xfrm>
            <a:off x="1503363" y="720725"/>
            <a:ext cx="4119562" cy="3089275"/>
          </a:xfrm>
          <a:ln/>
        </p:spPr>
      </p:sp>
      <p:sp>
        <p:nvSpPr>
          <p:cNvPr id="43012" name="Rectangle 3"/>
          <p:cNvSpPr>
            <a:spLocks noGrp="1" noChangeArrowheads="1"/>
          </p:cNvSpPr>
          <p:nvPr>
            <p:ph type="body" idx="1"/>
          </p:nvPr>
        </p:nvSpPr>
        <p:spPr>
          <a:noFill/>
          <a:ln/>
        </p:spPr>
        <p:txBody>
          <a:bodyPr/>
          <a:lstStyle/>
          <a:p>
            <a:r>
              <a:rPr lang="en-US">
                <a:latin typeface="Times New Roman" charset="0"/>
              </a:rPr>
              <a:t>Iterative design is a crucial part of </a:t>
            </a:r>
            <a:r>
              <a:rPr lang="en-US" b="1">
                <a:latin typeface="Times New Roman" charset="0"/>
              </a:rPr>
              <a:t>user-centered design</a:t>
            </a:r>
            <a:r>
              <a:rPr lang="en-US">
                <a:latin typeface="Times New Roman" charset="0"/>
              </a:rPr>
              <a:t>, the design process for user interfaces that is widely accepted among UI practicioners.  A variety of brand-name user-centered design techniques exist (e.g., GUIDE, STUDIO, OVID, LUCID).  But most have three features in common:</a:t>
            </a:r>
          </a:p>
          <a:p>
            <a:r>
              <a:rPr lang="en-US">
                <a:latin typeface="Times New Roman" charset="0"/>
              </a:rPr>
              <a:t>- iterative design using rapid prototyping </a:t>
            </a:r>
          </a:p>
          <a:p>
            <a:r>
              <a:rPr lang="en-US">
                <a:latin typeface="Times New Roman" charset="0"/>
              </a:rPr>
              <a:t>- early focus on users and tasks</a:t>
            </a:r>
          </a:p>
          <a:p>
            <a:r>
              <a:rPr lang="en-US">
                <a:latin typeface="Times New Roman" charset="0"/>
              </a:rPr>
              <a:t>- evaluation throughout the iterative design process.</a:t>
            </a:r>
          </a:p>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B8BC8CC-7256-6B43-A052-029458368E51}" type="slidenum">
              <a:rPr lang="en-US"/>
              <a:pPr/>
              <a:t>19</a:t>
            </a:fld>
            <a:endParaRPr lang="en-US"/>
          </a:p>
        </p:txBody>
      </p:sp>
      <p:sp>
        <p:nvSpPr>
          <p:cNvPr id="44035" name="Rectangle 2"/>
          <p:cNvSpPr>
            <a:spLocks noGrp="1" noRot="1" noChangeAspect="1" noChangeArrowheads="1" noTextEdit="1"/>
          </p:cNvSpPr>
          <p:nvPr>
            <p:ph type="sldImg"/>
          </p:nvPr>
        </p:nvSpPr>
        <p:spPr>
          <a:xfrm>
            <a:off x="1503363" y="720725"/>
            <a:ext cx="4119562" cy="3089275"/>
          </a:xfrm>
          <a:ln/>
        </p:spPr>
      </p:sp>
      <p:sp>
        <p:nvSpPr>
          <p:cNvPr id="44036" name="Rectangle 3"/>
          <p:cNvSpPr>
            <a:spLocks noGrp="1" noChangeArrowheads="1"/>
          </p:cNvSpPr>
          <p:nvPr>
            <p:ph type="body" idx="1"/>
          </p:nvPr>
        </p:nvSpPr>
        <p:spPr>
          <a:noFill/>
          <a:ln/>
        </p:spPr>
        <p:txBody>
          <a:bodyPr/>
          <a:lstStyle/>
          <a:p>
            <a:r>
              <a:rPr lang="en-US">
                <a:latin typeface="Times New Roman" charset="0"/>
              </a:rPr>
              <a:t>The Olympic Message System is a classic demonstration of the effectiveness of user-centered design (Gould et al, “The 1984 Olympic Message System”, CACM, v30 n9, Sept 1987).  The OMS designers used a variety of cheap prototypes: scenarios (stories envisioning a user interacting with the system), manuals, and simulation (in which the experimenter read the system’s prompts aloud, and the user typed responses into a terminal). All of these prototypes could be (and were) shown to users to solicit reactions and feedback.</a:t>
            </a:r>
          </a:p>
          <a:p>
            <a:r>
              <a:rPr lang="en-US">
                <a:latin typeface="Times New Roman" charset="0"/>
              </a:rPr>
              <a:t>Iteration was pursued aggressively.  The user guide went through 200 iterations!</a:t>
            </a:r>
          </a:p>
          <a:p>
            <a:r>
              <a:rPr lang="en-US">
                <a:latin typeface="Times New Roman" charset="0"/>
              </a:rPr>
              <a:t>The OMS also has some interesting cases reinforcing the point that the designers cannot rely entirely on themselves for evaluating usability.  Most prompts requested numeric input (“press 1, 2, or 3”), but some prompts needed alphabetic entry (“enter your three-letter country code”).  Non-English speakers – particularly from countries with non-Latin languages – found this confusing, because, as one athlete reported in an early field test, “you have to read the keys differently.”  The designers didn’t remove the alphabetic prompts, but they did change the user guide’s examples to use only uppercase letters, just like the telephone keys.</a:t>
            </a:r>
          </a:p>
          <a:p>
            <a:r>
              <a:rPr lang="en-US">
                <a:latin typeface="Times New Roman" charset="0"/>
              </a:rPr>
              <a:t>A video about OMS can be found on YouTube (http://youtube.com/watch?v=W6UYpXc4czM&amp;feature=related).  Check it out – it includes a mime demonstrating the system.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2994398-EC95-DC4C-BF28-730761AE76E4}" type="slidenum">
              <a:rPr lang="en-US"/>
              <a:pPr/>
              <a:t>20</a:t>
            </a:fld>
            <a:endParaRPr lang="en-US"/>
          </a:p>
        </p:txBody>
      </p:sp>
      <p:sp>
        <p:nvSpPr>
          <p:cNvPr id="45059" name="Rectangle 2"/>
          <p:cNvSpPr>
            <a:spLocks noGrp="1" noRot="1" noChangeAspect="1" noChangeArrowheads="1" noTextEdit="1"/>
          </p:cNvSpPr>
          <p:nvPr>
            <p:ph type="sldImg"/>
          </p:nvPr>
        </p:nvSpPr>
        <p:spPr>
          <a:xfrm>
            <a:off x="1503363" y="720725"/>
            <a:ext cx="4119562" cy="3089275"/>
          </a:xfrm>
          <a:ln/>
        </p:spPr>
      </p:sp>
      <p:sp>
        <p:nvSpPr>
          <p:cNvPr id="45060" name="Rectangle 3"/>
          <p:cNvSpPr>
            <a:spLocks noGrp="1" noChangeArrowheads="1"/>
          </p:cNvSpPr>
          <p:nvPr>
            <p:ph type="body" idx="1"/>
          </p:nvPr>
        </p:nvSpPr>
        <p:spPr>
          <a:noFill/>
          <a:ln/>
        </p:spPr>
        <p:txBody>
          <a:bodyPr/>
          <a:lstStyle/>
          <a:p>
            <a:r>
              <a:rPr lang="en-US">
                <a:latin typeface="Times New Roman" charset="0"/>
              </a:rPr>
              <a:t>This course will cover many aspects of user-centered design, both in lecture content and in the group project.</a:t>
            </a:r>
          </a:p>
          <a:p>
            <a:r>
              <a:rPr lang="en-US">
                <a:latin typeface="Times New Roman" charset="0"/>
              </a:rPr>
              <a:t>The first step of user-centered design is knowing who your users are and understanding their needs.  Who are they?  What do they already know?  What is their environment like? What are their goals? What information do they need, what steps are involved in achieving those goals?  These are the ingredients of a </a:t>
            </a:r>
            <a:r>
              <a:rPr lang="en-US" b="1">
                <a:latin typeface="Times New Roman" charset="0"/>
              </a:rPr>
              <a:t>task analysis</a:t>
            </a:r>
            <a:r>
              <a:rPr lang="en-US">
                <a:latin typeface="Times New Roman" charset="0"/>
              </a:rPr>
              <a:t>.  Often, a task analysis needs to be performed in the field – interviewing real users and watching them do real tasks.</a:t>
            </a:r>
          </a:p>
          <a:p>
            <a:r>
              <a:rPr lang="en-US" b="1">
                <a:latin typeface="Times New Roman" charset="0"/>
              </a:rPr>
              <a:t>Design guidelines</a:t>
            </a:r>
            <a:r>
              <a:rPr lang="en-US">
                <a:latin typeface="Times New Roman" charset="0"/>
              </a:rPr>
              <a:t> are an important part of the process too.  We’ve covered these already.  Design guidelines help you get started, and help avoid the most boneheaded mistakes like the ones we see in the UI Hall of Shame.  But guidelines are heuristics, not hard-and-fast rules.  An interface cannot be made usable merely by slavish adherence to design guidelines, because guidelines may be vague or contradictory.  </a:t>
            </a:r>
            <a:r>
              <a:rPr lang="en-US" i="1">
                <a:latin typeface="Times New Roman" charset="0"/>
              </a:rPr>
              <a:t>The user should be in control</a:t>
            </a:r>
            <a:r>
              <a:rPr lang="en-US">
                <a:latin typeface="Times New Roman" charset="0"/>
              </a:rPr>
              <a:t>, says one guideline, but at the same time we have to </a:t>
            </a:r>
            <a:r>
              <a:rPr lang="en-US" i="1">
                <a:latin typeface="Times New Roman" charset="0"/>
              </a:rPr>
              <a:t>prevent errors</a:t>
            </a:r>
            <a:r>
              <a:rPr lang="en-US">
                <a:latin typeface="Times New Roman" charset="0"/>
              </a:rPr>
              <a:t>.  Another dictates </a:t>
            </a:r>
            <a:r>
              <a:rPr lang="en-US" i="1">
                <a:latin typeface="Times New Roman" charset="0"/>
              </a:rPr>
              <a:t>visibility,</a:t>
            </a:r>
            <a:r>
              <a:rPr lang="en-US">
                <a:latin typeface="Times New Roman" charset="0"/>
              </a:rPr>
              <a:t> but making everything visible fights with </a:t>
            </a:r>
            <a:r>
              <a:rPr lang="en-US" i="1">
                <a:latin typeface="Times New Roman" charset="0"/>
              </a:rPr>
              <a:t>simplicity</a:t>
            </a:r>
            <a:r>
              <a:rPr lang="en-US">
                <a:latin typeface="Times New Roman" charset="0"/>
              </a:rPr>
              <a:t>.  Design guidelines help us discuss design alternatives sensibly, but they don’t give all the answers. </a:t>
            </a:r>
          </a:p>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6309EAE-20EE-9A4F-9B4A-CCF5540CD974}" type="slidenum">
              <a:rPr lang="en-US"/>
              <a:pPr/>
              <a:t>2</a:t>
            </a:fld>
            <a:endParaRPr lang="en-US"/>
          </a:p>
        </p:txBody>
      </p:sp>
      <p:sp>
        <p:nvSpPr>
          <p:cNvPr id="28675" name="Rectangle 2"/>
          <p:cNvSpPr>
            <a:spLocks noGrp="1" noRot="1" noChangeAspect="1" noChangeArrowheads="1" noTextEdit="1"/>
          </p:cNvSpPr>
          <p:nvPr>
            <p:ph type="sldImg"/>
          </p:nvPr>
        </p:nvSpPr>
        <p:spPr>
          <a:xfrm>
            <a:off x="1514475" y="720725"/>
            <a:ext cx="4286250" cy="3214688"/>
          </a:xfrm>
          <a:ln/>
        </p:spPr>
      </p:sp>
      <p:sp>
        <p:nvSpPr>
          <p:cNvPr id="28676" name="Rectangle 3"/>
          <p:cNvSpPr>
            <a:spLocks noGrp="1" noChangeArrowheads="1"/>
          </p:cNvSpPr>
          <p:nvPr>
            <p:ph type="body" idx="1"/>
          </p:nvPr>
        </p:nvSpPr>
        <p:spPr>
          <a:xfrm>
            <a:off x="731838" y="4013200"/>
            <a:ext cx="5851525" cy="5037138"/>
          </a:xfrm>
          <a:noFill/>
          <a:ln/>
        </p:spPr>
        <p:txBody>
          <a:bodyPr/>
          <a:lstStyle/>
          <a:p>
            <a:pPr eaLnBrk="1" hangingPunct="1"/>
            <a:r>
              <a:rPr lang="en-US">
                <a:latin typeface="Times New Roman" charset="0"/>
              </a:rPr>
              <a:t>Today’s candidate for the User Interface Hall of Fame is </a:t>
            </a:r>
            <a:r>
              <a:rPr lang="en-US" b="1">
                <a:latin typeface="Times New Roman" charset="0"/>
              </a:rPr>
              <a:t>tabbed browsing</a:t>
            </a:r>
            <a:r>
              <a:rPr lang="en-US">
                <a:latin typeface="Times New Roman" charset="0"/>
              </a:rPr>
              <a:t>, a feature found in almost all web browsers. With tabbed browsing, multiple browser windows are grouped into a single top-level window and accessed by a row of tabs.  You can open a hyperlink in a new tab by choosing that option from the right-click menu.</a:t>
            </a:r>
          </a:p>
          <a:p>
            <a:pPr eaLnBrk="1" hangingPunct="1"/>
            <a:r>
              <a:rPr lang="en-US">
                <a:latin typeface="Times New Roman" charset="0"/>
              </a:rPr>
              <a:t>Tabbed browsing neatly solves a scaling problem in the Windows taskbar.  If you accumulate several top-level windows, they cease to be separately clickable buttons in the taskbar and merge together into a single button with a popup menu.  So your browser windows become </a:t>
            </a:r>
            <a:r>
              <a:rPr lang="en-US" b="1">
                <a:latin typeface="Times New Roman" charset="0"/>
              </a:rPr>
              <a:t>less visible</a:t>
            </a:r>
            <a:r>
              <a:rPr lang="en-US">
                <a:latin typeface="Times New Roman" charset="0"/>
              </a:rPr>
              <a:t> and </a:t>
            </a:r>
            <a:r>
              <a:rPr lang="en-US" b="1">
                <a:latin typeface="Times New Roman" charset="0"/>
              </a:rPr>
              <a:t>less efficient</a:t>
            </a:r>
            <a:r>
              <a:rPr lang="en-US">
                <a:latin typeface="Times New Roman" charset="0"/>
              </a:rPr>
              <a:t> to reach.</a:t>
            </a:r>
          </a:p>
          <a:p>
            <a:pPr eaLnBrk="1" hangingPunct="1"/>
            <a:r>
              <a:rPr lang="en-US">
                <a:latin typeface="Times New Roman" charset="0"/>
              </a:rPr>
              <a:t>Tabbed browsing solves that by creating effectively a separate task bar specialized to the web browser.  But it’s even better than that: you can open multiple top-level browser windows, each with its own set of tabs.  Each browser window can then be dedicated to a particular task, e.g. apartment hunting, airfare searching, programming documentation, web surfing.  It’s an easy and natural way for you to create task-specific groupings of your browser windows.  That’s what the Windows task bar tries to do when it groups windows from the same application together into a single popup menu, but that simplistic approach doesn’t work at all because the Web is such a general-purpose platform.</a:t>
            </a:r>
          </a:p>
          <a:p>
            <a:pPr eaLnBrk="1" hangingPunct="1"/>
            <a:r>
              <a:rPr lang="en-US">
                <a:latin typeface="Times New Roman" charset="0"/>
              </a:rPr>
              <a:t>Another neat feature of tabbed browsing</a:t>
            </a:r>
            <a:r>
              <a:rPr lang="en-US" baseline="0">
                <a:latin typeface="Times New Roman" charset="0"/>
              </a:rPr>
              <a:t> </a:t>
            </a:r>
            <a:r>
              <a:rPr lang="en-US">
                <a:latin typeface="Times New Roman" charset="0"/>
              </a:rPr>
              <a:t>is that you can bookmark a set of tabs so you can recover them again later – a nice </a:t>
            </a:r>
            <a:r>
              <a:rPr lang="en-US" b="1">
                <a:latin typeface="Times New Roman" charset="0"/>
              </a:rPr>
              <a:t>shortcut</a:t>
            </a:r>
            <a:r>
              <a:rPr lang="en-US">
                <a:latin typeface="Times New Roman" charset="0"/>
              </a:rPr>
              <a:t> for task-oriented users.</a:t>
            </a:r>
          </a:p>
          <a:p>
            <a:pPr eaLnBrk="1" hangingPunct="1"/>
            <a:r>
              <a:rPr lang="en-US">
                <a:latin typeface="Times New Roman" charset="0"/>
              </a:rPr>
              <a:t>What are the downsides of tabbed browsing?  For one thing, you can’t compare the contents of one tab with another.  External windows let you do this by resizing and repositioning the windows.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5B504D9-267B-FF4C-8337-7F19473EF98E}" type="slidenum">
              <a:rPr lang="en-US"/>
              <a:pPr/>
              <a:t>21</a:t>
            </a:fld>
            <a:endParaRPr lang="en-US"/>
          </a:p>
        </p:txBody>
      </p:sp>
      <p:sp>
        <p:nvSpPr>
          <p:cNvPr id="46083" name="Rectangle 2"/>
          <p:cNvSpPr>
            <a:spLocks noGrp="1" noRot="1" noChangeAspect="1" noChangeArrowheads="1" noTextEdit="1"/>
          </p:cNvSpPr>
          <p:nvPr>
            <p:ph type="sldImg"/>
          </p:nvPr>
        </p:nvSpPr>
        <p:spPr>
          <a:xfrm>
            <a:off x="1503363" y="720725"/>
            <a:ext cx="4119562" cy="3089275"/>
          </a:xfrm>
          <a:ln/>
        </p:spPr>
      </p:sp>
      <p:sp>
        <p:nvSpPr>
          <p:cNvPr id="46084" name="Rectangle 3"/>
          <p:cNvSpPr>
            <a:spLocks noGrp="1" noChangeArrowheads="1"/>
          </p:cNvSpPr>
          <p:nvPr>
            <p:ph type="body" idx="1"/>
          </p:nvPr>
        </p:nvSpPr>
        <p:spPr>
          <a:noFill/>
          <a:ln/>
        </p:spPr>
        <p:txBody>
          <a:bodyPr/>
          <a:lstStyle/>
          <a:p>
            <a:r>
              <a:rPr lang="en-US">
                <a:latin typeface="Times New Roman" charset="0"/>
              </a:rPr>
              <a:t>Since we can’t predict usability in advance, we build </a:t>
            </a:r>
            <a:r>
              <a:rPr lang="en-US" b="1">
                <a:latin typeface="Times New Roman" charset="0"/>
              </a:rPr>
              <a:t>prototypes</a:t>
            </a:r>
            <a:r>
              <a:rPr lang="en-US">
                <a:latin typeface="Times New Roman" charset="0"/>
              </a:rPr>
              <a:t> – the cheaper, the better. We want to throw them away.  We’ll see that paper is a great prototyping tool, although its fidelity is low -- it can’t capture everything that we might want to try.  But there are richer kinds of prototyping techniques too.</a:t>
            </a:r>
          </a:p>
          <a:p>
            <a:r>
              <a:rPr lang="en-US">
                <a:latin typeface="Times New Roman" charset="0"/>
              </a:rPr>
              <a:t>Eventually, however, the prototypes must give way to an actual, interactive computer system.  A range of techniques for structuring graphical user interfaces have been developed.  We’ll look at how they work, how to use them, and how UI toolkits themselves are implemented.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F1F384B-4847-ED4B-AC9A-44233A4B394A}" type="slidenum">
              <a:rPr lang="en-US"/>
              <a:pPr/>
              <a:t>22</a:t>
            </a:fld>
            <a:endParaRPr lang="en-US"/>
          </a:p>
        </p:txBody>
      </p:sp>
      <p:sp>
        <p:nvSpPr>
          <p:cNvPr id="47107" name="Rectangle 2"/>
          <p:cNvSpPr>
            <a:spLocks noGrp="1" noRot="1" noChangeAspect="1" noChangeArrowheads="1" noTextEdit="1"/>
          </p:cNvSpPr>
          <p:nvPr>
            <p:ph type="sldImg"/>
          </p:nvPr>
        </p:nvSpPr>
        <p:spPr>
          <a:xfrm>
            <a:off x="1503363" y="720725"/>
            <a:ext cx="4119562" cy="3089275"/>
          </a:xfrm>
          <a:ln/>
        </p:spPr>
      </p:sp>
      <p:sp>
        <p:nvSpPr>
          <p:cNvPr id="47108" name="Rectangle 3"/>
          <p:cNvSpPr>
            <a:spLocks noGrp="1" noChangeArrowheads="1"/>
          </p:cNvSpPr>
          <p:nvPr>
            <p:ph type="body" idx="1"/>
          </p:nvPr>
        </p:nvSpPr>
        <p:spPr>
          <a:noFill/>
          <a:ln/>
        </p:spPr>
        <p:txBody>
          <a:bodyPr/>
          <a:lstStyle/>
          <a:p>
            <a:r>
              <a:rPr lang="en-US">
                <a:latin typeface="Times New Roman" charset="0"/>
              </a:rPr>
              <a:t>Then we </a:t>
            </a:r>
            <a:r>
              <a:rPr lang="en-US" b="1">
                <a:latin typeface="Times New Roman" charset="0"/>
              </a:rPr>
              <a:t>evaluate</a:t>
            </a:r>
            <a:r>
              <a:rPr lang="en-US">
                <a:latin typeface="Times New Roman" charset="0"/>
              </a:rPr>
              <a:t> our prototypes – sometimes using usability experts applying heuristics, but more often against real users.  Putting an implementation to the test is the only real way to measure usability.</a:t>
            </a:r>
          </a:p>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815E90F-D360-BC4C-82B7-3C12BCD8AB02}" type="slidenum">
              <a:rPr lang="en-US"/>
              <a:pPr/>
              <a:t>23</a:t>
            </a:fld>
            <a:endParaRPr lang="en-US"/>
          </a:p>
        </p:txBody>
      </p:sp>
      <p:sp>
        <p:nvSpPr>
          <p:cNvPr id="48131" name="Rectangle 2"/>
          <p:cNvSpPr>
            <a:spLocks noGrp="1" noRot="1" noChangeAspect="1" noChangeArrowheads="1" noTextEdit="1"/>
          </p:cNvSpPr>
          <p:nvPr>
            <p:ph type="sldImg"/>
          </p:nvPr>
        </p:nvSpPr>
        <p:spPr>
          <a:xfrm>
            <a:off x="1503363" y="720725"/>
            <a:ext cx="4119562" cy="3089275"/>
          </a:xfrm>
          <a:ln/>
        </p:spPr>
      </p:sp>
      <p:sp>
        <p:nvSpPr>
          <p:cNvPr id="48132" name="Rectangle 3"/>
          <p:cNvSpPr>
            <a:spLocks noGrp="1" noChangeArrowheads="1"/>
          </p:cNvSpPr>
          <p:nvPr>
            <p:ph type="body" idx="1"/>
          </p:nvPr>
        </p:nvSpPr>
        <p:spPr>
          <a:noFill/>
          <a:ln/>
        </p:spPr>
        <p:txBody>
          <a:bodyPr/>
          <a:lstStyle/>
          <a:p>
            <a:r>
              <a:rPr lang="en-US" dirty="0">
                <a:latin typeface="Times New Roman" charset="0"/>
              </a:rPr>
              <a:t>The term project’s milestones are designed to follow a user-centered design process:</a:t>
            </a:r>
          </a:p>
          <a:p>
            <a:r>
              <a:rPr lang="en-US" dirty="0">
                <a:latin typeface="Times New Roman" charset="0"/>
              </a:rPr>
              <a:t>1.</a:t>
            </a:r>
            <a:r>
              <a:rPr lang="en-US" dirty="0" smtClean="0">
                <a:latin typeface="Times New Roman" charset="0"/>
              </a:rPr>
              <a:t> task</a:t>
            </a:r>
            <a:r>
              <a:rPr lang="en-US" baseline="0" dirty="0" smtClean="0">
                <a:latin typeface="Times New Roman" charset="0"/>
              </a:rPr>
              <a:t> and user </a:t>
            </a:r>
            <a:r>
              <a:rPr lang="en-US" dirty="0" smtClean="0">
                <a:latin typeface="Times New Roman" charset="0"/>
              </a:rPr>
              <a:t>analysis </a:t>
            </a:r>
            <a:r>
              <a:rPr lang="en-US" dirty="0">
                <a:latin typeface="Times New Roman" charset="0"/>
              </a:rPr>
              <a:t>(1 week): collecting the requirements for the UI, which we’ll discuss in the</a:t>
            </a:r>
            <a:r>
              <a:rPr lang="en-US" dirty="0" smtClean="0">
                <a:latin typeface="Times New Roman" charset="0"/>
              </a:rPr>
              <a:t> next</a:t>
            </a:r>
            <a:r>
              <a:rPr lang="en-US" baseline="0" dirty="0" smtClean="0">
                <a:latin typeface="Times New Roman" charset="0"/>
              </a:rPr>
              <a:t> </a:t>
            </a:r>
            <a:r>
              <a:rPr lang="en-US" dirty="0" smtClean="0">
                <a:latin typeface="Times New Roman" charset="0"/>
              </a:rPr>
              <a:t>lecture</a:t>
            </a:r>
            <a:r>
              <a:rPr lang="en-US" dirty="0">
                <a:latin typeface="Times New Roman" charset="0"/>
              </a:rPr>
              <a:t>.</a:t>
            </a:r>
          </a:p>
          <a:p>
            <a:r>
              <a:rPr lang="en-US" dirty="0">
                <a:latin typeface="Times New Roman" charset="0"/>
              </a:rPr>
              <a:t>2. design sketches (1 week): paper sketches of</a:t>
            </a:r>
            <a:r>
              <a:rPr lang="en-US" dirty="0" smtClean="0">
                <a:latin typeface="Times New Roman" charset="0"/>
              </a:rPr>
              <a:t> various</a:t>
            </a:r>
            <a:r>
              <a:rPr lang="en-US" baseline="0" dirty="0" smtClean="0">
                <a:latin typeface="Times New Roman" charset="0"/>
              </a:rPr>
              <a:t> </a:t>
            </a:r>
            <a:r>
              <a:rPr lang="en-US" dirty="0" smtClean="0">
                <a:latin typeface="Times New Roman" charset="0"/>
              </a:rPr>
              <a:t>UI designs.</a:t>
            </a:r>
            <a:endParaRPr lang="en-US" dirty="0">
              <a:latin typeface="Times New Roman" charset="0"/>
            </a:endParaRPr>
          </a:p>
          <a:p>
            <a:r>
              <a:rPr lang="en-US" dirty="0">
                <a:latin typeface="Times New Roman" charset="0"/>
              </a:rPr>
              <a:t>3. paper prototype (1 week): an interactive prototype made of paper and other cheap physical materials.</a:t>
            </a:r>
          </a:p>
          <a:p>
            <a:r>
              <a:rPr lang="en-US" dirty="0">
                <a:latin typeface="Times New Roman" charset="0"/>
              </a:rPr>
              <a:t>4. user testing (1 week): during the paper prototype assignment, you’ll test your prototype on your classmates.</a:t>
            </a:r>
          </a:p>
          <a:p>
            <a:r>
              <a:rPr lang="en-US" dirty="0">
                <a:latin typeface="Times New Roman" charset="0"/>
              </a:rPr>
              <a:t>5.</a:t>
            </a:r>
            <a:r>
              <a:rPr lang="en-US" dirty="0" smtClean="0">
                <a:latin typeface="Times New Roman" charset="0"/>
              </a:rPr>
              <a:t> computer prototype </a:t>
            </a:r>
            <a:r>
              <a:rPr lang="en-US" dirty="0">
                <a:latin typeface="Times New Roman" charset="0"/>
              </a:rPr>
              <a:t>(2 weeks): an incomplete but interactive software prototype.</a:t>
            </a:r>
          </a:p>
          <a:p>
            <a:r>
              <a:rPr lang="en-US" dirty="0">
                <a:latin typeface="Times New Roman" charset="0"/>
              </a:rPr>
              <a:t>6. heuristic evaluation (1 week): we’ll exchange implementation prototypes and evaluate them as usability experts would.</a:t>
            </a:r>
          </a:p>
          <a:p>
            <a:r>
              <a:rPr lang="en-US" dirty="0">
                <a:latin typeface="Times New Roman" charset="0"/>
              </a:rPr>
              <a:t>7. full implementation (3 weeks): you’ll build a real implementation that you plan to keep.</a:t>
            </a:r>
          </a:p>
          <a:p>
            <a:r>
              <a:rPr lang="en-US" dirty="0">
                <a:latin typeface="Times New Roman" charset="0"/>
              </a:rPr>
              <a:t>8. user testing (1 week): you’ll test your implementation against users and refine it.</a:t>
            </a:r>
          </a:p>
          <a:p>
            <a:r>
              <a:rPr lang="en-US" dirty="0">
                <a:latin typeface="Times New Roman" charset="0"/>
              </a:rPr>
              <a:t>Notice that the part you</a:t>
            </a:r>
            <a:r>
              <a:rPr lang="en-US" dirty="0" smtClean="0">
                <a:latin typeface="Times New Roman" charset="0"/>
              </a:rPr>
              <a:t> probably did in</a:t>
            </a:r>
            <a:r>
              <a:rPr lang="en-US" baseline="0" dirty="0" smtClean="0">
                <a:latin typeface="Times New Roman" charset="0"/>
              </a:rPr>
              <a:t> your software engineering </a:t>
            </a:r>
            <a:r>
              <a:rPr lang="en-US" baseline="0" dirty="0" err="1" smtClean="0">
                <a:latin typeface="Times New Roman" charset="0"/>
              </a:rPr>
              <a:t>class </a:t>
            </a:r>
            <a:r>
              <a:rPr lang="en-US" dirty="0" smtClean="0">
                <a:latin typeface="Times New Roman" charset="0"/>
              </a:rPr>
              <a:t>is</a:t>
            </a:r>
            <a:r>
              <a:rPr lang="en-US" baseline="0" dirty="0" smtClean="0">
                <a:latin typeface="Times New Roman" charset="0"/>
              </a:rPr>
              <a:t> </a:t>
            </a:r>
            <a:r>
              <a:rPr lang="en-US" dirty="0" smtClean="0">
                <a:latin typeface="Times New Roman" charset="0"/>
              </a:rPr>
              <a:t>step </a:t>
            </a:r>
            <a:r>
              <a:rPr lang="en-US" dirty="0">
                <a:latin typeface="Times New Roman" charset="0"/>
              </a:rPr>
              <a:t>7 –</a:t>
            </a:r>
            <a:r>
              <a:rPr lang="en-US" dirty="0" smtClean="0">
                <a:latin typeface="Times New Roman" charset="0"/>
              </a:rPr>
              <a:t> </a:t>
            </a:r>
            <a:r>
              <a:rPr lang="en-US" smtClean="0">
                <a:latin typeface="Times New Roman" charset="0"/>
              </a:rPr>
              <a:t>which is </a:t>
            </a:r>
            <a:r>
              <a:rPr lang="en-US" dirty="0">
                <a:latin typeface="Times New Roman" charset="0"/>
              </a:rPr>
              <a:t>only one milestone in this class!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503363" y="720725"/>
            <a:ext cx="4119562" cy="3089275"/>
          </a:xfrm>
          <a:ln/>
        </p:spPr>
      </p:sp>
      <p:sp>
        <p:nvSpPr>
          <p:cNvPr id="49155" name="Notes Placeholder 2"/>
          <p:cNvSpPr>
            <a:spLocks noGrp="1"/>
          </p:cNvSpPr>
          <p:nvPr>
            <p:ph type="body" idx="1"/>
          </p:nvPr>
        </p:nvSpPr>
        <p:spPr>
          <a:noFill/>
          <a:ln/>
        </p:spPr>
        <p:txBody>
          <a:bodyPr/>
          <a:lstStyle/>
          <a:p>
            <a:endParaRPr lang="en-US">
              <a:latin typeface="Times New Roman" charset="0"/>
            </a:endParaRPr>
          </a:p>
        </p:txBody>
      </p:sp>
      <p:sp>
        <p:nvSpPr>
          <p:cNvPr id="49156" name="Slide Number Placeholder 3"/>
          <p:cNvSpPr>
            <a:spLocks noGrp="1"/>
          </p:cNvSpPr>
          <p:nvPr>
            <p:ph type="sldNum" sz="quarter" idx="5"/>
          </p:nvPr>
        </p:nvSpPr>
        <p:spPr>
          <a:noFill/>
        </p:spPr>
        <p:txBody>
          <a:bodyPr/>
          <a:lstStyle/>
          <a:p>
            <a:fld id="{A0C14DB5-188A-6A4B-AD1C-7C4F07A7DBB4}"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8E5102C-9DF5-A043-8C1B-CCC204837281}" type="slidenum">
              <a:rPr lang="en-US"/>
              <a:pPr/>
              <a:t>25</a:t>
            </a:fld>
            <a:endParaRPr lang="en-US"/>
          </a:p>
        </p:txBody>
      </p:sp>
      <p:sp>
        <p:nvSpPr>
          <p:cNvPr id="20483" name="Rectangle 2"/>
          <p:cNvSpPr>
            <a:spLocks noGrp="1" noRot="1" noChangeAspect="1" noChangeArrowheads="1" noTextEdit="1"/>
          </p:cNvSpPr>
          <p:nvPr>
            <p:ph type="sldImg"/>
          </p:nvPr>
        </p:nvSpPr>
        <p:spPr>
          <a:xfrm>
            <a:off x="1519238" y="722313"/>
            <a:ext cx="4281487" cy="3211512"/>
          </a:xfrm>
          <a:ln/>
        </p:spPr>
      </p:sp>
      <p:sp>
        <p:nvSpPr>
          <p:cNvPr id="20484" name="Rectangle 3"/>
          <p:cNvSpPr>
            <a:spLocks noGrp="1" noChangeArrowheads="1"/>
          </p:cNvSpPr>
          <p:nvPr>
            <p:ph type="body" idx="1"/>
          </p:nvPr>
        </p:nvSpPr>
        <p:spPr>
          <a:xfrm>
            <a:off x="731838" y="4008438"/>
            <a:ext cx="5851525" cy="5043487"/>
          </a:xfrm>
          <a:noFill/>
          <a:ln/>
        </p:spPr>
        <p:txBody>
          <a:bodyPr/>
          <a:lstStyle/>
          <a:p>
            <a:r>
              <a:rPr lang="en-US">
                <a:latin typeface="Times New Roman" charset="0"/>
              </a:rPr>
              <a:t>Next time, our candidates for the Hall of Fame &amp; Shame will be window switching interfaces.  We’ll start with the </a:t>
            </a:r>
            <a:r>
              <a:rPr lang="en-US" b="1">
                <a:latin typeface="Times New Roman" charset="0"/>
              </a:rPr>
              <a:t>Alt-Tab </a:t>
            </a:r>
            <a:r>
              <a:rPr lang="en-US">
                <a:latin typeface="Times New Roman" charset="0"/>
              </a:rPr>
              <a:t>window switching interface in Microsoft Windows.  This interface has been copied by a number of desktop systems, including KDE, Gnome, and even Mac OS X.  </a:t>
            </a:r>
          </a:p>
          <a:p>
            <a:r>
              <a:rPr lang="en-US">
                <a:latin typeface="Times New Roman" charset="0"/>
              </a:rPr>
              <a:t>For those who haven’t used it, here’s how it works.  Pressing Alt-Tab makes this window appear.  As long as you hold down Alt, each press of Tab cycles to the next window in the sequence.  Releasing the Alt key switches to the window that you selected.</a:t>
            </a:r>
          </a:p>
          <a:p>
            <a:r>
              <a:rPr lang="en-US">
                <a:latin typeface="Times New Roman" charset="0"/>
              </a:rPr>
              <a:t>We’ll discuss this example in class.  Here are a few things to think about:</a:t>
            </a:r>
          </a:p>
          <a:p>
            <a:pPr>
              <a:buFontTx/>
              <a:buChar char="-"/>
            </a:pPr>
            <a:r>
              <a:rPr lang="en-US">
                <a:latin typeface="Times New Roman" charset="0"/>
              </a:rPr>
              <a:t>how learnable is this interface?</a:t>
            </a:r>
          </a:p>
          <a:p>
            <a:pPr>
              <a:buFontTx/>
              <a:buChar char="-"/>
            </a:pPr>
            <a:r>
              <a:rPr lang="en-US">
                <a:latin typeface="Times New Roman" charset="0"/>
              </a:rPr>
              <a:t>how visible is it?</a:t>
            </a:r>
          </a:p>
          <a:p>
            <a:pPr>
              <a:buFontTx/>
              <a:buChar char="-"/>
            </a:pPr>
            <a:r>
              <a:rPr lang="en-US">
                <a:latin typeface="Times New Roman" charset="0"/>
              </a:rPr>
              <a:t>what about efficiency?</a:t>
            </a:r>
          </a:p>
          <a:p>
            <a:pPr>
              <a:buFontTx/>
              <a:buChar char="-"/>
            </a:pPr>
            <a:r>
              <a:rPr lang="en-US">
                <a:latin typeface="Times New Roman" charset="0"/>
              </a:rPr>
              <a:t> what kinds of errors can you make, and how can you recover from them?</a:t>
            </a:r>
          </a:p>
          <a:p>
            <a:pPr>
              <a:buFontTx/>
              <a:buNone/>
            </a:pPr>
            <a:endParaRPr lang="en-US">
              <a:latin typeface="Times New Roman" charset="0"/>
            </a:endParaRPr>
          </a:p>
          <a:p>
            <a:pPr>
              <a:buFontTx/>
              <a:buNone/>
            </a:pPr>
            <a:r>
              <a:rPr lang="en-US">
                <a:latin typeface="Times New Roman" charset="0"/>
              </a:rPr>
              <a:t>Then</a:t>
            </a:r>
            <a:r>
              <a:rPr lang="en-US" baseline="0">
                <a:latin typeface="Times New Roman" charset="0"/>
              </a:rPr>
              <a:t> we’ll talk about </a:t>
            </a:r>
            <a:r>
              <a:rPr lang="en-US" b="1" baseline="0">
                <a:latin typeface="Times New Roman" charset="0"/>
              </a:rPr>
              <a:t>Expos</a:t>
            </a:r>
            <a:r>
              <a:rPr lang="en-US" sz="1100" b="1">
                <a:latin typeface="Times New Roman" charset="0"/>
                <a:ea typeface="Times New Roman" charset="0"/>
                <a:cs typeface="Times New Roman" charset="0"/>
              </a:rPr>
              <a:t>é</a:t>
            </a:r>
            <a:r>
              <a:rPr lang="en-US" sz="1100" b="0">
                <a:latin typeface="Times New Roman" charset="0"/>
                <a:ea typeface="Times New Roman" charset="0"/>
                <a:cs typeface="Times New Roman" charset="0"/>
              </a:rPr>
              <a:t>, a</a:t>
            </a:r>
            <a:r>
              <a:rPr lang="en-US" sz="1100" b="0" baseline="0">
                <a:latin typeface="Times New Roman" charset="0"/>
                <a:ea typeface="Times New Roman" charset="0"/>
                <a:cs typeface="Times New Roman" charset="0"/>
              </a:rPr>
              <a:t> window-switching interface in Mac OS X. </a:t>
            </a:r>
            <a:r>
              <a:rPr lang="en-US" sz="1100">
                <a:latin typeface="Times New Roman" charset="0"/>
                <a:ea typeface="Times New Roman" charset="0"/>
                <a:cs typeface="Times New Roman" charset="0"/>
              </a:rPr>
              <a:t>When you push F9 on a Mac, it displays all the open windows – even hidden windows, or windows covered by other windows – shrinking them as necessary so that they don’t overlap.  Mousing over a window displays its title, and clicking on a window brings that window to the front and ends </a:t>
            </a:r>
            <a:r>
              <a:rPr lang="en-US" sz="1100">
                <a:latin typeface="Times New Roman" charset="0"/>
              </a:rPr>
              <a:t>Expos</a:t>
            </a:r>
            <a:r>
              <a:rPr lang="en-US" sz="1100">
                <a:latin typeface="Times New Roman" charset="0"/>
                <a:ea typeface="Times New Roman" charset="0"/>
                <a:cs typeface="Times New Roman" charset="0"/>
              </a:rPr>
              <a:t>é, sending all the other windows back to their old sizes and locations.  We’ll ask</a:t>
            </a:r>
            <a:r>
              <a:rPr lang="en-US" sz="1100" baseline="0">
                <a:latin typeface="Times New Roman" charset="0"/>
                <a:ea typeface="Times New Roman" charset="0"/>
                <a:cs typeface="Times New Roman" charset="0"/>
              </a:rPr>
              <a:t> similar questions:</a:t>
            </a:r>
            <a:endParaRPr lang="en-US" sz="1100">
              <a:latin typeface="Times New Roman" charset="0"/>
              <a:ea typeface="Times New Roman" charset="0"/>
              <a:cs typeface="Times New Roman" charset="0"/>
            </a:endParaRPr>
          </a:p>
          <a:p>
            <a:pPr>
              <a:buFontTx/>
              <a:buChar char="-"/>
            </a:pPr>
            <a:r>
              <a:rPr lang="en-US" sz="1100" b="0">
                <a:latin typeface="Times New Roman" charset="0"/>
                <a:ea typeface="Times New Roman" charset="0"/>
                <a:cs typeface="Times New Roman" charset="0"/>
              </a:rPr>
              <a:t> learnability?</a:t>
            </a:r>
          </a:p>
          <a:p>
            <a:pPr>
              <a:buFontTx/>
              <a:buChar char="-"/>
            </a:pPr>
            <a:r>
              <a:rPr lang="en-US" sz="1100" b="0" baseline="0">
                <a:latin typeface="Times New Roman" charset="0"/>
                <a:ea typeface="Times New Roman" charset="0"/>
                <a:cs typeface="Times New Roman" charset="0"/>
              </a:rPr>
              <a:t> visibility?</a:t>
            </a:r>
          </a:p>
          <a:p>
            <a:pPr>
              <a:buFontTx/>
              <a:buChar char="-"/>
            </a:pPr>
            <a:r>
              <a:rPr lang="en-US" sz="1100" b="0" baseline="0">
                <a:latin typeface="Times New Roman" charset="0"/>
                <a:ea typeface="Times New Roman" charset="0"/>
                <a:cs typeface="Times New Roman" charset="0"/>
              </a:rPr>
              <a:t> efficiency?</a:t>
            </a:r>
          </a:p>
          <a:p>
            <a:pPr>
              <a:buFontTx/>
              <a:buChar char="-"/>
            </a:pPr>
            <a:r>
              <a:rPr lang="en-US" sz="1100" b="0" baseline="0">
                <a:latin typeface="Times New Roman" charset="0"/>
                <a:ea typeface="Times New Roman" charset="0"/>
                <a:cs typeface="Times New Roman" charset="0"/>
              </a:rPr>
              <a:t> errors?</a:t>
            </a:r>
            <a:endParaRPr lang="en-US" sz="1100" b="0">
              <a:latin typeface="Times New Roman" charset="0"/>
              <a:ea typeface="Times New Roman" charset="0"/>
              <a:cs typeface="Times New Roman" charset="0"/>
            </a:endParaRPr>
          </a:p>
          <a:p>
            <a:pPr>
              <a:buFontTx/>
              <a:buNone/>
            </a:pPr>
            <a:endParaRPr lang="en-US" b="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2B5C90-3DD0-EA42-8073-95C8670B0603}" type="slidenum">
              <a:rPr lang="en-US"/>
              <a:pPr/>
              <a:t>3</a:t>
            </a:fld>
            <a:endParaRPr lang="en-US"/>
          </a:p>
        </p:txBody>
      </p:sp>
      <p:sp>
        <p:nvSpPr>
          <p:cNvPr id="29699" name="Rectangle 2"/>
          <p:cNvSpPr>
            <a:spLocks noGrp="1" noRot="1" noChangeAspect="1" noChangeArrowheads="1" noTextEdit="1"/>
          </p:cNvSpPr>
          <p:nvPr>
            <p:ph type="sldImg"/>
          </p:nvPr>
        </p:nvSpPr>
        <p:spPr>
          <a:xfrm>
            <a:off x="1514475" y="720725"/>
            <a:ext cx="4286250" cy="3214688"/>
          </a:xfrm>
          <a:ln/>
        </p:spPr>
      </p:sp>
      <p:sp>
        <p:nvSpPr>
          <p:cNvPr id="29700" name="Rectangle 3"/>
          <p:cNvSpPr>
            <a:spLocks noGrp="1" noChangeArrowheads="1"/>
          </p:cNvSpPr>
          <p:nvPr>
            <p:ph type="body" idx="1"/>
          </p:nvPr>
        </p:nvSpPr>
        <p:spPr>
          <a:xfrm>
            <a:off x="731838" y="4013200"/>
            <a:ext cx="5851525" cy="5037138"/>
          </a:xfrm>
          <a:noFill/>
          <a:ln/>
        </p:spPr>
        <p:txBody>
          <a:bodyPr/>
          <a:lstStyle/>
          <a:p>
            <a:pPr eaLnBrk="1" hangingPunct="1"/>
            <a:r>
              <a:rPr lang="en-US">
                <a:latin typeface="Times New Roman" charset="0"/>
              </a:rPr>
              <a:t>Another problem is that tabs don’t really scale up either – you can’t have more than 5-10 without shrinking their labels so much that they’re unreadable. Some designers have tried using </a:t>
            </a:r>
            <a:r>
              <a:rPr lang="en-US" b="1">
                <a:latin typeface="Times New Roman" charset="0"/>
              </a:rPr>
              <a:t>multiple rows of tabs</a:t>
            </a:r>
            <a:r>
              <a:rPr lang="en-US">
                <a:latin typeface="Times New Roman" charset="0"/>
              </a:rPr>
              <a:t>, but if you stick slavishly to the tabbing metaphor, this turns out to be a horrible idea.  Here’s the Microsoft Word 6 option dialog. Clicking on a tab in a back row (like Spelling) has to move the whole row forward in order to maintain the tabbing metaphor.  This is disorienting for two reasons: first, because the tab you clicked on has leaped out from under the mouse; and second, because other tabs you might have visited before are now in totally different places.  Some plausible solutions to these problems were proposed in class – e.g., color-coding each row of tabs, or moving the front rows of tabs </a:t>
            </a:r>
            <a:r>
              <a:rPr lang="en-US" i="1">
                <a:latin typeface="Times New Roman" charset="0"/>
              </a:rPr>
              <a:t>below</a:t>
            </a:r>
            <a:r>
              <a:rPr lang="en-US">
                <a:latin typeface="Times New Roman" charset="0"/>
              </a:rPr>
              <a:t> the page.  Animation might help too.  All these ideas might reduce disorientation, but they involve tradeoffs like added visual complexity, greater demands on screen real estate, or having to move the page contents in addition to the tabs.  And none of them prevent the tabs from jumping around, which is a basic problem with the approach.</a:t>
            </a:r>
          </a:p>
          <a:p>
            <a:pPr eaLnBrk="1" hangingPunct="1"/>
            <a:r>
              <a:rPr lang="en-US">
                <a:latin typeface="Times New Roman" charset="0"/>
              </a:rPr>
              <a:t>As a rule of thumb, only one row of tabs really works if you want the tabs to tie directly to the panel, and the number of tabs you can fit in one row is constrained by the screen width and the tab label width.  Most tabbing controls can scroll the tabs left to right, but scrolling tabs is definitely slower than picking from a popup menu.</a:t>
            </a:r>
          </a:p>
          <a:p>
            <a:pPr eaLnBrk="1" hangingPunct="1"/>
            <a:r>
              <a:rPr lang="en-US">
                <a:latin typeface="Times New Roman" charset="0"/>
              </a:rPr>
              <a:t>In fact, the Windows task bar actually scales better than tabbing does, because it doesn’t have to struggle to maintain a metaphor.  The Windows task bar is just a row of buttons.  Expanding the task bar to show two rows of buttons puts no strain on its usability, since the buttons don’t have to jump around.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0D14845-F823-014D-A430-EDBEECFE3516}" type="slidenum">
              <a:rPr lang="en-US"/>
              <a:pPr/>
              <a:t>4</a:t>
            </a:fld>
            <a:endParaRPr lang="en-US"/>
          </a:p>
        </p:txBody>
      </p:sp>
      <p:sp>
        <p:nvSpPr>
          <p:cNvPr id="30723" name="Rectangle 2"/>
          <p:cNvSpPr>
            <a:spLocks noGrp="1" noRot="1" noChangeAspect="1" noChangeArrowheads="1" noTextEdit="1"/>
          </p:cNvSpPr>
          <p:nvPr>
            <p:ph type="sldImg"/>
          </p:nvPr>
        </p:nvSpPr>
        <p:spPr>
          <a:xfrm>
            <a:off x="1503363" y="720725"/>
            <a:ext cx="4119562" cy="3089275"/>
          </a:xfrm>
          <a:ln/>
        </p:spPr>
      </p:sp>
      <p:sp>
        <p:nvSpPr>
          <p:cNvPr id="30724" name="Rectangle 3"/>
          <p:cNvSpPr>
            <a:spLocks noGrp="1" noChangeArrowheads="1"/>
          </p:cNvSpPr>
          <p:nvPr>
            <p:ph type="body" idx="1"/>
          </p:nvPr>
        </p:nvSpPr>
        <p:spPr>
          <a:noFill/>
          <a:ln/>
        </p:spPr>
        <p:txBody>
          <a:bodyPr/>
          <a:lstStyle/>
          <a:p>
            <a:pPr eaLnBrk="1" hangingPunct="1"/>
            <a:r>
              <a:rPr lang="en-US">
                <a:latin typeface="Times New Roman" charset="0"/>
              </a:rPr>
              <a:t>Here’s how Eclipse tries to address the tab scaling problem: it shows a few tabs, and the rest are found in a pulldown menu on the right end of the tab bar.</a:t>
            </a:r>
          </a:p>
          <a:p>
            <a:pPr eaLnBrk="1" hangingPunct="1"/>
            <a:r>
              <a:rPr lang="en-US">
                <a:latin typeface="Times New Roman" charset="0"/>
              </a:rPr>
              <a:t>This menu has a couple of interesting features.  First, it offers </a:t>
            </a:r>
            <a:r>
              <a:rPr lang="en-US" b="1">
                <a:latin typeface="Times New Roman" charset="0"/>
              </a:rPr>
              <a:t>incremental search</a:t>
            </a:r>
            <a:r>
              <a:rPr lang="en-US">
                <a:latin typeface="Times New Roman" charset="0"/>
              </a:rPr>
              <a:t>: typing into the first line of the menu will narrow the menu to tabs with matching titles.  If you have a very large number of tabs, this could be a great shortcut.  But it doesn’t communicate its presence very well.  I</a:t>
            </a:r>
            <a:r>
              <a:rPr lang="en-US" baseline="0">
                <a:latin typeface="Times New Roman" charset="0"/>
              </a:rPr>
              <a:t> used </a:t>
            </a:r>
            <a:r>
              <a:rPr lang="en-US">
                <a:latin typeface="Times New Roman" charset="0"/>
              </a:rPr>
              <a:t>Eclipse for months, and didn’t even notice this feature until I started carefully exploring the tab interface for this Hall of Fame &amp; Shame discussion.</a:t>
            </a:r>
          </a:p>
          <a:p>
            <a:pPr eaLnBrk="1" hangingPunct="1"/>
            <a:r>
              <a:rPr lang="en-US">
                <a:latin typeface="Times New Roman" charset="0"/>
              </a:rPr>
              <a:t>Second, the menu tries to distinguish between the visible tabs and the hidden tabs using boldface. Quick, before studying the names of the tabs carefully -- which do you think is which?  Was that a good decision?</a:t>
            </a:r>
          </a:p>
          <a:p>
            <a:pPr eaLnBrk="1" hangingPunct="1"/>
            <a:r>
              <a:rPr lang="en-US">
                <a:latin typeface="Times New Roman" charset="0"/>
              </a:rPr>
              <a:t>Picking an item from the menu will make it appear as a tab – replacing one of the tabs that’s currently showing.  Which tab will get replaced?  It’s not immediately clear.</a:t>
            </a:r>
          </a:p>
          <a:p>
            <a:pPr eaLnBrk="1" hangingPunct="1"/>
            <a:r>
              <a:rPr lang="en-US">
                <a:latin typeface="Times New Roman" charset="0"/>
              </a:rPr>
              <a:t>The key problem with this pulldown menu is that it completely disregards the </a:t>
            </a:r>
            <a:r>
              <a:rPr lang="en-US" b="1">
                <a:latin typeface="Times New Roman" charset="0"/>
              </a:rPr>
              <a:t>natural, spatial mapping</a:t>
            </a:r>
            <a:r>
              <a:rPr lang="en-US">
                <a:latin typeface="Times New Roman" charset="0"/>
              </a:rPr>
              <a:t> that tabs provide.  The menu’s order is unrelated to the order of the visible tabs; instead, the menu is alphabetical, but the tabs themselves are listed in order of recent use.  If you choose a hidden tab, it replaces the least recently used visible tab.  LRU is a great policy for caches.  Is it appropriate for frequently-accessed menus?  Probably not, because it interferes with users’ spatial memory.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baseline="0" dirty="0" smtClean="0"/>
              <a:t>Which of the following are lapses? (Choose all answers that apply)</a:t>
            </a:r>
          </a:p>
          <a:p>
            <a:r>
              <a:rPr lang="en-US" baseline="0" dirty="0" smtClean="0"/>
              <a:t>A. Picking up your phone and forgetting who you wanted to call</a:t>
            </a:r>
          </a:p>
          <a:p>
            <a:r>
              <a:rPr lang="en-US" baseline="0" dirty="0" smtClean="0"/>
              <a:t>B. Choosing Australia instead of Austria</a:t>
            </a:r>
          </a:p>
          <a:p>
            <a:r>
              <a:rPr lang="en-US" baseline="0" dirty="0" smtClean="0"/>
              <a:t>C. Finishing your homework and forgetting to turn it in</a:t>
            </a:r>
          </a:p>
          <a:p>
            <a:r>
              <a:rPr lang="en-US" baseline="0" dirty="0" smtClean="0"/>
              <a:t>D. Starting typing, forgetting that the caps lock is on</a:t>
            </a:r>
          </a:p>
          <a:p>
            <a:r>
              <a:rPr lang="en-US" baseline="0" dirty="0" smtClean="0"/>
              <a:t>Answer: A, C</a:t>
            </a:r>
          </a:p>
          <a:p>
            <a:endParaRPr lang="en-US" baseline="0" dirty="0" smtClean="0"/>
          </a:p>
          <a:p>
            <a:r>
              <a:rPr lang="en-US" baseline="0" dirty="0" smtClean="0"/>
              <a:t>Which of the following is an example of a description slip (pick one answer):</a:t>
            </a:r>
          </a:p>
          <a:p>
            <a:r>
              <a:rPr lang="en-US" baseline="0" dirty="0" smtClean="0"/>
              <a:t>  a) Leaving a debit card in an ATM.</a:t>
            </a:r>
          </a:p>
          <a:p>
            <a:r>
              <a:rPr lang="en-US" baseline="0" dirty="0" smtClean="0"/>
              <a:t>  b) Entering ':wq' instead of ':w' in vi.</a:t>
            </a:r>
          </a:p>
          <a:p>
            <a:r>
              <a:rPr lang="en-US" baseline="0" dirty="0" smtClean="0"/>
              <a:t>  c) Pouring orange juice into cereal bowl.</a:t>
            </a:r>
          </a:p>
          <a:p>
            <a:r>
              <a:rPr lang="en-US" baseline="0" dirty="0" smtClean="0"/>
              <a:t>  d) Walking into room and forgetting why you're there.</a:t>
            </a:r>
          </a:p>
          <a:p>
            <a:endParaRPr lang="en-US" baseline="0" dirty="0" smtClean="0"/>
          </a:p>
          <a:p>
            <a:r>
              <a:rPr lang="en-US" baseline="0" dirty="0" smtClean="0"/>
              <a:t>Which of the following can be used to prevent lapses:</a:t>
            </a:r>
          </a:p>
          <a:p>
            <a:r>
              <a:rPr lang="en-US" baseline="0" dirty="0" smtClean="0"/>
              <a:t>A. Label buttons better so that users know what they do.</a:t>
            </a:r>
          </a:p>
          <a:p>
            <a:r>
              <a:rPr lang="en-US" baseline="0" dirty="0" smtClean="0"/>
              <a:t>B. Include visual reminders of what the last thing users did was so that they know where they are in a process.</a:t>
            </a:r>
          </a:p>
          <a:p>
            <a:r>
              <a:rPr lang="en-US" baseline="0" dirty="0" smtClean="0"/>
              <a:t>C. Be sure to space the buttons so that users don't click on one when they're trying to click on a different one.</a:t>
            </a:r>
          </a:p>
          <a:p>
            <a:r>
              <a:rPr lang="en-US" baseline="0" dirty="0" smtClean="0"/>
              <a:t>D. Automate commonly performed processes so that users don't have to repeat them many times.</a:t>
            </a:r>
          </a:p>
          <a:p>
            <a:r>
              <a:rPr lang="en-US" baseline="0" dirty="0" smtClean="0"/>
              <a:t>Answer: B and 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AECD096-75B4-EA4C-ACC2-98D6B51A9A69}" type="slidenum">
              <a:rPr lang="en-US"/>
              <a:pPr/>
              <a:t>7</a:t>
            </a:fld>
            <a:endParaRPr lang="en-US"/>
          </a:p>
        </p:txBody>
      </p:sp>
      <p:sp>
        <p:nvSpPr>
          <p:cNvPr id="31747" name="Rectangle 2"/>
          <p:cNvSpPr>
            <a:spLocks noGrp="1" noRot="1" noChangeAspect="1" noChangeArrowheads="1" noTextEdit="1"/>
          </p:cNvSpPr>
          <p:nvPr>
            <p:ph type="sldImg"/>
          </p:nvPr>
        </p:nvSpPr>
        <p:spPr>
          <a:xfrm>
            <a:off x="1503363" y="720725"/>
            <a:ext cx="4119562" cy="3089275"/>
          </a:xfrm>
          <a:ln/>
        </p:spPr>
      </p:sp>
      <p:sp>
        <p:nvSpPr>
          <p:cNvPr id="31748" name="Rectangle 3"/>
          <p:cNvSpPr>
            <a:spLocks noGrp="1" noChangeArrowheads="1"/>
          </p:cNvSpPr>
          <p:nvPr>
            <p:ph type="body" idx="1"/>
          </p:nvPr>
        </p:nvSpPr>
        <p:spPr>
          <a:noFill/>
          <a:ln/>
        </p:spPr>
        <p:txBody>
          <a:bodyPr/>
          <a:lstStyle/>
          <a:p>
            <a:r>
              <a:rPr lang="en-US">
                <a:latin typeface="Times New Roman" charset="0"/>
              </a:rPr>
              <a:t>Today’s lecture concerns two topics.</a:t>
            </a:r>
          </a:p>
          <a:p>
            <a:r>
              <a:rPr lang="en-US">
                <a:latin typeface="Times New Roman" charset="0"/>
              </a:rPr>
              <a:t>First, we’ll look at UI design from a very high-level, considering the shape of the process that we should use to build user interfaces. </a:t>
            </a:r>
            <a:r>
              <a:rPr lang="en-US" b="1">
                <a:latin typeface="Times New Roman" charset="0"/>
              </a:rPr>
              <a:t>Iterative design</a:t>
            </a:r>
            <a:r>
              <a:rPr lang="en-US">
                <a:latin typeface="Times New Roman" charset="0"/>
              </a:rPr>
              <a:t> is the current best-practice process for developing user interfaces.  It’s a specialization of the spiral model described by Boehm for general software engineering.  </a:t>
            </a:r>
          </a:p>
          <a:p>
            <a:r>
              <a:rPr lang="en-US">
                <a:latin typeface="Times New Roman" charset="0"/>
              </a:rPr>
              <a:t>Second, we’ll look at a specific kind of iterative design called the </a:t>
            </a:r>
            <a:r>
              <a:rPr lang="en-US" b="1">
                <a:latin typeface="Times New Roman" charset="0"/>
              </a:rPr>
              <a:t>user-centered design process</a:t>
            </a:r>
            <a:r>
              <a:rPr lang="en-US">
                <a:latin typeface="Times New Roman" charset="0"/>
              </a:rPr>
              <a:t>, which is a widely-accepted way to build user interfaces with good usability properties. Your term project is structured as a user-centered design process.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D9D2FDB-4709-B443-BBDD-0ED18F467C31}" type="slidenum">
              <a:rPr lang="en-US"/>
              <a:pPr/>
              <a:t>8</a:t>
            </a:fld>
            <a:endParaRPr lang="en-US"/>
          </a:p>
        </p:txBody>
      </p:sp>
      <p:sp>
        <p:nvSpPr>
          <p:cNvPr id="32771" name="Rectangle 2"/>
          <p:cNvSpPr>
            <a:spLocks noGrp="1" noRot="1" noChangeAspect="1" noChangeArrowheads="1" noTextEdit="1"/>
          </p:cNvSpPr>
          <p:nvPr>
            <p:ph type="sldImg"/>
          </p:nvPr>
        </p:nvSpPr>
        <p:spPr>
          <a:xfrm>
            <a:off x="1503363" y="720725"/>
            <a:ext cx="4119562" cy="3089275"/>
          </a:xfrm>
          <a:ln/>
        </p:spPr>
      </p:sp>
      <p:sp>
        <p:nvSpPr>
          <p:cNvPr id="32772" name="Rectangle 3"/>
          <p:cNvSpPr>
            <a:spLocks noGrp="1" noChangeArrowheads="1"/>
          </p:cNvSpPr>
          <p:nvPr>
            <p:ph type="body" idx="1"/>
          </p:nvPr>
        </p:nvSpPr>
        <p:spPr>
          <a:noFill/>
          <a:ln/>
        </p:spPr>
        <p:txBody>
          <a:bodyPr/>
          <a:lstStyle/>
          <a:p>
            <a:r>
              <a:rPr lang="en-US">
                <a:latin typeface="Times New Roman" charset="0"/>
              </a:rPr>
              <a:t>We’ve said that user interfaces are hard to build, and usability is a hard property to guarantee.  So how do we </a:t>
            </a:r>
            <a:r>
              <a:rPr lang="en-US" b="1">
                <a:latin typeface="Times New Roman" charset="0"/>
              </a:rPr>
              <a:t>engineer</a:t>
            </a:r>
            <a:r>
              <a:rPr lang="en-US">
                <a:latin typeface="Times New Roman" charset="0"/>
              </a:rPr>
              <a:t> usability into our systems?  By means of a process, with careful attention to detail.  One goal of this course is to give you experience with this usability engineering process.</a:t>
            </a:r>
          </a:p>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927C4A6-9E98-2341-9D08-EF6AC42AF725}" type="slidenum">
              <a:rPr lang="en-US"/>
              <a:pPr/>
              <a:t>9</a:t>
            </a:fld>
            <a:endParaRPr lang="en-US"/>
          </a:p>
        </p:txBody>
      </p:sp>
      <p:sp>
        <p:nvSpPr>
          <p:cNvPr id="33795" name="Rectangle 2"/>
          <p:cNvSpPr>
            <a:spLocks noGrp="1" noRot="1" noChangeAspect="1" noChangeArrowheads="1" noTextEdit="1"/>
          </p:cNvSpPr>
          <p:nvPr>
            <p:ph type="sldImg"/>
          </p:nvPr>
        </p:nvSpPr>
        <p:spPr>
          <a:xfrm>
            <a:off x="1503363" y="720725"/>
            <a:ext cx="4119562" cy="3089275"/>
          </a:xfrm>
          <a:ln/>
        </p:spPr>
      </p:sp>
      <p:sp>
        <p:nvSpPr>
          <p:cNvPr id="33796" name="Rectangle 3"/>
          <p:cNvSpPr>
            <a:spLocks noGrp="1" noChangeArrowheads="1"/>
          </p:cNvSpPr>
          <p:nvPr>
            <p:ph type="body" idx="1"/>
          </p:nvPr>
        </p:nvSpPr>
        <p:spPr>
          <a:noFill/>
          <a:ln/>
        </p:spPr>
        <p:txBody>
          <a:bodyPr/>
          <a:lstStyle/>
          <a:p>
            <a:r>
              <a:rPr lang="en-US">
                <a:latin typeface="Times New Roman" charset="0"/>
              </a:rPr>
              <a:t>The most important element of usability engineering is </a:t>
            </a:r>
            <a:r>
              <a:rPr lang="en-US" b="1">
                <a:latin typeface="Times New Roman" charset="0"/>
              </a:rPr>
              <a:t>iterative design</a:t>
            </a:r>
            <a:r>
              <a:rPr lang="en-US">
                <a:latin typeface="Times New Roman" charset="0"/>
              </a:rPr>
              <a:t>. That means we don’t go around the design-implement-evaluate loop just once.  We admit to ourselves that we aren’t going to get it right on the first try, and plan for it.  Using the results of evaluation, we redesign the interface, build new prototypes, and do more evaluation.  Eventually, hopefully, the process produces a sufficiently usable interface.  (Often you just iterate until you're satisfied or run out of time and resources, but a more principled approach is to set usability goals for your system.  For example, an e-commerce web site might set a goal that users should be able to complete a purchase in less than 30 seconds.)</a:t>
            </a:r>
          </a:p>
          <a:p>
            <a:r>
              <a:rPr lang="en-US">
                <a:latin typeface="Times New Roman" charset="0"/>
              </a:rPr>
              <a:t>Many of the techniques we’ll learn in this course are optimizations for the iterative design process: design guidelines reduce the number of iterations by helping us make better designs; cheap prototypes and discount evaluation techniques reduce the cost of each iteration.  But even more important than these techniques is the basic realization that in general, </a:t>
            </a:r>
            <a:r>
              <a:rPr lang="en-US" b="1">
                <a:latin typeface="Times New Roman" charset="0"/>
              </a:rPr>
              <a:t>you won’t get it right the first time</a:t>
            </a:r>
            <a:r>
              <a:rPr lang="en-US">
                <a:latin typeface="Times New Roman" charset="0"/>
              </a:rPr>
              <a:t>.  If you learn nothing else about user interfaces from this class, I hope you learn this.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5438967-BFCF-EB4B-B56C-A541B9E64DB3}" type="slidenum">
              <a:rPr lang="en-US"/>
              <a:pPr/>
              <a:t>10</a:t>
            </a:fld>
            <a:endParaRPr lang="en-US"/>
          </a:p>
        </p:txBody>
      </p:sp>
      <p:sp>
        <p:nvSpPr>
          <p:cNvPr id="34819" name="Rectangle 2"/>
          <p:cNvSpPr>
            <a:spLocks noGrp="1" noRot="1" noChangeAspect="1" noChangeArrowheads="1" noTextEdit="1"/>
          </p:cNvSpPr>
          <p:nvPr>
            <p:ph type="sldImg"/>
          </p:nvPr>
        </p:nvSpPr>
        <p:spPr>
          <a:xfrm>
            <a:off x="1503363" y="720725"/>
            <a:ext cx="4119562" cy="3089275"/>
          </a:xfrm>
          <a:ln/>
        </p:spPr>
      </p:sp>
      <p:sp>
        <p:nvSpPr>
          <p:cNvPr id="34820" name="Rectangle 3"/>
          <p:cNvSpPr>
            <a:spLocks noGrp="1" noChangeArrowheads="1"/>
          </p:cNvSpPr>
          <p:nvPr>
            <p:ph type="body" idx="1"/>
          </p:nvPr>
        </p:nvSpPr>
        <p:spPr>
          <a:noFill/>
          <a:ln/>
        </p:spPr>
        <p:txBody>
          <a:bodyPr/>
          <a:lstStyle/>
          <a:p>
            <a:r>
              <a:rPr lang="en-US">
                <a:latin typeface="Times New Roman" charset="0"/>
              </a:rPr>
              <a:t>Let’s contrast the iterative design process against another way. The </a:t>
            </a:r>
            <a:r>
              <a:rPr lang="en-US" b="1">
                <a:latin typeface="Times New Roman" charset="0"/>
              </a:rPr>
              <a:t>waterfall model</a:t>
            </a:r>
            <a:r>
              <a:rPr lang="en-US">
                <a:latin typeface="Times New Roman" charset="0"/>
              </a:rPr>
              <a:t> was one of the earliest carefully-articulated design processes for software development.  It models the design process as a sequence of stages.  Each stage results in a concrete product – a requirements document, a design, a set of coded modules – that feeds into the next stage. Each stage also includes its own </a:t>
            </a:r>
            <a:r>
              <a:rPr lang="en-US" b="1">
                <a:latin typeface="Times New Roman" charset="0"/>
              </a:rPr>
              <a:t>validation: </a:t>
            </a:r>
            <a:r>
              <a:rPr lang="en-US">
                <a:latin typeface="Times New Roman" charset="0"/>
              </a:rPr>
              <a:t>the design is validated against the requirements, the code is validated (unit-tested) against the design, etc.</a:t>
            </a:r>
          </a:p>
          <a:p>
            <a:r>
              <a:rPr lang="en-US">
                <a:latin typeface="Times New Roman" charset="0"/>
              </a:rPr>
              <a:t>The biggest improvement of the waterfall model over previous (chaotic) approaches to software development is the discipline it puts on developers to </a:t>
            </a:r>
            <a:r>
              <a:rPr lang="en-US" b="1">
                <a:latin typeface="Times New Roman" charset="0"/>
              </a:rPr>
              <a:t>think first, and code second</a:t>
            </a:r>
            <a:r>
              <a:rPr lang="en-US">
                <a:latin typeface="Times New Roman" charset="0"/>
              </a:rPr>
              <a:t>.  Requirements and designs generally precede the first line of code.</a:t>
            </a:r>
          </a:p>
          <a:p>
            <a:r>
              <a:rPr lang="en-US">
                <a:latin typeface="Times New Roman" charset="0"/>
              </a:rPr>
              <a:t>If you’ve taken a software engineering course, you’ve experienced this process yourself.  The course staff probably handed you a set of requirements for the software you had to build --- e.g. the specification of a chat client or AntiBattleship. (In the real world, identifying these requirements would be part of your job as software developers.) You were then expected to meet certain milestones for each stage of your project, and each milestone had a concrete product: (1) a design document; (2) code modules that implemented certain functionality; (3) an integrated 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B7F1EE2C-A4F1-6B41-8D31-C709AEE6299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555C395D-8F45-3C49-8522-659C3660FDE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66779604-70DE-1442-9CE7-D0D41CF88BE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6F5BD428-D8D4-B94C-9218-719F836097C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pPr>
              <a:defRPr/>
            </a:pPr>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CFB2F30-2BDA-564F-B4F5-5F196C394B0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0F56E4D1-E08D-7843-A383-CD3BB2BDED8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796B2AC5-1BBC-0E43-A8F3-F76F5DF59C2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14707131-5B32-B943-8187-11A70C533BE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396B51EF-596C-334D-832F-39385658609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5CE6B83D-A2D6-A34D-8A58-BD379F60185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EAF3CBD8-B1ED-EF46-9A00-67197FAED5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DC473665-2D88-8B48-B868-882CF05172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2CBF178F-535A-9E42-804E-C378C8D50CD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3B5169-CA39-EB4A-A2A2-A40150F054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hf hdr="0"/>
  <p:txStyles>
    <p:titleStyle>
      <a:lvl1pPr algn="l" rtl="0" eaLnBrk="0" fontAlgn="base" hangingPunct="0">
        <a:spcBef>
          <a:spcPct val="0"/>
        </a:spcBef>
        <a:spcAft>
          <a:spcPct val="0"/>
        </a:spcAft>
        <a:defRPr sz="28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Arial Black" pitchFamily="34" charset="0"/>
        </a:defRPr>
      </a:lvl2pPr>
      <a:lvl3pPr algn="l" rtl="0" eaLnBrk="0" fontAlgn="base" hangingPunct="0">
        <a:spcBef>
          <a:spcPct val="0"/>
        </a:spcBef>
        <a:spcAft>
          <a:spcPct val="0"/>
        </a:spcAft>
        <a:defRPr sz="2800">
          <a:solidFill>
            <a:schemeClr val="accent1"/>
          </a:solidFill>
          <a:latin typeface="Arial Black" pitchFamily="34" charset="0"/>
        </a:defRPr>
      </a:lvl3pPr>
      <a:lvl4pPr algn="l" rtl="0" eaLnBrk="0" fontAlgn="base" hangingPunct="0">
        <a:spcBef>
          <a:spcPct val="0"/>
        </a:spcBef>
        <a:spcAft>
          <a:spcPct val="0"/>
        </a:spcAft>
        <a:defRPr sz="2800">
          <a:solidFill>
            <a:schemeClr val="accent1"/>
          </a:solidFill>
          <a:latin typeface="Arial Black" pitchFamily="34" charset="0"/>
        </a:defRPr>
      </a:lvl4pPr>
      <a:lvl5pPr algn="l" rtl="0" eaLnBrk="0" fontAlgn="base" hangingPunct="0">
        <a:spcBef>
          <a:spcPct val="0"/>
        </a:spcBef>
        <a:spcAft>
          <a:spcPct val="0"/>
        </a:spcAft>
        <a:defRPr sz="2800">
          <a:solidFill>
            <a:schemeClr val="accent1"/>
          </a:solidFill>
          <a:latin typeface="Arial Black" pitchFamily="34" charset="0"/>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com/watch?v=W6UYpXc4czM&amp;feature=related" TargetMode="External"/><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3075" name="Rectangle 5"/>
          <p:cNvSpPr>
            <a:spLocks noGrp="1" noChangeArrowheads="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3076" name="Rectangle 6"/>
          <p:cNvSpPr>
            <a:spLocks noGrp="1" noChangeArrowheads="1"/>
          </p:cNvSpPr>
          <p:nvPr>
            <p:ph type="sldNum" sz="quarter" idx="12"/>
          </p:nvPr>
        </p:nvSpPr>
        <p:spPr>
          <a:noFill/>
        </p:spPr>
        <p:txBody>
          <a:bodyPr/>
          <a:lstStyle/>
          <a:p>
            <a:fld id="{66AD4350-3C0E-1B45-971A-FEF44219057B}" type="slidenum">
              <a:rPr lang="en-US"/>
              <a:pPr/>
              <a:t>1</a:t>
            </a:fld>
            <a:endParaRPr lang="en-US"/>
          </a:p>
        </p:txBody>
      </p:sp>
      <p:sp>
        <p:nvSpPr>
          <p:cNvPr id="3077" name="Rectangle 2"/>
          <p:cNvSpPr>
            <a:spLocks noGrp="1" noChangeArrowheads="1"/>
          </p:cNvSpPr>
          <p:nvPr>
            <p:ph type="ctrTitle"/>
          </p:nvPr>
        </p:nvSpPr>
        <p:spPr>
          <a:xfrm>
            <a:off x="685800" y="2492375"/>
            <a:ext cx="7772400" cy="744538"/>
          </a:xfrm>
        </p:spPr>
        <p:txBody>
          <a:bodyPr/>
          <a:lstStyle/>
          <a:p>
            <a:pPr eaLnBrk="1" hangingPunct="1"/>
            <a:r>
              <a:rPr lang="en-US" dirty="0"/>
              <a:t>Lecture</a:t>
            </a:r>
            <a:r>
              <a:rPr lang="en-US" dirty="0" smtClean="0"/>
              <a:t> 6: </a:t>
            </a:r>
            <a:r>
              <a:rPr lang="en-US" dirty="0"/>
              <a:t>User-Centered Design</a:t>
            </a:r>
          </a:p>
        </p:txBody>
      </p:sp>
      <p:sp>
        <p:nvSpPr>
          <p:cNvPr id="3078" name="Rectangle 3"/>
          <p:cNvSpPr>
            <a:spLocks noGrp="1" noChangeArrowheads="1"/>
          </p:cNvSpPr>
          <p:nvPr>
            <p:ph type="subTitle" idx="1"/>
          </p:nvPr>
        </p:nvSpPr>
        <p:spPr/>
        <p:txBody>
          <a:bodyPr/>
          <a:lstStyle/>
          <a:p>
            <a:pPr algn="l" eaLnBrk="1" hangingPunct="1"/>
            <a:r>
              <a:rPr lang="en-US" dirty="0"/>
              <a:t>GR1 (project proposal &amp; analysis) released today, due Sunday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Traditional Software Engineering Process: </a:t>
            </a:r>
            <a:br>
              <a:rPr lang="en-US"/>
            </a:br>
            <a:r>
              <a:rPr lang="en-US"/>
              <a:t>Waterfall Model</a:t>
            </a:r>
          </a:p>
        </p:txBody>
      </p:sp>
      <p:sp>
        <p:nvSpPr>
          <p:cNvPr id="10243" name="Text Placeholder 16"/>
          <p:cNvSpPr>
            <a:spLocks noGrp="1"/>
          </p:cNvSpPr>
          <p:nvPr>
            <p:ph type="body" idx="1"/>
          </p:nvPr>
        </p:nvSpPr>
        <p:spPr/>
        <p:txBody>
          <a:bodyPr/>
          <a:lstStyle/>
          <a:p>
            <a:endParaRPr lang="en-US"/>
          </a:p>
        </p:txBody>
      </p:sp>
      <p:sp>
        <p:nvSpPr>
          <p:cNvPr id="10244"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0245"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0246" name="Slide Number Placeholder 4"/>
          <p:cNvSpPr>
            <a:spLocks noGrp="1"/>
          </p:cNvSpPr>
          <p:nvPr>
            <p:ph type="sldNum" sz="quarter" idx="12"/>
          </p:nvPr>
        </p:nvSpPr>
        <p:spPr>
          <a:noFill/>
        </p:spPr>
        <p:txBody>
          <a:bodyPr/>
          <a:lstStyle/>
          <a:p>
            <a:fld id="{93E126DD-BF41-1D41-85E2-BB0635BF9234}" type="slidenum">
              <a:rPr lang="en-US"/>
              <a:pPr/>
              <a:t>10</a:t>
            </a:fld>
            <a:endParaRPr lang="en-US"/>
          </a:p>
        </p:txBody>
      </p:sp>
      <p:sp>
        <p:nvSpPr>
          <p:cNvPr id="10247" name="Rectangle 5"/>
          <p:cNvSpPr>
            <a:spLocks noChangeArrowheads="1"/>
          </p:cNvSpPr>
          <p:nvPr/>
        </p:nvSpPr>
        <p:spPr bwMode="auto">
          <a:xfrm>
            <a:off x="533400" y="1371600"/>
            <a:ext cx="22860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Requirements</a:t>
            </a:r>
          </a:p>
        </p:txBody>
      </p:sp>
      <p:sp>
        <p:nvSpPr>
          <p:cNvPr id="10248" name="Rectangle 10"/>
          <p:cNvSpPr>
            <a:spLocks noChangeArrowheads="1"/>
          </p:cNvSpPr>
          <p:nvPr/>
        </p:nvSpPr>
        <p:spPr bwMode="auto">
          <a:xfrm>
            <a:off x="2362200" y="2133600"/>
            <a:ext cx="16002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Design</a:t>
            </a:r>
          </a:p>
        </p:txBody>
      </p:sp>
      <p:sp>
        <p:nvSpPr>
          <p:cNvPr id="10249" name="Rectangle 11"/>
          <p:cNvSpPr>
            <a:spLocks noChangeArrowheads="1"/>
          </p:cNvSpPr>
          <p:nvPr/>
        </p:nvSpPr>
        <p:spPr bwMode="auto">
          <a:xfrm>
            <a:off x="3886200" y="2971800"/>
            <a:ext cx="10668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Code</a:t>
            </a:r>
          </a:p>
        </p:txBody>
      </p:sp>
      <p:sp>
        <p:nvSpPr>
          <p:cNvPr id="10250" name="Rectangle 12"/>
          <p:cNvSpPr>
            <a:spLocks noChangeArrowheads="1"/>
          </p:cNvSpPr>
          <p:nvPr/>
        </p:nvSpPr>
        <p:spPr bwMode="auto">
          <a:xfrm>
            <a:off x="4648200" y="3810000"/>
            <a:ext cx="18288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Integration</a:t>
            </a:r>
          </a:p>
        </p:txBody>
      </p:sp>
      <p:sp>
        <p:nvSpPr>
          <p:cNvPr id="10251" name="Rectangle 13"/>
          <p:cNvSpPr>
            <a:spLocks noChangeArrowheads="1"/>
          </p:cNvSpPr>
          <p:nvPr/>
        </p:nvSpPr>
        <p:spPr bwMode="auto">
          <a:xfrm>
            <a:off x="5867400" y="4648200"/>
            <a:ext cx="17526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Acceptance</a:t>
            </a:r>
          </a:p>
        </p:txBody>
      </p:sp>
      <p:sp>
        <p:nvSpPr>
          <p:cNvPr id="10252" name="Rectangle 14"/>
          <p:cNvSpPr>
            <a:spLocks noChangeArrowheads="1"/>
          </p:cNvSpPr>
          <p:nvPr/>
        </p:nvSpPr>
        <p:spPr bwMode="auto">
          <a:xfrm>
            <a:off x="6858000" y="5486400"/>
            <a:ext cx="19812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Release</a:t>
            </a:r>
          </a:p>
        </p:txBody>
      </p:sp>
      <p:cxnSp>
        <p:nvCxnSpPr>
          <p:cNvPr id="10253" name="AutoShape 18"/>
          <p:cNvCxnSpPr>
            <a:cxnSpLocks noChangeShapeType="1"/>
            <a:stCxn id="10247" idx="3"/>
            <a:endCxn id="10248" idx="0"/>
          </p:cNvCxnSpPr>
          <p:nvPr/>
        </p:nvCxnSpPr>
        <p:spPr bwMode="auto">
          <a:xfrm>
            <a:off x="2819400" y="1676400"/>
            <a:ext cx="342900" cy="457200"/>
          </a:xfrm>
          <a:prstGeom prst="curvedConnector2">
            <a:avLst/>
          </a:prstGeom>
          <a:noFill/>
          <a:ln w="57150" cap="sq">
            <a:solidFill>
              <a:schemeClr val="tx1"/>
            </a:solidFill>
            <a:round/>
            <a:headEnd type="none" w="sm" len="sm"/>
            <a:tailEnd type="triangle" w="med" len="med"/>
          </a:ln>
        </p:spPr>
      </p:cxnSp>
      <p:cxnSp>
        <p:nvCxnSpPr>
          <p:cNvPr id="10254" name="AutoShape 19"/>
          <p:cNvCxnSpPr>
            <a:cxnSpLocks noChangeShapeType="1"/>
            <a:stCxn id="10248" idx="3"/>
            <a:endCxn id="10249" idx="0"/>
          </p:cNvCxnSpPr>
          <p:nvPr/>
        </p:nvCxnSpPr>
        <p:spPr bwMode="auto">
          <a:xfrm>
            <a:off x="3962400" y="2438400"/>
            <a:ext cx="457200" cy="533400"/>
          </a:xfrm>
          <a:prstGeom prst="curvedConnector2">
            <a:avLst/>
          </a:prstGeom>
          <a:noFill/>
          <a:ln w="57150" cap="sq">
            <a:solidFill>
              <a:schemeClr val="tx1"/>
            </a:solidFill>
            <a:round/>
            <a:headEnd type="none" w="sm" len="sm"/>
            <a:tailEnd type="triangle" w="med" len="med"/>
          </a:ln>
        </p:spPr>
      </p:cxnSp>
      <p:cxnSp>
        <p:nvCxnSpPr>
          <p:cNvPr id="10255" name="AutoShape 20"/>
          <p:cNvCxnSpPr>
            <a:cxnSpLocks noChangeShapeType="1"/>
            <a:stCxn id="10249" idx="3"/>
            <a:endCxn id="10250" idx="0"/>
          </p:cNvCxnSpPr>
          <p:nvPr/>
        </p:nvCxnSpPr>
        <p:spPr bwMode="auto">
          <a:xfrm>
            <a:off x="4953000" y="3276600"/>
            <a:ext cx="609600" cy="533400"/>
          </a:xfrm>
          <a:prstGeom prst="curvedConnector2">
            <a:avLst/>
          </a:prstGeom>
          <a:noFill/>
          <a:ln w="57150" cap="sq">
            <a:solidFill>
              <a:schemeClr val="tx1"/>
            </a:solidFill>
            <a:round/>
            <a:headEnd type="none" w="sm" len="sm"/>
            <a:tailEnd type="triangle" w="med" len="med"/>
          </a:ln>
        </p:spPr>
      </p:cxnSp>
      <p:cxnSp>
        <p:nvCxnSpPr>
          <p:cNvPr id="10256" name="AutoShape 21"/>
          <p:cNvCxnSpPr>
            <a:cxnSpLocks noChangeShapeType="1"/>
            <a:stCxn id="10250" idx="3"/>
            <a:endCxn id="10251" idx="0"/>
          </p:cNvCxnSpPr>
          <p:nvPr/>
        </p:nvCxnSpPr>
        <p:spPr bwMode="auto">
          <a:xfrm>
            <a:off x="6477000" y="4114800"/>
            <a:ext cx="266700" cy="533400"/>
          </a:xfrm>
          <a:prstGeom prst="curvedConnector2">
            <a:avLst/>
          </a:prstGeom>
          <a:noFill/>
          <a:ln w="57150" cap="sq">
            <a:solidFill>
              <a:schemeClr val="tx1"/>
            </a:solidFill>
            <a:round/>
            <a:headEnd type="none" w="sm" len="sm"/>
            <a:tailEnd type="triangle" w="med" len="med"/>
          </a:ln>
        </p:spPr>
      </p:cxnSp>
      <p:cxnSp>
        <p:nvCxnSpPr>
          <p:cNvPr id="10257" name="AutoShape 22"/>
          <p:cNvCxnSpPr>
            <a:cxnSpLocks noChangeShapeType="1"/>
            <a:stCxn id="10251" idx="3"/>
            <a:endCxn id="10252" idx="0"/>
          </p:cNvCxnSpPr>
          <p:nvPr/>
        </p:nvCxnSpPr>
        <p:spPr bwMode="auto">
          <a:xfrm>
            <a:off x="7620000" y="4953000"/>
            <a:ext cx="228600" cy="533400"/>
          </a:xfrm>
          <a:prstGeom prst="curvedConnector2">
            <a:avLst/>
          </a:prstGeom>
          <a:noFill/>
          <a:ln w="57150" cap="sq">
            <a:solidFill>
              <a:schemeClr val="tx1"/>
            </a:solidFill>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a:t>Feedback in the Waterfall Model</a:t>
            </a:r>
          </a:p>
        </p:txBody>
      </p:sp>
      <p:sp>
        <p:nvSpPr>
          <p:cNvPr id="11267" name="Text Placeholder 21"/>
          <p:cNvSpPr>
            <a:spLocks noGrp="1"/>
          </p:cNvSpPr>
          <p:nvPr>
            <p:ph type="body" idx="1"/>
          </p:nvPr>
        </p:nvSpPr>
        <p:spPr/>
        <p:txBody>
          <a:bodyPr/>
          <a:lstStyle/>
          <a:p>
            <a:endParaRPr lang="en-US"/>
          </a:p>
        </p:txBody>
      </p:sp>
      <p:sp>
        <p:nvSpPr>
          <p:cNvPr id="11268"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1269"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1270" name="Slide Number Placeholder 4"/>
          <p:cNvSpPr>
            <a:spLocks noGrp="1"/>
          </p:cNvSpPr>
          <p:nvPr>
            <p:ph type="sldNum" sz="quarter" idx="12"/>
          </p:nvPr>
        </p:nvSpPr>
        <p:spPr>
          <a:noFill/>
        </p:spPr>
        <p:txBody>
          <a:bodyPr/>
          <a:lstStyle/>
          <a:p>
            <a:fld id="{592330E2-9455-D74B-AB1F-76CDA9ED90F7}" type="slidenum">
              <a:rPr lang="en-US"/>
              <a:pPr/>
              <a:t>11</a:t>
            </a:fld>
            <a:endParaRPr lang="en-US"/>
          </a:p>
        </p:txBody>
      </p:sp>
      <p:sp>
        <p:nvSpPr>
          <p:cNvPr id="11271" name="Rectangle 5"/>
          <p:cNvSpPr>
            <a:spLocks noChangeArrowheads="1"/>
          </p:cNvSpPr>
          <p:nvPr/>
        </p:nvSpPr>
        <p:spPr bwMode="auto">
          <a:xfrm>
            <a:off x="533400" y="1371600"/>
            <a:ext cx="22860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Requirements</a:t>
            </a:r>
          </a:p>
        </p:txBody>
      </p:sp>
      <p:sp>
        <p:nvSpPr>
          <p:cNvPr id="11272" name="Rectangle 6"/>
          <p:cNvSpPr>
            <a:spLocks noChangeArrowheads="1"/>
          </p:cNvSpPr>
          <p:nvPr/>
        </p:nvSpPr>
        <p:spPr bwMode="auto">
          <a:xfrm>
            <a:off x="2362200" y="2133600"/>
            <a:ext cx="16002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Design</a:t>
            </a:r>
          </a:p>
        </p:txBody>
      </p:sp>
      <p:sp>
        <p:nvSpPr>
          <p:cNvPr id="11273" name="Rectangle 7"/>
          <p:cNvSpPr>
            <a:spLocks noChangeArrowheads="1"/>
          </p:cNvSpPr>
          <p:nvPr/>
        </p:nvSpPr>
        <p:spPr bwMode="auto">
          <a:xfrm>
            <a:off x="3886200" y="2971800"/>
            <a:ext cx="10668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Code</a:t>
            </a:r>
          </a:p>
        </p:txBody>
      </p:sp>
      <p:sp>
        <p:nvSpPr>
          <p:cNvPr id="11274" name="Rectangle 8"/>
          <p:cNvSpPr>
            <a:spLocks noChangeArrowheads="1"/>
          </p:cNvSpPr>
          <p:nvPr/>
        </p:nvSpPr>
        <p:spPr bwMode="auto">
          <a:xfrm>
            <a:off x="4648200" y="3810000"/>
            <a:ext cx="18288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Integration</a:t>
            </a:r>
          </a:p>
        </p:txBody>
      </p:sp>
      <p:sp>
        <p:nvSpPr>
          <p:cNvPr id="11275" name="Rectangle 9"/>
          <p:cNvSpPr>
            <a:spLocks noChangeArrowheads="1"/>
          </p:cNvSpPr>
          <p:nvPr/>
        </p:nvSpPr>
        <p:spPr bwMode="auto">
          <a:xfrm>
            <a:off x="5867400" y="4648200"/>
            <a:ext cx="18288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Acceptance</a:t>
            </a:r>
          </a:p>
        </p:txBody>
      </p:sp>
      <p:sp>
        <p:nvSpPr>
          <p:cNvPr id="11276" name="Rectangle 10"/>
          <p:cNvSpPr>
            <a:spLocks noChangeArrowheads="1"/>
          </p:cNvSpPr>
          <p:nvPr/>
        </p:nvSpPr>
        <p:spPr bwMode="auto">
          <a:xfrm>
            <a:off x="7010400" y="5486400"/>
            <a:ext cx="1981200" cy="6096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pPr algn="ctr"/>
            <a:r>
              <a:rPr lang="en-US" sz="2400" b="1">
                <a:latin typeface="Gill Sans MT" charset="0"/>
              </a:rPr>
              <a:t>Release</a:t>
            </a:r>
          </a:p>
        </p:txBody>
      </p:sp>
      <p:cxnSp>
        <p:nvCxnSpPr>
          <p:cNvPr id="11277" name="AutoShape 11"/>
          <p:cNvCxnSpPr>
            <a:cxnSpLocks noChangeShapeType="1"/>
            <a:stCxn id="11271" idx="3"/>
            <a:endCxn id="11272" idx="0"/>
          </p:cNvCxnSpPr>
          <p:nvPr/>
        </p:nvCxnSpPr>
        <p:spPr bwMode="auto">
          <a:xfrm>
            <a:off x="2819400" y="1676400"/>
            <a:ext cx="342900" cy="457200"/>
          </a:xfrm>
          <a:prstGeom prst="curvedConnector2">
            <a:avLst/>
          </a:prstGeom>
          <a:noFill/>
          <a:ln w="57150" cap="sq">
            <a:solidFill>
              <a:schemeClr val="tx1"/>
            </a:solidFill>
            <a:round/>
            <a:headEnd type="none" w="sm" len="sm"/>
            <a:tailEnd type="triangle" w="med" len="med"/>
          </a:ln>
        </p:spPr>
      </p:cxnSp>
      <p:cxnSp>
        <p:nvCxnSpPr>
          <p:cNvPr id="11278" name="AutoShape 12"/>
          <p:cNvCxnSpPr>
            <a:cxnSpLocks noChangeShapeType="1"/>
            <a:stCxn id="11272" idx="3"/>
            <a:endCxn id="11273" idx="0"/>
          </p:cNvCxnSpPr>
          <p:nvPr/>
        </p:nvCxnSpPr>
        <p:spPr bwMode="auto">
          <a:xfrm>
            <a:off x="3962400" y="2438400"/>
            <a:ext cx="457200" cy="533400"/>
          </a:xfrm>
          <a:prstGeom prst="curvedConnector2">
            <a:avLst/>
          </a:prstGeom>
          <a:noFill/>
          <a:ln w="57150" cap="sq">
            <a:solidFill>
              <a:schemeClr val="tx1"/>
            </a:solidFill>
            <a:round/>
            <a:headEnd type="none" w="sm" len="sm"/>
            <a:tailEnd type="triangle" w="med" len="med"/>
          </a:ln>
        </p:spPr>
      </p:cxnSp>
      <p:cxnSp>
        <p:nvCxnSpPr>
          <p:cNvPr id="11279" name="AutoShape 13"/>
          <p:cNvCxnSpPr>
            <a:cxnSpLocks noChangeShapeType="1"/>
            <a:stCxn id="11273" idx="3"/>
            <a:endCxn id="11274" idx="0"/>
          </p:cNvCxnSpPr>
          <p:nvPr/>
        </p:nvCxnSpPr>
        <p:spPr bwMode="auto">
          <a:xfrm>
            <a:off x="4953000" y="3276600"/>
            <a:ext cx="609600" cy="533400"/>
          </a:xfrm>
          <a:prstGeom prst="curvedConnector2">
            <a:avLst/>
          </a:prstGeom>
          <a:noFill/>
          <a:ln w="57150" cap="sq">
            <a:solidFill>
              <a:schemeClr val="tx1"/>
            </a:solidFill>
            <a:round/>
            <a:headEnd type="none" w="sm" len="sm"/>
            <a:tailEnd type="triangle" w="med" len="med"/>
          </a:ln>
        </p:spPr>
      </p:cxnSp>
      <p:cxnSp>
        <p:nvCxnSpPr>
          <p:cNvPr id="11280" name="AutoShape 14"/>
          <p:cNvCxnSpPr>
            <a:cxnSpLocks noChangeShapeType="1"/>
            <a:stCxn id="11274" idx="3"/>
            <a:endCxn id="11275" idx="0"/>
          </p:cNvCxnSpPr>
          <p:nvPr/>
        </p:nvCxnSpPr>
        <p:spPr bwMode="auto">
          <a:xfrm>
            <a:off x="6477000" y="4114800"/>
            <a:ext cx="304800" cy="533400"/>
          </a:xfrm>
          <a:prstGeom prst="curvedConnector2">
            <a:avLst/>
          </a:prstGeom>
          <a:noFill/>
          <a:ln w="57150" cap="sq">
            <a:solidFill>
              <a:schemeClr val="tx1"/>
            </a:solidFill>
            <a:round/>
            <a:headEnd type="none" w="sm" len="sm"/>
            <a:tailEnd type="triangle" w="med" len="med"/>
          </a:ln>
        </p:spPr>
      </p:cxnSp>
      <p:cxnSp>
        <p:nvCxnSpPr>
          <p:cNvPr id="11281" name="AutoShape 15"/>
          <p:cNvCxnSpPr>
            <a:cxnSpLocks noChangeShapeType="1"/>
            <a:stCxn id="11275" idx="3"/>
            <a:endCxn id="11276" idx="0"/>
          </p:cNvCxnSpPr>
          <p:nvPr/>
        </p:nvCxnSpPr>
        <p:spPr bwMode="auto">
          <a:xfrm>
            <a:off x="7696200" y="4953000"/>
            <a:ext cx="304800" cy="533400"/>
          </a:xfrm>
          <a:prstGeom prst="curvedConnector2">
            <a:avLst/>
          </a:prstGeom>
          <a:noFill/>
          <a:ln w="57150" cap="sq">
            <a:solidFill>
              <a:schemeClr val="tx1"/>
            </a:solidFill>
            <a:round/>
            <a:headEnd type="none" w="sm" len="sm"/>
            <a:tailEnd type="triangle" w="med" len="med"/>
          </a:ln>
        </p:spPr>
      </p:cxnSp>
      <p:cxnSp>
        <p:nvCxnSpPr>
          <p:cNvPr id="11282" name="AutoShape 16"/>
          <p:cNvCxnSpPr>
            <a:cxnSpLocks noChangeShapeType="1"/>
            <a:stCxn id="11272" idx="1"/>
            <a:endCxn id="11271" idx="2"/>
          </p:cNvCxnSpPr>
          <p:nvPr/>
        </p:nvCxnSpPr>
        <p:spPr bwMode="auto">
          <a:xfrm rot="10800000">
            <a:off x="1676400" y="1981200"/>
            <a:ext cx="685800" cy="457200"/>
          </a:xfrm>
          <a:prstGeom prst="curvedConnector2">
            <a:avLst/>
          </a:prstGeom>
          <a:noFill/>
          <a:ln w="57150" cap="rnd">
            <a:solidFill>
              <a:schemeClr val="tx1"/>
            </a:solidFill>
            <a:prstDash val="sysDot"/>
            <a:round/>
            <a:headEnd type="none" w="sm" len="sm"/>
            <a:tailEnd type="triangle" w="med" len="med"/>
          </a:ln>
        </p:spPr>
      </p:cxnSp>
      <p:cxnSp>
        <p:nvCxnSpPr>
          <p:cNvPr id="11283" name="AutoShape 17"/>
          <p:cNvCxnSpPr>
            <a:cxnSpLocks noChangeShapeType="1"/>
            <a:stCxn id="11273" idx="1"/>
            <a:endCxn id="11272" idx="2"/>
          </p:cNvCxnSpPr>
          <p:nvPr/>
        </p:nvCxnSpPr>
        <p:spPr bwMode="auto">
          <a:xfrm rot="10800000">
            <a:off x="3162300" y="2743200"/>
            <a:ext cx="723900" cy="533400"/>
          </a:xfrm>
          <a:prstGeom prst="curvedConnector2">
            <a:avLst/>
          </a:prstGeom>
          <a:noFill/>
          <a:ln w="57150" cap="rnd">
            <a:solidFill>
              <a:schemeClr val="tx1"/>
            </a:solidFill>
            <a:prstDash val="sysDot"/>
            <a:round/>
            <a:headEnd type="none" w="sm" len="sm"/>
            <a:tailEnd type="triangle" w="med" len="med"/>
          </a:ln>
        </p:spPr>
      </p:cxnSp>
      <p:cxnSp>
        <p:nvCxnSpPr>
          <p:cNvPr id="11284" name="AutoShape 18"/>
          <p:cNvCxnSpPr>
            <a:cxnSpLocks noChangeShapeType="1"/>
            <a:stCxn id="11274" idx="1"/>
            <a:endCxn id="11273" idx="2"/>
          </p:cNvCxnSpPr>
          <p:nvPr/>
        </p:nvCxnSpPr>
        <p:spPr bwMode="auto">
          <a:xfrm rot="10800000">
            <a:off x="4419600" y="3581400"/>
            <a:ext cx="228600" cy="533400"/>
          </a:xfrm>
          <a:prstGeom prst="curvedConnector2">
            <a:avLst/>
          </a:prstGeom>
          <a:noFill/>
          <a:ln w="57150" cap="rnd">
            <a:solidFill>
              <a:schemeClr val="tx1"/>
            </a:solidFill>
            <a:prstDash val="sysDot"/>
            <a:round/>
            <a:headEnd type="none" w="sm" len="sm"/>
            <a:tailEnd type="triangle" w="med" len="med"/>
          </a:ln>
        </p:spPr>
      </p:cxnSp>
      <p:cxnSp>
        <p:nvCxnSpPr>
          <p:cNvPr id="11285" name="AutoShape 19"/>
          <p:cNvCxnSpPr>
            <a:cxnSpLocks noChangeShapeType="1"/>
            <a:stCxn id="11275" idx="1"/>
            <a:endCxn id="11274" idx="2"/>
          </p:cNvCxnSpPr>
          <p:nvPr/>
        </p:nvCxnSpPr>
        <p:spPr bwMode="auto">
          <a:xfrm rot="10800000">
            <a:off x="5562600" y="4419600"/>
            <a:ext cx="304800" cy="533400"/>
          </a:xfrm>
          <a:prstGeom prst="curvedConnector2">
            <a:avLst/>
          </a:prstGeom>
          <a:noFill/>
          <a:ln w="57150" cap="rnd">
            <a:solidFill>
              <a:schemeClr val="tx1"/>
            </a:solidFill>
            <a:prstDash val="sysDot"/>
            <a:round/>
            <a:headEnd type="none" w="sm" len="sm"/>
            <a:tailEnd type="triangle" w="med" len="med"/>
          </a:ln>
        </p:spPr>
      </p:cxnSp>
      <p:cxnSp>
        <p:nvCxnSpPr>
          <p:cNvPr id="11286" name="AutoShape 20"/>
          <p:cNvCxnSpPr>
            <a:cxnSpLocks noChangeShapeType="1"/>
            <a:stCxn id="11276" idx="1"/>
            <a:endCxn id="11275" idx="2"/>
          </p:cNvCxnSpPr>
          <p:nvPr/>
        </p:nvCxnSpPr>
        <p:spPr bwMode="auto">
          <a:xfrm rot="10800000">
            <a:off x="6781800" y="5257800"/>
            <a:ext cx="228600" cy="533400"/>
          </a:xfrm>
          <a:prstGeom prst="curvedConnector2">
            <a:avLst/>
          </a:prstGeom>
          <a:noFill/>
          <a:ln w="57150" cap="rnd">
            <a:solidFill>
              <a:schemeClr val="tx1"/>
            </a:solidFill>
            <a:prstDash val="sysDot"/>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Waterfall Model Is Bad for UI Design</a:t>
            </a:r>
          </a:p>
        </p:txBody>
      </p:sp>
      <p:sp>
        <p:nvSpPr>
          <p:cNvPr id="12291" name="Rectangle 3"/>
          <p:cNvSpPr>
            <a:spLocks noGrp="1" noChangeArrowheads="1"/>
          </p:cNvSpPr>
          <p:nvPr>
            <p:ph type="body" idx="1"/>
          </p:nvPr>
        </p:nvSpPr>
        <p:spPr/>
        <p:txBody>
          <a:bodyPr/>
          <a:lstStyle/>
          <a:p>
            <a:r>
              <a:rPr lang="en-US"/>
              <a:t>User interface design is risky</a:t>
            </a:r>
          </a:p>
          <a:p>
            <a:pPr lvl="1"/>
            <a:r>
              <a:rPr lang="en-US"/>
              <a:t>So we</a:t>
            </a:r>
            <a:r>
              <a:rPr lang="en-US">
                <a:latin typeface="Verdana" charset="0"/>
              </a:rPr>
              <a:t>’</a:t>
            </a:r>
            <a:r>
              <a:rPr lang="en-US"/>
              <a:t>re likely to get it wrong</a:t>
            </a:r>
          </a:p>
          <a:p>
            <a:r>
              <a:rPr lang="en-US"/>
              <a:t>Users are not involved in validation until acceptance testing</a:t>
            </a:r>
          </a:p>
          <a:p>
            <a:pPr lvl="1"/>
            <a:r>
              <a:rPr lang="en-US"/>
              <a:t>So we won</a:t>
            </a:r>
            <a:r>
              <a:rPr lang="en-US">
                <a:latin typeface="Verdana" charset="0"/>
              </a:rPr>
              <a:t>’</a:t>
            </a:r>
            <a:r>
              <a:rPr lang="en-US"/>
              <a:t>t find out until the end</a:t>
            </a:r>
          </a:p>
          <a:p>
            <a:r>
              <a:rPr lang="en-US"/>
              <a:t>UI flaws often cause changes in requirements and design</a:t>
            </a:r>
          </a:p>
          <a:p>
            <a:pPr lvl="1"/>
            <a:r>
              <a:rPr lang="en-US"/>
              <a:t>So we have to throw away carefully-written and tested code</a:t>
            </a:r>
          </a:p>
        </p:txBody>
      </p:sp>
      <p:sp>
        <p:nvSpPr>
          <p:cNvPr id="1229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229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2294" name="Slide Number Placeholder 5"/>
          <p:cNvSpPr>
            <a:spLocks noGrp="1"/>
          </p:cNvSpPr>
          <p:nvPr>
            <p:ph type="sldNum" sz="quarter" idx="12"/>
          </p:nvPr>
        </p:nvSpPr>
        <p:spPr>
          <a:noFill/>
        </p:spPr>
        <p:txBody>
          <a:bodyPr/>
          <a:lstStyle/>
          <a:p>
            <a:fld id="{B1A22543-5BA3-9943-88C9-94ADC4DAF304}"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Iterative Design</a:t>
            </a:r>
          </a:p>
        </p:txBody>
      </p:sp>
      <p:sp>
        <p:nvSpPr>
          <p:cNvPr id="13315" name="Text Placeholder 11"/>
          <p:cNvSpPr>
            <a:spLocks noGrp="1"/>
          </p:cNvSpPr>
          <p:nvPr>
            <p:ph type="body" idx="1"/>
          </p:nvPr>
        </p:nvSpPr>
        <p:spPr/>
        <p:txBody>
          <a:bodyPr/>
          <a:lstStyle/>
          <a:p>
            <a:endParaRPr lang="en-US"/>
          </a:p>
        </p:txBody>
      </p:sp>
      <p:sp>
        <p:nvSpPr>
          <p:cNvPr id="13316"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3317"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3318" name="Slide Number Placeholder 4"/>
          <p:cNvSpPr>
            <a:spLocks noGrp="1"/>
          </p:cNvSpPr>
          <p:nvPr>
            <p:ph type="sldNum" sz="quarter" idx="12"/>
          </p:nvPr>
        </p:nvSpPr>
        <p:spPr>
          <a:noFill/>
        </p:spPr>
        <p:txBody>
          <a:bodyPr/>
          <a:lstStyle/>
          <a:p>
            <a:fld id="{DE8AE961-2353-6F47-9A8B-7A67F887EE89}" type="slidenum">
              <a:rPr lang="en-US"/>
              <a:pPr/>
              <a:t>13</a:t>
            </a:fld>
            <a:endParaRPr lang="en-US"/>
          </a:p>
        </p:txBody>
      </p:sp>
      <p:sp>
        <p:nvSpPr>
          <p:cNvPr id="13319" name="Text Box 4"/>
          <p:cNvSpPr txBox="1">
            <a:spLocks noChangeArrowheads="1"/>
          </p:cNvSpPr>
          <p:nvPr/>
        </p:nvSpPr>
        <p:spPr bwMode="auto">
          <a:xfrm>
            <a:off x="3733800" y="1676400"/>
            <a:ext cx="1649413" cy="579438"/>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Design </a:t>
            </a:r>
          </a:p>
        </p:txBody>
      </p:sp>
      <p:sp>
        <p:nvSpPr>
          <p:cNvPr id="13320" name="Text Box 5"/>
          <p:cNvSpPr txBox="1">
            <a:spLocks noChangeArrowheads="1"/>
          </p:cNvSpPr>
          <p:nvPr/>
        </p:nvSpPr>
        <p:spPr bwMode="auto">
          <a:xfrm>
            <a:off x="5683250" y="3500438"/>
            <a:ext cx="2214563" cy="579437"/>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Implement</a:t>
            </a:r>
          </a:p>
        </p:txBody>
      </p:sp>
      <p:sp>
        <p:nvSpPr>
          <p:cNvPr id="13321" name="Text Box 6"/>
          <p:cNvSpPr txBox="1">
            <a:spLocks noChangeArrowheads="1"/>
          </p:cNvSpPr>
          <p:nvPr/>
        </p:nvSpPr>
        <p:spPr bwMode="auto">
          <a:xfrm>
            <a:off x="1568450" y="3500438"/>
            <a:ext cx="1852613" cy="579437"/>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Evaluate</a:t>
            </a:r>
          </a:p>
        </p:txBody>
      </p:sp>
      <p:cxnSp>
        <p:nvCxnSpPr>
          <p:cNvPr id="13322" name="AutoShape 7"/>
          <p:cNvCxnSpPr>
            <a:cxnSpLocks noChangeShapeType="1"/>
            <a:stCxn id="13321" idx="0"/>
            <a:endCxn id="13319" idx="1"/>
          </p:cNvCxnSpPr>
          <p:nvPr/>
        </p:nvCxnSpPr>
        <p:spPr bwMode="auto">
          <a:xfrm rot="-5400000">
            <a:off x="2347912" y="2114551"/>
            <a:ext cx="1533525" cy="1238250"/>
          </a:xfrm>
          <a:prstGeom prst="curvedConnector2">
            <a:avLst/>
          </a:prstGeom>
          <a:noFill/>
          <a:ln w="76200" cap="sq">
            <a:solidFill>
              <a:schemeClr val="accent1"/>
            </a:solidFill>
            <a:round/>
            <a:headEnd type="none" w="sm" len="sm"/>
            <a:tailEnd type="triangle" w="med" len="med"/>
          </a:ln>
        </p:spPr>
      </p:cxnSp>
      <p:cxnSp>
        <p:nvCxnSpPr>
          <p:cNvPr id="13323" name="AutoShape 8"/>
          <p:cNvCxnSpPr>
            <a:cxnSpLocks noChangeShapeType="1"/>
            <a:stCxn id="13319" idx="3"/>
            <a:endCxn id="13320" idx="0"/>
          </p:cNvCxnSpPr>
          <p:nvPr/>
        </p:nvCxnSpPr>
        <p:spPr bwMode="auto">
          <a:xfrm>
            <a:off x="5383213" y="1966913"/>
            <a:ext cx="1408112" cy="1533525"/>
          </a:xfrm>
          <a:prstGeom prst="curvedConnector2">
            <a:avLst/>
          </a:prstGeom>
          <a:noFill/>
          <a:ln w="76200" cap="sq">
            <a:solidFill>
              <a:schemeClr val="accent1"/>
            </a:solidFill>
            <a:round/>
            <a:headEnd type="none" w="sm" len="sm"/>
            <a:tailEnd type="triangle" w="med" len="med"/>
          </a:ln>
        </p:spPr>
      </p:cxnSp>
      <p:cxnSp>
        <p:nvCxnSpPr>
          <p:cNvPr id="13324" name="AutoShape 9"/>
          <p:cNvCxnSpPr>
            <a:cxnSpLocks noChangeShapeType="1"/>
            <a:stCxn id="13320" idx="2"/>
            <a:endCxn id="13321" idx="2"/>
          </p:cNvCxnSpPr>
          <p:nvPr/>
        </p:nvCxnSpPr>
        <p:spPr bwMode="auto">
          <a:xfrm rot="5400000">
            <a:off x="4642644" y="1932781"/>
            <a:ext cx="1588" cy="4295775"/>
          </a:xfrm>
          <a:prstGeom prst="curvedConnector3">
            <a:avLst>
              <a:gd name="adj1" fmla="val 50500014"/>
            </a:avLst>
          </a:prstGeom>
          <a:noFill/>
          <a:ln w="76200" cap="sq">
            <a:solidFill>
              <a:schemeClr val="accent1"/>
            </a:solidFill>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Iterative Design the Wrong Way</a:t>
            </a:r>
          </a:p>
        </p:txBody>
      </p:sp>
      <p:sp>
        <p:nvSpPr>
          <p:cNvPr id="14339" name="Rectangle 4"/>
          <p:cNvSpPr>
            <a:spLocks noGrp="1" noChangeArrowheads="1"/>
          </p:cNvSpPr>
          <p:nvPr>
            <p:ph type="body" idx="1"/>
          </p:nvPr>
        </p:nvSpPr>
        <p:spPr/>
        <p:txBody>
          <a:bodyPr/>
          <a:lstStyle/>
          <a:p>
            <a:r>
              <a:rPr lang="en-US"/>
              <a:t>Every iteration corresponds to a release</a:t>
            </a:r>
          </a:p>
          <a:p>
            <a:pPr lvl="1"/>
            <a:r>
              <a:rPr lang="en-US"/>
              <a:t>Evaluation (complaints) feeds back into next version</a:t>
            </a:r>
            <a:r>
              <a:rPr lang="en-US">
                <a:latin typeface="Verdana" charset="0"/>
              </a:rPr>
              <a:t>’</a:t>
            </a:r>
            <a:r>
              <a:rPr lang="en-US"/>
              <a:t>s design</a:t>
            </a:r>
          </a:p>
          <a:p>
            <a:r>
              <a:rPr lang="en-US"/>
              <a:t>Using your paying customers to evaluate your usability</a:t>
            </a:r>
          </a:p>
          <a:p>
            <a:pPr lvl="1"/>
            <a:r>
              <a:rPr lang="en-US"/>
              <a:t>They won</a:t>
            </a:r>
            <a:r>
              <a:rPr lang="en-US">
                <a:latin typeface="Verdana" charset="0"/>
              </a:rPr>
              <a:t>’</a:t>
            </a:r>
            <a:r>
              <a:rPr lang="en-US"/>
              <a:t>t like it</a:t>
            </a:r>
          </a:p>
          <a:p>
            <a:pPr lvl="1"/>
            <a:r>
              <a:rPr lang="en-US"/>
              <a:t>They won</a:t>
            </a:r>
            <a:r>
              <a:rPr lang="en-US">
                <a:latin typeface="Verdana" charset="0"/>
              </a:rPr>
              <a:t>’</a:t>
            </a:r>
            <a:r>
              <a:rPr lang="en-US"/>
              <a:t>t buy version 2</a:t>
            </a:r>
          </a:p>
          <a:p>
            <a:endParaRPr lang="en-US"/>
          </a:p>
        </p:txBody>
      </p:sp>
      <p:sp>
        <p:nvSpPr>
          <p:cNvPr id="1434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434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4342" name="Slide Number Placeholder 5"/>
          <p:cNvSpPr>
            <a:spLocks noGrp="1"/>
          </p:cNvSpPr>
          <p:nvPr>
            <p:ph type="sldNum" sz="quarter" idx="12"/>
          </p:nvPr>
        </p:nvSpPr>
        <p:spPr>
          <a:noFill/>
        </p:spPr>
        <p:txBody>
          <a:bodyPr/>
          <a:lstStyle/>
          <a:p>
            <a:fld id="{BC0497CD-152A-E041-B18B-3527BA8233C4}"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Spiral Model</a:t>
            </a:r>
          </a:p>
        </p:txBody>
      </p:sp>
      <p:sp>
        <p:nvSpPr>
          <p:cNvPr id="15363" name="Text Placeholder 12"/>
          <p:cNvSpPr>
            <a:spLocks noGrp="1"/>
          </p:cNvSpPr>
          <p:nvPr>
            <p:ph type="body" idx="1"/>
          </p:nvPr>
        </p:nvSpPr>
        <p:spPr/>
        <p:txBody>
          <a:bodyPr/>
          <a:lstStyle/>
          <a:p>
            <a:endParaRPr lang="en-US"/>
          </a:p>
        </p:txBody>
      </p:sp>
      <p:sp>
        <p:nvSpPr>
          <p:cNvPr id="15364"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5365"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5366" name="Slide Number Placeholder 4"/>
          <p:cNvSpPr>
            <a:spLocks noGrp="1"/>
          </p:cNvSpPr>
          <p:nvPr>
            <p:ph type="sldNum" sz="quarter" idx="12"/>
          </p:nvPr>
        </p:nvSpPr>
        <p:spPr>
          <a:noFill/>
        </p:spPr>
        <p:txBody>
          <a:bodyPr/>
          <a:lstStyle/>
          <a:p>
            <a:fld id="{77AD0103-43D1-824F-BB5C-E00A19A01046}" type="slidenum">
              <a:rPr lang="en-US"/>
              <a:pPr/>
              <a:t>15</a:t>
            </a:fld>
            <a:endParaRPr lang="en-US"/>
          </a:p>
        </p:txBody>
      </p:sp>
      <p:sp>
        <p:nvSpPr>
          <p:cNvPr id="15367" name="Text Box 4"/>
          <p:cNvSpPr txBox="1">
            <a:spLocks noChangeArrowheads="1"/>
          </p:cNvSpPr>
          <p:nvPr/>
        </p:nvSpPr>
        <p:spPr bwMode="auto">
          <a:xfrm>
            <a:off x="3810000" y="1295400"/>
            <a:ext cx="1649413" cy="579438"/>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Design </a:t>
            </a:r>
          </a:p>
        </p:txBody>
      </p:sp>
      <p:sp>
        <p:nvSpPr>
          <p:cNvPr id="15368" name="Text Box 5"/>
          <p:cNvSpPr txBox="1">
            <a:spLocks noChangeArrowheads="1"/>
          </p:cNvSpPr>
          <p:nvPr/>
        </p:nvSpPr>
        <p:spPr bwMode="auto">
          <a:xfrm>
            <a:off x="6324600" y="4648200"/>
            <a:ext cx="2214563" cy="579438"/>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Implement</a:t>
            </a:r>
          </a:p>
        </p:txBody>
      </p:sp>
      <p:sp>
        <p:nvSpPr>
          <p:cNvPr id="15369" name="Text Box 6"/>
          <p:cNvSpPr txBox="1">
            <a:spLocks noChangeArrowheads="1"/>
          </p:cNvSpPr>
          <p:nvPr/>
        </p:nvSpPr>
        <p:spPr bwMode="auto">
          <a:xfrm>
            <a:off x="838200" y="4724400"/>
            <a:ext cx="1852613" cy="579438"/>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Evaluate</a:t>
            </a:r>
          </a:p>
        </p:txBody>
      </p:sp>
      <p:sp>
        <p:nvSpPr>
          <p:cNvPr id="15370" name="Line 11"/>
          <p:cNvSpPr>
            <a:spLocks noChangeShapeType="1"/>
          </p:cNvSpPr>
          <p:nvPr/>
        </p:nvSpPr>
        <p:spPr bwMode="auto">
          <a:xfrm>
            <a:off x="4495800" y="1905000"/>
            <a:ext cx="0" cy="1447800"/>
          </a:xfrm>
          <a:prstGeom prst="line">
            <a:avLst/>
          </a:prstGeom>
          <a:noFill/>
          <a:ln w="12700" cap="sq">
            <a:solidFill>
              <a:schemeClr val="tx1"/>
            </a:solidFill>
            <a:round/>
            <a:headEnd type="none" w="sm" len="sm"/>
            <a:tailEnd type="none" w="sm" len="sm"/>
          </a:ln>
        </p:spPr>
        <p:txBody>
          <a:bodyPr wrap="none" anchorCtr="1">
            <a:prstTxWarp prst="textNoShape">
              <a:avLst/>
            </a:prstTxWarp>
          </a:bodyPr>
          <a:lstStyle/>
          <a:p>
            <a:endParaRPr lang="en-US"/>
          </a:p>
        </p:txBody>
      </p:sp>
      <p:sp>
        <p:nvSpPr>
          <p:cNvPr id="15371" name="Line 12"/>
          <p:cNvSpPr>
            <a:spLocks noChangeShapeType="1"/>
          </p:cNvSpPr>
          <p:nvPr/>
        </p:nvSpPr>
        <p:spPr bwMode="auto">
          <a:xfrm flipH="1">
            <a:off x="2667000" y="3352800"/>
            <a:ext cx="1828800" cy="1295400"/>
          </a:xfrm>
          <a:prstGeom prst="line">
            <a:avLst/>
          </a:prstGeom>
          <a:noFill/>
          <a:ln w="12700" cap="sq">
            <a:solidFill>
              <a:schemeClr val="tx1"/>
            </a:solidFill>
            <a:round/>
            <a:headEnd type="none" w="sm" len="sm"/>
            <a:tailEnd type="none" w="sm" len="sm"/>
          </a:ln>
        </p:spPr>
        <p:txBody>
          <a:bodyPr wrap="none" anchorCtr="1">
            <a:prstTxWarp prst="textNoShape">
              <a:avLst/>
            </a:prstTxWarp>
          </a:bodyPr>
          <a:lstStyle/>
          <a:p>
            <a:endParaRPr lang="en-US"/>
          </a:p>
        </p:txBody>
      </p:sp>
      <p:sp>
        <p:nvSpPr>
          <p:cNvPr id="15372" name="Line 13"/>
          <p:cNvSpPr>
            <a:spLocks noChangeShapeType="1"/>
          </p:cNvSpPr>
          <p:nvPr/>
        </p:nvSpPr>
        <p:spPr bwMode="auto">
          <a:xfrm>
            <a:off x="4495800" y="3352800"/>
            <a:ext cx="1828800" cy="1219200"/>
          </a:xfrm>
          <a:prstGeom prst="line">
            <a:avLst/>
          </a:prstGeom>
          <a:noFill/>
          <a:ln w="12700" cap="sq">
            <a:solidFill>
              <a:schemeClr val="tx1"/>
            </a:solidFill>
            <a:round/>
            <a:headEnd type="none" w="sm" len="sm"/>
            <a:tailEnd type="none" w="sm" len="sm"/>
          </a:ln>
        </p:spPr>
        <p:txBody>
          <a:bodyPr wrap="none" anchorCtr="1">
            <a:prstTxWarp prst="textNoShape">
              <a:avLst/>
            </a:prstTxWarp>
          </a:bodyPr>
          <a:lstStyle/>
          <a:p>
            <a:endParaRPr lang="en-US"/>
          </a:p>
        </p:txBody>
      </p:sp>
      <p:sp>
        <p:nvSpPr>
          <p:cNvPr id="15373" name="Freeform 14"/>
          <p:cNvSpPr>
            <a:spLocks/>
          </p:cNvSpPr>
          <p:nvPr/>
        </p:nvSpPr>
        <p:spPr bwMode="auto">
          <a:xfrm>
            <a:off x="2819400" y="2044700"/>
            <a:ext cx="3263900" cy="2895600"/>
          </a:xfrm>
          <a:custGeom>
            <a:avLst/>
            <a:gdLst>
              <a:gd name="T0" fmla="*/ 2147483647 w 2056"/>
              <a:gd name="T1" fmla="*/ 2147483647 h 1824"/>
              <a:gd name="T2" fmla="*/ 2147483647 w 2056"/>
              <a:gd name="T3" fmla="*/ 2147483647 h 1824"/>
              <a:gd name="T4" fmla="*/ 2147483647 w 2056"/>
              <a:gd name="T5" fmla="*/ 2147483647 h 1824"/>
              <a:gd name="T6" fmla="*/ 2147483647 w 2056"/>
              <a:gd name="T7" fmla="*/ 2147483647 h 1824"/>
              <a:gd name="T8" fmla="*/ 2147483647 w 2056"/>
              <a:gd name="T9" fmla="*/ 2147483647 h 1824"/>
              <a:gd name="T10" fmla="*/ 2147483647 w 2056"/>
              <a:gd name="T11" fmla="*/ 2147483647 h 1824"/>
              <a:gd name="T12" fmla="*/ 2147483647 w 2056"/>
              <a:gd name="T13" fmla="*/ 2147483647 h 1824"/>
              <a:gd name="T14" fmla="*/ 2147483647 w 2056"/>
              <a:gd name="T15" fmla="*/ 2147483647 h 1824"/>
              <a:gd name="T16" fmla="*/ 2147483647 w 2056"/>
              <a:gd name="T17" fmla="*/ 2147483647 h 1824"/>
              <a:gd name="T18" fmla="*/ 2147483647 w 2056"/>
              <a:gd name="T19" fmla="*/ 2147483647 h 1824"/>
              <a:gd name="T20" fmla="*/ 2147483647 w 2056"/>
              <a:gd name="T21" fmla="*/ 2147483647 h 1824"/>
              <a:gd name="T22" fmla="*/ 2147483647 w 2056"/>
              <a:gd name="T23" fmla="*/ 2147483647 h 1824"/>
              <a:gd name="T24" fmla="*/ 2147483647 w 2056"/>
              <a:gd name="T25" fmla="*/ 2147483647 h 1824"/>
              <a:gd name="T26" fmla="*/ 2147483647 w 2056"/>
              <a:gd name="T27" fmla="*/ 2147483647 h 1824"/>
              <a:gd name="T28" fmla="*/ 2147483647 w 2056"/>
              <a:gd name="T29" fmla="*/ 2147483647 h 1824"/>
              <a:gd name="T30" fmla="*/ 2147483647 w 2056"/>
              <a:gd name="T31" fmla="*/ 2147483647 h 1824"/>
              <a:gd name="T32" fmla="*/ 2147483647 w 2056"/>
              <a:gd name="T33" fmla="*/ 2147483647 h 1824"/>
              <a:gd name="T34" fmla="*/ 2147483647 w 2056"/>
              <a:gd name="T35" fmla="*/ 2147483647 h 1824"/>
              <a:gd name="T36" fmla="*/ 2147483647 w 2056"/>
              <a:gd name="T37" fmla="*/ 2147483647 h 1824"/>
              <a:gd name="T38" fmla="*/ 2147483647 w 2056"/>
              <a:gd name="T39" fmla="*/ 2147483647 h 1824"/>
              <a:gd name="T40" fmla="*/ 2147483647 w 2056"/>
              <a:gd name="T41" fmla="*/ 2147483647 h 1824"/>
              <a:gd name="T42" fmla="*/ 2147483647 w 2056"/>
              <a:gd name="T43" fmla="*/ 2147483647 h 1824"/>
              <a:gd name="T44" fmla="*/ 2147483647 w 2056"/>
              <a:gd name="T45" fmla="*/ 2147483647 h 1824"/>
              <a:gd name="T46" fmla="*/ 2147483647 w 2056"/>
              <a:gd name="T47" fmla="*/ 2147483647 h 1824"/>
              <a:gd name="T48" fmla="*/ 2147483647 w 2056"/>
              <a:gd name="T49" fmla="*/ 2147483647 h 1824"/>
              <a:gd name="T50" fmla="*/ 0 w 2056"/>
              <a:gd name="T51" fmla="*/ 2147483647 h 1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6"/>
              <a:gd name="T79" fmla="*/ 0 h 1824"/>
              <a:gd name="T80" fmla="*/ 2056 w 2056"/>
              <a:gd name="T81" fmla="*/ 1824 h 1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6" h="1824">
                <a:moveTo>
                  <a:pt x="1056" y="632"/>
                </a:moveTo>
                <a:cubicBezTo>
                  <a:pt x="1112" y="640"/>
                  <a:pt x="1168" y="648"/>
                  <a:pt x="1200" y="680"/>
                </a:cubicBezTo>
                <a:cubicBezTo>
                  <a:pt x="1232" y="712"/>
                  <a:pt x="1248" y="768"/>
                  <a:pt x="1248" y="824"/>
                </a:cubicBezTo>
                <a:cubicBezTo>
                  <a:pt x="1248" y="880"/>
                  <a:pt x="1232" y="976"/>
                  <a:pt x="1200" y="1016"/>
                </a:cubicBezTo>
                <a:cubicBezTo>
                  <a:pt x="1168" y="1056"/>
                  <a:pt x="1112" y="1056"/>
                  <a:pt x="1056" y="1064"/>
                </a:cubicBezTo>
                <a:cubicBezTo>
                  <a:pt x="1000" y="1072"/>
                  <a:pt x="912" y="1080"/>
                  <a:pt x="864" y="1064"/>
                </a:cubicBezTo>
                <a:cubicBezTo>
                  <a:pt x="816" y="1048"/>
                  <a:pt x="784" y="1032"/>
                  <a:pt x="768" y="968"/>
                </a:cubicBezTo>
                <a:cubicBezTo>
                  <a:pt x="752" y="904"/>
                  <a:pt x="744" y="768"/>
                  <a:pt x="768" y="680"/>
                </a:cubicBezTo>
                <a:cubicBezTo>
                  <a:pt x="792" y="592"/>
                  <a:pt x="848" y="488"/>
                  <a:pt x="912" y="440"/>
                </a:cubicBezTo>
                <a:cubicBezTo>
                  <a:pt x="976" y="392"/>
                  <a:pt x="1056" y="384"/>
                  <a:pt x="1152" y="392"/>
                </a:cubicBezTo>
                <a:cubicBezTo>
                  <a:pt x="1248" y="400"/>
                  <a:pt x="1416" y="392"/>
                  <a:pt x="1488" y="488"/>
                </a:cubicBezTo>
                <a:cubicBezTo>
                  <a:pt x="1560" y="584"/>
                  <a:pt x="1632" y="824"/>
                  <a:pt x="1584" y="968"/>
                </a:cubicBezTo>
                <a:cubicBezTo>
                  <a:pt x="1536" y="1112"/>
                  <a:pt x="1344" y="1288"/>
                  <a:pt x="1200" y="1352"/>
                </a:cubicBezTo>
                <a:cubicBezTo>
                  <a:pt x="1056" y="1416"/>
                  <a:pt x="864" y="1376"/>
                  <a:pt x="720" y="1352"/>
                </a:cubicBezTo>
                <a:cubicBezTo>
                  <a:pt x="576" y="1328"/>
                  <a:pt x="416" y="1352"/>
                  <a:pt x="336" y="1208"/>
                </a:cubicBezTo>
                <a:cubicBezTo>
                  <a:pt x="256" y="1064"/>
                  <a:pt x="216" y="664"/>
                  <a:pt x="240" y="488"/>
                </a:cubicBezTo>
                <a:cubicBezTo>
                  <a:pt x="264" y="312"/>
                  <a:pt x="344" y="232"/>
                  <a:pt x="480" y="152"/>
                </a:cubicBezTo>
                <a:cubicBezTo>
                  <a:pt x="616" y="72"/>
                  <a:pt x="840" y="16"/>
                  <a:pt x="1056" y="8"/>
                </a:cubicBezTo>
                <a:cubicBezTo>
                  <a:pt x="1272" y="0"/>
                  <a:pt x="1616" y="8"/>
                  <a:pt x="1776" y="104"/>
                </a:cubicBezTo>
                <a:cubicBezTo>
                  <a:pt x="1936" y="200"/>
                  <a:pt x="1976" y="440"/>
                  <a:pt x="2016" y="584"/>
                </a:cubicBezTo>
                <a:cubicBezTo>
                  <a:pt x="2056" y="728"/>
                  <a:pt x="2032" y="848"/>
                  <a:pt x="2016" y="968"/>
                </a:cubicBezTo>
                <a:cubicBezTo>
                  <a:pt x="2000" y="1088"/>
                  <a:pt x="1984" y="1200"/>
                  <a:pt x="1920" y="1304"/>
                </a:cubicBezTo>
                <a:cubicBezTo>
                  <a:pt x="1856" y="1408"/>
                  <a:pt x="1752" y="1512"/>
                  <a:pt x="1632" y="1592"/>
                </a:cubicBezTo>
                <a:cubicBezTo>
                  <a:pt x="1512" y="1672"/>
                  <a:pt x="1384" y="1752"/>
                  <a:pt x="1200" y="1784"/>
                </a:cubicBezTo>
                <a:cubicBezTo>
                  <a:pt x="1016" y="1816"/>
                  <a:pt x="728" y="1824"/>
                  <a:pt x="528" y="1784"/>
                </a:cubicBezTo>
                <a:cubicBezTo>
                  <a:pt x="328" y="1744"/>
                  <a:pt x="164" y="1644"/>
                  <a:pt x="0" y="1544"/>
                </a:cubicBezTo>
              </a:path>
            </a:pathLst>
          </a:custGeom>
          <a:noFill/>
          <a:ln w="60325" cap="sq" cmpd="sng" algn="ctr">
            <a:solidFill>
              <a:srgbClr val="00CC99"/>
            </a:solidFill>
            <a:prstDash val="solid"/>
            <a:round/>
            <a:headEnd type="none" w="sm" len="sm"/>
            <a:tailEnd type="arrow" w="lg" len="lg"/>
          </a:ln>
        </p:spPr>
        <p:txBody>
          <a:bodyPr wrap="none" anchorCtr="1">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a:t>Early Prototypes Can Detect Usability Problems</a:t>
            </a:r>
          </a:p>
        </p:txBody>
      </p:sp>
      <p:sp>
        <p:nvSpPr>
          <p:cNvPr id="16387" name="Text Placeholder 6"/>
          <p:cNvSpPr>
            <a:spLocks noGrp="1"/>
          </p:cNvSpPr>
          <p:nvPr>
            <p:ph type="body" idx="1"/>
          </p:nvPr>
        </p:nvSpPr>
        <p:spPr/>
        <p:txBody>
          <a:bodyPr/>
          <a:lstStyle/>
          <a:p>
            <a:endParaRPr lang="en-US"/>
          </a:p>
        </p:txBody>
      </p:sp>
      <p:sp>
        <p:nvSpPr>
          <p:cNvPr id="16388"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6389"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6390" name="Slide Number Placeholder 4"/>
          <p:cNvSpPr>
            <a:spLocks noGrp="1"/>
          </p:cNvSpPr>
          <p:nvPr>
            <p:ph type="sldNum" sz="quarter" idx="12"/>
          </p:nvPr>
        </p:nvSpPr>
        <p:spPr>
          <a:noFill/>
        </p:spPr>
        <p:txBody>
          <a:bodyPr/>
          <a:lstStyle/>
          <a:p>
            <a:fld id="{B5899763-CCA2-5A40-B421-3608663FF999}" type="slidenum">
              <a:rPr lang="en-US"/>
              <a:pPr/>
              <a:t>16</a:t>
            </a:fld>
            <a:endParaRPr lang="en-US"/>
          </a:p>
        </p:txBody>
      </p:sp>
      <p:pic>
        <p:nvPicPr>
          <p:cNvPr id="16391" name="Picture 5" descr="Picture1"/>
          <p:cNvPicPr>
            <a:picLocks noChangeAspect="1" noChangeArrowheads="1"/>
          </p:cNvPicPr>
          <p:nvPr/>
        </p:nvPicPr>
        <p:blipFill>
          <a:blip r:embed="rId3"/>
          <a:srcRect/>
          <a:stretch>
            <a:fillRect/>
          </a:stretch>
        </p:blipFill>
        <p:spPr bwMode="auto">
          <a:xfrm>
            <a:off x="1600200" y="1219200"/>
            <a:ext cx="5715000" cy="45545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Iterative Design of User Interfaces</a:t>
            </a:r>
          </a:p>
        </p:txBody>
      </p:sp>
      <p:sp>
        <p:nvSpPr>
          <p:cNvPr id="17411" name="Rectangle 3"/>
          <p:cNvSpPr>
            <a:spLocks noGrp="1" noChangeArrowheads="1"/>
          </p:cNvSpPr>
          <p:nvPr>
            <p:ph type="body" idx="1"/>
          </p:nvPr>
        </p:nvSpPr>
        <p:spPr/>
        <p:txBody>
          <a:bodyPr/>
          <a:lstStyle/>
          <a:p>
            <a:r>
              <a:rPr lang="en-US"/>
              <a:t>Early iterations use cheap prototypes</a:t>
            </a:r>
          </a:p>
          <a:p>
            <a:pPr lvl="1"/>
            <a:r>
              <a:rPr lang="en-US" b="1"/>
              <a:t>Parallel design </a:t>
            </a:r>
            <a:r>
              <a:rPr lang="en-US"/>
              <a:t>is feasible: build &amp; test multiple prototypes to explore design alternatives</a:t>
            </a:r>
          </a:p>
          <a:p>
            <a:r>
              <a:rPr lang="en-US"/>
              <a:t>Later iterations use richer implementations, after UI risk has been mitigated</a:t>
            </a:r>
          </a:p>
          <a:p>
            <a:r>
              <a:rPr lang="en-US"/>
              <a:t>More iterations generally means better UI</a:t>
            </a:r>
          </a:p>
          <a:p>
            <a:r>
              <a:rPr lang="en-US"/>
              <a:t>Only mature iterations are seen by the world</a:t>
            </a:r>
          </a:p>
        </p:txBody>
      </p:sp>
      <p:sp>
        <p:nvSpPr>
          <p:cNvPr id="1741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741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7414" name="Slide Number Placeholder 5"/>
          <p:cNvSpPr>
            <a:spLocks noGrp="1"/>
          </p:cNvSpPr>
          <p:nvPr>
            <p:ph type="sldNum" sz="quarter" idx="12"/>
          </p:nvPr>
        </p:nvSpPr>
        <p:spPr>
          <a:noFill/>
        </p:spPr>
        <p:txBody>
          <a:bodyPr/>
          <a:lstStyle/>
          <a:p>
            <a:fld id="{06FB767D-3A64-AD4E-95AF-2EE6CFDA72E9}"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User-Centered Design</a:t>
            </a:r>
          </a:p>
        </p:txBody>
      </p:sp>
      <p:sp>
        <p:nvSpPr>
          <p:cNvPr id="18435" name="Rectangle 3"/>
          <p:cNvSpPr>
            <a:spLocks noGrp="1" noChangeArrowheads="1"/>
          </p:cNvSpPr>
          <p:nvPr>
            <p:ph type="body" idx="1"/>
          </p:nvPr>
        </p:nvSpPr>
        <p:spPr/>
        <p:txBody>
          <a:bodyPr/>
          <a:lstStyle/>
          <a:p>
            <a:pPr>
              <a:lnSpc>
                <a:spcPct val="90000"/>
              </a:lnSpc>
            </a:pPr>
            <a:r>
              <a:rPr lang="en-US"/>
              <a:t>Iterative design</a:t>
            </a:r>
          </a:p>
          <a:p>
            <a:pPr>
              <a:lnSpc>
                <a:spcPct val="90000"/>
              </a:lnSpc>
            </a:pPr>
            <a:r>
              <a:rPr lang="en-US"/>
              <a:t>Early focus on users and tasks</a:t>
            </a:r>
          </a:p>
          <a:p>
            <a:pPr lvl="1">
              <a:lnSpc>
                <a:spcPct val="90000"/>
              </a:lnSpc>
            </a:pPr>
            <a:r>
              <a:rPr lang="en-US"/>
              <a:t>user analysis: who the users are</a:t>
            </a:r>
          </a:p>
          <a:p>
            <a:pPr lvl="1">
              <a:lnSpc>
                <a:spcPct val="90000"/>
              </a:lnSpc>
            </a:pPr>
            <a:r>
              <a:rPr lang="en-US"/>
              <a:t>task analysis: what they need to do</a:t>
            </a:r>
          </a:p>
          <a:p>
            <a:pPr lvl="1">
              <a:lnSpc>
                <a:spcPct val="90000"/>
              </a:lnSpc>
            </a:pPr>
            <a:r>
              <a:rPr lang="en-US"/>
              <a:t>involving users as evaluators, consultants, and sometimes designers</a:t>
            </a:r>
          </a:p>
          <a:p>
            <a:pPr>
              <a:lnSpc>
                <a:spcPct val="90000"/>
              </a:lnSpc>
            </a:pPr>
            <a:r>
              <a:rPr lang="en-US"/>
              <a:t>Constant evaluation</a:t>
            </a:r>
          </a:p>
          <a:p>
            <a:pPr lvl="1">
              <a:lnSpc>
                <a:spcPct val="90000"/>
              </a:lnSpc>
            </a:pPr>
            <a:r>
              <a:rPr lang="en-US"/>
              <a:t>Users are involved in every iteration</a:t>
            </a:r>
          </a:p>
          <a:p>
            <a:pPr lvl="1">
              <a:lnSpc>
                <a:spcPct val="90000"/>
              </a:lnSpc>
            </a:pPr>
            <a:r>
              <a:rPr lang="en-US"/>
              <a:t>Every prototype is evaluated somehow</a:t>
            </a:r>
          </a:p>
        </p:txBody>
      </p:sp>
      <p:sp>
        <p:nvSpPr>
          <p:cNvPr id="1843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843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8438" name="Slide Number Placeholder 5"/>
          <p:cNvSpPr>
            <a:spLocks noGrp="1"/>
          </p:cNvSpPr>
          <p:nvPr>
            <p:ph type="sldNum" sz="quarter" idx="12"/>
          </p:nvPr>
        </p:nvSpPr>
        <p:spPr>
          <a:noFill/>
        </p:spPr>
        <p:txBody>
          <a:bodyPr/>
          <a:lstStyle/>
          <a:p>
            <a:fld id="{8AE71633-1A37-B143-8E11-306D932C1914}"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Case Study of User-Centered Design: </a:t>
            </a:r>
            <a:br>
              <a:rPr lang="en-US"/>
            </a:br>
            <a:r>
              <a:rPr lang="en-US"/>
              <a:t>The Olympic Message System</a:t>
            </a:r>
          </a:p>
        </p:txBody>
      </p:sp>
      <p:sp>
        <p:nvSpPr>
          <p:cNvPr id="19459" name="Rectangle 3"/>
          <p:cNvSpPr>
            <a:spLocks noGrp="1" noChangeArrowheads="1"/>
          </p:cNvSpPr>
          <p:nvPr>
            <p:ph type="body" idx="1"/>
          </p:nvPr>
        </p:nvSpPr>
        <p:spPr/>
        <p:txBody>
          <a:bodyPr/>
          <a:lstStyle/>
          <a:p>
            <a:pPr>
              <a:lnSpc>
                <a:spcPct val="90000"/>
              </a:lnSpc>
            </a:pPr>
            <a:r>
              <a:rPr lang="en-US"/>
              <a:t>Cheap prototypes</a:t>
            </a:r>
          </a:p>
          <a:p>
            <a:pPr lvl="1">
              <a:lnSpc>
                <a:spcPct val="90000"/>
              </a:lnSpc>
            </a:pPr>
            <a:r>
              <a:rPr lang="en-US"/>
              <a:t>Scenarios </a:t>
            </a:r>
          </a:p>
          <a:p>
            <a:pPr lvl="1">
              <a:lnSpc>
                <a:spcPct val="90000"/>
              </a:lnSpc>
            </a:pPr>
            <a:r>
              <a:rPr lang="en-US"/>
              <a:t>User guides</a:t>
            </a:r>
          </a:p>
          <a:p>
            <a:pPr lvl="1">
              <a:lnSpc>
                <a:spcPct val="90000"/>
              </a:lnSpc>
            </a:pPr>
            <a:r>
              <a:rPr lang="en-US"/>
              <a:t>Simulation (Wizard of Oz)</a:t>
            </a:r>
          </a:p>
          <a:p>
            <a:pPr lvl="1">
              <a:lnSpc>
                <a:spcPct val="90000"/>
              </a:lnSpc>
            </a:pPr>
            <a:r>
              <a:rPr lang="en-US"/>
              <a:t>Prototyping tools (IBM Voice Toolkit)</a:t>
            </a:r>
          </a:p>
          <a:p>
            <a:pPr>
              <a:lnSpc>
                <a:spcPct val="90000"/>
              </a:lnSpc>
            </a:pPr>
            <a:r>
              <a:rPr lang="en-US"/>
              <a:t>Iterative design</a:t>
            </a:r>
          </a:p>
          <a:p>
            <a:pPr lvl="1">
              <a:lnSpc>
                <a:spcPct val="90000"/>
              </a:lnSpc>
            </a:pPr>
            <a:r>
              <a:rPr lang="en-US"/>
              <a:t>200 (!) iterations for user guide</a:t>
            </a:r>
          </a:p>
          <a:p>
            <a:pPr>
              <a:lnSpc>
                <a:spcPct val="90000"/>
              </a:lnSpc>
            </a:pPr>
            <a:r>
              <a:rPr lang="en-US"/>
              <a:t>Evaluation at every step</a:t>
            </a:r>
          </a:p>
          <a:p>
            <a:pPr>
              <a:lnSpc>
                <a:spcPct val="90000"/>
              </a:lnSpc>
            </a:pPr>
            <a:r>
              <a:rPr lang="en-US"/>
              <a:t>You are not the user</a:t>
            </a:r>
          </a:p>
          <a:p>
            <a:pPr lvl="1">
              <a:lnSpc>
                <a:spcPct val="90000"/>
              </a:lnSpc>
            </a:pPr>
            <a:r>
              <a:rPr lang="en-US"/>
              <a:t>Non-English speakers had trouble with alphabetic entry on telephone keypad</a:t>
            </a:r>
          </a:p>
        </p:txBody>
      </p:sp>
      <p:sp>
        <p:nvSpPr>
          <p:cNvPr id="1946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946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9462" name="Slide Number Placeholder 5"/>
          <p:cNvSpPr>
            <a:spLocks noGrp="1"/>
          </p:cNvSpPr>
          <p:nvPr>
            <p:ph type="sldNum" sz="quarter" idx="12"/>
          </p:nvPr>
        </p:nvSpPr>
        <p:spPr>
          <a:noFill/>
        </p:spPr>
        <p:txBody>
          <a:bodyPr/>
          <a:lstStyle/>
          <a:p>
            <a:fld id="{A8C36E0E-5ED6-5A4B-AE2F-84F6B7363000}" type="slidenum">
              <a:rPr lang="en-US"/>
              <a:pPr/>
              <a:t>19</a:t>
            </a:fld>
            <a:endParaRPr lang="en-US"/>
          </a:p>
        </p:txBody>
      </p:sp>
      <p:pic>
        <p:nvPicPr>
          <p:cNvPr id="19463" name="Picture 7">
            <a:hlinkClick r:id="rId3"/>
          </p:cNvPr>
          <p:cNvPicPr>
            <a:picLocks noChangeAspect="1" noChangeArrowheads="1"/>
          </p:cNvPicPr>
          <p:nvPr/>
        </p:nvPicPr>
        <p:blipFill>
          <a:blip r:embed="rId4"/>
          <a:srcRect l="1591" t="16811" r="83971" b="75179"/>
          <a:stretch>
            <a:fillRect/>
          </a:stretch>
        </p:blipFill>
        <p:spPr bwMode="auto">
          <a:xfrm>
            <a:off x="7543800" y="1219200"/>
            <a:ext cx="1295400" cy="53340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UI Hall of Fame or Shame?</a:t>
            </a:r>
          </a:p>
        </p:txBody>
      </p:sp>
      <p:sp>
        <p:nvSpPr>
          <p:cNvPr id="4099" name="Text Placeholder 7"/>
          <p:cNvSpPr>
            <a:spLocks noGrp="1"/>
          </p:cNvSpPr>
          <p:nvPr>
            <p:ph type="body" idx="1"/>
          </p:nvPr>
        </p:nvSpPr>
        <p:spPr/>
        <p:txBody>
          <a:bodyPr/>
          <a:lstStyle/>
          <a:p>
            <a:endParaRPr lang="en-US"/>
          </a:p>
        </p:txBody>
      </p:sp>
      <p:sp>
        <p:nvSpPr>
          <p:cNvPr id="4100"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4101"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4102" name="Slide Number Placeholder 4"/>
          <p:cNvSpPr>
            <a:spLocks noGrp="1"/>
          </p:cNvSpPr>
          <p:nvPr>
            <p:ph type="sldNum" sz="quarter" idx="12"/>
          </p:nvPr>
        </p:nvSpPr>
        <p:spPr>
          <a:noFill/>
        </p:spPr>
        <p:txBody>
          <a:bodyPr/>
          <a:lstStyle/>
          <a:p>
            <a:fld id="{ED46C2EA-3B26-8544-8EA0-951B61713545}" type="slidenum">
              <a:rPr lang="en-US"/>
              <a:pPr/>
              <a:t>2</a:t>
            </a:fld>
            <a:endParaRPr lang="en-US"/>
          </a:p>
        </p:txBody>
      </p:sp>
      <p:pic>
        <p:nvPicPr>
          <p:cNvPr id="10" name="Picture 9"/>
          <p:cNvPicPr>
            <a:picLocks noChangeAspect="1"/>
          </p:cNvPicPr>
          <p:nvPr/>
        </p:nvPicPr>
        <p:blipFill>
          <a:blip r:embed="rId3"/>
          <a:stretch>
            <a:fillRect/>
          </a:stretch>
        </p:blipFill>
        <p:spPr>
          <a:xfrm>
            <a:off x="330200" y="1219200"/>
            <a:ext cx="8813800" cy="228779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User-Centered Design in 6.813/6.831:</a:t>
            </a:r>
            <a:br>
              <a:rPr lang="en-US"/>
            </a:br>
            <a:r>
              <a:rPr lang="en-US"/>
              <a:t>Design</a:t>
            </a:r>
          </a:p>
        </p:txBody>
      </p:sp>
      <p:sp>
        <p:nvSpPr>
          <p:cNvPr id="20483" name="Rectangle 3"/>
          <p:cNvSpPr>
            <a:spLocks noGrp="1" noChangeArrowheads="1"/>
          </p:cNvSpPr>
          <p:nvPr>
            <p:ph type="body" idx="1"/>
          </p:nvPr>
        </p:nvSpPr>
        <p:spPr/>
        <p:txBody>
          <a:bodyPr/>
          <a:lstStyle/>
          <a:p>
            <a:r>
              <a:rPr lang="en-US" dirty="0"/>
              <a:t>Task &amp; user analysis</a:t>
            </a:r>
          </a:p>
          <a:p>
            <a:pPr lvl="1"/>
            <a:r>
              <a:rPr lang="en-US" dirty="0">
                <a:latin typeface="Verdana" charset="0"/>
              </a:rPr>
              <a:t>“</a:t>
            </a:r>
            <a:r>
              <a:rPr lang="en-US" dirty="0"/>
              <a:t>Know thy user</a:t>
            </a:r>
            <a:r>
              <a:rPr lang="en-US" dirty="0">
                <a:latin typeface="Verdana" charset="0"/>
              </a:rPr>
              <a:t>”</a:t>
            </a:r>
            <a:endParaRPr lang="en-US" dirty="0"/>
          </a:p>
          <a:p>
            <a:r>
              <a:rPr lang="en-US" dirty="0"/>
              <a:t>Design principles</a:t>
            </a:r>
          </a:p>
          <a:p>
            <a:pPr lvl="1"/>
            <a:r>
              <a:rPr lang="en-US" dirty="0" err="1"/>
              <a:t>Learnability</a:t>
            </a:r>
            <a:endParaRPr lang="en-US" dirty="0"/>
          </a:p>
          <a:p>
            <a:pPr lvl="1"/>
            <a:r>
              <a:rPr lang="en-US" dirty="0" smtClean="0"/>
              <a:t>Visibility</a:t>
            </a:r>
          </a:p>
          <a:p>
            <a:pPr lvl="1"/>
            <a:r>
              <a:rPr lang="en-US" dirty="0" smtClean="0"/>
              <a:t>Efficiency</a:t>
            </a:r>
          </a:p>
          <a:p>
            <a:pPr lvl="1"/>
            <a:r>
              <a:rPr lang="en-US" dirty="0" smtClean="0"/>
              <a:t>Error </a:t>
            </a:r>
            <a:r>
              <a:rPr lang="en-US" dirty="0"/>
              <a:t>prevention and error </a:t>
            </a:r>
            <a:r>
              <a:rPr lang="en-US" dirty="0" smtClean="0"/>
              <a:t>handling</a:t>
            </a:r>
          </a:p>
          <a:p>
            <a:pPr lvl="1"/>
            <a:r>
              <a:rPr lang="en-US" dirty="0" smtClean="0"/>
              <a:t>User control and freedom</a:t>
            </a:r>
          </a:p>
          <a:p>
            <a:pPr lvl="1">
              <a:buNone/>
            </a:pPr>
            <a:endParaRPr lang="en-US" dirty="0"/>
          </a:p>
        </p:txBody>
      </p:sp>
      <p:sp>
        <p:nvSpPr>
          <p:cNvPr id="2048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048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0486" name="Slide Number Placeholder 5"/>
          <p:cNvSpPr>
            <a:spLocks noGrp="1"/>
          </p:cNvSpPr>
          <p:nvPr>
            <p:ph type="sldNum" sz="quarter" idx="12"/>
          </p:nvPr>
        </p:nvSpPr>
        <p:spPr>
          <a:noFill/>
        </p:spPr>
        <p:txBody>
          <a:bodyPr/>
          <a:lstStyle/>
          <a:p>
            <a:fld id="{37EFD9E7-4A1E-8F41-87AE-50D7D49AB3EE}"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User-Centered Design in 6.813/6.831:</a:t>
            </a:r>
            <a:br>
              <a:rPr lang="en-US"/>
            </a:br>
            <a:r>
              <a:rPr lang="en-US"/>
              <a:t>Implementation</a:t>
            </a:r>
          </a:p>
        </p:txBody>
      </p:sp>
      <p:sp>
        <p:nvSpPr>
          <p:cNvPr id="21507" name="Rectangle 3"/>
          <p:cNvSpPr>
            <a:spLocks noGrp="1" noChangeArrowheads="1"/>
          </p:cNvSpPr>
          <p:nvPr>
            <p:ph type="body" idx="1"/>
          </p:nvPr>
        </p:nvSpPr>
        <p:spPr/>
        <p:txBody>
          <a:bodyPr/>
          <a:lstStyle/>
          <a:p>
            <a:r>
              <a:rPr lang="en-US" dirty="0"/>
              <a:t>Prototyping</a:t>
            </a:r>
          </a:p>
          <a:p>
            <a:pPr lvl="1"/>
            <a:r>
              <a:rPr lang="en-US" dirty="0"/>
              <a:t>Cheap, throw-away implementations</a:t>
            </a:r>
          </a:p>
          <a:p>
            <a:pPr lvl="1"/>
            <a:r>
              <a:rPr lang="en-US" dirty="0"/>
              <a:t>Low-fidelity: paper, Wizard of Oz</a:t>
            </a:r>
          </a:p>
          <a:p>
            <a:pPr lvl="1"/>
            <a:r>
              <a:rPr lang="en-US" dirty="0"/>
              <a:t>Medium-fidelity: HTML, Flash</a:t>
            </a:r>
          </a:p>
          <a:p>
            <a:r>
              <a:rPr lang="en-US" dirty="0"/>
              <a:t>GUI implementation techniques</a:t>
            </a:r>
          </a:p>
          <a:p>
            <a:pPr lvl="1"/>
            <a:r>
              <a:rPr lang="en-US" dirty="0"/>
              <a:t>Output &amp; input models</a:t>
            </a:r>
          </a:p>
          <a:p>
            <a:pPr lvl="1"/>
            <a:r>
              <a:rPr lang="en-US" dirty="0"/>
              <a:t>Desktop vs. web GUI</a:t>
            </a:r>
          </a:p>
          <a:p>
            <a:pPr lvl="1"/>
            <a:r>
              <a:rPr lang="en-US" dirty="0"/>
              <a:t>Constraints &amp; layout</a:t>
            </a:r>
            <a:endParaRPr lang="en-US" dirty="0" smtClean="0"/>
          </a:p>
          <a:p>
            <a:endParaRPr lang="en-US" dirty="0"/>
          </a:p>
        </p:txBody>
      </p:sp>
      <p:sp>
        <p:nvSpPr>
          <p:cNvPr id="2150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150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1510" name="Slide Number Placeholder 5"/>
          <p:cNvSpPr>
            <a:spLocks noGrp="1"/>
          </p:cNvSpPr>
          <p:nvPr>
            <p:ph type="sldNum" sz="quarter" idx="12"/>
          </p:nvPr>
        </p:nvSpPr>
        <p:spPr>
          <a:noFill/>
        </p:spPr>
        <p:txBody>
          <a:bodyPr/>
          <a:lstStyle/>
          <a:p>
            <a:fld id="{78FC840F-28C3-7A49-BAAB-6E87BFFCFC2D}"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User-Centered Design in 6.813/6.831:</a:t>
            </a:r>
            <a:br>
              <a:rPr lang="en-US"/>
            </a:br>
            <a:r>
              <a:rPr lang="en-US"/>
              <a:t>Evaluation</a:t>
            </a:r>
          </a:p>
        </p:txBody>
      </p:sp>
      <p:sp>
        <p:nvSpPr>
          <p:cNvPr id="22531" name="Rectangle 3"/>
          <p:cNvSpPr>
            <a:spLocks noGrp="1" noChangeArrowheads="1"/>
          </p:cNvSpPr>
          <p:nvPr>
            <p:ph type="body" idx="1"/>
          </p:nvPr>
        </p:nvSpPr>
        <p:spPr/>
        <p:txBody>
          <a:bodyPr/>
          <a:lstStyle/>
          <a:p>
            <a:r>
              <a:rPr lang="en-US"/>
              <a:t>Evaluation puts prototypes to the test</a:t>
            </a:r>
          </a:p>
          <a:p>
            <a:r>
              <a:rPr lang="en-US"/>
              <a:t>Expert evaluation</a:t>
            </a:r>
          </a:p>
          <a:p>
            <a:pPr lvl="1"/>
            <a:r>
              <a:rPr lang="en-US"/>
              <a:t>Heuristics and walkthroughs</a:t>
            </a:r>
          </a:p>
          <a:p>
            <a:r>
              <a:rPr lang="en-US"/>
              <a:t>Predictive evaluation</a:t>
            </a:r>
          </a:p>
          <a:p>
            <a:pPr lvl="1"/>
            <a:r>
              <a:rPr lang="en-US"/>
              <a:t>Testing against an engineering model (a simulated user)</a:t>
            </a:r>
          </a:p>
          <a:p>
            <a:r>
              <a:rPr lang="en-US"/>
              <a:t>Empirical evaluation</a:t>
            </a:r>
          </a:p>
          <a:p>
            <a:pPr lvl="1"/>
            <a:r>
              <a:rPr lang="en-US"/>
              <a:t>Watching users do it</a:t>
            </a:r>
          </a:p>
        </p:txBody>
      </p:sp>
      <p:sp>
        <p:nvSpPr>
          <p:cNvPr id="2253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253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2534" name="Slide Number Placeholder 5"/>
          <p:cNvSpPr>
            <a:spLocks noGrp="1"/>
          </p:cNvSpPr>
          <p:nvPr>
            <p:ph type="sldNum" sz="quarter" idx="12"/>
          </p:nvPr>
        </p:nvSpPr>
        <p:spPr>
          <a:noFill/>
        </p:spPr>
        <p:txBody>
          <a:bodyPr/>
          <a:lstStyle/>
          <a:p>
            <a:fld id="{4B9B4637-9F08-624A-A15D-6DEF09EA2B31}"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User-Centered Design in 6.813/6.831:</a:t>
            </a:r>
            <a:br>
              <a:rPr lang="en-US"/>
            </a:br>
            <a:r>
              <a:rPr lang="en-US"/>
              <a:t>Group Project</a:t>
            </a:r>
          </a:p>
        </p:txBody>
      </p:sp>
      <p:sp>
        <p:nvSpPr>
          <p:cNvPr id="23555" name="Rectangle 13"/>
          <p:cNvSpPr>
            <a:spLocks noGrp="1" noChangeArrowheads="1"/>
          </p:cNvSpPr>
          <p:nvPr>
            <p:ph type="body" idx="1"/>
          </p:nvPr>
        </p:nvSpPr>
        <p:spPr/>
        <p:txBody>
          <a:bodyPr/>
          <a:lstStyle/>
          <a:p>
            <a:pPr marL="533400" indent="-533400">
              <a:buFontTx/>
              <a:buAutoNum type="arabicPeriod"/>
            </a:pPr>
            <a:r>
              <a:rPr lang="en-US" sz="2400" dirty="0" smtClean="0"/>
              <a:t>Analysis</a:t>
            </a:r>
            <a:endParaRPr lang="en-US" sz="2400" dirty="0"/>
          </a:p>
          <a:p>
            <a:pPr marL="533400" indent="-533400">
              <a:buFontTx/>
              <a:buAutoNum type="arabicPeriod"/>
            </a:pPr>
            <a:r>
              <a:rPr lang="en-US" sz="2400" dirty="0"/>
              <a:t>Design sketches</a:t>
            </a:r>
          </a:p>
          <a:p>
            <a:pPr marL="533400" indent="-533400">
              <a:buFontTx/>
              <a:buAutoNum type="arabicPeriod"/>
            </a:pPr>
            <a:r>
              <a:rPr lang="en-US" sz="2400" dirty="0"/>
              <a:t>Paper prototype</a:t>
            </a:r>
          </a:p>
          <a:p>
            <a:pPr marL="533400" indent="-533400">
              <a:buFontTx/>
              <a:buAutoNum type="arabicPeriod"/>
            </a:pPr>
            <a:r>
              <a:rPr lang="en-US" sz="2400" dirty="0"/>
              <a:t>User testing</a:t>
            </a:r>
            <a:endParaRPr lang="en-US" sz="2400" dirty="0" smtClean="0"/>
          </a:p>
          <a:p>
            <a:pPr marL="533400" indent="-533400">
              <a:buFontTx/>
              <a:buAutoNum type="arabicPeriod"/>
            </a:pPr>
            <a:r>
              <a:rPr lang="en-US" sz="2400" dirty="0" smtClean="0"/>
              <a:t>Computer prototype</a:t>
            </a:r>
            <a:endParaRPr lang="en-US" sz="2400" dirty="0"/>
          </a:p>
          <a:p>
            <a:pPr marL="533400" indent="-533400">
              <a:buFontTx/>
              <a:buAutoNum type="arabicPeriod"/>
            </a:pPr>
            <a:r>
              <a:rPr lang="en-US" sz="2400" dirty="0"/>
              <a:t>Heuristic evaluation</a:t>
            </a:r>
          </a:p>
          <a:p>
            <a:pPr marL="533400" indent="-533400">
              <a:buFontTx/>
              <a:buAutoNum type="arabicPeriod"/>
            </a:pPr>
            <a:r>
              <a:rPr lang="en-US" sz="2400" dirty="0"/>
              <a:t>Full implementation</a:t>
            </a:r>
          </a:p>
          <a:p>
            <a:pPr marL="533400" indent="-533400">
              <a:buFontTx/>
              <a:buAutoNum type="arabicPeriod"/>
            </a:pPr>
            <a:r>
              <a:rPr lang="en-US" sz="2400" dirty="0"/>
              <a:t>User testing</a:t>
            </a:r>
          </a:p>
          <a:p>
            <a:pPr marL="533400" indent="-533400">
              <a:buFontTx/>
              <a:buAutoNum type="arabicPeriod"/>
            </a:pPr>
            <a:endParaRPr lang="en-US" sz="2400" dirty="0"/>
          </a:p>
        </p:txBody>
      </p:sp>
      <p:sp>
        <p:nvSpPr>
          <p:cNvPr id="23556" name="Date Placeholder 4"/>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3557" name="Footer Placeholder 5"/>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3558" name="Slide Number Placeholder 6"/>
          <p:cNvSpPr>
            <a:spLocks noGrp="1"/>
          </p:cNvSpPr>
          <p:nvPr>
            <p:ph type="sldNum" sz="quarter" idx="12"/>
          </p:nvPr>
        </p:nvSpPr>
        <p:spPr>
          <a:noFill/>
        </p:spPr>
        <p:txBody>
          <a:bodyPr/>
          <a:lstStyle/>
          <a:p>
            <a:fld id="{6B9E4056-72B7-9D48-BF4E-3BF1FB8E0090}" type="slidenum">
              <a:rPr lang="en-US"/>
              <a:pPr/>
              <a:t>23</a:t>
            </a:fld>
            <a:endParaRPr lang="en-US"/>
          </a:p>
        </p:txBody>
      </p:sp>
      <p:grpSp>
        <p:nvGrpSpPr>
          <p:cNvPr id="23559" name="Group 11"/>
          <p:cNvGrpSpPr>
            <a:grpSpLocks/>
          </p:cNvGrpSpPr>
          <p:nvPr/>
        </p:nvGrpSpPr>
        <p:grpSpPr bwMode="auto">
          <a:xfrm>
            <a:off x="3565525" y="2133600"/>
            <a:ext cx="5273675" cy="3063875"/>
            <a:chOff x="418" y="899"/>
            <a:chExt cx="5086" cy="2538"/>
          </a:xfrm>
        </p:grpSpPr>
        <p:sp>
          <p:nvSpPr>
            <p:cNvPr id="23568" name="Text Box 4"/>
            <p:cNvSpPr txBox="1">
              <a:spLocks noChangeArrowheads="1"/>
            </p:cNvSpPr>
            <p:nvPr/>
          </p:nvSpPr>
          <p:spPr bwMode="auto">
            <a:xfrm>
              <a:off x="2300" y="899"/>
              <a:ext cx="1238" cy="378"/>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2400" b="1">
                  <a:solidFill>
                    <a:schemeClr val="bg2"/>
                  </a:solidFill>
                  <a:latin typeface="Gill Sans MT" charset="0"/>
                </a:rPr>
                <a:t>Design </a:t>
              </a:r>
            </a:p>
          </p:txBody>
        </p:sp>
        <p:sp>
          <p:nvSpPr>
            <p:cNvPr id="23569" name="Text Box 5"/>
            <p:cNvSpPr txBox="1">
              <a:spLocks noChangeArrowheads="1"/>
            </p:cNvSpPr>
            <p:nvPr/>
          </p:nvSpPr>
          <p:spPr bwMode="auto">
            <a:xfrm>
              <a:off x="3857" y="3011"/>
              <a:ext cx="1647" cy="379"/>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2400" b="1">
                  <a:solidFill>
                    <a:schemeClr val="bg2"/>
                  </a:solidFill>
                  <a:latin typeface="Gill Sans MT" charset="0"/>
                </a:rPr>
                <a:t>Implement</a:t>
              </a:r>
            </a:p>
          </p:txBody>
        </p:sp>
        <p:sp>
          <p:nvSpPr>
            <p:cNvPr id="23570" name="Text Box 6"/>
            <p:cNvSpPr txBox="1">
              <a:spLocks noChangeArrowheads="1"/>
            </p:cNvSpPr>
            <p:nvPr/>
          </p:nvSpPr>
          <p:spPr bwMode="auto">
            <a:xfrm>
              <a:off x="418" y="3058"/>
              <a:ext cx="1387" cy="379"/>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2400" b="1">
                  <a:solidFill>
                    <a:schemeClr val="bg2"/>
                  </a:solidFill>
                  <a:latin typeface="Gill Sans MT" charset="0"/>
                </a:rPr>
                <a:t>Evaluate</a:t>
              </a:r>
            </a:p>
          </p:txBody>
        </p:sp>
        <p:sp>
          <p:nvSpPr>
            <p:cNvPr id="23571" name="Line 7"/>
            <p:cNvSpPr>
              <a:spLocks noChangeShapeType="1"/>
            </p:cNvSpPr>
            <p:nvPr/>
          </p:nvSpPr>
          <p:spPr bwMode="auto">
            <a:xfrm>
              <a:off x="2832" y="1200"/>
              <a:ext cx="0" cy="912"/>
            </a:xfrm>
            <a:prstGeom prst="line">
              <a:avLst/>
            </a:prstGeom>
            <a:noFill/>
            <a:ln w="12700" cap="sq">
              <a:solidFill>
                <a:schemeClr val="tx1"/>
              </a:solidFill>
              <a:round/>
              <a:headEnd type="none" w="sm" len="sm"/>
              <a:tailEnd type="none" w="sm" len="sm"/>
            </a:ln>
          </p:spPr>
          <p:txBody>
            <a:bodyPr wrap="none" anchorCtr="1">
              <a:prstTxWarp prst="textNoShape">
                <a:avLst/>
              </a:prstTxWarp>
            </a:bodyPr>
            <a:lstStyle/>
            <a:p>
              <a:endParaRPr lang="en-US"/>
            </a:p>
          </p:txBody>
        </p:sp>
        <p:sp>
          <p:nvSpPr>
            <p:cNvPr id="23572" name="Line 8"/>
            <p:cNvSpPr>
              <a:spLocks noChangeShapeType="1"/>
            </p:cNvSpPr>
            <p:nvPr/>
          </p:nvSpPr>
          <p:spPr bwMode="auto">
            <a:xfrm flipH="1">
              <a:off x="1680" y="2112"/>
              <a:ext cx="1152" cy="816"/>
            </a:xfrm>
            <a:prstGeom prst="line">
              <a:avLst/>
            </a:prstGeom>
            <a:noFill/>
            <a:ln w="12700" cap="sq">
              <a:solidFill>
                <a:schemeClr val="tx1"/>
              </a:solidFill>
              <a:round/>
              <a:headEnd type="none" w="sm" len="sm"/>
              <a:tailEnd type="none" w="sm" len="sm"/>
            </a:ln>
          </p:spPr>
          <p:txBody>
            <a:bodyPr wrap="none" anchorCtr="1">
              <a:prstTxWarp prst="textNoShape">
                <a:avLst/>
              </a:prstTxWarp>
            </a:bodyPr>
            <a:lstStyle/>
            <a:p>
              <a:endParaRPr lang="en-US"/>
            </a:p>
          </p:txBody>
        </p:sp>
        <p:sp>
          <p:nvSpPr>
            <p:cNvPr id="23573" name="Line 9"/>
            <p:cNvSpPr>
              <a:spLocks noChangeShapeType="1"/>
            </p:cNvSpPr>
            <p:nvPr/>
          </p:nvSpPr>
          <p:spPr bwMode="auto">
            <a:xfrm>
              <a:off x="2832" y="2112"/>
              <a:ext cx="1152" cy="768"/>
            </a:xfrm>
            <a:prstGeom prst="line">
              <a:avLst/>
            </a:prstGeom>
            <a:noFill/>
            <a:ln w="12700" cap="sq">
              <a:solidFill>
                <a:schemeClr val="tx1"/>
              </a:solidFill>
              <a:round/>
              <a:headEnd type="none" w="sm" len="sm"/>
              <a:tailEnd type="none" w="sm" len="sm"/>
            </a:ln>
          </p:spPr>
          <p:txBody>
            <a:bodyPr wrap="none" anchorCtr="1">
              <a:prstTxWarp prst="textNoShape">
                <a:avLst/>
              </a:prstTxWarp>
            </a:bodyPr>
            <a:lstStyle/>
            <a:p>
              <a:endParaRPr lang="en-US"/>
            </a:p>
          </p:txBody>
        </p:sp>
        <p:sp>
          <p:nvSpPr>
            <p:cNvPr id="23574" name="Freeform 10"/>
            <p:cNvSpPr>
              <a:spLocks/>
            </p:cNvSpPr>
            <p:nvPr/>
          </p:nvSpPr>
          <p:spPr bwMode="auto">
            <a:xfrm>
              <a:off x="1776" y="1288"/>
              <a:ext cx="2056" cy="1824"/>
            </a:xfrm>
            <a:custGeom>
              <a:avLst/>
              <a:gdLst>
                <a:gd name="T0" fmla="*/ 1056 w 2056"/>
                <a:gd name="T1" fmla="*/ 632 h 1824"/>
                <a:gd name="T2" fmla="*/ 1200 w 2056"/>
                <a:gd name="T3" fmla="*/ 680 h 1824"/>
                <a:gd name="T4" fmla="*/ 1248 w 2056"/>
                <a:gd name="T5" fmla="*/ 824 h 1824"/>
                <a:gd name="T6" fmla="*/ 1200 w 2056"/>
                <a:gd name="T7" fmla="*/ 1016 h 1824"/>
                <a:gd name="T8" fmla="*/ 1056 w 2056"/>
                <a:gd name="T9" fmla="*/ 1064 h 1824"/>
                <a:gd name="T10" fmla="*/ 864 w 2056"/>
                <a:gd name="T11" fmla="*/ 1064 h 1824"/>
                <a:gd name="T12" fmla="*/ 768 w 2056"/>
                <a:gd name="T13" fmla="*/ 968 h 1824"/>
                <a:gd name="T14" fmla="*/ 768 w 2056"/>
                <a:gd name="T15" fmla="*/ 680 h 1824"/>
                <a:gd name="T16" fmla="*/ 912 w 2056"/>
                <a:gd name="T17" fmla="*/ 440 h 1824"/>
                <a:gd name="T18" fmla="*/ 1152 w 2056"/>
                <a:gd name="T19" fmla="*/ 392 h 1824"/>
                <a:gd name="T20" fmla="*/ 1488 w 2056"/>
                <a:gd name="T21" fmla="*/ 488 h 1824"/>
                <a:gd name="T22" fmla="*/ 1584 w 2056"/>
                <a:gd name="T23" fmla="*/ 968 h 1824"/>
                <a:gd name="T24" fmla="*/ 1200 w 2056"/>
                <a:gd name="T25" fmla="*/ 1352 h 1824"/>
                <a:gd name="T26" fmla="*/ 720 w 2056"/>
                <a:gd name="T27" fmla="*/ 1352 h 1824"/>
                <a:gd name="T28" fmla="*/ 336 w 2056"/>
                <a:gd name="T29" fmla="*/ 1208 h 1824"/>
                <a:gd name="T30" fmla="*/ 240 w 2056"/>
                <a:gd name="T31" fmla="*/ 488 h 1824"/>
                <a:gd name="T32" fmla="*/ 480 w 2056"/>
                <a:gd name="T33" fmla="*/ 152 h 1824"/>
                <a:gd name="T34" fmla="*/ 1056 w 2056"/>
                <a:gd name="T35" fmla="*/ 8 h 1824"/>
                <a:gd name="T36" fmla="*/ 1776 w 2056"/>
                <a:gd name="T37" fmla="*/ 104 h 1824"/>
                <a:gd name="T38" fmla="*/ 2016 w 2056"/>
                <a:gd name="T39" fmla="*/ 584 h 1824"/>
                <a:gd name="T40" fmla="*/ 2016 w 2056"/>
                <a:gd name="T41" fmla="*/ 968 h 1824"/>
                <a:gd name="T42" fmla="*/ 1920 w 2056"/>
                <a:gd name="T43" fmla="*/ 1304 h 1824"/>
                <a:gd name="T44" fmla="*/ 1632 w 2056"/>
                <a:gd name="T45" fmla="*/ 1592 h 1824"/>
                <a:gd name="T46" fmla="*/ 1200 w 2056"/>
                <a:gd name="T47" fmla="*/ 1784 h 1824"/>
                <a:gd name="T48" fmla="*/ 528 w 2056"/>
                <a:gd name="T49" fmla="*/ 1784 h 1824"/>
                <a:gd name="T50" fmla="*/ 0 w 2056"/>
                <a:gd name="T51" fmla="*/ 1544 h 1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6"/>
                <a:gd name="T79" fmla="*/ 0 h 1824"/>
                <a:gd name="T80" fmla="*/ 2056 w 2056"/>
                <a:gd name="T81" fmla="*/ 1824 h 1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6" h="1824">
                  <a:moveTo>
                    <a:pt x="1056" y="632"/>
                  </a:moveTo>
                  <a:cubicBezTo>
                    <a:pt x="1112" y="640"/>
                    <a:pt x="1168" y="648"/>
                    <a:pt x="1200" y="680"/>
                  </a:cubicBezTo>
                  <a:cubicBezTo>
                    <a:pt x="1232" y="712"/>
                    <a:pt x="1248" y="768"/>
                    <a:pt x="1248" y="824"/>
                  </a:cubicBezTo>
                  <a:cubicBezTo>
                    <a:pt x="1248" y="880"/>
                    <a:pt x="1232" y="976"/>
                    <a:pt x="1200" y="1016"/>
                  </a:cubicBezTo>
                  <a:cubicBezTo>
                    <a:pt x="1168" y="1056"/>
                    <a:pt x="1112" y="1056"/>
                    <a:pt x="1056" y="1064"/>
                  </a:cubicBezTo>
                  <a:cubicBezTo>
                    <a:pt x="1000" y="1072"/>
                    <a:pt x="912" y="1080"/>
                    <a:pt x="864" y="1064"/>
                  </a:cubicBezTo>
                  <a:cubicBezTo>
                    <a:pt x="816" y="1048"/>
                    <a:pt x="784" y="1032"/>
                    <a:pt x="768" y="968"/>
                  </a:cubicBezTo>
                  <a:cubicBezTo>
                    <a:pt x="752" y="904"/>
                    <a:pt x="744" y="768"/>
                    <a:pt x="768" y="680"/>
                  </a:cubicBezTo>
                  <a:cubicBezTo>
                    <a:pt x="792" y="592"/>
                    <a:pt x="848" y="488"/>
                    <a:pt x="912" y="440"/>
                  </a:cubicBezTo>
                  <a:cubicBezTo>
                    <a:pt x="976" y="392"/>
                    <a:pt x="1056" y="384"/>
                    <a:pt x="1152" y="392"/>
                  </a:cubicBezTo>
                  <a:cubicBezTo>
                    <a:pt x="1248" y="400"/>
                    <a:pt x="1416" y="392"/>
                    <a:pt x="1488" y="488"/>
                  </a:cubicBezTo>
                  <a:cubicBezTo>
                    <a:pt x="1560" y="584"/>
                    <a:pt x="1632" y="824"/>
                    <a:pt x="1584" y="968"/>
                  </a:cubicBezTo>
                  <a:cubicBezTo>
                    <a:pt x="1536" y="1112"/>
                    <a:pt x="1344" y="1288"/>
                    <a:pt x="1200" y="1352"/>
                  </a:cubicBezTo>
                  <a:cubicBezTo>
                    <a:pt x="1056" y="1416"/>
                    <a:pt x="864" y="1376"/>
                    <a:pt x="720" y="1352"/>
                  </a:cubicBezTo>
                  <a:cubicBezTo>
                    <a:pt x="576" y="1328"/>
                    <a:pt x="416" y="1352"/>
                    <a:pt x="336" y="1208"/>
                  </a:cubicBezTo>
                  <a:cubicBezTo>
                    <a:pt x="256" y="1064"/>
                    <a:pt x="216" y="664"/>
                    <a:pt x="240" y="488"/>
                  </a:cubicBezTo>
                  <a:cubicBezTo>
                    <a:pt x="264" y="312"/>
                    <a:pt x="344" y="232"/>
                    <a:pt x="480" y="152"/>
                  </a:cubicBezTo>
                  <a:cubicBezTo>
                    <a:pt x="616" y="72"/>
                    <a:pt x="840" y="16"/>
                    <a:pt x="1056" y="8"/>
                  </a:cubicBezTo>
                  <a:cubicBezTo>
                    <a:pt x="1272" y="0"/>
                    <a:pt x="1616" y="8"/>
                    <a:pt x="1776" y="104"/>
                  </a:cubicBezTo>
                  <a:cubicBezTo>
                    <a:pt x="1936" y="200"/>
                    <a:pt x="1976" y="440"/>
                    <a:pt x="2016" y="584"/>
                  </a:cubicBezTo>
                  <a:cubicBezTo>
                    <a:pt x="2056" y="728"/>
                    <a:pt x="2032" y="848"/>
                    <a:pt x="2016" y="968"/>
                  </a:cubicBezTo>
                  <a:cubicBezTo>
                    <a:pt x="2000" y="1088"/>
                    <a:pt x="1984" y="1200"/>
                    <a:pt x="1920" y="1304"/>
                  </a:cubicBezTo>
                  <a:cubicBezTo>
                    <a:pt x="1856" y="1408"/>
                    <a:pt x="1752" y="1512"/>
                    <a:pt x="1632" y="1592"/>
                  </a:cubicBezTo>
                  <a:cubicBezTo>
                    <a:pt x="1512" y="1672"/>
                    <a:pt x="1384" y="1752"/>
                    <a:pt x="1200" y="1784"/>
                  </a:cubicBezTo>
                  <a:cubicBezTo>
                    <a:pt x="1016" y="1816"/>
                    <a:pt x="728" y="1824"/>
                    <a:pt x="528" y="1784"/>
                  </a:cubicBezTo>
                  <a:cubicBezTo>
                    <a:pt x="328" y="1744"/>
                    <a:pt x="164" y="1644"/>
                    <a:pt x="0" y="1544"/>
                  </a:cubicBezTo>
                </a:path>
              </a:pathLst>
            </a:custGeom>
            <a:noFill/>
            <a:ln w="12700" cap="sq">
              <a:solidFill>
                <a:schemeClr val="tx1"/>
              </a:solidFill>
              <a:round/>
              <a:headEnd type="none" w="sm" len="sm"/>
              <a:tailEnd type="none" w="sm" len="sm"/>
            </a:ln>
          </p:spPr>
          <p:txBody>
            <a:bodyPr wrap="none" anchorCtr="1">
              <a:prstTxWarp prst="textNoShape">
                <a:avLst/>
              </a:prstTxWarp>
            </a:bodyPr>
            <a:lstStyle/>
            <a:p>
              <a:endParaRPr lang="en-US"/>
            </a:p>
          </p:txBody>
        </p:sp>
      </p:grpSp>
      <p:sp>
        <p:nvSpPr>
          <p:cNvPr id="23560" name="Oval 14"/>
          <p:cNvSpPr>
            <a:spLocks noChangeArrowheads="1"/>
          </p:cNvSpPr>
          <p:nvPr/>
        </p:nvSpPr>
        <p:spPr bwMode="auto">
          <a:xfrm>
            <a:off x="6003925" y="32766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prstTxWarp prst="textNoShape">
              <a:avLst/>
            </a:prstTxWarp>
          </a:bodyPr>
          <a:lstStyle/>
          <a:p>
            <a:pPr algn="ctr"/>
            <a:r>
              <a:rPr lang="en-US" sz="3200" b="1">
                <a:latin typeface="Gill Sans MT" charset="0"/>
              </a:rPr>
              <a:t>1</a:t>
            </a:r>
          </a:p>
        </p:txBody>
      </p:sp>
      <p:sp>
        <p:nvSpPr>
          <p:cNvPr id="23561" name="Oval 15"/>
          <p:cNvSpPr>
            <a:spLocks noChangeArrowheads="1"/>
          </p:cNvSpPr>
          <p:nvPr/>
        </p:nvSpPr>
        <p:spPr bwMode="auto">
          <a:xfrm>
            <a:off x="6232525" y="34290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prstTxWarp prst="textNoShape">
              <a:avLst/>
            </a:prstTxWarp>
          </a:bodyPr>
          <a:lstStyle/>
          <a:p>
            <a:pPr algn="ctr"/>
            <a:r>
              <a:rPr lang="en-US" sz="3200" b="1">
                <a:latin typeface="Gill Sans MT" charset="0"/>
              </a:rPr>
              <a:t>2</a:t>
            </a:r>
          </a:p>
        </p:txBody>
      </p:sp>
      <p:sp>
        <p:nvSpPr>
          <p:cNvPr id="23562" name="Oval 16"/>
          <p:cNvSpPr>
            <a:spLocks noChangeArrowheads="1"/>
          </p:cNvSpPr>
          <p:nvPr/>
        </p:nvSpPr>
        <p:spPr bwMode="auto">
          <a:xfrm>
            <a:off x="6156325" y="37338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prstTxWarp prst="textNoShape">
              <a:avLst/>
            </a:prstTxWarp>
          </a:bodyPr>
          <a:lstStyle/>
          <a:p>
            <a:pPr algn="ctr"/>
            <a:r>
              <a:rPr lang="en-US" sz="3200" b="1">
                <a:latin typeface="Gill Sans MT" charset="0"/>
              </a:rPr>
              <a:t>3</a:t>
            </a:r>
          </a:p>
        </p:txBody>
      </p:sp>
      <p:sp>
        <p:nvSpPr>
          <p:cNvPr id="23563" name="Oval 17"/>
          <p:cNvSpPr>
            <a:spLocks noChangeArrowheads="1"/>
          </p:cNvSpPr>
          <p:nvPr/>
        </p:nvSpPr>
        <p:spPr bwMode="auto">
          <a:xfrm>
            <a:off x="5699125" y="37338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prstTxWarp prst="textNoShape">
              <a:avLst/>
            </a:prstTxWarp>
          </a:bodyPr>
          <a:lstStyle/>
          <a:p>
            <a:pPr algn="ctr"/>
            <a:r>
              <a:rPr lang="en-US" sz="3200" b="1">
                <a:latin typeface="Gill Sans MT" charset="0"/>
              </a:rPr>
              <a:t>4</a:t>
            </a:r>
          </a:p>
        </p:txBody>
      </p:sp>
      <p:sp>
        <p:nvSpPr>
          <p:cNvPr id="23564" name="Oval 18"/>
          <p:cNvSpPr>
            <a:spLocks noChangeArrowheads="1"/>
          </p:cNvSpPr>
          <p:nvPr/>
        </p:nvSpPr>
        <p:spPr bwMode="auto">
          <a:xfrm>
            <a:off x="6461125" y="38862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prstTxWarp prst="textNoShape">
              <a:avLst/>
            </a:prstTxWarp>
          </a:bodyPr>
          <a:lstStyle/>
          <a:p>
            <a:pPr algn="ctr"/>
            <a:r>
              <a:rPr lang="en-US" sz="3200" b="1">
                <a:latin typeface="Gill Sans MT" charset="0"/>
              </a:rPr>
              <a:t>5</a:t>
            </a:r>
          </a:p>
        </p:txBody>
      </p:sp>
      <p:sp>
        <p:nvSpPr>
          <p:cNvPr id="23565" name="Oval 19"/>
          <p:cNvSpPr>
            <a:spLocks noChangeArrowheads="1"/>
          </p:cNvSpPr>
          <p:nvPr/>
        </p:nvSpPr>
        <p:spPr bwMode="auto">
          <a:xfrm>
            <a:off x="5318125" y="40386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prstTxWarp prst="textNoShape">
              <a:avLst/>
            </a:prstTxWarp>
          </a:bodyPr>
          <a:lstStyle/>
          <a:p>
            <a:pPr algn="ctr"/>
            <a:r>
              <a:rPr lang="en-US" sz="3200" b="1">
                <a:latin typeface="Gill Sans MT" charset="0"/>
              </a:rPr>
              <a:t>6</a:t>
            </a:r>
          </a:p>
        </p:txBody>
      </p:sp>
      <p:sp>
        <p:nvSpPr>
          <p:cNvPr id="23566" name="Oval 20"/>
          <p:cNvSpPr>
            <a:spLocks noChangeArrowheads="1"/>
          </p:cNvSpPr>
          <p:nvPr/>
        </p:nvSpPr>
        <p:spPr bwMode="auto">
          <a:xfrm>
            <a:off x="6842125" y="41910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prstTxWarp prst="textNoShape">
              <a:avLst/>
            </a:prstTxWarp>
          </a:bodyPr>
          <a:lstStyle/>
          <a:p>
            <a:pPr algn="ctr"/>
            <a:r>
              <a:rPr lang="en-US" sz="3200" b="1">
                <a:latin typeface="Gill Sans MT" charset="0"/>
              </a:rPr>
              <a:t>7</a:t>
            </a:r>
          </a:p>
        </p:txBody>
      </p:sp>
      <p:sp>
        <p:nvSpPr>
          <p:cNvPr id="23567" name="Oval 21"/>
          <p:cNvSpPr>
            <a:spLocks noChangeArrowheads="1"/>
          </p:cNvSpPr>
          <p:nvPr/>
        </p:nvSpPr>
        <p:spPr bwMode="auto">
          <a:xfrm>
            <a:off x="4937125" y="44196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prstTxWarp prst="textNoShape">
              <a:avLst/>
            </a:prstTxWarp>
          </a:bodyPr>
          <a:lstStyle/>
          <a:p>
            <a:pPr algn="ctr"/>
            <a:r>
              <a:rPr lang="en-US" sz="3200" b="1">
                <a:latin typeface="Gill Sans MT" charset="0"/>
              </a:rPr>
              <a:t>8</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6"/>
          <p:cNvSpPr>
            <a:spLocks noGrp="1"/>
          </p:cNvSpPr>
          <p:nvPr>
            <p:ph type="title"/>
          </p:nvPr>
        </p:nvSpPr>
        <p:spPr/>
        <p:txBody>
          <a:bodyPr/>
          <a:lstStyle/>
          <a:p>
            <a:r>
              <a:rPr lang="en-US"/>
              <a:t>Summary</a:t>
            </a:r>
          </a:p>
        </p:txBody>
      </p:sp>
      <p:sp>
        <p:nvSpPr>
          <p:cNvPr id="24579" name="Text Placeholder 7"/>
          <p:cNvSpPr>
            <a:spLocks noGrp="1"/>
          </p:cNvSpPr>
          <p:nvPr>
            <p:ph type="body" idx="1"/>
          </p:nvPr>
        </p:nvSpPr>
        <p:spPr/>
        <p:txBody>
          <a:bodyPr/>
          <a:lstStyle/>
          <a:p>
            <a:r>
              <a:rPr lang="en-US"/>
              <a:t>Models for software development</a:t>
            </a:r>
          </a:p>
          <a:p>
            <a:pPr lvl="1"/>
            <a:r>
              <a:rPr lang="en-US"/>
              <a:t>Waterfall model makes sense for low-risk projects</a:t>
            </a:r>
          </a:p>
          <a:p>
            <a:pPr lvl="1"/>
            <a:r>
              <a:rPr lang="en-US"/>
              <a:t>Iterative or spiral models are needed when the requirements and design space are unknown or risky</a:t>
            </a:r>
          </a:p>
          <a:p>
            <a:pPr lvl="1"/>
            <a:r>
              <a:rPr lang="en-US"/>
              <a:t>UI development is often risky</a:t>
            </a:r>
          </a:p>
          <a:p>
            <a:r>
              <a:rPr lang="en-US"/>
              <a:t>User-centered design process</a:t>
            </a:r>
          </a:p>
          <a:p>
            <a:pPr lvl="1"/>
            <a:r>
              <a:rPr lang="en-US"/>
              <a:t>Iterative, prototype-driven</a:t>
            </a:r>
          </a:p>
          <a:p>
            <a:pPr lvl="1"/>
            <a:r>
              <a:rPr lang="en-US"/>
              <a:t>Early focus on users and tasks</a:t>
            </a:r>
          </a:p>
          <a:p>
            <a:pPr lvl="1"/>
            <a:r>
              <a:rPr lang="en-US"/>
              <a:t>Constant evaluation</a:t>
            </a:r>
          </a:p>
          <a:p>
            <a:pPr lvl="1"/>
            <a:endParaRPr lang="en-US"/>
          </a:p>
        </p:txBody>
      </p:sp>
      <p:sp>
        <p:nvSpPr>
          <p:cNvPr id="2458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458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4582" name="Slide Number Placeholder 5"/>
          <p:cNvSpPr>
            <a:spLocks noGrp="1"/>
          </p:cNvSpPr>
          <p:nvPr>
            <p:ph type="sldNum" sz="quarter" idx="12"/>
          </p:nvPr>
        </p:nvSpPr>
        <p:spPr>
          <a:noFill/>
        </p:spPr>
        <p:txBody>
          <a:bodyPr/>
          <a:lstStyle/>
          <a:p>
            <a:fld id="{784DBF39-C1D2-DE47-9BD4-35FE3D4CF797}"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UI Hall of Fame or Shame?</a:t>
            </a:r>
          </a:p>
        </p:txBody>
      </p:sp>
      <p:sp>
        <p:nvSpPr>
          <p:cNvPr id="19459" name="Text Placeholder 7"/>
          <p:cNvSpPr>
            <a:spLocks noGrp="1"/>
          </p:cNvSpPr>
          <p:nvPr>
            <p:ph type="body" idx="1"/>
          </p:nvPr>
        </p:nvSpPr>
        <p:spPr/>
        <p:txBody>
          <a:bodyPr/>
          <a:lstStyle/>
          <a:p>
            <a:endParaRPr lang="en-US"/>
          </a:p>
        </p:txBody>
      </p:sp>
      <p:sp>
        <p:nvSpPr>
          <p:cNvPr id="19460"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9461"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9462" name="Slide Number Placeholder 4"/>
          <p:cNvSpPr>
            <a:spLocks noGrp="1"/>
          </p:cNvSpPr>
          <p:nvPr>
            <p:ph type="sldNum" sz="quarter" idx="12"/>
          </p:nvPr>
        </p:nvSpPr>
        <p:spPr>
          <a:noFill/>
        </p:spPr>
        <p:txBody>
          <a:bodyPr/>
          <a:lstStyle/>
          <a:p>
            <a:fld id="{74FC95FF-6A00-AE45-BBFC-C183DDA42C7D}" type="slidenum">
              <a:rPr lang="en-US"/>
              <a:pPr/>
              <a:t>25</a:t>
            </a:fld>
            <a:endParaRPr lang="en-US"/>
          </a:p>
        </p:txBody>
      </p:sp>
      <p:pic>
        <p:nvPicPr>
          <p:cNvPr id="19463" name="Picture 3"/>
          <p:cNvPicPr>
            <a:picLocks noChangeAspect="1" noChangeArrowheads="1"/>
          </p:cNvPicPr>
          <p:nvPr/>
        </p:nvPicPr>
        <p:blipFill>
          <a:blip r:embed="rId3"/>
          <a:srcRect l="32031" t="39830" r="32813" b="42091"/>
          <a:stretch>
            <a:fillRect/>
          </a:stretch>
        </p:blipFill>
        <p:spPr bwMode="auto">
          <a:xfrm>
            <a:off x="1066800" y="685800"/>
            <a:ext cx="6248400" cy="2220913"/>
          </a:xfrm>
          <a:prstGeom prst="rect">
            <a:avLst/>
          </a:prstGeom>
          <a:noFill/>
          <a:ln w="25400">
            <a:noFill/>
            <a:miter lim="800000"/>
            <a:headEnd/>
            <a:tailEnd type="none" w="lg" len="lg"/>
          </a:ln>
        </p:spPr>
      </p:pic>
      <p:pic>
        <p:nvPicPr>
          <p:cNvPr id="8" name="Picture 5"/>
          <p:cNvPicPr>
            <a:picLocks noChangeAspect="1" noChangeArrowheads="1"/>
          </p:cNvPicPr>
          <p:nvPr/>
        </p:nvPicPr>
        <p:blipFill>
          <a:blip r:embed="rId4"/>
          <a:srcRect/>
          <a:stretch>
            <a:fillRect/>
          </a:stretch>
        </p:blipFill>
        <p:spPr bwMode="auto">
          <a:xfrm>
            <a:off x="2286000" y="3048000"/>
            <a:ext cx="3733800" cy="298684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Hall of Shame</a:t>
            </a:r>
          </a:p>
        </p:txBody>
      </p:sp>
      <p:sp>
        <p:nvSpPr>
          <p:cNvPr id="5123" name="Text Placeholder 7"/>
          <p:cNvSpPr>
            <a:spLocks noGrp="1"/>
          </p:cNvSpPr>
          <p:nvPr>
            <p:ph type="body" idx="1"/>
          </p:nvPr>
        </p:nvSpPr>
        <p:spPr/>
        <p:txBody>
          <a:bodyPr/>
          <a:lstStyle/>
          <a:p>
            <a:endParaRPr lang="en-US"/>
          </a:p>
        </p:txBody>
      </p:sp>
      <p:sp>
        <p:nvSpPr>
          <p:cNvPr id="5124"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5125"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5126" name="Slide Number Placeholder 4"/>
          <p:cNvSpPr>
            <a:spLocks noGrp="1"/>
          </p:cNvSpPr>
          <p:nvPr>
            <p:ph type="sldNum" sz="quarter" idx="12"/>
          </p:nvPr>
        </p:nvSpPr>
        <p:spPr>
          <a:noFill/>
        </p:spPr>
        <p:txBody>
          <a:bodyPr/>
          <a:lstStyle/>
          <a:p>
            <a:fld id="{4C6C7CFC-E54E-D94A-9B99-9F8E24E63914}" type="slidenum">
              <a:rPr lang="en-US"/>
              <a:pPr/>
              <a:t>3</a:t>
            </a:fld>
            <a:endParaRPr lang="en-US"/>
          </a:p>
        </p:txBody>
      </p:sp>
      <p:pic>
        <p:nvPicPr>
          <p:cNvPr id="5127" name="Picture 3" descr="w6opt"/>
          <p:cNvPicPr>
            <a:picLocks noChangeAspect="1" noChangeArrowheads="1" noCrop="1"/>
          </p:cNvPicPr>
          <p:nvPr/>
        </p:nvPicPr>
        <p:blipFill>
          <a:blip r:embed="rId3"/>
          <a:srcRect/>
          <a:stretch>
            <a:fillRect/>
          </a:stretch>
        </p:blipFill>
        <p:spPr bwMode="auto">
          <a:xfrm>
            <a:off x="1447800" y="1600200"/>
            <a:ext cx="6629400"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Hall of Fame or Shame?</a:t>
            </a:r>
          </a:p>
        </p:txBody>
      </p:sp>
      <p:sp>
        <p:nvSpPr>
          <p:cNvPr id="6147" name="Text Placeholder 10"/>
          <p:cNvSpPr>
            <a:spLocks noGrp="1"/>
          </p:cNvSpPr>
          <p:nvPr>
            <p:ph type="body" idx="1"/>
          </p:nvPr>
        </p:nvSpPr>
        <p:spPr/>
        <p:txBody>
          <a:bodyPr/>
          <a:lstStyle/>
          <a:p>
            <a:endParaRPr lang="en-US"/>
          </a:p>
        </p:txBody>
      </p:sp>
      <p:sp>
        <p:nvSpPr>
          <p:cNvPr id="6148"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6149"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6150" name="Slide Number Placeholder 4"/>
          <p:cNvSpPr>
            <a:spLocks noGrp="1"/>
          </p:cNvSpPr>
          <p:nvPr>
            <p:ph type="sldNum" sz="quarter" idx="12"/>
          </p:nvPr>
        </p:nvSpPr>
        <p:spPr>
          <a:noFill/>
        </p:spPr>
        <p:txBody>
          <a:bodyPr/>
          <a:lstStyle/>
          <a:p>
            <a:fld id="{EDAE75CB-F20C-924E-ACCD-148789716FE0}" type="slidenum">
              <a:rPr lang="en-US"/>
              <a:pPr/>
              <a:t>4</a:t>
            </a:fld>
            <a:endParaRPr lang="en-US"/>
          </a:p>
        </p:txBody>
      </p:sp>
      <p:grpSp>
        <p:nvGrpSpPr>
          <p:cNvPr id="6151" name="Group 11"/>
          <p:cNvGrpSpPr>
            <a:grpSpLocks/>
          </p:cNvGrpSpPr>
          <p:nvPr/>
        </p:nvGrpSpPr>
        <p:grpSpPr bwMode="auto">
          <a:xfrm>
            <a:off x="304800" y="1524000"/>
            <a:ext cx="8534400" cy="3429000"/>
            <a:chOff x="336" y="1248"/>
            <a:chExt cx="4164" cy="1428"/>
          </a:xfrm>
        </p:grpSpPr>
        <p:pic>
          <p:nvPicPr>
            <p:cNvPr id="6153" name="Picture 10"/>
            <p:cNvPicPr>
              <a:picLocks noChangeAspect="1" noChangeArrowheads="1"/>
            </p:cNvPicPr>
            <p:nvPr/>
          </p:nvPicPr>
          <p:blipFill>
            <a:blip r:embed="rId3"/>
            <a:srcRect l="26903" t="21040" r="656" b="35521"/>
            <a:stretch>
              <a:fillRect/>
            </a:stretch>
          </p:blipFill>
          <p:spPr bwMode="auto">
            <a:xfrm>
              <a:off x="336" y="1248"/>
              <a:ext cx="3312" cy="1152"/>
            </a:xfrm>
            <a:prstGeom prst="rect">
              <a:avLst/>
            </a:prstGeom>
            <a:noFill/>
            <a:ln w="25400">
              <a:noFill/>
              <a:miter lim="800000"/>
              <a:headEnd/>
              <a:tailEnd type="none" w="lg" len="lg"/>
            </a:ln>
          </p:spPr>
        </p:pic>
        <p:pic>
          <p:nvPicPr>
            <p:cNvPr id="6154" name="Picture 9"/>
            <p:cNvPicPr>
              <a:picLocks noChangeAspect="1" noChangeArrowheads="1"/>
            </p:cNvPicPr>
            <p:nvPr/>
          </p:nvPicPr>
          <p:blipFill>
            <a:blip r:embed="rId4"/>
            <a:srcRect/>
            <a:stretch>
              <a:fillRect/>
            </a:stretch>
          </p:blipFill>
          <p:spPr bwMode="auto">
            <a:xfrm>
              <a:off x="3312" y="1392"/>
              <a:ext cx="1188" cy="1284"/>
            </a:xfrm>
            <a:prstGeom prst="rect">
              <a:avLst/>
            </a:prstGeom>
            <a:noFill/>
            <a:ln w="25400">
              <a:noFill/>
              <a:miter lim="800000"/>
              <a:headEnd/>
              <a:tailEnd type="none" w="lg" len="lg"/>
            </a:ln>
          </p:spPr>
        </p:pic>
      </p:grpSp>
      <p:sp>
        <p:nvSpPr>
          <p:cNvPr id="6152" name="Line 8"/>
          <p:cNvSpPr>
            <a:spLocks noChangeShapeType="1"/>
          </p:cNvSpPr>
          <p:nvPr/>
        </p:nvSpPr>
        <p:spPr bwMode="auto">
          <a:xfrm flipV="1">
            <a:off x="6324600" y="1752600"/>
            <a:ext cx="152400" cy="152400"/>
          </a:xfrm>
          <a:prstGeom prst="line">
            <a:avLst/>
          </a:prstGeom>
          <a:noFill/>
          <a:ln w="25400">
            <a:solidFill>
              <a:schemeClr val="tx1"/>
            </a:solidFill>
            <a:round/>
            <a:headEnd/>
            <a:tailEnd type="triangle" w="lg" len="lg"/>
          </a:ln>
        </p:spPr>
        <p:txBody>
          <a:bodyPr wrap="none" anchorCtr="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153400" cy="5909311"/>
          </a:xfrm>
          <a:prstGeom prst="rect">
            <a:avLst/>
          </a:prstGeom>
        </p:spPr>
        <p:txBody>
          <a:bodyPr vert="horz" wrap="square" lIns="91440" tIns="45720" rIns="91440" bIns="45720" rtlCol="0">
            <a:spAutoFit/>
          </a:bodyPr>
          <a:lstStyle/>
          <a:p>
            <a:pPr marL="282575" indent="-282575">
              <a:buFont typeface="+mj-lt"/>
              <a:buAutoNum type="arabicPeriod"/>
            </a:pPr>
            <a:endParaRPr lang="en-US" sz="1800" dirty="0" smtClean="0"/>
          </a:p>
          <a:p>
            <a:pPr marL="282575" indent="-282575">
              <a:buFont typeface="+mj-lt"/>
              <a:buAutoNum type="arabicPeriod"/>
            </a:pPr>
            <a:r>
              <a:rPr lang="en-US" sz="1800" dirty="0" smtClean="0"/>
              <a:t>I put toothpaste on my 2-year-old’s toothbrush, and then start brushing </a:t>
            </a:r>
            <a:br>
              <a:rPr lang="en-US" sz="1800" dirty="0" smtClean="0"/>
            </a:br>
            <a:r>
              <a:rPr lang="en-US" sz="1800" dirty="0" smtClean="0"/>
              <a:t>my own teeth with it instead of hers.  This is an example of: </a:t>
            </a:r>
            <a:r>
              <a:rPr lang="en-US" sz="1800" b="1" dirty="0" smtClean="0"/>
              <a:t>(choose one)</a:t>
            </a:r>
            <a:r>
              <a:rPr lang="en-US" sz="1800" dirty="0" smtClean="0"/>
              <a:t/>
            </a:r>
            <a:br>
              <a:rPr lang="en-US" sz="1800" dirty="0" smtClean="0"/>
            </a:br>
            <a:r>
              <a:rPr lang="en-US" sz="1800" dirty="0" smtClean="0"/>
              <a:t>	A. mode error</a:t>
            </a:r>
            <a:br>
              <a:rPr lang="en-US" sz="1800" dirty="0" smtClean="0"/>
            </a:br>
            <a:r>
              <a:rPr lang="en-US" sz="1800" dirty="0" smtClean="0"/>
              <a:t>	B. lapse</a:t>
            </a:r>
            <a:br>
              <a:rPr lang="en-US" sz="1800" dirty="0" smtClean="0"/>
            </a:br>
            <a:r>
              <a:rPr lang="en-US" sz="1800" dirty="0" smtClean="0"/>
              <a:t>	C. capture slip</a:t>
            </a:r>
            <a:br>
              <a:rPr lang="en-US" sz="1800" dirty="0" smtClean="0"/>
            </a:br>
            <a:r>
              <a:rPr lang="en-US" sz="1800" dirty="0" smtClean="0"/>
              <a:t>	D. a stupid user</a:t>
            </a:r>
            <a:br>
              <a:rPr lang="en-US" sz="1800" dirty="0" smtClean="0"/>
            </a:br>
            <a:r>
              <a:rPr lang="en-US" sz="1800" dirty="0" smtClean="0"/>
              <a:t/>
            </a:r>
            <a:br>
              <a:rPr lang="en-US" sz="1800" dirty="0" smtClean="0"/>
            </a:br>
            <a:endParaRPr lang="en-US" sz="1800" dirty="0" smtClean="0"/>
          </a:p>
          <a:p>
            <a:pPr marL="342900" indent="-342900" defTabSz="457200" fontAlgn="auto">
              <a:spcBef>
                <a:spcPts val="0"/>
              </a:spcBef>
              <a:spcAft>
                <a:spcPts val="0"/>
              </a:spcAft>
              <a:buAutoNum type="arabicPeriod"/>
            </a:pPr>
            <a:r>
              <a:rPr lang="en-US" sz="1800" dirty="0" smtClean="0"/>
              <a:t>In CRUD, the U stands for: </a:t>
            </a:r>
            <a:r>
              <a:rPr lang="en-US" sz="1800" b="1" dirty="0" smtClean="0"/>
              <a:t>(choose one)</a:t>
            </a:r>
            <a:r>
              <a:rPr lang="en-US" sz="1800" dirty="0" smtClean="0"/>
              <a:t/>
            </a:r>
            <a:br>
              <a:rPr lang="en-US" sz="1800" dirty="0" smtClean="0"/>
            </a:br>
            <a:r>
              <a:rPr lang="en-US" sz="1800" dirty="0" smtClean="0"/>
              <a:t>		A. Update</a:t>
            </a:r>
            <a:br>
              <a:rPr lang="en-US" sz="1800" dirty="0" smtClean="0"/>
            </a:br>
            <a:r>
              <a:rPr lang="en-US" sz="1800" dirty="0" smtClean="0"/>
              <a:t>		B. Undo</a:t>
            </a:r>
            <a:br>
              <a:rPr lang="en-US" sz="1800" dirty="0" smtClean="0"/>
            </a:br>
            <a:r>
              <a:rPr lang="en-US" sz="1800" dirty="0" smtClean="0"/>
              <a:t>		C. Upgrade</a:t>
            </a:r>
            <a:br>
              <a:rPr lang="en-US" sz="1800" dirty="0" smtClean="0"/>
            </a:br>
            <a:r>
              <a:rPr lang="en-US" sz="1800" dirty="0" smtClean="0"/>
              <a:t>		D. Ubuntu</a:t>
            </a:r>
          </a:p>
          <a:p>
            <a:pPr marL="342900" indent="-342900" defTabSz="457200" fontAlgn="auto">
              <a:spcBef>
                <a:spcPts val="0"/>
              </a:spcBef>
              <a:spcAft>
                <a:spcPts val="0"/>
              </a:spcAft>
              <a:buAutoNum type="arabicPeriod"/>
            </a:pPr>
            <a:endParaRPr lang="en-US" sz="1800" dirty="0" smtClean="0"/>
          </a:p>
          <a:p>
            <a:pPr marL="342900" indent="-342900" defTabSz="457200" fontAlgn="auto">
              <a:spcBef>
                <a:spcPts val="0"/>
              </a:spcBef>
              <a:spcAft>
                <a:spcPts val="0"/>
              </a:spcAft>
              <a:buAutoNum type="arabicPeriod"/>
            </a:pPr>
            <a:r>
              <a:rPr lang="en-US" sz="1800" dirty="0" smtClean="0"/>
              <a:t>Which of the following are modes? (</a:t>
            </a:r>
            <a:r>
              <a:rPr lang="en-US" sz="1800" b="1" dirty="0" smtClean="0"/>
              <a:t>choose all good answers</a:t>
            </a:r>
            <a:r>
              <a:rPr lang="en-US" sz="1800" dirty="0" smtClean="0"/>
              <a:t>)</a:t>
            </a:r>
            <a:br>
              <a:rPr lang="en-US" sz="1800" dirty="0" smtClean="0"/>
            </a:br>
            <a:r>
              <a:rPr lang="en-US" sz="1800" dirty="0" smtClean="0"/>
              <a:t>		A. Undo</a:t>
            </a:r>
            <a:br>
              <a:rPr lang="en-US" sz="1800" dirty="0" smtClean="0"/>
            </a:br>
            <a:r>
              <a:rPr lang="en-US" sz="1800" dirty="0" smtClean="0"/>
              <a:t>		B. Keyboard focus</a:t>
            </a:r>
            <a:br>
              <a:rPr lang="en-US" sz="1800" dirty="0" smtClean="0"/>
            </a:br>
            <a:r>
              <a:rPr lang="en-US" sz="1800" dirty="0" smtClean="0"/>
              <a:t>		C. Pen tool in a paint program</a:t>
            </a:r>
            <a:br>
              <a:rPr lang="en-US" sz="1800" dirty="0" smtClean="0"/>
            </a:br>
            <a:r>
              <a:rPr lang="en-US" sz="1800" dirty="0" smtClean="0"/>
              <a:t>		D. Caps Lock </a:t>
            </a:r>
          </a:p>
          <a:p>
            <a:pPr marL="342900" indent="-342900" defTabSz="457200" fontAlgn="auto">
              <a:spcBef>
                <a:spcPts val="0"/>
              </a:spcBef>
              <a:spcAft>
                <a:spcPts val="0"/>
              </a:spcAft>
            </a:pPr>
            <a:endParaRPr lang="en-US" sz="1800" dirty="0" smtClean="0">
              <a:solidFill>
                <a:prstClr val="black"/>
              </a:solidFill>
              <a:latin typeface="Calibri"/>
              <a:cs typeface="+mn-cs"/>
            </a:endParaRPr>
          </a:p>
        </p:txBody>
      </p:sp>
      <p:sp>
        <p:nvSpPr>
          <p:cNvPr id="5" name="TextBox 4"/>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20</a:t>
            </a:r>
          </a:p>
        </p:txBody>
      </p:sp>
      <p:sp>
        <p:nvSpPr>
          <p:cNvPr id="6" name="TextBox 5"/>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19</a:t>
            </a:r>
          </a:p>
        </p:txBody>
      </p:sp>
      <p:sp>
        <p:nvSpPr>
          <p:cNvPr id="7" name="TextBox 6"/>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18</a:t>
            </a:r>
          </a:p>
        </p:txBody>
      </p:sp>
      <p:sp>
        <p:nvSpPr>
          <p:cNvPr id="8" name="TextBox 7"/>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17</a:t>
            </a:r>
          </a:p>
        </p:txBody>
      </p:sp>
      <p:sp>
        <p:nvSpPr>
          <p:cNvPr id="9" name="TextBox 8"/>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16</a:t>
            </a:r>
          </a:p>
        </p:txBody>
      </p:sp>
      <p:sp>
        <p:nvSpPr>
          <p:cNvPr id="10" name="TextBox 9"/>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15</a:t>
            </a:r>
          </a:p>
        </p:txBody>
      </p:sp>
      <p:sp>
        <p:nvSpPr>
          <p:cNvPr id="11" name="TextBox 10"/>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14</a:t>
            </a:r>
          </a:p>
        </p:txBody>
      </p:sp>
      <p:sp>
        <p:nvSpPr>
          <p:cNvPr id="12" name="TextBox 11"/>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13</a:t>
            </a:r>
          </a:p>
        </p:txBody>
      </p:sp>
      <p:sp>
        <p:nvSpPr>
          <p:cNvPr id="13" name="TextBox 12"/>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12</a:t>
            </a:r>
          </a:p>
        </p:txBody>
      </p:sp>
      <p:sp>
        <p:nvSpPr>
          <p:cNvPr id="14" name="TextBox 13"/>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11</a:t>
            </a:r>
          </a:p>
        </p:txBody>
      </p:sp>
      <p:sp>
        <p:nvSpPr>
          <p:cNvPr id="15" name="TextBox 14"/>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10</a:t>
            </a:r>
          </a:p>
        </p:txBody>
      </p:sp>
      <p:sp>
        <p:nvSpPr>
          <p:cNvPr id="16" name="TextBox 15"/>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9</a:t>
            </a:r>
          </a:p>
        </p:txBody>
      </p:sp>
      <p:sp>
        <p:nvSpPr>
          <p:cNvPr id="17" name="TextBox 16"/>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8</a:t>
            </a:r>
          </a:p>
        </p:txBody>
      </p:sp>
      <p:sp>
        <p:nvSpPr>
          <p:cNvPr id="18" name="TextBox 17"/>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7</a:t>
            </a:r>
          </a:p>
        </p:txBody>
      </p:sp>
      <p:sp>
        <p:nvSpPr>
          <p:cNvPr id="19" name="TextBox 18"/>
          <p:cNvSpPr txBox="1"/>
          <p:nvPr/>
        </p:nvSpPr>
        <p:spPr>
          <a:xfrm>
            <a:off x="8221452" y="0"/>
            <a:ext cx="922548" cy="1015663"/>
          </a:xfrm>
          <a:prstGeom prst="rect">
            <a:avLst/>
          </a:prstGeom>
          <a:solidFill>
            <a:schemeClr val="bg1"/>
          </a:solidFill>
        </p:spPr>
        <p:txBody>
          <a:bodyPr wrap="square" rtlCol="0">
            <a:spAutoFit/>
          </a:bodyPr>
          <a:lstStyle/>
          <a:p>
            <a:pPr defTabSz="457200" fontAlgn="auto">
              <a:spcBef>
                <a:spcPts val="0"/>
              </a:spcBef>
              <a:spcAft>
                <a:spcPts val="0"/>
              </a:spcAft>
            </a:pPr>
            <a:r>
              <a:rPr lang="en-US" sz="6000">
                <a:solidFill>
                  <a:prstClr val="black"/>
                </a:solidFill>
                <a:latin typeface="Calibri"/>
                <a:cs typeface="+mn-cs"/>
              </a:rPr>
              <a:t>  6</a:t>
            </a:r>
          </a:p>
        </p:txBody>
      </p:sp>
      <p:sp>
        <p:nvSpPr>
          <p:cNvPr id="20" name="TextBox 19"/>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5</a:t>
            </a:r>
          </a:p>
        </p:txBody>
      </p:sp>
      <p:sp>
        <p:nvSpPr>
          <p:cNvPr id="21" name="TextBox 20"/>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4</a:t>
            </a:r>
          </a:p>
        </p:txBody>
      </p:sp>
      <p:sp>
        <p:nvSpPr>
          <p:cNvPr id="22" name="TextBox 21"/>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3</a:t>
            </a:r>
          </a:p>
        </p:txBody>
      </p:sp>
      <p:sp>
        <p:nvSpPr>
          <p:cNvPr id="23" name="TextBox 22"/>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2</a:t>
            </a:r>
          </a:p>
        </p:txBody>
      </p:sp>
      <p:sp>
        <p:nvSpPr>
          <p:cNvPr id="24" name="TextBox 23"/>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1</a:t>
            </a:r>
          </a:p>
        </p:txBody>
      </p:sp>
      <p:sp>
        <p:nvSpPr>
          <p:cNvPr id="25" name="TextBox 24"/>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0</a:t>
            </a:r>
          </a:p>
        </p:txBody>
      </p:sp>
      <p:sp>
        <p:nvSpPr>
          <p:cNvPr id="26" name="Oval 25"/>
          <p:cNvSpPr/>
          <p:nvPr/>
        </p:nvSpPr>
        <p:spPr bwMode="auto">
          <a:xfrm>
            <a:off x="1371600" y="17526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Oval 26"/>
          <p:cNvSpPr/>
          <p:nvPr/>
        </p:nvSpPr>
        <p:spPr bwMode="auto">
          <a:xfrm>
            <a:off x="1371600" y="31242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1371600" y="50292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1371600" y="52578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Oval 29"/>
          <p:cNvSpPr/>
          <p:nvPr/>
        </p:nvSpPr>
        <p:spPr bwMode="auto">
          <a:xfrm>
            <a:off x="1371600" y="55626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Today’s Topics</a:t>
            </a:r>
          </a:p>
        </p:txBody>
      </p:sp>
      <p:sp>
        <p:nvSpPr>
          <p:cNvPr id="7171" name="Rectangle 3"/>
          <p:cNvSpPr>
            <a:spLocks noGrp="1" noChangeArrowheads="1"/>
          </p:cNvSpPr>
          <p:nvPr>
            <p:ph type="body" idx="1"/>
          </p:nvPr>
        </p:nvSpPr>
        <p:spPr/>
        <p:txBody>
          <a:bodyPr/>
          <a:lstStyle/>
          <a:p>
            <a:r>
              <a:rPr lang="en-US"/>
              <a:t>Iterative design</a:t>
            </a:r>
          </a:p>
          <a:p>
            <a:r>
              <a:rPr lang="en-US"/>
              <a:t>User-centered design</a:t>
            </a:r>
          </a:p>
        </p:txBody>
      </p:sp>
      <p:sp>
        <p:nvSpPr>
          <p:cNvPr id="717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717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7174" name="Slide Number Placeholder 5"/>
          <p:cNvSpPr>
            <a:spLocks noGrp="1"/>
          </p:cNvSpPr>
          <p:nvPr>
            <p:ph type="sldNum" sz="quarter" idx="12"/>
          </p:nvPr>
        </p:nvSpPr>
        <p:spPr>
          <a:noFill/>
        </p:spPr>
        <p:txBody>
          <a:bodyPr/>
          <a:lstStyle/>
          <a:p>
            <a:fld id="{19D2C544-1CA2-C649-BFC7-209D76FA613A}" type="slidenum">
              <a:rPr lang="en-US"/>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Usability Engineering Is a Process</a:t>
            </a:r>
          </a:p>
        </p:txBody>
      </p:sp>
      <p:sp>
        <p:nvSpPr>
          <p:cNvPr id="8195" name="Text Placeholder 11"/>
          <p:cNvSpPr>
            <a:spLocks noGrp="1"/>
          </p:cNvSpPr>
          <p:nvPr>
            <p:ph type="body" idx="1"/>
          </p:nvPr>
        </p:nvSpPr>
        <p:spPr/>
        <p:txBody>
          <a:bodyPr/>
          <a:lstStyle/>
          <a:p>
            <a:endParaRPr lang="en-US"/>
          </a:p>
        </p:txBody>
      </p:sp>
      <p:sp>
        <p:nvSpPr>
          <p:cNvPr id="8196"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8197"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8198" name="Slide Number Placeholder 4"/>
          <p:cNvSpPr>
            <a:spLocks noGrp="1"/>
          </p:cNvSpPr>
          <p:nvPr>
            <p:ph type="sldNum" sz="quarter" idx="12"/>
          </p:nvPr>
        </p:nvSpPr>
        <p:spPr>
          <a:noFill/>
        </p:spPr>
        <p:txBody>
          <a:bodyPr/>
          <a:lstStyle/>
          <a:p>
            <a:fld id="{8FD9AB21-6EFB-AA47-BB68-794AC0892608}" type="slidenum">
              <a:rPr lang="en-US"/>
              <a:pPr/>
              <a:t>8</a:t>
            </a:fld>
            <a:endParaRPr lang="en-US"/>
          </a:p>
        </p:txBody>
      </p:sp>
      <p:sp>
        <p:nvSpPr>
          <p:cNvPr id="8199" name="Text Box 4"/>
          <p:cNvSpPr txBox="1">
            <a:spLocks noChangeArrowheads="1"/>
          </p:cNvSpPr>
          <p:nvPr/>
        </p:nvSpPr>
        <p:spPr bwMode="auto">
          <a:xfrm>
            <a:off x="3384550" y="1528763"/>
            <a:ext cx="1649413" cy="579437"/>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Design </a:t>
            </a:r>
          </a:p>
        </p:txBody>
      </p:sp>
      <p:sp>
        <p:nvSpPr>
          <p:cNvPr id="8200" name="Text Box 5"/>
          <p:cNvSpPr txBox="1">
            <a:spLocks noChangeArrowheads="1"/>
          </p:cNvSpPr>
          <p:nvPr/>
        </p:nvSpPr>
        <p:spPr bwMode="auto">
          <a:xfrm>
            <a:off x="5334000" y="3352800"/>
            <a:ext cx="2214563" cy="579438"/>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Implement</a:t>
            </a:r>
          </a:p>
        </p:txBody>
      </p:sp>
      <p:sp>
        <p:nvSpPr>
          <p:cNvPr id="8201" name="Text Box 6"/>
          <p:cNvSpPr txBox="1">
            <a:spLocks noChangeArrowheads="1"/>
          </p:cNvSpPr>
          <p:nvPr/>
        </p:nvSpPr>
        <p:spPr bwMode="auto">
          <a:xfrm>
            <a:off x="1219200" y="3352800"/>
            <a:ext cx="1852613" cy="579438"/>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Evaluate</a:t>
            </a:r>
          </a:p>
        </p:txBody>
      </p:sp>
      <p:cxnSp>
        <p:nvCxnSpPr>
          <p:cNvPr id="8202" name="AutoShape 7"/>
          <p:cNvCxnSpPr>
            <a:cxnSpLocks noChangeShapeType="1"/>
            <a:stCxn id="8201" idx="0"/>
            <a:endCxn id="8199" idx="1"/>
          </p:cNvCxnSpPr>
          <p:nvPr/>
        </p:nvCxnSpPr>
        <p:spPr bwMode="auto">
          <a:xfrm rot="-5400000">
            <a:off x="1998662" y="1966913"/>
            <a:ext cx="1533525" cy="1238250"/>
          </a:xfrm>
          <a:prstGeom prst="curvedConnector2">
            <a:avLst/>
          </a:prstGeom>
          <a:noFill/>
          <a:ln w="76200" cap="sq">
            <a:solidFill>
              <a:schemeClr val="accent1"/>
            </a:solidFill>
            <a:round/>
            <a:headEnd type="none" w="sm" len="sm"/>
            <a:tailEnd type="triangle" w="med" len="med"/>
          </a:ln>
        </p:spPr>
      </p:cxnSp>
      <p:cxnSp>
        <p:nvCxnSpPr>
          <p:cNvPr id="8203" name="AutoShape 8"/>
          <p:cNvCxnSpPr>
            <a:cxnSpLocks noChangeShapeType="1"/>
            <a:stCxn id="8199" idx="3"/>
            <a:endCxn id="8200" idx="0"/>
          </p:cNvCxnSpPr>
          <p:nvPr/>
        </p:nvCxnSpPr>
        <p:spPr bwMode="auto">
          <a:xfrm>
            <a:off x="5033963" y="1819275"/>
            <a:ext cx="1408112" cy="1533525"/>
          </a:xfrm>
          <a:prstGeom prst="curvedConnector2">
            <a:avLst/>
          </a:prstGeom>
          <a:noFill/>
          <a:ln w="76200" cap="sq">
            <a:solidFill>
              <a:schemeClr val="accent1"/>
            </a:solidFill>
            <a:round/>
            <a:headEnd type="none" w="sm" len="sm"/>
            <a:tailEnd type="triangle" w="med" len="med"/>
          </a:ln>
        </p:spPr>
      </p:cxnSp>
      <p:cxnSp>
        <p:nvCxnSpPr>
          <p:cNvPr id="8204" name="AutoShape 9"/>
          <p:cNvCxnSpPr>
            <a:cxnSpLocks noChangeShapeType="1"/>
            <a:stCxn id="8200" idx="2"/>
            <a:endCxn id="8201" idx="2"/>
          </p:cNvCxnSpPr>
          <p:nvPr/>
        </p:nvCxnSpPr>
        <p:spPr bwMode="auto">
          <a:xfrm rot="5400000">
            <a:off x="4293394" y="1785144"/>
            <a:ext cx="1587" cy="4295775"/>
          </a:xfrm>
          <a:prstGeom prst="curvedConnector3">
            <a:avLst>
              <a:gd name="adj1" fmla="val 50500014"/>
            </a:avLst>
          </a:prstGeom>
          <a:noFill/>
          <a:ln w="76200" cap="sq">
            <a:solidFill>
              <a:schemeClr val="accent1"/>
            </a:solidFill>
            <a:round/>
            <a:headEnd type="none" w="sm" len="sm"/>
            <a:tailEnd type="triangle"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Iterative Design</a:t>
            </a:r>
          </a:p>
        </p:txBody>
      </p:sp>
      <p:sp>
        <p:nvSpPr>
          <p:cNvPr id="9219" name="Rectangle 3"/>
          <p:cNvSpPr>
            <a:spLocks noGrp="1" noChangeArrowheads="1"/>
          </p:cNvSpPr>
          <p:nvPr>
            <p:ph type="body" idx="1"/>
          </p:nvPr>
        </p:nvSpPr>
        <p:spPr/>
        <p:txBody>
          <a:bodyPr/>
          <a:lstStyle/>
          <a:p>
            <a:r>
              <a:rPr lang="en-US"/>
              <a:t>Rinse, lather, repeat!</a:t>
            </a:r>
          </a:p>
          <a:p>
            <a:endParaRPr lang="en-US"/>
          </a:p>
        </p:txBody>
      </p:sp>
      <p:sp>
        <p:nvSpPr>
          <p:cNvPr id="922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922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9222" name="Slide Number Placeholder 5"/>
          <p:cNvSpPr>
            <a:spLocks noGrp="1"/>
          </p:cNvSpPr>
          <p:nvPr>
            <p:ph type="sldNum" sz="quarter" idx="12"/>
          </p:nvPr>
        </p:nvSpPr>
        <p:spPr>
          <a:noFill/>
        </p:spPr>
        <p:txBody>
          <a:bodyPr/>
          <a:lstStyle/>
          <a:p>
            <a:fld id="{CAF94D14-DE77-0944-B811-F248544729E5}" type="slidenum">
              <a:rPr lang="en-US"/>
              <a:pPr/>
              <a:t>9</a:t>
            </a:fld>
            <a:endParaRPr lang="en-US"/>
          </a:p>
        </p:txBody>
      </p:sp>
      <p:sp>
        <p:nvSpPr>
          <p:cNvPr id="9223" name="Text Box 9"/>
          <p:cNvSpPr txBox="1">
            <a:spLocks noChangeArrowheads="1"/>
          </p:cNvSpPr>
          <p:nvPr/>
        </p:nvSpPr>
        <p:spPr bwMode="auto">
          <a:xfrm>
            <a:off x="3752850" y="2473325"/>
            <a:ext cx="1649413" cy="579438"/>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Design </a:t>
            </a:r>
          </a:p>
        </p:txBody>
      </p:sp>
      <p:sp>
        <p:nvSpPr>
          <p:cNvPr id="9224" name="Text Box 10"/>
          <p:cNvSpPr txBox="1">
            <a:spLocks noChangeArrowheads="1"/>
          </p:cNvSpPr>
          <p:nvPr/>
        </p:nvSpPr>
        <p:spPr bwMode="auto">
          <a:xfrm>
            <a:off x="5702300" y="4297363"/>
            <a:ext cx="2214563" cy="579437"/>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Implement</a:t>
            </a:r>
          </a:p>
        </p:txBody>
      </p:sp>
      <p:sp>
        <p:nvSpPr>
          <p:cNvPr id="9225" name="Text Box 11"/>
          <p:cNvSpPr txBox="1">
            <a:spLocks noChangeArrowheads="1"/>
          </p:cNvSpPr>
          <p:nvPr/>
        </p:nvSpPr>
        <p:spPr bwMode="auto">
          <a:xfrm>
            <a:off x="1587500" y="4297363"/>
            <a:ext cx="1852613" cy="579437"/>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3200" b="1">
                <a:solidFill>
                  <a:schemeClr val="bg2"/>
                </a:solidFill>
                <a:latin typeface="Gill Sans MT" charset="0"/>
              </a:rPr>
              <a:t>Evaluate</a:t>
            </a:r>
          </a:p>
        </p:txBody>
      </p:sp>
      <p:cxnSp>
        <p:nvCxnSpPr>
          <p:cNvPr id="9226" name="AutoShape 12"/>
          <p:cNvCxnSpPr>
            <a:cxnSpLocks noChangeShapeType="1"/>
            <a:stCxn id="9225" idx="0"/>
            <a:endCxn id="9223" idx="1"/>
          </p:cNvCxnSpPr>
          <p:nvPr/>
        </p:nvCxnSpPr>
        <p:spPr bwMode="auto">
          <a:xfrm rot="-5400000">
            <a:off x="2366962" y="2911476"/>
            <a:ext cx="1533525" cy="1238250"/>
          </a:xfrm>
          <a:prstGeom prst="curvedConnector2">
            <a:avLst/>
          </a:prstGeom>
          <a:noFill/>
          <a:ln w="76200" cap="sq">
            <a:solidFill>
              <a:schemeClr val="accent1"/>
            </a:solidFill>
            <a:round/>
            <a:headEnd type="none" w="sm" len="sm"/>
            <a:tailEnd type="triangle" w="med" len="med"/>
          </a:ln>
        </p:spPr>
      </p:cxnSp>
      <p:cxnSp>
        <p:nvCxnSpPr>
          <p:cNvPr id="9227" name="AutoShape 13"/>
          <p:cNvCxnSpPr>
            <a:cxnSpLocks noChangeShapeType="1"/>
            <a:stCxn id="9223" idx="3"/>
            <a:endCxn id="9224" idx="0"/>
          </p:cNvCxnSpPr>
          <p:nvPr/>
        </p:nvCxnSpPr>
        <p:spPr bwMode="auto">
          <a:xfrm>
            <a:off x="5402263" y="2763838"/>
            <a:ext cx="1408112" cy="1533525"/>
          </a:xfrm>
          <a:prstGeom prst="curvedConnector2">
            <a:avLst/>
          </a:prstGeom>
          <a:noFill/>
          <a:ln w="76200" cap="sq">
            <a:solidFill>
              <a:schemeClr val="accent1"/>
            </a:solidFill>
            <a:round/>
            <a:headEnd type="none" w="sm" len="sm"/>
            <a:tailEnd type="triangle" w="med" len="med"/>
          </a:ln>
        </p:spPr>
      </p:cxnSp>
      <p:cxnSp>
        <p:nvCxnSpPr>
          <p:cNvPr id="9228" name="AutoShape 14"/>
          <p:cNvCxnSpPr>
            <a:cxnSpLocks noChangeShapeType="1"/>
            <a:stCxn id="9224" idx="2"/>
            <a:endCxn id="9225" idx="2"/>
          </p:cNvCxnSpPr>
          <p:nvPr/>
        </p:nvCxnSpPr>
        <p:spPr bwMode="auto">
          <a:xfrm rot="5400000">
            <a:off x="4661694" y="2729706"/>
            <a:ext cx="1588" cy="4295775"/>
          </a:xfrm>
          <a:prstGeom prst="curvedConnector3">
            <a:avLst>
              <a:gd name="adj1" fmla="val 50500014"/>
            </a:avLst>
          </a:prstGeom>
          <a:noFill/>
          <a:ln w="76200" cap="sq">
            <a:solidFill>
              <a:schemeClr val="accent1"/>
            </a:solidFill>
            <a:round/>
            <a:headEnd type="none" w="sm" len="sm"/>
            <a:tailEnd type="triangle"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3088</TotalTime>
  <Words>4983</Words>
  <Application>Microsoft Macintosh PowerPoint</Application>
  <PresentationFormat>On-screen Show (4:3)</PresentationFormat>
  <Paragraphs>351</Paragraphs>
  <Slides>25</Slides>
  <Notes>24</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mit-6893</vt:lpstr>
      <vt:lpstr>Lecture 6: User-Centered Design</vt:lpstr>
      <vt:lpstr>UI Hall of Fame or Shame?</vt:lpstr>
      <vt:lpstr>Hall of Shame</vt:lpstr>
      <vt:lpstr>Hall of Fame or Shame?</vt:lpstr>
      <vt:lpstr>Nanoquiz</vt:lpstr>
      <vt:lpstr>Slide 6</vt:lpstr>
      <vt:lpstr>Today’s Topics</vt:lpstr>
      <vt:lpstr>Usability Engineering Is a Process</vt:lpstr>
      <vt:lpstr>Iterative Design</vt:lpstr>
      <vt:lpstr>Traditional Software Engineering Process:  Waterfall Model</vt:lpstr>
      <vt:lpstr>Feedback in the Waterfall Model</vt:lpstr>
      <vt:lpstr>Waterfall Model Is Bad for UI Design</vt:lpstr>
      <vt:lpstr>Iterative Design</vt:lpstr>
      <vt:lpstr>Iterative Design the Wrong Way</vt:lpstr>
      <vt:lpstr>Spiral Model</vt:lpstr>
      <vt:lpstr>Early Prototypes Can Detect Usability Problems</vt:lpstr>
      <vt:lpstr>Iterative Design of User Interfaces</vt:lpstr>
      <vt:lpstr>User-Centered Design</vt:lpstr>
      <vt:lpstr>Case Study of User-Centered Design:  The Olympic Message System</vt:lpstr>
      <vt:lpstr>User-Centered Design in 6.813/6.831: Design</vt:lpstr>
      <vt:lpstr>User-Centered Design in 6.813/6.831: Implementation</vt:lpstr>
      <vt:lpstr>User-Centered Design in 6.813/6.831: Evaluation</vt:lpstr>
      <vt:lpstr>User-Centered Design in 6.813/6.831: Group Project</vt:lpstr>
      <vt:lpstr>Summary</vt:lpstr>
      <vt:lpstr>UI Hall of Fame or Shame?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559</cp:revision>
  <dcterms:created xsi:type="dcterms:W3CDTF">2011-04-07T02:22:39Z</dcterms:created>
  <dcterms:modified xsi:type="dcterms:W3CDTF">2011-04-07T02:22:55Z</dcterms:modified>
</cp:coreProperties>
</file>