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Layouts/slideLayout14.xml" ContentType="application/vnd.openxmlformats-officedocument.presentationml.slideLayout+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44"/>
  </p:notesMasterIdLst>
  <p:handoutMasterIdLst>
    <p:handoutMasterId r:id="rId45"/>
  </p:handoutMasterIdLst>
  <p:sldIdLst>
    <p:sldId id="256" r:id="rId2"/>
    <p:sldId id="336" r:id="rId3"/>
    <p:sldId id="337" r:id="rId4"/>
    <p:sldId id="338" r:id="rId5"/>
    <p:sldId id="339" r:id="rId6"/>
    <p:sldId id="341" r:id="rId7"/>
    <p:sldId id="342" r:id="rId8"/>
    <p:sldId id="277" r:id="rId9"/>
    <p:sldId id="305" r:id="rId10"/>
    <p:sldId id="306" r:id="rId11"/>
    <p:sldId id="320" r:id="rId12"/>
    <p:sldId id="307" r:id="rId13"/>
    <p:sldId id="308" r:id="rId14"/>
    <p:sldId id="309" r:id="rId15"/>
    <p:sldId id="310" r:id="rId16"/>
    <p:sldId id="311" r:id="rId17"/>
    <p:sldId id="312" r:id="rId18"/>
    <p:sldId id="313" r:id="rId19"/>
    <p:sldId id="314" r:id="rId20"/>
    <p:sldId id="315" r:id="rId21"/>
    <p:sldId id="319" r:id="rId22"/>
    <p:sldId id="302" r:id="rId23"/>
    <p:sldId id="303" r:id="rId24"/>
    <p:sldId id="301" r:id="rId25"/>
    <p:sldId id="295" r:id="rId26"/>
    <p:sldId id="293"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18" r:id="rId42"/>
    <p:sldId id="340" r:id="rId43"/>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9044" autoAdjust="0"/>
  </p:normalViewPr>
  <p:slideViewPr>
    <p:cSldViewPr>
      <p:cViewPr varScale="1">
        <p:scale>
          <a:sx n="69" d="100"/>
          <a:sy n="69" d="100"/>
        </p:scale>
        <p:origin x="-1360" y="-112"/>
      </p:cViewPr>
      <p:guideLst>
        <p:guide orient="horz" pos="2160"/>
        <p:guide pos="2880"/>
      </p:guideLst>
    </p:cSldViewPr>
  </p:slideViewPr>
  <p:notesTextViewPr>
    <p:cViewPr>
      <p:scale>
        <a:sx n="100" d="100"/>
        <a:sy n="100" d="100"/>
      </p:scale>
      <p:origin x="0" y="1032"/>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charset="0"/>
              </a:defRPr>
            </a:lvl1pPr>
          </a:lstStyle>
          <a:p>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charset="0"/>
              </a:defRPr>
            </a:lvl1pPr>
          </a:lstStyle>
          <a:p>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charset="0"/>
              </a:defRPr>
            </a:lvl1pPr>
          </a:lstStyle>
          <a:p>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FF4FB721-8671-AD47-B90C-0A4AE7DB5E93}"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charset="0"/>
              </a:defRPr>
            </a:lvl1pPr>
          </a:lstStyle>
          <a:p>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charset="0"/>
              </a:defRPr>
            </a:lvl1pPr>
          </a:lstStyle>
          <a:p>
            <a:endParaRPr lang="en-US"/>
          </a:p>
        </p:txBody>
      </p:sp>
      <p:sp>
        <p:nvSpPr>
          <p:cNvPr id="17412"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charset="0"/>
              </a:defRPr>
            </a:lvl1pPr>
          </a:lstStyle>
          <a:p>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0FDBBD63-425A-FD4D-A145-2E6C799C5BA9}"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pitchFamily="-97"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doi.acm.org/10.1145/57167.57182" TargetMode="External"/><Relationship Id="rId4" Type="http://schemas.openxmlformats.org/officeDocument/2006/relationships/hyperlink" Target="http://www.billbuxton.com/MMUserLearn.html" TargetMode="External"/><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66642E0-C992-3D4F-9C51-18D45A4D750C}" type="slidenum">
              <a:rPr lang="en-US"/>
              <a:pPr/>
              <a:t>1</a:t>
            </a:fld>
            <a:endParaRPr lang="en-US"/>
          </a:p>
        </p:txBody>
      </p:sp>
      <p:sp>
        <p:nvSpPr>
          <p:cNvPr id="19459" name="Rectangle 2"/>
          <p:cNvSpPr>
            <a:spLocks noGrp="1" noRot="1" noChangeAspect="1" noChangeArrowheads="1" noTextEdit="1"/>
          </p:cNvSpPr>
          <p:nvPr>
            <p:ph type="sldImg"/>
          </p:nvPr>
        </p:nvSpPr>
        <p:spPr>
          <a:xfrm>
            <a:off x="1503363" y="720725"/>
            <a:ext cx="4119562" cy="3089275"/>
          </a:xfrm>
          <a:ln/>
        </p:spPr>
      </p:sp>
      <p:sp>
        <p:nvSpPr>
          <p:cNvPr id="19460" name="Rectangle 3"/>
          <p:cNvSpPr>
            <a:spLocks noGrp="1" noChangeArrowheads="1"/>
          </p:cNvSpPr>
          <p:nvPr>
            <p:ph type="body" idx="1"/>
          </p:nvPr>
        </p:nvSpPr>
        <p:spPr>
          <a:noFill/>
          <a:ln/>
        </p:spPr>
        <p:txBody>
          <a:bodyPr/>
          <a:lstStyle/>
          <a:p>
            <a:pPr eaLnBrk="1" hangingPunct="1"/>
            <a:endParaRPr lang="en-US" dirty="0" smtClean="0">
              <a:latin typeface="Times New Roman" charset="0"/>
              <a:ea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6BE7E8B-B808-9141-9988-14E0712B58F7}" type="slidenum">
              <a:rPr lang="en-US"/>
              <a:pPr/>
              <a:t>11</a:t>
            </a:fld>
            <a:endParaRPr lang="en-US"/>
          </a:p>
        </p:txBody>
      </p:sp>
      <p:sp>
        <p:nvSpPr>
          <p:cNvPr id="29699" name="Rectangle 2"/>
          <p:cNvSpPr>
            <a:spLocks noGrp="1" noRot="1" noChangeAspect="1" noChangeArrowheads="1" noTextEdit="1"/>
          </p:cNvSpPr>
          <p:nvPr>
            <p:ph type="sldImg"/>
          </p:nvPr>
        </p:nvSpPr>
        <p:spPr>
          <a:xfrm>
            <a:off x="1503363" y="720725"/>
            <a:ext cx="4119562" cy="3089275"/>
          </a:xfrm>
          <a:ln/>
        </p:spPr>
      </p:sp>
      <p:sp>
        <p:nvSpPr>
          <p:cNvPr id="29700" name="Rectangle 3"/>
          <p:cNvSpPr>
            <a:spLocks noGrp="1" noChangeArrowheads="1"/>
          </p:cNvSpPr>
          <p:nvPr>
            <p:ph type="body" idx="1"/>
          </p:nvPr>
        </p:nvSpPr>
        <p:spPr>
          <a:noFill/>
          <a:ln/>
        </p:spPr>
        <p:txBody>
          <a:bodyPr/>
          <a:lstStyle/>
          <a:p>
            <a:r>
              <a:rPr lang="en-US">
                <a:latin typeface="Times New Roman" charset="0"/>
                <a:ea typeface="Arial" charset="0"/>
              </a:rPr>
              <a:t>We’ve already encountered one interesting effect of the perceptual processor: </a:t>
            </a:r>
            <a:r>
              <a:rPr lang="en-US" b="1">
                <a:latin typeface="Times New Roman" charset="0"/>
                <a:ea typeface="Arial" charset="0"/>
              </a:rPr>
              <a:t>perceptual fusion</a:t>
            </a:r>
            <a:r>
              <a:rPr lang="en-US">
                <a:latin typeface="Times New Roman" charset="0"/>
                <a:ea typeface="Arial" charset="0"/>
              </a:rPr>
              <a:t>.  Here’s an intuition for how fusion works.  Every cycle, the perceptual processor grabs a frame (snaps a picture).  Two events occurring less than the cycle time apart are likely to appear in the same frame.  If the events are similar – e.g., Mickey Mouse appearing in one position, and then a short time later in another position – then the events tend to </a:t>
            </a:r>
            <a:r>
              <a:rPr lang="en-US" i="1">
                <a:latin typeface="Times New Roman" charset="0"/>
                <a:ea typeface="Arial" charset="0"/>
              </a:rPr>
              <a:t>fuse</a:t>
            </a:r>
            <a:r>
              <a:rPr lang="en-US">
                <a:latin typeface="Times New Roman" charset="0"/>
                <a:ea typeface="Arial" charset="0"/>
              </a:rPr>
              <a:t> into a single perceived event – a single Mickey Mouse, in motion.</a:t>
            </a:r>
          </a:p>
          <a:p>
            <a:r>
              <a:rPr lang="en-US">
                <a:latin typeface="Times New Roman" charset="0"/>
                <a:ea typeface="Arial" charset="0"/>
              </a:rPr>
              <a:t>Fusion also strongly affects our perception of causality.  If one event is closely followed by another – e.g., pressing a key and seeing a change in the screen – and the interval separating the events is less than T</a:t>
            </a:r>
            <a:r>
              <a:rPr lang="en-US" baseline="-25000">
                <a:latin typeface="Times New Roman" charset="0"/>
                <a:ea typeface="Arial" charset="0"/>
              </a:rPr>
              <a:t>p</a:t>
            </a:r>
            <a:r>
              <a:rPr lang="en-US">
                <a:latin typeface="Times New Roman" charset="0"/>
                <a:ea typeface="Arial" charset="0"/>
              </a:rPr>
              <a:t>, then we are more inclined to believe that the first event caused the second.</a:t>
            </a:r>
            <a:endParaRPr lang="en-US" baseline="-25000">
              <a:latin typeface="Times New Roman" charset="0"/>
              <a:ea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D5C1454-6544-524E-8D47-F248A9D28F4A}" type="slidenum">
              <a:rPr lang="en-US"/>
              <a:pPr/>
              <a:t>12</a:t>
            </a:fld>
            <a:endParaRPr lang="en-US"/>
          </a:p>
        </p:txBody>
      </p:sp>
      <p:sp>
        <p:nvSpPr>
          <p:cNvPr id="31747" name="Rectangle 2"/>
          <p:cNvSpPr>
            <a:spLocks noGrp="1" noRot="1" noChangeAspect="1" noChangeArrowheads="1" noTextEdit="1"/>
          </p:cNvSpPr>
          <p:nvPr>
            <p:ph type="sldImg"/>
          </p:nvPr>
        </p:nvSpPr>
        <p:spPr>
          <a:xfrm>
            <a:off x="1503363" y="720725"/>
            <a:ext cx="4119562" cy="3089275"/>
          </a:xfrm>
          <a:ln/>
        </p:spPr>
      </p:sp>
      <p:sp>
        <p:nvSpPr>
          <p:cNvPr id="31748"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 cognitive processor is responsible for making comparisons and decisions.  </a:t>
            </a:r>
          </a:p>
          <a:p>
            <a:pPr eaLnBrk="1" hangingPunct="1"/>
            <a:r>
              <a:rPr lang="en-US">
                <a:latin typeface="Times New Roman" charset="0"/>
                <a:ea typeface="Arial" charset="0"/>
              </a:rPr>
              <a:t>Cognition is a rich, complex process.  The best-understood aspect of it is </a:t>
            </a:r>
            <a:r>
              <a:rPr lang="en-US" b="1">
                <a:latin typeface="Times New Roman" charset="0"/>
                <a:ea typeface="Arial" charset="0"/>
              </a:rPr>
              <a:t>skill-based</a:t>
            </a:r>
            <a:r>
              <a:rPr lang="en-US">
                <a:latin typeface="Times New Roman" charset="0"/>
                <a:ea typeface="Arial" charset="0"/>
              </a:rPr>
              <a:t> decision making.  A skill is a procedure that has been learned thoroughly from practice; walking, talking, pointing, reading, driving, typing are skills most of us have learned well.  Skill-based decisions are automatic responses that require little or no attention.  Since skill-based decisions are very mechanical, they are easiest to describe in a mechanical model like the one we’re discussing.</a:t>
            </a:r>
          </a:p>
          <a:p>
            <a:pPr eaLnBrk="1" hangingPunct="1"/>
            <a:r>
              <a:rPr lang="en-US">
                <a:latin typeface="Times New Roman" charset="0"/>
                <a:ea typeface="Arial" charset="0"/>
              </a:rPr>
              <a:t>Two other kinds of decision making are </a:t>
            </a:r>
            <a:r>
              <a:rPr lang="en-US" b="1">
                <a:latin typeface="Times New Roman" charset="0"/>
                <a:ea typeface="Arial" charset="0"/>
              </a:rPr>
              <a:t>rule-based</a:t>
            </a:r>
            <a:r>
              <a:rPr lang="en-US">
                <a:latin typeface="Times New Roman" charset="0"/>
                <a:ea typeface="Arial" charset="0"/>
              </a:rPr>
              <a:t>, in which the human is consciously processing a set of rules of the form </a:t>
            </a:r>
            <a:r>
              <a:rPr lang="en-US" i="1">
                <a:latin typeface="Times New Roman" charset="0"/>
                <a:ea typeface="Arial" charset="0"/>
              </a:rPr>
              <a:t>if X, then do Y</a:t>
            </a:r>
            <a:r>
              <a:rPr lang="en-US">
                <a:latin typeface="Times New Roman" charset="0"/>
                <a:ea typeface="Arial" charset="0"/>
              </a:rPr>
              <a:t>; and </a:t>
            </a:r>
            <a:r>
              <a:rPr lang="en-US" b="1">
                <a:latin typeface="Times New Roman" charset="0"/>
                <a:ea typeface="Arial" charset="0"/>
              </a:rPr>
              <a:t>knowledge-based</a:t>
            </a:r>
            <a:r>
              <a:rPr lang="en-US">
                <a:latin typeface="Times New Roman" charset="0"/>
                <a:ea typeface="Arial" charset="0"/>
              </a:rPr>
              <a:t>, which involves much higher-level thinking and problem-solving.  </a:t>
            </a:r>
          </a:p>
          <a:p>
            <a:pPr eaLnBrk="1" hangingPunct="1"/>
            <a:r>
              <a:rPr lang="en-US">
                <a:latin typeface="Times New Roman" charset="0"/>
                <a:ea typeface="Arial" charset="0"/>
              </a:rPr>
              <a:t>Rule-based decisions are typically made by novices or occasional performers of a task. When a student driver approaches an intersection, for example, they must think explicitly about what they need to do in response to each possible condition (“is there a stop sign?  Are there other cars arriving at the intersection?  Who has the right of way?”). With practice, the rules become skills, and you don't think about how to do them anymore. </a:t>
            </a:r>
          </a:p>
          <a:p>
            <a:pPr eaLnBrk="1" hangingPunct="1"/>
            <a:r>
              <a:rPr lang="en-US">
                <a:latin typeface="Times New Roman" charset="0"/>
                <a:ea typeface="Arial" charset="0"/>
              </a:rPr>
              <a:t>Knowledge-based decision making is used to handle unfamiliar or unexpected problems, such as figuring out why your car won’t start.</a:t>
            </a:r>
          </a:p>
          <a:p>
            <a:pPr eaLnBrk="1" hangingPunct="1"/>
            <a:r>
              <a:rPr lang="en-US">
                <a:latin typeface="Times New Roman" charset="0"/>
                <a:ea typeface="Arial" charset="0"/>
              </a:rPr>
              <a:t>We’ll focus on skill-based decision making for the purposes of this lecture, because it’s well understood, and because efficiency is most important for well-learned procedures.</a:t>
            </a:r>
          </a:p>
          <a:p>
            <a:pPr eaLnBrk="1" hangingPunct="1"/>
            <a:endParaRPr lang="en-US">
              <a:latin typeface="Times New Roman" charset="0"/>
              <a:ea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D976C72-1458-7F4E-B9FB-0FE6E191B428}" type="slidenum">
              <a:rPr lang="en-US"/>
              <a:pPr/>
              <a:t>13</a:t>
            </a:fld>
            <a:endParaRPr lang="en-US"/>
          </a:p>
        </p:txBody>
      </p:sp>
      <p:sp>
        <p:nvSpPr>
          <p:cNvPr id="33795" name="Rectangle 2"/>
          <p:cNvSpPr>
            <a:spLocks noGrp="1" noRot="1" noChangeAspect="1" noChangeArrowheads="1" noTextEdit="1"/>
          </p:cNvSpPr>
          <p:nvPr>
            <p:ph type="sldImg"/>
          </p:nvPr>
        </p:nvSpPr>
        <p:spPr>
          <a:xfrm>
            <a:off x="1503363" y="720725"/>
            <a:ext cx="4119562" cy="3089275"/>
          </a:xfrm>
          <a:ln/>
        </p:spPr>
      </p:sp>
      <p:sp>
        <p:nvSpPr>
          <p:cNvPr id="33796"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 motor processor can operate in two ways. It can run autonomously, repeatedly issuing the same instructions to the muscles.  This is “open-loop” control; the motor processor receives no feedback from the perceptual system about whether its instructions are correct.  With open loop control, the maximum rate of operation is just T</a:t>
            </a:r>
            <a:r>
              <a:rPr lang="en-US" baseline="-25000">
                <a:latin typeface="Times New Roman" charset="0"/>
                <a:ea typeface="Arial" charset="0"/>
              </a:rPr>
              <a:t>m</a:t>
            </a:r>
            <a:r>
              <a:rPr lang="en-US">
                <a:latin typeface="Times New Roman" charset="0"/>
                <a:ea typeface="Arial" charset="0"/>
              </a:rPr>
              <a:t>. </a:t>
            </a:r>
          </a:p>
          <a:p>
            <a:pPr eaLnBrk="1" hangingPunct="1"/>
            <a:r>
              <a:rPr lang="en-US">
                <a:latin typeface="Times New Roman" charset="0"/>
                <a:ea typeface="Arial" charset="0"/>
              </a:rPr>
              <a:t>The other way is “closed-loop” control, which has a complete feedback loop. The perceptual system looks at what the motor processor did, and the cognitive system makes a decision about how to correct the movement, and then the motor system issues a new instruction.  At best, the feedback loop needs one cycle of each processor to run, or T</a:t>
            </a:r>
            <a:r>
              <a:rPr lang="en-US" baseline="-25000">
                <a:latin typeface="Times New Roman" charset="0"/>
                <a:ea typeface="Arial" charset="0"/>
              </a:rPr>
              <a:t>p</a:t>
            </a:r>
            <a:r>
              <a:rPr lang="en-US">
                <a:latin typeface="Times New Roman" charset="0"/>
                <a:ea typeface="Arial" charset="0"/>
              </a:rPr>
              <a:t> + T</a:t>
            </a:r>
            <a:r>
              <a:rPr lang="en-US" baseline="-25000">
                <a:latin typeface="Times New Roman" charset="0"/>
                <a:ea typeface="Arial" charset="0"/>
              </a:rPr>
              <a:t>c</a:t>
            </a:r>
            <a:r>
              <a:rPr lang="en-US">
                <a:latin typeface="Times New Roman" charset="0"/>
                <a:ea typeface="Arial" charset="0"/>
              </a:rPr>
              <a:t> + T</a:t>
            </a:r>
            <a:r>
              <a:rPr lang="en-US" baseline="-25000">
                <a:latin typeface="Times New Roman" charset="0"/>
                <a:ea typeface="Arial" charset="0"/>
              </a:rPr>
              <a:t>m</a:t>
            </a:r>
            <a:r>
              <a:rPr lang="en-US">
                <a:latin typeface="Times New Roman" charset="0"/>
                <a:ea typeface="Arial" charset="0"/>
              </a:rPr>
              <a:t> ~ 240 ms.</a:t>
            </a:r>
          </a:p>
          <a:p>
            <a:pPr eaLnBrk="1" hangingPunct="1"/>
            <a:r>
              <a:rPr lang="en-US">
                <a:latin typeface="Times New Roman" charset="0"/>
                <a:ea typeface="Arial" charset="0"/>
              </a:rPr>
              <a:t>Here’s a simple but interesting experiment that you can try: take a sheet of lined paper and scribble a sawtooth wave back and forth between two lines, going as fast as you can but trying to hit the lines exactly on every peak and trough.  Do it for 5 seconds.  The frequency of the sawtooth carrier wave is dictated by open-loop control, so you can use it to derive your T</a:t>
            </a:r>
            <a:r>
              <a:rPr lang="en-US" baseline="-25000">
                <a:latin typeface="Times New Roman" charset="0"/>
                <a:ea typeface="Arial" charset="0"/>
              </a:rPr>
              <a:t>m</a:t>
            </a:r>
            <a:r>
              <a:rPr lang="en-US">
                <a:latin typeface="Times New Roman" charset="0"/>
                <a:ea typeface="Arial" charset="0"/>
              </a:rPr>
              <a:t>.  The frequency of the wave’s </a:t>
            </a:r>
            <a:r>
              <a:rPr lang="en-US" b="1">
                <a:latin typeface="Times New Roman" charset="0"/>
                <a:ea typeface="Arial" charset="0"/>
              </a:rPr>
              <a:t>envelope</a:t>
            </a:r>
            <a:r>
              <a:rPr lang="en-US">
                <a:latin typeface="Times New Roman" charset="0"/>
                <a:ea typeface="Arial" charset="0"/>
              </a:rPr>
              <a:t>, the corrections you had to make to get your scribble back to the lines, is closed-loop control.  You can use that to derive your value of T</a:t>
            </a:r>
            <a:r>
              <a:rPr lang="en-US" baseline="-25000">
                <a:latin typeface="Times New Roman" charset="0"/>
                <a:ea typeface="Arial" charset="0"/>
              </a:rPr>
              <a:t>p</a:t>
            </a:r>
            <a:r>
              <a:rPr lang="en-US">
                <a:latin typeface="Times New Roman" charset="0"/>
                <a:ea typeface="Arial" charset="0"/>
              </a:rPr>
              <a:t> + T</a:t>
            </a:r>
            <a:r>
              <a:rPr lang="en-US" baseline="-25000">
                <a:latin typeface="Times New Roman" charset="0"/>
                <a:ea typeface="Arial" charset="0"/>
              </a:rPr>
              <a:t>c</a:t>
            </a:r>
            <a:r>
              <a:rPr lang="en-US">
                <a:latin typeface="Times New Roman" charset="0"/>
                <a:ea typeface="Arial" charset="0"/>
              </a:rPr>
              <a:t>.</a:t>
            </a:r>
          </a:p>
          <a:p>
            <a:pPr eaLnBrk="1" hangingPunct="1"/>
            <a:endParaRPr lang="en-US">
              <a:latin typeface="Times New Roman" charset="0"/>
              <a:ea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6A3BECB-5D8A-E148-864F-24C1B6CEDE27}" type="slidenum">
              <a:rPr lang="en-US"/>
              <a:pPr/>
              <a:t>14</a:t>
            </a:fld>
            <a:endParaRPr lang="en-US"/>
          </a:p>
        </p:txBody>
      </p:sp>
      <p:sp>
        <p:nvSpPr>
          <p:cNvPr id="35843" name="Rectangle 2"/>
          <p:cNvSpPr>
            <a:spLocks noGrp="1" noRot="1" noChangeAspect="1" noChangeArrowheads="1" noTextEdit="1"/>
          </p:cNvSpPr>
          <p:nvPr>
            <p:ph type="sldImg"/>
          </p:nvPr>
        </p:nvSpPr>
        <p:spPr>
          <a:xfrm>
            <a:off x="1503363" y="720725"/>
            <a:ext cx="4119562" cy="3089275"/>
          </a:xfrm>
          <a:ln/>
        </p:spPr>
      </p:sp>
      <p:sp>
        <p:nvSpPr>
          <p:cNvPr id="35844"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Simple reaction time – responding to a single stimulus with a single response – takes just one cycle of the human information processor, i.e. Tp+Tc+Tm.</a:t>
            </a:r>
          </a:p>
          <a:p>
            <a:pPr eaLnBrk="1" hangingPunct="1"/>
            <a:r>
              <a:rPr lang="en-US">
                <a:latin typeface="Times New Roman" charset="0"/>
                <a:ea typeface="Arial" charset="0"/>
              </a:rPr>
              <a:t>But if the user must make a </a:t>
            </a:r>
            <a:r>
              <a:rPr lang="en-US" b="1">
                <a:latin typeface="Times New Roman" charset="0"/>
                <a:ea typeface="Arial" charset="0"/>
              </a:rPr>
              <a:t>choice</a:t>
            </a:r>
            <a:r>
              <a:rPr lang="en-US">
                <a:latin typeface="Times New Roman" charset="0"/>
                <a:ea typeface="Arial" charset="0"/>
              </a:rPr>
              <a:t> – choosing a different response for each stimulus – then the cognitive processor may have to do more work.  The Hick-Hyman Law of Reaction Time shows that the number of cycles required by the cognitive processor is proportional to amount of </a:t>
            </a:r>
            <a:r>
              <a:rPr lang="en-US" b="1">
                <a:latin typeface="Times New Roman" charset="0"/>
                <a:ea typeface="Arial" charset="0"/>
              </a:rPr>
              <a:t>information</a:t>
            </a:r>
            <a:r>
              <a:rPr lang="en-US">
                <a:latin typeface="Times New Roman" charset="0"/>
                <a:ea typeface="Arial" charset="0"/>
              </a:rPr>
              <a:t> in the stimulus.  For example, if there are N equally probable stimuli, each requiring a different response, then the cognitive processor needs log N cycles to decide which stimulus was actually seen and respond appropriately.  So if you double the number of possible stimuli, a human’s reaction time only increases by a constant.</a:t>
            </a:r>
          </a:p>
          <a:p>
            <a:pPr eaLnBrk="1" hangingPunct="1"/>
            <a:r>
              <a:rPr lang="en-US">
                <a:latin typeface="Times New Roman" charset="0"/>
                <a:ea typeface="Arial" charset="0"/>
              </a:rPr>
              <a:t>Keep in mind that this law applies only to </a:t>
            </a:r>
            <a:r>
              <a:rPr lang="en-US" i="1">
                <a:latin typeface="Times New Roman" charset="0"/>
                <a:ea typeface="Arial" charset="0"/>
              </a:rPr>
              <a:t>skill-based</a:t>
            </a:r>
            <a:r>
              <a:rPr lang="en-US">
                <a:latin typeface="Times New Roman" charset="0"/>
                <a:ea typeface="Arial" charset="0"/>
              </a:rPr>
              <a:t> decision making; we assume that the user has practiced responding to the stimuli, and formed an internal model of the expected probability of the stimuli.</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23EC152-6BF5-3844-9598-A2CD449EA6D1}" type="slidenum">
              <a:rPr lang="en-US"/>
              <a:pPr/>
              <a:t>15</a:t>
            </a:fld>
            <a:endParaRPr lang="en-US"/>
          </a:p>
        </p:txBody>
      </p:sp>
      <p:sp>
        <p:nvSpPr>
          <p:cNvPr id="37891" name="Rectangle 2"/>
          <p:cNvSpPr>
            <a:spLocks noGrp="1" noRot="1" noChangeAspect="1" noChangeArrowheads="1" noTextEdit="1"/>
          </p:cNvSpPr>
          <p:nvPr>
            <p:ph type="sldImg"/>
          </p:nvPr>
        </p:nvSpPr>
        <p:spPr>
          <a:xfrm>
            <a:off x="1503363" y="720725"/>
            <a:ext cx="4119562" cy="3089275"/>
          </a:xfrm>
          <a:ln/>
        </p:spPr>
      </p:sp>
      <p:sp>
        <p:nvSpPr>
          <p:cNvPr id="37892"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Fitts’s Law specifies how fast you can move your hand to a target of a certain size at a certain distance away (within arm’s length, of course).  It’s a fundamental law of the human sensory-motor system, which has been replicated by numerous studies. Fitts’s Law applies equally well to using a mouse to point at a target on a screen.  In the equation shown here, RT is reaction time, the time to get your hand moving (which might be modeled by the Hicks-Hyman reaction time if the user has a choice of targets), and MT is movement time, the time spent moving your hand.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DC1B8E4-3B24-D74A-8430-6993FFA2AE79}" type="slidenum">
              <a:rPr lang="en-US"/>
              <a:pPr/>
              <a:t>16</a:t>
            </a:fld>
            <a:endParaRPr lang="en-US"/>
          </a:p>
        </p:txBody>
      </p:sp>
      <p:sp>
        <p:nvSpPr>
          <p:cNvPr id="39939" name="Rectangle 2"/>
          <p:cNvSpPr>
            <a:spLocks noGrp="1" noRot="1" noChangeAspect="1" noChangeArrowheads="1" noTextEdit="1"/>
          </p:cNvSpPr>
          <p:nvPr>
            <p:ph type="sldImg"/>
          </p:nvPr>
        </p:nvSpPr>
        <p:spPr>
          <a:xfrm>
            <a:off x="1503363" y="720725"/>
            <a:ext cx="4119562" cy="3089275"/>
          </a:xfrm>
          <a:ln/>
        </p:spPr>
      </p:sp>
      <p:sp>
        <p:nvSpPr>
          <p:cNvPr id="39940"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We can explain Fitts’s Law by appealing to the human information processing model. Fitt’s Law relies on closed-loop control.  Assume that D &gt;&gt; S, so your hand is initially far away from the target.  In each cycle, your motor system instructs your hand to move the entire remaining distance D.  The accuracy of that motion is proportional to the distance moved, so your hand gets within some error </a:t>
            </a:r>
            <a:r>
              <a:rPr lang="el-GR">
                <a:latin typeface="Times New Roman" charset="0"/>
                <a:ea typeface="Arial" charset="0"/>
              </a:rPr>
              <a:t>ε</a:t>
            </a:r>
            <a:r>
              <a:rPr lang="en-US">
                <a:latin typeface="Times New Roman" charset="0"/>
                <a:ea typeface="Arial" charset="0"/>
              </a:rPr>
              <a:t>D of the target (possibly undershooting, possibly overshooting).  Your perceptual and cognitive processors perceive where your hand arrived and compare it to the target, and then your motor system issues a correction to move the remaining distance </a:t>
            </a:r>
            <a:r>
              <a:rPr lang="el-GR">
                <a:latin typeface="Times New Roman" charset="0"/>
                <a:ea typeface="Arial" charset="0"/>
              </a:rPr>
              <a:t>ε</a:t>
            </a:r>
            <a:r>
              <a:rPr lang="en-US">
                <a:latin typeface="Times New Roman" charset="0"/>
                <a:ea typeface="Arial" charset="0"/>
              </a:rPr>
              <a:t>D – which it does, but again with proportional error, so your hand is now within </a:t>
            </a:r>
            <a:r>
              <a:rPr lang="el-GR">
                <a:latin typeface="Times New Roman" charset="0"/>
                <a:ea typeface="Arial" charset="0"/>
              </a:rPr>
              <a:t>ε</a:t>
            </a:r>
            <a:r>
              <a:rPr lang="en-US" baseline="30000">
                <a:latin typeface="Times New Roman" charset="0"/>
                <a:ea typeface="Arial" charset="0"/>
              </a:rPr>
              <a:t>2</a:t>
            </a:r>
            <a:r>
              <a:rPr lang="en-US">
                <a:latin typeface="Times New Roman" charset="0"/>
                <a:ea typeface="Arial" charset="0"/>
              </a:rPr>
              <a:t>D.  This process repeats, with the error decreasing geometrically, until </a:t>
            </a:r>
            <a:r>
              <a:rPr lang="en-US" i="1">
                <a:latin typeface="Times New Roman" charset="0"/>
                <a:ea typeface="Arial" charset="0"/>
              </a:rPr>
              <a:t>n</a:t>
            </a:r>
            <a:r>
              <a:rPr lang="en-US">
                <a:latin typeface="Times New Roman" charset="0"/>
                <a:ea typeface="Arial" charset="0"/>
              </a:rPr>
              <a:t> iterations have brought your hand within the target </a:t>
            </a:r>
            <a:r>
              <a:rPr lang="en-US">
                <a:latin typeface="Tahoma" charset="0"/>
                <a:ea typeface="Arial" charset="0"/>
              </a:rPr>
              <a:t>–</a:t>
            </a:r>
            <a:r>
              <a:rPr lang="en-US">
                <a:latin typeface="Times New Roman" charset="0"/>
                <a:ea typeface="Arial" charset="0"/>
              </a:rPr>
              <a:t> i.e., </a:t>
            </a:r>
            <a:r>
              <a:rPr lang="el-GR">
                <a:latin typeface="Times New Roman" charset="0"/>
                <a:ea typeface="Arial" charset="0"/>
              </a:rPr>
              <a:t>ε</a:t>
            </a:r>
            <a:r>
              <a:rPr lang="en-US" baseline="30000">
                <a:latin typeface="Times New Roman" charset="0"/>
                <a:ea typeface="Arial" charset="0"/>
              </a:rPr>
              <a:t>n</a:t>
            </a:r>
            <a:r>
              <a:rPr lang="en-US">
                <a:latin typeface="Times New Roman" charset="0"/>
                <a:ea typeface="Arial" charset="0"/>
              </a:rPr>
              <a:t>D ≤ S.  Solving for </a:t>
            </a:r>
            <a:r>
              <a:rPr lang="en-US" i="1">
                <a:latin typeface="Times New Roman" charset="0"/>
                <a:ea typeface="Arial" charset="0"/>
              </a:rPr>
              <a:t>n</a:t>
            </a:r>
            <a:r>
              <a:rPr lang="en-US">
                <a:latin typeface="Times New Roman" charset="0"/>
                <a:ea typeface="Arial" charset="0"/>
              </a:rPr>
              <a:t>, and letting the total time T = n (T</a:t>
            </a:r>
            <a:r>
              <a:rPr lang="en-US" baseline="-25000">
                <a:latin typeface="Times New Roman" charset="0"/>
                <a:ea typeface="Arial" charset="0"/>
              </a:rPr>
              <a:t>p</a:t>
            </a:r>
            <a:r>
              <a:rPr lang="en-US">
                <a:latin typeface="Times New Roman" charset="0"/>
                <a:ea typeface="Arial" charset="0"/>
              </a:rPr>
              <a:t> + T</a:t>
            </a:r>
            <a:r>
              <a:rPr lang="en-US" baseline="-25000">
                <a:latin typeface="Times New Roman" charset="0"/>
                <a:ea typeface="Arial" charset="0"/>
              </a:rPr>
              <a:t>c</a:t>
            </a:r>
            <a:r>
              <a:rPr lang="en-US">
                <a:latin typeface="Times New Roman" charset="0"/>
                <a:ea typeface="Arial" charset="0"/>
              </a:rPr>
              <a:t> + T</a:t>
            </a:r>
            <a:r>
              <a:rPr lang="en-US" baseline="-25000">
                <a:latin typeface="Times New Roman" charset="0"/>
                <a:ea typeface="Arial" charset="0"/>
              </a:rPr>
              <a:t>m</a:t>
            </a:r>
            <a:r>
              <a:rPr lang="en-US">
                <a:latin typeface="Times New Roman" charset="0"/>
                <a:ea typeface="Arial" charset="0"/>
              </a:rPr>
              <a:t>), we get:</a:t>
            </a:r>
          </a:p>
          <a:p>
            <a:pPr eaLnBrk="1" hangingPunct="1"/>
            <a:r>
              <a:rPr lang="en-US">
                <a:latin typeface="Times New Roman" charset="0"/>
                <a:ea typeface="Arial" charset="0"/>
              </a:rPr>
              <a:t>	T = a + b log (D/S)</a:t>
            </a:r>
          </a:p>
          <a:p>
            <a:pPr eaLnBrk="1" hangingPunct="1"/>
            <a:r>
              <a:rPr lang="en-US">
                <a:latin typeface="Times New Roman" charset="0"/>
                <a:ea typeface="Arial" charset="0"/>
              </a:rPr>
              <a:t>where a is the reaction time for getting your hand moving, and b = - (T</a:t>
            </a:r>
            <a:r>
              <a:rPr lang="en-US" baseline="-25000">
                <a:latin typeface="Times New Roman" charset="0"/>
                <a:ea typeface="Arial" charset="0"/>
              </a:rPr>
              <a:t>p</a:t>
            </a:r>
            <a:r>
              <a:rPr lang="en-US">
                <a:latin typeface="Times New Roman" charset="0"/>
                <a:ea typeface="Arial" charset="0"/>
              </a:rPr>
              <a:t> + T</a:t>
            </a:r>
            <a:r>
              <a:rPr lang="en-US" baseline="-25000">
                <a:latin typeface="Times New Roman" charset="0"/>
                <a:ea typeface="Arial" charset="0"/>
              </a:rPr>
              <a:t>c</a:t>
            </a:r>
            <a:r>
              <a:rPr lang="en-US">
                <a:latin typeface="Times New Roman" charset="0"/>
                <a:ea typeface="Arial" charset="0"/>
              </a:rPr>
              <a:t> + T</a:t>
            </a:r>
            <a:r>
              <a:rPr lang="en-US" baseline="-25000">
                <a:latin typeface="Times New Roman" charset="0"/>
                <a:ea typeface="Arial" charset="0"/>
              </a:rPr>
              <a:t>m</a:t>
            </a:r>
            <a:r>
              <a:rPr lang="en-US">
                <a:latin typeface="Times New Roman" charset="0"/>
                <a:ea typeface="Arial" charset="0"/>
              </a:rPr>
              <a:t>)/log </a:t>
            </a:r>
            <a:r>
              <a:rPr lang="el-GR">
                <a:latin typeface="Times New Roman" charset="0"/>
                <a:ea typeface="Arial" charset="0"/>
              </a:rPr>
              <a:t>ε</a:t>
            </a:r>
            <a:r>
              <a:rPr lang="en-US">
                <a:latin typeface="Times New Roman" charset="0"/>
                <a:ea typeface="Arial" charset="0"/>
              </a:rPr>
              <a:t>.</a:t>
            </a:r>
          </a:p>
          <a:p>
            <a:pPr eaLnBrk="1" hangingPunct="1"/>
            <a:r>
              <a:rPr lang="en-US">
                <a:latin typeface="Times New Roman" charset="0"/>
                <a:ea typeface="Arial" charset="0"/>
              </a:rPr>
              <a:t>The graphs above show the typical trajectory of a person’s hand, demonstrating this correction cycle in action. The position-time graph shows an alternating sequence of movements and plateaus; each one corresponds to one cycle.  The velocity-time graph shows the same effect, and emphasizes that hand velocity of each subsequent cycle is smaller, since the motor processor must achieve more precision on each iteration.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2E9490F-DDA4-754F-B2FE-B27ED96A75FC}" type="slidenum">
              <a:rPr lang="en-US"/>
              <a:pPr/>
              <a:t>17</a:t>
            </a:fld>
            <a:endParaRPr lang="en-US"/>
          </a:p>
        </p:txBody>
      </p:sp>
      <p:sp>
        <p:nvSpPr>
          <p:cNvPr id="41987" name="Rectangle 2"/>
          <p:cNvSpPr>
            <a:spLocks noGrp="1" noRot="1" noChangeAspect="1" noChangeArrowheads="1" noTextEdit="1"/>
          </p:cNvSpPr>
          <p:nvPr>
            <p:ph type="sldImg"/>
          </p:nvPr>
        </p:nvSpPr>
        <p:spPr>
          <a:xfrm>
            <a:off x="1503363" y="720725"/>
            <a:ext cx="4119562" cy="3089275"/>
          </a:xfrm>
          <a:ln/>
        </p:spPr>
      </p:sp>
      <p:sp>
        <p:nvSpPr>
          <p:cNvPr id="41988"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Fitts’s Law has some interesting implications.</a:t>
            </a:r>
          </a:p>
          <a:p>
            <a:pPr eaLnBrk="1" hangingPunct="1"/>
            <a:r>
              <a:rPr lang="en-US">
                <a:latin typeface="Times New Roman" charset="0"/>
                <a:ea typeface="Arial" charset="0"/>
              </a:rPr>
              <a:t>The edge of the screen stops the mouse pointer, so you don’t need more than one correcting cycle to hit it.  Essentially, the edge of the screen acts like a target with </a:t>
            </a:r>
            <a:r>
              <a:rPr lang="en-US" i="1">
                <a:latin typeface="Times New Roman" charset="0"/>
                <a:ea typeface="Arial" charset="0"/>
              </a:rPr>
              <a:t>infinite</a:t>
            </a:r>
            <a:r>
              <a:rPr lang="en-US">
                <a:latin typeface="Times New Roman" charset="0"/>
                <a:ea typeface="Arial" charset="0"/>
              </a:rPr>
              <a:t> size.  (More precisely, the distance D to the center of the target is virtually equal to S, so T = a + b log (D/S + 1) solves to the minimum time T=a.) So edge-of-screen real estate is precious.  The Macintosh menu bar, positioned at the top of the screen, is faster to use than a Windows menu bar (which, even when a window is maximized, is displaced by the title bar).  Similarly, if you put controls at the edges of the screen, they should be active all the way to the edge to take advantage of this effect.  Don’t put an unclickable margin beside them.</a:t>
            </a:r>
          </a:p>
          <a:p>
            <a:pPr eaLnBrk="1" hangingPunct="1"/>
            <a:r>
              <a:rPr lang="en-US">
                <a:latin typeface="Times New Roman" charset="0"/>
                <a:ea typeface="Arial" charset="0"/>
              </a:rPr>
              <a:t>Fitts’s Law also explains why pie menus are faster to use than linear popup menus.  With a pie menu, every menu item is a slice of a pie centered on the mouse pointer.  As a result, each menu item is the same distance D away from the mouse pointer, and its size S (in the radial direction) is comparable to D.  Contrast that with a linear menu, where items further down the menu have larger D, and all items have a small S (height).  According to one study, pie menus are 15-20% faster than linear menus (Callahan et al. “An empirical comparison of pie vs. linear menus,” CHI 1991, </a:t>
            </a:r>
            <a:r>
              <a:rPr lang="en-US">
                <a:latin typeface="Times New Roman" charset="0"/>
                <a:ea typeface="Arial" charset="0"/>
                <a:hlinkClick r:id="rId3"/>
              </a:rPr>
              <a:t>http://doi.acm.org/10.1145/57167.57182</a:t>
            </a:r>
            <a:r>
              <a:rPr lang="en-US">
                <a:latin typeface="Times New Roman" charset="0"/>
                <a:ea typeface="Arial" charset="0"/>
              </a:rPr>
              <a:t> ). Pie menus are used occasionally in practice -- in some computer games, for example, and in the Sugar GUI created for the One-Laptop-Per-Child project.  The picture here shows a pie menu for Firefox available as an extension.  Pie menus are not widely used, however, perhaps because the efficiency benefits aren’t large enough to overcome the external consistency and layout simplicity of linear menus.</a:t>
            </a:r>
          </a:p>
          <a:p>
            <a:pPr eaLnBrk="1" hangingPunct="1"/>
            <a:r>
              <a:rPr lang="en-US">
                <a:latin typeface="Times New Roman" charset="0"/>
                <a:ea typeface="Arial" charset="0"/>
              </a:rPr>
              <a:t>Related to efficiency in general (though not to Fitts’s Law) is the idea of a </a:t>
            </a:r>
            <a:r>
              <a:rPr lang="en-US" b="1">
                <a:latin typeface="Times New Roman" charset="0"/>
                <a:ea typeface="Arial" charset="0"/>
              </a:rPr>
              <a:t>gesture</a:t>
            </a:r>
            <a:r>
              <a:rPr lang="en-US">
                <a:latin typeface="Times New Roman" charset="0"/>
                <a:ea typeface="Arial" charset="0"/>
              </a:rPr>
              <a:t>, a particular movement of the mouse (or stylus or finger) that triggers a command. For example, swiping the mouse to the left might trigger the Back command in a web browser.  Pie menus can help you learn gestures, when the same movement of your mouse is used for triggering the pie menu command (note that the Back icon is on the left of the pie menu shown). The combination of pie menus and gestures is called "marking menus", which have been used with good results in some research systems (Kurtenbach &amp; Buxton, “User Learning and Performance with Marking Menus,” CHI 1994. </a:t>
            </a:r>
            <a:r>
              <a:rPr lang="en-US">
                <a:latin typeface="Times New Roman" charset="0"/>
                <a:ea typeface="Arial" charset="0"/>
                <a:hlinkClick r:id="rId4"/>
              </a:rPr>
              <a:t>http://www.billbuxton.com/MMUserLearn.html</a:t>
            </a:r>
            <a:r>
              <a:rPr lang="en-US">
                <a:latin typeface="Times New Roman" charset="0"/>
                <a:ea typeface="Arial" charset="0"/>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37A0039A-7120-EE44-A9D7-E6413D71E347}" type="slidenum">
              <a:rPr lang="en-US"/>
              <a:pPr/>
              <a:t>18</a:t>
            </a:fld>
            <a:endParaRPr lang="en-US"/>
          </a:p>
        </p:txBody>
      </p:sp>
      <p:sp>
        <p:nvSpPr>
          <p:cNvPr id="44035" name="Rectangle 2"/>
          <p:cNvSpPr>
            <a:spLocks noGrp="1" noRot="1" noChangeAspect="1" noChangeArrowheads="1" noTextEdit="1"/>
          </p:cNvSpPr>
          <p:nvPr>
            <p:ph type="sldImg"/>
          </p:nvPr>
        </p:nvSpPr>
        <p:spPr>
          <a:xfrm>
            <a:off x="1503363" y="720725"/>
            <a:ext cx="4119562" cy="3089275"/>
          </a:xfrm>
          <a:ln/>
        </p:spPr>
      </p:sp>
      <p:sp>
        <p:nvSpPr>
          <p:cNvPr id="44036"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As we discussed in the first lecture, cascading submenus are hard to use, because the mouse pointer is constrained to a narrow tunnel in order to get over into the submenu.  Unlike the pointing tasks that Fitts’s Law applies to, this </a:t>
            </a:r>
            <a:r>
              <a:rPr lang="en-US" i="1">
                <a:latin typeface="Times New Roman" charset="0"/>
                <a:ea typeface="Arial" charset="0"/>
              </a:rPr>
              <a:t>steering task</a:t>
            </a:r>
            <a:r>
              <a:rPr lang="en-US">
                <a:latin typeface="Times New Roman" charset="0"/>
                <a:ea typeface="Arial" charset="0"/>
              </a:rPr>
              <a:t> puts a strong requirement on the error your hand is allowed to make: instead of iteratively reducing the error until it falls below the size of the target, you have to continuously keep the error smaller than the size of the tunnel.  The figure shows an intuition for why this works.  Each cycle of the motor system can only move a small distance </a:t>
            </a:r>
            <a:r>
              <a:rPr lang="en-US" i="1">
                <a:latin typeface="Times New Roman" charset="0"/>
                <a:ea typeface="Arial" charset="0"/>
              </a:rPr>
              <a:t>d</a:t>
            </a:r>
            <a:r>
              <a:rPr lang="en-US">
                <a:latin typeface="Times New Roman" charset="0"/>
                <a:ea typeface="Arial" charset="0"/>
              </a:rPr>
              <a:t>  such that the error </a:t>
            </a:r>
            <a:r>
              <a:rPr lang="el-GR" i="1">
                <a:latin typeface="Times New Roman" charset="0"/>
                <a:ea typeface="Arial" charset="0"/>
              </a:rPr>
              <a:t>ε</a:t>
            </a:r>
            <a:r>
              <a:rPr lang="en-US" i="1">
                <a:latin typeface="Times New Roman" charset="0"/>
                <a:ea typeface="Arial" charset="0"/>
              </a:rPr>
              <a:t>d</a:t>
            </a:r>
            <a:r>
              <a:rPr lang="en-US">
                <a:latin typeface="Times New Roman" charset="0"/>
                <a:ea typeface="Arial" charset="0"/>
              </a:rPr>
              <a:t> is kept below S.  The total distance </a:t>
            </a:r>
            <a:r>
              <a:rPr lang="en-US" i="1">
                <a:latin typeface="Times New Roman" charset="0"/>
                <a:ea typeface="Arial" charset="0"/>
              </a:rPr>
              <a:t>D</a:t>
            </a:r>
            <a:r>
              <a:rPr lang="en-US">
                <a:latin typeface="Times New Roman" charset="0"/>
                <a:ea typeface="Arial" charset="0"/>
              </a:rPr>
              <a:t> therefore takes </a:t>
            </a:r>
            <a:r>
              <a:rPr lang="en-US" i="1">
                <a:latin typeface="Times New Roman" charset="0"/>
                <a:ea typeface="Arial" charset="0"/>
              </a:rPr>
              <a:t>D/d = </a:t>
            </a:r>
            <a:r>
              <a:rPr lang="el-GR" i="1">
                <a:latin typeface="Times New Roman" charset="0"/>
                <a:ea typeface="Arial" charset="0"/>
              </a:rPr>
              <a:t>ε</a:t>
            </a:r>
            <a:r>
              <a:rPr lang="en-US" i="1">
                <a:latin typeface="Times New Roman" charset="0"/>
                <a:ea typeface="Arial" charset="0"/>
              </a:rPr>
              <a:t>D/S</a:t>
            </a:r>
            <a:r>
              <a:rPr lang="en-US">
                <a:latin typeface="Times New Roman" charset="0"/>
                <a:ea typeface="Arial" charset="0"/>
              </a:rPr>
              <a:t> cycles to cover.  As a result, the time is proportional to D/S, not log D/S.  It takes </a:t>
            </a:r>
            <a:r>
              <a:rPr lang="en-US" i="1">
                <a:latin typeface="Times New Roman" charset="0"/>
                <a:ea typeface="Arial" charset="0"/>
              </a:rPr>
              <a:t>exponentially longer</a:t>
            </a:r>
            <a:r>
              <a:rPr lang="en-US">
                <a:latin typeface="Times New Roman" charset="0"/>
                <a:ea typeface="Arial" charset="0"/>
              </a:rPr>
              <a:t> to hit a menu item on a cascading submenu than it would if you weren’t constrained to move down the tunnel to it.</a:t>
            </a:r>
          </a:p>
          <a:p>
            <a:pPr eaLnBrk="1" hangingPunct="1"/>
            <a:r>
              <a:rPr lang="en-US">
                <a:latin typeface="Times New Roman" charset="0"/>
                <a:ea typeface="Arial" charset="0"/>
              </a:rPr>
              <a:t>Windows tries to solve this problem with a 500 ms timeout, and now we know another reason that this solution isn’t ideal: it exceeds T</a:t>
            </a:r>
            <a:r>
              <a:rPr lang="en-US" baseline="-25000">
                <a:latin typeface="Times New Roman" charset="0"/>
                <a:ea typeface="Arial" charset="0"/>
              </a:rPr>
              <a:t>p</a:t>
            </a:r>
            <a:r>
              <a:rPr lang="en-US">
                <a:latin typeface="Times New Roman" charset="0"/>
                <a:ea typeface="Arial" charset="0"/>
              </a:rPr>
              <a:t> (even for the slowest value of T</a:t>
            </a:r>
            <a:r>
              <a:rPr lang="en-US" baseline="-25000">
                <a:latin typeface="Times New Roman" charset="0"/>
                <a:ea typeface="Arial" charset="0"/>
              </a:rPr>
              <a:t>p</a:t>
            </a:r>
            <a:r>
              <a:rPr lang="en-US">
                <a:latin typeface="Times New Roman" charset="0"/>
                <a:ea typeface="Arial" charset="0"/>
              </a:rPr>
              <a:t>), so it destroys perceptual fusion and our sense of causality.  Intentionally moving the mouse down to the next menu results in a noticeable delay.</a:t>
            </a:r>
          </a:p>
          <a:p>
            <a:pPr eaLnBrk="1" hangingPunct="1"/>
            <a:r>
              <a:rPr lang="en-US">
                <a:latin typeface="Times New Roman" charset="0"/>
                <a:ea typeface="Arial" charset="0"/>
              </a:rPr>
              <a:t>The Mac gets a Hall of Fame nod here: when a submenu opens, it</a:t>
            </a:r>
            <a:r>
              <a:rPr lang="en-US" baseline="0">
                <a:latin typeface="Times New Roman" charset="0"/>
                <a:ea typeface="Arial" charset="0"/>
              </a:rPr>
              <a:t> provides an invisible </a:t>
            </a:r>
            <a:r>
              <a:rPr lang="en-US">
                <a:latin typeface="Times New Roman" charset="0"/>
                <a:ea typeface="Arial" charset="0"/>
              </a:rPr>
              <a:t>triangular zone, spreading from the mouse to the submenu, in which the mouse pointer can move without losing the submenu. The user can point straight to the submenu without unusual corrections, and without even noticing that there might be a problem. (Hall of Fame interfaces may sometimes be invisible to the user!  They simply work better, and you don’t notice why.)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C6FF015-242E-094F-AE20-A10CB5E79E4C}" type="slidenum">
              <a:rPr lang="en-US"/>
              <a:pPr/>
              <a:t>19</a:t>
            </a:fld>
            <a:endParaRPr lang="en-US"/>
          </a:p>
        </p:txBody>
      </p:sp>
      <p:sp>
        <p:nvSpPr>
          <p:cNvPr id="46083" name="Rectangle 2"/>
          <p:cNvSpPr>
            <a:spLocks noGrp="1" noRot="1" noChangeAspect="1" noChangeArrowheads="1" noTextEdit="1"/>
          </p:cNvSpPr>
          <p:nvPr>
            <p:ph type="sldImg"/>
          </p:nvPr>
        </p:nvSpPr>
        <p:spPr>
          <a:xfrm>
            <a:off x="1503363" y="720725"/>
            <a:ext cx="4119562" cy="3089275"/>
          </a:xfrm>
          <a:ln/>
        </p:spPr>
      </p:sp>
      <p:sp>
        <p:nvSpPr>
          <p:cNvPr id="46084"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Another important phenomenon of the cognitive processor is the fact that we can tune its performance to various points on a </a:t>
            </a:r>
            <a:r>
              <a:rPr lang="en-US" b="1">
                <a:latin typeface="Times New Roman" charset="0"/>
                <a:ea typeface="Arial" charset="0"/>
              </a:rPr>
              <a:t>speed-accuracy</a:t>
            </a:r>
            <a:r>
              <a:rPr lang="en-US">
                <a:latin typeface="Times New Roman" charset="0"/>
                <a:ea typeface="Arial" charset="0"/>
              </a:rPr>
              <a:t> tradeoff curve.  We can force ourselves to make decisions faster (shorter reaction time) at the cost of making some of those decisions wrong.  Conversely, we can slow down, take a longer time for each decision and improve accuracy.  It turns out that for skill-based decision making, reaction time varies linearly with the log of odds of correctness; i.e., a constant increase in reaction time can double the odds of a correct decision.</a:t>
            </a:r>
          </a:p>
          <a:p>
            <a:pPr eaLnBrk="1" hangingPunct="1"/>
            <a:r>
              <a:rPr lang="en-US">
                <a:latin typeface="Times New Roman" charset="0"/>
                <a:ea typeface="Arial" charset="0"/>
              </a:rPr>
              <a:t>The speed-accuracy curve isn’t fixed; it can be moved up by practicing the task.  Also, people have different curves for different tasks; a pro tennis player will have a high curve for tennis but a low one for surgery.</a:t>
            </a:r>
          </a:p>
          <a:p>
            <a:pPr eaLnBrk="1" hangingPunct="1"/>
            <a:r>
              <a:rPr lang="en-US">
                <a:latin typeface="Times New Roman" charset="0"/>
                <a:ea typeface="Arial" charset="0"/>
              </a:rPr>
              <a:t>One consequence of this idea is that </a:t>
            </a:r>
            <a:r>
              <a:rPr lang="en-US" b="1">
                <a:latin typeface="Times New Roman" charset="0"/>
                <a:ea typeface="Arial" charset="0"/>
              </a:rPr>
              <a:t>efficiency</a:t>
            </a:r>
            <a:r>
              <a:rPr lang="en-US">
                <a:latin typeface="Times New Roman" charset="0"/>
                <a:ea typeface="Arial" charset="0"/>
              </a:rPr>
              <a:t> can be traded off against </a:t>
            </a:r>
            <a:r>
              <a:rPr lang="en-US" b="1">
                <a:latin typeface="Times New Roman" charset="0"/>
                <a:ea typeface="Arial" charset="0"/>
              </a:rPr>
              <a:t>error prevention</a:t>
            </a:r>
            <a:r>
              <a:rPr lang="en-US">
                <a:latin typeface="Times New Roman" charset="0"/>
                <a:ea typeface="Arial" charset="0"/>
              </a:rPr>
              <a:t>.  Most users will seek a speed that keeps slips to a low level, but doesn’t completely eliminate them.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673B602-3856-FA4A-9A46-DAB2342650F4}" type="slidenum">
              <a:rPr lang="en-US"/>
              <a:pPr/>
              <a:t>20</a:t>
            </a:fld>
            <a:endParaRPr lang="en-US"/>
          </a:p>
        </p:txBody>
      </p:sp>
      <p:sp>
        <p:nvSpPr>
          <p:cNvPr id="48131" name="Rectangle 2"/>
          <p:cNvSpPr>
            <a:spLocks noGrp="1" noRot="1" noChangeAspect="1" noChangeArrowheads="1" noTextEdit="1"/>
          </p:cNvSpPr>
          <p:nvPr>
            <p:ph type="sldImg"/>
          </p:nvPr>
        </p:nvSpPr>
        <p:spPr>
          <a:xfrm>
            <a:off x="1503363" y="720725"/>
            <a:ext cx="4119562" cy="3089275"/>
          </a:xfrm>
          <a:ln/>
        </p:spPr>
      </p:sp>
      <p:sp>
        <p:nvSpPr>
          <p:cNvPr id="48132"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One more relevant feature of the entire perceptual-cognitive-motor system is that the time to do a task decreases with practice.  In particular, the time decreases according to a power law. The power law describes a linear curve on a log-log scale of time and number of trials.</a:t>
            </a:r>
          </a:p>
          <a:p>
            <a:pPr eaLnBrk="1" hangingPunct="1"/>
            <a:r>
              <a:rPr lang="en-US">
                <a:latin typeface="Times New Roman" charset="0"/>
                <a:ea typeface="Arial" charset="0"/>
              </a:rPr>
              <a:t>In practice, the power law means that novices get rapidly better at a task with practice, but then their performance levels off to nearly flat (although still slowly improving).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D84ECBC-AB76-464C-BC91-95173B148D28}" type="slidenum">
              <a:rPr lang="en-US"/>
              <a:pPr/>
              <a:t>2</a:t>
            </a:fld>
            <a:endParaRPr lang="en-US"/>
          </a:p>
        </p:txBody>
      </p:sp>
      <p:sp>
        <p:nvSpPr>
          <p:cNvPr id="96259" name="Rectangle 2"/>
          <p:cNvSpPr>
            <a:spLocks noGrp="1" noRot="1" noChangeAspect="1" noChangeArrowheads="1" noTextEdit="1"/>
          </p:cNvSpPr>
          <p:nvPr>
            <p:ph type="sldImg"/>
          </p:nvPr>
        </p:nvSpPr>
        <p:spPr>
          <a:xfrm>
            <a:off x="1258888" y="720725"/>
            <a:ext cx="4799012" cy="3598863"/>
          </a:xfrm>
          <a:ln/>
        </p:spPr>
      </p:sp>
      <p:sp>
        <p:nvSpPr>
          <p:cNvPr id="96260" name="Rectangle 3"/>
          <p:cNvSpPr>
            <a:spLocks noGrp="1" noChangeArrowheads="1"/>
          </p:cNvSpPr>
          <p:nvPr>
            <p:ph type="body" idx="1"/>
          </p:nvPr>
        </p:nvSpPr>
        <p:spPr>
          <a:xfrm>
            <a:off x="731838" y="4560888"/>
            <a:ext cx="5851525" cy="4319587"/>
          </a:xfrm>
          <a:noFill/>
          <a:ln/>
        </p:spPr>
        <p:txBody>
          <a:bodyPr/>
          <a:lstStyle/>
          <a:p>
            <a:pPr eaLnBrk="1" hangingPunct="1"/>
            <a:r>
              <a:rPr lang="en-US">
                <a:latin typeface="Times New Roman" charset="0"/>
                <a:ea typeface="Arial" charset="0"/>
              </a:rPr>
              <a:t>This message used to appear when you tried to delete the contents of your Internet Explorer cache from inside Windows Explorer (i.e., you browse to the cache directory, select a file containing one of IE’s browser cookies, and delete it).</a:t>
            </a:r>
          </a:p>
          <a:p>
            <a:pPr eaLnBrk="1" hangingPunct="1"/>
            <a:r>
              <a:rPr lang="en-US">
                <a:latin typeface="Times New Roman" charset="0"/>
                <a:ea typeface="Arial" charset="0"/>
              </a:rPr>
              <a:t>Put aside the fact that the message is almost tautological (“Cookie… is a Cookie”) and overexcited (“!!”).  Does it give the user enough information to make a decision?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503363" y="720725"/>
            <a:ext cx="4119562" cy="3089275"/>
          </a:xfrm>
          <a:ln/>
        </p:spPr>
      </p:sp>
      <p:sp>
        <p:nvSpPr>
          <p:cNvPr id="50179" name="Notes Placeholder 2"/>
          <p:cNvSpPr>
            <a:spLocks noGrp="1"/>
          </p:cNvSpPr>
          <p:nvPr>
            <p:ph type="body" idx="1"/>
          </p:nvPr>
        </p:nvSpPr>
        <p:spPr>
          <a:noFill/>
          <a:ln/>
        </p:spPr>
        <p:txBody>
          <a:bodyPr/>
          <a:lstStyle/>
          <a:p>
            <a:r>
              <a:rPr lang="en-US">
                <a:latin typeface="Times New Roman" charset="0"/>
                <a:ea typeface="Arial" charset="0"/>
              </a:rPr>
              <a:t>Now that we’ve discussed aspects of the human cognitive system that are relevant to user interface efficiency, let’s derive some practical rules for improving efficiency.</a:t>
            </a:r>
          </a:p>
          <a:p>
            <a:r>
              <a:rPr lang="en-US">
                <a:latin typeface="Times New Roman" charset="0"/>
                <a:ea typeface="Arial" charset="0"/>
              </a:rPr>
              <a:t>First, let’s consider mouse tasks, which are governed by pointing (Fitts’s Law) and steering.  Since size matters for Fitts’s Law, frequently-used mouse affordances should be big.  The bigger the target, the easier the pointing task is.</a:t>
            </a:r>
          </a:p>
          <a:p>
            <a:r>
              <a:rPr lang="en-US">
                <a:latin typeface="Times New Roman" charset="0"/>
                <a:ea typeface="Arial" charset="0"/>
              </a:rPr>
              <a:t>Similarly, consider the path that the mouse must follow in a frequently-used procedure.  If it has to bounce all over the screen, from the bottom of the window to the top of the window, or back and forth from one side of the window to the other, then the cost of all that mouse movement will add up, and reduce efficiency.  Targets that are frequently used together should be placed near each other.</a:t>
            </a:r>
          </a:p>
          <a:p>
            <a:r>
              <a:rPr lang="en-US">
                <a:latin typeface="Times New Roman" charset="0"/>
                <a:ea typeface="Arial" charset="0"/>
              </a:rPr>
              <a:t>We mentioned the value of screen edges and screen corners, since they trap the mouse and act like infinite-size targets.  There’s no point in having an unclickable margin at the edge of the screen.</a:t>
            </a:r>
          </a:p>
          <a:p>
            <a:r>
              <a:rPr lang="en-US">
                <a:latin typeface="Times New Roman" charset="0"/>
                <a:ea typeface="Arial" charset="0"/>
              </a:rPr>
              <a:t>Finally, since steering tasks are so much slower than pointing tasks, avoid steering whenever possible.  When you can’t avoid it, minimize the steering distance.  Cascading submenus are much worse when the menu items are long, forcing the mouse to move down a long tunnel before it can reach the submenu.</a:t>
            </a:r>
          </a:p>
          <a:p>
            <a:endParaRPr lang="en-US">
              <a:latin typeface="Times New Roman" charset="0"/>
              <a:ea typeface="Arial" charset="0"/>
            </a:endParaRPr>
          </a:p>
        </p:txBody>
      </p:sp>
      <p:sp>
        <p:nvSpPr>
          <p:cNvPr id="50180" name="Slide Number Placeholder 3"/>
          <p:cNvSpPr>
            <a:spLocks noGrp="1"/>
          </p:cNvSpPr>
          <p:nvPr>
            <p:ph type="sldNum" sz="quarter" idx="5"/>
          </p:nvPr>
        </p:nvSpPr>
        <p:spPr>
          <a:noFill/>
        </p:spPr>
        <p:txBody>
          <a:bodyPr/>
          <a:lstStyle/>
          <a:p>
            <a:fld id="{732DFBBB-24AE-AD44-B2C1-20AEE9E4700B}"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503363" y="720725"/>
            <a:ext cx="4119562" cy="3089275"/>
          </a:xfrm>
          <a:ln/>
        </p:spPr>
      </p:sp>
      <p:sp>
        <p:nvSpPr>
          <p:cNvPr id="52227" name="Notes Placeholder 2"/>
          <p:cNvSpPr>
            <a:spLocks noGrp="1"/>
          </p:cNvSpPr>
          <p:nvPr>
            <p:ph type="body" idx="1"/>
          </p:nvPr>
        </p:nvSpPr>
        <p:spPr>
          <a:noFill/>
          <a:ln/>
        </p:spPr>
        <p:txBody>
          <a:bodyPr/>
          <a:lstStyle/>
          <a:p>
            <a:r>
              <a:rPr lang="en-US">
                <a:latin typeface="Times New Roman" charset="0"/>
                <a:ea typeface="Arial" charset="0"/>
              </a:rPr>
              <a:t>Another common way to increase efficiency of an interface is to add </a:t>
            </a:r>
            <a:r>
              <a:rPr lang="en-US" b="1">
                <a:latin typeface="Times New Roman" charset="0"/>
                <a:ea typeface="Arial" charset="0"/>
              </a:rPr>
              <a:t>keyboard shortcuts </a:t>
            </a:r>
            <a:r>
              <a:rPr lang="en-US">
                <a:latin typeface="Times New Roman" charset="0"/>
                <a:ea typeface="Arial" charset="0"/>
              </a:rPr>
              <a:t>– easily memorable key combinations.  There are conventional techniques for displaying keyboard shortcuts (like Ctrl+N and Ctrl-O) in the menubar.  Menubars and buttons often have </a:t>
            </a:r>
            <a:r>
              <a:rPr lang="en-US" b="1">
                <a:latin typeface="Times New Roman" charset="0"/>
                <a:ea typeface="Arial" charset="0"/>
              </a:rPr>
              <a:t>accelerators</a:t>
            </a:r>
            <a:r>
              <a:rPr lang="en-US">
                <a:latin typeface="Times New Roman" charset="0"/>
                <a:ea typeface="Arial" charset="0"/>
              </a:rPr>
              <a:t> as well (the underlined letters, which are usually invoked by holding down Alt to give keyboard focus to the menubar, then pressing the underlined letter).</a:t>
            </a:r>
          </a:p>
          <a:p>
            <a:r>
              <a:rPr lang="en-US">
                <a:latin typeface="Times New Roman" charset="0"/>
                <a:ea typeface="Arial" charset="0"/>
              </a:rPr>
              <a:t>Choose keyboard shortcuts so that they are easily associated with the command in the user’s memory.  Keep the risks of description slips in mind, too, and don’t make dangerous commands too easy to invoke by accident.</a:t>
            </a:r>
          </a:p>
          <a:p>
            <a:r>
              <a:rPr lang="en-US">
                <a:latin typeface="Times New Roman" charset="0"/>
                <a:ea typeface="Arial" charset="0"/>
              </a:rPr>
              <a:t>Keyboard operation also provides </a:t>
            </a:r>
            <a:r>
              <a:rPr lang="en-US" b="1">
                <a:latin typeface="Times New Roman" charset="0"/>
                <a:ea typeface="Arial" charset="0"/>
              </a:rPr>
              <a:t>accessibility </a:t>
            </a:r>
            <a:r>
              <a:rPr lang="en-US">
                <a:latin typeface="Times New Roman" charset="0"/>
                <a:ea typeface="Arial" charset="0"/>
              </a:rPr>
              <a:t>benefits, since it allows your interface to be used by users who can’t see well enough to point a mouse.  We’ll have more to say about accessibility in a future lecture.</a:t>
            </a:r>
          </a:p>
        </p:txBody>
      </p:sp>
      <p:sp>
        <p:nvSpPr>
          <p:cNvPr id="52228" name="Slide Number Placeholder 3"/>
          <p:cNvSpPr>
            <a:spLocks noGrp="1"/>
          </p:cNvSpPr>
          <p:nvPr>
            <p:ph type="sldNum" sz="quarter" idx="5"/>
          </p:nvPr>
        </p:nvSpPr>
        <p:spPr>
          <a:noFill/>
        </p:spPr>
        <p:txBody>
          <a:bodyPr/>
          <a:lstStyle/>
          <a:p>
            <a:fld id="{6F0FAD36-FA6D-5A47-9690-F625CAD67D97}" type="slidenum">
              <a:rPr lang="en-US"/>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503363" y="720725"/>
            <a:ext cx="4119562" cy="3089275"/>
          </a:xfrm>
          <a:ln/>
        </p:spPr>
      </p:sp>
      <p:sp>
        <p:nvSpPr>
          <p:cNvPr id="54275" name="Notes Placeholder 2"/>
          <p:cNvSpPr>
            <a:spLocks noGrp="1"/>
          </p:cNvSpPr>
          <p:nvPr>
            <p:ph type="body" idx="1"/>
          </p:nvPr>
        </p:nvSpPr>
        <p:spPr>
          <a:noFill/>
          <a:ln/>
        </p:spPr>
        <p:txBody>
          <a:bodyPr/>
          <a:lstStyle/>
          <a:p>
            <a:r>
              <a:rPr lang="en-US">
                <a:latin typeface="Times New Roman" charset="0"/>
                <a:ea typeface="Arial" charset="0"/>
              </a:rPr>
              <a:t>Another kind of shortcut aggregates a group of commands into a single item that invokes them all at once.  </a:t>
            </a:r>
            <a:r>
              <a:rPr lang="en-US" b="1">
                <a:latin typeface="Times New Roman" charset="0"/>
                <a:ea typeface="Arial" charset="0"/>
              </a:rPr>
              <a:t>Styles</a:t>
            </a:r>
            <a:r>
              <a:rPr lang="en-US">
                <a:latin typeface="Times New Roman" charset="0"/>
                <a:ea typeface="Arial" charset="0"/>
              </a:rPr>
              <a:t> in word processors are an example of this idea.  A named style bundles up a number of properties (font, font size, text color, margins, line spacing, etc.) into a single command that can be invoked with a single click.  A scripts of commands in a command language are another kind of aggregate.  </a:t>
            </a:r>
            <a:r>
              <a:rPr lang="en-US" b="1">
                <a:latin typeface="Times New Roman" charset="0"/>
                <a:ea typeface="Arial" charset="0"/>
              </a:rPr>
              <a:t>Bookmarks</a:t>
            </a:r>
            <a:r>
              <a:rPr lang="en-US">
                <a:latin typeface="Times New Roman" charset="0"/>
                <a:ea typeface="Arial" charset="0"/>
              </a:rPr>
              <a:t> are another useful shortcut.</a:t>
            </a:r>
            <a:endParaRPr lang="en-US" b="1">
              <a:latin typeface="Times New Roman" charset="0"/>
              <a:ea typeface="Arial" charset="0"/>
            </a:endParaRPr>
          </a:p>
        </p:txBody>
      </p:sp>
      <p:sp>
        <p:nvSpPr>
          <p:cNvPr id="54276" name="Slide Number Placeholder 3"/>
          <p:cNvSpPr>
            <a:spLocks noGrp="1"/>
          </p:cNvSpPr>
          <p:nvPr>
            <p:ph type="sldNum" sz="quarter" idx="5"/>
          </p:nvPr>
        </p:nvSpPr>
        <p:spPr>
          <a:noFill/>
        </p:spPr>
        <p:txBody>
          <a:bodyPr/>
          <a:lstStyle/>
          <a:p>
            <a:fld id="{ED414364-B497-DF42-8EAC-096BA8021623}" type="slidenum">
              <a:rPr lang="en-US"/>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503363" y="720725"/>
            <a:ext cx="4119562" cy="3089275"/>
          </a:xfrm>
          <a:ln/>
        </p:spPr>
      </p:sp>
      <p:sp>
        <p:nvSpPr>
          <p:cNvPr id="56323" name="Notes Placeholder 2"/>
          <p:cNvSpPr>
            <a:spLocks noGrp="1"/>
          </p:cNvSpPr>
          <p:nvPr>
            <p:ph type="body" idx="1"/>
          </p:nvPr>
        </p:nvSpPr>
        <p:spPr>
          <a:noFill/>
          <a:ln/>
        </p:spPr>
        <p:txBody>
          <a:bodyPr/>
          <a:lstStyle/>
          <a:p>
            <a:r>
              <a:rPr lang="en-US" dirty="0">
                <a:latin typeface="Times New Roman" charset="0"/>
                <a:ea typeface="Arial" charset="0"/>
              </a:rPr>
              <a:t>We’ve talked about another kind of aggregation in</a:t>
            </a:r>
            <a:r>
              <a:rPr lang="en-US" dirty="0" smtClean="0">
                <a:latin typeface="Times New Roman" charset="0"/>
                <a:ea typeface="Arial" charset="0"/>
              </a:rPr>
              <a:t> today’s hall </a:t>
            </a:r>
            <a:r>
              <a:rPr lang="en-US" dirty="0">
                <a:latin typeface="Times New Roman" charset="0"/>
                <a:ea typeface="Arial" charset="0"/>
              </a:rPr>
              <a:t>of fame &amp; shame: aggregating a set of questions that the system wants to ask the user.  Yes to All and No to All are good, but they don’t smoothly handle the case where the user wants to choose a mix of Yes and No.  Eclipse’s list of checkboxes, with Select All and Deselect All, provides a good mix of flexibility and efficiency.</a:t>
            </a:r>
          </a:p>
          <a:p>
            <a:endParaRPr lang="en-US" dirty="0">
              <a:latin typeface="Times New Roman" charset="0"/>
              <a:ea typeface="Arial" charset="0"/>
            </a:endParaRPr>
          </a:p>
        </p:txBody>
      </p:sp>
      <p:sp>
        <p:nvSpPr>
          <p:cNvPr id="56324" name="Slide Number Placeholder 3"/>
          <p:cNvSpPr>
            <a:spLocks noGrp="1"/>
          </p:cNvSpPr>
          <p:nvPr>
            <p:ph type="sldNum" sz="quarter" idx="5"/>
          </p:nvPr>
        </p:nvSpPr>
        <p:spPr>
          <a:noFill/>
        </p:spPr>
        <p:txBody>
          <a:bodyPr/>
          <a:lstStyle/>
          <a:p>
            <a:fld id="{B9376DA9-14B9-624E-B5C5-6DFD8E1351DE}" type="slidenum">
              <a:rPr lang="en-US"/>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503363" y="720725"/>
            <a:ext cx="4119562" cy="3089275"/>
          </a:xfrm>
          <a:ln/>
        </p:spPr>
      </p:sp>
      <p:sp>
        <p:nvSpPr>
          <p:cNvPr id="58371" name="Notes Placeholder 2"/>
          <p:cNvSpPr>
            <a:spLocks noGrp="1"/>
          </p:cNvSpPr>
          <p:nvPr>
            <p:ph type="body" idx="1"/>
          </p:nvPr>
        </p:nvSpPr>
        <p:spPr>
          <a:noFill/>
          <a:ln/>
        </p:spPr>
        <p:txBody>
          <a:bodyPr/>
          <a:lstStyle/>
          <a:p>
            <a:r>
              <a:rPr lang="en-US">
                <a:latin typeface="Times New Roman" charset="0"/>
                <a:ea typeface="Arial" charset="0"/>
              </a:rPr>
              <a:t>A great way to improve the efficiency of the interface is to predict what the user is likely to enter, and offer it as a default or an autocompletion option.</a:t>
            </a:r>
          </a:p>
          <a:p>
            <a:r>
              <a:rPr lang="en-US" b="1">
                <a:latin typeface="Times New Roman" charset="0"/>
                <a:ea typeface="Arial" charset="0"/>
              </a:rPr>
              <a:t>Defaults</a:t>
            </a:r>
            <a:r>
              <a:rPr lang="en-US">
                <a:latin typeface="Times New Roman" charset="0"/>
                <a:ea typeface="Arial" charset="0"/>
              </a:rPr>
              <a:t> are common answers already filled into a form.  Defaults help in lots of ways: they provide shortcuts to both novices and frequent users; and they help the user learn the interface by showing examples of legal entries. Defaults should be </a:t>
            </a:r>
            <a:r>
              <a:rPr lang="en-US" b="1">
                <a:latin typeface="Times New Roman" charset="0"/>
                <a:ea typeface="Arial" charset="0"/>
              </a:rPr>
              <a:t>fragile</a:t>
            </a:r>
            <a:r>
              <a:rPr lang="en-US">
                <a:latin typeface="Times New Roman" charset="0"/>
                <a:ea typeface="Arial" charset="0"/>
              </a:rPr>
              <a:t>; when you click on or Tab to a field containing a default value, it should be fully selected so that frequent users can replace it immediately by simply starting to type a new value.  (This technique, where typing replaces the selection, is called </a:t>
            </a:r>
            <a:r>
              <a:rPr lang="en-US" b="1">
                <a:latin typeface="Times New Roman" charset="0"/>
                <a:ea typeface="Arial" charset="0"/>
              </a:rPr>
              <a:t>pending delete</a:t>
            </a:r>
            <a:r>
              <a:rPr lang="en-US">
                <a:latin typeface="Times New Roman" charset="0"/>
                <a:ea typeface="Arial" charset="0"/>
              </a:rPr>
              <a:t>.  It’s the way most GUIs work, but not all.  Emacs, for example, doesn’t use pending delete; when you highlight some text, and then start typing, it doesn’t delete the highlighted text automatically.)  If the default value is wrong, then using a fragile default allows the correct value to be entered as if the field were empty, so having the default costs nothing.</a:t>
            </a:r>
          </a:p>
          <a:p>
            <a:r>
              <a:rPr lang="en-US">
                <a:latin typeface="Times New Roman" charset="0"/>
                <a:ea typeface="Arial" charset="0"/>
              </a:rPr>
              <a:t>Incidentally, it’s a good idea to remove the word “default” from your interface’s vocabulary.  It’s a technical term with some very negative connotations in the lending world.</a:t>
            </a:r>
          </a:p>
          <a:p>
            <a:r>
              <a:rPr lang="en-US">
                <a:latin typeface="Times New Roman" charset="0"/>
                <a:ea typeface="Arial" charset="0"/>
              </a:rPr>
              <a:t>Many inputs exhibit temporal locality – i.e., the user is more likely to enter a value they entered recently. File editing often exhibits temporal locality, which is why Recently-Used Files menus (like this) are very helpful for making file opening more efficient.  Keep histories of users’ previous choices, not just of files but of any values that might be useful.  When you display the Print dialog again, for example, remember and present as defaults the settings the user provided before.</a:t>
            </a:r>
          </a:p>
        </p:txBody>
      </p:sp>
      <p:sp>
        <p:nvSpPr>
          <p:cNvPr id="58372" name="Slide Number Placeholder 3"/>
          <p:cNvSpPr>
            <a:spLocks noGrp="1"/>
          </p:cNvSpPr>
          <p:nvPr>
            <p:ph type="sldNum" sz="quarter" idx="5"/>
          </p:nvPr>
        </p:nvSpPr>
        <p:spPr>
          <a:noFill/>
        </p:spPr>
        <p:txBody>
          <a:bodyPr/>
          <a:lstStyle/>
          <a:p>
            <a:fld id="{8DCCEF83-A503-684C-AB60-97AF62DE8C1D}"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503363" y="720725"/>
            <a:ext cx="4119562" cy="3089275"/>
          </a:xfrm>
          <a:ln/>
        </p:spPr>
      </p:sp>
      <p:sp>
        <p:nvSpPr>
          <p:cNvPr id="60419" name="Notes Placeholder 2"/>
          <p:cNvSpPr>
            <a:spLocks noGrp="1"/>
          </p:cNvSpPr>
          <p:nvPr>
            <p:ph type="body" idx="1"/>
          </p:nvPr>
        </p:nvSpPr>
        <p:spPr>
          <a:noFill/>
          <a:ln/>
        </p:spPr>
        <p:txBody>
          <a:bodyPr/>
          <a:lstStyle/>
          <a:p>
            <a:r>
              <a:rPr lang="en-US" b="1" dirty="0">
                <a:latin typeface="Times New Roman" charset="0"/>
                <a:ea typeface="Arial" charset="0"/>
              </a:rPr>
              <a:t>Anticipation</a:t>
            </a:r>
            <a:r>
              <a:rPr lang="en-US" dirty="0">
                <a:latin typeface="Times New Roman" charset="0"/>
                <a:ea typeface="Arial" charset="0"/>
              </a:rPr>
              <a:t> means that a good design should put all needed information and tools within the user’s easy reach.  If your current task</a:t>
            </a:r>
            <a:r>
              <a:rPr lang="en-US" dirty="0" smtClean="0">
                <a:latin typeface="Times New Roman" charset="0"/>
                <a:ea typeface="Arial" charset="0"/>
              </a:rPr>
              <a:t> has </a:t>
            </a:r>
            <a:r>
              <a:rPr lang="en-US" dirty="0">
                <a:latin typeface="Times New Roman" charset="0"/>
                <a:ea typeface="Arial" charset="0"/>
              </a:rPr>
              <a:t>a</a:t>
            </a:r>
            <a:r>
              <a:rPr lang="en-US" dirty="0" smtClean="0">
                <a:latin typeface="Times New Roman" charset="0"/>
                <a:ea typeface="Arial" charset="0"/>
              </a:rPr>
              <a:t> subtask that requires a different feature from the interface, </a:t>
            </a:r>
            <a:r>
              <a:rPr lang="en-US" dirty="0">
                <a:latin typeface="Times New Roman" charset="0"/>
                <a:ea typeface="Arial" charset="0"/>
              </a:rPr>
              <a:t>but</a:t>
            </a:r>
            <a:r>
              <a:rPr lang="en-US" dirty="0" smtClean="0">
                <a:latin typeface="Times New Roman" charset="0"/>
                <a:ea typeface="Arial" charset="0"/>
              </a:rPr>
              <a:t> that feature isn’t </a:t>
            </a:r>
            <a:r>
              <a:rPr lang="en-US" dirty="0">
                <a:latin typeface="Times New Roman" charset="0"/>
                <a:ea typeface="Arial" charset="0"/>
              </a:rPr>
              <a:t>immediately available in the current mode, then you may have to back out of what you’re doing, at a cost to efficiency.</a:t>
            </a:r>
          </a:p>
          <a:p>
            <a:r>
              <a:rPr lang="en-US" dirty="0">
                <a:latin typeface="Times New Roman" charset="0"/>
                <a:ea typeface="Arial" charset="0"/>
              </a:rPr>
              <a:t>Here’s the File Open dialog in Windows XP.  This dialog demonstrates a number of efficiency improvements:</a:t>
            </a:r>
          </a:p>
          <a:p>
            <a:r>
              <a:rPr lang="en-US" dirty="0">
                <a:latin typeface="Times New Roman" charset="0"/>
                <a:ea typeface="Arial" charset="0"/>
              </a:rPr>
              <a:t>* The toolbar icons across the top show some evidence of anticipating the user’s needs.  Probably the most important is the New Folder icon, which lets you create a new folder to save your file in.</a:t>
            </a:r>
          </a:p>
          <a:p>
            <a:r>
              <a:rPr lang="en-US" dirty="0">
                <a:latin typeface="Times New Roman" charset="0"/>
                <a:ea typeface="Arial" charset="0"/>
              </a:rPr>
              <a:t>* The icons on the left side are bookmarks for very common places that users go to open files, like the Desktop or the My Documents folder.</a:t>
            </a:r>
          </a:p>
          <a:p>
            <a:pPr eaLnBrk="1" hangingPunct="1"/>
            <a:r>
              <a:rPr lang="en-US" dirty="0">
                <a:latin typeface="Times New Roman" charset="0"/>
                <a:ea typeface="Arial" charset="0"/>
              </a:rPr>
              <a:t>* The History icon captures another aspect of the file-opening task: that users often need to open a file that they’ve opened recently.</a:t>
            </a:r>
          </a:p>
          <a:p>
            <a:pPr eaLnBrk="1" hangingPunct="1"/>
            <a:r>
              <a:rPr lang="en-US" dirty="0">
                <a:latin typeface="Times New Roman" charset="0"/>
                <a:ea typeface="Arial" charset="0"/>
              </a:rPr>
              <a:t>* If you click on My Network Places, you’ll see more evidence of anticipation: not just a list of the network places that you’ve already created (network places are basically bookmarks pointing to file servers), but also icons for the common subtasks involved in managing the list of network places: Add Network Place to add a new one; and the Network Setup Wizard if you aren’t connected to the network yet.</a:t>
            </a:r>
          </a:p>
          <a:p>
            <a:pPr eaLnBrk="1" hangingPunct="1"/>
            <a:r>
              <a:rPr lang="en-US" dirty="0">
                <a:latin typeface="Times New Roman" charset="0"/>
                <a:ea typeface="Arial" charset="0"/>
              </a:rPr>
              <a:t>It’s worth noting that all these operations are available elsewhere in Windows – recently opened files are found in PowerPoint’s File menu, the Network Setup wizard can be found from the Start menu or the Control Panel, and new folders can be made with Windows Explorer.  So they’re here only as shortcuts to functionality that was already available – shortcuts that serve both </a:t>
            </a:r>
            <a:r>
              <a:rPr lang="en-US" b="1" dirty="0" err="1">
                <a:latin typeface="Times New Roman" charset="0"/>
                <a:ea typeface="Arial" charset="0"/>
              </a:rPr>
              <a:t>learnability</a:t>
            </a:r>
            <a:r>
              <a:rPr lang="en-US" b="1" dirty="0" smtClean="0">
                <a:latin typeface="Times New Roman" charset="0"/>
                <a:ea typeface="Arial" charset="0"/>
              </a:rPr>
              <a:t> and visibility </a:t>
            </a:r>
            <a:r>
              <a:rPr lang="en-US" dirty="0" smtClean="0">
                <a:latin typeface="Times New Roman" charset="0"/>
                <a:ea typeface="Arial" charset="0"/>
              </a:rPr>
              <a:t>(</a:t>
            </a:r>
            <a:r>
              <a:rPr lang="en-US" dirty="0">
                <a:latin typeface="Times New Roman" charset="0"/>
                <a:ea typeface="Arial" charset="0"/>
              </a:rPr>
              <a:t>since the user doesn’t have to learn about all those other places in order to perform the task of this dialog) and </a:t>
            </a:r>
            <a:r>
              <a:rPr lang="en-US" b="1" dirty="0">
                <a:latin typeface="Times New Roman" charset="0"/>
                <a:ea typeface="Arial" charset="0"/>
              </a:rPr>
              <a:t>efficiency</a:t>
            </a:r>
            <a:r>
              <a:rPr lang="en-US" dirty="0">
                <a:latin typeface="Times New Roman" charset="0"/>
                <a:ea typeface="Arial" charset="0"/>
              </a:rPr>
              <a:t> (since even if I know about those other places, I’m not forced to navigate to them to get the job done).</a:t>
            </a:r>
          </a:p>
          <a:p>
            <a:endParaRPr lang="en-US" dirty="0">
              <a:latin typeface="Times New Roman" charset="0"/>
              <a:ea typeface="Arial" charset="0"/>
            </a:endParaRPr>
          </a:p>
        </p:txBody>
      </p:sp>
      <p:sp>
        <p:nvSpPr>
          <p:cNvPr id="60420" name="Slide Number Placeholder 3"/>
          <p:cNvSpPr>
            <a:spLocks noGrp="1"/>
          </p:cNvSpPr>
          <p:nvPr>
            <p:ph type="sldNum" sz="quarter" idx="5"/>
          </p:nvPr>
        </p:nvSpPr>
        <p:spPr>
          <a:noFill/>
        </p:spPr>
        <p:txBody>
          <a:bodyPr/>
          <a:lstStyle/>
          <a:p>
            <a:fld id="{6128277F-4F56-7F4E-8784-B974123E90C1}"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65200"/>
            <a:fld id="{ABC5F1C3-3189-0147-94EC-8790BE4F4A4B}" type="slidenum">
              <a:rPr lang="en-US"/>
              <a:pPr defTabSz="965200"/>
              <a:t>27</a:t>
            </a:fld>
            <a:endParaRPr lang="en-US"/>
          </a:p>
        </p:txBody>
      </p:sp>
      <p:sp>
        <p:nvSpPr>
          <p:cNvPr id="62467" name="Rectangle 2"/>
          <p:cNvSpPr>
            <a:spLocks noGrp="1" noRot="1" noChangeAspect="1" noChangeArrowheads="1" noTextEdit="1"/>
          </p:cNvSpPr>
          <p:nvPr>
            <p:ph type="sldImg"/>
          </p:nvPr>
        </p:nvSpPr>
        <p:spPr>
          <a:xfrm>
            <a:off x="1503363" y="720725"/>
            <a:ext cx="4119562" cy="3089275"/>
          </a:xfrm>
          <a:ln/>
        </p:spPr>
      </p:sp>
      <p:sp>
        <p:nvSpPr>
          <p:cNvPr id="62468" name="Rectangle 3"/>
          <p:cNvSpPr>
            <a:spLocks noGrp="1" noChangeArrowheads="1"/>
          </p:cNvSpPr>
          <p:nvPr>
            <p:ph type="body" idx="1"/>
          </p:nvPr>
        </p:nvSpPr>
        <p:spPr>
          <a:noFill/>
          <a:ln/>
        </p:spPr>
        <p:txBody>
          <a:bodyPr/>
          <a:lstStyle/>
          <a:p>
            <a:r>
              <a:rPr lang="en-US" dirty="0" smtClean="0">
                <a:latin typeface="Times New Roman" charset="0"/>
                <a:ea typeface="Arial" charset="0"/>
              </a:rPr>
              <a:t>Now we’re going to turn to the question of how we</a:t>
            </a:r>
            <a:r>
              <a:rPr lang="en-US" baseline="0" dirty="0" smtClean="0">
                <a:latin typeface="Times New Roman" charset="0"/>
                <a:ea typeface="Arial" charset="0"/>
              </a:rPr>
              <a:t> can predict the efficiency of a user interface </a:t>
            </a:r>
            <a:r>
              <a:rPr lang="en-US" i="1" baseline="0" dirty="0" smtClean="0">
                <a:latin typeface="Times New Roman" charset="0"/>
                <a:ea typeface="Arial" charset="0"/>
              </a:rPr>
              <a:t>before</a:t>
            </a:r>
            <a:r>
              <a:rPr lang="en-US" i="0" baseline="0" dirty="0" smtClean="0">
                <a:latin typeface="Times New Roman" charset="0"/>
                <a:ea typeface="Arial" charset="0"/>
              </a:rPr>
              <a:t> we build it.  Predictive evaluation is one of the holy grails of usability engineering.  There’s something worthy of envy in other branches of engineering -- even in computer systems and computer algorithm design -- in that they have techniques that can predict (to some degree of accuracy) the behavior of a system or algorithm before building it.  Order-of-growth approximation in algorithms is one such technique.  You can, by analysis, determine that one sorting algorithm takes </a:t>
            </a:r>
            <a:r>
              <a:rPr lang="en-US" i="0" baseline="0" dirty="0" err="1" smtClean="0">
                <a:latin typeface="Times New Roman" charset="0"/>
                <a:ea typeface="Arial" charset="0"/>
              </a:rPr>
              <a:t>O(n</a:t>
            </a:r>
            <a:r>
              <a:rPr lang="en-US" i="0" baseline="0" dirty="0" smtClean="0">
                <a:latin typeface="Times New Roman" charset="0"/>
                <a:ea typeface="Arial" charset="0"/>
              </a:rPr>
              <a:t> log </a:t>
            </a:r>
            <a:r>
              <a:rPr lang="en-US" i="0" baseline="0" dirty="0" err="1" smtClean="0">
                <a:latin typeface="Times New Roman" charset="0"/>
                <a:ea typeface="Arial" charset="0"/>
              </a:rPr>
              <a:t>n</a:t>
            </a:r>
            <a:r>
              <a:rPr lang="en-US" i="0" baseline="0" dirty="0" smtClean="0">
                <a:latin typeface="Times New Roman" charset="0"/>
                <a:ea typeface="Arial" charset="0"/>
              </a:rPr>
              <a:t>) time, while another takes O(n</a:t>
            </a:r>
            <a:r>
              <a:rPr lang="en-US" i="0" baseline="30000" dirty="0" smtClean="0">
                <a:latin typeface="Times New Roman" charset="0"/>
                <a:ea typeface="Arial" charset="0"/>
              </a:rPr>
              <a:t>2</a:t>
            </a:r>
            <a:r>
              <a:rPr lang="en-US" i="0" baseline="0" dirty="0" smtClean="0">
                <a:latin typeface="Times New Roman" charset="0"/>
                <a:ea typeface="Arial" charset="0"/>
              </a:rPr>
              <a:t>) time, and decide between the algorithms on that basis.  Predictive evaluation in user interfaces follows the same idea.</a:t>
            </a:r>
          </a:p>
          <a:p>
            <a:r>
              <a:rPr lang="en-US" dirty="0" smtClean="0">
                <a:latin typeface="Times New Roman" charset="0"/>
                <a:ea typeface="Arial" charset="0"/>
              </a:rPr>
              <a:t>At </a:t>
            </a:r>
            <a:r>
              <a:rPr lang="en-US" dirty="0">
                <a:latin typeface="Times New Roman" charset="0"/>
                <a:ea typeface="Arial" charset="0"/>
              </a:rPr>
              <a:t>its heart, any predictive evaluation technique requires a </a:t>
            </a:r>
            <a:r>
              <a:rPr lang="en-US" b="1" dirty="0">
                <a:latin typeface="Times New Roman" charset="0"/>
                <a:ea typeface="Arial" charset="0"/>
              </a:rPr>
              <a:t>model</a:t>
            </a:r>
            <a:r>
              <a:rPr lang="en-US" dirty="0">
                <a:latin typeface="Times New Roman" charset="0"/>
                <a:ea typeface="Arial" charset="0"/>
              </a:rPr>
              <a:t> for how a user interacts with an interface.  We’ve already seen one such model, the Newell/Card/Moran human information processing model.  </a:t>
            </a:r>
          </a:p>
          <a:p>
            <a:r>
              <a:rPr lang="en-US" dirty="0">
                <a:latin typeface="Times New Roman" charset="0"/>
                <a:ea typeface="Arial" charset="0"/>
              </a:rPr>
              <a:t>This model needs to be </a:t>
            </a:r>
            <a:r>
              <a:rPr lang="en-US" b="1" dirty="0">
                <a:latin typeface="Times New Roman" charset="0"/>
                <a:ea typeface="Arial" charset="0"/>
              </a:rPr>
              <a:t>abstract </a:t>
            </a:r>
            <a:r>
              <a:rPr lang="en-US" dirty="0">
                <a:latin typeface="Times New Roman" charset="0"/>
                <a:ea typeface="Arial" charset="0"/>
              </a:rPr>
              <a:t>– it can’t be as detailed as an actual human being (with billions of neurons, muscles, and sensory cells), because it wouldn’t be practical to use for prediction. The model we looked at boiled down the rich aspects of information processing into just three processors and two memories.</a:t>
            </a:r>
          </a:p>
          <a:p>
            <a:r>
              <a:rPr lang="en-US" dirty="0">
                <a:latin typeface="Times New Roman" charset="0"/>
                <a:ea typeface="Arial" charset="0"/>
              </a:rPr>
              <a:t>It also has to be </a:t>
            </a:r>
            <a:r>
              <a:rPr lang="en-US" b="1" dirty="0">
                <a:latin typeface="Times New Roman" charset="0"/>
                <a:ea typeface="Arial" charset="0"/>
              </a:rPr>
              <a:t>quantitative</a:t>
            </a:r>
            <a:r>
              <a:rPr lang="en-US" dirty="0">
                <a:latin typeface="Times New Roman" charset="0"/>
                <a:ea typeface="Arial" charset="0"/>
              </a:rPr>
              <a:t>, i.e., assigning numerical parameters to each component.  Without parameters, we won’t be able to compute a prediction. We might still be able to do </a:t>
            </a:r>
            <a:r>
              <a:rPr lang="en-US" i="1" dirty="0">
                <a:latin typeface="Times New Roman" charset="0"/>
                <a:ea typeface="Arial" charset="0"/>
              </a:rPr>
              <a:t>qualitative</a:t>
            </a:r>
            <a:r>
              <a:rPr lang="en-US" dirty="0">
                <a:latin typeface="Times New Roman" charset="0"/>
                <a:ea typeface="Arial" charset="0"/>
              </a:rPr>
              <a:t> comparisons, such as we’ve already done to compare, say, Mac menu bars with Windows menu bars, or cascading submenus.  But our goals for predictive evaluation are more ambitious.</a:t>
            </a:r>
          </a:p>
          <a:p>
            <a:r>
              <a:rPr lang="en-US" dirty="0">
                <a:latin typeface="Times New Roman" charset="0"/>
                <a:ea typeface="Arial" charset="0"/>
              </a:rPr>
              <a:t>These numerical parameters are necessarily </a:t>
            </a:r>
            <a:r>
              <a:rPr lang="en-US" b="1" dirty="0">
                <a:latin typeface="Times New Roman" charset="0"/>
                <a:ea typeface="Arial" charset="0"/>
              </a:rPr>
              <a:t>approximate</a:t>
            </a:r>
            <a:r>
              <a:rPr lang="en-US" dirty="0">
                <a:latin typeface="Times New Roman" charset="0"/>
                <a:ea typeface="Arial" charset="0"/>
              </a:rPr>
              <a:t>; first because the abstraction in the model aggregates over a rich variety of different conditions and tasks; and second because human beings exhibit large individual differences, sometimes up to a factor of 10 between the worst and the best.  So the parameters we use will be averages, and we may want to take the variance of the parameters into account when we do calculations with the model.</a:t>
            </a:r>
          </a:p>
          <a:p>
            <a:r>
              <a:rPr lang="en-US" dirty="0">
                <a:latin typeface="Times New Roman" charset="0"/>
                <a:ea typeface="Arial" charset="0"/>
              </a:rPr>
              <a:t>Where do the parameters come from?  They’re estimated from experiments with real users.  The numbers seen here for the general model of human information processing (e.g., cycle times of processors and capacities of memories) were inferred from a long literature of cognitive psychology experiments.  But for more specific models, parameters may actually be estimated by setting up new experiments designed to measure just that parameter of the model.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65200"/>
            <a:fld id="{2E0BDE04-BDA4-A84B-BD13-08748CEE1913}" type="slidenum">
              <a:rPr lang="en-US"/>
              <a:pPr defTabSz="965200"/>
              <a:t>28</a:t>
            </a:fld>
            <a:endParaRPr lang="en-US"/>
          </a:p>
        </p:txBody>
      </p:sp>
      <p:sp>
        <p:nvSpPr>
          <p:cNvPr id="64515" name="Rectangle 2"/>
          <p:cNvSpPr>
            <a:spLocks noGrp="1" noRot="1" noChangeAspect="1" noChangeArrowheads="1" noTextEdit="1"/>
          </p:cNvSpPr>
          <p:nvPr>
            <p:ph type="sldImg"/>
          </p:nvPr>
        </p:nvSpPr>
        <p:spPr>
          <a:xfrm>
            <a:off x="1503363" y="720725"/>
            <a:ext cx="4119562" cy="3089275"/>
          </a:xfrm>
          <a:ln/>
        </p:spPr>
      </p:sp>
      <p:sp>
        <p:nvSpPr>
          <p:cNvPr id="64516" name="Rectangle 3"/>
          <p:cNvSpPr>
            <a:spLocks noGrp="1" noChangeArrowheads="1"/>
          </p:cNvSpPr>
          <p:nvPr>
            <p:ph type="body" idx="1"/>
          </p:nvPr>
        </p:nvSpPr>
        <p:spPr>
          <a:noFill/>
          <a:ln/>
        </p:spPr>
        <p:txBody>
          <a:bodyPr/>
          <a:lstStyle/>
          <a:p>
            <a:r>
              <a:rPr lang="en-US">
                <a:latin typeface="Times New Roman" charset="0"/>
                <a:ea typeface="Arial" charset="0"/>
              </a:rPr>
              <a:t>Predictive evaluation doesn’t need real users (once the parameters of the model have been estimated, that is).  Not only that, but predictive evaluation doesn’t even need a </a:t>
            </a:r>
            <a:r>
              <a:rPr lang="en-US" b="1">
                <a:latin typeface="Times New Roman" charset="0"/>
                <a:ea typeface="Arial" charset="0"/>
              </a:rPr>
              <a:t>prototype</a:t>
            </a:r>
            <a:r>
              <a:rPr lang="en-US">
                <a:latin typeface="Times New Roman" charset="0"/>
                <a:ea typeface="Arial" charset="0"/>
              </a:rPr>
              <a:t>. Designs can be compared and evaluated without even producing design sketches or paper prototypes, let alone code.</a:t>
            </a:r>
          </a:p>
          <a:p>
            <a:r>
              <a:rPr lang="en-US">
                <a:latin typeface="Times New Roman" charset="0"/>
                <a:ea typeface="Arial" charset="0"/>
              </a:rPr>
              <a:t>Another key advantage is that the predictive evaluation not only identifies usability problems, but actually provides an </a:t>
            </a:r>
            <a:r>
              <a:rPr lang="en-US" b="1">
                <a:latin typeface="Times New Roman" charset="0"/>
                <a:ea typeface="Arial" charset="0"/>
              </a:rPr>
              <a:t>explanation</a:t>
            </a:r>
            <a:r>
              <a:rPr lang="en-US">
                <a:latin typeface="Times New Roman" charset="0"/>
                <a:ea typeface="Arial" charset="0"/>
              </a:rPr>
              <a:t> of them based on the theoretical model underlying the evaluation.  So it’s much better at pointing to </a:t>
            </a:r>
            <a:r>
              <a:rPr lang="en-US" i="1">
                <a:latin typeface="Times New Roman" charset="0"/>
                <a:ea typeface="Arial" charset="0"/>
              </a:rPr>
              <a:t>solutions</a:t>
            </a:r>
            <a:r>
              <a:rPr lang="en-US">
                <a:latin typeface="Times New Roman" charset="0"/>
                <a:ea typeface="Arial" charset="0"/>
              </a:rPr>
              <a:t> to the problems than either inspection techniques or user testing.  User testing might show that design A is 25% slower than design B at a doing a particular task, but it won’t explain </a:t>
            </a:r>
            <a:r>
              <a:rPr lang="en-US" i="1">
                <a:latin typeface="Times New Roman" charset="0"/>
                <a:ea typeface="Arial" charset="0"/>
              </a:rPr>
              <a:t>why</a:t>
            </a:r>
            <a:r>
              <a:rPr lang="en-US">
                <a:latin typeface="Times New Roman" charset="0"/>
                <a:ea typeface="Arial" charset="0"/>
              </a:rPr>
              <a:t>.  Predictive evaluation breaks down the user’s behavior into little pieces, so that you can actually point at the part of the task that was slower, and see why it was slower.</a:t>
            </a:r>
            <a:endParaRPr lang="en-US" i="1">
              <a:latin typeface="Times New Roman" charset="0"/>
              <a:ea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pPr defTabSz="965200"/>
            <a:fld id="{EC156442-E315-094C-9C20-D261839EDD61}" type="slidenum">
              <a:rPr lang="en-US"/>
              <a:pPr defTabSz="965200"/>
              <a:t>29</a:t>
            </a:fld>
            <a:endParaRPr lang="en-US"/>
          </a:p>
        </p:txBody>
      </p:sp>
      <p:sp>
        <p:nvSpPr>
          <p:cNvPr id="66563" name="Rectangle 2"/>
          <p:cNvSpPr>
            <a:spLocks noGrp="1" noRot="1" noChangeAspect="1" noChangeArrowheads="1" noTextEdit="1"/>
          </p:cNvSpPr>
          <p:nvPr>
            <p:ph type="sldImg"/>
          </p:nvPr>
        </p:nvSpPr>
        <p:spPr>
          <a:xfrm>
            <a:off x="1503363" y="720725"/>
            <a:ext cx="4119562" cy="3089275"/>
          </a:xfrm>
          <a:ln/>
        </p:spPr>
      </p:sp>
      <p:sp>
        <p:nvSpPr>
          <p:cNvPr id="66564" name="Rectangle 3"/>
          <p:cNvSpPr>
            <a:spLocks noGrp="1" noChangeArrowheads="1"/>
          </p:cNvSpPr>
          <p:nvPr>
            <p:ph type="body" idx="1"/>
          </p:nvPr>
        </p:nvSpPr>
        <p:spPr>
          <a:noFill/>
          <a:ln/>
        </p:spPr>
        <p:txBody>
          <a:bodyPr/>
          <a:lstStyle/>
          <a:p>
            <a:r>
              <a:rPr lang="en-US" dirty="0">
                <a:latin typeface="Times New Roman" charset="0"/>
                <a:ea typeface="Arial" charset="0"/>
              </a:rPr>
              <a:t>The first predictive model was the </a:t>
            </a:r>
            <a:r>
              <a:rPr lang="en-US" b="1" dirty="0">
                <a:latin typeface="Times New Roman" charset="0"/>
                <a:ea typeface="Arial" charset="0"/>
              </a:rPr>
              <a:t>keystroke level model </a:t>
            </a:r>
            <a:r>
              <a:rPr lang="en-US" dirty="0">
                <a:latin typeface="Times New Roman" charset="0"/>
                <a:ea typeface="Arial" charset="0"/>
              </a:rPr>
              <a:t>(proposed by Card, Moran &amp; Newell, “The Keystroke Level Model for User Performance Time with Interactive Systems”, </a:t>
            </a:r>
            <a:r>
              <a:rPr lang="en-US" i="1" dirty="0">
                <a:latin typeface="Times New Roman" charset="0"/>
                <a:ea typeface="Arial" charset="0"/>
              </a:rPr>
              <a:t>CACM, </a:t>
            </a:r>
            <a:r>
              <a:rPr lang="en-US" dirty="0">
                <a:latin typeface="Times New Roman" charset="0"/>
                <a:ea typeface="Arial" charset="0"/>
              </a:rPr>
              <a:t>v23 n7</a:t>
            </a:r>
            <a:r>
              <a:rPr lang="en-US" i="1" dirty="0">
                <a:latin typeface="Times New Roman" charset="0"/>
                <a:ea typeface="Arial" charset="0"/>
              </a:rPr>
              <a:t>,</a:t>
            </a:r>
            <a:r>
              <a:rPr lang="en-US" dirty="0">
                <a:latin typeface="Times New Roman" charset="0"/>
                <a:ea typeface="Arial" charset="0"/>
              </a:rPr>
              <a:t> July 1978)</a:t>
            </a:r>
            <a:r>
              <a:rPr lang="en-US" dirty="0" smtClean="0">
                <a:latin typeface="Times New Roman" charset="0"/>
                <a:ea typeface="Arial" charset="0"/>
              </a:rPr>
              <a:t>.</a:t>
            </a:r>
          </a:p>
          <a:p>
            <a:r>
              <a:rPr lang="en-US" dirty="0">
                <a:latin typeface="Times New Roman" charset="0"/>
                <a:ea typeface="Arial" charset="0"/>
              </a:rPr>
              <a:t>This model seeks to predict efficiency (time taken by expert users doing routine tasks) by breaking down the user’s behavior into a sequence of the five primitive operators shown here.</a:t>
            </a:r>
          </a:p>
          <a:p>
            <a:r>
              <a:rPr lang="en-US" dirty="0">
                <a:latin typeface="Times New Roman" charset="0"/>
                <a:ea typeface="Arial" charset="0"/>
              </a:rPr>
              <a:t>Most of the operators are physical – the user is actually moving their muscles to perform them.  The M operator is different – it’s purely mental (which is somewhat problematic, because it’s hard to observe and estimate).  The M operator stands in for any mental operations that the user does.  M operators separate the task into chunks, or steps, and represent the time needed for the user to recall the next step from long-term memory.</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pPr defTabSz="965200"/>
            <a:fld id="{04916772-C4D6-BF44-8457-900BE4A8C023}" type="slidenum">
              <a:rPr lang="en-US"/>
              <a:pPr defTabSz="965200"/>
              <a:t>30</a:t>
            </a:fld>
            <a:endParaRPr lang="en-US"/>
          </a:p>
        </p:txBody>
      </p:sp>
      <p:sp>
        <p:nvSpPr>
          <p:cNvPr id="68611" name="Rectangle 2"/>
          <p:cNvSpPr>
            <a:spLocks noGrp="1" noRot="1" noChangeAspect="1" noChangeArrowheads="1" noTextEdit="1"/>
          </p:cNvSpPr>
          <p:nvPr>
            <p:ph type="sldImg"/>
          </p:nvPr>
        </p:nvSpPr>
        <p:spPr>
          <a:xfrm>
            <a:off x="1503363" y="720725"/>
            <a:ext cx="4119562" cy="3089275"/>
          </a:xfrm>
          <a:ln/>
        </p:spPr>
      </p:sp>
      <p:sp>
        <p:nvSpPr>
          <p:cNvPr id="68612" name="Rectangle 3"/>
          <p:cNvSpPr>
            <a:spLocks noGrp="1" noChangeArrowheads="1"/>
          </p:cNvSpPr>
          <p:nvPr>
            <p:ph type="body" idx="1"/>
          </p:nvPr>
        </p:nvSpPr>
        <p:spPr>
          <a:noFill/>
          <a:ln/>
        </p:spPr>
        <p:txBody>
          <a:bodyPr/>
          <a:lstStyle/>
          <a:p>
            <a:r>
              <a:rPr lang="en-US">
                <a:latin typeface="Times New Roman" charset="0"/>
                <a:ea typeface="Arial" charset="0"/>
              </a:rPr>
              <a:t>Here’s how to create a keystroke level model for a task.</a:t>
            </a:r>
          </a:p>
          <a:p>
            <a:r>
              <a:rPr lang="en-US">
                <a:latin typeface="Times New Roman" charset="0"/>
                <a:ea typeface="Arial" charset="0"/>
              </a:rPr>
              <a:t>First, you have to focus on a particular </a:t>
            </a:r>
            <a:r>
              <a:rPr lang="en-US" b="1">
                <a:latin typeface="Times New Roman" charset="0"/>
                <a:ea typeface="Arial" charset="0"/>
              </a:rPr>
              <a:t>method</a:t>
            </a:r>
            <a:r>
              <a:rPr lang="en-US">
                <a:latin typeface="Times New Roman" charset="0"/>
                <a:ea typeface="Arial" charset="0"/>
              </a:rPr>
              <a:t> for doing the task.  Suppose the task is deleting a word in a text editor.  Most text editors offer a variety of methods for doing this, e.g.: (1) click and drag to select the word, then press the Del key; (2) click at the start and shift-click at the end to select the word, then press the Del key; (3) click at the start, then press the Del key N times; (4) double-click the word, then select the Edit/Delete menu command; etc.  </a:t>
            </a:r>
          </a:p>
          <a:p>
            <a:r>
              <a:rPr lang="en-US">
                <a:latin typeface="Times New Roman" charset="0"/>
                <a:ea typeface="Arial" charset="0"/>
              </a:rPr>
              <a:t>Next, encode the method as a sequence of the physical operators: K for keystrokes, B for mouse button presses or releases, P for pointing tasks, H for moving the hand between mouse and keyboard, and D for drawing tasks.</a:t>
            </a:r>
          </a:p>
          <a:p>
            <a:r>
              <a:rPr lang="en-US">
                <a:latin typeface="Times New Roman" charset="0"/>
                <a:ea typeface="Arial" charset="0"/>
              </a:rPr>
              <a:t>Next, insert the mental preparation operators at the appropriate places, before each chunk in the task.  Some heuristic rules have been proposed for finding these chunk boundaries.</a:t>
            </a:r>
          </a:p>
          <a:p>
            <a:r>
              <a:rPr lang="en-US">
                <a:latin typeface="Times New Roman" charset="0"/>
                <a:ea typeface="Arial" charset="0"/>
              </a:rPr>
              <a:t>Finally, using estimated times for each operator, add up all the times to get the total time to run the whole method.</a:t>
            </a:r>
          </a:p>
          <a:p>
            <a:endParaRPr lang="en-US">
              <a:latin typeface="Times New Roman" charset="0"/>
              <a:ea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6FDC3D8-EBF7-BD48-85E4-8BCF5F199895}" type="slidenum">
              <a:rPr lang="en-US"/>
              <a:pPr/>
              <a:t>3</a:t>
            </a:fld>
            <a:endParaRPr lang="en-US"/>
          </a:p>
        </p:txBody>
      </p:sp>
      <p:sp>
        <p:nvSpPr>
          <p:cNvPr id="97283" name="Rectangle 2"/>
          <p:cNvSpPr>
            <a:spLocks noGrp="1" noRot="1" noChangeAspect="1" noChangeArrowheads="1" noTextEdit="1"/>
          </p:cNvSpPr>
          <p:nvPr>
            <p:ph type="sldImg"/>
          </p:nvPr>
        </p:nvSpPr>
        <p:spPr>
          <a:xfrm>
            <a:off x="1258888" y="720725"/>
            <a:ext cx="4799012" cy="3598863"/>
          </a:xfrm>
          <a:ln/>
        </p:spPr>
      </p:sp>
      <p:sp>
        <p:nvSpPr>
          <p:cNvPr id="97284" name="Rectangle 3"/>
          <p:cNvSpPr>
            <a:spLocks noGrp="1" noChangeArrowheads="1"/>
          </p:cNvSpPr>
          <p:nvPr>
            <p:ph type="body" idx="1"/>
          </p:nvPr>
        </p:nvSpPr>
        <p:spPr>
          <a:xfrm>
            <a:off x="731838" y="4560888"/>
            <a:ext cx="5851525" cy="4319587"/>
          </a:xfrm>
          <a:noFill/>
          <a:ln/>
        </p:spPr>
        <p:txBody>
          <a:bodyPr/>
          <a:lstStyle/>
          <a:p>
            <a:pPr eaLnBrk="1" hangingPunct="1"/>
            <a:r>
              <a:rPr lang="en-US">
                <a:latin typeface="Times New Roman" charset="0"/>
                <a:ea typeface="Arial" charset="0"/>
              </a:rPr>
              <a:t>Suppose you selected all your cookie files and tried to delete them all in one go.  You get one dialog for every cookie you tried to delete!  What button is missing from this dialog?</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65200"/>
            <a:fld id="{9F9E301F-E177-8346-92DD-630237B56A5E}" type="slidenum">
              <a:rPr lang="en-US"/>
              <a:pPr defTabSz="965200"/>
              <a:t>31</a:t>
            </a:fld>
            <a:endParaRPr lang="en-US"/>
          </a:p>
        </p:txBody>
      </p:sp>
      <p:sp>
        <p:nvSpPr>
          <p:cNvPr id="70659" name="Rectangle 2"/>
          <p:cNvSpPr>
            <a:spLocks noGrp="1" noRot="1" noChangeAspect="1" noChangeArrowheads="1" noTextEdit="1"/>
          </p:cNvSpPr>
          <p:nvPr>
            <p:ph type="sldImg"/>
          </p:nvPr>
        </p:nvSpPr>
        <p:spPr>
          <a:xfrm>
            <a:off x="1503363" y="720725"/>
            <a:ext cx="4119562" cy="3089275"/>
          </a:xfrm>
          <a:ln/>
        </p:spPr>
      </p:sp>
      <p:sp>
        <p:nvSpPr>
          <p:cNvPr id="70660" name="Rectangle 3"/>
          <p:cNvSpPr>
            <a:spLocks noGrp="1" noChangeArrowheads="1"/>
          </p:cNvSpPr>
          <p:nvPr>
            <p:ph type="body" idx="1"/>
          </p:nvPr>
        </p:nvSpPr>
        <p:spPr>
          <a:noFill/>
          <a:ln/>
        </p:spPr>
        <p:txBody>
          <a:bodyPr/>
          <a:lstStyle/>
          <a:p>
            <a:r>
              <a:rPr lang="en-US">
                <a:latin typeface="Times New Roman" charset="0"/>
                <a:ea typeface="Arial" charset="0"/>
              </a:rPr>
              <a:t>The operator times can be estimated in various ways.</a:t>
            </a:r>
          </a:p>
          <a:p>
            <a:r>
              <a:rPr lang="en-US" b="1">
                <a:latin typeface="Times New Roman" charset="0"/>
                <a:ea typeface="Arial" charset="0"/>
              </a:rPr>
              <a:t>Keystroke</a:t>
            </a:r>
            <a:r>
              <a:rPr lang="en-US">
                <a:latin typeface="Times New Roman" charset="0"/>
                <a:ea typeface="Arial" charset="0"/>
              </a:rPr>
              <a:t> time can be approximated by typing speed. Second, if we use only an average estimate for K, we’re ignoring the 10x individual differences in typing speed.</a:t>
            </a:r>
          </a:p>
          <a:p>
            <a:r>
              <a:rPr lang="en-US" b="1">
                <a:latin typeface="Times New Roman" charset="0"/>
                <a:ea typeface="Arial" charset="0"/>
              </a:rPr>
              <a:t>Button</a:t>
            </a:r>
            <a:r>
              <a:rPr lang="en-US">
                <a:latin typeface="Times New Roman" charset="0"/>
                <a:ea typeface="Arial" charset="0"/>
              </a:rPr>
              <a:t> press time is approximately 100 milliseconds. Mouse buttons are faster than keystrokes because there are far fewer mouse buttons to choose from (reducing the user’s reaction time) and they’re right under the user’s fingers (eliminating lateral movement time), so mouse buttons should be faster to press. Note that a mouse </a:t>
            </a:r>
            <a:r>
              <a:rPr lang="en-US" b="1">
                <a:latin typeface="Times New Roman" charset="0"/>
                <a:ea typeface="Arial" charset="0"/>
              </a:rPr>
              <a:t>click </a:t>
            </a:r>
            <a:r>
              <a:rPr lang="en-US">
                <a:latin typeface="Times New Roman" charset="0"/>
                <a:ea typeface="Arial" charset="0"/>
              </a:rPr>
              <a:t>is a press and a release, so it costs 0.2 seconds in this model.</a:t>
            </a:r>
            <a:endParaRPr lang="en-US" b="1">
              <a:latin typeface="Times New Roman" charset="0"/>
              <a:ea typeface="Arial" charset="0"/>
            </a:endParaRPr>
          </a:p>
          <a:p>
            <a:r>
              <a:rPr lang="en-US" b="1">
                <a:latin typeface="Times New Roman" charset="0"/>
                <a:ea typeface="Arial" charset="0"/>
              </a:rPr>
              <a:t>Pointing</a:t>
            </a:r>
            <a:r>
              <a:rPr lang="en-US">
                <a:latin typeface="Times New Roman" charset="0"/>
                <a:ea typeface="Arial" charset="0"/>
              </a:rPr>
              <a:t> time can be modelled by Fitts’s Law, but now we’ll actually need numerical parameters for it.  Empirically, you get a better fit to measurements if the index of difficulty is log(D/S+1); but even then, differences in pointing devices and methods of measurement have produced wide variations in the parameters (some of them seen here).  There’s even a measurable difference between a relaxed hand (no mouse buttons pressed) and a tense hand (dragging).  Also, using Fitts’s Law depends on keeping detailed track of the location of the mouse pointer in the model, and the positions of targets on the screen.  An abstract model like the keystroke level model dispenses with these details and just assumes that Tp ~ 1.1s for all pointing tasks.  If your design alternatives require more detailed modeling, however, you would want to use Fitts’s Law more carefully.</a:t>
            </a:r>
          </a:p>
          <a:p>
            <a:r>
              <a:rPr lang="en-US" b="1">
                <a:latin typeface="Times New Roman" charset="0"/>
                <a:ea typeface="Arial" charset="0"/>
              </a:rPr>
              <a:t>Drawing</a:t>
            </a:r>
            <a:r>
              <a:rPr lang="en-US">
                <a:latin typeface="Times New Roman" charset="0"/>
                <a:ea typeface="Arial" charset="0"/>
              </a:rPr>
              <a:t> time, likewise, can be modeled by the steering law: T = a + b (D/S).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pPr defTabSz="965200"/>
            <a:fld id="{07ADCDD2-4ED2-204F-A28C-B56B96B75E98}" type="slidenum">
              <a:rPr lang="en-US"/>
              <a:pPr defTabSz="965200"/>
              <a:t>32</a:t>
            </a:fld>
            <a:endParaRPr lang="en-US"/>
          </a:p>
        </p:txBody>
      </p:sp>
      <p:sp>
        <p:nvSpPr>
          <p:cNvPr id="72707" name="Rectangle 2"/>
          <p:cNvSpPr>
            <a:spLocks noGrp="1" noRot="1" noChangeAspect="1" noChangeArrowheads="1" noTextEdit="1"/>
          </p:cNvSpPr>
          <p:nvPr>
            <p:ph type="sldImg"/>
          </p:nvPr>
        </p:nvSpPr>
        <p:spPr>
          <a:xfrm>
            <a:off x="1503363" y="720725"/>
            <a:ext cx="4119562" cy="3089275"/>
          </a:xfrm>
          <a:ln/>
        </p:spPr>
      </p:sp>
      <p:sp>
        <p:nvSpPr>
          <p:cNvPr id="72708" name="Rectangle 3"/>
          <p:cNvSpPr>
            <a:spLocks noGrp="1" noChangeArrowheads="1"/>
          </p:cNvSpPr>
          <p:nvPr>
            <p:ph type="body" idx="1"/>
          </p:nvPr>
        </p:nvSpPr>
        <p:spPr>
          <a:noFill/>
          <a:ln/>
        </p:spPr>
        <p:txBody>
          <a:bodyPr/>
          <a:lstStyle/>
          <a:p>
            <a:r>
              <a:rPr lang="en-US" b="1">
                <a:latin typeface="Times New Roman" charset="0"/>
                <a:ea typeface="Arial" charset="0"/>
              </a:rPr>
              <a:t>Homing</a:t>
            </a:r>
            <a:r>
              <a:rPr lang="en-US">
                <a:latin typeface="Times New Roman" charset="0"/>
                <a:ea typeface="Arial" charset="0"/>
              </a:rPr>
              <a:t> time is estimated by a simple experiment in which the user moves their hand back and forth from the keyboard to the mouse.</a:t>
            </a:r>
          </a:p>
          <a:p>
            <a:r>
              <a:rPr lang="en-US">
                <a:latin typeface="Times New Roman" charset="0"/>
                <a:ea typeface="Arial" charset="0"/>
              </a:rPr>
              <a:t>Finally we have the </a:t>
            </a:r>
            <a:r>
              <a:rPr lang="en-US" b="1">
                <a:latin typeface="Times New Roman" charset="0"/>
                <a:ea typeface="Arial" charset="0"/>
              </a:rPr>
              <a:t>Mental</a:t>
            </a:r>
            <a:r>
              <a:rPr lang="en-US">
                <a:latin typeface="Times New Roman" charset="0"/>
                <a:ea typeface="Arial" charset="0"/>
              </a:rPr>
              <a:t> operator.  The M operator does not represent planning, problem solving, or deep thinking.  None of that is modeled by the keystroke level model.  M merely represents the time to prepare mentally for the next </a:t>
            </a:r>
            <a:r>
              <a:rPr lang="en-US" b="1">
                <a:latin typeface="Times New Roman" charset="0"/>
                <a:ea typeface="Arial" charset="0"/>
              </a:rPr>
              <a:t>step</a:t>
            </a:r>
            <a:r>
              <a:rPr lang="en-US">
                <a:latin typeface="Times New Roman" charset="0"/>
                <a:ea typeface="Arial" charset="0"/>
              </a:rPr>
              <a:t> in the method – primarily to retrieve that step (the thing you’ll have to do) from long-term memory.  A step is a chunk of the method, so the M operators divide the method into chunks.  </a:t>
            </a:r>
          </a:p>
          <a:p>
            <a:r>
              <a:rPr lang="en-US">
                <a:latin typeface="Times New Roman" charset="0"/>
                <a:ea typeface="Arial" charset="0"/>
              </a:rPr>
              <a:t>The time for each M operator was estimated by modeling a variety of methods, measuring actual user time on those methods, and subtracting the time used for the physical operators – the result was the total mental time.  This mental time was then divided by the number of chunks in the method.  The resulting estimate (from the 1978 Card &amp; Moran paper) was 1.35 sec – unfortunately large, larger than any single physical operator, so the number of M operators inserted in the model may have a significant effect on its overall time.  (The standard deviation of M among individuals is estimated at 1.1 sec, so individual differences are sizeable too.)  Kieras recommends using 1.2 sec based on more recent estimates.</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pPr defTabSz="965200"/>
            <a:fld id="{285678E1-FE4C-F441-9C38-3492A7FD2254}" type="slidenum">
              <a:rPr lang="en-US"/>
              <a:pPr defTabSz="965200"/>
              <a:t>33</a:t>
            </a:fld>
            <a:endParaRPr lang="en-US"/>
          </a:p>
        </p:txBody>
      </p:sp>
      <p:sp>
        <p:nvSpPr>
          <p:cNvPr id="74755" name="Rectangle 2"/>
          <p:cNvSpPr>
            <a:spLocks noGrp="1" noRot="1" noChangeAspect="1" noChangeArrowheads="1" noTextEdit="1"/>
          </p:cNvSpPr>
          <p:nvPr>
            <p:ph type="sldImg"/>
          </p:nvPr>
        </p:nvSpPr>
        <p:spPr>
          <a:xfrm>
            <a:off x="1503363" y="720725"/>
            <a:ext cx="4119562" cy="3089275"/>
          </a:xfrm>
          <a:ln/>
        </p:spPr>
      </p:sp>
      <p:sp>
        <p:nvSpPr>
          <p:cNvPr id="74756" name="Rectangle 3"/>
          <p:cNvSpPr>
            <a:spLocks noGrp="1" noChangeArrowheads="1"/>
          </p:cNvSpPr>
          <p:nvPr>
            <p:ph type="body" idx="1"/>
          </p:nvPr>
        </p:nvSpPr>
        <p:spPr>
          <a:noFill/>
          <a:ln/>
        </p:spPr>
        <p:txBody>
          <a:bodyPr/>
          <a:lstStyle/>
          <a:p>
            <a:r>
              <a:rPr lang="en-US">
                <a:latin typeface="Times New Roman" charset="0"/>
                <a:ea typeface="Arial" charset="0"/>
              </a:rPr>
              <a:t>One of the trickiest parts of keystroke-level modeling is figuring out where to insert the M’s, because it’s not always clear where the chunk boundaries are in the method.  Here are some heuristic rules, suggested by Kieras (“Using the Keystroke-Level Model to Estimate Execution Times”, 2001).</a:t>
            </a:r>
          </a:p>
          <a:p>
            <a:endParaRPr lang="en-US">
              <a:latin typeface="Times New Roman" charset="0"/>
              <a:ea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pPr defTabSz="965200"/>
            <a:fld id="{59CA7F49-48B2-D04A-8A94-8547BBACF184}" type="slidenum">
              <a:rPr lang="en-US"/>
              <a:pPr defTabSz="965200"/>
              <a:t>34</a:t>
            </a:fld>
            <a:endParaRPr lang="en-US"/>
          </a:p>
        </p:txBody>
      </p:sp>
      <p:sp>
        <p:nvSpPr>
          <p:cNvPr id="76803" name="Rectangle 2"/>
          <p:cNvSpPr>
            <a:spLocks noGrp="1" noRot="1" noChangeAspect="1" noChangeArrowheads="1" noTextEdit="1"/>
          </p:cNvSpPr>
          <p:nvPr>
            <p:ph type="sldImg"/>
          </p:nvPr>
        </p:nvSpPr>
        <p:spPr>
          <a:xfrm>
            <a:off x="1503363" y="720725"/>
            <a:ext cx="4119562" cy="3089275"/>
          </a:xfrm>
          <a:ln/>
        </p:spPr>
      </p:sp>
      <p:sp>
        <p:nvSpPr>
          <p:cNvPr id="76804" name="Rectangle 3"/>
          <p:cNvSpPr>
            <a:spLocks noGrp="1" noChangeArrowheads="1"/>
          </p:cNvSpPr>
          <p:nvPr>
            <p:ph type="body" idx="1"/>
          </p:nvPr>
        </p:nvSpPr>
        <p:spPr>
          <a:noFill/>
          <a:ln/>
        </p:spPr>
        <p:txBody>
          <a:bodyPr/>
          <a:lstStyle/>
          <a:p>
            <a:r>
              <a:rPr lang="en-US">
                <a:latin typeface="Times New Roman" charset="0"/>
                <a:ea typeface="Arial" charset="0"/>
              </a:rPr>
              <a:t>Here are keystroke-level models for two methods that delete a word.</a:t>
            </a:r>
          </a:p>
          <a:p>
            <a:r>
              <a:rPr lang="en-US">
                <a:latin typeface="Times New Roman" charset="0"/>
                <a:ea typeface="Arial" charset="0"/>
              </a:rPr>
              <a:t>The first method clicks at the start of the word, shift-clicks at the end of the word to highlight it, and then presses the Del key on the keyboard.  Notice the H operator for moving the hand from the mouse to the keyboard.  That operator may not be necessary if the user uses the hand already on the keyboard (which pressed Shift) to reach over and press Del.</a:t>
            </a:r>
          </a:p>
          <a:p>
            <a:r>
              <a:rPr lang="en-US">
                <a:latin typeface="Times New Roman" charset="0"/>
                <a:ea typeface="Arial" charset="0"/>
              </a:rPr>
              <a:t>The second method clicks at the start of the word, then presses Del enough times to delete all the characters in the word.</a:t>
            </a:r>
          </a:p>
          <a:p>
            <a:endParaRPr lang="en-US">
              <a:latin typeface="Times New Roman" charset="0"/>
              <a:ea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pPr defTabSz="965200"/>
            <a:fld id="{D5614510-198A-7E40-96C5-9C56543C3A9B}" type="slidenum">
              <a:rPr lang="en-US"/>
              <a:pPr defTabSz="965200"/>
              <a:t>35</a:t>
            </a:fld>
            <a:endParaRPr lang="en-US"/>
          </a:p>
        </p:txBody>
      </p:sp>
      <p:sp>
        <p:nvSpPr>
          <p:cNvPr id="78851" name="Rectangle 2"/>
          <p:cNvSpPr>
            <a:spLocks noGrp="1" noRot="1" noChangeAspect="1" noChangeArrowheads="1" noTextEdit="1"/>
          </p:cNvSpPr>
          <p:nvPr>
            <p:ph type="sldImg"/>
          </p:nvPr>
        </p:nvSpPr>
        <p:spPr>
          <a:xfrm>
            <a:off x="1503363" y="720725"/>
            <a:ext cx="4119562" cy="3089275"/>
          </a:xfrm>
          <a:ln/>
        </p:spPr>
      </p:sp>
      <p:sp>
        <p:nvSpPr>
          <p:cNvPr id="78852" name="Rectangle 3"/>
          <p:cNvSpPr>
            <a:spLocks noGrp="1" noChangeArrowheads="1"/>
          </p:cNvSpPr>
          <p:nvPr>
            <p:ph type="body" idx="1"/>
          </p:nvPr>
        </p:nvSpPr>
        <p:spPr>
          <a:noFill/>
          <a:ln/>
        </p:spPr>
        <p:txBody>
          <a:bodyPr/>
          <a:lstStyle/>
          <a:p>
            <a:r>
              <a:rPr lang="en-US">
                <a:latin typeface="Times New Roman" charset="0"/>
                <a:ea typeface="Arial" charset="0"/>
              </a:rPr>
              <a:t>The developers of the KLM model tested it by comparing its predications against the actual performance of users on 11 different interfaces (3 text editors, 3 graphical editors, and 5 command-line interfaces like FTP and chat).  </a:t>
            </a:r>
          </a:p>
          <a:p>
            <a:r>
              <a:rPr lang="en-US">
                <a:latin typeface="Times New Roman" charset="0"/>
                <a:ea typeface="Arial" charset="0"/>
              </a:rPr>
              <a:t>28 expert users were used in the test (most of whom used only one interface, the one they were expert in). </a:t>
            </a:r>
          </a:p>
          <a:p>
            <a:r>
              <a:rPr lang="en-US">
                <a:latin typeface="Times New Roman" charset="0"/>
                <a:ea typeface="Arial" charset="0"/>
              </a:rPr>
              <a:t>The tasks were diverse but simple: e.g. substituting one word with another; moving a sentence to the end of a paragraph; adding a rectangle to a diagram; sending a file to another computer.  Users were told the precise method to use for each task, and given a chance to practice the method before doing the timed tasks.</a:t>
            </a:r>
          </a:p>
          <a:p>
            <a:r>
              <a:rPr lang="en-US">
                <a:latin typeface="Times New Roman" charset="0"/>
                <a:ea typeface="Arial" charset="0"/>
              </a:rPr>
              <a:t>Each task was done 10 times, and the observed times are means of those tasks over all users.</a:t>
            </a:r>
          </a:p>
          <a:p>
            <a:r>
              <a:rPr lang="en-US">
                <a:latin typeface="Times New Roman" charset="0"/>
                <a:ea typeface="Arial" charset="0"/>
              </a:rPr>
              <a:t>The results are pretty close – the predicted time for most tasks is within 20% of the actual time.  (To give you some perspective, civil engineers usually expect that their analytical models will be within 20% error in at least 95% of cases, so KLM is getting close to that.) </a:t>
            </a:r>
          </a:p>
          <a:p>
            <a:r>
              <a:rPr lang="en-US">
                <a:latin typeface="Times New Roman" charset="0"/>
                <a:ea typeface="Arial" charset="0"/>
              </a:rPr>
              <a:t>One flaw in this study is the way they estimated the time for mental operators – it was estimated from the study data itself, rather than from separate, prior observations.</a:t>
            </a:r>
          </a:p>
          <a:p>
            <a:r>
              <a:rPr lang="en-US">
                <a:latin typeface="Times New Roman" charset="0"/>
                <a:ea typeface="Arial" charset="0"/>
              </a:rPr>
              <a:t>For more details, see the paper from which this figure was taken: Card, Moran &amp; Newell, “The Keystroke Level Model for User Performance Time with Interactive Systems”, </a:t>
            </a:r>
            <a:r>
              <a:rPr lang="en-US" i="1">
                <a:latin typeface="Times New Roman" charset="0"/>
                <a:ea typeface="Arial" charset="0"/>
              </a:rPr>
              <a:t>CACM, </a:t>
            </a:r>
            <a:r>
              <a:rPr lang="en-US">
                <a:latin typeface="Times New Roman" charset="0"/>
                <a:ea typeface="Arial" charset="0"/>
              </a:rPr>
              <a:t>v23 n7</a:t>
            </a:r>
            <a:r>
              <a:rPr lang="en-US" i="1">
                <a:latin typeface="Times New Roman" charset="0"/>
                <a:ea typeface="Arial" charset="0"/>
              </a:rPr>
              <a:t>,</a:t>
            </a:r>
            <a:r>
              <a:rPr lang="en-US">
                <a:latin typeface="Times New Roman" charset="0"/>
                <a:ea typeface="Arial" charset="0"/>
              </a:rPr>
              <a:t> July 1978.</a:t>
            </a:r>
          </a:p>
          <a:p>
            <a:endParaRPr lang="en-US">
              <a:latin typeface="Times New Roman" charset="0"/>
              <a:ea typeface="Arial" charset="0"/>
            </a:endParaRPr>
          </a:p>
          <a:p>
            <a:endParaRPr lang="en-US">
              <a:latin typeface="Times New Roman" charset="0"/>
              <a:ea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65200"/>
            <a:fld id="{CE2C4026-17B3-E542-B6C5-367D821087D5}" type="slidenum">
              <a:rPr lang="en-US"/>
              <a:pPr defTabSz="965200"/>
              <a:t>36</a:t>
            </a:fld>
            <a:endParaRPr lang="en-US"/>
          </a:p>
        </p:txBody>
      </p:sp>
      <p:sp>
        <p:nvSpPr>
          <p:cNvPr id="80899" name="Rectangle 2"/>
          <p:cNvSpPr>
            <a:spLocks noGrp="1" noRot="1" noChangeAspect="1" noChangeArrowheads="1" noTextEdit="1"/>
          </p:cNvSpPr>
          <p:nvPr>
            <p:ph type="sldImg"/>
          </p:nvPr>
        </p:nvSpPr>
        <p:spPr>
          <a:xfrm>
            <a:off x="1503363" y="720725"/>
            <a:ext cx="4119562" cy="3089275"/>
          </a:xfrm>
          <a:ln/>
        </p:spPr>
      </p:sp>
      <p:sp>
        <p:nvSpPr>
          <p:cNvPr id="80900" name="Rectangle 3"/>
          <p:cNvSpPr>
            <a:spLocks noGrp="1" noChangeArrowheads="1"/>
          </p:cNvSpPr>
          <p:nvPr>
            <p:ph type="body" idx="1"/>
          </p:nvPr>
        </p:nvSpPr>
        <p:spPr>
          <a:noFill/>
          <a:ln/>
        </p:spPr>
        <p:txBody>
          <a:bodyPr/>
          <a:lstStyle/>
          <a:p>
            <a:r>
              <a:rPr lang="en-US">
                <a:latin typeface="Times New Roman" charset="0"/>
                <a:ea typeface="Arial" charset="0"/>
              </a:rPr>
              <a:t>Keystroke level models can be useful for comparing efficiency of different user interface designs, or of different methods using the same design.</a:t>
            </a:r>
          </a:p>
          <a:p>
            <a:r>
              <a:rPr lang="en-US">
                <a:latin typeface="Times New Roman" charset="0"/>
                <a:ea typeface="Arial" charset="0"/>
              </a:rPr>
              <a:t>One kind of comparison enabled by the model is </a:t>
            </a:r>
            <a:r>
              <a:rPr lang="en-US" b="1">
                <a:latin typeface="Times New Roman" charset="0"/>
                <a:ea typeface="Arial" charset="0"/>
              </a:rPr>
              <a:t>parametric analysis</a:t>
            </a:r>
            <a:r>
              <a:rPr lang="en-US">
                <a:latin typeface="Times New Roman" charset="0"/>
                <a:ea typeface="Arial" charset="0"/>
              </a:rPr>
              <a:t> – e.g., as we vary the parameter </a:t>
            </a:r>
            <a:r>
              <a:rPr lang="en-US" i="1">
                <a:latin typeface="Times New Roman" charset="0"/>
                <a:ea typeface="Arial" charset="0"/>
              </a:rPr>
              <a:t>n</a:t>
            </a:r>
            <a:r>
              <a:rPr lang="en-US">
                <a:latin typeface="Times New Roman" charset="0"/>
                <a:ea typeface="Arial" charset="0"/>
              </a:rPr>
              <a:t> (the length of the word to be deleted), how do the times for each method vary?</a:t>
            </a:r>
          </a:p>
          <a:p>
            <a:r>
              <a:rPr lang="en-US">
                <a:latin typeface="Times New Roman" charset="0"/>
                <a:ea typeface="Arial" charset="0"/>
              </a:rPr>
              <a:t>Using the approximations in our keystroke level model, the shift-click method is roughly constant, while the Del-n-times method is linear in </a:t>
            </a:r>
            <a:r>
              <a:rPr lang="en-US" i="1">
                <a:latin typeface="Times New Roman" charset="0"/>
                <a:ea typeface="Arial" charset="0"/>
              </a:rPr>
              <a:t>n</a:t>
            </a:r>
            <a:r>
              <a:rPr lang="en-US">
                <a:latin typeface="Times New Roman" charset="0"/>
                <a:ea typeface="Arial" charset="0"/>
              </a:rPr>
              <a:t>.  So there will be some point </a:t>
            </a:r>
            <a:r>
              <a:rPr lang="en-US" i="1">
                <a:latin typeface="Times New Roman" charset="0"/>
                <a:ea typeface="Arial" charset="0"/>
              </a:rPr>
              <a:t>n</a:t>
            </a:r>
            <a:r>
              <a:rPr lang="en-US">
                <a:latin typeface="Times New Roman" charset="0"/>
                <a:ea typeface="Arial" charset="0"/>
              </a:rPr>
              <a:t> below which the Del key is the faster method, and above which Shift-click is the faster method.  Predictive evaluation not only tells us that this point exists, but also gives us an estimate for </a:t>
            </a:r>
            <a:r>
              <a:rPr lang="en-US" i="1">
                <a:latin typeface="Times New Roman" charset="0"/>
                <a:ea typeface="Arial" charset="0"/>
              </a:rPr>
              <a:t>n</a:t>
            </a:r>
            <a:r>
              <a:rPr lang="en-US">
                <a:latin typeface="Times New Roman" charset="0"/>
                <a:ea typeface="Arial" charset="0"/>
              </a:rPr>
              <a:t>.</a:t>
            </a:r>
          </a:p>
          <a:p>
            <a:r>
              <a:rPr lang="en-US">
                <a:latin typeface="Times New Roman" charset="0"/>
                <a:ea typeface="Arial" charset="0"/>
              </a:rPr>
              <a:t>But here the limitations of our approximate models become evident.  The shift-click method isn’t really constant with </a:t>
            </a:r>
            <a:r>
              <a:rPr lang="en-US" i="1">
                <a:latin typeface="Times New Roman" charset="0"/>
                <a:ea typeface="Arial" charset="0"/>
              </a:rPr>
              <a:t>n </a:t>
            </a:r>
            <a:r>
              <a:rPr lang="en-US">
                <a:latin typeface="Times New Roman" charset="0"/>
                <a:ea typeface="Arial" charset="0"/>
              </a:rPr>
              <a:t>– as the word grows, the distance you have to move the mouse to click at the end of the word grows likewise. Our keystroke-level approximation hasn’t accounted for that, since it assumes that all P operators take constant time.  On the other hand, Fitts’s Law says that the pointing time would grow at most logarithmically with </a:t>
            </a:r>
            <a:r>
              <a:rPr lang="en-US" i="1">
                <a:latin typeface="Times New Roman" charset="0"/>
                <a:ea typeface="Arial" charset="0"/>
              </a:rPr>
              <a:t>n</a:t>
            </a:r>
            <a:r>
              <a:rPr lang="en-US">
                <a:latin typeface="Times New Roman" charset="0"/>
                <a:ea typeface="Arial" charset="0"/>
              </a:rPr>
              <a:t>, while pressing Del </a:t>
            </a:r>
            <a:r>
              <a:rPr lang="en-US" i="1">
                <a:latin typeface="Times New Roman" charset="0"/>
                <a:ea typeface="Arial" charset="0"/>
              </a:rPr>
              <a:t>n</a:t>
            </a:r>
            <a:r>
              <a:rPr lang="en-US">
                <a:latin typeface="Times New Roman" charset="0"/>
                <a:ea typeface="Arial" charset="0"/>
              </a:rPr>
              <a:t> times clearly grows linearly.  So the approximation may be fine in this case.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65200"/>
            <a:fld id="{2A9EA0D0-D1E4-D948-BFF9-D8DF426DAB52}" type="slidenum">
              <a:rPr lang="en-US"/>
              <a:pPr defTabSz="965200"/>
              <a:t>37</a:t>
            </a:fld>
            <a:endParaRPr lang="en-US"/>
          </a:p>
        </p:txBody>
      </p:sp>
      <p:sp>
        <p:nvSpPr>
          <p:cNvPr id="82947" name="Rectangle 2"/>
          <p:cNvSpPr>
            <a:spLocks noGrp="1" noRot="1" noChangeAspect="1" noChangeArrowheads="1" noTextEdit="1"/>
          </p:cNvSpPr>
          <p:nvPr>
            <p:ph type="sldImg"/>
          </p:nvPr>
        </p:nvSpPr>
        <p:spPr>
          <a:xfrm>
            <a:off x="1503363" y="720725"/>
            <a:ext cx="4119562" cy="3089275"/>
          </a:xfrm>
          <a:ln/>
        </p:spPr>
      </p:sp>
      <p:sp>
        <p:nvSpPr>
          <p:cNvPr id="82948" name="Rectangle 3"/>
          <p:cNvSpPr>
            <a:spLocks noGrp="1" noChangeArrowheads="1"/>
          </p:cNvSpPr>
          <p:nvPr>
            <p:ph type="body" idx="1"/>
          </p:nvPr>
        </p:nvSpPr>
        <p:spPr>
          <a:noFill/>
          <a:ln/>
        </p:spPr>
        <p:txBody>
          <a:bodyPr/>
          <a:lstStyle/>
          <a:p>
            <a:r>
              <a:rPr lang="en-US">
                <a:latin typeface="Times New Roman" charset="0"/>
                <a:ea typeface="Arial" charset="0"/>
              </a:rPr>
              <a:t>Keystroke level models have some limitations -- we’ve already discussed the focus on expert users and efficiency.  But KLM also assumes no errors made in the execution of the method, which isn’t true even for experts.  Methods may differ not just in time to execute but also in propensity of errors, and KLM doesn’t account for that.</a:t>
            </a:r>
          </a:p>
          <a:p>
            <a:r>
              <a:rPr lang="en-US">
                <a:latin typeface="Times New Roman" charset="0"/>
                <a:ea typeface="Arial" charset="0"/>
              </a:rPr>
              <a:t>KLM also assumes that all actions are serialized, even actions that involve different hands (like moving the mouse and pressing down the Shift key).  Real experts don’t behave that way; they overlap operations.</a:t>
            </a:r>
          </a:p>
          <a:p>
            <a:r>
              <a:rPr lang="en-US">
                <a:latin typeface="Times New Roman" charset="0"/>
                <a:ea typeface="Arial" charset="0"/>
              </a:rPr>
              <a:t>KLM also doesn’t have a fine-grained model of mental operations.  Planning, problem solving, different levels of working memory load can all affect time and error rate; KLM lumps them into the M operator.</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65200"/>
            <a:fld id="{A18209F0-7F81-CF44-B7E6-370E98C59252}" type="slidenum">
              <a:rPr lang="en-US"/>
              <a:pPr defTabSz="965200"/>
              <a:t>38</a:t>
            </a:fld>
            <a:endParaRPr lang="en-US"/>
          </a:p>
        </p:txBody>
      </p:sp>
      <p:sp>
        <p:nvSpPr>
          <p:cNvPr id="84995" name="Rectangle 2"/>
          <p:cNvSpPr>
            <a:spLocks noGrp="1" noRot="1" noChangeAspect="1" noChangeArrowheads="1" noTextEdit="1"/>
          </p:cNvSpPr>
          <p:nvPr>
            <p:ph type="sldImg"/>
          </p:nvPr>
        </p:nvSpPr>
        <p:spPr>
          <a:xfrm>
            <a:off x="1503363" y="720725"/>
            <a:ext cx="4119562" cy="3089275"/>
          </a:xfrm>
          <a:ln/>
        </p:spPr>
      </p:sp>
      <p:sp>
        <p:nvSpPr>
          <p:cNvPr id="84996" name="Rectangle 3"/>
          <p:cNvSpPr>
            <a:spLocks noGrp="1" noChangeArrowheads="1"/>
          </p:cNvSpPr>
          <p:nvPr>
            <p:ph type="body" idx="1"/>
          </p:nvPr>
        </p:nvSpPr>
        <p:spPr>
          <a:noFill/>
          <a:ln/>
        </p:spPr>
        <p:txBody>
          <a:bodyPr/>
          <a:lstStyle/>
          <a:p>
            <a:r>
              <a:rPr lang="en-US" dirty="0">
                <a:latin typeface="Times New Roman" charset="0"/>
                <a:ea typeface="Arial" charset="0"/>
              </a:rPr>
              <a:t>CPM-GOMS (Cognitive-Motor-Perceptual) is another variant of GOMS, which is even more detailed than the keystroke-level model.  It tackles the serial assumption of KLM, allowing multiple operators to run at the same time.  The parallelism is dictated by a model very similar to the Card/Newell/Moran information processing model we saw earlier.  We have a perceptual processor (PP), a cognitive processor (CP), and multiple motor processors (MP), one for each major muscle system that can act independently.  For GUI interfaces, the muscles we mainly care about are the two hands and the eyes.</a:t>
            </a:r>
          </a:p>
          <a:p>
            <a:r>
              <a:rPr lang="en-US" dirty="0">
                <a:latin typeface="Times New Roman" charset="0"/>
                <a:ea typeface="Arial" charset="0"/>
              </a:rPr>
              <a:t>The model makes the simple assumption that each processor runs tasks serially (one at a time), but different processors run in parallel.</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pPr defTabSz="965200"/>
            <a:fld id="{F3B31DFA-2DDA-B04E-A22D-E596AA95DE78}" type="slidenum">
              <a:rPr lang="en-US"/>
              <a:pPr defTabSz="965200"/>
              <a:t>39</a:t>
            </a:fld>
            <a:endParaRPr lang="en-US"/>
          </a:p>
        </p:txBody>
      </p:sp>
      <p:sp>
        <p:nvSpPr>
          <p:cNvPr id="87043" name="Rectangle 2"/>
          <p:cNvSpPr>
            <a:spLocks noGrp="1" noRot="1" noChangeAspect="1" noChangeArrowheads="1" noTextEdit="1"/>
          </p:cNvSpPr>
          <p:nvPr>
            <p:ph type="sldImg"/>
          </p:nvPr>
        </p:nvSpPr>
        <p:spPr>
          <a:xfrm>
            <a:off x="1503363" y="720725"/>
            <a:ext cx="4119562" cy="3089275"/>
          </a:xfrm>
          <a:ln/>
        </p:spPr>
      </p:sp>
      <p:sp>
        <p:nvSpPr>
          <p:cNvPr id="87044" name="Rectangle 3"/>
          <p:cNvSpPr>
            <a:spLocks noGrp="1" noChangeArrowheads="1"/>
          </p:cNvSpPr>
          <p:nvPr>
            <p:ph type="body" idx="1"/>
          </p:nvPr>
        </p:nvSpPr>
        <p:spPr>
          <a:noFill/>
          <a:ln/>
        </p:spPr>
        <p:txBody>
          <a:bodyPr/>
          <a:lstStyle/>
          <a:p>
            <a:r>
              <a:rPr lang="en-US">
                <a:latin typeface="Times New Roman" charset="0"/>
                <a:ea typeface="Arial" charset="0"/>
              </a:rPr>
              <a:t>We build a CPM-GOMS model as a graph of tasks.  Here’s the start of a Point-Shift-click operation.</a:t>
            </a:r>
          </a:p>
          <a:p>
            <a:r>
              <a:rPr lang="en-US">
                <a:latin typeface="Times New Roman" charset="0"/>
                <a:ea typeface="Arial" charset="0"/>
              </a:rPr>
              <a:t>First, the cognitive processor (which initiates everything) decides to move your eyes to the pointing target, so that you’ll be able to tell when the mouse pointer reaches it.</a:t>
            </a:r>
          </a:p>
          <a:p>
            <a:r>
              <a:rPr lang="en-US">
                <a:latin typeface="Times New Roman" charset="0"/>
                <a:ea typeface="Arial" charset="0"/>
              </a:rPr>
              <a:t>Next, the eyes actually move (MP eye), but in parallel with that, the cognitive processor is deciding to move the mouse.  The right hand’s motor processor handles this, in time determined by Fitts’s Law.</a:t>
            </a:r>
          </a:p>
          <a:p>
            <a:r>
              <a:rPr lang="en-US">
                <a:latin typeface="Times New Roman" charset="0"/>
                <a:ea typeface="Arial" charset="0"/>
              </a:rPr>
              <a:t>While the hand is moving, the perceptual processor and cognitive processor are perceiving and deciding that the eyes have found the target.</a:t>
            </a:r>
          </a:p>
          <a:p>
            <a:r>
              <a:rPr lang="en-US">
                <a:latin typeface="Times New Roman" charset="0"/>
                <a:ea typeface="Arial" charset="0"/>
              </a:rPr>
              <a:t>Then the cognitive processor decides to press the Shift key, and passes this instruction on to the left hand’s motor processor.</a:t>
            </a:r>
          </a:p>
          <a:p>
            <a:r>
              <a:rPr lang="en-US">
                <a:latin typeface="Times New Roman" charset="0"/>
                <a:ea typeface="Arial" charset="0"/>
              </a:rPr>
              <a:t>In CPM-GOMS, what matters is the </a:t>
            </a:r>
            <a:r>
              <a:rPr lang="en-US" b="1">
                <a:latin typeface="Times New Roman" charset="0"/>
                <a:ea typeface="Arial" charset="0"/>
              </a:rPr>
              <a:t>critical path</a:t>
            </a:r>
            <a:r>
              <a:rPr lang="en-US">
                <a:latin typeface="Times New Roman" charset="0"/>
                <a:ea typeface="Arial" charset="0"/>
              </a:rPr>
              <a:t> through this graph of overlapping tasks – the path that takes the longest time, since it will determine the total time for the method.</a:t>
            </a:r>
            <a:endParaRPr lang="en-US" b="1">
              <a:latin typeface="Times New Roman" charset="0"/>
              <a:ea typeface="Arial" charset="0"/>
            </a:endParaRPr>
          </a:p>
          <a:p>
            <a:r>
              <a:rPr lang="en-US">
                <a:latin typeface="Times New Roman" charset="0"/>
                <a:ea typeface="Arial" charset="0"/>
              </a:rPr>
              <a:t>Notice how much more detailed this model is!  This would be just P K in the KLM model.  With greater accuracy comes a lot more work.</a:t>
            </a:r>
          </a:p>
          <a:p>
            <a:r>
              <a:rPr lang="en-US">
                <a:latin typeface="Times New Roman" charset="0"/>
                <a:ea typeface="Arial" charset="0"/>
              </a:rPr>
              <a:t>Another issue with CPM-GOMS is that it models </a:t>
            </a:r>
            <a:r>
              <a:rPr lang="en-US" i="1">
                <a:latin typeface="Times New Roman" charset="0"/>
                <a:ea typeface="Arial" charset="0"/>
              </a:rPr>
              <a:t>extreme </a:t>
            </a:r>
            <a:r>
              <a:rPr lang="en-US">
                <a:latin typeface="Times New Roman" charset="0"/>
                <a:ea typeface="Arial" charset="0"/>
              </a:rPr>
              <a:t>expert performance, where the user is working at or near the limits of human information processing speed, parallelizing as much as possible, and yet making no errors.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defTabSz="965200"/>
            <a:fld id="{1435A2DF-3203-EC4F-B9EF-B68D5417C83A}" type="slidenum">
              <a:rPr lang="en-US"/>
              <a:pPr defTabSz="965200"/>
              <a:t>40</a:t>
            </a:fld>
            <a:endParaRPr lang="en-US"/>
          </a:p>
        </p:txBody>
      </p:sp>
      <p:sp>
        <p:nvSpPr>
          <p:cNvPr id="89091" name="Rectangle 2"/>
          <p:cNvSpPr>
            <a:spLocks noGrp="1" noRot="1" noChangeAspect="1" noChangeArrowheads="1" noTextEdit="1"/>
          </p:cNvSpPr>
          <p:nvPr>
            <p:ph type="sldImg"/>
          </p:nvPr>
        </p:nvSpPr>
        <p:spPr>
          <a:xfrm>
            <a:off x="1503363" y="720725"/>
            <a:ext cx="4119562" cy="3089275"/>
          </a:xfrm>
          <a:ln/>
        </p:spPr>
      </p:sp>
      <p:sp>
        <p:nvSpPr>
          <p:cNvPr id="89092" name="Rectangle 3"/>
          <p:cNvSpPr>
            <a:spLocks noGrp="1" noChangeArrowheads="1"/>
          </p:cNvSpPr>
          <p:nvPr>
            <p:ph type="body" idx="1"/>
          </p:nvPr>
        </p:nvSpPr>
        <p:spPr>
          <a:noFill/>
          <a:ln/>
        </p:spPr>
        <p:txBody>
          <a:bodyPr/>
          <a:lstStyle/>
          <a:p>
            <a:r>
              <a:rPr lang="en-US">
                <a:latin typeface="Times New Roman" charset="0"/>
                <a:ea typeface="Arial" charset="0"/>
              </a:rPr>
              <a:t>CPM-GOMS had a real-world success story.  NYNEX (a phone company) was considering replacing the workstations of its telephone operators.  The redesigned workstation they were thinking about buying had different software and a different keyboard layout.  It reduced the number of keystrokes needed to handle a typical call, and the keyboard was carefully designed to reduce travel time between keys for frequent key sequences.  It even had four times the bandwidth of the old workstation (1200 bps instead of 300).  A back-of-the-envelope calculation, essentially using the KLM model, suggested that it should be 20% faster to handle a call using the redesigned workstation.  Considering NYNEX’s high call volume, this translated into real money – every second saved on a 30-second operator call would reduce NYNEX’s labor costs by $3 million/year.</a:t>
            </a:r>
          </a:p>
          <a:p>
            <a:r>
              <a:rPr lang="en-US">
                <a:latin typeface="Times New Roman" charset="0"/>
                <a:ea typeface="Arial" charset="0"/>
              </a:rPr>
              <a:t>But when NYNEX did a field trial of the new workstation (an expensive procedure which required retraining some operators, deploying the workstation, and using the new workstation to field calls), they found it was actually </a:t>
            </a:r>
            <a:r>
              <a:rPr lang="en-US" b="1">
                <a:latin typeface="Times New Roman" charset="0"/>
                <a:ea typeface="Arial" charset="0"/>
              </a:rPr>
              <a:t>4% slower</a:t>
            </a:r>
            <a:r>
              <a:rPr lang="en-US">
                <a:latin typeface="Times New Roman" charset="0"/>
                <a:ea typeface="Arial" charset="0"/>
              </a:rPr>
              <a:t> than the old one.</a:t>
            </a:r>
          </a:p>
          <a:p>
            <a:r>
              <a:rPr lang="en-US">
                <a:latin typeface="Times New Roman" charset="0"/>
                <a:ea typeface="Arial" charset="0"/>
              </a:rPr>
              <a:t>A CPM-GOMS model explained why.  Every operator call started with some “slack time”, when the operator greeted the caller (e.g. “Thank you for calling NYNEX, how can I help you?”)  Expert operators were using this slack time to set up for the call, pressing keys and hovering over others.  So even though the new design removed keystrokes from the call, the removed keystrokes occurred during the slack time – not on the critical path of the call, </a:t>
            </a:r>
            <a:r>
              <a:rPr lang="en-US" i="1">
                <a:latin typeface="Times New Roman" charset="0"/>
                <a:ea typeface="Arial" charset="0"/>
              </a:rPr>
              <a:t>after</a:t>
            </a:r>
            <a:r>
              <a:rPr lang="en-US">
                <a:latin typeface="Times New Roman" charset="0"/>
                <a:ea typeface="Arial" charset="0"/>
              </a:rPr>
              <a:t> the greeting.  And the 4% slowdown was due to moving a keystroke out of the slack time and putting it later in the call, </a:t>
            </a:r>
            <a:r>
              <a:rPr lang="en-US" i="1">
                <a:latin typeface="Times New Roman" charset="0"/>
                <a:ea typeface="Arial" charset="0"/>
              </a:rPr>
              <a:t>adding</a:t>
            </a:r>
            <a:r>
              <a:rPr lang="en-US">
                <a:latin typeface="Times New Roman" charset="0"/>
                <a:ea typeface="Arial" charset="0"/>
              </a:rPr>
              <a:t> to the critical path.  On the basis of this analysis, NYNEX decided not to buy the new workstation.  (Gray, John, &amp; Atwood, “Project Ernestine: Validating a GOMS Analysis for Predicting and Explaining Real-World Task Performance”, </a:t>
            </a:r>
            <a:r>
              <a:rPr lang="en-US" i="1">
                <a:latin typeface="Times New Roman" charset="0"/>
                <a:ea typeface="Arial" charset="0"/>
              </a:rPr>
              <a:t>Human-Computer Interaction</a:t>
            </a:r>
            <a:r>
              <a:rPr lang="en-US">
                <a:latin typeface="Times New Roman" charset="0"/>
                <a:ea typeface="Arial" charset="0"/>
              </a:rPr>
              <a:t>, v8 n3, 1993.)</a:t>
            </a:r>
          </a:p>
          <a:p>
            <a:r>
              <a:rPr lang="en-US">
                <a:latin typeface="Times New Roman" charset="0"/>
                <a:ea typeface="Arial" charset="0"/>
              </a:rPr>
              <a:t>This example shows how predictive evaluation can </a:t>
            </a:r>
            <a:r>
              <a:rPr lang="en-US" i="1">
                <a:latin typeface="Times New Roman" charset="0"/>
                <a:ea typeface="Arial" charset="0"/>
              </a:rPr>
              <a:t>explain</a:t>
            </a:r>
            <a:r>
              <a:rPr lang="en-US">
                <a:latin typeface="Times New Roman" charset="0"/>
                <a:ea typeface="Arial" charset="0"/>
              </a:rPr>
              <a:t> usability problems, rather than merely </a:t>
            </a:r>
            <a:r>
              <a:rPr lang="en-US" i="1">
                <a:latin typeface="Times New Roman" charset="0"/>
                <a:ea typeface="Arial" charset="0"/>
              </a:rPr>
              <a:t>identifying</a:t>
            </a:r>
            <a:r>
              <a:rPr lang="en-US">
                <a:latin typeface="Times New Roman" charset="0"/>
                <a:ea typeface="Arial" charset="0"/>
              </a:rPr>
              <a:t> them (as the field study did).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6E2692F3-59D1-EE4B-B791-CF57D0EB4C52}" type="slidenum">
              <a:rPr lang="en-US"/>
              <a:pPr/>
              <a:t>4</a:t>
            </a:fld>
            <a:endParaRPr lang="en-US"/>
          </a:p>
        </p:txBody>
      </p:sp>
      <p:sp>
        <p:nvSpPr>
          <p:cNvPr id="98307" name="Rectangle 2"/>
          <p:cNvSpPr>
            <a:spLocks noGrp="1" noRot="1" noChangeAspect="1" noChangeArrowheads="1" noTextEdit="1"/>
          </p:cNvSpPr>
          <p:nvPr>
            <p:ph type="sldImg"/>
          </p:nvPr>
        </p:nvSpPr>
        <p:spPr>
          <a:xfrm>
            <a:off x="1258888" y="720725"/>
            <a:ext cx="4799012" cy="3598863"/>
          </a:xfrm>
          <a:ln/>
        </p:spPr>
      </p:sp>
      <p:sp>
        <p:nvSpPr>
          <p:cNvPr id="98308" name="Rectangle 3"/>
          <p:cNvSpPr>
            <a:spLocks noGrp="1" noChangeArrowheads="1"/>
          </p:cNvSpPr>
          <p:nvPr>
            <p:ph type="body" idx="1"/>
          </p:nvPr>
        </p:nvSpPr>
        <p:spPr>
          <a:xfrm>
            <a:off x="731838" y="4560888"/>
            <a:ext cx="5851525" cy="4319587"/>
          </a:xfrm>
          <a:noFill/>
          <a:ln/>
        </p:spPr>
        <p:txBody>
          <a:bodyPr/>
          <a:lstStyle/>
          <a:p>
            <a:pPr eaLnBrk="1" hangingPunct="1"/>
            <a:r>
              <a:rPr lang="en-US" dirty="0">
                <a:latin typeface="Times New Roman" charset="0"/>
                <a:ea typeface="Arial" charset="0"/>
              </a:rPr>
              <a:t>One way to fix the too-many-questions problem is Yes To All and No To All buttons, which short-circuit the rest of the questions by giving a blanket answer.  That’s a helpful </a:t>
            </a:r>
            <a:r>
              <a:rPr lang="en-US" b="0" dirty="0">
                <a:latin typeface="Times New Roman" charset="0"/>
                <a:ea typeface="Arial" charset="0"/>
              </a:rPr>
              <a:t>shortcut</a:t>
            </a:r>
            <a:r>
              <a:rPr lang="en-US" dirty="0" smtClean="0">
                <a:latin typeface="Times New Roman" charset="0"/>
                <a:ea typeface="Arial" charset="0"/>
              </a:rPr>
              <a:t>, which improves </a:t>
            </a:r>
            <a:r>
              <a:rPr lang="en-US" b="1" dirty="0" smtClean="0">
                <a:latin typeface="Times New Roman" charset="0"/>
                <a:ea typeface="Arial" charset="0"/>
              </a:rPr>
              <a:t>efficiency</a:t>
            </a:r>
            <a:r>
              <a:rPr lang="en-US" b="0" dirty="0" smtClean="0">
                <a:latin typeface="Times New Roman" charset="0"/>
                <a:ea typeface="Arial" charset="0"/>
              </a:rPr>
              <a:t>,</a:t>
            </a:r>
            <a:r>
              <a:rPr lang="en-US" dirty="0" smtClean="0">
                <a:latin typeface="Times New Roman" charset="0"/>
                <a:ea typeface="Arial" charset="0"/>
              </a:rPr>
              <a:t> </a:t>
            </a:r>
            <a:r>
              <a:rPr lang="en-US" dirty="0">
                <a:latin typeface="Times New Roman" charset="0"/>
                <a:ea typeface="Arial" charset="0"/>
              </a:rPr>
              <a:t>but this example shows that it’s not a panacea.</a:t>
            </a:r>
          </a:p>
          <a:p>
            <a:pPr eaLnBrk="1" hangingPunct="1"/>
            <a:r>
              <a:rPr lang="en-US" dirty="0">
                <a:latin typeface="Times New Roman" charset="0"/>
                <a:ea typeface="Arial" charset="0"/>
              </a:rPr>
              <a:t>This dialog is from Microsoft’s Web Publishing Wizard, which uploads local files to a remote web site.  Since the usual mode of operation in web publishing is to develop a complete copy of the web site locally, and then upload it to the web server all at once, the wizard suggests deleting files on the host that don’t appear in the local files, since they may be orphans in the new version of the web site.</a:t>
            </a:r>
          </a:p>
          <a:p>
            <a:pPr eaLnBrk="1" hangingPunct="1"/>
            <a:r>
              <a:rPr lang="en-US" dirty="0">
                <a:latin typeface="Times New Roman" charset="0"/>
                <a:ea typeface="Arial" charset="0"/>
              </a:rPr>
              <a:t>But what if you know there’s a file on the host that you </a:t>
            </a:r>
            <a:r>
              <a:rPr lang="en-US" b="1" dirty="0">
                <a:latin typeface="Times New Roman" charset="0"/>
                <a:ea typeface="Arial" charset="0"/>
              </a:rPr>
              <a:t>don’t</a:t>
            </a:r>
            <a:r>
              <a:rPr lang="en-US" dirty="0">
                <a:latin typeface="Times New Roman" charset="0"/>
                <a:ea typeface="Arial" charset="0"/>
              </a:rPr>
              <a:t> want to delete?  What would you have to do?</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03363" y="720725"/>
            <a:ext cx="4119562" cy="3089275"/>
          </a:xfrm>
          <a:ln/>
        </p:spPr>
      </p:sp>
      <p:sp>
        <p:nvSpPr>
          <p:cNvPr id="91139" name="Notes Placeholder 2"/>
          <p:cNvSpPr>
            <a:spLocks noGrp="1"/>
          </p:cNvSpPr>
          <p:nvPr>
            <p:ph type="body" idx="1"/>
          </p:nvPr>
        </p:nvSpPr>
        <p:spPr>
          <a:noFill/>
          <a:ln/>
        </p:spPr>
        <p:txBody>
          <a:bodyPr/>
          <a:lstStyle/>
          <a:p>
            <a:endParaRPr lang="en-US">
              <a:latin typeface="Times New Roman" charset="0"/>
              <a:ea typeface="Arial" charset="0"/>
            </a:endParaRPr>
          </a:p>
        </p:txBody>
      </p:sp>
      <p:sp>
        <p:nvSpPr>
          <p:cNvPr id="91140" name="Slide Number Placeholder 3"/>
          <p:cNvSpPr>
            <a:spLocks noGrp="1"/>
          </p:cNvSpPr>
          <p:nvPr>
            <p:ph type="sldNum" sz="quarter" idx="5"/>
          </p:nvPr>
        </p:nvSpPr>
        <p:spPr>
          <a:noFill/>
        </p:spPr>
        <p:txBody>
          <a:bodyPr/>
          <a:lstStyle/>
          <a:p>
            <a:fld id="{D447798D-F4F6-464F-B4AE-EF41A2A1153C}" type="slidenum">
              <a:rPr lang="en-US"/>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43C8B75-93AF-6340-A134-B7A58D3709EC}" type="slidenum">
              <a:rPr lang="en-US"/>
              <a:pPr/>
              <a:t>42</a:t>
            </a:fld>
            <a:endParaRPr lang="en-US"/>
          </a:p>
        </p:txBody>
      </p:sp>
      <p:sp>
        <p:nvSpPr>
          <p:cNvPr id="21507" name="Rectangle 2"/>
          <p:cNvSpPr>
            <a:spLocks noGrp="1" noRot="1" noChangeAspect="1" noChangeArrowheads="1" noTextEdit="1"/>
          </p:cNvSpPr>
          <p:nvPr>
            <p:ph type="sldImg"/>
          </p:nvPr>
        </p:nvSpPr>
        <p:spPr>
          <a:xfrm>
            <a:off x="1503363" y="720725"/>
            <a:ext cx="4119562" cy="3089275"/>
          </a:xfrm>
          <a:ln/>
        </p:spPr>
      </p:sp>
      <p:sp>
        <p:nvSpPr>
          <p:cNvPr id="21508" name="Rectangle 3"/>
          <p:cNvSpPr>
            <a:spLocks noGrp="1" noChangeArrowheads="1"/>
          </p:cNvSpPr>
          <p:nvPr>
            <p:ph type="body" idx="1"/>
          </p:nvPr>
        </p:nvSpPr>
        <p:spPr>
          <a:noFill/>
          <a:ln/>
        </p:spPr>
        <p:txBody>
          <a:bodyPr/>
          <a:lstStyle/>
          <a:p>
            <a:pPr>
              <a:lnSpc>
                <a:spcPct val="80000"/>
              </a:lnSpc>
            </a:pPr>
            <a:r>
              <a:rPr lang="en-US" sz="1000">
                <a:latin typeface="Times New Roman" charset="0"/>
                <a:ea typeface="Arial" charset="0"/>
              </a:rPr>
              <a:t>Our candidate for next lecture’s Hall</a:t>
            </a:r>
            <a:r>
              <a:rPr lang="en-US" sz="1000" baseline="0">
                <a:latin typeface="Times New Roman" charset="0"/>
                <a:ea typeface="Arial" charset="0"/>
              </a:rPr>
              <a:t> </a:t>
            </a:r>
            <a:r>
              <a:rPr lang="en-US" sz="1000">
                <a:latin typeface="Times New Roman" charset="0"/>
                <a:ea typeface="Arial" charset="0"/>
              </a:rPr>
              <a:t>of Fame and Shame is the Windows XP calculator.  </a:t>
            </a:r>
          </a:p>
          <a:p>
            <a:pPr>
              <a:lnSpc>
                <a:spcPct val="80000"/>
              </a:lnSpc>
            </a:pPr>
            <a:r>
              <a:rPr lang="en-US" sz="1000">
                <a:latin typeface="Times New Roman" charset="0"/>
                <a:ea typeface="Arial" charset="0"/>
              </a:rPr>
              <a:t>It looks and works just like a familiar desk calculator, a stable interface that many people are familiar with.  It’s a familiar metaphor, and trivial for calculator users to pick up and use.</a:t>
            </a:r>
          </a:p>
          <a:p>
            <a:pPr>
              <a:lnSpc>
                <a:spcPct val="80000"/>
              </a:lnSpc>
            </a:pPr>
            <a:r>
              <a:rPr lang="en-US" sz="1000">
                <a:latin typeface="Times New Roman" charset="0"/>
                <a:ea typeface="Arial" charset="0"/>
              </a:rPr>
              <a:t>- Where does it deviate from a real desktop calculator?</a:t>
            </a:r>
          </a:p>
          <a:p>
            <a:pPr>
              <a:lnSpc>
                <a:spcPct val="80000"/>
              </a:lnSpc>
            </a:pPr>
            <a:r>
              <a:rPr lang="en-US" sz="1000">
                <a:latin typeface="Times New Roman" charset="0"/>
                <a:ea typeface="Arial" charset="0"/>
              </a:rPr>
              <a:t>This interface adheres to its metaphor so carefully that it passes up some tremendous opportunities to </a:t>
            </a:r>
            <a:r>
              <a:rPr lang="en-US" sz="1000" i="1">
                <a:latin typeface="Times New Roman" charset="0"/>
                <a:ea typeface="Arial" charset="0"/>
              </a:rPr>
              <a:t>improve</a:t>
            </a:r>
            <a:r>
              <a:rPr lang="en-US" sz="1000">
                <a:latin typeface="Times New Roman" charset="0"/>
                <a:ea typeface="Arial" charset="0"/>
              </a:rPr>
              <a:t> on the desk calculator interface.  Think about:</a:t>
            </a:r>
          </a:p>
          <a:p>
            <a:pPr>
              <a:lnSpc>
                <a:spcPct val="80000"/>
              </a:lnSpc>
            </a:pPr>
            <a:r>
              <a:rPr lang="en-US" sz="1000">
                <a:latin typeface="Times New Roman" charset="0"/>
                <a:ea typeface="Arial" charset="0"/>
              </a:rPr>
              <a:t>- visibility</a:t>
            </a:r>
          </a:p>
          <a:p>
            <a:pPr>
              <a:lnSpc>
                <a:spcPct val="80000"/>
              </a:lnSpc>
              <a:buFontTx/>
              <a:buChar char="-"/>
            </a:pPr>
            <a:r>
              <a:rPr lang="en-US" sz="1000">
                <a:latin typeface="Times New Roman" charset="0"/>
                <a:ea typeface="Arial" charset="0"/>
              </a:rPr>
              <a:t>learnability (say, for kids who start with this interface, not with a calculator)</a:t>
            </a:r>
          </a:p>
          <a:p>
            <a:pPr>
              <a:lnSpc>
                <a:spcPct val="80000"/>
              </a:lnSpc>
              <a:buFontTx/>
              <a:buNone/>
            </a:pPr>
            <a:endParaRPr lang="en-US" sz="1000">
              <a:latin typeface="Times New Roman" charset="0"/>
              <a:ea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A03BE019-B2F4-3448-95C0-9E48B17B92C9}" type="slidenum">
              <a:rPr lang="en-US"/>
              <a:pPr/>
              <a:t>5</a:t>
            </a:fld>
            <a:endParaRPr lang="en-US"/>
          </a:p>
        </p:txBody>
      </p:sp>
      <p:sp>
        <p:nvSpPr>
          <p:cNvPr id="99331" name="Rectangle 2"/>
          <p:cNvSpPr>
            <a:spLocks noGrp="1" noRot="1" noChangeAspect="1" noChangeArrowheads="1" noTextEdit="1"/>
          </p:cNvSpPr>
          <p:nvPr>
            <p:ph type="sldImg"/>
          </p:nvPr>
        </p:nvSpPr>
        <p:spPr>
          <a:xfrm>
            <a:off x="1503363" y="720725"/>
            <a:ext cx="4119562" cy="3089275"/>
          </a:xfrm>
          <a:ln/>
        </p:spPr>
      </p:sp>
      <p:sp>
        <p:nvSpPr>
          <p:cNvPr id="99332"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If your interface has a potentially large number of related questions to ask the user, it’s much better to aggregate them into a single dialog.  Provide a list of the files, and ask the user to select which ones should be deleted.  Select All and Unselect All buttons would serve the role of Yes to All and No to All.</a:t>
            </a:r>
          </a:p>
          <a:p>
            <a:pPr eaLnBrk="1" hangingPunct="1"/>
            <a:r>
              <a:rPr lang="en-US">
                <a:latin typeface="Times New Roman" charset="0"/>
                <a:ea typeface="Arial" charset="0"/>
              </a:rPr>
              <a:t>Here’s an example of how to do it right, found in Eclipse.  If there’s anything to criticize in Eclipse’s dialog box, it might be the fact that it initially doesn’t show the filenames, just their count --- you have to press Details to see the whole dialog box. Simply knowing the </a:t>
            </a:r>
            <a:r>
              <a:rPr lang="en-US" i="1">
                <a:latin typeface="Times New Roman" charset="0"/>
                <a:ea typeface="Arial" charset="0"/>
              </a:rPr>
              <a:t>number</a:t>
            </a:r>
            <a:r>
              <a:rPr lang="en-US">
                <a:latin typeface="Times New Roman" charset="0"/>
                <a:ea typeface="Arial" charset="0"/>
              </a:rPr>
              <a:t> of files not under CVS control is rarely enough information to decide whether you want to say yes or no, so most users are likely to press Details anyway.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It is important that progress bars (pick all good answers):</a:t>
            </a:r>
          </a:p>
          <a:p>
            <a:r>
              <a:rPr lang="en-US" baseline="0" dirty="0" smtClean="0"/>
              <a:t>  a) Be displayed any time a user notices a delay.</a:t>
            </a:r>
          </a:p>
          <a:p>
            <a:r>
              <a:rPr lang="en-US" baseline="0" dirty="0" smtClean="0"/>
              <a:t>  b) Be very accurate.</a:t>
            </a:r>
          </a:p>
          <a:p>
            <a:r>
              <a:rPr lang="en-US" baseline="0" dirty="0" smtClean="0"/>
              <a:t>  c) Show that progress is being made.</a:t>
            </a:r>
          </a:p>
          <a:p>
            <a:r>
              <a:rPr lang="en-US" baseline="0" dirty="0" smtClean="0"/>
              <a:t>  d) Let the user estimate a completion time within an order of magnitude. </a:t>
            </a:r>
          </a:p>
          <a:p>
            <a:endParaRPr lang="en-US" baseline="0" dirty="0" smtClean="0"/>
          </a:p>
          <a:p>
            <a:r>
              <a:rPr lang="en-US" sz="1100" kern="1200">
                <a:solidFill>
                  <a:schemeClr val="tx1"/>
                </a:solidFill>
                <a:latin typeface="Times New Roman" pitchFamily="18" charset="0"/>
                <a:ea typeface="Arial" pitchFamily="-97" charset="0"/>
                <a:cs typeface="Arial" charset="0"/>
              </a:rPr>
              <a:t>Which of the following are examples of visibility of the view state?</a:t>
            </a:r>
          </a:p>
          <a:p>
            <a:r>
              <a:rPr lang="en-US" sz="1100" kern="1200">
                <a:solidFill>
                  <a:schemeClr val="tx1"/>
                </a:solidFill>
                <a:latin typeface="Times New Roman" pitchFamily="18" charset="0"/>
                <a:ea typeface="Arial" pitchFamily="-97" charset="0"/>
                <a:cs typeface="Arial" charset="0"/>
              </a:rPr>
              <a:t> </a:t>
            </a:r>
          </a:p>
          <a:p>
            <a:pPr lvl="0"/>
            <a:r>
              <a:rPr lang="en-US" sz="1100" kern="1200">
                <a:solidFill>
                  <a:schemeClr val="tx1"/>
                </a:solidFill>
                <a:latin typeface="Times New Roman" pitchFamily="18" charset="0"/>
                <a:ea typeface="Arial" pitchFamily="-97" charset="0"/>
                <a:cs typeface="Arial" charset="0"/>
              </a:rPr>
              <a:t>Microsoft Word displaying a word count in the status bar</a:t>
            </a:r>
          </a:p>
          <a:p>
            <a:pPr lvl="0"/>
            <a:r>
              <a:rPr lang="en-US" sz="1100" kern="1200">
                <a:solidFill>
                  <a:schemeClr val="tx1"/>
                </a:solidFill>
                <a:latin typeface="Times New Roman" pitchFamily="18" charset="0"/>
                <a:ea typeface="Arial" pitchFamily="-97" charset="0"/>
                <a:cs typeface="Arial" charset="0"/>
              </a:rPr>
              <a:t>Selection highlighting</a:t>
            </a:r>
          </a:p>
          <a:p>
            <a:pPr lvl="0"/>
            <a:r>
              <a:rPr lang="en-US" sz="1100" kern="1200">
                <a:solidFill>
                  <a:schemeClr val="tx1"/>
                </a:solidFill>
                <a:latin typeface="Times New Roman" pitchFamily="18" charset="0"/>
                <a:ea typeface="Arial" pitchFamily="-97" charset="0"/>
                <a:cs typeface="Arial" charset="0"/>
              </a:rPr>
              <a:t>Cursor change during a drag &amp; drop operation.</a:t>
            </a:r>
          </a:p>
          <a:p>
            <a:pPr lvl="0"/>
            <a:r>
              <a:rPr lang="en-US" sz="1100" kern="1200">
                <a:solidFill>
                  <a:schemeClr val="tx1"/>
                </a:solidFill>
                <a:latin typeface="Times New Roman" pitchFamily="18" charset="0"/>
                <a:ea typeface="Arial" pitchFamily="-97" charset="0"/>
                <a:cs typeface="Arial" charset="0"/>
              </a:rPr>
              <a:t>Ensuring every command your interface offers also appears in the menubar</a:t>
            </a:r>
          </a:p>
          <a:p>
            <a:r>
              <a:rPr lang="en-US" sz="1100" kern="1200">
                <a:solidFill>
                  <a:schemeClr val="tx1"/>
                </a:solidFill>
                <a:latin typeface="Times New Roman" pitchFamily="18" charset="0"/>
                <a:ea typeface="Arial" pitchFamily="-97" charset="0"/>
                <a:cs typeface="Arial" charset="0"/>
              </a:rPr>
              <a:t> </a:t>
            </a:r>
          </a:p>
          <a:p>
            <a:r>
              <a:rPr lang="en-US" sz="1100" kern="1200">
                <a:solidFill>
                  <a:schemeClr val="tx1"/>
                </a:solidFill>
                <a:latin typeface="Times New Roman" pitchFamily="18" charset="0"/>
                <a:ea typeface="Arial" pitchFamily="-97" charset="0"/>
                <a:cs typeface="Arial" charset="0"/>
              </a:rPr>
              <a:t>Answer: B,C</a:t>
            </a:r>
          </a:p>
          <a:p>
            <a:endParaRPr lang="en-US" baseline="0" dirty="0" smtClean="0"/>
          </a:p>
          <a:p>
            <a:r>
              <a:rPr lang="en-US" baseline="0" dirty="0" smtClean="0"/>
              <a:t>Which of the following are not very visible in the Unix command line? (Choose all answers that apply)</a:t>
            </a:r>
          </a:p>
          <a:p>
            <a:r>
              <a:rPr lang="en-US" baseline="0" dirty="0" smtClean="0"/>
              <a:t>A. actions</a:t>
            </a:r>
          </a:p>
          <a:p>
            <a:r>
              <a:rPr lang="en-US" baseline="0" dirty="0" smtClean="0"/>
              <a:t>B. state</a:t>
            </a:r>
          </a:p>
          <a:p>
            <a:r>
              <a:rPr lang="en-US" baseline="0" dirty="0" smtClean="0"/>
              <a:t>C. feedback</a:t>
            </a:r>
          </a:p>
          <a:p>
            <a:r>
              <a:rPr lang="en-US" baseline="0" dirty="0" smtClean="0"/>
              <a:t>Answer: A, B, C</a:t>
            </a:r>
          </a:p>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97AFCF9-A16B-A541-B1A6-D7B979E3394C}" type="slidenum">
              <a:rPr lang="en-US"/>
              <a:pPr/>
              <a:t>8</a:t>
            </a:fld>
            <a:endParaRPr lang="en-US"/>
          </a:p>
        </p:txBody>
      </p:sp>
      <p:sp>
        <p:nvSpPr>
          <p:cNvPr id="23555" name="Rectangle 2"/>
          <p:cNvSpPr>
            <a:spLocks noGrp="1" noRot="1" noChangeAspect="1" noChangeArrowheads="1" noTextEdit="1"/>
          </p:cNvSpPr>
          <p:nvPr>
            <p:ph type="sldImg"/>
          </p:nvPr>
        </p:nvSpPr>
        <p:spPr>
          <a:xfrm>
            <a:off x="1503363" y="720725"/>
            <a:ext cx="4119562" cy="3089275"/>
          </a:xfrm>
          <a:ln/>
        </p:spPr>
      </p:sp>
      <p:sp>
        <p:nvSpPr>
          <p:cNvPr id="23556" name="Rectangle 3"/>
          <p:cNvSpPr>
            <a:spLocks noGrp="1" noChangeArrowheads="1"/>
          </p:cNvSpPr>
          <p:nvPr>
            <p:ph type="body" idx="1"/>
          </p:nvPr>
        </p:nvSpPr>
        <p:spPr>
          <a:noFill/>
          <a:ln/>
        </p:spPr>
        <p:txBody>
          <a:bodyPr/>
          <a:lstStyle/>
          <a:p>
            <a:r>
              <a:rPr lang="en-US">
                <a:latin typeface="Times New Roman" charset="0"/>
                <a:ea typeface="Arial" charset="0"/>
              </a:rPr>
              <a:t>Today’s lecture is about </a:t>
            </a:r>
            <a:r>
              <a:rPr lang="en-US" b="1">
                <a:latin typeface="Times New Roman" charset="0"/>
                <a:ea typeface="Arial" charset="0"/>
              </a:rPr>
              <a:t>efficiency</a:t>
            </a:r>
            <a:r>
              <a:rPr lang="en-US">
                <a:latin typeface="Times New Roman" charset="0"/>
                <a:ea typeface="Arial" charset="0"/>
              </a:rPr>
              <a:t>.  Note that when we say efficiency, we’re not concerned with the performance of the backend, or choices of algorithms or data structures, or analyzing or proving their peformance.  Those are important questions, but you can take other courses about answering them.  We’re concerned with the channel between the user and the system; how quickly can we get instructions and information across that interface?  In other words, assuming that the </a:t>
            </a:r>
            <a:r>
              <a:rPr lang="en-US" i="1">
                <a:latin typeface="Times New Roman" charset="0"/>
                <a:ea typeface="Arial" charset="0"/>
              </a:rPr>
              <a:t>user interface </a:t>
            </a:r>
            <a:r>
              <a:rPr lang="en-US">
                <a:latin typeface="Times New Roman" charset="0"/>
                <a:ea typeface="Arial" charset="0"/>
              </a:rPr>
              <a:t>is the performance bottleneck, how fast can the whole system go?</a:t>
            </a:r>
          </a:p>
          <a:p>
            <a:r>
              <a:rPr lang="en-US">
                <a:latin typeface="Times New Roman" charset="0"/>
                <a:ea typeface="Arial" charset="0"/>
              </a:rPr>
              <a:t>To examine this question, we’ll first look at a simple model of human information processing, an engineering model for the human cognitive system.  Then we’ll talk about some practical design principles and patterns for making interfaces more efficient.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6628B20-75C8-A244-B10C-6F52B7DF8B43}" type="slidenum">
              <a:rPr lang="en-US"/>
              <a:pPr/>
              <a:t>9</a:t>
            </a:fld>
            <a:endParaRPr lang="en-US"/>
          </a:p>
        </p:txBody>
      </p:sp>
      <p:sp>
        <p:nvSpPr>
          <p:cNvPr id="25603" name="Rectangle 2"/>
          <p:cNvSpPr>
            <a:spLocks noGrp="1" noRot="1" noChangeAspect="1" noChangeArrowheads="1" noTextEdit="1"/>
          </p:cNvSpPr>
          <p:nvPr>
            <p:ph type="sldImg"/>
          </p:nvPr>
        </p:nvSpPr>
        <p:spPr>
          <a:xfrm>
            <a:off x="1503363" y="720725"/>
            <a:ext cx="4119562" cy="3089275"/>
          </a:xfrm>
          <a:ln/>
        </p:spPr>
      </p:sp>
      <p:sp>
        <p:nvSpPr>
          <p:cNvPr id="25604" name="Rectangle 3"/>
          <p:cNvSpPr>
            <a:spLocks noGrp="1" noChangeArrowheads="1"/>
          </p:cNvSpPr>
          <p:nvPr>
            <p:ph type="body" idx="1"/>
          </p:nvPr>
        </p:nvSpPr>
        <p:spPr>
          <a:noFill/>
          <a:ln/>
        </p:spPr>
        <p:txBody>
          <a:bodyPr/>
          <a:lstStyle/>
          <a:p>
            <a:pPr eaLnBrk="1" hangingPunct="1">
              <a:lnSpc>
                <a:spcPct val="90000"/>
              </a:lnSpc>
            </a:pPr>
            <a:r>
              <a:rPr lang="en-US" sz="1000">
                <a:latin typeface="Times New Roman" charset="0"/>
                <a:ea typeface="Arial" charset="0"/>
              </a:rPr>
              <a:t>Here’s a high-level look at the cognitive abilities of a human being -- really high level, like 30,000 feet. This is a version of the Model Human Processor was developed by Card, Moran, and Newell as a way to summarize decades of psychology research in an </a:t>
            </a:r>
            <a:r>
              <a:rPr lang="en-US" sz="1000" b="1">
                <a:latin typeface="Times New Roman" charset="0"/>
                <a:ea typeface="Arial" charset="0"/>
              </a:rPr>
              <a:t>engineering model</a:t>
            </a:r>
            <a:r>
              <a:rPr lang="en-US" sz="1000">
                <a:latin typeface="Times New Roman" charset="0"/>
                <a:ea typeface="Arial" charset="0"/>
              </a:rPr>
              <a:t>. (Card, Moran, Newell, </a:t>
            </a:r>
            <a:r>
              <a:rPr lang="en-US" sz="1000" i="1">
                <a:latin typeface="Times New Roman" charset="0"/>
                <a:ea typeface="Arial" charset="0"/>
              </a:rPr>
              <a:t>The Psychology of Human-Computer Interaction</a:t>
            </a:r>
            <a:r>
              <a:rPr lang="en-US" sz="1000">
                <a:latin typeface="Times New Roman" charset="0"/>
                <a:ea typeface="Arial" charset="0"/>
              </a:rPr>
              <a:t>, Lawrence Erlbaum Associates, 1983) This model is different from the original MHP; I’ve modified it to include a component representing the human’s attention resources (Wickens, </a:t>
            </a:r>
            <a:r>
              <a:rPr lang="en-US" sz="1000" i="1">
                <a:latin typeface="Times New Roman" charset="0"/>
                <a:ea typeface="Arial" charset="0"/>
              </a:rPr>
              <a:t>Engineering Psychology and Human Performance</a:t>
            </a:r>
            <a:r>
              <a:rPr lang="en-US" sz="1000">
                <a:latin typeface="Times New Roman" charset="0"/>
                <a:ea typeface="Arial" charset="0"/>
              </a:rPr>
              <a:t>, Charles E. Merrill Publishing Company, 1984).</a:t>
            </a:r>
          </a:p>
          <a:p>
            <a:pPr eaLnBrk="1" hangingPunct="1">
              <a:lnSpc>
                <a:spcPct val="90000"/>
              </a:lnSpc>
            </a:pPr>
            <a:r>
              <a:rPr lang="en-US" sz="1000">
                <a:latin typeface="Times New Roman" charset="0"/>
                <a:ea typeface="Arial" charset="0"/>
              </a:rPr>
              <a:t>This model is an abstraction, of course.  But it’s an abstraction that actually gives us </a:t>
            </a:r>
            <a:r>
              <a:rPr lang="en-US" sz="1000" i="1">
                <a:latin typeface="Times New Roman" charset="0"/>
                <a:ea typeface="Arial" charset="0"/>
              </a:rPr>
              <a:t>numerical parameters</a:t>
            </a:r>
            <a:r>
              <a:rPr lang="en-US" sz="1000">
                <a:latin typeface="Times New Roman" charset="0"/>
                <a:ea typeface="Arial" charset="0"/>
              </a:rPr>
              <a:t> describing how we behave. Just as a computer has memory and processor, so does our model of a human.  Actually, the model has several different kinds of memory, and several different processors.</a:t>
            </a:r>
          </a:p>
          <a:p>
            <a:pPr eaLnBrk="1" hangingPunct="1">
              <a:lnSpc>
                <a:spcPct val="90000"/>
              </a:lnSpc>
            </a:pPr>
            <a:r>
              <a:rPr lang="en-US" sz="1000">
                <a:latin typeface="Times New Roman" charset="0"/>
                <a:ea typeface="Arial" charset="0"/>
              </a:rPr>
              <a:t>Input from the eyes and ears is first stored in the </a:t>
            </a:r>
            <a:r>
              <a:rPr lang="en-US" sz="1000" b="1">
                <a:latin typeface="Times New Roman" charset="0"/>
                <a:ea typeface="Arial" charset="0"/>
              </a:rPr>
              <a:t>short-term sensory store</a:t>
            </a:r>
            <a:r>
              <a:rPr lang="en-US" sz="1000">
                <a:latin typeface="Times New Roman" charset="0"/>
                <a:ea typeface="Arial" charset="0"/>
              </a:rPr>
              <a:t>. As a computer hardware analogy, this memory is like a frame buffer, storing a single frame of perception.</a:t>
            </a:r>
          </a:p>
          <a:p>
            <a:pPr eaLnBrk="1" hangingPunct="1">
              <a:lnSpc>
                <a:spcPct val="90000"/>
              </a:lnSpc>
            </a:pPr>
            <a:r>
              <a:rPr lang="en-US" sz="1000">
                <a:latin typeface="Times New Roman" charset="0"/>
                <a:ea typeface="Arial" charset="0"/>
              </a:rPr>
              <a:t>The </a:t>
            </a:r>
            <a:r>
              <a:rPr lang="en-US" sz="1000" b="1">
                <a:latin typeface="Times New Roman" charset="0"/>
                <a:ea typeface="Arial" charset="0"/>
              </a:rPr>
              <a:t>perceptual processor</a:t>
            </a:r>
            <a:r>
              <a:rPr lang="en-US" sz="1000">
                <a:latin typeface="Times New Roman" charset="0"/>
                <a:ea typeface="Arial" charset="0"/>
              </a:rPr>
              <a:t> takes the stored sensory input and attempts to recognize </a:t>
            </a:r>
            <a:r>
              <a:rPr lang="en-US" sz="1000" i="1">
                <a:latin typeface="Times New Roman" charset="0"/>
                <a:ea typeface="Arial" charset="0"/>
              </a:rPr>
              <a:t>symbols</a:t>
            </a:r>
            <a:r>
              <a:rPr lang="en-US" sz="1000">
                <a:latin typeface="Times New Roman" charset="0"/>
                <a:ea typeface="Arial" charset="0"/>
              </a:rPr>
              <a:t> in it: letters, words, phonemes, icons. It is aided in this recognition by the </a:t>
            </a:r>
            <a:r>
              <a:rPr lang="en-US" sz="1000" b="1">
                <a:latin typeface="Times New Roman" charset="0"/>
                <a:ea typeface="Arial" charset="0"/>
              </a:rPr>
              <a:t>long-term memory</a:t>
            </a:r>
            <a:r>
              <a:rPr lang="en-US" sz="1000">
                <a:latin typeface="Times New Roman" charset="0"/>
                <a:ea typeface="Arial" charset="0"/>
              </a:rPr>
              <a:t>, which stores the symbols you know how to recognize.</a:t>
            </a:r>
            <a:endParaRPr lang="en-US" sz="1000" b="1">
              <a:latin typeface="Times New Roman" charset="0"/>
              <a:ea typeface="Arial" charset="0"/>
            </a:endParaRPr>
          </a:p>
          <a:p>
            <a:pPr eaLnBrk="1" hangingPunct="1">
              <a:lnSpc>
                <a:spcPct val="90000"/>
              </a:lnSpc>
            </a:pPr>
            <a:r>
              <a:rPr lang="en-US" sz="1000">
                <a:latin typeface="Times New Roman" charset="0"/>
                <a:ea typeface="Arial" charset="0"/>
              </a:rPr>
              <a:t>The </a:t>
            </a:r>
            <a:r>
              <a:rPr lang="en-US" sz="1000" b="1">
                <a:latin typeface="Times New Roman" charset="0"/>
                <a:ea typeface="Arial" charset="0"/>
              </a:rPr>
              <a:t>cognitive processor</a:t>
            </a:r>
            <a:r>
              <a:rPr lang="en-US" sz="1000">
                <a:latin typeface="Times New Roman" charset="0"/>
                <a:ea typeface="Arial" charset="0"/>
              </a:rPr>
              <a:t> takes the symbols recognized by the perceptual processor and makes comparisons and decisions.  It might also store and fetch symbols in </a:t>
            </a:r>
            <a:r>
              <a:rPr lang="en-US" sz="1000" b="1">
                <a:latin typeface="Times New Roman" charset="0"/>
                <a:ea typeface="Arial" charset="0"/>
              </a:rPr>
              <a:t>working memory</a:t>
            </a:r>
            <a:r>
              <a:rPr lang="en-US" sz="1000">
                <a:latin typeface="Times New Roman" charset="0"/>
                <a:ea typeface="Arial" charset="0"/>
              </a:rPr>
              <a:t> (which you might think of as RAM, although it’s pretty small).  The cognitive processor does most of the work that we think of as “thinking”.</a:t>
            </a:r>
          </a:p>
          <a:p>
            <a:pPr eaLnBrk="1" hangingPunct="1">
              <a:lnSpc>
                <a:spcPct val="90000"/>
              </a:lnSpc>
            </a:pPr>
            <a:r>
              <a:rPr lang="en-US" sz="1000">
                <a:latin typeface="Times New Roman" charset="0"/>
                <a:ea typeface="Arial" charset="0"/>
              </a:rPr>
              <a:t>The </a:t>
            </a:r>
            <a:r>
              <a:rPr lang="en-US" sz="1000" b="1">
                <a:latin typeface="Times New Roman" charset="0"/>
                <a:ea typeface="Arial" charset="0"/>
              </a:rPr>
              <a:t>motor processor</a:t>
            </a:r>
            <a:r>
              <a:rPr lang="en-US" sz="1000">
                <a:latin typeface="Times New Roman" charset="0"/>
                <a:ea typeface="Arial" charset="0"/>
              </a:rPr>
              <a:t> receives an action from the cognitive processor and instructs the muscles to execute it.  There’s an implicit </a:t>
            </a:r>
            <a:r>
              <a:rPr lang="en-US" sz="1000" b="1">
                <a:latin typeface="Times New Roman" charset="0"/>
                <a:ea typeface="Arial" charset="0"/>
              </a:rPr>
              <a:t>feedback</a:t>
            </a:r>
            <a:r>
              <a:rPr lang="en-US" sz="1000">
                <a:latin typeface="Times New Roman" charset="0"/>
                <a:ea typeface="Arial" charset="0"/>
              </a:rPr>
              <a:t> loop here: the effect of the action (either on the position of your body or on the state of the world) can be observed by your senses, and used to correct the motion in a continuous process.</a:t>
            </a:r>
          </a:p>
          <a:p>
            <a:pPr eaLnBrk="1" hangingPunct="1">
              <a:lnSpc>
                <a:spcPct val="90000"/>
              </a:lnSpc>
            </a:pPr>
            <a:r>
              <a:rPr lang="en-US" sz="1000">
                <a:latin typeface="Times New Roman" charset="0"/>
                <a:ea typeface="Arial" charset="0"/>
              </a:rPr>
              <a:t>Finally, there is a component corresponding to your </a:t>
            </a:r>
            <a:r>
              <a:rPr lang="en-US" sz="1000" b="1">
                <a:latin typeface="Times New Roman" charset="0"/>
                <a:ea typeface="Arial" charset="0"/>
              </a:rPr>
              <a:t>attention</a:t>
            </a:r>
            <a:r>
              <a:rPr lang="en-US" sz="1000">
                <a:latin typeface="Times New Roman" charset="0"/>
                <a:ea typeface="Arial" charset="0"/>
              </a:rPr>
              <a:t>, which might be thought of like a thread of control in a computer system.</a:t>
            </a:r>
            <a:endParaRPr lang="en-US" sz="1000" b="1">
              <a:latin typeface="Times New Roman" charset="0"/>
              <a:ea typeface="Arial" charset="0"/>
            </a:endParaRPr>
          </a:p>
          <a:p>
            <a:pPr eaLnBrk="1" hangingPunct="1">
              <a:lnSpc>
                <a:spcPct val="90000"/>
              </a:lnSpc>
            </a:pPr>
            <a:r>
              <a:rPr lang="en-US" sz="1000">
                <a:latin typeface="Times New Roman" charset="0"/>
                <a:ea typeface="Arial" charset="0"/>
              </a:rPr>
              <a:t>Note that this model isn’t meant to reflect the anatomy of your nervous system.  There probably isn’t a single area  in your brain corresponding to the perceptual processor, for example.  But it’s a useful abstraction nevertheless. </a:t>
            </a:r>
          </a:p>
          <a:p>
            <a:pPr eaLnBrk="1" hangingPunct="1">
              <a:lnSpc>
                <a:spcPct val="90000"/>
              </a:lnSpc>
            </a:pPr>
            <a:r>
              <a:rPr lang="en-US" sz="1000">
                <a:latin typeface="Times New Roman" charset="0"/>
                <a:ea typeface="Arial" charset="0"/>
              </a:rPr>
              <a:t>In this lecture, we’ll concentrate on the feedback loop involving the three processors: perceptual, cognitive, and motor.</a:t>
            </a:r>
          </a:p>
          <a:p>
            <a:pPr eaLnBrk="1" hangingPunct="1">
              <a:lnSpc>
                <a:spcPct val="90000"/>
              </a:lnSpc>
            </a:pPr>
            <a:endParaRPr lang="en-US" sz="1000">
              <a:latin typeface="Times New Roman" charset="0"/>
              <a:ea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2D661B9-EB09-CD40-9DEF-82F1B9B18EBA}" type="slidenum">
              <a:rPr lang="en-US"/>
              <a:pPr/>
              <a:t>10</a:t>
            </a:fld>
            <a:endParaRPr lang="en-US"/>
          </a:p>
        </p:txBody>
      </p:sp>
      <p:sp>
        <p:nvSpPr>
          <p:cNvPr id="27651" name="Rectangle 2"/>
          <p:cNvSpPr>
            <a:spLocks noGrp="1" noRot="1" noChangeAspect="1" noChangeArrowheads="1" noTextEdit="1"/>
          </p:cNvSpPr>
          <p:nvPr>
            <p:ph type="sldImg"/>
          </p:nvPr>
        </p:nvSpPr>
        <p:spPr>
          <a:xfrm>
            <a:off x="1503363" y="720725"/>
            <a:ext cx="4119562" cy="3089275"/>
          </a:xfrm>
          <a:ln/>
        </p:spPr>
      </p:sp>
      <p:sp>
        <p:nvSpPr>
          <p:cNvPr id="27652" name="Rectangle 3"/>
          <p:cNvSpPr>
            <a:spLocks noGrp="1" noChangeArrowheads="1"/>
          </p:cNvSpPr>
          <p:nvPr>
            <p:ph type="body" idx="1"/>
          </p:nvPr>
        </p:nvSpPr>
        <p:spPr>
          <a:noFill/>
          <a:ln/>
        </p:spPr>
        <p:txBody>
          <a:bodyPr/>
          <a:lstStyle/>
          <a:p>
            <a:pPr eaLnBrk="1" hangingPunct="1"/>
            <a:r>
              <a:rPr lang="en-US">
                <a:latin typeface="Times New Roman" charset="0"/>
                <a:ea typeface="Arial" charset="0"/>
              </a:rPr>
              <a:t>The main property of a processor is its </a:t>
            </a:r>
            <a:r>
              <a:rPr lang="en-US" b="1">
                <a:latin typeface="Times New Roman" charset="0"/>
                <a:ea typeface="Arial" charset="0"/>
              </a:rPr>
              <a:t>cycle time</a:t>
            </a:r>
            <a:r>
              <a:rPr lang="en-US">
                <a:latin typeface="Times New Roman" charset="0"/>
                <a:ea typeface="Arial" charset="0"/>
              </a:rPr>
              <a:t>, which is analogous to the cycle time of a computer processor.  It’s the time needed to accept one input and produce one output.</a:t>
            </a:r>
          </a:p>
          <a:p>
            <a:pPr eaLnBrk="1" hangingPunct="1"/>
            <a:r>
              <a:rPr lang="en-US">
                <a:latin typeface="Times New Roman" charset="0"/>
                <a:ea typeface="Arial" charset="0"/>
              </a:rPr>
              <a:t>Like all parameters in the MHP, the cycle times shown above are derived from a survey of psychological studies.  Each parameter is specified with a typical value and a range of reported values.  For example, the typical cycle time for perceptual processor, T</a:t>
            </a:r>
            <a:r>
              <a:rPr lang="en-US" baseline="-25000">
                <a:latin typeface="Times New Roman" charset="0"/>
                <a:ea typeface="Arial" charset="0"/>
              </a:rPr>
              <a:t>p</a:t>
            </a:r>
            <a:r>
              <a:rPr lang="en-US">
                <a:latin typeface="Times New Roman" charset="0"/>
                <a:ea typeface="Arial" charset="0"/>
              </a:rPr>
              <a:t>, is 100 milliseconds, but various psychology studies over the past decades have reported mean cycle times between 50 and 200 milliseconds.  The reason for the range is not only variance in individual humans; it is also varies with conditions.  For example, the perceptual processor is faster (shorter cycle time) for more intense stimuli, and slower for weak stimuli.  You can’t read as fast in the dark. Similarly, your cognitive processor actually works faster under load. Consider how fast your mind works when you’re driving or playing a video game, relative to sitting quietly and reading.  The cognitive processor is also faster on practiced tasks.</a:t>
            </a:r>
          </a:p>
          <a:p>
            <a:pPr eaLnBrk="1" hangingPunct="1"/>
            <a:r>
              <a:rPr lang="en-US">
                <a:latin typeface="Times New Roman" charset="0"/>
                <a:ea typeface="Arial" charset="0"/>
              </a:rPr>
              <a:t>It’s reasonable, when we’re making engineering decisions, to deal with this uncertainty by using all three numbers, not only the nominal value but also the range.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395637EC-1F6B-5D4F-B7A6-6FAB464B86E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BBEB75CF-13B5-3E4A-827D-6056927275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CBD228A4-12D0-5640-B225-C564420B0DA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67565CB5-1B6F-F147-B952-2BD07CE83AA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716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Spring 2011</a:t>
            </a:r>
            <a:endParaRPr lang="en-US"/>
          </a:p>
        </p:txBody>
      </p:sp>
      <p:sp>
        <p:nvSpPr>
          <p:cNvPr id="6" name="Footer Placeholder 5"/>
          <p:cNvSpPr>
            <a:spLocks noGrp="1"/>
          </p:cNvSpPr>
          <p:nvPr>
            <p:ph type="ftr" sz="quarter" idx="11"/>
          </p:nvPr>
        </p:nvSpPr>
        <p:spPr>
          <a:xfrm>
            <a:off x="2743200" y="6245225"/>
            <a:ext cx="3657600" cy="476250"/>
          </a:xfrm>
        </p:spPr>
        <p:txBody>
          <a:bodyPr/>
          <a:lstStyle>
            <a:lvl1pPr>
              <a:defRPr/>
            </a:lvl1pPr>
          </a:lstStyle>
          <a:p>
            <a:r>
              <a:rPr lang="en-US" smtClean="0"/>
              <a:t>6.813/6.831 User Interface Design and Implementation</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03B4BA1-5962-3346-94DF-D6E1BA22456F}"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3716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100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4DC1376D-D539-D747-9D2B-C5190E612F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F78D8D4D-443A-1C43-8FAE-8183E46B639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CA94A4D7-B6CC-F942-BAEE-481B4924E8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FBEA7F5A-E70C-974C-B95E-EBF8BCE2F68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ABE69AD9-E20D-B64F-A7D5-D35E627013E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7220D8A8-8C1D-A644-881A-919FE1CAD6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011180CF-1B79-884E-ABB5-8413533FF8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05184EE2-3079-8344-9442-F386E25E02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31B292B2-7461-A944-8E34-A2478E2B2AA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A0655B-DBC3-5542-A285-1179CD6404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 id="2147484027" r:id="rId12"/>
    <p:sldLayoutId id="2147484029" r:id="rId13"/>
    <p:sldLayoutId id="2147484028" r:id="rId14"/>
  </p:sldLayoutIdLst>
  <p:hf hdr="0"/>
  <p:txStyles>
    <p:titleStyle>
      <a:lvl1pPr algn="l" rtl="0" eaLnBrk="0" fontAlgn="base" hangingPunct="0">
        <a:spcBef>
          <a:spcPct val="0"/>
        </a:spcBef>
        <a:spcAft>
          <a:spcPct val="0"/>
        </a:spcAft>
        <a:defRPr sz="2800">
          <a:solidFill>
            <a:schemeClr val="accent1"/>
          </a:solidFill>
          <a:latin typeface="+mj-lt"/>
          <a:ea typeface="ＭＳ Ｐゴシック" pitchFamily="-97" charset="-128"/>
          <a:cs typeface="ＭＳ Ｐゴシック" charset="-128"/>
        </a:defRPr>
      </a:lvl1pPr>
      <a:lvl2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2pPr>
      <a:lvl3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3pPr>
      <a:lvl4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4pPr>
      <a:lvl5pPr algn="l" rtl="0" eaLnBrk="0" fontAlgn="base" hangingPunct="0">
        <a:spcBef>
          <a:spcPct val="0"/>
        </a:spcBef>
        <a:spcAft>
          <a:spcPct val="0"/>
        </a:spcAft>
        <a:defRPr sz="2800">
          <a:solidFill>
            <a:schemeClr val="accent1"/>
          </a:solidFill>
          <a:latin typeface="Arial Black" pitchFamily="34" charset="0"/>
          <a:ea typeface="ＭＳ Ｐゴシック" pitchFamily="-97" charset="-128"/>
          <a:cs typeface="ＭＳ Ｐゴシック" charset="-128"/>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pitchFamily="-97"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pitchFamily="-97"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97"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 Id="rId3" Type="http://schemas.openxmlformats.org/officeDocument/2006/relationships/image" Target="../media/image1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 Id="rId3"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p:spPr>
        <p:txBody>
          <a:bodyPr/>
          <a:lstStyle/>
          <a:p>
            <a:r>
              <a:rPr lang="en-US" smtClean="0"/>
              <a:t>Spring 2011</a:t>
            </a:r>
            <a:endParaRPr lang="en-US"/>
          </a:p>
        </p:txBody>
      </p:sp>
      <p:sp>
        <p:nvSpPr>
          <p:cNvPr id="18435" name="Rectangle 5"/>
          <p:cNvSpPr>
            <a:spLocks noGrp="1" noChangeArrowheads="1"/>
          </p:cNvSpPr>
          <p:nvPr>
            <p:ph type="ftr" sz="quarter" idx="11"/>
          </p:nvPr>
        </p:nvSpPr>
        <p:spPr>
          <a:noFill/>
        </p:spPr>
        <p:txBody>
          <a:bodyPr/>
          <a:lstStyle/>
          <a:p>
            <a:r>
              <a:rPr lang="en-US" smtClean="0"/>
              <a:t>6.813/6.831 User Interface Design and Implementation</a:t>
            </a:r>
            <a:endParaRPr lang="en-US"/>
          </a:p>
        </p:txBody>
      </p:sp>
      <p:sp>
        <p:nvSpPr>
          <p:cNvPr id="18436" name="Rectangle 6"/>
          <p:cNvSpPr>
            <a:spLocks noGrp="1" noChangeArrowheads="1"/>
          </p:cNvSpPr>
          <p:nvPr>
            <p:ph type="sldNum" sz="quarter" idx="12"/>
          </p:nvPr>
        </p:nvSpPr>
        <p:spPr>
          <a:noFill/>
        </p:spPr>
        <p:txBody>
          <a:bodyPr/>
          <a:lstStyle/>
          <a:p>
            <a:fld id="{33C005DD-571E-AE41-AC34-9161DCFE0AB6}" type="slidenum">
              <a:rPr lang="en-US"/>
              <a:pPr/>
              <a:t>1</a:t>
            </a:fld>
            <a:endParaRPr lang="en-US"/>
          </a:p>
        </p:txBody>
      </p:sp>
      <p:sp>
        <p:nvSpPr>
          <p:cNvPr id="18437" name="Rectangle 2"/>
          <p:cNvSpPr>
            <a:spLocks noGrp="1" noChangeArrowheads="1"/>
          </p:cNvSpPr>
          <p:nvPr>
            <p:ph type="ctrTitle"/>
          </p:nvPr>
        </p:nvSpPr>
        <p:spPr>
          <a:xfrm>
            <a:off x="685800" y="2492375"/>
            <a:ext cx="7772400" cy="744538"/>
          </a:xfrm>
        </p:spPr>
        <p:txBody>
          <a:bodyPr/>
          <a:lstStyle/>
          <a:p>
            <a:pPr eaLnBrk="1" hangingPunct="1"/>
            <a:r>
              <a:rPr lang="en-US" dirty="0">
                <a:ea typeface="ＭＳ Ｐゴシック" charset="-128"/>
              </a:rPr>
              <a:t>Lecture</a:t>
            </a:r>
            <a:r>
              <a:rPr lang="en-US" dirty="0" smtClean="0">
                <a:ea typeface="ＭＳ Ｐゴシック" charset="-128"/>
              </a:rPr>
              <a:t> 4: Efficiency</a:t>
            </a:r>
            <a:endParaRPr lang="en-US" dirty="0">
              <a:ea typeface="ＭＳ Ｐゴシック" charset="-128"/>
            </a:endParaRPr>
          </a:p>
        </p:txBody>
      </p:sp>
      <p:sp>
        <p:nvSpPr>
          <p:cNvPr id="18438" name="Rectangle 3"/>
          <p:cNvSpPr>
            <a:spLocks noGrp="1" noChangeArrowheads="1"/>
          </p:cNvSpPr>
          <p:nvPr>
            <p:ph type="subTitle" idx="1"/>
          </p:nvPr>
        </p:nvSpPr>
        <p:spPr>
          <a:xfrm>
            <a:off x="1371600" y="3886200"/>
            <a:ext cx="7010400" cy="1752600"/>
          </a:xfrm>
        </p:spPr>
        <p:txBody>
          <a:bodyPr/>
          <a:lstStyle/>
          <a:p>
            <a:pPr algn="l" eaLnBrk="1" hangingPunct="1"/>
            <a:endParaRPr lang="en-US" sz="2000" dirty="0">
              <a:ea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ea typeface="ＭＳ Ｐゴシック" charset="-128"/>
              </a:rPr>
              <a:t>Processors</a:t>
            </a:r>
          </a:p>
        </p:txBody>
      </p:sp>
      <p:sp>
        <p:nvSpPr>
          <p:cNvPr id="26627" name="Rectangle 3"/>
          <p:cNvSpPr>
            <a:spLocks noGrp="1" noChangeArrowheads="1"/>
          </p:cNvSpPr>
          <p:nvPr>
            <p:ph type="body" idx="1"/>
          </p:nvPr>
        </p:nvSpPr>
        <p:spPr/>
        <p:txBody>
          <a:bodyPr/>
          <a:lstStyle/>
          <a:p>
            <a:pPr eaLnBrk="1" hangingPunct="1">
              <a:lnSpc>
                <a:spcPct val="90000"/>
              </a:lnSpc>
            </a:pPr>
            <a:r>
              <a:rPr lang="en-US">
                <a:ea typeface="Arial" charset="0"/>
              </a:rPr>
              <a:t>Processors have a cycle time</a:t>
            </a:r>
          </a:p>
          <a:p>
            <a:pPr lvl="1" eaLnBrk="1" hangingPunct="1">
              <a:lnSpc>
                <a:spcPct val="90000"/>
              </a:lnSpc>
            </a:pPr>
            <a:r>
              <a:rPr lang="en-US">
                <a:ea typeface="Arial" charset="0"/>
              </a:rPr>
              <a:t>T</a:t>
            </a:r>
            <a:r>
              <a:rPr lang="en-US" baseline="-25000">
                <a:ea typeface="Arial" charset="0"/>
              </a:rPr>
              <a:t>p</a:t>
            </a:r>
            <a:r>
              <a:rPr lang="en-US">
                <a:ea typeface="Arial" charset="0"/>
              </a:rPr>
              <a:t> ~ 100ms [50-200 ms]</a:t>
            </a:r>
          </a:p>
          <a:p>
            <a:pPr lvl="1" eaLnBrk="1" hangingPunct="1">
              <a:lnSpc>
                <a:spcPct val="90000"/>
              </a:lnSpc>
            </a:pPr>
            <a:r>
              <a:rPr lang="en-US">
                <a:ea typeface="Arial" charset="0"/>
              </a:rPr>
              <a:t>T</a:t>
            </a:r>
            <a:r>
              <a:rPr lang="en-US" baseline="-25000">
                <a:ea typeface="Arial" charset="0"/>
              </a:rPr>
              <a:t>c</a:t>
            </a:r>
            <a:r>
              <a:rPr lang="en-US">
                <a:ea typeface="Arial" charset="0"/>
              </a:rPr>
              <a:t> ~ 70ms [30-100 ms]</a:t>
            </a:r>
          </a:p>
          <a:p>
            <a:pPr lvl="1" eaLnBrk="1" hangingPunct="1">
              <a:lnSpc>
                <a:spcPct val="90000"/>
              </a:lnSpc>
            </a:pPr>
            <a:r>
              <a:rPr lang="en-US">
                <a:ea typeface="Arial" charset="0"/>
              </a:rPr>
              <a:t>T</a:t>
            </a:r>
            <a:r>
              <a:rPr lang="en-US" baseline="-25000">
                <a:ea typeface="Arial" charset="0"/>
              </a:rPr>
              <a:t>m</a:t>
            </a:r>
            <a:r>
              <a:rPr lang="en-US">
                <a:ea typeface="Arial" charset="0"/>
              </a:rPr>
              <a:t> ~ 70ms [25-170 ms]</a:t>
            </a:r>
          </a:p>
          <a:p>
            <a:pPr lvl="1" eaLnBrk="1" hangingPunct="1">
              <a:lnSpc>
                <a:spcPct val="90000"/>
              </a:lnSpc>
            </a:pPr>
            <a:endParaRPr lang="en-US">
              <a:ea typeface="Arial" charset="0"/>
            </a:endParaRPr>
          </a:p>
          <a:p>
            <a:pPr lvl="1" eaLnBrk="1" hangingPunct="1">
              <a:lnSpc>
                <a:spcPct val="90000"/>
              </a:lnSpc>
            </a:pPr>
            <a:endParaRPr lang="en-US">
              <a:ea typeface="Arial" charset="0"/>
            </a:endParaRPr>
          </a:p>
          <a:p>
            <a:pPr lvl="1" eaLnBrk="1" hangingPunct="1">
              <a:lnSpc>
                <a:spcPct val="90000"/>
              </a:lnSpc>
            </a:pPr>
            <a:endParaRPr lang="en-US">
              <a:ea typeface="Arial" charset="0"/>
            </a:endParaRPr>
          </a:p>
          <a:p>
            <a:pPr eaLnBrk="1" hangingPunct="1">
              <a:lnSpc>
                <a:spcPct val="90000"/>
              </a:lnSpc>
              <a:buFontTx/>
              <a:buNone/>
            </a:pPr>
            <a:endParaRPr lang="en-US">
              <a:ea typeface="Arial" charset="0"/>
            </a:endParaRPr>
          </a:p>
          <a:p>
            <a:pPr eaLnBrk="1" hangingPunct="1">
              <a:lnSpc>
                <a:spcPct val="90000"/>
              </a:lnSpc>
            </a:pPr>
            <a:r>
              <a:rPr lang="en-US">
                <a:ea typeface="Arial" charset="0"/>
              </a:rPr>
              <a:t>Processor speed varies by person and conditions</a:t>
            </a:r>
          </a:p>
          <a:p>
            <a:pPr lvl="1" eaLnBrk="1" hangingPunct="1">
              <a:lnSpc>
                <a:spcPct val="90000"/>
              </a:lnSpc>
            </a:pPr>
            <a:r>
              <a:rPr lang="en-US">
                <a:ea typeface="Arial" charset="0"/>
              </a:rPr>
              <a:t>Fastest may be 10x slowest</a:t>
            </a:r>
          </a:p>
          <a:p>
            <a:pPr eaLnBrk="1" hangingPunct="1">
              <a:lnSpc>
                <a:spcPct val="90000"/>
              </a:lnSpc>
            </a:pPr>
            <a:endParaRPr lang="en-US">
              <a:ea typeface="Arial" charset="0"/>
            </a:endParaRPr>
          </a:p>
        </p:txBody>
      </p:sp>
      <p:sp>
        <p:nvSpPr>
          <p:cNvPr id="26628" name="Date Placeholder 3"/>
          <p:cNvSpPr>
            <a:spLocks noGrp="1"/>
          </p:cNvSpPr>
          <p:nvPr>
            <p:ph type="dt" sz="quarter" idx="10"/>
          </p:nvPr>
        </p:nvSpPr>
        <p:spPr>
          <a:noFill/>
        </p:spPr>
        <p:txBody>
          <a:bodyPr/>
          <a:lstStyle/>
          <a:p>
            <a:r>
              <a:rPr lang="en-US" smtClean="0"/>
              <a:t>Spring 2011</a:t>
            </a:r>
            <a:endParaRPr lang="en-US"/>
          </a:p>
        </p:txBody>
      </p:sp>
      <p:sp>
        <p:nvSpPr>
          <p:cNvPr id="2662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6630" name="Slide Number Placeholder 5"/>
          <p:cNvSpPr>
            <a:spLocks noGrp="1"/>
          </p:cNvSpPr>
          <p:nvPr>
            <p:ph type="sldNum" sz="quarter" idx="12"/>
          </p:nvPr>
        </p:nvSpPr>
        <p:spPr>
          <a:noFill/>
        </p:spPr>
        <p:txBody>
          <a:bodyPr/>
          <a:lstStyle/>
          <a:p>
            <a:fld id="{91D480B6-60DE-C04E-8B02-A54C8AD782C8}" type="slidenum">
              <a:rPr lang="en-US"/>
              <a:pPr/>
              <a:t>10</a:t>
            </a:fld>
            <a:endParaRPr lang="en-US"/>
          </a:p>
        </p:txBody>
      </p:sp>
      <p:sp>
        <p:nvSpPr>
          <p:cNvPr id="26631" name="Oval 30"/>
          <p:cNvSpPr>
            <a:spLocks noChangeArrowheads="1"/>
          </p:cNvSpPr>
          <p:nvPr/>
        </p:nvSpPr>
        <p:spPr bwMode="auto">
          <a:xfrm>
            <a:off x="1949450" y="3352800"/>
            <a:ext cx="16510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Perceptual</a:t>
            </a:r>
            <a:br>
              <a:rPr lang="en-US">
                <a:latin typeface="Tahoma" charset="0"/>
              </a:rPr>
            </a:br>
            <a:r>
              <a:rPr lang="en-US">
                <a:latin typeface="Tahoma" charset="0"/>
              </a:rPr>
              <a:t>Processor</a:t>
            </a:r>
          </a:p>
        </p:txBody>
      </p:sp>
      <p:sp>
        <p:nvSpPr>
          <p:cNvPr id="26632" name="Oval 31"/>
          <p:cNvSpPr>
            <a:spLocks noChangeArrowheads="1"/>
          </p:cNvSpPr>
          <p:nvPr/>
        </p:nvSpPr>
        <p:spPr bwMode="auto">
          <a:xfrm>
            <a:off x="4006850" y="3352800"/>
            <a:ext cx="14224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Cognitive</a:t>
            </a:r>
            <a:br>
              <a:rPr lang="en-US">
                <a:latin typeface="Tahoma" charset="0"/>
              </a:rPr>
            </a:br>
            <a:r>
              <a:rPr lang="en-US">
                <a:latin typeface="Tahoma" charset="0"/>
              </a:rPr>
              <a:t>Processor</a:t>
            </a:r>
          </a:p>
        </p:txBody>
      </p:sp>
      <p:sp>
        <p:nvSpPr>
          <p:cNvPr id="26633" name="Oval 32"/>
          <p:cNvSpPr>
            <a:spLocks noChangeArrowheads="1"/>
          </p:cNvSpPr>
          <p:nvPr/>
        </p:nvSpPr>
        <p:spPr bwMode="auto">
          <a:xfrm>
            <a:off x="6191250" y="3352800"/>
            <a:ext cx="14478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Motor</a:t>
            </a:r>
            <a:br>
              <a:rPr lang="en-US">
                <a:latin typeface="Tahoma" charset="0"/>
              </a:rPr>
            </a:br>
            <a:r>
              <a:rPr lang="en-US">
                <a:latin typeface="Tahoma" charset="0"/>
              </a:rPr>
              <a:t>Processor</a:t>
            </a:r>
          </a:p>
        </p:txBody>
      </p:sp>
      <p:cxnSp>
        <p:nvCxnSpPr>
          <p:cNvPr id="26634" name="AutoShape 33"/>
          <p:cNvCxnSpPr>
            <a:cxnSpLocks noChangeShapeType="1"/>
            <a:stCxn id="26631" idx="6"/>
            <a:endCxn id="26632" idx="2"/>
          </p:cNvCxnSpPr>
          <p:nvPr/>
        </p:nvCxnSpPr>
        <p:spPr bwMode="auto">
          <a:xfrm>
            <a:off x="3600450" y="3886200"/>
            <a:ext cx="406400" cy="0"/>
          </a:xfrm>
          <a:prstGeom prst="straightConnector1">
            <a:avLst/>
          </a:prstGeom>
          <a:noFill/>
          <a:ln w="63500">
            <a:solidFill>
              <a:schemeClr val="tx1"/>
            </a:solidFill>
            <a:round/>
            <a:headEnd/>
            <a:tailEnd type="triangle" w="med" len="med"/>
          </a:ln>
        </p:spPr>
      </p:cxnSp>
      <p:cxnSp>
        <p:nvCxnSpPr>
          <p:cNvPr id="26635" name="AutoShape 34"/>
          <p:cNvCxnSpPr>
            <a:cxnSpLocks noChangeShapeType="1"/>
            <a:stCxn id="26632" idx="6"/>
            <a:endCxn id="26633" idx="2"/>
          </p:cNvCxnSpPr>
          <p:nvPr/>
        </p:nvCxnSpPr>
        <p:spPr bwMode="auto">
          <a:xfrm>
            <a:off x="5429250" y="3886200"/>
            <a:ext cx="762000" cy="0"/>
          </a:xfrm>
          <a:prstGeom prst="straightConnector1">
            <a:avLst/>
          </a:prstGeom>
          <a:noFill/>
          <a:ln w="63500">
            <a:solidFill>
              <a:schemeClr val="tx1"/>
            </a:solidFill>
            <a:round/>
            <a:headEnd/>
            <a:tailEnd type="triangle" w="med" len="med"/>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ea typeface="ＭＳ Ｐゴシック" charset="-128"/>
              </a:rPr>
              <a:t>Perceptual Fusion</a:t>
            </a:r>
          </a:p>
        </p:txBody>
      </p:sp>
      <p:sp>
        <p:nvSpPr>
          <p:cNvPr id="28675" name="Rectangle 3"/>
          <p:cNvSpPr>
            <a:spLocks noGrp="1" noChangeArrowheads="1"/>
          </p:cNvSpPr>
          <p:nvPr>
            <p:ph type="body" idx="1"/>
          </p:nvPr>
        </p:nvSpPr>
        <p:spPr/>
        <p:txBody>
          <a:bodyPr/>
          <a:lstStyle/>
          <a:p>
            <a:r>
              <a:rPr lang="en-US">
                <a:ea typeface="Arial" charset="0"/>
              </a:rPr>
              <a:t>Two stimuli within the same PP cycle (T</a:t>
            </a:r>
            <a:r>
              <a:rPr lang="en-US" baseline="-25000">
                <a:ea typeface="Arial" charset="0"/>
              </a:rPr>
              <a:t>p</a:t>
            </a:r>
            <a:r>
              <a:rPr lang="en-US">
                <a:ea typeface="Arial" charset="0"/>
              </a:rPr>
              <a:t> ~ 100ms) appear </a:t>
            </a:r>
            <a:r>
              <a:rPr lang="en-US" b="1">
                <a:ea typeface="Arial" charset="0"/>
              </a:rPr>
              <a:t>fused</a:t>
            </a:r>
          </a:p>
          <a:p>
            <a:pPr lvl="1"/>
            <a:r>
              <a:rPr lang="en-US">
                <a:ea typeface="Arial" charset="0"/>
              </a:rPr>
              <a:t>Causality is strongly influenced by fusion</a:t>
            </a:r>
          </a:p>
          <a:p>
            <a:pPr>
              <a:buFontTx/>
              <a:buNone/>
            </a:pPr>
            <a:endParaRPr lang="en-US">
              <a:ea typeface="Arial" charset="0"/>
            </a:endParaRPr>
          </a:p>
        </p:txBody>
      </p:sp>
      <p:sp>
        <p:nvSpPr>
          <p:cNvPr id="28676" name="Date Placeholder 3"/>
          <p:cNvSpPr>
            <a:spLocks noGrp="1"/>
          </p:cNvSpPr>
          <p:nvPr>
            <p:ph type="dt" sz="quarter" idx="10"/>
          </p:nvPr>
        </p:nvSpPr>
        <p:spPr>
          <a:noFill/>
        </p:spPr>
        <p:txBody>
          <a:bodyPr/>
          <a:lstStyle/>
          <a:p>
            <a:r>
              <a:rPr lang="en-US" smtClean="0"/>
              <a:t>Spring 2011</a:t>
            </a:r>
            <a:endParaRPr lang="en-US"/>
          </a:p>
        </p:txBody>
      </p:sp>
      <p:sp>
        <p:nvSpPr>
          <p:cNvPr id="2867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8678" name="Slide Number Placeholder 5"/>
          <p:cNvSpPr>
            <a:spLocks noGrp="1"/>
          </p:cNvSpPr>
          <p:nvPr>
            <p:ph type="sldNum" sz="quarter" idx="12"/>
          </p:nvPr>
        </p:nvSpPr>
        <p:spPr>
          <a:noFill/>
        </p:spPr>
        <p:txBody>
          <a:bodyPr/>
          <a:lstStyle/>
          <a:p>
            <a:fld id="{B9AF2529-EE2E-6A44-AFD2-318FC85615B4}"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ea typeface="ＭＳ Ｐゴシック" charset="-128"/>
              </a:rPr>
              <a:t>Cognitive Processing</a:t>
            </a:r>
          </a:p>
        </p:txBody>
      </p:sp>
      <p:sp>
        <p:nvSpPr>
          <p:cNvPr id="30723" name="Rectangle 3"/>
          <p:cNvSpPr>
            <a:spLocks noGrp="1" noChangeArrowheads="1"/>
          </p:cNvSpPr>
          <p:nvPr>
            <p:ph type="body" idx="1"/>
          </p:nvPr>
        </p:nvSpPr>
        <p:spPr/>
        <p:txBody>
          <a:bodyPr/>
          <a:lstStyle/>
          <a:p>
            <a:pPr eaLnBrk="1" hangingPunct="1"/>
            <a:r>
              <a:rPr lang="en-US">
                <a:ea typeface="Arial" charset="0"/>
              </a:rPr>
              <a:t>Cognitive processor</a:t>
            </a:r>
          </a:p>
          <a:p>
            <a:pPr lvl="1" eaLnBrk="1" hangingPunct="1"/>
            <a:r>
              <a:rPr lang="en-US">
                <a:ea typeface="Arial" charset="0"/>
              </a:rPr>
              <a:t>compares stimuli</a:t>
            </a:r>
          </a:p>
          <a:p>
            <a:pPr lvl="1" eaLnBrk="1" hangingPunct="1"/>
            <a:r>
              <a:rPr lang="en-US">
                <a:ea typeface="Arial" charset="0"/>
              </a:rPr>
              <a:t>selects a response</a:t>
            </a:r>
          </a:p>
          <a:p>
            <a:pPr eaLnBrk="1" hangingPunct="1"/>
            <a:r>
              <a:rPr lang="en-US">
                <a:ea typeface="Arial" charset="0"/>
              </a:rPr>
              <a:t>Types of decision making</a:t>
            </a:r>
          </a:p>
          <a:p>
            <a:pPr lvl="1" eaLnBrk="1" hangingPunct="1"/>
            <a:r>
              <a:rPr lang="en-US">
                <a:ea typeface="Arial" charset="0"/>
              </a:rPr>
              <a:t>Skill-based</a:t>
            </a:r>
          </a:p>
          <a:p>
            <a:pPr lvl="1" eaLnBrk="1" hangingPunct="1"/>
            <a:r>
              <a:rPr lang="en-US">
                <a:ea typeface="Arial" charset="0"/>
              </a:rPr>
              <a:t>Rule-based</a:t>
            </a:r>
          </a:p>
          <a:p>
            <a:pPr lvl="1" eaLnBrk="1" hangingPunct="1"/>
            <a:r>
              <a:rPr lang="en-US">
                <a:ea typeface="Arial" charset="0"/>
              </a:rPr>
              <a:t>Knowledge-based</a:t>
            </a:r>
          </a:p>
        </p:txBody>
      </p:sp>
      <p:sp>
        <p:nvSpPr>
          <p:cNvPr id="30724" name="Date Placeholder 3"/>
          <p:cNvSpPr>
            <a:spLocks noGrp="1"/>
          </p:cNvSpPr>
          <p:nvPr>
            <p:ph type="dt" sz="quarter" idx="10"/>
          </p:nvPr>
        </p:nvSpPr>
        <p:spPr>
          <a:noFill/>
        </p:spPr>
        <p:txBody>
          <a:bodyPr/>
          <a:lstStyle/>
          <a:p>
            <a:r>
              <a:rPr lang="en-US" smtClean="0"/>
              <a:t>Spring 2011</a:t>
            </a:r>
            <a:endParaRPr lang="en-US"/>
          </a:p>
        </p:txBody>
      </p:sp>
      <p:sp>
        <p:nvSpPr>
          <p:cNvPr id="3072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0726" name="Slide Number Placeholder 5"/>
          <p:cNvSpPr>
            <a:spLocks noGrp="1"/>
          </p:cNvSpPr>
          <p:nvPr>
            <p:ph type="sldNum" sz="quarter" idx="12"/>
          </p:nvPr>
        </p:nvSpPr>
        <p:spPr>
          <a:noFill/>
        </p:spPr>
        <p:txBody>
          <a:bodyPr/>
          <a:lstStyle/>
          <a:p>
            <a:fld id="{F4776958-2B2A-7B45-8418-63783B1812B2}"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ea typeface="ＭＳ Ｐゴシック" charset="-128"/>
              </a:rPr>
              <a:t>Motor Processing</a:t>
            </a:r>
          </a:p>
        </p:txBody>
      </p:sp>
      <p:sp>
        <p:nvSpPr>
          <p:cNvPr id="32771" name="Rectangle 3"/>
          <p:cNvSpPr>
            <a:spLocks noGrp="1" noChangeArrowheads="1"/>
          </p:cNvSpPr>
          <p:nvPr>
            <p:ph type="body" idx="1"/>
          </p:nvPr>
        </p:nvSpPr>
        <p:spPr/>
        <p:txBody>
          <a:bodyPr/>
          <a:lstStyle/>
          <a:p>
            <a:pPr eaLnBrk="1" hangingPunct="1"/>
            <a:r>
              <a:rPr lang="en-US">
                <a:ea typeface="Arial" charset="0"/>
              </a:rPr>
              <a:t>Open-loop control</a:t>
            </a:r>
          </a:p>
          <a:p>
            <a:pPr lvl="1" eaLnBrk="1" hangingPunct="1"/>
            <a:r>
              <a:rPr lang="en-US">
                <a:ea typeface="Arial" charset="0"/>
              </a:rPr>
              <a:t>Motor processor runs a program by itself</a:t>
            </a:r>
          </a:p>
          <a:p>
            <a:pPr lvl="1" eaLnBrk="1" hangingPunct="1"/>
            <a:r>
              <a:rPr lang="en-US">
                <a:ea typeface="Arial" charset="0"/>
              </a:rPr>
              <a:t>cycle time is T</a:t>
            </a:r>
            <a:r>
              <a:rPr lang="en-US" baseline="-25000">
                <a:ea typeface="Arial" charset="0"/>
              </a:rPr>
              <a:t>m</a:t>
            </a:r>
            <a:r>
              <a:rPr lang="en-US">
                <a:ea typeface="Arial" charset="0"/>
              </a:rPr>
              <a:t> ~ 70 ms</a:t>
            </a:r>
          </a:p>
          <a:p>
            <a:pPr eaLnBrk="1" hangingPunct="1"/>
            <a:r>
              <a:rPr lang="en-US">
                <a:ea typeface="Arial" charset="0"/>
              </a:rPr>
              <a:t>Closed-loop control</a:t>
            </a:r>
          </a:p>
          <a:p>
            <a:pPr lvl="1" eaLnBrk="1" hangingPunct="1"/>
            <a:r>
              <a:rPr lang="en-US">
                <a:ea typeface="Arial" charset="0"/>
              </a:rPr>
              <a:t>Muscle movements (or their effect on the world) are perceived and compared with desired result</a:t>
            </a:r>
          </a:p>
          <a:p>
            <a:pPr lvl="1" eaLnBrk="1" hangingPunct="1"/>
            <a:r>
              <a:rPr lang="en-US">
                <a:ea typeface="Arial" charset="0"/>
              </a:rPr>
              <a:t>cycle time is T</a:t>
            </a:r>
            <a:r>
              <a:rPr lang="en-US" baseline="-25000">
                <a:ea typeface="Arial" charset="0"/>
              </a:rPr>
              <a:t>p</a:t>
            </a:r>
            <a:r>
              <a:rPr lang="en-US">
                <a:ea typeface="Arial" charset="0"/>
              </a:rPr>
              <a:t> + T</a:t>
            </a:r>
            <a:r>
              <a:rPr lang="en-US" baseline="-25000">
                <a:ea typeface="Arial" charset="0"/>
              </a:rPr>
              <a:t>c</a:t>
            </a:r>
            <a:r>
              <a:rPr lang="en-US">
                <a:ea typeface="Arial" charset="0"/>
              </a:rPr>
              <a:t> + T</a:t>
            </a:r>
            <a:r>
              <a:rPr lang="en-US" baseline="-25000">
                <a:ea typeface="Arial" charset="0"/>
              </a:rPr>
              <a:t>m</a:t>
            </a:r>
            <a:r>
              <a:rPr lang="en-US">
                <a:ea typeface="Arial" charset="0"/>
              </a:rPr>
              <a:t> ~ 240 ms</a:t>
            </a:r>
          </a:p>
          <a:p>
            <a:pPr lvl="1" eaLnBrk="1" hangingPunct="1"/>
            <a:endParaRPr lang="en-US">
              <a:ea typeface="Arial" charset="0"/>
            </a:endParaRPr>
          </a:p>
        </p:txBody>
      </p:sp>
      <p:sp>
        <p:nvSpPr>
          <p:cNvPr id="32772" name="Date Placeholder 3"/>
          <p:cNvSpPr>
            <a:spLocks noGrp="1"/>
          </p:cNvSpPr>
          <p:nvPr>
            <p:ph type="dt" sz="quarter" idx="10"/>
          </p:nvPr>
        </p:nvSpPr>
        <p:spPr>
          <a:noFill/>
        </p:spPr>
        <p:txBody>
          <a:bodyPr/>
          <a:lstStyle/>
          <a:p>
            <a:r>
              <a:rPr lang="en-US" smtClean="0"/>
              <a:t>Spring 2011</a:t>
            </a:r>
            <a:endParaRPr lang="en-US"/>
          </a:p>
        </p:txBody>
      </p:sp>
      <p:sp>
        <p:nvSpPr>
          <p:cNvPr id="3277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2774" name="Slide Number Placeholder 5"/>
          <p:cNvSpPr>
            <a:spLocks noGrp="1"/>
          </p:cNvSpPr>
          <p:nvPr>
            <p:ph type="sldNum" sz="quarter" idx="12"/>
          </p:nvPr>
        </p:nvSpPr>
        <p:spPr>
          <a:noFill/>
        </p:spPr>
        <p:txBody>
          <a:bodyPr/>
          <a:lstStyle/>
          <a:p>
            <a:fld id="{F7612C87-E1C7-5143-9C47-D8419DA9E39F}" type="slidenum">
              <a:rPr lang="en-US"/>
              <a:pPr/>
              <a:t>13</a:t>
            </a:fld>
            <a:endParaRPr lang="en-US"/>
          </a:p>
        </p:txBody>
      </p:sp>
      <p:sp>
        <p:nvSpPr>
          <p:cNvPr id="32775" name="Line 4"/>
          <p:cNvSpPr>
            <a:spLocks noChangeShapeType="1"/>
          </p:cNvSpPr>
          <p:nvPr/>
        </p:nvSpPr>
        <p:spPr bwMode="auto">
          <a:xfrm>
            <a:off x="990600" y="4953000"/>
            <a:ext cx="74676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32776" name="Line 5"/>
          <p:cNvSpPr>
            <a:spLocks noChangeShapeType="1"/>
          </p:cNvSpPr>
          <p:nvPr/>
        </p:nvSpPr>
        <p:spPr bwMode="auto">
          <a:xfrm>
            <a:off x="990600" y="5715000"/>
            <a:ext cx="74676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32777" name="Freeform 6"/>
          <p:cNvSpPr>
            <a:spLocks/>
          </p:cNvSpPr>
          <p:nvPr/>
        </p:nvSpPr>
        <p:spPr bwMode="auto">
          <a:xfrm>
            <a:off x="1371600" y="4495800"/>
            <a:ext cx="6994525" cy="1809750"/>
          </a:xfrm>
          <a:custGeom>
            <a:avLst/>
            <a:gdLst>
              <a:gd name="T0" fmla="*/ 2147483647 w 4406"/>
              <a:gd name="T1" fmla="*/ 2147483647 h 1140"/>
              <a:gd name="T2" fmla="*/ 2147483647 w 4406"/>
              <a:gd name="T3" fmla="*/ 2147483647 h 1140"/>
              <a:gd name="T4" fmla="*/ 2147483647 w 4406"/>
              <a:gd name="T5" fmla="*/ 2147483647 h 1140"/>
              <a:gd name="T6" fmla="*/ 2147483647 w 4406"/>
              <a:gd name="T7" fmla="*/ 2147483647 h 1140"/>
              <a:gd name="T8" fmla="*/ 2147483647 w 4406"/>
              <a:gd name="T9" fmla="*/ 2147483647 h 1140"/>
              <a:gd name="T10" fmla="*/ 2147483647 w 4406"/>
              <a:gd name="T11" fmla="*/ 2147483647 h 1140"/>
              <a:gd name="T12" fmla="*/ 2147483647 w 4406"/>
              <a:gd name="T13" fmla="*/ 2147483647 h 1140"/>
              <a:gd name="T14" fmla="*/ 2147483647 w 4406"/>
              <a:gd name="T15" fmla="*/ 2147483647 h 1140"/>
              <a:gd name="T16" fmla="*/ 2147483647 w 4406"/>
              <a:gd name="T17" fmla="*/ 2147483647 h 1140"/>
              <a:gd name="T18" fmla="*/ 2147483647 w 4406"/>
              <a:gd name="T19" fmla="*/ 2147483647 h 1140"/>
              <a:gd name="T20" fmla="*/ 2147483647 w 4406"/>
              <a:gd name="T21" fmla="*/ 2147483647 h 1140"/>
              <a:gd name="T22" fmla="*/ 2147483647 w 4406"/>
              <a:gd name="T23" fmla="*/ 2147483647 h 1140"/>
              <a:gd name="T24" fmla="*/ 2147483647 w 4406"/>
              <a:gd name="T25" fmla="*/ 2147483647 h 1140"/>
              <a:gd name="T26" fmla="*/ 2147483647 w 4406"/>
              <a:gd name="T27" fmla="*/ 2147483647 h 1140"/>
              <a:gd name="T28" fmla="*/ 2147483647 w 4406"/>
              <a:gd name="T29" fmla="*/ 2147483647 h 1140"/>
              <a:gd name="T30" fmla="*/ 2147483647 w 4406"/>
              <a:gd name="T31" fmla="*/ 2147483647 h 1140"/>
              <a:gd name="T32" fmla="*/ 2147483647 w 4406"/>
              <a:gd name="T33" fmla="*/ 2147483647 h 1140"/>
              <a:gd name="T34" fmla="*/ 2147483647 w 4406"/>
              <a:gd name="T35" fmla="*/ 2147483647 h 1140"/>
              <a:gd name="T36" fmla="*/ 2147483647 w 4406"/>
              <a:gd name="T37" fmla="*/ 2147483647 h 1140"/>
              <a:gd name="T38" fmla="*/ 2147483647 w 4406"/>
              <a:gd name="T39" fmla="*/ 2147483647 h 1140"/>
              <a:gd name="T40" fmla="*/ 2147483647 w 4406"/>
              <a:gd name="T41" fmla="*/ 2147483647 h 1140"/>
              <a:gd name="T42" fmla="*/ 2147483647 w 4406"/>
              <a:gd name="T43" fmla="*/ 2147483647 h 1140"/>
              <a:gd name="T44" fmla="*/ 2147483647 w 4406"/>
              <a:gd name="T45" fmla="*/ 2147483647 h 1140"/>
              <a:gd name="T46" fmla="*/ 2147483647 w 4406"/>
              <a:gd name="T47" fmla="*/ 2147483647 h 1140"/>
              <a:gd name="T48" fmla="*/ 2147483647 w 4406"/>
              <a:gd name="T49" fmla="*/ 2147483647 h 1140"/>
              <a:gd name="T50" fmla="*/ 2147483647 w 4406"/>
              <a:gd name="T51" fmla="*/ 2147483647 h 1140"/>
              <a:gd name="T52" fmla="*/ 2147483647 w 4406"/>
              <a:gd name="T53" fmla="*/ 2147483647 h 1140"/>
              <a:gd name="T54" fmla="*/ 2147483647 w 4406"/>
              <a:gd name="T55" fmla="*/ 2147483647 h 1140"/>
              <a:gd name="T56" fmla="*/ 2147483647 w 4406"/>
              <a:gd name="T57" fmla="*/ 2147483647 h 1140"/>
              <a:gd name="T58" fmla="*/ 2147483647 w 4406"/>
              <a:gd name="T59" fmla="*/ 2147483647 h 1140"/>
              <a:gd name="T60" fmla="*/ 2147483647 w 4406"/>
              <a:gd name="T61" fmla="*/ 2147483647 h 1140"/>
              <a:gd name="T62" fmla="*/ 2147483647 w 4406"/>
              <a:gd name="T63" fmla="*/ 2147483647 h 1140"/>
              <a:gd name="T64" fmla="*/ 2147483647 w 4406"/>
              <a:gd name="T65" fmla="*/ 2147483647 h 1140"/>
              <a:gd name="T66" fmla="*/ 2147483647 w 4406"/>
              <a:gd name="T67" fmla="*/ 2147483647 h 1140"/>
              <a:gd name="T68" fmla="*/ 2147483647 w 4406"/>
              <a:gd name="T69" fmla="*/ 2147483647 h 1140"/>
              <a:gd name="T70" fmla="*/ 2147483647 w 4406"/>
              <a:gd name="T71" fmla="*/ 2147483647 h 1140"/>
              <a:gd name="T72" fmla="*/ 2147483647 w 4406"/>
              <a:gd name="T73" fmla="*/ 2147483647 h 1140"/>
              <a:gd name="T74" fmla="*/ 2147483647 w 4406"/>
              <a:gd name="T75" fmla="*/ 2147483647 h 11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406"/>
              <a:gd name="T115" fmla="*/ 0 h 1140"/>
              <a:gd name="T116" fmla="*/ 4406 w 4406"/>
              <a:gd name="T117" fmla="*/ 1140 h 11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406" h="1140">
                <a:moveTo>
                  <a:pt x="0" y="324"/>
                </a:moveTo>
                <a:cubicBezTo>
                  <a:pt x="13" y="387"/>
                  <a:pt x="24" y="450"/>
                  <a:pt x="60" y="504"/>
                </a:cubicBezTo>
                <a:cubicBezTo>
                  <a:pt x="84" y="598"/>
                  <a:pt x="125" y="665"/>
                  <a:pt x="192" y="732"/>
                </a:cubicBezTo>
                <a:cubicBezTo>
                  <a:pt x="207" y="793"/>
                  <a:pt x="231" y="802"/>
                  <a:pt x="264" y="852"/>
                </a:cubicBezTo>
                <a:cubicBezTo>
                  <a:pt x="321" y="814"/>
                  <a:pt x="335" y="776"/>
                  <a:pt x="360" y="708"/>
                </a:cubicBezTo>
                <a:cubicBezTo>
                  <a:pt x="392" y="622"/>
                  <a:pt x="419" y="532"/>
                  <a:pt x="444" y="444"/>
                </a:cubicBezTo>
                <a:cubicBezTo>
                  <a:pt x="451" y="419"/>
                  <a:pt x="475" y="329"/>
                  <a:pt x="492" y="312"/>
                </a:cubicBezTo>
                <a:cubicBezTo>
                  <a:pt x="501" y="303"/>
                  <a:pt x="516" y="304"/>
                  <a:pt x="528" y="300"/>
                </a:cubicBezTo>
                <a:cubicBezTo>
                  <a:pt x="536" y="324"/>
                  <a:pt x="540" y="350"/>
                  <a:pt x="552" y="372"/>
                </a:cubicBezTo>
                <a:cubicBezTo>
                  <a:pt x="576" y="418"/>
                  <a:pt x="636" y="504"/>
                  <a:pt x="636" y="504"/>
                </a:cubicBezTo>
                <a:cubicBezTo>
                  <a:pt x="649" y="571"/>
                  <a:pt x="667" y="594"/>
                  <a:pt x="708" y="648"/>
                </a:cubicBezTo>
                <a:cubicBezTo>
                  <a:pt x="712" y="668"/>
                  <a:pt x="712" y="689"/>
                  <a:pt x="720" y="708"/>
                </a:cubicBezTo>
                <a:cubicBezTo>
                  <a:pt x="732" y="734"/>
                  <a:pt x="759" y="753"/>
                  <a:pt x="768" y="780"/>
                </a:cubicBezTo>
                <a:cubicBezTo>
                  <a:pt x="772" y="792"/>
                  <a:pt x="776" y="804"/>
                  <a:pt x="780" y="816"/>
                </a:cubicBezTo>
                <a:cubicBezTo>
                  <a:pt x="798" y="810"/>
                  <a:pt x="855" y="793"/>
                  <a:pt x="864" y="780"/>
                </a:cubicBezTo>
                <a:cubicBezTo>
                  <a:pt x="876" y="763"/>
                  <a:pt x="869" y="739"/>
                  <a:pt x="876" y="720"/>
                </a:cubicBezTo>
                <a:cubicBezTo>
                  <a:pt x="901" y="650"/>
                  <a:pt x="916" y="651"/>
                  <a:pt x="948" y="588"/>
                </a:cubicBezTo>
                <a:cubicBezTo>
                  <a:pt x="977" y="529"/>
                  <a:pt x="975" y="482"/>
                  <a:pt x="1032" y="444"/>
                </a:cubicBezTo>
                <a:cubicBezTo>
                  <a:pt x="1036" y="428"/>
                  <a:pt x="1038" y="411"/>
                  <a:pt x="1044" y="396"/>
                </a:cubicBezTo>
                <a:cubicBezTo>
                  <a:pt x="1050" y="383"/>
                  <a:pt x="1054" y="355"/>
                  <a:pt x="1068" y="360"/>
                </a:cubicBezTo>
                <a:cubicBezTo>
                  <a:pt x="1092" y="368"/>
                  <a:pt x="1100" y="400"/>
                  <a:pt x="1116" y="420"/>
                </a:cubicBezTo>
                <a:cubicBezTo>
                  <a:pt x="1137" y="506"/>
                  <a:pt x="1179" y="572"/>
                  <a:pt x="1248" y="624"/>
                </a:cubicBezTo>
                <a:cubicBezTo>
                  <a:pt x="1266" y="678"/>
                  <a:pt x="1280" y="679"/>
                  <a:pt x="1332" y="696"/>
                </a:cubicBezTo>
                <a:cubicBezTo>
                  <a:pt x="1340" y="680"/>
                  <a:pt x="1345" y="662"/>
                  <a:pt x="1356" y="648"/>
                </a:cubicBezTo>
                <a:cubicBezTo>
                  <a:pt x="1365" y="637"/>
                  <a:pt x="1383" y="635"/>
                  <a:pt x="1392" y="624"/>
                </a:cubicBezTo>
                <a:cubicBezTo>
                  <a:pt x="1400" y="614"/>
                  <a:pt x="1398" y="599"/>
                  <a:pt x="1404" y="588"/>
                </a:cubicBezTo>
                <a:cubicBezTo>
                  <a:pt x="1434" y="533"/>
                  <a:pt x="1475" y="470"/>
                  <a:pt x="1512" y="420"/>
                </a:cubicBezTo>
                <a:cubicBezTo>
                  <a:pt x="1606" y="433"/>
                  <a:pt x="1594" y="415"/>
                  <a:pt x="1656" y="492"/>
                </a:cubicBezTo>
                <a:cubicBezTo>
                  <a:pt x="1687" y="530"/>
                  <a:pt x="1694" y="597"/>
                  <a:pt x="1740" y="612"/>
                </a:cubicBezTo>
                <a:cubicBezTo>
                  <a:pt x="1790" y="629"/>
                  <a:pt x="1765" y="617"/>
                  <a:pt x="1812" y="648"/>
                </a:cubicBezTo>
                <a:cubicBezTo>
                  <a:pt x="1836" y="624"/>
                  <a:pt x="1863" y="603"/>
                  <a:pt x="1884" y="576"/>
                </a:cubicBezTo>
                <a:cubicBezTo>
                  <a:pt x="1914" y="537"/>
                  <a:pt x="1903" y="462"/>
                  <a:pt x="1920" y="420"/>
                </a:cubicBezTo>
                <a:cubicBezTo>
                  <a:pt x="1927" y="401"/>
                  <a:pt x="1944" y="388"/>
                  <a:pt x="1956" y="372"/>
                </a:cubicBezTo>
                <a:cubicBezTo>
                  <a:pt x="1974" y="301"/>
                  <a:pt x="2010" y="239"/>
                  <a:pt x="2028" y="168"/>
                </a:cubicBezTo>
                <a:cubicBezTo>
                  <a:pt x="2070" y="238"/>
                  <a:pt x="2114" y="350"/>
                  <a:pt x="2172" y="408"/>
                </a:cubicBezTo>
                <a:cubicBezTo>
                  <a:pt x="2180" y="432"/>
                  <a:pt x="2181" y="459"/>
                  <a:pt x="2196" y="480"/>
                </a:cubicBezTo>
                <a:cubicBezTo>
                  <a:pt x="2224" y="520"/>
                  <a:pt x="2262" y="555"/>
                  <a:pt x="2280" y="600"/>
                </a:cubicBezTo>
                <a:cubicBezTo>
                  <a:pt x="2293" y="632"/>
                  <a:pt x="2297" y="668"/>
                  <a:pt x="2316" y="696"/>
                </a:cubicBezTo>
                <a:cubicBezTo>
                  <a:pt x="2413" y="842"/>
                  <a:pt x="2293" y="614"/>
                  <a:pt x="2376" y="780"/>
                </a:cubicBezTo>
                <a:cubicBezTo>
                  <a:pt x="2465" y="750"/>
                  <a:pt x="2518" y="605"/>
                  <a:pt x="2556" y="528"/>
                </a:cubicBezTo>
                <a:cubicBezTo>
                  <a:pt x="2566" y="458"/>
                  <a:pt x="2567" y="427"/>
                  <a:pt x="2604" y="372"/>
                </a:cubicBezTo>
                <a:cubicBezTo>
                  <a:pt x="2608" y="352"/>
                  <a:pt x="2611" y="332"/>
                  <a:pt x="2616" y="312"/>
                </a:cubicBezTo>
                <a:cubicBezTo>
                  <a:pt x="2619" y="300"/>
                  <a:pt x="2615" y="276"/>
                  <a:pt x="2628" y="276"/>
                </a:cubicBezTo>
                <a:cubicBezTo>
                  <a:pt x="2648" y="276"/>
                  <a:pt x="2662" y="298"/>
                  <a:pt x="2676" y="312"/>
                </a:cubicBezTo>
                <a:cubicBezTo>
                  <a:pt x="2718" y="354"/>
                  <a:pt x="2727" y="419"/>
                  <a:pt x="2760" y="468"/>
                </a:cubicBezTo>
                <a:cubicBezTo>
                  <a:pt x="2764" y="492"/>
                  <a:pt x="2763" y="517"/>
                  <a:pt x="2772" y="540"/>
                </a:cubicBezTo>
                <a:cubicBezTo>
                  <a:pt x="2779" y="559"/>
                  <a:pt x="2797" y="571"/>
                  <a:pt x="2808" y="588"/>
                </a:cubicBezTo>
                <a:cubicBezTo>
                  <a:pt x="2817" y="603"/>
                  <a:pt x="2823" y="620"/>
                  <a:pt x="2832" y="636"/>
                </a:cubicBezTo>
                <a:cubicBezTo>
                  <a:pt x="2839" y="649"/>
                  <a:pt x="2848" y="660"/>
                  <a:pt x="2856" y="672"/>
                </a:cubicBezTo>
                <a:cubicBezTo>
                  <a:pt x="2868" y="636"/>
                  <a:pt x="2883" y="601"/>
                  <a:pt x="2892" y="564"/>
                </a:cubicBezTo>
                <a:cubicBezTo>
                  <a:pt x="2922" y="443"/>
                  <a:pt x="2906" y="499"/>
                  <a:pt x="2940" y="396"/>
                </a:cubicBezTo>
                <a:cubicBezTo>
                  <a:pt x="2944" y="384"/>
                  <a:pt x="2941" y="367"/>
                  <a:pt x="2952" y="360"/>
                </a:cubicBezTo>
                <a:cubicBezTo>
                  <a:pt x="2964" y="352"/>
                  <a:pt x="2976" y="344"/>
                  <a:pt x="2988" y="336"/>
                </a:cubicBezTo>
                <a:cubicBezTo>
                  <a:pt x="3050" y="361"/>
                  <a:pt x="3050" y="349"/>
                  <a:pt x="3084" y="408"/>
                </a:cubicBezTo>
                <a:cubicBezTo>
                  <a:pt x="3090" y="419"/>
                  <a:pt x="3089" y="433"/>
                  <a:pt x="3096" y="444"/>
                </a:cubicBezTo>
                <a:cubicBezTo>
                  <a:pt x="3105" y="458"/>
                  <a:pt x="3122" y="467"/>
                  <a:pt x="3132" y="480"/>
                </a:cubicBezTo>
                <a:cubicBezTo>
                  <a:pt x="3150" y="503"/>
                  <a:pt x="3164" y="528"/>
                  <a:pt x="3180" y="552"/>
                </a:cubicBezTo>
                <a:cubicBezTo>
                  <a:pt x="3199" y="581"/>
                  <a:pt x="3236" y="591"/>
                  <a:pt x="3264" y="612"/>
                </a:cubicBezTo>
                <a:cubicBezTo>
                  <a:pt x="3284" y="604"/>
                  <a:pt x="3306" y="601"/>
                  <a:pt x="3324" y="588"/>
                </a:cubicBezTo>
                <a:cubicBezTo>
                  <a:pt x="3364" y="559"/>
                  <a:pt x="3387" y="469"/>
                  <a:pt x="3420" y="420"/>
                </a:cubicBezTo>
                <a:cubicBezTo>
                  <a:pt x="3452" y="426"/>
                  <a:pt x="3495" y="418"/>
                  <a:pt x="3516" y="444"/>
                </a:cubicBezTo>
                <a:cubicBezTo>
                  <a:pt x="3575" y="518"/>
                  <a:pt x="3595" y="603"/>
                  <a:pt x="3636" y="684"/>
                </a:cubicBezTo>
                <a:cubicBezTo>
                  <a:pt x="3693" y="797"/>
                  <a:pt x="3657" y="699"/>
                  <a:pt x="3684" y="780"/>
                </a:cubicBezTo>
                <a:cubicBezTo>
                  <a:pt x="3748" y="683"/>
                  <a:pt x="3756" y="552"/>
                  <a:pt x="3792" y="444"/>
                </a:cubicBezTo>
                <a:cubicBezTo>
                  <a:pt x="3841" y="298"/>
                  <a:pt x="3878" y="152"/>
                  <a:pt x="3900" y="0"/>
                </a:cubicBezTo>
                <a:cubicBezTo>
                  <a:pt x="3963" y="21"/>
                  <a:pt x="3935" y="1"/>
                  <a:pt x="3960" y="96"/>
                </a:cubicBezTo>
                <a:cubicBezTo>
                  <a:pt x="3973" y="144"/>
                  <a:pt x="3986" y="192"/>
                  <a:pt x="3996" y="240"/>
                </a:cubicBezTo>
                <a:cubicBezTo>
                  <a:pt x="4014" y="328"/>
                  <a:pt x="4008" y="396"/>
                  <a:pt x="4056" y="468"/>
                </a:cubicBezTo>
                <a:lnTo>
                  <a:pt x="4128" y="780"/>
                </a:lnTo>
                <a:cubicBezTo>
                  <a:pt x="4128" y="780"/>
                  <a:pt x="4128" y="780"/>
                  <a:pt x="4128" y="780"/>
                </a:cubicBezTo>
                <a:cubicBezTo>
                  <a:pt x="4154" y="912"/>
                  <a:pt x="4139" y="861"/>
                  <a:pt x="4164" y="936"/>
                </a:cubicBezTo>
                <a:cubicBezTo>
                  <a:pt x="4168" y="968"/>
                  <a:pt x="4169" y="1001"/>
                  <a:pt x="4176" y="1032"/>
                </a:cubicBezTo>
                <a:cubicBezTo>
                  <a:pt x="4185" y="1069"/>
                  <a:pt x="4212" y="1140"/>
                  <a:pt x="4212" y="1140"/>
                </a:cubicBezTo>
                <a:cubicBezTo>
                  <a:pt x="4218" y="1132"/>
                  <a:pt x="4274" y="1065"/>
                  <a:pt x="4284" y="1044"/>
                </a:cubicBezTo>
                <a:cubicBezTo>
                  <a:pt x="4356" y="883"/>
                  <a:pt x="4258" y="1056"/>
                  <a:pt x="4344" y="912"/>
                </a:cubicBezTo>
                <a:cubicBezTo>
                  <a:pt x="4360" y="800"/>
                  <a:pt x="4375" y="688"/>
                  <a:pt x="4392" y="576"/>
                </a:cubicBezTo>
                <a:cubicBezTo>
                  <a:pt x="4406" y="485"/>
                  <a:pt x="4404" y="561"/>
                  <a:pt x="4404" y="504"/>
                </a:cubicBezTo>
              </a:path>
            </a:pathLst>
          </a:custGeom>
          <a:noFill/>
          <a:ln w="25400">
            <a:solidFill>
              <a:schemeClr val="tx1"/>
            </a:solidFill>
            <a:round/>
            <a:headEnd/>
            <a:tailEnd type="none" w="lg" len="lg"/>
          </a:ln>
        </p:spPr>
        <p:txBody>
          <a:bodyPr wrap="none" anchorCtr="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ea typeface="ＭＳ Ｐゴシック" charset="-128"/>
              </a:rPr>
              <a:t>Choice Reaction Time</a:t>
            </a:r>
          </a:p>
        </p:txBody>
      </p:sp>
      <p:sp>
        <p:nvSpPr>
          <p:cNvPr id="34819" name="Rectangle 3"/>
          <p:cNvSpPr>
            <a:spLocks noGrp="1" noChangeArrowheads="1"/>
          </p:cNvSpPr>
          <p:nvPr>
            <p:ph type="body" idx="1"/>
          </p:nvPr>
        </p:nvSpPr>
        <p:spPr/>
        <p:txBody>
          <a:bodyPr/>
          <a:lstStyle/>
          <a:p>
            <a:pPr eaLnBrk="1" hangingPunct="1"/>
            <a:r>
              <a:rPr lang="en-US">
                <a:ea typeface="Arial" charset="0"/>
              </a:rPr>
              <a:t>Reaction time depends on information content of stimulus</a:t>
            </a:r>
          </a:p>
          <a:p>
            <a:pPr eaLnBrk="1" hangingPunct="1"/>
            <a:endParaRPr lang="en-US">
              <a:ea typeface="Arial" charset="0"/>
            </a:endParaRPr>
          </a:p>
          <a:p>
            <a:pPr lvl="1" eaLnBrk="1" hangingPunct="1">
              <a:buFontTx/>
              <a:buNone/>
            </a:pPr>
            <a:r>
              <a:rPr lang="en-US">
                <a:ea typeface="Arial" charset="0"/>
              </a:rPr>
              <a:t>			RT = c + d log</a:t>
            </a:r>
            <a:r>
              <a:rPr lang="en-US" baseline="-25000">
                <a:ea typeface="Arial" charset="0"/>
              </a:rPr>
              <a:t>2</a:t>
            </a:r>
            <a:r>
              <a:rPr lang="en-US">
                <a:ea typeface="Arial" charset="0"/>
              </a:rPr>
              <a:t> 1/Pr(stimulus)</a:t>
            </a:r>
          </a:p>
          <a:p>
            <a:pPr lvl="2" eaLnBrk="1" hangingPunct="1"/>
            <a:endParaRPr lang="en-US">
              <a:ea typeface="Arial" charset="0"/>
            </a:endParaRPr>
          </a:p>
          <a:p>
            <a:pPr lvl="1" eaLnBrk="1" hangingPunct="1"/>
            <a:r>
              <a:rPr lang="en-US">
                <a:ea typeface="Arial" charset="0"/>
              </a:rPr>
              <a:t>e.g., for N equiprobable stimuli, each requiring a different response:</a:t>
            </a:r>
          </a:p>
          <a:p>
            <a:pPr lvl="2" eaLnBrk="1" hangingPunct="1">
              <a:buFontTx/>
              <a:buNone/>
            </a:pPr>
            <a:r>
              <a:rPr lang="en-US">
                <a:ea typeface="Arial" charset="0"/>
              </a:rPr>
              <a:t>		RT = c + d log</a:t>
            </a:r>
            <a:r>
              <a:rPr lang="en-US" baseline="-25000">
                <a:ea typeface="Arial" charset="0"/>
              </a:rPr>
              <a:t>2</a:t>
            </a:r>
            <a:r>
              <a:rPr lang="en-US">
                <a:ea typeface="Arial" charset="0"/>
              </a:rPr>
              <a:t> N</a:t>
            </a:r>
          </a:p>
        </p:txBody>
      </p:sp>
      <p:sp>
        <p:nvSpPr>
          <p:cNvPr id="34820" name="Date Placeholder 3"/>
          <p:cNvSpPr>
            <a:spLocks noGrp="1"/>
          </p:cNvSpPr>
          <p:nvPr>
            <p:ph type="dt" sz="quarter" idx="10"/>
          </p:nvPr>
        </p:nvSpPr>
        <p:spPr>
          <a:noFill/>
        </p:spPr>
        <p:txBody>
          <a:bodyPr/>
          <a:lstStyle/>
          <a:p>
            <a:r>
              <a:rPr lang="en-US" smtClean="0"/>
              <a:t>Spring 2011</a:t>
            </a:r>
            <a:endParaRPr lang="en-US"/>
          </a:p>
        </p:txBody>
      </p:sp>
      <p:sp>
        <p:nvSpPr>
          <p:cNvPr id="34821"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4822" name="Slide Number Placeholder 5"/>
          <p:cNvSpPr>
            <a:spLocks noGrp="1"/>
          </p:cNvSpPr>
          <p:nvPr>
            <p:ph type="sldNum" sz="quarter" idx="12"/>
          </p:nvPr>
        </p:nvSpPr>
        <p:spPr>
          <a:noFill/>
        </p:spPr>
        <p:txBody>
          <a:bodyPr/>
          <a:lstStyle/>
          <a:p>
            <a:fld id="{3EA03AF1-54AA-3742-952B-771DE2BD322D}" type="slidenum">
              <a:rPr lang="en-US"/>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ea typeface="ＭＳ Ｐゴシック" charset="-128"/>
              </a:rPr>
              <a:t>Fitts’s Law</a:t>
            </a:r>
          </a:p>
        </p:txBody>
      </p:sp>
      <p:sp>
        <p:nvSpPr>
          <p:cNvPr id="36867" name="Rectangle 3"/>
          <p:cNvSpPr>
            <a:spLocks noGrp="1" noChangeArrowheads="1"/>
          </p:cNvSpPr>
          <p:nvPr>
            <p:ph type="body" idx="1"/>
          </p:nvPr>
        </p:nvSpPr>
        <p:spPr/>
        <p:txBody>
          <a:bodyPr/>
          <a:lstStyle/>
          <a:p>
            <a:pPr eaLnBrk="1" hangingPunct="1"/>
            <a:r>
              <a:rPr lang="en-US">
                <a:ea typeface="Arial" charset="0"/>
              </a:rPr>
              <a:t>Fitt</a:t>
            </a:r>
            <a:r>
              <a:rPr lang="en-US">
                <a:latin typeface="Verdana" charset="0"/>
                <a:ea typeface="Arial" charset="0"/>
              </a:rPr>
              <a:t>’</a:t>
            </a:r>
            <a:r>
              <a:rPr lang="en-US">
                <a:ea typeface="Arial" charset="0"/>
              </a:rPr>
              <a:t>s Law</a:t>
            </a:r>
          </a:p>
          <a:p>
            <a:pPr lvl="1" eaLnBrk="1" hangingPunct="1"/>
            <a:r>
              <a:rPr lang="en-US">
                <a:ea typeface="Arial" charset="0"/>
              </a:rPr>
              <a:t>Time T to move your hand to a target of size S at distance D away is:</a:t>
            </a:r>
          </a:p>
          <a:p>
            <a:pPr lvl="2" eaLnBrk="1" hangingPunct="1">
              <a:buFontTx/>
              <a:buNone/>
            </a:pPr>
            <a:r>
              <a:rPr lang="en-US">
                <a:ea typeface="Arial" charset="0"/>
              </a:rPr>
              <a:t>		T = RT + MT = a + b log (D/S + 1)</a:t>
            </a:r>
          </a:p>
          <a:p>
            <a:pPr lvl="1" eaLnBrk="1" hangingPunct="1"/>
            <a:endParaRPr lang="en-US">
              <a:ea typeface="Arial" charset="0"/>
            </a:endParaRPr>
          </a:p>
          <a:p>
            <a:pPr lvl="1" eaLnBrk="1" hangingPunct="1"/>
            <a:endParaRPr lang="en-US">
              <a:ea typeface="Arial" charset="0"/>
            </a:endParaRPr>
          </a:p>
          <a:p>
            <a:pPr lvl="1" eaLnBrk="1" hangingPunct="1"/>
            <a:endParaRPr lang="en-US">
              <a:ea typeface="Arial" charset="0"/>
            </a:endParaRPr>
          </a:p>
          <a:p>
            <a:pPr lvl="1" eaLnBrk="1" hangingPunct="1"/>
            <a:endParaRPr lang="en-US">
              <a:ea typeface="Arial" charset="0"/>
            </a:endParaRPr>
          </a:p>
          <a:p>
            <a:pPr lvl="1" eaLnBrk="1" hangingPunct="1"/>
            <a:r>
              <a:rPr lang="en-US">
                <a:ea typeface="Arial" charset="0"/>
              </a:rPr>
              <a:t>Depends only on </a:t>
            </a:r>
            <a:r>
              <a:rPr lang="en-US" i="1">
                <a:ea typeface="Arial" charset="0"/>
              </a:rPr>
              <a:t>index of difficulty</a:t>
            </a:r>
            <a:r>
              <a:rPr lang="en-US">
                <a:ea typeface="Arial" charset="0"/>
              </a:rPr>
              <a:t> log(D/S + 1)</a:t>
            </a:r>
          </a:p>
          <a:p>
            <a:pPr eaLnBrk="1" hangingPunct="1"/>
            <a:endParaRPr lang="en-US">
              <a:ea typeface="Arial" charset="0"/>
            </a:endParaRPr>
          </a:p>
        </p:txBody>
      </p:sp>
      <p:sp>
        <p:nvSpPr>
          <p:cNvPr id="36868" name="Date Placeholder 3"/>
          <p:cNvSpPr>
            <a:spLocks noGrp="1"/>
          </p:cNvSpPr>
          <p:nvPr>
            <p:ph type="dt" sz="quarter" idx="10"/>
          </p:nvPr>
        </p:nvSpPr>
        <p:spPr>
          <a:noFill/>
        </p:spPr>
        <p:txBody>
          <a:bodyPr/>
          <a:lstStyle/>
          <a:p>
            <a:r>
              <a:rPr lang="en-US" smtClean="0"/>
              <a:t>Spring 2011</a:t>
            </a:r>
            <a:endParaRPr lang="en-US"/>
          </a:p>
        </p:txBody>
      </p:sp>
      <p:sp>
        <p:nvSpPr>
          <p:cNvPr id="3686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6870" name="Slide Number Placeholder 5"/>
          <p:cNvSpPr>
            <a:spLocks noGrp="1"/>
          </p:cNvSpPr>
          <p:nvPr>
            <p:ph type="sldNum" sz="quarter" idx="12"/>
          </p:nvPr>
        </p:nvSpPr>
        <p:spPr>
          <a:noFill/>
        </p:spPr>
        <p:txBody>
          <a:bodyPr/>
          <a:lstStyle/>
          <a:p>
            <a:fld id="{D18D0E31-58D3-8043-A159-9E7882B1290A}" type="slidenum">
              <a:rPr lang="en-US"/>
              <a:pPr/>
              <a:t>15</a:t>
            </a:fld>
            <a:endParaRPr lang="en-US"/>
          </a:p>
        </p:txBody>
      </p:sp>
      <p:sp>
        <p:nvSpPr>
          <p:cNvPr id="36871" name="Line 4"/>
          <p:cNvSpPr>
            <a:spLocks noChangeShapeType="1"/>
          </p:cNvSpPr>
          <p:nvPr/>
        </p:nvSpPr>
        <p:spPr bwMode="auto">
          <a:xfrm flipV="1">
            <a:off x="2286000" y="38862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36872" name="Rectangle 5"/>
          <p:cNvSpPr>
            <a:spLocks noChangeArrowheads="1"/>
          </p:cNvSpPr>
          <p:nvPr/>
        </p:nvSpPr>
        <p:spPr bwMode="auto">
          <a:xfrm>
            <a:off x="4953000" y="3429000"/>
            <a:ext cx="914400" cy="838200"/>
          </a:xfrm>
          <a:prstGeom prst="rect">
            <a:avLst/>
          </a:prstGeom>
          <a:solidFill>
            <a:schemeClr val="accent1"/>
          </a:solidFill>
          <a:ln w="25400">
            <a:solidFill>
              <a:schemeClr val="tx1"/>
            </a:solidFill>
            <a:miter lim="800000"/>
            <a:headEnd/>
            <a:tailEnd type="none" w="lg" len="lg"/>
          </a:ln>
        </p:spPr>
        <p:txBody>
          <a:bodyPr wrap="none" anchor="ctr">
            <a:prstTxWarp prst="textNoShape">
              <a:avLst/>
            </a:prstTxWarp>
          </a:bodyPr>
          <a:lstStyle/>
          <a:p>
            <a:pPr algn="ctr"/>
            <a:endParaRPr lang="en-US"/>
          </a:p>
        </p:txBody>
      </p:sp>
      <p:sp>
        <p:nvSpPr>
          <p:cNvPr id="36873" name="Line 6"/>
          <p:cNvSpPr>
            <a:spLocks noChangeShapeType="1"/>
          </p:cNvSpPr>
          <p:nvPr/>
        </p:nvSpPr>
        <p:spPr bwMode="auto">
          <a:xfrm>
            <a:off x="2438400" y="3810000"/>
            <a:ext cx="2971800" cy="0"/>
          </a:xfrm>
          <a:prstGeom prst="line">
            <a:avLst/>
          </a:prstGeom>
          <a:noFill/>
          <a:ln w="25400">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36874" name="Text Box 7"/>
          <p:cNvSpPr txBox="1">
            <a:spLocks noChangeArrowheads="1"/>
          </p:cNvSpPr>
          <p:nvPr/>
        </p:nvSpPr>
        <p:spPr bwMode="auto">
          <a:xfrm>
            <a:off x="3625850" y="3440113"/>
            <a:ext cx="368300" cy="396875"/>
          </a:xfrm>
          <a:prstGeom prst="rect">
            <a:avLst/>
          </a:prstGeom>
          <a:noFill/>
          <a:ln w="25400">
            <a:noFill/>
            <a:miter lim="800000"/>
            <a:headEnd/>
            <a:tailEnd type="none" w="lg" len="lg"/>
          </a:ln>
        </p:spPr>
        <p:txBody>
          <a:bodyPr wrap="none" anchorCtr="1">
            <a:prstTxWarp prst="textNoShape">
              <a:avLst/>
            </a:prstTxWarp>
            <a:spAutoFit/>
          </a:bodyPr>
          <a:lstStyle/>
          <a:p>
            <a:r>
              <a:rPr lang="en-US"/>
              <a:t>D</a:t>
            </a:r>
          </a:p>
        </p:txBody>
      </p:sp>
      <p:sp>
        <p:nvSpPr>
          <p:cNvPr id="36875" name="Text Box 9"/>
          <p:cNvSpPr txBox="1">
            <a:spLocks noChangeArrowheads="1"/>
          </p:cNvSpPr>
          <p:nvPr/>
        </p:nvSpPr>
        <p:spPr bwMode="auto">
          <a:xfrm>
            <a:off x="5257800" y="4327525"/>
            <a:ext cx="354013" cy="396875"/>
          </a:xfrm>
          <a:prstGeom prst="rect">
            <a:avLst/>
          </a:prstGeom>
          <a:noFill/>
          <a:ln w="25400">
            <a:noFill/>
            <a:miter lim="800000"/>
            <a:headEnd/>
            <a:tailEnd type="none" w="lg" len="lg"/>
          </a:ln>
        </p:spPr>
        <p:txBody>
          <a:bodyPr wrap="none" anchorCtr="1">
            <a:prstTxWarp prst="textNoShape">
              <a:avLst/>
            </a:prstTxWarp>
            <a:spAutoFit/>
          </a:bodyPr>
          <a:lstStyle/>
          <a:p>
            <a:r>
              <a:rPr lang="en-US"/>
              <a:t>S</a:t>
            </a:r>
          </a:p>
        </p:txBody>
      </p:sp>
      <p:sp>
        <p:nvSpPr>
          <p:cNvPr id="36876" name="Line 10"/>
          <p:cNvSpPr>
            <a:spLocks noChangeShapeType="1"/>
          </p:cNvSpPr>
          <p:nvPr/>
        </p:nvSpPr>
        <p:spPr bwMode="auto">
          <a:xfrm flipV="1">
            <a:off x="4953000" y="4343400"/>
            <a:ext cx="914400" cy="0"/>
          </a:xfrm>
          <a:prstGeom prst="line">
            <a:avLst/>
          </a:prstGeom>
          <a:noFill/>
          <a:ln w="25400">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36877" name="Line 11"/>
          <p:cNvSpPr>
            <a:spLocks noChangeShapeType="1"/>
          </p:cNvSpPr>
          <p:nvPr/>
        </p:nvSpPr>
        <p:spPr bwMode="auto">
          <a:xfrm>
            <a:off x="5410200" y="3429000"/>
            <a:ext cx="0" cy="838200"/>
          </a:xfrm>
          <a:prstGeom prst="line">
            <a:avLst/>
          </a:prstGeom>
          <a:noFill/>
          <a:ln w="25400">
            <a:solidFill>
              <a:schemeClr val="tx1"/>
            </a:solidFill>
            <a:prstDash val="dash"/>
            <a:round/>
            <a:headEnd/>
            <a:tailEnd type="none" w="lg" len="lg"/>
          </a:ln>
        </p:spPr>
        <p:txBody>
          <a:bodyPr wrap="none" anchorCtr="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pPr eaLnBrk="1" hangingPunct="1"/>
            <a:r>
              <a:rPr lang="en-US">
                <a:ea typeface="ＭＳ Ｐゴシック" charset="-128"/>
              </a:rPr>
              <a:t>Explanation of Fitts’s Law</a:t>
            </a:r>
          </a:p>
        </p:txBody>
      </p:sp>
      <p:sp>
        <p:nvSpPr>
          <p:cNvPr id="38915" name="Rectangle 6"/>
          <p:cNvSpPr>
            <a:spLocks noGrp="1" noChangeArrowheads="1"/>
          </p:cNvSpPr>
          <p:nvPr>
            <p:ph type="body" idx="1"/>
          </p:nvPr>
        </p:nvSpPr>
        <p:spPr/>
        <p:txBody>
          <a:bodyPr/>
          <a:lstStyle/>
          <a:p>
            <a:pPr eaLnBrk="1" hangingPunct="1"/>
            <a:r>
              <a:rPr lang="en-US">
                <a:ea typeface="Arial" charset="0"/>
              </a:rPr>
              <a:t>Moving your hand to a target is closed-loop control</a:t>
            </a:r>
          </a:p>
          <a:p>
            <a:pPr eaLnBrk="1" hangingPunct="1"/>
            <a:r>
              <a:rPr lang="en-US">
                <a:ea typeface="Arial" charset="0"/>
              </a:rPr>
              <a:t>Each cycle covers remaining distance D with error </a:t>
            </a:r>
            <a:r>
              <a:rPr lang="el-GR">
                <a:ea typeface="Arial" charset="0"/>
              </a:rPr>
              <a:t>ε</a:t>
            </a:r>
            <a:r>
              <a:rPr lang="en-US">
                <a:ea typeface="Arial" charset="0"/>
              </a:rPr>
              <a:t>D</a:t>
            </a:r>
          </a:p>
        </p:txBody>
      </p:sp>
      <p:sp>
        <p:nvSpPr>
          <p:cNvPr id="38916" name="Date Placeholder 3"/>
          <p:cNvSpPr>
            <a:spLocks noGrp="1"/>
          </p:cNvSpPr>
          <p:nvPr>
            <p:ph type="dt" sz="quarter" idx="10"/>
          </p:nvPr>
        </p:nvSpPr>
        <p:spPr>
          <a:noFill/>
        </p:spPr>
        <p:txBody>
          <a:bodyPr/>
          <a:lstStyle/>
          <a:p>
            <a:r>
              <a:rPr lang="en-US" smtClean="0"/>
              <a:t>Spring 2011</a:t>
            </a:r>
            <a:endParaRPr lang="en-US"/>
          </a:p>
        </p:txBody>
      </p:sp>
      <p:sp>
        <p:nvSpPr>
          <p:cNvPr id="3891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38918" name="Slide Number Placeholder 5"/>
          <p:cNvSpPr>
            <a:spLocks noGrp="1"/>
          </p:cNvSpPr>
          <p:nvPr>
            <p:ph type="sldNum" sz="quarter" idx="12"/>
          </p:nvPr>
        </p:nvSpPr>
        <p:spPr>
          <a:noFill/>
        </p:spPr>
        <p:txBody>
          <a:bodyPr/>
          <a:lstStyle/>
          <a:p>
            <a:fld id="{6C029C4E-B22E-C148-B9EF-10FCE33EBB81}" type="slidenum">
              <a:rPr lang="en-US"/>
              <a:pPr/>
              <a:t>16</a:t>
            </a:fld>
            <a:endParaRPr lang="en-US"/>
          </a:p>
        </p:txBody>
      </p:sp>
      <p:sp>
        <p:nvSpPr>
          <p:cNvPr id="24" name="Oval 23"/>
          <p:cNvSpPr/>
          <p:nvPr/>
        </p:nvSpPr>
        <p:spPr bwMode="auto">
          <a:xfrm>
            <a:off x="4267200" y="2819400"/>
            <a:ext cx="3429000" cy="32766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25" name="Oval 24"/>
          <p:cNvSpPr/>
          <p:nvPr/>
        </p:nvSpPr>
        <p:spPr bwMode="auto">
          <a:xfrm>
            <a:off x="4953000" y="3429000"/>
            <a:ext cx="2057400" cy="20574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38921" name="Line 4"/>
          <p:cNvSpPr>
            <a:spLocks noChangeShapeType="1"/>
          </p:cNvSpPr>
          <p:nvPr/>
        </p:nvSpPr>
        <p:spPr bwMode="auto">
          <a:xfrm flipV="1">
            <a:off x="1752600" y="4495800"/>
            <a:ext cx="152400" cy="1524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38922" name="Rectangle 5"/>
          <p:cNvSpPr>
            <a:spLocks noChangeArrowheads="1"/>
          </p:cNvSpPr>
          <p:nvPr/>
        </p:nvSpPr>
        <p:spPr bwMode="auto">
          <a:xfrm>
            <a:off x="5486400" y="4038600"/>
            <a:ext cx="914400" cy="838200"/>
          </a:xfrm>
          <a:prstGeom prst="rect">
            <a:avLst/>
          </a:prstGeom>
          <a:solidFill>
            <a:schemeClr val="accent1"/>
          </a:solidFill>
          <a:ln w="25400">
            <a:solidFill>
              <a:schemeClr val="tx1"/>
            </a:solidFill>
            <a:miter lim="800000"/>
            <a:headEnd/>
            <a:tailEnd type="none" w="lg" len="lg"/>
          </a:ln>
        </p:spPr>
        <p:txBody>
          <a:bodyPr wrap="none" anchor="ctr">
            <a:prstTxWarp prst="textNoShape">
              <a:avLst/>
            </a:prstTxWarp>
          </a:bodyPr>
          <a:lstStyle/>
          <a:p>
            <a:pPr algn="ctr"/>
            <a:endParaRPr lang="en-US"/>
          </a:p>
        </p:txBody>
      </p:sp>
      <p:sp>
        <p:nvSpPr>
          <p:cNvPr id="38923" name="Text Box 7"/>
          <p:cNvSpPr txBox="1">
            <a:spLocks noChangeArrowheads="1"/>
          </p:cNvSpPr>
          <p:nvPr/>
        </p:nvSpPr>
        <p:spPr bwMode="auto">
          <a:xfrm>
            <a:off x="2667000" y="4495800"/>
            <a:ext cx="368300" cy="396875"/>
          </a:xfrm>
          <a:prstGeom prst="rect">
            <a:avLst/>
          </a:prstGeom>
          <a:noFill/>
          <a:ln w="25400">
            <a:noFill/>
            <a:miter lim="800000"/>
            <a:headEnd/>
            <a:tailEnd type="none" w="lg" len="lg"/>
          </a:ln>
        </p:spPr>
        <p:txBody>
          <a:bodyPr wrap="none" anchorCtr="1">
            <a:prstTxWarp prst="textNoShape">
              <a:avLst/>
            </a:prstTxWarp>
            <a:spAutoFit/>
          </a:bodyPr>
          <a:lstStyle/>
          <a:p>
            <a:r>
              <a:rPr lang="en-US"/>
              <a:t>D</a:t>
            </a:r>
          </a:p>
        </p:txBody>
      </p:sp>
      <p:sp>
        <p:nvSpPr>
          <p:cNvPr id="38924" name="Text Box 9"/>
          <p:cNvSpPr txBox="1">
            <a:spLocks noChangeArrowheads="1"/>
          </p:cNvSpPr>
          <p:nvPr/>
        </p:nvSpPr>
        <p:spPr bwMode="auto">
          <a:xfrm>
            <a:off x="5791200" y="4937125"/>
            <a:ext cx="354013" cy="396875"/>
          </a:xfrm>
          <a:prstGeom prst="rect">
            <a:avLst/>
          </a:prstGeom>
          <a:noFill/>
          <a:ln w="25400">
            <a:noFill/>
            <a:miter lim="800000"/>
            <a:headEnd/>
            <a:tailEnd type="none" w="lg" len="lg"/>
          </a:ln>
        </p:spPr>
        <p:txBody>
          <a:bodyPr wrap="none" anchorCtr="1">
            <a:prstTxWarp prst="textNoShape">
              <a:avLst/>
            </a:prstTxWarp>
            <a:spAutoFit/>
          </a:bodyPr>
          <a:lstStyle/>
          <a:p>
            <a:r>
              <a:rPr lang="en-US"/>
              <a:t>S</a:t>
            </a:r>
          </a:p>
        </p:txBody>
      </p:sp>
      <p:sp>
        <p:nvSpPr>
          <p:cNvPr id="38925" name="Line 10"/>
          <p:cNvSpPr>
            <a:spLocks noChangeShapeType="1"/>
          </p:cNvSpPr>
          <p:nvPr/>
        </p:nvSpPr>
        <p:spPr bwMode="auto">
          <a:xfrm flipV="1">
            <a:off x="5486400" y="4953000"/>
            <a:ext cx="914400" cy="0"/>
          </a:xfrm>
          <a:prstGeom prst="line">
            <a:avLst/>
          </a:prstGeom>
          <a:noFill/>
          <a:ln w="25400">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38926" name="Line 11"/>
          <p:cNvSpPr>
            <a:spLocks noChangeShapeType="1"/>
          </p:cNvSpPr>
          <p:nvPr/>
        </p:nvSpPr>
        <p:spPr bwMode="auto">
          <a:xfrm>
            <a:off x="5943600" y="4038600"/>
            <a:ext cx="0" cy="838200"/>
          </a:xfrm>
          <a:prstGeom prst="line">
            <a:avLst/>
          </a:prstGeom>
          <a:noFill/>
          <a:ln w="25400">
            <a:solidFill>
              <a:schemeClr val="tx1"/>
            </a:solidFill>
            <a:prstDash val="dash"/>
            <a:round/>
            <a:headEnd/>
            <a:tailEnd type="none" w="lg" len="lg"/>
          </a:ln>
        </p:spPr>
        <p:txBody>
          <a:bodyPr wrap="none" anchorCtr="1">
            <a:prstTxWarp prst="textNoShape">
              <a:avLst/>
            </a:prstTxWarp>
          </a:bodyPr>
          <a:lstStyle/>
          <a:p>
            <a:endParaRPr lang="en-US"/>
          </a:p>
        </p:txBody>
      </p:sp>
      <p:sp>
        <p:nvSpPr>
          <p:cNvPr id="26" name="Oval 25"/>
          <p:cNvSpPr/>
          <p:nvPr/>
        </p:nvSpPr>
        <p:spPr bwMode="auto">
          <a:xfrm>
            <a:off x="5603875" y="4132263"/>
            <a:ext cx="668338" cy="6096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38928" name="Line 6"/>
          <p:cNvSpPr>
            <a:spLocks noChangeShapeType="1"/>
          </p:cNvSpPr>
          <p:nvPr/>
        </p:nvSpPr>
        <p:spPr bwMode="auto">
          <a:xfrm flipV="1">
            <a:off x="1905000" y="4419600"/>
            <a:ext cx="4038600" cy="46038"/>
          </a:xfrm>
          <a:prstGeom prst="line">
            <a:avLst/>
          </a:prstGeom>
          <a:noFill/>
          <a:ln w="25400">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38929" name="Text Box 9"/>
          <p:cNvSpPr txBox="1">
            <a:spLocks noChangeArrowheads="1"/>
          </p:cNvSpPr>
          <p:nvPr/>
        </p:nvSpPr>
        <p:spPr bwMode="auto">
          <a:xfrm>
            <a:off x="5045075" y="3962400"/>
            <a:ext cx="441325" cy="400050"/>
          </a:xfrm>
          <a:prstGeom prst="rect">
            <a:avLst/>
          </a:prstGeom>
          <a:noFill/>
          <a:ln w="25400">
            <a:noFill/>
            <a:miter lim="800000"/>
            <a:headEnd/>
            <a:tailEnd type="none" w="lg" len="lg"/>
          </a:ln>
        </p:spPr>
        <p:txBody>
          <a:bodyPr wrap="none" anchorCtr="1">
            <a:prstTxWarp prst="textNoShape">
              <a:avLst/>
            </a:prstTxWarp>
            <a:spAutoFit/>
          </a:bodyPr>
          <a:lstStyle/>
          <a:p>
            <a:r>
              <a:rPr lang="en-US" b="1"/>
              <a:t>…</a:t>
            </a:r>
          </a:p>
        </p:txBody>
      </p:sp>
      <p:sp>
        <p:nvSpPr>
          <p:cNvPr id="38930" name="Text Box 7"/>
          <p:cNvSpPr txBox="1">
            <a:spLocks noChangeArrowheads="1"/>
          </p:cNvSpPr>
          <p:nvPr/>
        </p:nvSpPr>
        <p:spPr bwMode="auto">
          <a:xfrm>
            <a:off x="3810000" y="4038600"/>
            <a:ext cx="484188" cy="400050"/>
          </a:xfrm>
          <a:prstGeom prst="rect">
            <a:avLst/>
          </a:prstGeom>
          <a:noFill/>
          <a:ln w="25400">
            <a:noFill/>
            <a:miter lim="800000"/>
            <a:headEnd/>
            <a:tailEnd type="none" w="lg" len="lg"/>
          </a:ln>
        </p:spPr>
        <p:txBody>
          <a:bodyPr wrap="none" anchorCtr="1">
            <a:prstTxWarp prst="textNoShape">
              <a:avLst/>
            </a:prstTxWarp>
            <a:spAutoFit/>
          </a:bodyPr>
          <a:lstStyle/>
          <a:p>
            <a:r>
              <a:rPr lang="el-GR"/>
              <a:t>ε</a:t>
            </a:r>
            <a:r>
              <a:rPr lang="en-US"/>
              <a:t>D</a:t>
            </a:r>
          </a:p>
        </p:txBody>
      </p:sp>
      <p:sp>
        <p:nvSpPr>
          <p:cNvPr id="38931" name="Text Box 7"/>
          <p:cNvSpPr txBox="1">
            <a:spLocks noChangeArrowheads="1"/>
          </p:cNvSpPr>
          <p:nvPr/>
        </p:nvSpPr>
        <p:spPr bwMode="auto">
          <a:xfrm>
            <a:off x="4419600" y="4038600"/>
            <a:ext cx="579438" cy="400050"/>
          </a:xfrm>
          <a:prstGeom prst="rect">
            <a:avLst/>
          </a:prstGeom>
          <a:noFill/>
          <a:ln w="25400">
            <a:noFill/>
            <a:miter lim="800000"/>
            <a:headEnd/>
            <a:tailEnd type="none" w="lg" len="lg"/>
          </a:ln>
        </p:spPr>
        <p:txBody>
          <a:bodyPr wrap="none" anchorCtr="1">
            <a:prstTxWarp prst="textNoShape">
              <a:avLst/>
            </a:prstTxWarp>
            <a:spAutoFit/>
          </a:bodyPr>
          <a:lstStyle/>
          <a:p>
            <a:r>
              <a:rPr lang="el-GR"/>
              <a:t>ε</a:t>
            </a:r>
            <a:r>
              <a:rPr lang="en-US" baseline="30000"/>
              <a:t>2</a:t>
            </a:r>
            <a:r>
              <a:rPr lang="en-US"/>
              <a:t>D</a:t>
            </a:r>
          </a:p>
        </p:txBody>
      </p:sp>
      <p:sp>
        <p:nvSpPr>
          <p:cNvPr id="38932" name="Text Box 7"/>
          <p:cNvSpPr txBox="1">
            <a:spLocks noChangeArrowheads="1"/>
          </p:cNvSpPr>
          <p:nvPr/>
        </p:nvSpPr>
        <p:spPr bwMode="auto">
          <a:xfrm>
            <a:off x="5440363" y="4038600"/>
            <a:ext cx="579437" cy="400050"/>
          </a:xfrm>
          <a:prstGeom prst="rect">
            <a:avLst/>
          </a:prstGeom>
          <a:noFill/>
          <a:ln w="25400">
            <a:noFill/>
            <a:miter lim="800000"/>
            <a:headEnd/>
            <a:tailEnd type="none" w="lg" len="lg"/>
          </a:ln>
        </p:spPr>
        <p:txBody>
          <a:bodyPr wrap="none" anchorCtr="1">
            <a:prstTxWarp prst="textNoShape">
              <a:avLst/>
            </a:prstTxWarp>
            <a:spAutoFit/>
          </a:bodyPr>
          <a:lstStyle/>
          <a:p>
            <a:r>
              <a:rPr lang="el-GR"/>
              <a:t>ε</a:t>
            </a:r>
            <a:r>
              <a:rPr lang="en-US" baseline="30000"/>
              <a:t>n</a:t>
            </a:r>
            <a:r>
              <a:rPr lang="en-US"/>
              <a:t>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ea typeface="ＭＳ Ｐゴシック" charset="-128"/>
              </a:rPr>
              <a:t>Implications of Fitts’s Law</a:t>
            </a:r>
          </a:p>
        </p:txBody>
      </p:sp>
      <p:sp>
        <p:nvSpPr>
          <p:cNvPr id="40963" name="Rectangle 3"/>
          <p:cNvSpPr>
            <a:spLocks noGrp="1" noChangeArrowheads="1"/>
          </p:cNvSpPr>
          <p:nvPr>
            <p:ph type="body" idx="1"/>
          </p:nvPr>
        </p:nvSpPr>
        <p:spPr/>
        <p:txBody>
          <a:bodyPr/>
          <a:lstStyle/>
          <a:p>
            <a:pPr eaLnBrk="1" hangingPunct="1">
              <a:buFontTx/>
              <a:buChar char="-"/>
            </a:pPr>
            <a:r>
              <a:rPr lang="en-US">
                <a:ea typeface="Arial" charset="0"/>
              </a:rPr>
              <a:t>Targets at screen edge are easy to hit</a:t>
            </a:r>
          </a:p>
          <a:p>
            <a:pPr lvl="1" eaLnBrk="1" hangingPunct="1">
              <a:buFontTx/>
              <a:buChar char="-"/>
            </a:pPr>
            <a:r>
              <a:rPr lang="en-US">
                <a:ea typeface="Arial" charset="0"/>
              </a:rPr>
              <a:t>Mac menubar beats Windows menubar</a:t>
            </a:r>
          </a:p>
          <a:p>
            <a:pPr lvl="1" eaLnBrk="1" hangingPunct="1">
              <a:buFontTx/>
              <a:buChar char="-"/>
            </a:pPr>
            <a:r>
              <a:rPr lang="en-US">
                <a:ea typeface="Arial" charset="0"/>
              </a:rPr>
              <a:t>Unclickable margins are foolish</a:t>
            </a:r>
          </a:p>
          <a:p>
            <a:pPr eaLnBrk="1" hangingPunct="1">
              <a:buFontTx/>
              <a:buChar char="-"/>
            </a:pPr>
            <a:r>
              <a:rPr lang="en-US">
                <a:ea typeface="Arial" charset="0"/>
              </a:rPr>
              <a:t>Linear popup menus vs. pie menus</a:t>
            </a:r>
          </a:p>
          <a:p>
            <a:pPr eaLnBrk="1" hangingPunct="1"/>
            <a:endParaRPr lang="en-US">
              <a:ea typeface="Arial" charset="0"/>
            </a:endParaRPr>
          </a:p>
        </p:txBody>
      </p:sp>
      <p:sp>
        <p:nvSpPr>
          <p:cNvPr id="40964" name="Date Placeholder 3"/>
          <p:cNvSpPr>
            <a:spLocks noGrp="1"/>
          </p:cNvSpPr>
          <p:nvPr>
            <p:ph type="dt" sz="quarter" idx="10"/>
          </p:nvPr>
        </p:nvSpPr>
        <p:spPr>
          <a:noFill/>
        </p:spPr>
        <p:txBody>
          <a:bodyPr/>
          <a:lstStyle/>
          <a:p>
            <a:r>
              <a:rPr lang="en-US" smtClean="0"/>
              <a:t>Spring 2011</a:t>
            </a:r>
            <a:endParaRPr lang="en-US"/>
          </a:p>
        </p:txBody>
      </p:sp>
      <p:sp>
        <p:nvSpPr>
          <p:cNvPr id="4096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0966" name="Slide Number Placeholder 5"/>
          <p:cNvSpPr>
            <a:spLocks noGrp="1"/>
          </p:cNvSpPr>
          <p:nvPr>
            <p:ph type="sldNum" sz="quarter" idx="12"/>
          </p:nvPr>
        </p:nvSpPr>
        <p:spPr>
          <a:noFill/>
        </p:spPr>
        <p:txBody>
          <a:bodyPr/>
          <a:lstStyle/>
          <a:p>
            <a:fld id="{98EC74B7-F8BF-B74D-AB63-E114448F7102}" type="slidenum">
              <a:rPr lang="en-US"/>
              <a:pPr/>
              <a:t>17</a:t>
            </a:fld>
            <a:endParaRPr lang="en-US"/>
          </a:p>
        </p:txBody>
      </p:sp>
      <p:pic>
        <p:nvPicPr>
          <p:cNvPr id="40967" name="Picture 8"/>
          <p:cNvPicPr>
            <a:picLocks noChangeAspect="1" noChangeArrowheads="1"/>
          </p:cNvPicPr>
          <p:nvPr/>
        </p:nvPicPr>
        <p:blipFill>
          <a:blip r:embed="rId3"/>
          <a:srcRect/>
          <a:stretch>
            <a:fillRect/>
          </a:stretch>
        </p:blipFill>
        <p:spPr bwMode="auto">
          <a:xfrm>
            <a:off x="1143000" y="3733800"/>
            <a:ext cx="1828800" cy="1828800"/>
          </a:xfrm>
          <a:prstGeom prst="rect">
            <a:avLst/>
          </a:prstGeom>
          <a:noFill/>
          <a:ln w="25400">
            <a:noFill/>
            <a:miter lim="800000"/>
            <a:headEnd/>
            <a:tailEnd type="none" w="lg" len="lg"/>
          </a:ln>
        </p:spPr>
      </p:pic>
      <p:pic>
        <p:nvPicPr>
          <p:cNvPr id="40968" name="Picture 9"/>
          <p:cNvPicPr>
            <a:picLocks noChangeAspect="1" noChangeArrowheads="1"/>
          </p:cNvPicPr>
          <p:nvPr/>
        </p:nvPicPr>
        <p:blipFill>
          <a:blip r:embed="rId4"/>
          <a:srcRect r="41519" b="48019"/>
          <a:stretch>
            <a:fillRect/>
          </a:stretch>
        </p:blipFill>
        <p:spPr bwMode="auto">
          <a:xfrm>
            <a:off x="4495800" y="3505200"/>
            <a:ext cx="1828800" cy="2320925"/>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ea typeface="ＭＳ Ｐゴシック" charset="-128"/>
              </a:rPr>
              <a:t>Steering Tasks</a:t>
            </a:r>
          </a:p>
        </p:txBody>
      </p:sp>
      <p:sp>
        <p:nvSpPr>
          <p:cNvPr id="43011" name="Rectangle 3"/>
          <p:cNvSpPr>
            <a:spLocks noGrp="1" noChangeArrowheads="1"/>
          </p:cNvSpPr>
          <p:nvPr>
            <p:ph type="body" idx="1"/>
          </p:nvPr>
        </p:nvSpPr>
        <p:spPr>
          <a:xfrm>
            <a:off x="685800" y="838200"/>
            <a:ext cx="7772400" cy="4724400"/>
          </a:xfrm>
        </p:spPr>
        <p:txBody>
          <a:bodyPr/>
          <a:lstStyle/>
          <a:p>
            <a:pPr eaLnBrk="1" hangingPunct="1"/>
            <a:r>
              <a:rPr lang="en-US">
                <a:ea typeface="Arial" charset="0"/>
              </a:rPr>
              <a:t>Time T to move your hand through a tunnel of length D and width S is:</a:t>
            </a:r>
            <a:br>
              <a:rPr lang="en-US">
                <a:ea typeface="Arial" charset="0"/>
              </a:rPr>
            </a:br>
            <a:r>
              <a:rPr lang="en-US">
                <a:ea typeface="Arial" charset="0"/>
              </a:rPr>
              <a:t>	T = a + b D/S</a:t>
            </a:r>
          </a:p>
          <a:p>
            <a:pPr eaLnBrk="1" hangingPunct="1"/>
            <a:endParaRPr lang="en-US">
              <a:ea typeface="Arial" charset="0"/>
            </a:endParaRPr>
          </a:p>
          <a:p>
            <a:pPr eaLnBrk="1" hangingPunct="1"/>
            <a:endParaRPr lang="en-US">
              <a:ea typeface="Arial" charset="0"/>
            </a:endParaRPr>
          </a:p>
          <a:p>
            <a:pPr eaLnBrk="1" hangingPunct="1"/>
            <a:endParaRPr lang="en-US">
              <a:ea typeface="Arial" charset="0"/>
            </a:endParaRPr>
          </a:p>
          <a:p>
            <a:pPr eaLnBrk="1" hangingPunct="1">
              <a:buFontTx/>
              <a:buNone/>
            </a:pPr>
            <a:endParaRPr lang="en-US">
              <a:ea typeface="Arial" charset="0"/>
            </a:endParaRPr>
          </a:p>
          <a:p>
            <a:pPr eaLnBrk="1" hangingPunct="1"/>
            <a:r>
              <a:rPr lang="en-US">
                <a:ea typeface="Arial" charset="0"/>
              </a:rPr>
              <a:t>Index of difficulty is now </a:t>
            </a:r>
            <a:r>
              <a:rPr lang="en-US" i="1">
                <a:ea typeface="Arial" charset="0"/>
              </a:rPr>
              <a:t>linear</a:t>
            </a:r>
            <a:r>
              <a:rPr lang="en-US">
                <a:ea typeface="Arial" charset="0"/>
              </a:rPr>
              <a:t>, not logarithmic</a:t>
            </a:r>
          </a:p>
          <a:p>
            <a:pPr lvl="1" eaLnBrk="1" hangingPunct="1"/>
            <a:r>
              <a:rPr lang="en-US">
                <a:ea typeface="Arial" charset="0"/>
              </a:rPr>
              <a:t>So steering is much harder than pointing</a:t>
            </a:r>
          </a:p>
          <a:p>
            <a:pPr eaLnBrk="1" hangingPunct="1"/>
            <a:r>
              <a:rPr lang="en-US">
                <a:ea typeface="Arial" charset="0"/>
              </a:rPr>
              <a:t>Thus cascading submenus are hard to use</a:t>
            </a:r>
          </a:p>
        </p:txBody>
      </p:sp>
      <p:sp>
        <p:nvSpPr>
          <p:cNvPr id="43012" name="Date Placeholder 3"/>
          <p:cNvSpPr>
            <a:spLocks noGrp="1"/>
          </p:cNvSpPr>
          <p:nvPr>
            <p:ph type="dt" sz="quarter" idx="10"/>
          </p:nvPr>
        </p:nvSpPr>
        <p:spPr>
          <a:noFill/>
        </p:spPr>
        <p:txBody>
          <a:bodyPr/>
          <a:lstStyle/>
          <a:p>
            <a:r>
              <a:rPr lang="en-US" smtClean="0"/>
              <a:t>Spring 2011</a:t>
            </a:r>
            <a:endParaRPr lang="en-US"/>
          </a:p>
        </p:txBody>
      </p:sp>
      <p:sp>
        <p:nvSpPr>
          <p:cNvPr id="4301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3014" name="Slide Number Placeholder 5"/>
          <p:cNvSpPr>
            <a:spLocks noGrp="1"/>
          </p:cNvSpPr>
          <p:nvPr>
            <p:ph type="sldNum" sz="quarter" idx="12"/>
          </p:nvPr>
        </p:nvSpPr>
        <p:spPr>
          <a:noFill/>
        </p:spPr>
        <p:txBody>
          <a:bodyPr/>
          <a:lstStyle/>
          <a:p>
            <a:fld id="{8FCB5978-636A-1043-88A1-1E20CECAD5EA}" type="slidenum">
              <a:rPr lang="en-US"/>
              <a:pPr/>
              <a:t>18</a:t>
            </a:fld>
            <a:endParaRPr lang="en-US"/>
          </a:p>
        </p:txBody>
      </p:sp>
      <p:sp>
        <p:nvSpPr>
          <p:cNvPr id="43015" name="Text Box 7"/>
          <p:cNvSpPr txBox="1">
            <a:spLocks noChangeArrowheads="1"/>
          </p:cNvSpPr>
          <p:nvPr/>
        </p:nvSpPr>
        <p:spPr bwMode="auto">
          <a:xfrm>
            <a:off x="3905250" y="2209800"/>
            <a:ext cx="622300" cy="569913"/>
          </a:xfrm>
          <a:prstGeom prst="rect">
            <a:avLst/>
          </a:prstGeom>
          <a:noFill/>
          <a:ln w="25400">
            <a:noFill/>
            <a:miter lim="800000"/>
            <a:headEnd/>
            <a:tailEnd type="none" w="lg" len="lg"/>
          </a:ln>
        </p:spPr>
        <p:txBody>
          <a:bodyPr wrap="none" anchorCtr="1">
            <a:prstTxWarp prst="textNoShape">
              <a:avLst/>
            </a:prstTxWarp>
            <a:spAutoFit/>
          </a:bodyPr>
          <a:lstStyle/>
          <a:p>
            <a:r>
              <a:rPr lang="en-US"/>
              <a:t>D</a:t>
            </a:r>
          </a:p>
        </p:txBody>
      </p:sp>
      <p:sp>
        <p:nvSpPr>
          <p:cNvPr id="43016" name="Rectangle 5"/>
          <p:cNvSpPr>
            <a:spLocks noChangeArrowheads="1"/>
          </p:cNvSpPr>
          <p:nvPr/>
        </p:nvSpPr>
        <p:spPr bwMode="auto">
          <a:xfrm>
            <a:off x="1628775" y="2757488"/>
            <a:ext cx="5029200" cy="1204912"/>
          </a:xfrm>
          <a:prstGeom prst="rect">
            <a:avLst/>
          </a:prstGeom>
          <a:solidFill>
            <a:schemeClr val="accent1"/>
          </a:solidFill>
          <a:ln w="3175">
            <a:solidFill>
              <a:schemeClr val="tx1"/>
            </a:solidFill>
            <a:miter lim="800000"/>
            <a:headEnd/>
            <a:tailEnd type="none" w="lg" len="lg"/>
          </a:ln>
        </p:spPr>
        <p:txBody>
          <a:bodyPr wrap="none" anchor="ctr">
            <a:prstTxWarp prst="textNoShape">
              <a:avLst/>
            </a:prstTxWarp>
          </a:bodyPr>
          <a:lstStyle/>
          <a:p>
            <a:pPr algn="ctr"/>
            <a:endParaRPr lang="en-US"/>
          </a:p>
        </p:txBody>
      </p:sp>
      <p:sp>
        <p:nvSpPr>
          <p:cNvPr id="19" name="Oval 18"/>
          <p:cNvSpPr/>
          <p:nvPr/>
        </p:nvSpPr>
        <p:spPr bwMode="auto">
          <a:xfrm>
            <a:off x="2405063" y="2867025"/>
            <a:ext cx="1023937" cy="8763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20" name="Oval 19"/>
          <p:cNvSpPr/>
          <p:nvPr/>
        </p:nvSpPr>
        <p:spPr bwMode="auto">
          <a:xfrm>
            <a:off x="3676650" y="2867025"/>
            <a:ext cx="971550" cy="8763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22" name="Oval 21"/>
          <p:cNvSpPr/>
          <p:nvPr/>
        </p:nvSpPr>
        <p:spPr bwMode="auto">
          <a:xfrm>
            <a:off x="6640513" y="2867025"/>
            <a:ext cx="979487" cy="876300"/>
          </a:xfrm>
          <a:prstGeom prst="ellipse">
            <a:avLst/>
          </a:prstGeom>
          <a:solidFill>
            <a:schemeClr val="bg1">
              <a:lumMod val="85000"/>
            </a:schemeClr>
          </a:solidFill>
          <a:ln w="3175" cap="flat" cmpd="sng" algn="ctr">
            <a:solidFill>
              <a:schemeClr val="tx1"/>
            </a:solidFill>
            <a:prstDash val="dash"/>
            <a:round/>
            <a:headEnd type="none" w="med" len="med"/>
            <a:tailEnd type="triangle" w="lg" len="lg"/>
          </a:ln>
          <a:effectLst/>
        </p:spPr>
        <p:txBody>
          <a:bodyPr wrap="none" anchorCtr="1">
            <a:prstTxWarp prst="textNoShape">
              <a:avLst/>
            </a:prstTxWarp>
          </a:bodyPr>
          <a:lstStyle/>
          <a:p>
            <a:endParaRPr lang="en-US"/>
          </a:p>
        </p:txBody>
      </p:sp>
      <p:sp>
        <p:nvSpPr>
          <p:cNvPr id="43020" name="Line 4"/>
          <p:cNvSpPr>
            <a:spLocks noChangeShapeType="1"/>
          </p:cNvSpPr>
          <p:nvPr/>
        </p:nvSpPr>
        <p:spPr bwMode="auto">
          <a:xfrm flipV="1">
            <a:off x="1371600" y="3352800"/>
            <a:ext cx="257175" cy="219075"/>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3021" name="Line 6"/>
          <p:cNvSpPr>
            <a:spLocks noChangeShapeType="1"/>
          </p:cNvSpPr>
          <p:nvPr/>
        </p:nvSpPr>
        <p:spPr bwMode="auto">
          <a:xfrm>
            <a:off x="1712913" y="2647950"/>
            <a:ext cx="5027612" cy="0"/>
          </a:xfrm>
          <a:prstGeom prst="line">
            <a:avLst/>
          </a:prstGeom>
          <a:noFill/>
          <a:ln w="3175">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43022" name="Text Box 8"/>
          <p:cNvSpPr txBox="1">
            <a:spLocks noChangeArrowheads="1"/>
          </p:cNvSpPr>
          <p:nvPr/>
        </p:nvSpPr>
        <p:spPr bwMode="auto">
          <a:xfrm>
            <a:off x="7173913" y="3086100"/>
            <a:ext cx="598487" cy="569913"/>
          </a:xfrm>
          <a:prstGeom prst="rect">
            <a:avLst/>
          </a:prstGeom>
          <a:noFill/>
          <a:ln w="25400">
            <a:noFill/>
            <a:miter lim="800000"/>
            <a:headEnd/>
            <a:tailEnd type="none" w="lg" len="lg"/>
          </a:ln>
        </p:spPr>
        <p:txBody>
          <a:bodyPr wrap="none" anchorCtr="1">
            <a:prstTxWarp prst="textNoShape">
              <a:avLst/>
            </a:prstTxWarp>
            <a:spAutoFit/>
          </a:bodyPr>
          <a:lstStyle/>
          <a:p>
            <a:r>
              <a:rPr lang="en-US"/>
              <a:t>S</a:t>
            </a:r>
          </a:p>
        </p:txBody>
      </p:sp>
      <p:sp>
        <p:nvSpPr>
          <p:cNvPr id="43023" name="Line 9"/>
          <p:cNvSpPr>
            <a:spLocks noChangeShapeType="1"/>
          </p:cNvSpPr>
          <p:nvPr/>
        </p:nvSpPr>
        <p:spPr bwMode="auto">
          <a:xfrm flipV="1">
            <a:off x="6915150" y="2757488"/>
            <a:ext cx="0" cy="1204912"/>
          </a:xfrm>
          <a:prstGeom prst="line">
            <a:avLst/>
          </a:prstGeom>
          <a:noFill/>
          <a:ln w="3175">
            <a:solidFill>
              <a:schemeClr val="tx1"/>
            </a:solidFill>
            <a:round/>
            <a:headEnd type="arrow" w="med" len="med"/>
            <a:tailEnd type="arrow" w="med" len="med"/>
          </a:ln>
        </p:spPr>
        <p:txBody>
          <a:bodyPr wrap="none" anchorCtr="1">
            <a:prstTxWarp prst="textNoShape">
              <a:avLst/>
            </a:prstTxWarp>
          </a:bodyPr>
          <a:lstStyle/>
          <a:p>
            <a:endParaRPr lang="en-US"/>
          </a:p>
        </p:txBody>
      </p:sp>
      <p:sp>
        <p:nvSpPr>
          <p:cNvPr id="43024" name="Text Box 9"/>
          <p:cNvSpPr txBox="1">
            <a:spLocks noChangeArrowheads="1"/>
          </p:cNvSpPr>
          <p:nvPr/>
        </p:nvSpPr>
        <p:spPr bwMode="auto">
          <a:xfrm>
            <a:off x="5194300" y="2867025"/>
            <a:ext cx="1006475" cy="841375"/>
          </a:xfrm>
          <a:prstGeom prst="rect">
            <a:avLst/>
          </a:prstGeom>
          <a:noFill/>
          <a:ln w="25400">
            <a:noFill/>
            <a:miter lim="800000"/>
            <a:headEnd/>
            <a:tailEnd type="none" w="lg" len="lg"/>
          </a:ln>
        </p:spPr>
        <p:txBody>
          <a:bodyPr wrap="none" anchorCtr="1">
            <a:prstTxWarp prst="textNoShape">
              <a:avLst/>
            </a:prstTxWarp>
            <a:spAutoFit/>
          </a:bodyPr>
          <a:lstStyle/>
          <a:p>
            <a:r>
              <a:rPr lang="en-US" sz="3200" b="1"/>
              <a:t>…</a:t>
            </a:r>
          </a:p>
        </p:txBody>
      </p:sp>
      <p:sp>
        <p:nvSpPr>
          <p:cNvPr id="43025" name="Text Box 7"/>
          <p:cNvSpPr txBox="1">
            <a:spLocks noChangeArrowheads="1"/>
          </p:cNvSpPr>
          <p:nvPr/>
        </p:nvSpPr>
        <p:spPr bwMode="auto">
          <a:xfrm>
            <a:off x="1828800" y="3200400"/>
            <a:ext cx="327025" cy="400050"/>
          </a:xfrm>
          <a:prstGeom prst="rect">
            <a:avLst/>
          </a:prstGeom>
          <a:noFill/>
          <a:ln w="25400">
            <a:noFill/>
            <a:miter lim="800000"/>
            <a:headEnd/>
            <a:tailEnd type="none" w="lg" len="lg"/>
          </a:ln>
        </p:spPr>
        <p:txBody>
          <a:bodyPr wrap="none" anchorCtr="1">
            <a:prstTxWarp prst="textNoShape">
              <a:avLst/>
            </a:prstTxWarp>
            <a:spAutoFit/>
          </a:bodyPr>
          <a:lstStyle/>
          <a:p>
            <a:r>
              <a:rPr lang="en-US"/>
              <a:t>d</a:t>
            </a:r>
          </a:p>
        </p:txBody>
      </p:sp>
      <p:cxnSp>
        <p:nvCxnSpPr>
          <p:cNvPr id="43026" name="Straight Arrow Connector 27"/>
          <p:cNvCxnSpPr>
            <a:cxnSpLocks noChangeShapeType="1"/>
          </p:cNvCxnSpPr>
          <p:nvPr/>
        </p:nvCxnSpPr>
        <p:spPr bwMode="auto">
          <a:xfrm>
            <a:off x="1676400" y="3276600"/>
            <a:ext cx="1143000" cy="1588"/>
          </a:xfrm>
          <a:prstGeom prst="straightConnector1">
            <a:avLst/>
          </a:prstGeom>
          <a:noFill/>
          <a:ln w="3175">
            <a:solidFill>
              <a:schemeClr val="tx1"/>
            </a:solidFill>
            <a:round/>
            <a:headEnd type="arrow" w="med" len="med"/>
            <a:tailEnd type="arrow" w="med" len="med"/>
          </a:ln>
        </p:spPr>
      </p:cxnSp>
      <p:sp>
        <p:nvSpPr>
          <p:cNvPr id="43027" name="Text Box 7"/>
          <p:cNvSpPr txBox="1">
            <a:spLocks noChangeArrowheads="1"/>
          </p:cNvSpPr>
          <p:nvPr/>
        </p:nvSpPr>
        <p:spPr bwMode="auto">
          <a:xfrm>
            <a:off x="3330575" y="3200400"/>
            <a:ext cx="327025" cy="400050"/>
          </a:xfrm>
          <a:prstGeom prst="rect">
            <a:avLst/>
          </a:prstGeom>
          <a:noFill/>
          <a:ln w="25400">
            <a:noFill/>
            <a:miter lim="800000"/>
            <a:headEnd/>
            <a:tailEnd type="none" w="lg" len="lg"/>
          </a:ln>
        </p:spPr>
        <p:txBody>
          <a:bodyPr wrap="none" anchorCtr="1">
            <a:prstTxWarp prst="textNoShape">
              <a:avLst/>
            </a:prstTxWarp>
            <a:spAutoFit/>
          </a:bodyPr>
          <a:lstStyle/>
          <a:p>
            <a:r>
              <a:rPr lang="en-US"/>
              <a:t>d</a:t>
            </a:r>
          </a:p>
        </p:txBody>
      </p:sp>
      <p:cxnSp>
        <p:nvCxnSpPr>
          <p:cNvPr id="43028" name="Straight Arrow Connector 29"/>
          <p:cNvCxnSpPr>
            <a:cxnSpLocks noChangeShapeType="1"/>
          </p:cNvCxnSpPr>
          <p:nvPr/>
        </p:nvCxnSpPr>
        <p:spPr bwMode="auto">
          <a:xfrm>
            <a:off x="2895600" y="3276600"/>
            <a:ext cx="1295400" cy="1588"/>
          </a:xfrm>
          <a:prstGeom prst="straightConnector1">
            <a:avLst/>
          </a:prstGeom>
          <a:noFill/>
          <a:ln w="3175">
            <a:solidFill>
              <a:schemeClr val="tx1"/>
            </a:solidFill>
            <a:round/>
            <a:headEnd type="arrow" w="med" len="med"/>
            <a:tailEnd type="arrow" w="med" len="med"/>
          </a:ln>
        </p:spPr>
      </p:cxnSp>
      <p:sp>
        <p:nvSpPr>
          <p:cNvPr id="43029" name="Text Box 7"/>
          <p:cNvSpPr txBox="1">
            <a:spLocks noChangeArrowheads="1"/>
          </p:cNvSpPr>
          <p:nvPr/>
        </p:nvSpPr>
        <p:spPr bwMode="auto">
          <a:xfrm>
            <a:off x="2286000" y="3581400"/>
            <a:ext cx="441325" cy="400050"/>
          </a:xfrm>
          <a:prstGeom prst="rect">
            <a:avLst/>
          </a:prstGeom>
          <a:noFill/>
          <a:ln w="25400">
            <a:noFill/>
            <a:miter lim="800000"/>
            <a:headEnd/>
            <a:tailEnd type="none" w="lg" len="lg"/>
          </a:ln>
        </p:spPr>
        <p:txBody>
          <a:bodyPr wrap="none" anchorCtr="1">
            <a:prstTxWarp prst="textNoShape">
              <a:avLst/>
            </a:prstTxWarp>
            <a:spAutoFit/>
          </a:bodyPr>
          <a:lstStyle/>
          <a:p>
            <a:r>
              <a:rPr lang="el-GR"/>
              <a:t>ε</a:t>
            </a:r>
            <a:r>
              <a:rPr lang="en-US"/>
              <a:t>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ea typeface="ＭＳ Ｐゴシック" charset="-128"/>
              </a:rPr>
              <a:t>Speed-Accuracy Tradeoff</a:t>
            </a:r>
          </a:p>
        </p:txBody>
      </p:sp>
      <p:sp>
        <p:nvSpPr>
          <p:cNvPr id="45059" name="Rectangle 3"/>
          <p:cNvSpPr>
            <a:spLocks noGrp="1" noChangeArrowheads="1"/>
          </p:cNvSpPr>
          <p:nvPr>
            <p:ph type="body" idx="1"/>
          </p:nvPr>
        </p:nvSpPr>
        <p:spPr/>
        <p:txBody>
          <a:bodyPr/>
          <a:lstStyle/>
          <a:p>
            <a:pPr eaLnBrk="1" hangingPunct="1"/>
            <a:r>
              <a:rPr lang="en-US">
                <a:ea typeface="Arial" charset="0"/>
              </a:rPr>
              <a:t>Accuracy varies with reaction time</a:t>
            </a:r>
          </a:p>
          <a:p>
            <a:pPr lvl="1" eaLnBrk="1" hangingPunct="1"/>
            <a:r>
              <a:rPr lang="en-US">
                <a:ea typeface="Arial" charset="0"/>
              </a:rPr>
              <a:t>Here, accuracy is probability of slip or lapse</a:t>
            </a:r>
          </a:p>
          <a:p>
            <a:pPr lvl="1" eaLnBrk="1" hangingPunct="1"/>
            <a:r>
              <a:rPr lang="en-US">
                <a:ea typeface="Arial" charset="0"/>
              </a:rPr>
              <a:t>Can choose any point on curve</a:t>
            </a:r>
          </a:p>
          <a:p>
            <a:pPr lvl="1" eaLnBrk="1" hangingPunct="1"/>
            <a:r>
              <a:rPr lang="en-US">
                <a:ea typeface="Arial" charset="0"/>
              </a:rPr>
              <a:t>Can move curve with practice</a:t>
            </a:r>
          </a:p>
          <a:p>
            <a:pPr eaLnBrk="1" hangingPunct="1"/>
            <a:endParaRPr lang="en-US">
              <a:ea typeface="Arial" charset="0"/>
            </a:endParaRPr>
          </a:p>
          <a:p>
            <a:pPr eaLnBrk="1" hangingPunct="1"/>
            <a:endParaRPr lang="en-US">
              <a:ea typeface="Arial" charset="0"/>
            </a:endParaRPr>
          </a:p>
          <a:p>
            <a:pPr eaLnBrk="1" hangingPunct="1"/>
            <a:endParaRPr lang="en-US">
              <a:ea typeface="Arial" charset="0"/>
            </a:endParaRPr>
          </a:p>
          <a:p>
            <a:pPr eaLnBrk="1" hangingPunct="1"/>
            <a:endParaRPr lang="en-US">
              <a:ea typeface="Arial" charset="0"/>
            </a:endParaRPr>
          </a:p>
        </p:txBody>
      </p:sp>
      <p:sp>
        <p:nvSpPr>
          <p:cNvPr id="45060" name="Date Placeholder 3"/>
          <p:cNvSpPr>
            <a:spLocks noGrp="1"/>
          </p:cNvSpPr>
          <p:nvPr>
            <p:ph type="dt" sz="quarter" idx="10"/>
          </p:nvPr>
        </p:nvSpPr>
        <p:spPr>
          <a:noFill/>
        </p:spPr>
        <p:txBody>
          <a:bodyPr/>
          <a:lstStyle/>
          <a:p>
            <a:r>
              <a:rPr lang="en-US" smtClean="0"/>
              <a:t>Spring 2011</a:t>
            </a:r>
            <a:endParaRPr lang="en-US"/>
          </a:p>
        </p:txBody>
      </p:sp>
      <p:sp>
        <p:nvSpPr>
          <p:cNvPr id="45061"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5062" name="Slide Number Placeholder 5"/>
          <p:cNvSpPr>
            <a:spLocks noGrp="1"/>
          </p:cNvSpPr>
          <p:nvPr>
            <p:ph type="sldNum" sz="quarter" idx="12"/>
          </p:nvPr>
        </p:nvSpPr>
        <p:spPr>
          <a:noFill/>
        </p:spPr>
        <p:txBody>
          <a:bodyPr/>
          <a:lstStyle/>
          <a:p>
            <a:fld id="{99F256F9-9122-A84E-88B4-76CF2781AC87}" type="slidenum">
              <a:rPr lang="en-US"/>
              <a:pPr/>
              <a:t>19</a:t>
            </a:fld>
            <a:endParaRPr lang="en-US"/>
          </a:p>
        </p:txBody>
      </p:sp>
      <p:sp>
        <p:nvSpPr>
          <p:cNvPr id="45063" name="Line 4"/>
          <p:cNvSpPr>
            <a:spLocks noChangeShapeType="1"/>
          </p:cNvSpPr>
          <p:nvPr/>
        </p:nvSpPr>
        <p:spPr bwMode="auto">
          <a:xfrm>
            <a:off x="3508375" y="3429000"/>
            <a:ext cx="0" cy="205740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45064" name="Line 5"/>
          <p:cNvSpPr>
            <a:spLocks noChangeShapeType="1"/>
          </p:cNvSpPr>
          <p:nvPr/>
        </p:nvSpPr>
        <p:spPr bwMode="auto">
          <a:xfrm>
            <a:off x="3508375" y="5486400"/>
            <a:ext cx="25146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45065" name="Text Box 6"/>
          <p:cNvSpPr txBox="1">
            <a:spLocks noChangeArrowheads="1"/>
          </p:cNvSpPr>
          <p:nvPr/>
        </p:nvSpPr>
        <p:spPr bwMode="auto">
          <a:xfrm>
            <a:off x="685800" y="3505200"/>
            <a:ext cx="2747963" cy="396875"/>
          </a:xfrm>
          <a:prstGeom prst="rect">
            <a:avLst/>
          </a:prstGeom>
          <a:noFill/>
          <a:ln w="25400">
            <a:noFill/>
            <a:miter lim="800000"/>
            <a:headEnd/>
            <a:tailEnd type="none" w="lg" len="lg"/>
          </a:ln>
        </p:spPr>
        <p:txBody>
          <a:bodyPr wrap="none" anchorCtr="1">
            <a:prstTxWarp prst="textNoShape">
              <a:avLst/>
            </a:prstTxWarp>
            <a:spAutoFit/>
          </a:bodyPr>
          <a:lstStyle/>
          <a:p>
            <a:r>
              <a:rPr lang="en-US"/>
              <a:t>log(P(correct)/P(error))</a:t>
            </a:r>
          </a:p>
        </p:txBody>
      </p:sp>
      <p:sp>
        <p:nvSpPr>
          <p:cNvPr id="45066" name="Text Box 7"/>
          <p:cNvSpPr txBox="1">
            <a:spLocks noChangeArrowheads="1"/>
          </p:cNvSpPr>
          <p:nvPr/>
        </p:nvSpPr>
        <p:spPr bwMode="auto">
          <a:xfrm>
            <a:off x="5081588" y="5486400"/>
            <a:ext cx="173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Reaction time</a:t>
            </a:r>
          </a:p>
        </p:txBody>
      </p:sp>
      <p:sp>
        <p:nvSpPr>
          <p:cNvPr id="45067" name="Line 9"/>
          <p:cNvSpPr>
            <a:spLocks noChangeShapeType="1"/>
          </p:cNvSpPr>
          <p:nvPr/>
        </p:nvSpPr>
        <p:spPr bwMode="auto">
          <a:xfrm flipV="1">
            <a:off x="4191000" y="4206875"/>
            <a:ext cx="1371600" cy="76200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45068" name="Line 10"/>
          <p:cNvSpPr>
            <a:spLocks noChangeShapeType="1"/>
          </p:cNvSpPr>
          <p:nvPr/>
        </p:nvSpPr>
        <p:spPr bwMode="auto">
          <a:xfrm flipV="1">
            <a:off x="4191000" y="3597275"/>
            <a:ext cx="1371600" cy="76200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45069" name="Line 11"/>
          <p:cNvSpPr>
            <a:spLocks noChangeShapeType="1"/>
          </p:cNvSpPr>
          <p:nvPr/>
        </p:nvSpPr>
        <p:spPr bwMode="auto">
          <a:xfrm flipH="1" flipV="1">
            <a:off x="4876800" y="4054475"/>
            <a:ext cx="228600" cy="304800"/>
          </a:xfrm>
          <a:prstGeom prst="line">
            <a:avLst/>
          </a:prstGeom>
          <a:noFill/>
          <a:ln w="25400">
            <a:solidFill>
              <a:schemeClr val="tx1"/>
            </a:solidFill>
            <a:round/>
            <a:headEnd/>
            <a:tailEnd type="triangle" w="lg" len="lg"/>
          </a:ln>
        </p:spPr>
        <p:txBody>
          <a:bodyPr wrap="none" anchorCtr="1">
            <a:prstTxWarp prst="textNoShape">
              <a:avLst/>
            </a:prstTxWarp>
          </a:bodyPr>
          <a:lstStyle/>
          <a:p>
            <a:endParaRPr lang="en-US"/>
          </a:p>
        </p:txBody>
      </p:sp>
      <p:sp>
        <p:nvSpPr>
          <p:cNvPr id="45070" name="Text Box 12"/>
          <p:cNvSpPr txBox="1">
            <a:spLocks noChangeArrowheads="1"/>
          </p:cNvSpPr>
          <p:nvPr/>
        </p:nvSpPr>
        <p:spPr bwMode="auto">
          <a:xfrm>
            <a:off x="5257800" y="3902075"/>
            <a:ext cx="2765425" cy="396875"/>
          </a:xfrm>
          <a:prstGeom prst="rect">
            <a:avLst/>
          </a:prstGeom>
          <a:noFill/>
          <a:ln w="25400">
            <a:noFill/>
            <a:miter lim="800000"/>
            <a:headEnd/>
            <a:tailEnd type="none" w="lg" len="lg"/>
          </a:ln>
        </p:spPr>
        <p:txBody>
          <a:bodyPr wrap="none" anchorCtr="1">
            <a:prstTxWarp prst="textNoShape">
              <a:avLst/>
            </a:prstTxWarp>
            <a:spAutoFit/>
          </a:bodyPr>
          <a:lstStyle/>
          <a:p>
            <a:r>
              <a:rPr lang="en-US" i="1"/>
              <a:t>moves up with practice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UI Hall of Fame or Shame?</a:t>
            </a:r>
          </a:p>
        </p:txBody>
      </p:sp>
      <p:sp>
        <p:nvSpPr>
          <p:cNvPr id="37891" name="Text Placeholder 8"/>
          <p:cNvSpPr>
            <a:spLocks noGrp="1"/>
          </p:cNvSpPr>
          <p:nvPr>
            <p:ph type="body" idx="1"/>
          </p:nvPr>
        </p:nvSpPr>
        <p:spPr/>
        <p:txBody>
          <a:bodyPr/>
          <a:lstStyle/>
          <a:p>
            <a:endParaRPr lang="en-US">
              <a:ea typeface="Arial" charset="0"/>
            </a:endParaRPr>
          </a:p>
        </p:txBody>
      </p:sp>
      <p:sp>
        <p:nvSpPr>
          <p:cNvPr id="37892" name="Date Placeholder 2"/>
          <p:cNvSpPr>
            <a:spLocks noGrp="1"/>
          </p:cNvSpPr>
          <p:nvPr>
            <p:ph type="dt" sz="quarter" idx="10"/>
          </p:nvPr>
        </p:nvSpPr>
        <p:spPr>
          <a:noFill/>
        </p:spPr>
        <p:txBody>
          <a:bodyPr/>
          <a:lstStyle/>
          <a:p>
            <a:r>
              <a:rPr lang="en-US">
                <a:ea typeface="Arial" charset="0"/>
              </a:rPr>
              <a:t>Spring 2011</a:t>
            </a:r>
          </a:p>
        </p:txBody>
      </p:sp>
      <p:sp>
        <p:nvSpPr>
          <p:cNvPr id="37893" name="Footer Placeholder 3"/>
          <p:cNvSpPr>
            <a:spLocks noGrp="1"/>
          </p:cNvSpPr>
          <p:nvPr>
            <p:ph type="ftr" sz="quarter" idx="11"/>
          </p:nvPr>
        </p:nvSpPr>
        <p:spPr>
          <a:noFill/>
        </p:spPr>
        <p:txBody>
          <a:bodyPr/>
          <a:lstStyle/>
          <a:p>
            <a:r>
              <a:rPr lang="en-US">
                <a:ea typeface="Arial" charset="0"/>
              </a:rPr>
              <a:t>6.813/6.831 User Interface Design and Implementation</a:t>
            </a:r>
          </a:p>
        </p:txBody>
      </p:sp>
      <p:sp>
        <p:nvSpPr>
          <p:cNvPr id="37894" name="Slide Number Placeholder 4"/>
          <p:cNvSpPr>
            <a:spLocks noGrp="1"/>
          </p:cNvSpPr>
          <p:nvPr>
            <p:ph type="sldNum" sz="quarter" idx="12"/>
          </p:nvPr>
        </p:nvSpPr>
        <p:spPr>
          <a:noFill/>
        </p:spPr>
        <p:txBody>
          <a:bodyPr/>
          <a:lstStyle/>
          <a:p>
            <a:fld id="{7FD57C02-B678-A342-87F8-B85C21A71985}" type="slidenum">
              <a:rPr lang="en-US"/>
              <a:pPr/>
              <a:t>2</a:t>
            </a:fld>
            <a:endParaRPr lang="en-US"/>
          </a:p>
        </p:txBody>
      </p:sp>
      <p:sp>
        <p:nvSpPr>
          <p:cNvPr id="37895" name="Rectangle 3"/>
          <p:cNvSpPr>
            <a:spLocks noChangeArrowheads="1"/>
          </p:cNvSpPr>
          <p:nvPr/>
        </p:nvSpPr>
        <p:spPr bwMode="auto">
          <a:xfrm>
            <a:off x="5334000" y="3581400"/>
            <a:ext cx="2478088" cy="274638"/>
          </a:xfrm>
          <a:prstGeom prst="rect">
            <a:avLst/>
          </a:prstGeom>
          <a:noFill/>
          <a:ln w="12700">
            <a:noFill/>
            <a:miter lim="800000"/>
            <a:headEnd type="none" w="sm" len="sm"/>
            <a:tailEnd type="none" w="sm" len="sm"/>
          </a:ln>
        </p:spPr>
        <p:txBody>
          <a:bodyPr wrap="none" anchorCtr="1">
            <a:prstTxWarp prst="textNoShape">
              <a:avLst/>
            </a:prstTxWarp>
            <a:spAutoFit/>
          </a:bodyPr>
          <a:lstStyle/>
          <a:p>
            <a:pPr eaLnBrk="0" hangingPunct="0"/>
            <a:r>
              <a:rPr lang="en-US" sz="1200" b="1">
                <a:solidFill>
                  <a:srgbClr val="001963"/>
                </a:solidFill>
                <a:latin typeface="Gill Sans MT" charset="0"/>
                <a:ea typeface="Times New Roman" charset="0"/>
                <a:cs typeface="Times New Roman" charset="0"/>
              </a:rPr>
              <a:t>Source: Interface Hall of Shame</a:t>
            </a:r>
          </a:p>
        </p:txBody>
      </p:sp>
      <p:pic>
        <p:nvPicPr>
          <p:cNvPr id="37896" name="Picture 4" descr="cookie"/>
          <p:cNvPicPr>
            <a:picLocks noChangeAspect="1" noChangeArrowheads="1"/>
          </p:cNvPicPr>
          <p:nvPr/>
        </p:nvPicPr>
        <p:blipFill>
          <a:blip r:embed="rId3"/>
          <a:srcRect/>
          <a:stretch>
            <a:fillRect/>
          </a:stretch>
        </p:blipFill>
        <p:spPr bwMode="auto">
          <a:xfrm>
            <a:off x="457200" y="1371600"/>
            <a:ext cx="7620000" cy="2090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ea typeface="ＭＳ Ｐゴシック" charset="-128"/>
              </a:rPr>
              <a:t>Power Law of Practice</a:t>
            </a:r>
          </a:p>
        </p:txBody>
      </p:sp>
      <p:sp>
        <p:nvSpPr>
          <p:cNvPr id="47107" name="Rectangle 3"/>
          <p:cNvSpPr>
            <a:spLocks noGrp="1" noChangeArrowheads="1"/>
          </p:cNvSpPr>
          <p:nvPr>
            <p:ph type="body" idx="1"/>
          </p:nvPr>
        </p:nvSpPr>
        <p:spPr/>
        <p:txBody>
          <a:bodyPr/>
          <a:lstStyle/>
          <a:p>
            <a:pPr eaLnBrk="1" hangingPunct="1"/>
            <a:r>
              <a:rPr lang="en-US">
                <a:ea typeface="Arial" charset="0"/>
              </a:rPr>
              <a:t>Time T</a:t>
            </a:r>
            <a:r>
              <a:rPr lang="en-US" baseline="-25000">
                <a:ea typeface="Arial" charset="0"/>
              </a:rPr>
              <a:t>n</a:t>
            </a:r>
            <a:r>
              <a:rPr lang="en-US">
                <a:ea typeface="Arial" charset="0"/>
              </a:rPr>
              <a:t> to do a task the </a:t>
            </a:r>
            <a:r>
              <a:rPr lang="en-US" i="1">
                <a:ea typeface="Arial" charset="0"/>
              </a:rPr>
              <a:t>n</a:t>
            </a:r>
            <a:r>
              <a:rPr lang="en-US">
                <a:ea typeface="Arial" charset="0"/>
              </a:rPr>
              <a:t>th time is:</a:t>
            </a:r>
          </a:p>
          <a:p>
            <a:pPr lvl="1" eaLnBrk="1" hangingPunct="1">
              <a:buFontTx/>
              <a:buNone/>
            </a:pPr>
            <a:r>
              <a:rPr lang="en-US">
                <a:ea typeface="Arial" charset="0"/>
              </a:rPr>
              <a:t>			</a:t>
            </a:r>
            <a:r>
              <a:rPr lang="en-US" sz="3600">
                <a:ea typeface="Arial" charset="0"/>
              </a:rPr>
              <a:t>T</a:t>
            </a:r>
            <a:r>
              <a:rPr lang="en-US" sz="3600" baseline="-25000">
                <a:ea typeface="Arial" charset="0"/>
              </a:rPr>
              <a:t>n </a:t>
            </a:r>
            <a:r>
              <a:rPr lang="en-US" sz="3600">
                <a:ea typeface="Arial" charset="0"/>
              </a:rPr>
              <a:t>= T</a:t>
            </a:r>
            <a:r>
              <a:rPr lang="en-US" sz="3600" baseline="-25000">
                <a:ea typeface="Arial" charset="0"/>
              </a:rPr>
              <a:t>1</a:t>
            </a:r>
            <a:r>
              <a:rPr lang="en-US" sz="3600">
                <a:ea typeface="Arial" charset="0"/>
              </a:rPr>
              <a:t> n </a:t>
            </a:r>
            <a:r>
              <a:rPr lang="en-US" sz="3600" baseline="30000">
                <a:latin typeface="Verdana" charset="0"/>
                <a:ea typeface="Arial" charset="0"/>
              </a:rPr>
              <a:t>–</a:t>
            </a:r>
            <a:r>
              <a:rPr lang="el-GR" sz="3600" baseline="30000">
                <a:ea typeface="Arial" charset="0"/>
              </a:rPr>
              <a:t>α</a:t>
            </a:r>
            <a:endParaRPr lang="en-US" sz="3600" baseline="30000">
              <a:ea typeface="Arial" charset="0"/>
            </a:endParaRPr>
          </a:p>
          <a:p>
            <a:pPr eaLnBrk="1" hangingPunct="1"/>
            <a:endParaRPr lang="en-US">
              <a:ea typeface="Arial" charset="0"/>
            </a:endParaRPr>
          </a:p>
          <a:p>
            <a:pPr lvl="1" eaLnBrk="1" hangingPunct="1">
              <a:buFontTx/>
              <a:buNone/>
            </a:pPr>
            <a:r>
              <a:rPr lang="en-US">
                <a:ea typeface="Arial" charset="0"/>
              </a:rPr>
              <a:t>			</a:t>
            </a:r>
            <a:r>
              <a:rPr lang="el-GR">
                <a:ea typeface="Arial" charset="0"/>
              </a:rPr>
              <a:t>α</a:t>
            </a:r>
            <a:r>
              <a:rPr lang="en-US">
                <a:ea typeface="Arial" charset="0"/>
              </a:rPr>
              <a:t> is typically 0.2-0.6</a:t>
            </a:r>
            <a:endParaRPr lang="el-GR">
              <a:ea typeface="Arial" charset="0"/>
            </a:endParaRPr>
          </a:p>
        </p:txBody>
      </p:sp>
      <p:sp>
        <p:nvSpPr>
          <p:cNvPr id="47108" name="Date Placeholder 3"/>
          <p:cNvSpPr>
            <a:spLocks noGrp="1"/>
          </p:cNvSpPr>
          <p:nvPr>
            <p:ph type="dt" sz="quarter" idx="10"/>
          </p:nvPr>
        </p:nvSpPr>
        <p:spPr>
          <a:noFill/>
        </p:spPr>
        <p:txBody>
          <a:bodyPr/>
          <a:lstStyle/>
          <a:p>
            <a:r>
              <a:rPr lang="en-US" smtClean="0"/>
              <a:t>Spring 2011</a:t>
            </a:r>
            <a:endParaRPr lang="en-US"/>
          </a:p>
        </p:txBody>
      </p:sp>
      <p:sp>
        <p:nvSpPr>
          <p:cNvPr id="4710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7110" name="Slide Number Placeholder 5"/>
          <p:cNvSpPr>
            <a:spLocks noGrp="1"/>
          </p:cNvSpPr>
          <p:nvPr>
            <p:ph type="sldNum" sz="quarter" idx="12"/>
          </p:nvPr>
        </p:nvSpPr>
        <p:spPr>
          <a:noFill/>
        </p:spPr>
        <p:txBody>
          <a:bodyPr/>
          <a:lstStyle/>
          <a:p>
            <a:fld id="{49DE3158-4C44-8446-BB3D-AD8F4CD213A9}" type="slidenum">
              <a:rPr lang="en-US"/>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6"/>
          <p:cNvSpPr>
            <a:spLocks noGrp="1"/>
          </p:cNvSpPr>
          <p:nvPr>
            <p:ph type="title"/>
          </p:nvPr>
        </p:nvSpPr>
        <p:spPr/>
        <p:txBody>
          <a:bodyPr/>
          <a:lstStyle/>
          <a:p>
            <a:r>
              <a:rPr lang="en-US">
                <a:ea typeface="ＭＳ Ｐゴシック" charset="-128"/>
              </a:rPr>
              <a:t>Improve Mouse Efficiency</a:t>
            </a:r>
          </a:p>
        </p:txBody>
      </p:sp>
      <p:sp>
        <p:nvSpPr>
          <p:cNvPr id="49155" name="Text Placeholder 7"/>
          <p:cNvSpPr>
            <a:spLocks noGrp="1"/>
          </p:cNvSpPr>
          <p:nvPr>
            <p:ph type="body" idx="1"/>
          </p:nvPr>
        </p:nvSpPr>
        <p:spPr/>
        <p:txBody>
          <a:bodyPr/>
          <a:lstStyle/>
          <a:p>
            <a:r>
              <a:rPr lang="en-US">
                <a:ea typeface="Arial" charset="0"/>
              </a:rPr>
              <a:t>Make frequently-used targets big</a:t>
            </a:r>
          </a:p>
          <a:p>
            <a:pPr lvl="1"/>
            <a:r>
              <a:rPr lang="en-US">
                <a:ea typeface="Arial" charset="0"/>
              </a:rPr>
              <a:t>Use snapping in drawing editors</a:t>
            </a:r>
          </a:p>
          <a:p>
            <a:r>
              <a:rPr lang="en-US">
                <a:ea typeface="Arial" charset="0"/>
              </a:rPr>
              <a:t>Put targets used together near each other</a:t>
            </a:r>
          </a:p>
          <a:p>
            <a:r>
              <a:rPr lang="en-US">
                <a:ea typeface="Arial" charset="0"/>
              </a:rPr>
              <a:t>Use screen corners and screen edges</a:t>
            </a:r>
          </a:p>
          <a:p>
            <a:r>
              <a:rPr lang="en-US">
                <a:ea typeface="Arial" charset="0"/>
              </a:rPr>
              <a:t>Avoid steering tasks</a:t>
            </a:r>
          </a:p>
        </p:txBody>
      </p:sp>
      <p:sp>
        <p:nvSpPr>
          <p:cNvPr id="49156" name="Date Placeholder 3"/>
          <p:cNvSpPr>
            <a:spLocks noGrp="1"/>
          </p:cNvSpPr>
          <p:nvPr>
            <p:ph type="dt" sz="quarter" idx="10"/>
          </p:nvPr>
        </p:nvSpPr>
        <p:spPr>
          <a:noFill/>
        </p:spPr>
        <p:txBody>
          <a:bodyPr/>
          <a:lstStyle/>
          <a:p>
            <a:r>
              <a:rPr lang="en-US" smtClean="0"/>
              <a:t>Spring 2011</a:t>
            </a:r>
            <a:endParaRPr lang="en-US"/>
          </a:p>
        </p:txBody>
      </p:sp>
      <p:sp>
        <p:nvSpPr>
          <p:cNvPr id="4915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49158" name="Slide Number Placeholder 5"/>
          <p:cNvSpPr>
            <a:spLocks noGrp="1"/>
          </p:cNvSpPr>
          <p:nvPr>
            <p:ph type="sldNum" sz="quarter" idx="12"/>
          </p:nvPr>
        </p:nvSpPr>
        <p:spPr>
          <a:noFill/>
        </p:spPr>
        <p:txBody>
          <a:bodyPr/>
          <a:lstStyle/>
          <a:p>
            <a:fld id="{423F541C-6B09-A943-97B8-47E8DF25FFF8}"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6"/>
          <p:cNvSpPr>
            <a:spLocks noGrp="1"/>
          </p:cNvSpPr>
          <p:nvPr>
            <p:ph type="title"/>
          </p:nvPr>
        </p:nvSpPr>
        <p:spPr/>
        <p:txBody>
          <a:bodyPr/>
          <a:lstStyle/>
          <a:p>
            <a:r>
              <a:rPr lang="en-US">
                <a:ea typeface="ＭＳ Ｐゴシック" charset="-128"/>
              </a:rPr>
              <a:t>Keyboard Shortcuts</a:t>
            </a:r>
          </a:p>
        </p:txBody>
      </p:sp>
      <p:sp>
        <p:nvSpPr>
          <p:cNvPr id="51203" name="Text Placeholder 7"/>
          <p:cNvSpPr>
            <a:spLocks noGrp="1"/>
          </p:cNvSpPr>
          <p:nvPr>
            <p:ph type="body" idx="1"/>
          </p:nvPr>
        </p:nvSpPr>
        <p:spPr/>
        <p:txBody>
          <a:bodyPr/>
          <a:lstStyle/>
          <a:p>
            <a:r>
              <a:rPr lang="en-US">
                <a:ea typeface="Arial" charset="0"/>
              </a:rPr>
              <a:t>Keyboard commands</a:t>
            </a:r>
          </a:p>
          <a:p>
            <a:r>
              <a:rPr lang="en-US">
                <a:ea typeface="Arial" charset="0"/>
              </a:rPr>
              <a:t>Menu accelerators</a:t>
            </a:r>
          </a:p>
          <a:p>
            <a:pPr>
              <a:buFontTx/>
              <a:buNone/>
            </a:pPr>
            <a:endParaRPr lang="en-US">
              <a:ea typeface="Arial" charset="0"/>
            </a:endParaRPr>
          </a:p>
        </p:txBody>
      </p:sp>
      <p:sp>
        <p:nvSpPr>
          <p:cNvPr id="51204" name="Date Placeholder 3"/>
          <p:cNvSpPr>
            <a:spLocks noGrp="1"/>
          </p:cNvSpPr>
          <p:nvPr>
            <p:ph type="dt" sz="quarter" idx="10"/>
          </p:nvPr>
        </p:nvSpPr>
        <p:spPr>
          <a:noFill/>
        </p:spPr>
        <p:txBody>
          <a:bodyPr/>
          <a:lstStyle/>
          <a:p>
            <a:r>
              <a:rPr lang="en-US" smtClean="0"/>
              <a:t>Spring 2011</a:t>
            </a:r>
            <a:endParaRPr lang="en-US"/>
          </a:p>
        </p:txBody>
      </p:sp>
      <p:sp>
        <p:nvSpPr>
          <p:cNvPr id="5120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1206" name="Slide Number Placeholder 5"/>
          <p:cNvSpPr>
            <a:spLocks noGrp="1"/>
          </p:cNvSpPr>
          <p:nvPr>
            <p:ph type="sldNum" sz="quarter" idx="12"/>
          </p:nvPr>
        </p:nvSpPr>
        <p:spPr>
          <a:noFill/>
        </p:spPr>
        <p:txBody>
          <a:bodyPr/>
          <a:lstStyle/>
          <a:p>
            <a:fld id="{E0D2211E-C7A8-0647-B5DF-9A96E33278BE}" type="slidenum">
              <a:rPr lang="en-US"/>
              <a:pPr/>
              <a:t>22</a:t>
            </a:fld>
            <a:endParaRPr lang="en-US"/>
          </a:p>
        </p:txBody>
      </p:sp>
      <p:pic>
        <p:nvPicPr>
          <p:cNvPr id="51207" name="Picture 2"/>
          <p:cNvPicPr>
            <a:picLocks noChangeAspect="1" noChangeArrowheads="1"/>
          </p:cNvPicPr>
          <p:nvPr/>
        </p:nvPicPr>
        <p:blipFill>
          <a:blip r:embed="rId3"/>
          <a:srcRect b="57831"/>
          <a:stretch>
            <a:fillRect/>
          </a:stretch>
        </p:blipFill>
        <p:spPr bwMode="auto">
          <a:xfrm>
            <a:off x="1219200" y="2590800"/>
            <a:ext cx="6858000" cy="2941638"/>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6"/>
          <p:cNvSpPr>
            <a:spLocks noGrp="1"/>
          </p:cNvSpPr>
          <p:nvPr>
            <p:ph type="title"/>
          </p:nvPr>
        </p:nvSpPr>
        <p:spPr/>
        <p:txBody>
          <a:bodyPr/>
          <a:lstStyle/>
          <a:p>
            <a:r>
              <a:rPr lang="en-US">
                <a:ea typeface="ＭＳ Ｐゴシック" charset="-128"/>
              </a:rPr>
              <a:t>Command Aggregates</a:t>
            </a:r>
          </a:p>
        </p:txBody>
      </p:sp>
      <p:sp>
        <p:nvSpPr>
          <p:cNvPr id="53251" name="Text Placeholder 7"/>
          <p:cNvSpPr>
            <a:spLocks noGrp="1"/>
          </p:cNvSpPr>
          <p:nvPr>
            <p:ph type="body" idx="1"/>
          </p:nvPr>
        </p:nvSpPr>
        <p:spPr/>
        <p:txBody>
          <a:bodyPr/>
          <a:lstStyle/>
          <a:p>
            <a:r>
              <a:rPr lang="en-US">
                <a:ea typeface="Arial" charset="0"/>
              </a:rPr>
              <a:t>Styles</a:t>
            </a:r>
          </a:p>
          <a:p>
            <a:r>
              <a:rPr lang="en-US">
                <a:ea typeface="Arial" charset="0"/>
              </a:rPr>
              <a:t>Scripts</a:t>
            </a:r>
          </a:p>
          <a:p>
            <a:r>
              <a:rPr lang="en-US">
                <a:ea typeface="Arial" charset="0"/>
              </a:rPr>
              <a:t>Bookmarks</a:t>
            </a:r>
          </a:p>
        </p:txBody>
      </p:sp>
      <p:sp>
        <p:nvSpPr>
          <p:cNvPr id="53252" name="Date Placeholder 3"/>
          <p:cNvSpPr>
            <a:spLocks noGrp="1"/>
          </p:cNvSpPr>
          <p:nvPr>
            <p:ph type="dt" sz="quarter" idx="10"/>
          </p:nvPr>
        </p:nvSpPr>
        <p:spPr>
          <a:noFill/>
        </p:spPr>
        <p:txBody>
          <a:bodyPr/>
          <a:lstStyle/>
          <a:p>
            <a:r>
              <a:rPr lang="en-US" smtClean="0"/>
              <a:t>Spring 2011</a:t>
            </a:r>
            <a:endParaRPr lang="en-US"/>
          </a:p>
        </p:txBody>
      </p:sp>
      <p:sp>
        <p:nvSpPr>
          <p:cNvPr id="5325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3254" name="Slide Number Placeholder 5"/>
          <p:cNvSpPr>
            <a:spLocks noGrp="1"/>
          </p:cNvSpPr>
          <p:nvPr>
            <p:ph type="sldNum" sz="quarter" idx="12"/>
          </p:nvPr>
        </p:nvSpPr>
        <p:spPr>
          <a:noFill/>
        </p:spPr>
        <p:txBody>
          <a:bodyPr/>
          <a:lstStyle/>
          <a:p>
            <a:fld id="{D5293839-F576-4542-BF63-D83CE4B02C4F}" type="slidenum">
              <a:rPr lang="en-US"/>
              <a:pPr/>
              <a:t>23</a:t>
            </a:fld>
            <a:endParaRPr lang="en-US"/>
          </a:p>
        </p:txBody>
      </p:sp>
      <p:pic>
        <p:nvPicPr>
          <p:cNvPr id="53255" name="Picture 2"/>
          <p:cNvPicPr>
            <a:picLocks noChangeAspect="1" noChangeArrowheads="1"/>
          </p:cNvPicPr>
          <p:nvPr/>
        </p:nvPicPr>
        <p:blipFill>
          <a:blip r:embed="rId3"/>
          <a:srcRect l="57912" t="9702" r="17270" b="75374"/>
          <a:stretch>
            <a:fillRect/>
          </a:stretch>
        </p:blipFill>
        <p:spPr bwMode="auto">
          <a:xfrm>
            <a:off x="3505200" y="1295400"/>
            <a:ext cx="4800600" cy="16002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6"/>
          <p:cNvSpPr>
            <a:spLocks noGrp="1"/>
          </p:cNvSpPr>
          <p:nvPr>
            <p:ph type="title"/>
          </p:nvPr>
        </p:nvSpPr>
        <p:spPr/>
        <p:txBody>
          <a:bodyPr/>
          <a:lstStyle/>
          <a:p>
            <a:r>
              <a:rPr lang="en-US">
                <a:ea typeface="ＭＳ Ｐゴシック" charset="-128"/>
              </a:rPr>
              <a:t>Aggregating Questions</a:t>
            </a:r>
          </a:p>
        </p:txBody>
      </p:sp>
      <p:sp>
        <p:nvSpPr>
          <p:cNvPr id="55299" name="Text Placeholder 7"/>
          <p:cNvSpPr>
            <a:spLocks noGrp="1"/>
          </p:cNvSpPr>
          <p:nvPr>
            <p:ph type="body" idx="1"/>
          </p:nvPr>
        </p:nvSpPr>
        <p:spPr/>
        <p:txBody>
          <a:bodyPr/>
          <a:lstStyle/>
          <a:p>
            <a:endParaRPr lang="en-US">
              <a:ea typeface="Arial" charset="0"/>
            </a:endParaRPr>
          </a:p>
        </p:txBody>
      </p:sp>
      <p:sp>
        <p:nvSpPr>
          <p:cNvPr id="55300" name="Date Placeholder 3"/>
          <p:cNvSpPr>
            <a:spLocks noGrp="1"/>
          </p:cNvSpPr>
          <p:nvPr>
            <p:ph type="dt" sz="quarter" idx="10"/>
          </p:nvPr>
        </p:nvSpPr>
        <p:spPr>
          <a:noFill/>
        </p:spPr>
        <p:txBody>
          <a:bodyPr/>
          <a:lstStyle/>
          <a:p>
            <a:r>
              <a:rPr lang="en-US" smtClean="0"/>
              <a:t>Spring 2011</a:t>
            </a:r>
            <a:endParaRPr lang="en-US"/>
          </a:p>
        </p:txBody>
      </p:sp>
      <p:sp>
        <p:nvSpPr>
          <p:cNvPr id="55301"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5302" name="Slide Number Placeholder 5"/>
          <p:cNvSpPr>
            <a:spLocks noGrp="1"/>
          </p:cNvSpPr>
          <p:nvPr>
            <p:ph type="sldNum" sz="quarter" idx="12"/>
          </p:nvPr>
        </p:nvSpPr>
        <p:spPr>
          <a:noFill/>
        </p:spPr>
        <p:txBody>
          <a:bodyPr/>
          <a:lstStyle/>
          <a:p>
            <a:fld id="{888FA773-540E-B24D-BC20-D677DB6E82D4}" type="slidenum">
              <a:rPr lang="en-US"/>
              <a:pPr/>
              <a:t>24</a:t>
            </a:fld>
            <a:endParaRPr lang="en-US"/>
          </a:p>
        </p:txBody>
      </p:sp>
      <p:pic>
        <p:nvPicPr>
          <p:cNvPr id="55303" name="Picture 8"/>
          <p:cNvPicPr>
            <a:picLocks noChangeAspect="1" noChangeArrowheads="1"/>
          </p:cNvPicPr>
          <p:nvPr/>
        </p:nvPicPr>
        <p:blipFill>
          <a:blip r:embed="rId3"/>
          <a:srcRect/>
          <a:stretch>
            <a:fillRect/>
          </a:stretch>
        </p:blipFill>
        <p:spPr bwMode="auto">
          <a:xfrm>
            <a:off x="4648200" y="1676400"/>
            <a:ext cx="4114800" cy="3322638"/>
          </a:xfrm>
          <a:prstGeom prst="rect">
            <a:avLst/>
          </a:prstGeom>
          <a:noFill/>
          <a:ln w="25400">
            <a:noFill/>
            <a:miter lim="800000"/>
            <a:headEnd/>
            <a:tailEnd type="none" w="lg" len="lg"/>
          </a:ln>
        </p:spPr>
      </p:pic>
      <p:pic>
        <p:nvPicPr>
          <p:cNvPr id="55304" name="Picture 16" descr="webwiz"/>
          <p:cNvPicPr>
            <a:picLocks noChangeAspect="1" noChangeArrowheads="1"/>
          </p:cNvPicPr>
          <p:nvPr/>
        </p:nvPicPr>
        <p:blipFill>
          <a:blip r:embed="rId4"/>
          <a:srcRect/>
          <a:stretch>
            <a:fillRect/>
          </a:stretch>
        </p:blipFill>
        <p:spPr bwMode="auto">
          <a:xfrm>
            <a:off x="304800" y="2362200"/>
            <a:ext cx="390207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Title 6"/>
          <p:cNvSpPr>
            <a:spLocks noGrp="1"/>
          </p:cNvSpPr>
          <p:nvPr>
            <p:ph type="title"/>
          </p:nvPr>
        </p:nvSpPr>
        <p:spPr/>
        <p:txBody>
          <a:bodyPr/>
          <a:lstStyle/>
          <a:p>
            <a:r>
              <a:rPr lang="en-US">
                <a:ea typeface="ＭＳ Ｐゴシック" charset="-128"/>
              </a:rPr>
              <a:t>Use Defaults and History</a:t>
            </a:r>
          </a:p>
        </p:txBody>
      </p:sp>
      <p:sp>
        <p:nvSpPr>
          <p:cNvPr id="57347" name="Text Placeholder 7"/>
          <p:cNvSpPr>
            <a:spLocks noGrp="1"/>
          </p:cNvSpPr>
          <p:nvPr>
            <p:ph type="body" idx="1"/>
          </p:nvPr>
        </p:nvSpPr>
        <p:spPr/>
        <p:txBody>
          <a:bodyPr/>
          <a:lstStyle/>
          <a:p>
            <a:r>
              <a:rPr lang="en-US">
                <a:ea typeface="Arial" charset="0"/>
              </a:rPr>
              <a:t>Use defaults</a:t>
            </a:r>
          </a:p>
          <a:p>
            <a:pPr lvl="1"/>
            <a:r>
              <a:rPr lang="en-US">
                <a:ea typeface="Arial" charset="0"/>
              </a:rPr>
              <a:t>Initially, most likely entry</a:t>
            </a:r>
          </a:p>
          <a:p>
            <a:pPr lvl="1"/>
            <a:r>
              <a:rPr lang="en-US">
                <a:ea typeface="Arial" charset="0"/>
              </a:rPr>
              <a:t>After use, previous entry </a:t>
            </a:r>
          </a:p>
          <a:p>
            <a:r>
              <a:rPr lang="en-US">
                <a:ea typeface="Arial" charset="0"/>
              </a:rPr>
              <a:t>Keep histories</a:t>
            </a:r>
          </a:p>
          <a:p>
            <a:endParaRPr lang="en-US">
              <a:ea typeface="Arial" charset="0"/>
            </a:endParaRPr>
          </a:p>
          <a:p>
            <a:endParaRPr lang="en-US">
              <a:ea typeface="Arial" charset="0"/>
            </a:endParaRPr>
          </a:p>
          <a:p>
            <a:endParaRPr lang="en-US">
              <a:ea typeface="Arial" charset="0"/>
            </a:endParaRPr>
          </a:p>
          <a:p>
            <a:endParaRPr lang="en-US">
              <a:ea typeface="Arial" charset="0"/>
            </a:endParaRPr>
          </a:p>
          <a:p>
            <a:r>
              <a:rPr lang="en-US">
                <a:ea typeface="Arial" charset="0"/>
              </a:rPr>
              <a:t>Offer autocompletion</a:t>
            </a:r>
          </a:p>
          <a:p>
            <a:endParaRPr lang="en-US">
              <a:ea typeface="Arial" charset="0"/>
            </a:endParaRPr>
          </a:p>
          <a:p>
            <a:endParaRPr lang="en-US">
              <a:ea typeface="Arial" charset="0"/>
            </a:endParaRPr>
          </a:p>
          <a:p>
            <a:endParaRPr lang="en-US">
              <a:ea typeface="Arial" charset="0"/>
            </a:endParaRPr>
          </a:p>
          <a:p>
            <a:endParaRPr lang="en-US">
              <a:ea typeface="Arial" charset="0"/>
            </a:endParaRPr>
          </a:p>
          <a:p>
            <a:endParaRPr lang="en-US">
              <a:ea typeface="Arial" charset="0"/>
            </a:endParaRPr>
          </a:p>
        </p:txBody>
      </p:sp>
      <p:sp>
        <p:nvSpPr>
          <p:cNvPr id="57348" name="Date Placeholder 3"/>
          <p:cNvSpPr>
            <a:spLocks noGrp="1"/>
          </p:cNvSpPr>
          <p:nvPr>
            <p:ph type="dt" sz="quarter" idx="10"/>
          </p:nvPr>
        </p:nvSpPr>
        <p:spPr>
          <a:noFill/>
        </p:spPr>
        <p:txBody>
          <a:bodyPr/>
          <a:lstStyle/>
          <a:p>
            <a:r>
              <a:rPr lang="en-US" smtClean="0"/>
              <a:t>Spring 2011</a:t>
            </a:r>
            <a:endParaRPr lang="en-US"/>
          </a:p>
        </p:txBody>
      </p:sp>
      <p:sp>
        <p:nvSpPr>
          <p:cNvPr id="5734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7350" name="Slide Number Placeholder 5"/>
          <p:cNvSpPr>
            <a:spLocks noGrp="1"/>
          </p:cNvSpPr>
          <p:nvPr>
            <p:ph type="sldNum" sz="quarter" idx="12"/>
          </p:nvPr>
        </p:nvSpPr>
        <p:spPr>
          <a:noFill/>
        </p:spPr>
        <p:txBody>
          <a:bodyPr/>
          <a:lstStyle/>
          <a:p>
            <a:fld id="{480C4DC9-3647-E248-963B-15E64BDD0F70}" type="slidenum">
              <a:rPr lang="en-US"/>
              <a:pPr/>
              <a:t>25</a:t>
            </a:fld>
            <a:endParaRPr lang="en-US"/>
          </a:p>
        </p:txBody>
      </p:sp>
      <p:pic>
        <p:nvPicPr>
          <p:cNvPr id="57351" name="Picture 6" descr="filemru"/>
          <p:cNvPicPr>
            <a:picLocks noChangeAspect="1" noChangeArrowheads="1"/>
          </p:cNvPicPr>
          <p:nvPr/>
        </p:nvPicPr>
        <p:blipFill>
          <a:blip r:embed="rId3"/>
          <a:srcRect/>
          <a:stretch>
            <a:fillRect/>
          </a:stretch>
        </p:blipFill>
        <p:spPr bwMode="auto">
          <a:xfrm>
            <a:off x="1524000" y="3459163"/>
            <a:ext cx="3429000" cy="1325562"/>
          </a:xfrm>
          <a:prstGeom prst="rect">
            <a:avLst/>
          </a:prstGeom>
          <a:noFill/>
          <a:ln w="9525">
            <a:noFill/>
            <a:miter lim="800000"/>
            <a:headEnd/>
            <a:tailEnd/>
          </a:ln>
        </p:spPr>
      </p:pic>
      <p:sp>
        <p:nvSpPr>
          <p:cNvPr id="57352" name="Rectangle 7"/>
          <p:cNvSpPr>
            <a:spLocks noChangeArrowheads="1"/>
          </p:cNvSpPr>
          <p:nvPr/>
        </p:nvSpPr>
        <p:spPr bwMode="auto">
          <a:xfrm>
            <a:off x="3124200" y="4754563"/>
            <a:ext cx="2478088" cy="274637"/>
          </a:xfrm>
          <a:prstGeom prst="rect">
            <a:avLst/>
          </a:prstGeom>
          <a:noFill/>
          <a:ln w="12700">
            <a:noFill/>
            <a:miter lim="800000"/>
            <a:headEnd type="none" w="sm" len="sm"/>
            <a:tailEnd type="none" w="sm" len="sm"/>
          </a:ln>
        </p:spPr>
        <p:txBody>
          <a:bodyPr wrap="none" anchorCtr="1">
            <a:prstTxWarp prst="textNoShape">
              <a:avLst/>
            </a:prstTxWarp>
            <a:spAutoFit/>
          </a:bodyPr>
          <a:lstStyle/>
          <a:p>
            <a:pPr eaLnBrk="0" hangingPunct="0"/>
            <a:r>
              <a:rPr lang="en-US" sz="1200" b="1">
                <a:solidFill>
                  <a:srgbClr val="001963"/>
                </a:solidFill>
                <a:latin typeface="Gill Sans MT" charset="0"/>
                <a:ea typeface="Times New Roman" charset="0"/>
                <a:cs typeface="Times New Roman" charset="0"/>
              </a:rPr>
              <a:t>Source: Interface Hall of Shame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6"/>
          <p:cNvSpPr>
            <a:spLocks noGrp="1"/>
          </p:cNvSpPr>
          <p:nvPr>
            <p:ph type="title"/>
          </p:nvPr>
        </p:nvSpPr>
        <p:spPr/>
        <p:txBody>
          <a:bodyPr/>
          <a:lstStyle/>
          <a:p>
            <a:r>
              <a:rPr lang="en-US">
                <a:ea typeface="ＭＳ Ｐゴシック" charset="-128"/>
              </a:rPr>
              <a:t>Anticipation</a:t>
            </a:r>
          </a:p>
        </p:txBody>
      </p:sp>
      <p:sp>
        <p:nvSpPr>
          <p:cNvPr id="59395" name="Text Placeholder 7"/>
          <p:cNvSpPr>
            <a:spLocks noGrp="1"/>
          </p:cNvSpPr>
          <p:nvPr>
            <p:ph type="body" idx="1"/>
          </p:nvPr>
        </p:nvSpPr>
        <p:spPr/>
        <p:txBody>
          <a:bodyPr/>
          <a:lstStyle/>
          <a:p>
            <a:endParaRPr lang="en-US">
              <a:ea typeface="Arial" charset="0"/>
            </a:endParaRPr>
          </a:p>
        </p:txBody>
      </p:sp>
      <p:sp>
        <p:nvSpPr>
          <p:cNvPr id="59396" name="Date Placeholder 3"/>
          <p:cNvSpPr>
            <a:spLocks noGrp="1"/>
          </p:cNvSpPr>
          <p:nvPr>
            <p:ph type="dt" sz="quarter" idx="10"/>
          </p:nvPr>
        </p:nvSpPr>
        <p:spPr>
          <a:noFill/>
        </p:spPr>
        <p:txBody>
          <a:bodyPr/>
          <a:lstStyle/>
          <a:p>
            <a:r>
              <a:rPr lang="en-US" smtClean="0"/>
              <a:t>Spring 2011</a:t>
            </a:r>
            <a:endParaRPr lang="en-US"/>
          </a:p>
        </p:txBody>
      </p:sp>
      <p:sp>
        <p:nvSpPr>
          <p:cNvPr id="5939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59398" name="Slide Number Placeholder 5"/>
          <p:cNvSpPr>
            <a:spLocks noGrp="1"/>
          </p:cNvSpPr>
          <p:nvPr>
            <p:ph type="sldNum" sz="quarter" idx="12"/>
          </p:nvPr>
        </p:nvSpPr>
        <p:spPr>
          <a:noFill/>
        </p:spPr>
        <p:txBody>
          <a:bodyPr/>
          <a:lstStyle/>
          <a:p>
            <a:fld id="{D4DC8A67-0688-184D-AE44-851A03C25DD1}" type="slidenum">
              <a:rPr lang="en-US"/>
              <a:pPr/>
              <a:t>26</a:t>
            </a:fld>
            <a:endParaRPr lang="en-US"/>
          </a:p>
        </p:txBody>
      </p:sp>
      <p:pic>
        <p:nvPicPr>
          <p:cNvPr id="59399" name="Picture 3"/>
          <p:cNvPicPr>
            <a:picLocks noChangeAspect="1" noChangeArrowheads="1"/>
          </p:cNvPicPr>
          <p:nvPr/>
        </p:nvPicPr>
        <p:blipFill>
          <a:blip r:embed="rId3"/>
          <a:srcRect/>
          <a:stretch>
            <a:fillRect/>
          </a:stretch>
        </p:blipFill>
        <p:spPr bwMode="auto">
          <a:xfrm>
            <a:off x="1096963" y="1238250"/>
            <a:ext cx="6969125" cy="4476750"/>
          </a:xfrm>
          <a:prstGeom prst="rect">
            <a:avLst/>
          </a:prstGeom>
          <a:noFill/>
          <a:ln w="25400">
            <a:noFill/>
            <a:miter lim="800000"/>
            <a:headEnd/>
            <a:tailEnd type="none" w="lg" len="lg"/>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ea typeface="ＭＳ Ｐゴシック" charset="-128"/>
              </a:rPr>
              <a:t>Predictive Evaluation</a:t>
            </a:r>
          </a:p>
        </p:txBody>
      </p:sp>
      <p:sp>
        <p:nvSpPr>
          <p:cNvPr id="61443" name="Rectangle 3"/>
          <p:cNvSpPr>
            <a:spLocks noGrp="1" noChangeArrowheads="1"/>
          </p:cNvSpPr>
          <p:nvPr>
            <p:ph type="body" idx="1"/>
          </p:nvPr>
        </p:nvSpPr>
        <p:spPr/>
        <p:txBody>
          <a:bodyPr/>
          <a:lstStyle/>
          <a:p>
            <a:r>
              <a:rPr lang="en-US" dirty="0">
                <a:ea typeface="Arial" charset="0"/>
              </a:rPr>
              <a:t>Predictive evaluation uses an engineering model of human cognition to predict </a:t>
            </a:r>
            <a:r>
              <a:rPr lang="en-US" dirty="0" smtClean="0">
                <a:ea typeface="Arial" charset="0"/>
              </a:rPr>
              <a:t>usability</a:t>
            </a:r>
          </a:p>
          <a:p>
            <a:pPr lvl="1"/>
            <a:r>
              <a:rPr lang="en-US" dirty="0" smtClean="0">
                <a:ea typeface="Arial" charset="0"/>
              </a:rPr>
              <a:t>In this case, we’ll predict efficiency</a:t>
            </a:r>
          </a:p>
          <a:p>
            <a:r>
              <a:rPr lang="en-US" dirty="0" smtClean="0">
                <a:ea typeface="Arial" charset="0"/>
              </a:rPr>
              <a:t>The engineering model </a:t>
            </a:r>
            <a:r>
              <a:rPr lang="en-US" dirty="0">
                <a:ea typeface="Arial" charset="0"/>
              </a:rPr>
              <a:t>is</a:t>
            </a:r>
          </a:p>
          <a:p>
            <a:pPr lvl="1"/>
            <a:r>
              <a:rPr lang="en-US" dirty="0">
                <a:ea typeface="Arial" charset="0"/>
              </a:rPr>
              <a:t>abstract</a:t>
            </a:r>
          </a:p>
          <a:p>
            <a:pPr lvl="1"/>
            <a:r>
              <a:rPr lang="en-US" dirty="0">
                <a:ea typeface="Arial" charset="0"/>
              </a:rPr>
              <a:t>quantitative</a:t>
            </a:r>
          </a:p>
          <a:p>
            <a:pPr lvl="1"/>
            <a:r>
              <a:rPr lang="en-US" dirty="0">
                <a:ea typeface="Arial" charset="0"/>
              </a:rPr>
              <a:t>approximate</a:t>
            </a:r>
          </a:p>
          <a:p>
            <a:pPr lvl="1"/>
            <a:r>
              <a:rPr lang="en-US" dirty="0">
                <a:ea typeface="Arial" charset="0"/>
              </a:rPr>
              <a:t>estimated from user experiments</a:t>
            </a:r>
          </a:p>
        </p:txBody>
      </p:sp>
      <p:sp>
        <p:nvSpPr>
          <p:cNvPr id="61444" name="Date Placeholder 3"/>
          <p:cNvSpPr>
            <a:spLocks noGrp="1"/>
          </p:cNvSpPr>
          <p:nvPr>
            <p:ph type="dt" sz="quarter" idx="10"/>
          </p:nvPr>
        </p:nvSpPr>
        <p:spPr>
          <a:noFill/>
        </p:spPr>
        <p:txBody>
          <a:bodyPr/>
          <a:lstStyle/>
          <a:p>
            <a:r>
              <a:rPr lang="en-US" smtClean="0"/>
              <a:t>Spring 2011</a:t>
            </a:r>
            <a:endParaRPr lang="en-US"/>
          </a:p>
        </p:txBody>
      </p:sp>
      <p:sp>
        <p:nvSpPr>
          <p:cNvPr id="6144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61446" name="Slide Number Placeholder 5"/>
          <p:cNvSpPr>
            <a:spLocks noGrp="1"/>
          </p:cNvSpPr>
          <p:nvPr>
            <p:ph type="sldNum" sz="quarter" idx="12"/>
          </p:nvPr>
        </p:nvSpPr>
        <p:spPr>
          <a:noFill/>
        </p:spPr>
        <p:txBody>
          <a:bodyPr/>
          <a:lstStyle/>
          <a:p>
            <a:fld id="{848E826F-DD38-5D47-BFE3-30D43819E4E9}" type="slidenum">
              <a:rPr lang="en-US"/>
              <a:pPr/>
              <a:t>27</a:t>
            </a:fld>
            <a:endParaRPr lang="en-US"/>
          </a:p>
        </p:txBody>
      </p:sp>
      <p:sp>
        <p:nvSpPr>
          <p:cNvPr id="61447" name="Oval 6"/>
          <p:cNvSpPr>
            <a:spLocks noChangeArrowheads="1"/>
          </p:cNvSpPr>
          <p:nvPr/>
        </p:nvSpPr>
        <p:spPr bwMode="auto">
          <a:xfrm>
            <a:off x="4748213" y="3259137"/>
            <a:ext cx="1019175"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PP</a:t>
            </a:r>
          </a:p>
        </p:txBody>
      </p:sp>
      <p:sp>
        <p:nvSpPr>
          <p:cNvPr id="61448" name="Oval 7"/>
          <p:cNvSpPr>
            <a:spLocks noChangeArrowheads="1"/>
          </p:cNvSpPr>
          <p:nvPr/>
        </p:nvSpPr>
        <p:spPr bwMode="auto">
          <a:xfrm>
            <a:off x="6018213" y="3259137"/>
            <a:ext cx="879475"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CP</a:t>
            </a:r>
          </a:p>
        </p:txBody>
      </p:sp>
      <p:sp>
        <p:nvSpPr>
          <p:cNvPr id="61449" name="Oval 8"/>
          <p:cNvSpPr>
            <a:spLocks noChangeArrowheads="1"/>
          </p:cNvSpPr>
          <p:nvPr/>
        </p:nvSpPr>
        <p:spPr bwMode="auto">
          <a:xfrm>
            <a:off x="7148513" y="3249612"/>
            <a:ext cx="893762"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MP</a:t>
            </a:r>
          </a:p>
        </p:txBody>
      </p:sp>
      <p:cxnSp>
        <p:nvCxnSpPr>
          <p:cNvPr id="61450" name="AutoShape 13"/>
          <p:cNvCxnSpPr>
            <a:cxnSpLocks noChangeShapeType="1"/>
            <a:stCxn id="61447" idx="6"/>
            <a:endCxn id="61448" idx="2"/>
          </p:cNvCxnSpPr>
          <p:nvPr/>
        </p:nvCxnSpPr>
        <p:spPr bwMode="auto">
          <a:xfrm>
            <a:off x="5767388" y="3619500"/>
            <a:ext cx="250825" cy="0"/>
          </a:xfrm>
          <a:prstGeom prst="straightConnector1">
            <a:avLst/>
          </a:prstGeom>
          <a:noFill/>
          <a:ln w="63500">
            <a:solidFill>
              <a:schemeClr val="tx1"/>
            </a:solidFill>
            <a:round/>
            <a:headEnd/>
            <a:tailEnd type="triangle" w="med" len="med"/>
          </a:ln>
        </p:spPr>
      </p:cxnSp>
      <p:cxnSp>
        <p:nvCxnSpPr>
          <p:cNvPr id="61451" name="AutoShape 14"/>
          <p:cNvCxnSpPr>
            <a:cxnSpLocks noChangeShapeType="1"/>
            <a:stCxn id="61448" idx="6"/>
            <a:endCxn id="61449" idx="2"/>
          </p:cNvCxnSpPr>
          <p:nvPr/>
        </p:nvCxnSpPr>
        <p:spPr bwMode="auto">
          <a:xfrm flipV="1">
            <a:off x="6897688" y="3609975"/>
            <a:ext cx="250825" cy="9525"/>
          </a:xfrm>
          <a:prstGeom prst="curvedConnector3">
            <a:avLst>
              <a:gd name="adj1" fmla="val 50000"/>
            </a:avLst>
          </a:prstGeom>
          <a:noFill/>
          <a:ln w="63500">
            <a:solidFill>
              <a:schemeClr val="tx1"/>
            </a:solidFill>
            <a:round/>
            <a:headEnd/>
            <a:tailEnd type="triangle" w="med" len="med"/>
          </a:ln>
        </p:spPr>
      </p:cxnSp>
      <p:sp>
        <p:nvSpPr>
          <p:cNvPr id="61452" name="Rectangle 21"/>
          <p:cNvSpPr>
            <a:spLocks noChangeArrowheads="1"/>
          </p:cNvSpPr>
          <p:nvPr/>
        </p:nvSpPr>
        <p:spPr bwMode="auto">
          <a:xfrm>
            <a:off x="7127875" y="4103687"/>
            <a:ext cx="63500" cy="73025"/>
          </a:xfrm>
          <a:prstGeom prst="rect">
            <a:avLst/>
          </a:prstGeom>
          <a:solidFill>
            <a:schemeClr val="hlink"/>
          </a:solidFill>
          <a:ln w="25400">
            <a:noFill/>
            <a:miter lim="800000"/>
            <a:headEnd/>
            <a:tailEnd type="none" w="lg" len="lg"/>
          </a:ln>
        </p:spPr>
        <p:txBody>
          <a:bodyPr wrap="none" anchor="ctr">
            <a:prstTxWarp prst="textNoShape">
              <a:avLst/>
            </a:prstTxWarp>
          </a:bodyPr>
          <a:lstStyle/>
          <a:p>
            <a:endParaRPr lang="en-US"/>
          </a:p>
        </p:txBody>
      </p:sp>
      <p:sp>
        <p:nvSpPr>
          <p:cNvPr id="61453" name="Text Box 22"/>
          <p:cNvSpPr txBox="1">
            <a:spLocks noChangeArrowheads="1"/>
          </p:cNvSpPr>
          <p:nvPr/>
        </p:nvSpPr>
        <p:spPr bwMode="auto">
          <a:xfrm>
            <a:off x="4686300" y="4022725"/>
            <a:ext cx="1187450"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~100 ms</a:t>
            </a:r>
          </a:p>
        </p:txBody>
      </p:sp>
      <p:sp>
        <p:nvSpPr>
          <p:cNvPr id="61454" name="Text Box 23"/>
          <p:cNvSpPr txBox="1">
            <a:spLocks noChangeArrowheads="1"/>
          </p:cNvSpPr>
          <p:nvPr/>
        </p:nvSpPr>
        <p:spPr bwMode="auto">
          <a:xfrm>
            <a:off x="5954713" y="4022725"/>
            <a:ext cx="1049337"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~70 ms</a:t>
            </a:r>
          </a:p>
        </p:txBody>
      </p:sp>
      <p:sp>
        <p:nvSpPr>
          <p:cNvPr id="61455" name="Text Box 24"/>
          <p:cNvSpPr txBox="1">
            <a:spLocks noChangeArrowheads="1"/>
          </p:cNvSpPr>
          <p:nvPr/>
        </p:nvSpPr>
        <p:spPr bwMode="auto">
          <a:xfrm>
            <a:off x="7131050" y="4022725"/>
            <a:ext cx="1049338"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~70 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ea typeface="ＭＳ Ｐゴシック" charset="-128"/>
              </a:rPr>
              <a:t>Advantages of Predictive Evaluation</a:t>
            </a:r>
          </a:p>
        </p:txBody>
      </p:sp>
      <p:sp>
        <p:nvSpPr>
          <p:cNvPr id="63491" name="Rectangle 3"/>
          <p:cNvSpPr>
            <a:spLocks noGrp="1" noChangeArrowheads="1"/>
          </p:cNvSpPr>
          <p:nvPr>
            <p:ph type="body" idx="1"/>
          </p:nvPr>
        </p:nvSpPr>
        <p:spPr/>
        <p:txBody>
          <a:bodyPr/>
          <a:lstStyle/>
          <a:p>
            <a:pPr>
              <a:lnSpc>
                <a:spcPct val="90000"/>
              </a:lnSpc>
            </a:pPr>
            <a:r>
              <a:rPr lang="en-US">
                <a:ea typeface="Arial" charset="0"/>
              </a:rPr>
              <a:t>Don</a:t>
            </a:r>
            <a:r>
              <a:rPr lang="en-US">
                <a:latin typeface="Verdana" charset="0"/>
                <a:ea typeface="Arial" charset="0"/>
              </a:rPr>
              <a:t>’</a:t>
            </a:r>
            <a:r>
              <a:rPr lang="en-US">
                <a:ea typeface="Arial" charset="0"/>
              </a:rPr>
              <a:t>t have to build UI prototype</a:t>
            </a:r>
          </a:p>
          <a:p>
            <a:pPr lvl="1">
              <a:lnSpc>
                <a:spcPct val="90000"/>
              </a:lnSpc>
            </a:pPr>
            <a:r>
              <a:rPr lang="en-US">
                <a:ea typeface="Arial" charset="0"/>
              </a:rPr>
              <a:t>Can compare design alternatives with no implementation whatsoever</a:t>
            </a:r>
          </a:p>
          <a:p>
            <a:pPr>
              <a:lnSpc>
                <a:spcPct val="90000"/>
              </a:lnSpc>
            </a:pPr>
            <a:r>
              <a:rPr lang="en-US">
                <a:ea typeface="Arial" charset="0"/>
              </a:rPr>
              <a:t>Don</a:t>
            </a:r>
            <a:r>
              <a:rPr lang="en-US">
                <a:latin typeface="Verdana" charset="0"/>
                <a:ea typeface="Arial" charset="0"/>
              </a:rPr>
              <a:t>’</a:t>
            </a:r>
            <a:r>
              <a:rPr lang="en-US">
                <a:ea typeface="Arial" charset="0"/>
              </a:rPr>
              <a:t>t have to test real live users</a:t>
            </a:r>
          </a:p>
          <a:p>
            <a:pPr>
              <a:lnSpc>
                <a:spcPct val="90000"/>
              </a:lnSpc>
            </a:pPr>
            <a:r>
              <a:rPr lang="en-US">
                <a:ea typeface="Arial" charset="0"/>
              </a:rPr>
              <a:t>Theory provides explanations of UI problems</a:t>
            </a:r>
          </a:p>
          <a:p>
            <a:pPr lvl="1">
              <a:lnSpc>
                <a:spcPct val="90000"/>
              </a:lnSpc>
            </a:pPr>
            <a:r>
              <a:rPr lang="en-US">
                <a:ea typeface="Arial" charset="0"/>
              </a:rPr>
              <a:t>So it points to the areas where design can be improved</a:t>
            </a:r>
          </a:p>
          <a:p>
            <a:pPr lvl="1">
              <a:lnSpc>
                <a:spcPct val="90000"/>
              </a:lnSpc>
            </a:pPr>
            <a:r>
              <a:rPr lang="en-US">
                <a:ea typeface="Arial" charset="0"/>
              </a:rPr>
              <a:t>User testing may only reveal problems, not explain them</a:t>
            </a:r>
          </a:p>
        </p:txBody>
      </p:sp>
      <p:sp>
        <p:nvSpPr>
          <p:cNvPr id="63492" name="Date Placeholder 3"/>
          <p:cNvSpPr>
            <a:spLocks noGrp="1"/>
          </p:cNvSpPr>
          <p:nvPr>
            <p:ph type="dt" sz="quarter" idx="10"/>
          </p:nvPr>
        </p:nvSpPr>
        <p:spPr>
          <a:noFill/>
        </p:spPr>
        <p:txBody>
          <a:bodyPr/>
          <a:lstStyle/>
          <a:p>
            <a:r>
              <a:rPr lang="en-US" smtClean="0"/>
              <a:t>Spring 2011</a:t>
            </a:r>
            <a:endParaRPr lang="en-US"/>
          </a:p>
        </p:txBody>
      </p:sp>
      <p:sp>
        <p:nvSpPr>
          <p:cNvPr id="6349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63494" name="Slide Number Placeholder 5"/>
          <p:cNvSpPr>
            <a:spLocks noGrp="1"/>
          </p:cNvSpPr>
          <p:nvPr>
            <p:ph type="sldNum" sz="quarter" idx="12"/>
          </p:nvPr>
        </p:nvSpPr>
        <p:spPr>
          <a:noFill/>
        </p:spPr>
        <p:txBody>
          <a:bodyPr/>
          <a:lstStyle/>
          <a:p>
            <a:fld id="{BA39E0CA-7C2A-564B-8339-3A5E89B9FDE9}"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ea typeface="ＭＳ Ｐゴシック" charset="-128"/>
              </a:rPr>
              <a:t>Keystroke-Level Model (KLM)</a:t>
            </a:r>
          </a:p>
        </p:txBody>
      </p:sp>
      <p:sp>
        <p:nvSpPr>
          <p:cNvPr id="65539" name="Rectangle 3"/>
          <p:cNvSpPr>
            <a:spLocks noGrp="1" noChangeArrowheads="1"/>
          </p:cNvSpPr>
          <p:nvPr>
            <p:ph type="body" idx="1"/>
          </p:nvPr>
        </p:nvSpPr>
        <p:spPr/>
        <p:txBody>
          <a:bodyPr/>
          <a:lstStyle/>
          <a:p>
            <a:r>
              <a:rPr lang="en-US" b="1">
                <a:ea typeface="Arial" charset="0"/>
              </a:rPr>
              <a:t>K</a:t>
            </a:r>
            <a:r>
              <a:rPr lang="en-US">
                <a:ea typeface="Arial" charset="0"/>
              </a:rPr>
              <a:t>eystroke</a:t>
            </a:r>
          </a:p>
          <a:p>
            <a:r>
              <a:rPr lang="en-US" b="1">
                <a:ea typeface="Arial" charset="0"/>
              </a:rPr>
              <a:t>B</a:t>
            </a:r>
            <a:r>
              <a:rPr lang="en-US">
                <a:ea typeface="Arial" charset="0"/>
              </a:rPr>
              <a:t>utton press or release with mouse</a:t>
            </a:r>
            <a:endParaRPr lang="en-US" b="1">
              <a:ea typeface="Arial" charset="0"/>
            </a:endParaRPr>
          </a:p>
          <a:p>
            <a:r>
              <a:rPr lang="en-US" b="1">
                <a:ea typeface="Arial" charset="0"/>
              </a:rPr>
              <a:t>P</a:t>
            </a:r>
            <a:r>
              <a:rPr lang="en-US">
                <a:ea typeface="Arial" charset="0"/>
              </a:rPr>
              <a:t>oint with mouse</a:t>
            </a:r>
          </a:p>
          <a:p>
            <a:r>
              <a:rPr lang="en-US" b="1">
                <a:ea typeface="Arial" charset="0"/>
              </a:rPr>
              <a:t>D</a:t>
            </a:r>
            <a:r>
              <a:rPr lang="en-US">
                <a:ea typeface="Arial" charset="0"/>
              </a:rPr>
              <a:t>raw line with mouse</a:t>
            </a:r>
          </a:p>
          <a:p>
            <a:r>
              <a:rPr lang="en-US" b="1">
                <a:ea typeface="Arial" charset="0"/>
              </a:rPr>
              <a:t>H</a:t>
            </a:r>
            <a:r>
              <a:rPr lang="en-US">
                <a:ea typeface="Arial" charset="0"/>
              </a:rPr>
              <a:t>ome hands between mouse and keyboard</a:t>
            </a:r>
          </a:p>
          <a:p>
            <a:r>
              <a:rPr lang="en-US" b="1">
                <a:ea typeface="Arial" charset="0"/>
              </a:rPr>
              <a:t>M</a:t>
            </a:r>
            <a:r>
              <a:rPr lang="en-US">
                <a:ea typeface="Arial" charset="0"/>
              </a:rPr>
              <a:t>entally prepare</a:t>
            </a:r>
          </a:p>
        </p:txBody>
      </p:sp>
      <p:sp>
        <p:nvSpPr>
          <p:cNvPr id="65540" name="Date Placeholder 3"/>
          <p:cNvSpPr>
            <a:spLocks noGrp="1"/>
          </p:cNvSpPr>
          <p:nvPr>
            <p:ph type="dt" sz="quarter" idx="10"/>
          </p:nvPr>
        </p:nvSpPr>
        <p:spPr>
          <a:noFill/>
        </p:spPr>
        <p:txBody>
          <a:bodyPr/>
          <a:lstStyle/>
          <a:p>
            <a:r>
              <a:rPr lang="en-US" smtClean="0"/>
              <a:t>Spring 2011</a:t>
            </a:r>
            <a:endParaRPr lang="en-US"/>
          </a:p>
        </p:txBody>
      </p:sp>
      <p:sp>
        <p:nvSpPr>
          <p:cNvPr id="65541"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65542" name="Slide Number Placeholder 5"/>
          <p:cNvSpPr>
            <a:spLocks noGrp="1"/>
          </p:cNvSpPr>
          <p:nvPr>
            <p:ph type="sldNum" sz="quarter" idx="12"/>
          </p:nvPr>
        </p:nvSpPr>
        <p:spPr>
          <a:noFill/>
        </p:spPr>
        <p:txBody>
          <a:bodyPr/>
          <a:lstStyle/>
          <a:p>
            <a:fld id="{09185E63-0368-FC45-9628-06A2F239FC8C}"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Hall of Shame</a:t>
            </a:r>
          </a:p>
        </p:txBody>
      </p:sp>
      <p:sp>
        <p:nvSpPr>
          <p:cNvPr id="38915" name="Text Placeholder 13"/>
          <p:cNvSpPr>
            <a:spLocks noGrp="1"/>
          </p:cNvSpPr>
          <p:nvPr>
            <p:ph type="body" idx="1"/>
          </p:nvPr>
        </p:nvSpPr>
        <p:spPr/>
        <p:txBody>
          <a:bodyPr/>
          <a:lstStyle/>
          <a:p>
            <a:endParaRPr lang="en-US">
              <a:ea typeface="Arial" charset="0"/>
            </a:endParaRPr>
          </a:p>
        </p:txBody>
      </p:sp>
      <p:sp>
        <p:nvSpPr>
          <p:cNvPr id="38916" name="Date Placeholder 2"/>
          <p:cNvSpPr>
            <a:spLocks noGrp="1"/>
          </p:cNvSpPr>
          <p:nvPr>
            <p:ph type="dt" sz="quarter" idx="10"/>
          </p:nvPr>
        </p:nvSpPr>
        <p:spPr>
          <a:noFill/>
        </p:spPr>
        <p:txBody>
          <a:bodyPr/>
          <a:lstStyle/>
          <a:p>
            <a:r>
              <a:rPr lang="en-US">
                <a:ea typeface="Arial" charset="0"/>
              </a:rPr>
              <a:t>Spring 2011</a:t>
            </a:r>
          </a:p>
        </p:txBody>
      </p:sp>
      <p:sp>
        <p:nvSpPr>
          <p:cNvPr id="38917" name="Footer Placeholder 3"/>
          <p:cNvSpPr>
            <a:spLocks noGrp="1"/>
          </p:cNvSpPr>
          <p:nvPr>
            <p:ph type="ftr" sz="quarter" idx="11"/>
          </p:nvPr>
        </p:nvSpPr>
        <p:spPr>
          <a:noFill/>
        </p:spPr>
        <p:txBody>
          <a:bodyPr/>
          <a:lstStyle/>
          <a:p>
            <a:r>
              <a:rPr lang="en-US">
                <a:ea typeface="Arial" charset="0"/>
              </a:rPr>
              <a:t>6.813/6.831 User Interface Design and Implementation</a:t>
            </a:r>
          </a:p>
        </p:txBody>
      </p:sp>
      <p:sp>
        <p:nvSpPr>
          <p:cNvPr id="38918" name="Slide Number Placeholder 4"/>
          <p:cNvSpPr>
            <a:spLocks noGrp="1"/>
          </p:cNvSpPr>
          <p:nvPr>
            <p:ph type="sldNum" sz="quarter" idx="12"/>
          </p:nvPr>
        </p:nvSpPr>
        <p:spPr>
          <a:noFill/>
        </p:spPr>
        <p:txBody>
          <a:bodyPr/>
          <a:lstStyle/>
          <a:p>
            <a:fld id="{034D0166-055B-334E-B936-9B5E92901837}" type="slidenum">
              <a:rPr lang="en-US"/>
              <a:pPr/>
              <a:t>3</a:t>
            </a:fld>
            <a:endParaRPr lang="en-US"/>
          </a:p>
        </p:txBody>
      </p:sp>
      <p:sp>
        <p:nvSpPr>
          <p:cNvPr id="38919" name="Rectangle 9"/>
          <p:cNvSpPr>
            <a:spLocks noChangeArrowheads="1"/>
          </p:cNvSpPr>
          <p:nvPr/>
        </p:nvSpPr>
        <p:spPr bwMode="auto">
          <a:xfrm>
            <a:off x="6284913" y="4267200"/>
            <a:ext cx="2478087" cy="274638"/>
          </a:xfrm>
          <a:prstGeom prst="rect">
            <a:avLst/>
          </a:prstGeom>
          <a:noFill/>
          <a:ln w="12700">
            <a:noFill/>
            <a:miter lim="800000"/>
            <a:headEnd type="none" w="sm" len="sm"/>
            <a:tailEnd type="none" w="sm" len="sm"/>
          </a:ln>
        </p:spPr>
        <p:txBody>
          <a:bodyPr wrap="none" anchorCtr="1">
            <a:prstTxWarp prst="textNoShape">
              <a:avLst/>
            </a:prstTxWarp>
            <a:spAutoFit/>
          </a:bodyPr>
          <a:lstStyle/>
          <a:p>
            <a:pPr eaLnBrk="0" hangingPunct="0"/>
            <a:r>
              <a:rPr lang="en-US" sz="1200" b="1">
                <a:solidFill>
                  <a:srgbClr val="001963"/>
                </a:solidFill>
                <a:latin typeface="Gill Sans MT" charset="0"/>
                <a:ea typeface="Times New Roman" charset="0"/>
                <a:cs typeface="Times New Roman" charset="0"/>
              </a:rPr>
              <a:t>Source: Interface Hall of Shame</a:t>
            </a:r>
          </a:p>
        </p:txBody>
      </p:sp>
      <p:pic>
        <p:nvPicPr>
          <p:cNvPr id="38920" name="Picture 10" descr="cookie"/>
          <p:cNvPicPr>
            <a:picLocks noChangeAspect="1" noChangeArrowheads="1"/>
          </p:cNvPicPr>
          <p:nvPr/>
        </p:nvPicPr>
        <p:blipFill>
          <a:blip r:embed="rId3"/>
          <a:srcRect/>
          <a:stretch>
            <a:fillRect/>
          </a:stretch>
        </p:blipFill>
        <p:spPr bwMode="auto">
          <a:xfrm>
            <a:off x="457200" y="1371600"/>
            <a:ext cx="7620000" cy="2090738"/>
          </a:xfrm>
          <a:prstGeom prst="rect">
            <a:avLst/>
          </a:prstGeom>
          <a:noFill/>
          <a:ln w="9525">
            <a:noFill/>
            <a:miter lim="800000"/>
            <a:headEnd/>
            <a:tailEnd/>
          </a:ln>
        </p:spPr>
      </p:pic>
      <p:pic>
        <p:nvPicPr>
          <p:cNvPr id="622603" name="Picture 11" descr="cookie"/>
          <p:cNvPicPr>
            <a:picLocks noChangeAspect="1" noChangeArrowheads="1"/>
          </p:cNvPicPr>
          <p:nvPr/>
        </p:nvPicPr>
        <p:blipFill>
          <a:blip r:embed="rId3"/>
          <a:srcRect/>
          <a:stretch>
            <a:fillRect/>
          </a:stretch>
        </p:blipFill>
        <p:spPr bwMode="auto">
          <a:xfrm>
            <a:off x="609600" y="1524000"/>
            <a:ext cx="7620000" cy="2090738"/>
          </a:xfrm>
          <a:prstGeom prst="rect">
            <a:avLst/>
          </a:prstGeom>
          <a:noFill/>
          <a:ln w="9525">
            <a:noFill/>
            <a:miter lim="800000"/>
            <a:headEnd/>
            <a:tailEnd/>
          </a:ln>
        </p:spPr>
      </p:pic>
      <p:pic>
        <p:nvPicPr>
          <p:cNvPr id="622604" name="Picture 12" descr="cookie"/>
          <p:cNvPicPr>
            <a:picLocks noChangeAspect="1" noChangeArrowheads="1"/>
          </p:cNvPicPr>
          <p:nvPr/>
        </p:nvPicPr>
        <p:blipFill>
          <a:blip r:embed="rId3"/>
          <a:srcRect/>
          <a:stretch>
            <a:fillRect/>
          </a:stretch>
        </p:blipFill>
        <p:spPr bwMode="auto">
          <a:xfrm>
            <a:off x="762000" y="1676400"/>
            <a:ext cx="7620000" cy="2090738"/>
          </a:xfrm>
          <a:prstGeom prst="rect">
            <a:avLst/>
          </a:prstGeom>
          <a:noFill/>
          <a:ln w="9525">
            <a:noFill/>
            <a:miter lim="800000"/>
            <a:headEnd/>
            <a:tailEnd/>
          </a:ln>
        </p:spPr>
      </p:pic>
      <p:pic>
        <p:nvPicPr>
          <p:cNvPr id="622605" name="Picture 13" descr="cookie"/>
          <p:cNvPicPr>
            <a:picLocks noChangeAspect="1" noChangeArrowheads="1"/>
          </p:cNvPicPr>
          <p:nvPr/>
        </p:nvPicPr>
        <p:blipFill>
          <a:blip r:embed="rId3"/>
          <a:srcRect/>
          <a:stretch>
            <a:fillRect/>
          </a:stretch>
        </p:blipFill>
        <p:spPr bwMode="auto">
          <a:xfrm>
            <a:off x="914400" y="1828800"/>
            <a:ext cx="7620000" cy="2090738"/>
          </a:xfrm>
          <a:prstGeom prst="rect">
            <a:avLst/>
          </a:prstGeom>
          <a:noFill/>
          <a:ln w="9525">
            <a:noFill/>
            <a:miter lim="800000"/>
            <a:headEnd/>
            <a:tailEnd/>
          </a:ln>
        </p:spPr>
      </p:pic>
      <p:pic>
        <p:nvPicPr>
          <p:cNvPr id="622606" name="Picture 14" descr="cookie"/>
          <p:cNvPicPr>
            <a:picLocks noChangeAspect="1" noChangeArrowheads="1"/>
          </p:cNvPicPr>
          <p:nvPr/>
        </p:nvPicPr>
        <p:blipFill>
          <a:blip r:embed="rId3"/>
          <a:srcRect/>
          <a:stretch>
            <a:fillRect/>
          </a:stretch>
        </p:blipFill>
        <p:spPr bwMode="auto">
          <a:xfrm>
            <a:off x="1066800" y="1981200"/>
            <a:ext cx="7620000" cy="2090738"/>
          </a:xfrm>
          <a:prstGeom prst="rect">
            <a:avLst/>
          </a:prstGeom>
          <a:noFill/>
          <a:ln w="9525">
            <a:noFill/>
            <a:miter lim="800000"/>
            <a:headEnd/>
            <a:tailEnd/>
          </a:ln>
        </p:spPr>
      </p:pic>
      <p:pic>
        <p:nvPicPr>
          <p:cNvPr id="622607" name="Picture 15" descr="cookie"/>
          <p:cNvPicPr>
            <a:picLocks noChangeAspect="1" noChangeArrowheads="1"/>
          </p:cNvPicPr>
          <p:nvPr/>
        </p:nvPicPr>
        <p:blipFill>
          <a:blip r:embed="rId3"/>
          <a:srcRect/>
          <a:stretch>
            <a:fillRect/>
          </a:stretch>
        </p:blipFill>
        <p:spPr bwMode="auto">
          <a:xfrm>
            <a:off x="1219200" y="2133600"/>
            <a:ext cx="7620000" cy="2090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26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26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260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2260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226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ea typeface="ＭＳ Ｐゴシック" charset="-128"/>
              </a:rPr>
              <a:t>KLM Analysis</a:t>
            </a:r>
          </a:p>
        </p:txBody>
      </p:sp>
      <p:sp>
        <p:nvSpPr>
          <p:cNvPr id="67587" name="Rectangle 3"/>
          <p:cNvSpPr>
            <a:spLocks noGrp="1" noChangeArrowheads="1"/>
          </p:cNvSpPr>
          <p:nvPr>
            <p:ph type="body" idx="1"/>
          </p:nvPr>
        </p:nvSpPr>
        <p:spPr/>
        <p:txBody>
          <a:bodyPr/>
          <a:lstStyle/>
          <a:p>
            <a:r>
              <a:rPr lang="en-US">
                <a:ea typeface="Arial" charset="0"/>
              </a:rPr>
              <a:t>Encode a method as a sequence of physical operators (KPHD)</a:t>
            </a:r>
          </a:p>
          <a:p>
            <a:r>
              <a:rPr lang="en-US">
                <a:ea typeface="Arial" charset="0"/>
              </a:rPr>
              <a:t>Use heuristic rules to insert mental operators (M)</a:t>
            </a:r>
          </a:p>
          <a:p>
            <a:r>
              <a:rPr lang="en-US">
                <a:ea typeface="Arial" charset="0"/>
              </a:rPr>
              <a:t>Add up times for each operator to get total time for method</a:t>
            </a:r>
          </a:p>
        </p:txBody>
      </p:sp>
      <p:sp>
        <p:nvSpPr>
          <p:cNvPr id="67588" name="Date Placeholder 3"/>
          <p:cNvSpPr>
            <a:spLocks noGrp="1"/>
          </p:cNvSpPr>
          <p:nvPr>
            <p:ph type="dt" sz="quarter" idx="10"/>
          </p:nvPr>
        </p:nvSpPr>
        <p:spPr>
          <a:noFill/>
        </p:spPr>
        <p:txBody>
          <a:bodyPr/>
          <a:lstStyle/>
          <a:p>
            <a:r>
              <a:rPr lang="en-US" smtClean="0"/>
              <a:t>Spring 2011</a:t>
            </a:r>
            <a:endParaRPr lang="en-US"/>
          </a:p>
        </p:txBody>
      </p:sp>
      <p:sp>
        <p:nvSpPr>
          <p:cNvPr id="6758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67590" name="Slide Number Placeholder 5"/>
          <p:cNvSpPr>
            <a:spLocks noGrp="1"/>
          </p:cNvSpPr>
          <p:nvPr>
            <p:ph type="sldNum" sz="quarter" idx="12"/>
          </p:nvPr>
        </p:nvSpPr>
        <p:spPr>
          <a:noFill/>
        </p:spPr>
        <p:txBody>
          <a:bodyPr/>
          <a:lstStyle/>
          <a:p>
            <a:fld id="{F5457568-916E-C846-B3E9-A04822BAA208}"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ea typeface="ＭＳ Ｐゴシック" charset="-128"/>
              </a:rPr>
              <a:t>Estimated Operator Times</a:t>
            </a:r>
          </a:p>
        </p:txBody>
      </p:sp>
      <p:sp>
        <p:nvSpPr>
          <p:cNvPr id="69635" name="Rectangle 3"/>
          <p:cNvSpPr>
            <a:spLocks noGrp="1" noChangeArrowheads="1"/>
          </p:cNvSpPr>
          <p:nvPr>
            <p:ph type="body" idx="1"/>
          </p:nvPr>
        </p:nvSpPr>
        <p:spPr>
          <a:xfrm>
            <a:off x="685800" y="838200"/>
            <a:ext cx="7772400" cy="4724400"/>
          </a:xfrm>
        </p:spPr>
        <p:txBody>
          <a:bodyPr/>
          <a:lstStyle/>
          <a:p>
            <a:pPr>
              <a:lnSpc>
                <a:spcPct val="90000"/>
              </a:lnSpc>
            </a:pPr>
            <a:r>
              <a:rPr lang="en-US" sz="2400" b="1" dirty="0">
                <a:ea typeface="Arial" charset="0"/>
              </a:rPr>
              <a:t>K</a:t>
            </a:r>
            <a:r>
              <a:rPr lang="en-US" sz="2400" dirty="0">
                <a:ea typeface="Arial" charset="0"/>
              </a:rPr>
              <a:t>eystroke determined by typing speed</a:t>
            </a:r>
          </a:p>
          <a:p>
            <a:pPr lvl="1">
              <a:lnSpc>
                <a:spcPct val="90000"/>
              </a:lnSpc>
              <a:buFontTx/>
              <a:buNone/>
            </a:pPr>
            <a:r>
              <a:rPr lang="en-US" sz="2000" dirty="0">
                <a:ea typeface="Arial" charset="0"/>
              </a:rPr>
              <a:t>0.28 </a:t>
            </a:r>
            <a:r>
              <a:rPr lang="en-US" sz="2000" dirty="0" err="1">
                <a:ea typeface="Arial" charset="0"/>
              </a:rPr>
              <a:t>s</a:t>
            </a:r>
            <a:r>
              <a:rPr lang="en-US" sz="2000" dirty="0">
                <a:ea typeface="Arial" charset="0"/>
              </a:rPr>
              <a:t>	average typist (40 wpm)</a:t>
            </a:r>
          </a:p>
          <a:p>
            <a:pPr lvl="1">
              <a:lnSpc>
                <a:spcPct val="90000"/>
              </a:lnSpc>
              <a:buFontTx/>
              <a:buNone/>
            </a:pPr>
            <a:r>
              <a:rPr lang="en-US" sz="2000" dirty="0">
                <a:ea typeface="Arial" charset="0"/>
              </a:rPr>
              <a:t>0.08 </a:t>
            </a:r>
            <a:r>
              <a:rPr lang="en-US" sz="2000" dirty="0" err="1">
                <a:ea typeface="Arial" charset="0"/>
              </a:rPr>
              <a:t>s</a:t>
            </a:r>
            <a:r>
              <a:rPr lang="en-US" sz="2000" dirty="0">
                <a:ea typeface="Arial" charset="0"/>
              </a:rPr>
              <a:t>	best typist (155 wpm)</a:t>
            </a:r>
          </a:p>
          <a:p>
            <a:pPr lvl="1">
              <a:lnSpc>
                <a:spcPct val="90000"/>
              </a:lnSpc>
              <a:buFontTx/>
              <a:buNone/>
            </a:pPr>
            <a:r>
              <a:rPr lang="en-US" sz="2000" dirty="0">
                <a:ea typeface="Arial" charset="0"/>
              </a:rPr>
              <a:t>1.20 </a:t>
            </a:r>
            <a:r>
              <a:rPr lang="en-US" sz="2000" dirty="0" err="1">
                <a:ea typeface="Arial" charset="0"/>
              </a:rPr>
              <a:t>s</a:t>
            </a:r>
            <a:r>
              <a:rPr lang="en-US" sz="2000" dirty="0">
                <a:ea typeface="Arial" charset="0"/>
              </a:rPr>
              <a:t>	worst typist</a:t>
            </a:r>
          </a:p>
          <a:p>
            <a:pPr>
              <a:lnSpc>
                <a:spcPct val="90000"/>
              </a:lnSpc>
            </a:pPr>
            <a:r>
              <a:rPr lang="en-US" sz="2400" b="1" dirty="0">
                <a:ea typeface="Arial" charset="0"/>
              </a:rPr>
              <a:t>B</a:t>
            </a:r>
            <a:r>
              <a:rPr lang="en-US" sz="2400" dirty="0">
                <a:ea typeface="Arial" charset="0"/>
              </a:rPr>
              <a:t>utton press or release</a:t>
            </a:r>
          </a:p>
          <a:p>
            <a:pPr lvl="1">
              <a:lnSpc>
                <a:spcPct val="90000"/>
              </a:lnSpc>
              <a:buFontTx/>
              <a:buNone/>
            </a:pPr>
            <a:r>
              <a:rPr lang="en-US" sz="2000" dirty="0">
                <a:ea typeface="Arial" charset="0"/>
              </a:rPr>
              <a:t>0.1 </a:t>
            </a:r>
            <a:r>
              <a:rPr lang="en-US" sz="2000" dirty="0" err="1">
                <a:ea typeface="Arial" charset="0"/>
              </a:rPr>
              <a:t>s</a:t>
            </a:r>
            <a:r>
              <a:rPr lang="en-US" sz="2000" dirty="0">
                <a:ea typeface="Arial" charset="0"/>
              </a:rPr>
              <a:t>	highly practiced, no need to acquire button</a:t>
            </a:r>
            <a:endParaRPr lang="en-US" sz="2000" b="1" dirty="0">
              <a:ea typeface="Arial" charset="0"/>
            </a:endParaRPr>
          </a:p>
          <a:p>
            <a:pPr>
              <a:lnSpc>
                <a:spcPct val="90000"/>
              </a:lnSpc>
            </a:pPr>
            <a:r>
              <a:rPr lang="en-US" sz="2400" b="1" dirty="0">
                <a:ea typeface="Arial" charset="0"/>
              </a:rPr>
              <a:t>P</a:t>
            </a:r>
            <a:r>
              <a:rPr lang="en-US" sz="2400" dirty="0">
                <a:ea typeface="Arial" charset="0"/>
              </a:rPr>
              <a:t>ointing determined by </a:t>
            </a:r>
            <a:r>
              <a:rPr lang="en-US" sz="2400" dirty="0" err="1">
                <a:ea typeface="Arial" charset="0"/>
              </a:rPr>
              <a:t>Fitts</a:t>
            </a:r>
            <a:r>
              <a:rPr lang="en-US" sz="2400" dirty="0" err="1">
                <a:latin typeface="Verdana" charset="0"/>
                <a:ea typeface="Arial" charset="0"/>
              </a:rPr>
              <a:t>’</a:t>
            </a:r>
            <a:r>
              <a:rPr lang="en-US" sz="2400" dirty="0" err="1">
                <a:ea typeface="Arial" charset="0"/>
              </a:rPr>
              <a:t>s</a:t>
            </a:r>
            <a:r>
              <a:rPr lang="en-US" sz="2400" dirty="0">
                <a:ea typeface="Arial" charset="0"/>
              </a:rPr>
              <a:t> Law</a:t>
            </a:r>
          </a:p>
          <a:p>
            <a:pPr lvl="1">
              <a:lnSpc>
                <a:spcPct val="90000"/>
              </a:lnSpc>
              <a:buFontTx/>
              <a:buNone/>
            </a:pPr>
            <a:r>
              <a:rPr lang="en-US" sz="2000" dirty="0">
                <a:ea typeface="Arial" charset="0"/>
              </a:rPr>
              <a:t>T = a + </a:t>
            </a:r>
            <a:r>
              <a:rPr lang="en-US" sz="2000" dirty="0" err="1">
                <a:ea typeface="Arial" charset="0"/>
              </a:rPr>
              <a:t>b</a:t>
            </a:r>
            <a:r>
              <a:rPr lang="en-US" sz="2000" dirty="0">
                <a:ea typeface="Arial" charset="0"/>
              </a:rPr>
              <a:t> </a:t>
            </a:r>
            <a:r>
              <a:rPr lang="en-US" sz="2000" dirty="0" err="1">
                <a:ea typeface="Arial" charset="0"/>
              </a:rPr>
              <a:t>log(d/s</a:t>
            </a:r>
            <a:r>
              <a:rPr lang="en-US" sz="2000" dirty="0">
                <a:ea typeface="Arial" charset="0"/>
              </a:rPr>
              <a:t> + 1) = a + </a:t>
            </a:r>
            <a:r>
              <a:rPr lang="en-US" sz="2000" dirty="0" err="1">
                <a:ea typeface="Arial" charset="0"/>
              </a:rPr>
              <a:t>b</a:t>
            </a:r>
            <a:r>
              <a:rPr lang="en-US" sz="2000" dirty="0">
                <a:ea typeface="Arial" charset="0"/>
              </a:rPr>
              <a:t> ID</a:t>
            </a:r>
          </a:p>
          <a:p>
            <a:pPr lvl="1">
              <a:lnSpc>
                <a:spcPct val="90000"/>
              </a:lnSpc>
              <a:buFontTx/>
              <a:buNone/>
            </a:pPr>
            <a:r>
              <a:rPr lang="en-US" sz="2000" dirty="0">
                <a:ea typeface="Arial" charset="0"/>
              </a:rPr>
              <a:t>0.8 + 0.1 ID        [Card 1978]</a:t>
            </a:r>
          </a:p>
          <a:p>
            <a:pPr lvl="1">
              <a:lnSpc>
                <a:spcPct val="90000"/>
              </a:lnSpc>
              <a:buFontTx/>
              <a:buNone/>
            </a:pPr>
            <a:r>
              <a:rPr lang="en-US" sz="2000" dirty="0">
                <a:ea typeface="Arial" charset="0"/>
              </a:rPr>
              <a:t>0.1 + 0.4 ID        [Epps 1986]</a:t>
            </a:r>
          </a:p>
          <a:p>
            <a:pPr lvl="1">
              <a:lnSpc>
                <a:spcPct val="90000"/>
              </a:lnSpc>
              <a:buFontTx/>
              <a:buNone/>
            </a:pPr>
            <a:r>
              <a:rPr lang="en-US" sz="2000" dirty="0">
                <a:ea typeface="Arial" charset="0"/>
              </a:rPr>
              <a:t>-0.1 + 0.2 ID       [</a:t>
            </a:r>
            <a:r>
              <a:rPr lang="en-US" sz="2000" dirty="0" err="1">
                <a:ea typeface="Arial" charset="0"/>
              </a:rPr>
              <a:t>MacKenzie</a:t>
            </a:r>
            <a:r>
              <a:rPr lang="en-US" sz="2000" dirty="0">
                <a:ea typeface="Arial" charset="0"/>
              </a:rPr>
              <a:t> 1990, mouse selection]</a:t>
            </a:r>
          </a:p>
          <a:p>
            <a:pPr lvl="1">
              <a:lnSpc>
                <a:spcPct val="90000"/>
              </a:lnSpc>
              <a:buFontTx/>
              <a:buNone/>
            </a:pPr>
            <a:r>
              <a:rPr lang="en-US" sz="2000" dirty="0">
                <a:ea typeface="Arial" charset="0"/>
              </a:rPr>
              <a:t>0.14 + 0.25 ID    [</a:t>
            </a:r>
            <a:r>
              <a:rPr lang="en-US" sz="2000" dirty="0" err="1">
                <a:ea typeface="Arial" charset="0"/>
              </a:rPr>
              <a:t>MacKenzie</a:t>
            </a:r>
            <a:r>
              <a:rPr lang="en-US" sz="2000" dirty="0">
                <a:ea typeface="Arial" charset="0"/>
              </a:rPr>
              <a:t> 1990, mouse dragging]</a:t>
            </a:r>
          </a:p>
          <a:p>
            <a:pPr lvl="1">
              <a:lnSpc>
                <a:spcPct val="90000"/>
              </a:lnSpc>
              <a:buFontTx/>
              <a:buNone/>
            </a:pPr>
            <a:r>
              <a:rPr lang="en-US" sz="2000" dirty="0">
                <a:ea typeface="Arial" charset="0"/>
              </a:rPr>
              <a:t>   OR</a:t>
            </a:r>
          </a:p>
          <a:p>
            <a:pPr lvl="1">
              <a:lnSpc>
                <a:spcPct val="90000"/>
              </a:lnSpc>
              <a:buFontTx/>
              <a:buNone/>
            </a:pPr>
            <a:r>
              <a:rPr lang="en-US" sz="2000" dirty="0">
                <a:ea typeface="Arial" charset="0"/>
              </a:rPr>
              <a:t>T ~ 1.1 </a:t>
            </a:r>
            <a:r>
              <a:rPr lang="en-US" sz="2000" dirty="0" err="1">
                <a:ea typeface="Arial" charset="0"/>
              </a:rPr>
              <a:t>s</a:t>
            </a:r>
            <a:r>
              <a:rPr lang="en-US" sz="2000" dirty="0">
                <a:ea typeface="Arial" charset="0"/>
              </a:rPr>
              <a:t> for all pointing tasks</a:t>
            </a:r>
          </a:p>
          <a:p>
            <a:pPr>
              <a:lnSpc>
                <a:spcPct val="90000"/>
              </a:lnSpc>
            </a:pPr>
            <a:r>
              <a:rPr lang="en-US" sz="2400" b="1" dirty="0">
                <a:ea typeface="Arial" charset="0"/>
              </a:rPr>
              <a:t>D</a:t>
            </a:r>
            <a:r>
              <a:rPr lang="en-US" sz="2400" dirty="0">
                <a:ea typeface="Arial" charset="0"/>
              </a:rPr>
              <a:t>rawing determined by steering law</a:t>
            </a:r>
          </a:p>
          <a:p>
            <a:pPr lvl="1">
              <a:lnSpc>
                <a:spcPct val="90000"/>
              </a:lnSpc>
              <a:buFontTx/>
              <a:buNone/>
            </a:pPr>
            <a:endParaRPr lang="en-US" sz="2000" dirty="0">
              <a:ea typeface="Arial" charset="0"/>
            </a:endParaRPr>
          </a:p>
        </p:txBody>
      </p:sp>
      <p:sp>
        <p:nvSpPr>
          <p:cNvPr id="69636" name="Date Placeholder 3"/>
          <p:cNvSpPr>
            <a:spLocks noGrp="1"/>
          </p:cNvSpPr>
          <p:nvPr>
            <p:ph type="dt" sz="quarter" idx="10"/>
          </p:nvPr>
        </p:nvSpPr>
        <p:spPr>
          <a:noFill/>
        </p:spPr>
        <p:txBody>
          <a:bodyPr/>
          <a:lstStyle/>
          <a:p>
            <a:r>
              <a:rPr lang="en-US" smtClean="0"/>
              <a:t>Spring 2011</a:t>
            </a:r>
            <a:endParaRPr lang="en-US"/>
          </a:p>
        </p:txBody>
      </p:sp>
      <p:sp>
        <p:nvSpPr>
          <p:cNvPr id="6963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69638" name="Slide Number Placeholder 5"/>
          <p:cNvSpPr>
            <a:spLocks noGrp="1"/>
          </p:cNvSpPr>
          <p:nvPr>
            <p:ph type="sldNum" sz="quarter" idx="12"/>
          </p:nvPr>
        </p:nvSpPr>
        <p:spPr>
          <a:noFill/>
        </p:spPr>
        <p:txBody>
          <a:bodyPr/>
          <a:lstStyle/>
          <a:p>
            <a:fld id="{AC1C9B0A-91E6-EB41-A34B-B90F1BF8D12D}"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ea typeface="ＭＳ Ｐゴシック" charset="-128"/>
              </a:rPr>
              <a:t>Estimated Operator Times</a:t>
            </a:r>
          </a:p>
        </p:txBody>
      </p:sp>
      <p:sp>
        <p:nvSpPr>
          <p:cNvPr id="71683" name="Rectangle 3"/>
          <p:cNvSpPr>
            <a:spLocks noGrp="1" noChangeArrowheads="1"/>
          </p:cNvSpPr>
          <p:nvPr>
            <p:ph type="body" idx="1"/>
          </p:nvPr>
        </p:nvSpPr>
        <p:spPr/>
        <p:txBody>
          <a:bodyPr/>
          <a:lstStyle/>
          <a:p>
            <a:r>
              <a:rPr lang="en-US" b="1">
                <a:ea typeface="Arial" charset="0"/>
              </a:rPr>
              <a:t>H</a:t>
            </a:r>
            <a:r>
              <a:rPr lang="en-US">
                <a:ea typeface="Arial" charset="0"/>
              </a:rPr>
              <a:t>oming estimated by measurement</a:t>
            </a:r>
          </a:p>
          <a:p>
            <a:pPr lvl="1">
              <a:buFontTx/>
              <a:buNone/>
            </a:pPr>
            <a:r>
              <a:rPr lang="en-US">
                <a:ea typeface="Arial" charset="0"/>
              </a:rPr>
              <a:t>0.4 s (between keyboard and mouse)</a:t>
            </a:r>
          </a:p>
          <a:p>
            <a:r>
              <a:rPr lang="en-US" b="1">
                <a:ea typeface="Arial" charset="0"/>
              </a:rPr>
              <a:t>M</a:t>
            </a:r>
            <a:r>
              <a:rPr lang="en-US">
                <a:ea typeface="Arial" charset="0"/>
              </a:rPr>
              <a:t>ental preparation estimated by measurement</a:t>
            </a:r>
          </a:p>
          <a:p>
            <a:pPr lvl="1">
              <a:buFontTx/>
              <a:buNone/>
            </a:pPr>
            <a:r>
              <a:rPr lang="en-US">
                <a:ea typeface="Arial" charset="0"/>
              </a:rPr>
              <a:t>1.2 s</a:t>
            </a:r>
          </a:p>
        </p:txBody>
      </p:sp>
      <p:sp>
        <p:nvSpPr>
          <p:cNvPr id="71684" name="Date Placeholder 3"/>
          <p:cNvSpPr>
            <a:spLocks noGrp="1"/>
          </p:cNvSpPr>
          <p:nvPr>
            <p:ph type="dt" sz="quarter" idx="10"/>
          </p:nvPr>
        </p:nvSpPr>
        <p:spPr>
          <a:noFill/>
        </p:spPr>
        <p:txBody>
          <a:bodyPr/>
          <a:lstStyle/>
          <a:p>
            <a:r>
              <a:rPr lang="en-US" smtClean="0"/>
              <a:t>Spring 2011</a:t>
            </a:r>
            <a:endParaRPr lang="en-US"/>
          </a:p>
        </p:txBody>
      </p:sp>
      <p:sp>
        <p:nvSpPr>
          <p:cNvPr id="7168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71686" name="Slide Number Placeholder 5"/>
          <p:cNvSpPr>
            <a:spLocks noGrp="1"/>
          </p:cNvSpPr>
          <p:nvPr>
            <p:ph type="sldNum" sz="quarter" idx="12"/>
          </p:nvPr>
        </p:nvSpPr>
        <p:spPr>
          <a:noFill/>
        </p:spPr>
        <p:txBody>
          <a:bodyPr/>
          <a:lstStyle/>
          <a:p>
            <a:fld id="{1A0D53EC-2DF6-C941-B7B9-F287FAAD714B}"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ea typeface="ＭＳ Ｐゴシック" charset="-128"/>
              </a:rPr>
              <a:t>Heuristic Rules for adding M’s</a:t>
            </a:r>
          </a:p>
        </p:txBody>
      </p:sp>
      <p:sp>
        <p:nvSpPr>
          <p:cNvPr id="73731" name="Rectangle 3"/>
          <p:cNvSpPr>
            <a:spLocks noGrp="1" noChangeArrowheads="1"/>
          </p:cNvSpPr>
          <p:nvPr>
            <p:ph type="body" idx="1"/>
          </p:nvPr>
        </p:nvSpPr>
        <p:spPr>
          <a:xfrm>
            <a:off x="685800" y="990600"/>
            <a:ext cx="7772400" cy="4724400"/>
          </a:xfrm>
        </p:spPr>
        <p:txBody>
          <a:bodyPr/>
          <a:lstStyle/>
          <a:p>
            <a:pPr>
              <a:lnSpc>
                <a:spcPct val="90000"/>
              </a:lnSpc>
            </a:pPr>
            <a:r>
              <a:rPr lang="en-US" sz="2400" dirty="0">
                <a:ea typeface="Arial" charset="0"/>
              </a:rPr>
              <a:t>Basic idea: </a:t>
            </a:r>
          </a:p>
          <a:p>
            <a:pPr lvl="1">
              <a:lnSpc>
                <a:spcPct val="90000"/>
              </a:lnSpc>
            </a:pPr>
            <a:r>
              <a:rPr lang="en-US" sz="2000" dirty="0">
                <a:ea typeface="Arial" charset="0"/>
              </a:rPr>
              <a:t>M before every chunk in the method that must be recalled from long-term memory or that involves a decision</a:t>
            </a:r>
          </a:p>
          <a:p>
            <a:pPr>
              <a:lnSpc>
                <a:spcPct val="90000"/>
              </a:lnSpc>
            </a:pPr>
            <a:r>
              <a:rPr lang="en-US" sz="2000" dirty="0">
                <a:ea typeface="Arial" charset="0"/>
              </a:rPr>
              <a:t>Before each task or subtask</a:t>
            </a:r>
          </a:p>
          <a:p>
            <a:pPr>
              <a:lnSpc>
                <a:spcPct val="90000"/>
              </a:lnSpc>
            </a:pPr>
            <a:r>
              <a:rPr lang="en-US" sz="2000" dirty="0">
                <a:ea typeface="Arial" charset="0"/>
              </a:rPr>
              <a:t>Deciding which way to do a task</a:t>
            </a:r>
          </a:p>
          <a:p>
            <a:pPr>
              <a:lnSpc>
                <a:spcPct val="90000"/>
              </a:lnSpc>
            </a:pPr>
            <a:r>
              <a:rPr lang="en-US" sz="2000" dirty="0">
                <a:ea typeface="Arial" charset="0"/>
              </a:rPr>
              <a:t>Retrieving a chunk from memory</a:t>
            </a:r>
          </a:p>
          <a:p>
            <a:pPr lvl="1">
              <a:lnSpc>
                <a:spcPct val="90000"/>
              </a:lnSpc>
            </a:pPr>
            <a:r>
              <a:rPr lang="en-US" sz="1600" dirty="0">
                <a:ea typeface="Arial" charset="0"/>
              </a:rPr>
              <a:t>Command name</a:t>
            </a:r>
          </a:p>
          <a:p>
            <a:pPr lvl="1">
              <a:lnSpc>
                <a:spcPct val="90000"/>
              </a:lnSpc>
            </a:pPr>
            <a:r>
              <a:rPr lang="en-US" sz="1600" dirty="0">
                <a:ea typeface="Arial" charset="0"/>
              </a:rPr>
              <a:t>File name</a:t>
            </a:r>
          </a:p>
          <a:p>
            <a:pPr lvl="1">
              <a:lnSpc>
                <a:spcPct val="90000"/>
              </a:lnSpc>
            </a:pPr>
            <a:r>
              <a:rPr lang="en-US" sz="1600" dirty="0">
                <a:ea typeface="Arial" charset="0"/>
              </a:rPr>
              <a:t>Parameter value</a:t>
            </a:r>
          </a:p>
          <a:p>
            <a:pPr>
              <a:lnSpc>
                <a:spcPct val="90000"/>
              </a:lnSpc>
            </a:pPr>
            <a:r>
              <a:rPr lang="en-US" sz="2000" dirty="0">
                <a:ea typeface="Arial" charset="0"/>
              </a:rPr>
              <a:t>Finding something on screen</a:t>
            </a:r>
          </a:p>
          <a:p>
            <a:pPr lvl="1">
              <a:lnSpc>
                <a:spcPct val="90000"/>
              </a:lnSpc>
            </a:pPr>
            <a:r>
              <a:rPr lang="en-US" sz="1600" dirty="0">
                <a:ea typeface="Arial" charset="0"/>
              </a:rPr>
              <a:t>So P is often preceded by M</a:t>
            </a:r>
          </a:p>
          <a:p>
            <a:pPr lvl="1">
              <a:lnSpc>
                <a:spcPct val="90000"/>
              </a:lnSpc>
            </a:pPr>
            <a:r>
              <a:rPr lang="en-US" sz="1600" dirty="0">
                <a:ea typeface="Arial" charset="0"/>
              </a:rPr>
              <a:t>Unless the location is well-known from practice, in which case the visual search is overlapped with the motor action</a:t>
            </a:r>
          </a:p>
          <a:p>
            <a:pPr>
              <a:lnSpc>
                <a:spcPct val="90000"/>
              </a:lnSpc>
            </a:pPr>
            <a:r>
              <a:rPr lang="en-US" sz="2000" dirty="0">
                <a:ea typeface="Arial" charset="0"/>
              </a:rPr>
              <a:t>Verifying entry or action result</a:t>
            </a:r>
          </a:p>
          <a:p>
            <a:pPr lvl="1">
              <a:lnSpc>
                <a:spcPct val="90000"/>
              </a:lnSpc>
            </a:pPr>
            <a:r>
              <a:rPr lang="en-US" sz="1600" dirty="0">
                <a:ea typeface="Arial" charset="0"/>
              </a:rPr>
              <a:t>e.g. before pressing OK on a dialog</a:t>
            </a:r>
          </a:p>
          <a:p>
            <a:pPr>
              <a:lnSpc>
                <a:spcPct val="90000"/>
              </a:lnSpc>
            </a:pPr>
            <a:endParaRPr lang="en-US" sz="2000" dirty="0">
              <a:ea typeface="Arial" charset="0"/>
            </a:endParaRPr>
          </a:p>
        </p:txBody>
      </p:sp>
      <p:sp>
        <p:nvSpPr>
          <p:cNvPr id="73732" name="Date Placeholder 3"/>
          <p:cNvSpPr>
            <a:spLocks noGrp="1"/>
          </p:cNvSpPr>
          <p:nvPr>
            <p:ph type="dt" sz="quarter" idx="10"/>
          </p:nvPr>
        </p:nvSpPr>
        <p:spPr>
          <a:noFill/>
        </p:spPr>
        <p:txBody>
          <a:bodyPr/>
          <a:lstStyle/>
          <a:p>
            <a:r>
              <a:rPr lang="en-US" smtClean="0"/>
              <a:t>Spring 2011</a:t>
            </a:r>
            <a:endParaRPr lang="en-US"/>
          </a:p>
        </p:txBody>
      </p:sp>
      <p:sp>
        <p:nvSpPr>
          <p:cNvPr id="7373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73734" name="Slide Number Placeholder 5"/>
          <p:cNvSpPr>
            <a:spLocks noGrp="1"/>
          </p:cNvSpPr>
          <p:nvPr>
            <p:ph type="sldNum" sz="quarter" idx="12"/>
          </p:nvPr>
        </p:nvSpPr>
        <p:spPr>
          <a:noFill/>
        </p:spPr>
        <p:txBody>
          <a:bodyPr/>
          <a:lstStyle/>
          <a:p>
            <a:fld id="{9FA1EEC0-90DF-CF4E-9420-EE9B96501B0A}"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ea typeface="ＭＳ Ｐゴシック" charset="-128"/>
              </a:rPr>
              <a:t>Example: Deleting a Word</a:t>
            </a:r>
          </a:p>
        </p:txBody>
      </p:sp>
      <p:sp>
        <p:nvSpPr>
          <p:cNvPr id="75779" name="Rectangle 3"/>
          <p:cNvSpPr>
            <a:spLocks noGrp="1" noChangeArrowheads="1"/>
          </p:cNvSpPr>
          <p:nvPr>
            <p:ph type="body" idx="1"/>
          </p:nvPr>
        </p:nvSpPr>
        <p:spPr/>
        <p:txBody>
          <a:bodyPr/>
          <a:lstStyle/>
          <a:p>
            <a:pPr>
              <a:lnSpc>
                <a:spcPct val="90000"/>
              </a:lnSpc>
            </a:pPr>
            <a:r>
              <a:rPr lang="en-US" sz="2400">
                <a:ea typeface="Arial" charset="0"/>
              </a:rPr>
              <a:t>Shift-click selection</a:t>
            </a:r>
          </a:p>
          <a:p>
            <a:pPr lvl="1">
              <a:lnSpc>
                <a:spcPct val="90000"/>
              </a:lnSpc>
              <a:buFontTx/>
              <a:buNone/>
            </a:pPr>
            <a:r>
              <a:rPr lang="en-US" sz="2000">
                <a:ea typeface="Arial" charset="0"/>
              </a:rPr>
              <a:t>M</a:t>
            </a:r>
          </a:p>
          <a:p>
            <a:pPr lvl="1">
              <a:lnSpc>
                <a:spcPct val="90000"/>
              </a:lnSpc>
              <a:buFontTx/>
              <a:buNone/>
            </a:pPr>
            <a:r>
              <a:rPr lang="en-US" sz="2000">
                <a:ea typeface="Arial" charset="0"/>
              </a:rPr>
              <a:t>P [start of word]	</a:t>
            </a:r>
          </a:p>
          <a:p>
            <a:pPr lvl="1">
              <a:lnSpc>
                <a:spcPct val="90000"/>
              </a:lnSpc>
              <a:buFontTx/>
              <a:buNone/>
            </a:pPr>
            <a:r>
              <a:rPr lang="en-US" sz="2000">
                <a:ea typeface="Arial" charset="0"/>
              </a:rPr>
              <a:t>BB [click]</a:t>
            </a:r>
          </a:p>
          <a:p>
            <a:pPr lvl="1">
              <a:lnSpc>
                <a:spcPct val="90000"/>
              </a:lnSpc>
              <a:buFontTx/>
              <a:buNone/>
            </a:pPr>
            <a:r>
              <a:rPr lang="en-US" sz="2000">
                <a:ea typeface="Arial" charset="0"/>
              </a:rPr>
              <a:t>M</a:t>
            </a:r>
          </a:p>
          <a:p>
            <a:pPr lvl="1">
              <a:lnSpc>
                <a:spcPct val="90000"/>
              </a:lnSpc>
              <a:buFontTx/>
              <a:buNone/>
            </a:pPr>
            <a:r>
              <a:rPr lang="en-US" sz="2000">
                <a:ea typeface="Arial" charset="0"/>
              </a:rPr>
              <a:t>P [end of word]</a:t>
            </a:r>
          </a:p>
          <a:p>
            <a:pPr lvl="1">
              <a:lnSpc>
                <a:spcPct val="90000"/>
              </a:lnSpc>
              <a:buFontTx/>
              <a:buNone/>
            </a:pPr>
            <a:r>
              <a:rPr lang="en-US" sz="2000">
                <a:ea typeface="Arial" charset="0"/>
              </a:rPr>
              <a:t>K [shift]</a:t>
            </a:r>
          </a:p>
          <a:p>
            <a:pPr lvl="1">
              <a:lnSpc>
                <a:spcPct val="90000"/>
              </a:lnSpc>
              <a:buFontTx/>
              <a:buNone/>
            </a:pPr>
            <a:r>
              <a:rPr lang="en-US" sz="2000">
                <a:ea typeface="Arial" charset="0"/>
              </a:rPr>
              <a:t>BB [click]</a:t>
            </a:r>
          </a:p>
          <a:p>
            <a:pPr lvl="1">
              <a:lnSpc>
                <a:spcPct val="90000"/>
              </a:lnSpc>
              <a:buFontTx/>
              <a:buNone/>
            </a:pPr>
            <a:r>
              <a:rPr lang="en-US" sz="2000">
                <a:ea typeface="Arial" charset="0"/>
              </a:rPr>
              <a:t>H [to keyboard]</a:t>
            </a:r>
          </a:p>
          <a:p>
            <a:pPr lvl="1">
              <a:lnSpc>
                <a:spcPct val="90000"/>
              </a:lnSpc>
              <a:buFontTx/>
              <a:buNone/>
            </a:pPr>
            <a:r>
              <a:rPr lang="en-US" sz="2000">
                <a:ea typeface="Arial" charset="0"/>
              </a:rPr>
              <a:t>M</a:t>
            </a:r>
          </a:p>
          <a:p>
            <a:pPr lvl="1">
              <a:lnSpc>
                <a:spcPct val="90000"/>
              </a:lnSpc>
              <a:buFontTx/>
              <a:buNone/>
            </a:pPr>
            <a:r>
              <a:rPr lang="en-US" sz="2000">
                <a:ea typeface="Arial" charset="0"/>
              </a:rPr>
              <a:t>K [Del]</a:t>
            </a:r>
          </a:p>
          <a:p>
            <a:pPr>
              <a:lnSpc>
                <a:spcPct val="90000"/>
              </a:lnSpc>
            </a:pPr>
            <a:r>
              <a:rPr lang="en-US" sz="2400">
                <a:ea typeface="Arial" charset="0"/>
              </a:rPr>
              <a:t>Total: 3M + 2P + 4B + 1K</a:t>
            </a:r>
          </a:p>
          <a:p>
            <a:pPr lvl="1">
              <a:lnSpc>
                <a:spcPct val="90000"/>
              </a:lnSpc>
              <a:buFontTx/>
              <a:buNone/>
            </a:pPr>
            <a:r>
              <a:rPr lang="en-US" sz="2000">
                <a:ea typeface="Arial" charset="0"/>
              </a:rPr>
              <a:t>= 6.93 sec</a:t>
            </a:r>
          </a:p>
          <a:p>
            <a:pPr lvl="1">
              <a:lnSpc>
                <a:spcPct val="90000"/>
              </a:lnSpc>
              <a:buFontTx/>
              <a:buNone/>
            </a:pPr>
            <a:endParaRPr lang="en-US" sz="2000">
              <a:ea typeface="Arial" charset="0"/>
            </a:endParaRPr>
          </a:p>
        </p:txBody>
      </p:sp>
      <p:sp>
        <p:nvSpPr>
          <p:cNvPr id="75780" name="Date Placeholder 4"/>
          <p:cNvSpPr>
            <a:spLocks noGrp="1"/>
          </p:cNvSpPr>
          <p:nvPr>
            <p:ph type="dt" sz="quarter" idx="10"/>
          </p:nvPr>
        </p:nvSpPr>
        <p:spPr>
          <a:noFill/>
        </p:spPr>
        <p:txBody>
          <a:bodyPr/>
          <a:lstStyle/>
          <a:p>
            <a:r>
              <a:rPr lang="en-US" smtClean="0"/>
              <a:t>Spring 2011</a:t>
            </a:r>
            <a:endParaRPr lang="en-US"/>
          </a:p>
        </p:txBody>
      </p:sp>
      <p:sp>
        <p:nvSpPr>
          <p:cNvPr id="75781" name="Footer Placeholder 5"/>
          <p:cNvSpPr>
            <a:spLocks noGrp="1"/>
          </p:cNvSpPr>
          <p:nvPr>
            <p:ph type="ftr" sz="quarter" idx="11"/>
          </p:nvPr>
        </p:nvSpPr>
        <p:spPr>
          <a:noFill/>
        </p:spPr>
        <p:txBody>
          <a:bodyPr/>
          <a:lstStyle/>
          <a:p>
            <a:r>
              <a:rPr lang="en-US" smtClean="0"/>
              <a:t>6.813/6.831 User Interface Design and Implementation</a:t>
            </a:r>
            <a:endParaRPr lang="en-US"/>
          </a:p>
        </p:txBody>
      </p:sp>
      <p:sp>
        <p:nvSpPr>
          <p:cNvPr id="75782" name="Slide Number Placeholder 6"/>
          <p:cNvSpPr>
            <a:spLocks noGrp="1"/>
          </p:cNvSpPr>
          <p:nvPr>
            <p:ph type="sldNum" sz="quarter" idx="12"/>
          </p:nvPr>
        </p:nvSpPr>
        <p:spPr>
          <a:noFill/>
        </p:spPr>
        <p:txBody>
          <a:bodyPr/>
          <a:lstStyle/>
          <a:p>
            <a:fld id="{CEB2464E-B56C-9F4E-876C-580346845B58}" type="slidenum">
              <a:rPr lang="en-US"/>
              <a:pPr/>
              <a:t>34</a:t>
            </a:fld>
            <a:endParaRPr lang="en-US"/>
          </a:p>
        </p:txBody>
      </p:sp>
      <p:sp>
        <p:nvSpPr>
          <p:cNvPr id="75783" name="Rectangle 4"/>
          <p:cNvSpPr>
            <a:spLocks noGrp="1" noChangeArrowheads="1"/>
          </p:cNvSpPr>
          <p:nvPr>
            <p:ph type="body" sz="half" idx="4294967295"/>
          </p:nvPr>
        </p:nvSpPr>
        <p:spPr>
          <a:xfrm>
            <a:off x="5334000" y="1371600"/>
            <a:ext cx="3810000" cy="4724400"/>
          </a:xfrm>
        </p:spPr>
        <p:txBody>
          <a:bodyPr/>
          <a:lstStyle/>
          <a:p>
            <a:pPr>
              <a:lnSpc>
                <a:spcPct val="90000"/>
              </a:lnSpc>
            </a:pPr>
            <a:r>
              <a:rPr lang="en-US" sz="2400">
                <a:ea typeface="Arial" charset="0"/>
              </a:rPr>
              <a:t>Del key N times</a:t>
            </a:r>
          </a:p>
          <a:p>
            <a:pPr lvl="1">
              <a:lnSpc>
                <a:spcPct val="90000"/>
              </a:lnSpc>
              <a:buFontTx/>
              <a:buNone/>
            </a:pPr>
            <a:r>
              <a:rPr lang="en-US" sz="2000">
                <a:ea typeface="Arial" charset="0"/>
              </a:rPr>
              <a:t>M</a:t>
            </a:r>
          </a:p>
          <a:p>
            <a:pPr lvl="1">
              <a:lnSpc>
                <a:spcPct val="90000"/>
              </a:lnSpc>
              <a:buFontTx/>
              <a:buNone/>
            </a:pPr>
            <a:r>
              <a:rPr lang="en-US" sz="2000">
                <a:ea typeface="Arial" charset="0"/>
              </a:rPr>
              <a:t>P [start of word] 	</a:t>
            </a:r>
          </a:p>
          <a:p>
            <a:pPr lvl="1">
              <a:lnSpc>
                <a:spcPct val="90000"/>
              </a:lnSpc>
              <a:buFontTx/>
              <a:buNone/>
            </a:pPr>
            <a:r>
              <a:rPr lang="en-US" sz="2000">
                <a:ea typeface="Arial" charset="0"/>
              </a:rPr>
              <a:t>BB [click]</a:t>
            </a:r>
          </a:p>
          <a:p>
            <a:pPr lvl="1">
              <a:lnSpc>
                <a:spcPct val="90000"/>
              </a:lnSpc>
              <a:buFontTx/>
              <a:buNone/>
            </a:pPr>
            <a:r>
              <a:rPr lang="en-US" sz="2000">
                <a:ea typeface="Arial" charset="0"/>
              </a:rPr>
              <a:t>H</a:t>
            </a:r>
          </a:p>
          <a:p>
            <a:pPr lvl="1">
              <a:lnSpc>
                <a:spcPct val="90000"/>
              </a:lnSpc>
              <a:buFontTx/>
              <a:buNone/>
            </a:pPr>
            <a:r>
              <a:rPr lang="en-US" sz="2000">
                <a:ea typeface="Arial" charset="0"/>
              </a:rPr>
              <a:t>M</a:t>
            </a:r>
          </a:p>
          <a:p>
            <a:pPr lvl="1">
              <a:lnSpc>
                <a:spcPct val="90000"/>
              </a:lnSpc>
              <a:buFontTx/>
              <a:buNone/>
            </a:pPr>
            <a:r>
              <a:rPr lang="en-US" sz="2000">
                <a:ea typeface="Arial" charset="0"/>
              </a:rPr>
              <a:t>K [Del]</a:t>
            </a:r>
          </a:p>
          <a:p>
            <a:pPr lvl="1">
              <a:lnSpc>
                <a:spcPct val="90000"/>
              </a:lnSpc>
              <a:buFontTx/>
              <a:buNone/>
            </a:pPr>
            <a:r>
              <a:rPr lang="en-US" sz="2000">
                <a:ea typeface="Arial" charset="0"/>
              </a:rPr>
              <a:t>  x n [length of word]</a:t>
            </a:r>
          </a:p>
          <a:p>
            <a:pPr>
              <a:lnSpc>
                <a:spcPct val="90000"/>
              </a:lnSpc>
            </a:pPr>
            <a:r>
              <a:rPr lang="en-US" sz="2400">
                <a:ea typeface="Arial" charset="0"/>
              </a:rPr>
              <a:t>Total: 2M+P+2B+H+nK</a:t>
            </a:r>
          </a:p>
          <a:p>
            <a:pPr lvl="1">
              <a:lnSpc>
                <a:spcPct val="90000"/>
              </a:lnSpc>
              <a:buFontTx/>
              <a:buNone/>
            </a:pPr>
            <a:r>
              <a:rPr lang="en-US" sz="2000">
                <a:ea typeface="Arial" charset="0"/>
              </a:rPr>
              <a:t>= 4.36 + 0.28n sec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4"/>
          <p:cNvSpPr>
            <a:spLocks noGrp="1" noChangeArrowheads="1"/>
          </p:cNvSpPr>
          <p:nvPr>
            <p:ph type="title"/>
          </p:nvPr>
        </p:nvSpPr>
        <p:spPr/>
        <p:txBody>
          <a:bodyPr/>
          <a:lstStyle/>
          <a:p>
            <a:r>
              <a:rPr lang="en-US">
                <a:ea typeface="ＭＳ Ｐゴシック" charset="-128"/>
              </a:rPr>
              <a:t>Empirical Validation of KLM</a:t>
            </a:r>
          </a:p>
        </p:txBody>
      </p:sp>
      <p:sp>
        <p:nvSpPr>
          <p:cNvPr id="77827" name="Text Placeholder 6"/>
          <p:cNvSpPr>
            <a:spLocks noGrp="1"/>
          </p:cNvSpPr>
          <p:nvPr>
            <p:ph type="body" idx="1"/>
          </p:nvPr>
        </p:nvSpPr>
        <p:spPr/>
        <p:txBody>
          <a:bodyPr/>
          <a:lstStyle/>
          <a:p>
            <a:endParaRPr lang="en-US">
              <a:ea typeface="Arial" charset="0"/>
            </a:endParaRPr>
          </a:p>
        </p:txBody>
      </p:sp>
      <p:sp>
        <p:nvSpPr>
          <p:cNvPr id="77828" name="Date Placeholder 2"/>
          <p:cNvSpPr>
            <a:spLocks noGrp="1"/>
          </p:cNvSpPr>
          <p:nvPr>
            <p:ph type="dt" sz="quarter" idx="10"/>
          </p:nvPr>
        </p:nvSpPr>
        <p:spPr>
          <a:noFill/>
        </p:spPr>
        <p:txBody>
          <a:bodyPr/>
          <a:lstStyle/>
          <a:p>
            <a:r>
              <a:rPr lang="en-US" smtClean="0"/>
              <a:t>Spring 2011</a:t>
            </a:r>
            <a:endParaRPr lang="en-US"/>
          </a:p>
        </p:txBody>
      </p:sp>
      <p:sp>
        <p:nvSpPr>
          <p:cNvPr id="77829" name="Footer Placeholder 3"/>
          <p:cNvSpPr>
            <a:spLocks noGrp="1"/>
          </p:cNvSpPr>
          <p:nvPr>
            <p:ph type="ftr" sz="quarter" idx="11"/>
          </p:nvPr>
        </p:nvSpPr>
        <p:spPr>
          <a:noFill/>
        </p:spPr>
        <p:txBody>
          <a:bodyPr/>
          <a:lstStyle/>
          <a:p>
            <a:r>
              <a:rPr lang="en-US" smtClean="0"/>
              <a:t>6.813/6.831 User Interface Design and Implementation</a:t>
            </a:r>
            <a:endParaRPr lang="en-US"/>
          </a:p>
        </p:txBody>
      </p:sp>
      <p:sp>
        <p:nvSpPr>
          <p:cNvPr id="77830" name="Slide Number Placeholder 4"/>
          <p:cNvSpPr>
            <a:spLocks noGrp="1"/>
          </p:cNvSpPr>
          <p:nvPr>
            <p:ph type="sldNum" sz="quarter" idx="12"/>
          </p:nvPr>
        </p:nvSpPr>
        <p:spPr>
          <a:noFill/>
        </p:spPr>
        <p:txBody>
          <a:bodyPr/>
          <a:lstStyle/>
          <a:p>
            <a:fld id="{44A1727D-07CC-1949-AA62-6AF148AEE449}" type="slidenum">
              <a:rPr lang="en-US"/>
              <a:pPr/>
              <a:t>35</a:t>
            </a:fld>
            <a:endParaRPr lang="en-US"/>
          </a:p>
        </p:txBody>
      </p:sp>
      <p:pic>
        <p:nvPicPr>
          <p:cNvPr id="77831" name="Picture 7"/>
          <p:cNvPicPr>
            <a:picLocks noChangeAspect="1" noChangeArrowheads="1"/>
          </p:cNvPicPr>
          <p:nvPr/>
        </p:nvPicPr>
        <p:blipFill>
          <a:blip r:embed="rId3"/>
          <a:srcRect l="8571" t="18456" r="39429" b="8525"/>
          <a:stretch>
            <a:fillRect/>
          </a:stretch>
        </p:blipFill>
        <p:spPr bwMode="auto">
          <a:xfrm>
            <a:off x="1524000" y="762000"/>
            <a:ext cx="5029200" cy="5029200"/>
          </a:xfrm>
          <a:prstGeom prst="rect">
            <a:avLst/>
          </a:prstGeom>
          <a:noFill/>
          <a:ln w="25400">
            <a:noFill/>
            <a:miter lim="800000"/>
            <a:headEnd/>
            <a:tailEnd type="none" w="lg" len="lg"/>
          </a:ln>
        </p:spPr>
      </p:pic>
      <p:sp>
        <p:nvSpPr>
          <p:cNvPr id="77832" name="Rectangle 7"/>
          <p:cNvSpPr>
            <a:spLocks noChangeArrowheads="1"/>
          </p:cNvSpPr>
          <p:nvPr/>
        </p:nvSpPr>
        <p:spPr bwMode="auto">
          <a:xfrm>
            <a:off x="3810000" y="5791200"/>
            <a:ext cx="2609850" cy="307975"/>
          </a:xfrm>
          <a:prstGeom prst="rect">
            <a:avLst/>
          </a:prstGeom>
          <a:noFill/>
          <a:ln w="9525">
            <a:noFill/>
            <a:miter lim="800000"/>
            <a:headEnd/>
            <a:tailEnd/>
          </a:ln>
        </p:spPr>
        <p:txBody>
          <a:bodyPr wrap="none">
            <a:prstTxWarp prst="textNoShape">
              <a:avLst/>
            </a:prstTxWarp>
            <a:spAutoFit/>
          </a:bodyPr>
          <a:lstStyle/>
          <a:p>
            <a:r>
              <a:rPr lang="en-US" sz="1400"/>
              <a:t>Source: Card, Moran &amp; Newell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ea typeface="ＭＳ Ｐゴシック" charset="-128"/>
              </a:rPr>
              <a:t>Applications of KLM</a:t>
            </a:r>
          </a:p>
        </p:txBody>
      </p:sp>
      <p:sp>
        <p:nvSpPr>
          <p:cNvPr id="79875" name="Rectangle 3"/>
          <p:cNvSpPr>
            <a:spLocks noGrp="1" noChangeArrowheads="1"/>
          </p:cNvSpPr>
          <p:nvPr>
            <p:ph type="body" idx="1"/>
          </p:nvPr>
        </p:nvSpPr>
        <p:spPr/>
        <p:txBody>
          <a:bodyPr/>
          <a:lstStyle/>
          <a:p>
            <a:r>
              <a:rPr lang="en-US">
                <a:ea typeface="Arial" charset="0"/>
              </a:rPr>
              <a:t>Comparing designs &amp; methods</a:t>
            </a:r>
          </a:p>
          <a:p>
            <a:r>
              <a:rPr lang="en-US">
                <a:ea typeface="Arial" charset="0"/>
              </a:rPr>
              <a:t>Parametric analysis</a:t>
            </a:r>
          </a:p>
          <a:p>
            <a:endParaRPr lang="en-US">
              <a:ea typeface="Arial" charset="0"/>
            </a:endParaRPr>
          </a:p>
          <a:p>
            <a:endParaRPr lang="en-US">
              <a:ea typeface="Arial" charset="0"/>
            </a:endParaRPr>
          </a:p>
          <a:p>
            <a:endParaRPr lang="en-US">
              <a:ea typeface="Arial" charset="0"/>
            </a:endParaRPr>
          </a:p>
          <a:p>
            <a:endParaRPr lang="en-US">
              <a:ea typeface="Arial" charset="0"/>
            </a:endParaRPr>
          </a:p>
          <a:p>
            <a:endParaRPr lang="en-US">
              <a:ea typeface="Arial" charset="0"/>
            </a:endParaRPr>
          </a:p>
        </p:txBody>
      </p:sp>
      <p:sp>
        <p:nvSpPr>
          <p:cNvPr id="79876" name="Date Placeholder 3"/>
          <p:cNvSpPr>
            <a:spLocks noGrp="1"/>
          </p:cNvSpPr>
          <p:nvPr>
            <p:ph type="dt" sz="quarter" idx="10"/>
          </p:nvPr>
        </p:nvSpPr>
        <p:spPr>
          <a:noFill/>
        </p:spPr>
        <p:txBody>
          <a:bodyPr/>
          <a:lstStyle/>
          <a:p>
            <a:r>
              <a:rPr lang="en-US" smtClean="0"/>
              <a:t>Spring 2011</a:t>
            </a:r>
            <a:endParaRPr lang="en-US"/>
          </a:p>
        </p:txBody>
      </p:sp>
      <p:sp>
        <p:nvSpPr>
          <p:cNvPr id="7987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79878" name="Slide Number Placeholder 5"/>
          <p:cNvSpPr>
            <a:spLocks noGrp="1"/>
          </p:cNvSpPr>
          <p:nvPr>
            <p:ph type="sldNum" sz="quarter" idx="12"/>
          </p:nvPr>
        </p:nvSpPr>
        <p:spPr>
          <a:noFill/>
        </p:spPr>
        <p:txBody>
          <a:bodyPr/>
          <a:lstStyle/>
          <a:p>
            <a:fld id="{23126192-369F-0D40-894A-A9CA0BCF50A9}" type="slidenum">
              <a:rPr lang="en-US"/>
              <a:pPr/>
              <a:t>36</a:t>
            </a:fld>
            <a:endParaRPr lang="en-US"/>
          </a:p>
        </p:txBody>
      </p:sp>
      <p:sp>
        <p:nvSpPr>
          <p:cNvPr id="79879" name="Rectangle 4"/>
          <p:cNvSpPr>
            <a:spLocks noChangeArrowheads="1"/>
          </p:cNvSpPr>
          <p:nvPr/>
        </p:nvSpPr>
        <p:spPr bwMode="auto">
          <a:xfrm>
            <a:off x="2259013" y="2716213"/>
            <a:ext cx="2447925" cy="147955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79880" name="Line 5"/>
          <p:cNvSpPr>
            <a:spLocks noChangeShapeType="1"/>
          </p:cNvSpPr>
          <p:nvPr/>
        </p:nvSpPr>
        <p:spPr bwMode="auto">
          <a:xfrm flipV="1">
            <a:off x="2232025" y="3065463"/>
            <a:ext cx="2501900" cy="887412"/>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79881" name="Line 6"/>
          <p:cNvSpPr>
            <a:spLocks noChangeShapeType="1"/>
          </p:cNvSpPr>
          <p:nvPr/>
        </p:nvSpPr>
        <p:spPr bwMode="auto">
          <a:xfrm flipV="1">
            <a:off x="2232025" y="3389313"/>
            <a:ext cx="2447925" cy="106362"/>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79882" name="Text Box 7"/>
          <p:cNvSpPr txBox="1">
            <a:spLocks noChangeArrowheads="1"/>
          </p:cNvSpPr>
          <p:nvPr/>
        </p:nvSpPr>
        <p:spPr bwMode="auto">
          <a:xfrm>
            <a:off x="1684338" y="2636838"/>
            <a:ext cx="339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T</a:t>
            </a:r>
          </a:p>
        </p:txBody>
      </p:sp>
      <p:sp>
        <p:nvSpPr>
          <p:cNvPr id="79883" name="Text Box 8"/>
          <p:cNvSpPr txBox="1">
            <a:spLocks noChangeArrowheads="1"/>
          </p:cNvSpPr>
          <p:nvPr/>
        </p:nvSpPr>
        <p:spPr bwMode="auto">
          <a:xfrm>
            <a:off x="4302125" y="4305300"/>
            <a:ext cx="325438" cy="396875"/>
          </a:xfrm>
          <a:prstGeom prst="rect">
            <a:avLst/>
          </a:prstGeom>
          <a:noFill/>
          <a:ln w="25400">
            <a:noFill/>
            <a:miter lim="800000"/>
            <a:headEnd/>
            <a:tailEnd type="none" w="lg" len="lg"/>
          </a:ln>
        </p:spPr>
        <p:txBody>
          <a:bodyPr wrap="none" anchorCtr="1">
            <a:prstTxWarp prst="textNoShape">
              <a:avLst/>
            </a:prstTxWarp>
            <a:spAutoFit/>
          </a:bodyPr>
          <a:lstStyle/>
          <a:p>
            <a:r>
              <a:rPr lang="en-US"/>
              <a:t>n</a:t>
            </a:r>
          </a:p>
        </p:txBody>
      </p:sp>
      <p:sp>
        <p:nvSpPr>
          <p:cNvPr id="79884" name="Text Box 9"/>
          <p:cNvSpPr txBox="1">
            <a:spLocks noChangeArrowheads="1"/>
          </p:cNvSpPr>
          <p:nvPr/>
        </p:nvSpPr>
        <p:spPr bwMode="auto">
          <a:xfrm>
            <a:off x="4813300" y="2744788"/>
            <a:ext cx="1454150" cy="396875"/>
          </a:xfrm>
          <a:prstGeom prst="rect">
            <a:avLst/>
          </a:prstGeom>
          <a:noFill/>
          <a:ln w="25400">
            <a:noFill/>
            <a:miter lim="800000"/>
            <a:headEnd/>
            <a:tailEnd type="none" w="lg" len="lg"/>
          </a:ln>
        </p:spPr>
        <p:txBody>
          <a:bodyPr wrap="none" anchorCtr="1">
            <a:prstTxWarp prst="textNoShape">
              <a:avLst/>
            </a:prstTxWarp>
            <a:spAutoFit/>
          </a:bodyPr>
          <a:lstStyle/>
          <a:p>
            <a:r>
              <a:rPr lang="en-US"/>
              <a:t>Del n times</a:t>
            </a:r>
          </a:p>
        </p:txBody>
      </p:sp>
      <p:sp>
        <p:nvSpPr>
          <p:cNvPr id="79885" name="Text Box 10"/>
          <p:cNvSpPr txBox="1">
            <a:spLocks noChangeArrowheads="1"/>
          </p:cNvSpPr>
          <p:nvPr/>
        </p:nvSpPr>
        <p:spPr bwMode="auto">
          <a:xfrm>
            <a:off x="4895850" y="3219450"/>
            <a:ext cx="1271588" cy="396875"/>
          </a:xfrm>
          <a:prstGeom prst="rect">
            <a:avLst/>
          </a:prstGeom>
          <a:noFill/>
          <a:ln w="25400">
            <a:noFill/>
            <a:miter lim="800000"/>
            <a:headEnd/>
            <a:tailEnd type="none" w="lg" len="lg"/>
          </a:ln>
        </p:spPr>
        <p:txBody>
          <a:bodyPr wrap="none" anchorCtr="1">
            <a:prstTxWarp prst="textNoShape">
              <a:avLst/>
            </a:prstTxWarp>
            <a:spAutoFit/>
          </a:bodyPr>
          <a:lstStyle/>
          <a:p>
            <a:r>
              <a:rPr lang="en-US"/>
              <a:t>Shift-click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ea typeface="ＭＳ Ｐゴシック" charset="-128"/>
              </a:rPr>
              <a:t>Limitations of KLM</a:t>
            </a:r>
          </a:p>
        </p:txBody>
      </p:sp>
      <p:sp>
        <p:nvSpPr>
          <p:cNvPr id="81923" name="Rectangle 3"/>
          <p:cNvSpPr>
            <a:spLocks noGrp="1" noChangeArrowheads="1"/>
          </p:cNvSpPr>
          <p:nvPr>
            <p:ph type="body" idx="1"/>
          </p:nvPr>
        </p:nvSpPr>
        <p:spPr/>
        <p:txBody>
          <a:bodyPr/>
          <a:lstStyle/>
          <a:p>
            <a:pPr>
              <a:lnSpc>
                <a:spcPct val="90000"/>
              </a:lnSpc>
            </a:pPr>
            <a:r>
              <a:rPr lang="en-US">
                <a:ea typeface="Arial" charset="0"/>
              </a:rPr>
              <a:t>Only expert users doing routine (well-learned) tasks</a:t>
            </a:r>
          </a:p>
          <a:p>
            <a:pPr>
              <a:lnSpc>
                <a:spcPct val="90000"/>
              </a:lnSpc>
            </a:pPr>
            <a:r>
              <a:rPr lang="en-US">
                <a:ea typeface="Arial" charset="0"/>
              </a:rPr>
              <a:t>Only measures efficiency</a:t>
            </a:r>
          </a:p>
          <a:p>
            <a:pPr lvl="1">
              <a:lnSpc>
                <a:spcPct val="90000"/>
              </a:lnSpc>
            </a:pPr>
            <a:r>
              <a:rPr lang="en-US">
                <a:ea typeface="Arial" charset="0"/>
              </a:rPr>
              <a:t>Not learnability, memorability, errors, etc.</a:t>
            </a:r>
          </a:p>
          <a:p>
            <a:pPr>
              <a:lnSpc>
                <a:spcPct val="90000"/>
              </a:lnSpc>
            </a:pPr>
            <a:r>
              <a:rPr lang="en-US">
                <a:ea typeface="Arial" charset="0"/>
              </a:rPr>
              <a:t>Ignores</a:t>
            </a:r>
          </a:p>
          <a:p>
            <a:pPr lvl="1">
              <a:lnSpc>
                <a:spcPct val="90000"/>
              </a:lnSpc>
            </a:pPr>
            <a:r>
              <a:rPr lang="en-US">
                <a:ea typeface="Arial" charset="0"/>
              </a:rPr>
              <a:t>errors (methods must be error-free)</a:t>
            </a:r>
          </a:p>
          <a:p>
            <a:pPr lvl="1">
              <a:lnSpc>
                <a:spcPct val="90000"/>
              </a:lnSpc>
            </a:pPr>
            <a:r>
              <a:rPr lang="en-US">
                <a:ea typeface="Arial" charset="0"/>
              </a:rPr>
              <a:t>parallel action (shift-click)</a:t>
            </a:r>
          </a:p>
          <a:p>
            <a:pPr lvl="1">
              <a:lnSpc>
                <a:spcPct val="90000"/>
              </a:lnSpc>
            </a:pPr>
            <a:r>
              <a:rPr lang="en-US">
                <a:ea typeface="Arial" charset="0"/>
              </a:rPr>
              <a:t>mental workload (e.g. attention &amp; WM limits)</a:t>
            </a:r>
          </a:p>
          <a:p>
            <a:pPr lvl="1">
              <a:lnSpc>
                <a:spcPct val="90000"/>
              </a:lnSpc>
            </a:pPr>
            <a:r>
              <a:rPr lang="en-US">
                <a:ea typeface="Arial" charset="0"/>
              </a:rPr>
              <a:t>planning &amp; problem solving (how does user select the method?)</a:t>
            </a:r>
          </a:p>
          <a:p>
            <a:pPr lvl="1">
              <a:lnSpc>
                <a:spcPct val="90000"/>
              </a:lnSpc>
            </a:pPr>
            <a:r>
              <a:rPr lang="en-US">
                <a:ea typeface="Arial" charset="0"/>
              </a:rPr>
              <a:t>fatigue</a:t>
            </a:r>
          </a:p>
        </p:txBody>
      </p:sp>
      <p:sp>
        <p:nvSpPr>
          <p:cNvPr id="81924" name="Date Placeholder 3"/>
          <p:cNvSpPr>
            <a:spLocks noGrp="1"/>
          </p:cNvSpPr>
          <p:nvPr>
            <p:ph type="dt" sz="quarter" idx="10"/>
          </p:nvPr>
        </p:nvSpPr>
        <p:spPr>
          <a:noFill/>
        </p:spPr>
        <p:txBody>
          <a:bodyPr/>
          <a:lstStyle/>
          <a:p>
            <a:r>
              <a:rPr lang="en-US" smtClean="0"/>
              <a:t>Spring 2011</a:t>
            </a:r>
            <a:endParaRPr lang="en-US"/>
          </a:p>
        </p:txBody>
      </p:sp>
      <p:sp>
        <p:nvSpPr>
          <p:cNvPr id="81925"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81926" name="Slide Number Placeholder 5"/>
          <p:cNvSpPr>
            <a:spLocks noGrp="1"/>
          </p:cNvSpPr>
          <p:nvPr>
            <p:ph type="sldNum" sz="quarter" idx="12"/>
          </p:nvPr>
        </p:nvSpPr>
        <p:spPr>
          <a:noFill/>
        </p:spPr>
        <p:txBody>
          <a:bodyPr/>
          <a:lstStyle/>
          <a:p>
            <a:fld id="{E258AB08-8DD0-6E4B-8166-37666C346AAA}" type="slidenum">
              <a:rPr lang="en-US"/>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ea typeface="ＭＳ Ｐゴシック" charset="-128"/>
              </a:rPr>
              <a:t>CPM-GOMS</a:t>
            </a:r>
          </a:p>
        </p:txBody>
      </p:sp>
      <p:sp>
        <p:nvSpPr>
          <p:cNvPr id="83971" name="Rectangle 3"/>
          <p:cNvSpPr>
            <a:spLocks noGrp="1" noChangeArrowheads="1"/>
          </p:cNvSpPr>
          <p:nvPr>
            <p:ph type="body" idx="1"/>
          </p:nvPr>
        </p:nvSpPr>
        <p:spPr/>
        <p:txBody>
          <a:bodyPr/>
          <a:lstStyle/>
          <a:p>
            <a:r>
              <a:rPr lang="en-US">
                <a:ea typeface="Arial" charset="0"/>
              </a:rPr>
              <a:t>CPM-GOMS models parallel operations</a:t>
            </a:r>
          </a:p>
          <a:p>
            <a:pPr lvl="1"/>
            <a:r>
              <a:rPr lang="en-US">
                <a:ea typeface="Arial" charset="0"/>
              </a:rPr>
              <a:t>e.g. point &amp; shift-click</a:t>
            </a:r>
          </a:p>
          <a:p>
            <a:r>
              <a:rPr lang="en-US">
                <a:ea typeface="Arial" charset="0"/>
              </a:rPr>
              <a:t>Uses parallel cognitive model</a:t>
            </a:r>
          </a:p>
          <a:p>
            <a:pPr lvl="1"/>
            <a:r>
              <a:rPr lang="en-US">
                <a:ea typeface="Arial" charset="0"/>
              </a:rPr>
              <a:t>each processor is serial</a:t>
            </a:r>
          </a:p>
          <a:p>
            <a:pPr lvl="1"/>
            <a:r>
              <a:rPr lang="en-US">
                <a:ea typeface="Arial" charset="0"/>
              </a:rPr>
              <a:t>different processors run </a:t>
            </a:r>
            <a:br>
              <a:rPr lang="en-US">
                <a:ea typeface="Arial" charset="0"/>
              </a:rPr>
            </a:br>
            <a:r>
              <a:rPr lang="en-US">
                <a:ea typeface="Arial" charset="0"/>
              </a:rPr>
              <a:t>in parallel</a:t>
            </a:r>
          </a:p>
        </p:txBody>
      </p:sp>
      <p:sp>
        <p:nvSpPr>
          <p:cNvPr id="83972" name="Date Placeholder 3"/>
          <p:cNvSpPr>
            <a:spLocks noGrp="1"/>
          </p:cNvSpPr>
          <p:nvPr>
            <p:ph type="dt" sz="quarter" idx="10"/>
          </p:nvPr>
        </p:nvSpPr>
        <p:spPr>
          <a:noFill/>
        </p:spPr>
        <p:txBody>
          <a:bodyPr/>
          <a:lstStyle/>
          <a:p>
            <a:r>
              <a:rPr lang="en-US" smtClean="0"/>
              <a:t>Spring 2011</a:t>
            </a:r>
            <a:endParaRPr lang="en-US"/>
          </a:p>
        </p:txBody>
      </p:sp>
      <p:sp>
        <p:nvSpPr>
          <p:cNvPr id="8397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83974" name="Slide Number Placeholder 5"/>
          <p:cNvSpPr>
            <a:spLocks noGrp="1"/>
          </p:cNvSpPr>
          <p:nvPr>
            <p:ph type="sldNum" sz="quarter" idx="12"/>
          </p:nvPr>
        </p:nvSpPr>
        <p:spPr>
          <a:noFill/>
        </p:spPr>
        <p:txBody>
          <a:bodyPr/>
          <a:lstStyle/>
          <a:p>
            <a:fld id="{D5225865-3A6F-C24C-9E85-EDA5681AA7D7}" type="slidenum">
              <a:rPr lang="en-US"/>
              <a:pPr/>
              <a:t>38</a:t>
            </a:fld>
            <a:endParaRPr lang="en-US"/>
          </a:p>
        </p:txBody>
      </p:sp>
      <p:sp>
        <p:nvSpPr>
          <p:cNvPr id="83975" name="Oval 4"/>
          <p:cNvSpPr>
            <a:spLocks noChangeArrowheads="1"/>
          </p:cNvSpPr>
          <p:nvPr/>
        </p:nvSpPr>
        <p:spPr bwMode="auto">
          <a:xfrm>
            <a:off x="3457575" y="4359275"/>
            <a:ext cx="1019175"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PP</a:t>
            </a:r>
          </a:p>
        </p:txBody>
      </p:sp>
      <p:sp>
        <p:nvSpPr>
          <p:cNvPr id="83976" name="Oval 5"/>
          <p:cNvSpPr>
            <a:spLocks noChangeArrowheads="1"/>
          </p:cNvSpPr>
          <p:nvPr/>
        </p:nvSpPr>
        <p:spPr bwMode="auto">
          <a:xfrm>
            <a:off x="4727575" y="4359275"/>
            <a:ext cx="879475"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CP</a:t>
            </a:r>
          </a:p>
        </p:txBody>
      </p:sp>
      <p:sp>
        <p:nvSpPr>
          <p:cNvPr id="83977" name="Oval 6"/>
          <p:cNvSpPr>
            <a:spLocks noChangeArrowheads="1"/>
          </p:cNvSpPr>
          <p:nvPr/>
        </p:nvSpPr>
        <p:spPr bwMode="auto">
          <a:xfrm>
            <a:off x="6503988" y="3516313"/>
            <a:ext cx="1754187"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MP left hand</a:t>
            </a:r>
          </a:p>
        </p:txBody>
      </p:sp>
      <p:cxnSp>
        <p:nvCxnSpPr>
          <p:cNvPr id="83978" name="AutoShape 10"/>
          <p:cNvCxnSpPr>
            <a:cxnSpLocks noChangeShapeType="1"/>
            <a:stCxn id="83975" idx="6"/>
            <a:endCxn id="83976" idx="2"/>
          </p:cNvCxnSpPr>
          <p:nvPr/>
        </p:nvCxnSpPr>
        <p:spPr bwMode="auto">
          <a:xfrm>
            <a:off x="4476750" y="4719638"/>
            <a:ext cx="250825" cy="0"/>
          </a:xfrm>
          <a:prstGeom prst="straightConnector1">
            <a:avLst/>
          </a:prstGeom>
          <a:noFill/>
          <a:ln w="63500">
            <a:solidFill>
              <a:schemeClr val="tx1"/>
            </a:solidFill>
            <a:round/>
            <a:headEnd/>
            <a:tailEnd type="triangle" w="med" len="med"/>
          </a:ln>
        </p:spPr>
      </p:cxnSp>
      <p:cxnSp>
        <p:nvCxnSpPr>
          <p:cNvPr id="83979" name="AutoShape 11"/>
          <p:cNvCxnSpPr>
            <a:cxnSpLocks noChangeShapeType="1"/>
            <a:stCxn id="83976" idx="6"/>
            <a:endCxn id="83977" idx="2"/>
          </p:cNvCxnSpPr>
          <p:nvPr/>
        </p:nvCxnSpPr>
        <p:spPr bwMode="auto">
          <a:xfrm flipV="1">
            <a:off x="5607050" y="3876675"/>
            <a:ext cx="896938" cy="842963"/>
          </a:xfrm>
          <a:prstGeom prst="curvedConnector3">
            <a:avLst>
              <a:gd name="adj1" fmla="val 49912"/>
            </a:avLst>
          </a:prstGeom>
          <a:noFill/>
          <a:ln w="63500">
            <a:solidFill>
              <a:schemeClr val="tx1"/>
            </a:solidFill>
            <a:round/>
            <a:headEnd/>
            <a:tailEnd type="triangle" w="med" len="med"/>
          </a:ln>
        </p:spPr>
      </p:cxnSp>
      <p:sp>
        <p:nvSpPr>
          <p:cNvPr id="83980" name="Oval 21"/>
          <p:cNvSpPr>
            <a:spLocks noChangeArrowheads="1"/>
          </p:cNvSpPr>
          <p:nvPr/>
        </p:nvSpPr>
        <p:spPr bwMode="auto">
          <a:xfrm>
            <a:off x="6494463" y="4395788"/>
            <a:ext cx="1970087"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MP right hand</a:t>
            </a:r>
          </a:p>
        </p:txBody>
      </p:sp>
      <p:sp>
        <p:nvSpPr>
          <p:cNvPr id="83981" name="Oval 22"/>
          <p:cNvSpPr>
            <a:spLocks noChangeArrowheads="1"/>
          </p:cNvSpPr>
          <p:nvPr/>
        </p:nvSpPr>
        <p:spPr bwMode="auto">
          <a:xfrm>
            <a:off x="6376988" y="5167313"/>
            <a:ext cx="2132012" cy="720725"/>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MP eyes</a:t>
            </a:r>
          </a:p>
        </p:txBody>
      </p:sp>
      <p:cxnSp>
        <p:nvCxnSpPr>
          <p:cNvPr id="83982" name="AutoShape 23"/>
          <p:cNvCxnSpPr>
            <a:cxnSpLocks noChangeShapeType="1"/>
            <a:stCxn id="83976" idx="6"/>
            <a:endCxn id="83980" idx="2"/>
          </p:cNvCxnSpPr>
          <p:nvPr/>
        </p:nvCxnSpPr>
        <p:spPr bwMode="auto">
          <a:xfrm>
            <a:off x="5607050" y="4719638"/>
            <a:ext cx="887413" cy="36512"/>
          </a:xfrm>
          <a:prstGeom prst="curvedConnector3">
            <a:avLst>
              <a:gd name="adj1" fmla="val 49912"/>
            </a:avLst>
          </a:prstGeom>
          <a:noFill/>
          <a:ln w="63500">
            <a:solidFill>
              <a:schemeClr val="tx1"/>
            </a:solidFill>
            <a:round/>
            <a:headEnd/>
            <a:tailEnd type="triangle" w="med" len="med"/>
          </a:ln>
        </p:spPr>
      </p:cxnSp>
      <p:cxnSp>
        <p:nvCxnSpPr>
          <p:cNvPr id="83983" name="AutoShape 24"/>
          <p:cNvCxnSpPr>
            <a:cxnSpLocks noChangeShapeType="1"/>
            <a:stCxn id="83976" idx="6"/>
            <a:endCxn id="83981" idx="2"/>
          </p:cNvCxnSpPr>
          <p:nvPr/>
        </p:nvCxnSpPr>
        <p:spPr bwMode="auto">
          <a:xfrm>
            <a:off x="5607050" y="4719638"/>
            <a:ext cx="769938" cy="808037"/>
          </a:xfrm>
          <a:prstGeom prst="curvedConnector3">
            <a:avLst>
              <a:gd name="adj1" fmla="val 49898"/>
            </a:avLst>
          </a:prstGeom>
          <a:noFill/>
          <a:ln w="63500">
            <a:solidFill>
              <a:schemeClr val="tx1"/>
            </a:solidFill>
            <a:round/>
            <a:headEnd/>
            <a:tailEnd type="triangle" w="med" len="med"/>
          </a:ln>
        </p:spPr>
      </p:cxn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ea typeface="ＭＳ Ｐゴシック" charset="-128"/>
              </a:rPr>
              <a:t>Critical Path Determines Time</a:t>
            </a:r>
          </a:p>
        </p:txBody>
      </p:sp>
      <p:sp>
        <p:nvSpPr>
          <p:cNvPr id="86019" name="Text Placeholder 41"/>
          <p:cNvSpPr>
            <a:spLocks noGrp="1"/>
          </p:cNvSpPr>
          <p:nvPr>
            <p:ph type="body" idx="1"/>
          </p:nvPr>
        </p:nvSpPr>
        <p:spPr/>
        <p:txBody>
          <a:bodyPr/>
          <a:lstStyle/>
          <a:p>
            <a:endParaRPr lang="en-US">
              <a:ea typeface="Arial" charset="0"/>
            </a:endParaRPr>
          </a:p>
        </p:txBody>
      </p:sp>
      <p:sp>
        <p:nvSpPr>
          <p:cNvPr id="86020" name="Date Placeholder 2"/>
          <p:cNvSpPr>
            <a:spLocks noGrp="1"/>
          </p:cNvSpPr>
          <p:nvPr>
            <p:ph type="dt" sz="quarter" idx="10"/>
          </p:nvPr>
        </p:nvSpPr>
        <p:spPr>
          <a:noFill/>
        </p:spPr>
        <p:txBody>
          <a:bodyPr/>
          <a:lstStyle/>
          <a:p>
            <a:r>
              <a:rPr lang="en-US" smtClean="0"/>
              <a:t>Spring 2011</a:t>
            </a:r>
            <a:endParaRPr lang="en-US"/>
          </a:p>
        </p:txBody>
      </p:sp>
      <p:sp>
        <p:nvSpPr>
          <p:cNvPr id="86021" name="Footer Placeholder 3"/>
          <p:cNvSpPr>
            <a:spLocks noGrp="1"/>
          </p:cNvSpPr>
          <p:nvPr>
            <p:ph type="ftr" sz="quarter" idx="11"/>
          </p:nvPr>
        </p:nvSpPr>
        <p:spPr>
          <a:noFill/>
        </p:spPr>
        <p:txBody>
          <a:bodyPr/>
          <a:lstStyle/>
          <a:p>
            <a:r>
              <a:rPr lang="en-US" smtClean="0"/>
              <a:t>6.813/6.831 User Interface Design and Implementation</a:t>
            </a:r>
            <a:endParaRPr lang="en-US"/>
          </a:p>
        </p:txBody>
      </p:sp>
      <p:sp>
        <p:nvSpPr>
          <p:cNvPr id="86022" name="Slide Number Placeholder 4"/>
          <p:cNvSpPr>
            <a:spLocks noGrp="1"/>
          </p:cNvSpPr>
          <p:nvPr>
            <p:ph type="sldNum" sz="quarter" idx="12"/>
          </p:nvPr>
        </p:nvSpPr>
        <p:spPr>
          <a:noFill/>
        </p:spPr>
        <p:txBody>
          <a:bodyPr/>
          <a:lstStyle/>
          <a:p>
            <a:fld id="{D67867A2-CCAA-A342-9719-6004D1694F33}" type="slidenum">
              <a:rPr lang="en-US"/>
              <a:pPr/>
              <a:t>39</a:t>
            </a:fld>
            <a:endParaRPr lang="en-US"/>
          </a:p>
        </p:txBody>
      </p:sp>
      <p:sp>
        <p:nvSpPr>
          <p:cNvPr id="86023" name="Line 5"/>
          <p:cNvSpPr>
            <a:spLocks noChangeShapeType="1"/>
          </p:cNvSpPr>
          <p:nvPr/>
        </p:nvSpPr>
        <p:spPr bwMode="auto">
          <a:xfrm>
            <a:off x="1447800" y="1817688"/>
            <a:ext cx="62484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24" name="Text Box 6"/>
          <p:cNvSpPr txBox="1">
            <a:spLocks noChangeArrowheads="1"/>
          </p:cNvSpPr>
          <p:nvPr/>
        </p:nvSpPr>
        <p:spPr bwMode="auto">
          <a:xfrm>
            <a:off x="652463" y="1600200"/>
            <a:ext cx="523875" cy="396875"/>
          </a:xfrm>
          <a:prstGeom prst="rect">
            <a:avLst/>
          </a:prstGeom>
          <a:noFill/>
          <a:ln w="25400">
            <a:noFill/>
            <a:miter lim="800000"/>
            <a:headEnd/>
            <a:tailEnd type="none" w="lg" len="lg"/>
          </a:ln>
        </p:spPr>
        <p:txBody>
          <a:bodyPr wrap="none" anchorCtr="1">
            <a:prstTxWarp prst="textNoShape">
              <a:avLst/>
            </a:prstTxWarp>
            <a:spAutoFit/>
          </a:bodyPr>
          <a:lstStyle/>
          <a:p>
            <a:r>
              <a:rPr lang="en-US"/>
              <a:t>PP</a:t>
            </a:r>
          </a:p>
        </p:txBody>
      </p:sp>
      <p:sp>
        <p:nvSpPr>
          <p:cNvPr id="86025" name="Line 7"/>
          <p:cNvSpPr>
            <a:spLocks noChangeShapeType="1"/>
          </p:cNvSpPr>
          <p:nvPr/>
        </p:nvSpPr>
        <p:spPr bwMode="auto">
          <a:xfrm>
            <a:off x="1447800" y="2667000"/>
            <a:ext cx="62484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26" name="Text Box 8"/>
          <p:cNvSpPr txBox="1">
            <a:spLocks noChangeArrowheads="1"/>
          </p:cNvSpPr>
          <p:nvPr/>
        </p:nvSpPr>
        <p:spPr bwMode="auto">
          <a:xfrm>
            <a:off x="646113" y="2449513"/>
            <a:ext cx="538162" cy="396875"/>
          </a:xfrm>
          <a:prstGeom prst="rect">
            <a:avLst/>
          </a:prstGeom>
          <a:noFill/>
          <a:ln w="25400">
            <a:noFill/>
            <a:miter lim="800000"/>
            <a:headEnd/>
            <a:tailEnd type="none" w="lg" len="lg"/>
          </a:ln>
        </p:spPr>
        <p:txBody>
          <a:bodyPr wrap="none" anchorCtr="1">
            <a:prstTxWarp prst="textNoShape">
              <a:avLst/>
            </a:prstTxWarp>
            <a:spAutoFit/>
          </a:bodyPr>
          <a:lstStyle/>
          <a:p>
            <a:r>
              <a:rPr lang="en-US"/>
              <a:t>CP</a:t>
            </a:r>
          </a:p>
        </p:txBody>
      </p:sp>
      <p:sp>
        <p:nvSpPr>
          <p:cNvPr id="86027" name="Line 9"/>
          <p:cNvSpPr>
            <a:spLocks noChangeShapeType="1"/>
          </p:cNvSpPr>
          <p:nvPr/>
        </p:nvSpPr>
        <p:spPr bwMode="auto">
          <a:xfrm>
            <a:off x="1447800" y="3641725"/>
            <a:ext cx="62484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28" name="Text Box 10"/>
          <p:cNvSpPr txBox="1">
            <a:spLocks noChangeArrowheads="1"/>
          </p:cNvSpPr>
          <p:nvPr/>
        </p:nvSpPr>
        <p:spPr bwMode="auto">
          <a:xfrm>
            <a:off x="576263" y="3424238"/>
            <a:ext cx="677862" cy="701675"/>
          </a:xfrm>
          <a:prstGeom prst="rect">
            <a:avLst/>
          </a:prstGeom>
          <a:noFill/>
          <a:ln w="25400">
            <a:noFill/>
            <a:miter lim="800000"/>
            <a:headEnd/>
            <a:tailEnd type="none" w="lg" len="lg"/>
          </a:ln>
        </p:spPr>
        <p:txBody>
          <a:bodyPr wrap="none" anchorCtr="1">
            <a:prstTxWarp prst="textNoShape">
              <a:avLst/>
            </a:prstTxWarp>
            <a:spAutoFit/>
          </a:bodyPr>
          <a:lstStyle/>
          <a:p>
            <a:r>
              <a:rPr lang="en-US"/>
              <a:t>MP</a:t>
            </a:r>
            <a:br>
              <a:rPr lang="en-US"/>
            </a:br>
            <a:r>
              <a:rPr lang="en-US"/>
              <a:t>right</a:t>
            </a:r>
          </a:p>
        </p:txBody>
      </p:sp>
      <p:sp>
        <p:nvSpPr>
          <p:cNvPr id="86029" name="Line 11"/>
          <p:cNvSpPr>
            <a:spLocks noChangeShapeType="1"/>
          </p:cNvSpPr>
          <p:nvPr/>
        </p:nvSpPr>
        <p:spPr bwMode="auto">
          <a:xfrm>
            <a:off x="1447800" y="4495800"/>
            <a:ext cx="62484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30" name="Text Box 12"/>
          <p:cNvSpPr txBox="1">
            <a:spLocks noChangeArrowheads="1"/>
          </p:cNvSpPr>
          <p:nvPr/>
        </p:nvSpPr>
        <p:spPr bwMode="auto">
          <a:xfrm>
            <a:off x="631825" y="4278313"/>
            <a:ext cx="565150" cy="701675"/>
          </a:xfrm>
          <a:prstGeom prst="rect">
            <a:avLst/>
          </a:prstGeom>
          <a:noFill/>
          <a:ln w="25400">
            <a:noFill/>
            <a:miter lim="800000"/>
            <a:headEnd/>
            <a:tailEnd type="none" w="lg" len="lg"/>
          </a:ln>
        </p:spPr>
        <p:txBody>
          <a:bodyPr wrap="none" anchorCtr="1">
            <a:prstTxWarp prst="textNoShape">
              <a:avLst/>
            </a:prstTxWarp>
            <a:spAutoFit/>
          </a:bodyPr>
          <a:lstStyle/>
          <a:p>
            <a:r>
              <a:rPr lang="en-US"/>
              <a:t>MP</a:t>
            </a:r>
            <a:br>
              <a:rPr lang="en-US"/>
            </a:br>
            <a:r>
              <a:rPr lang="en-US"/>
              <a:t>left</a:t>
            </a:r>
          </a:p>
        </p:txBody>
      </p:sp>
      <p:sp>
        <p:nvSpPr>
          <p:cNvPr id="86031" name="Line 13"/>
          <p:cNvSpPr>
            <a:spLocks noChangeShapeType="1"/>
          </p:cNvSpPr>
          <p:nvPr/>
        </p:nvSpPr>
        <p:spPr bwMode="auto">
          <a:xfrm>
            <a:off x="1481138" y="5410200"/>
            <a:ext cx="6248400" cy="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32" name="Text Box 14"/>
          <p:cNvSpPr txBox="1">
            <a:spLocks noChangeArrowheads="1"/>
          </p:cNvSpPr>
          <p:nvPr/>
        </p:nvSpPr>
        <p:spPr bwMode="auto">
          <a:xfrm>
            <a:off x="650875" y="5192713"/>
            <a:ext cx="593725" cy="701675"/>
          </a:xfrm>
          <a:prstGeom prst="rect">
            <a:avLst/>
          </a:prstGeom>
          <a:noFill/>
          <a:ln w="25400">
            <a:noFill/>
            <a:miter lim="800000"/>
            <a:headEnd/>
            <a:tailEnd type="none" w="lg" len="lg"/>
          </a:ln>
        </p:spPr>
        <p:txBody>
          <a:bodyPr wrap="none" anchorCtr="1">
            <a:prstTxWarp prst="textNoShape">
              <a:avLst/>
            </a:prstTxWarp>
            <a:spAutoFit/>
          </a:bodyPr>
          <a:lstStyle/>
          <a:p>
            <a:r>
              <a:rPr lang="en-US"/>
              <a:t>MP</a:t>
            </a:r>
          </a:p>
          <a:p>
            <a:r>
              <a:rPr lang="en-US"/>
              <a:t>eye</a:t>
            </a:r>
          </a:p>
        </p:txBody>
      </p:sp>
      <p:sp>
        <p:nvSpPr>
          <p:cNvPr id="86033" name="Line 15"/>
          <p:cNvSpPr>
            <a:spLocks noChangeShapeType="1"/>
          </p:cNvSpPr>
          <p:nvPr/>
        </p:nvSpPr>
        <p:spPr bwMode="auto">
          <a:xfrm>
            <a:off x="1425575" y="1524000"/>
            <a:ext cx="0" cy="4419600"/>
          </a:xfrm>
          <a:prstGeom prst="line">
            <a:avLst/>
          </a:prstGeom>
          <a:noFill/>
          <a:ln w="25400">
            <a:solidFill>
              <a:schemeClr val="tx1"/>
            </a:solidFill>
            <a:round/>
            <a:headEnd/>
            <a:tailEnd type="none" w="lg" len="lg"/>
          </a:ln>
        </p:spPr>
        <p:txBody>
          <a:bodyPr wrap="none" anchorCtr="1">
            <a:prstTxWarp prst="textNoShape">
              <a:avLst/>
            </a:prstTxWarp>
          </a:bodyPr>
          <a:lstStyle/>
          <a:p>
            <a:endParaRPr lang="en-US"/>
          </a:p>
        </p:txBody>
      </p:sp>
      <p:sp>
        <p:nvSpPr>
          <p:cNvPr id="86034" name="Text Box 16"/>
          <p:cNvSpPr txBox="1">
            <a:spLocks noChangeArrowheads="1"/>
          </p:cNvSpPr>
          <p:nvPr/>
        </p:nvSpPr>
        <p:spPr bwMode="auto">
          <a:xfrm>
            <a:off x="1295400" y="1143000"/>
            <a:ext cx="325438" cy="396875"/>
          </a:xfrm>
          <a:prstGeom prst="rect">
            <a:avLst/>
          </a:prstGeom>
          <a:noFill/>
          <a:ln w="25400">
            <a:noFill/>
            <a:miter lim="800000"/>
            <a:headEnd/>
            <a:tailEnd type="none" w="lg" len="lg"/>
          </a:ln>
        </p:spPr>
        <p:txBody>
          <a:bodyPr wrap="none" anchorCtr="1">
            <a:prstTxWarp prst="textNoShape">
              <a:avLst/>
            </a:prstTxWarp>
            <a:spAutoFit/>
          </a:bodyPr>
          <a:lstStyle/>
          <a:p>
            <a:r>
              <a:rPr lang="en-US"/>
              <a:t>0</a:t>
            </a:r>
          </a:p>
        </p:txBody>
      </p:sp>
      <p:sp>
        <p:nvSpPr>
          <p:cNvPr id="86035" name="Rectangle 17"/>
          <p:cNvSpPr>
            <a:spLocks noChangeArrowheads="1"/>
          </p:cNvSpPr>
          <p:nvPr/>
        </p:nvSpPr>
        <p:spPr bwMode="auto">
          <a:xfrm>
            <a:off x="1371600" y="24384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start </a:t>
            </a:r>
            <a:br>
              <a:rPr lang="en-US" sz="1600"/>
            </a:br>
            <a:r>
              <a:rPr lang="en-US" sz="1600"/>
              <a:t>eye move</a:t>
            </a:r>
          </a:p>
        </p:txBody>
      </p:sp>
      <p:sp>
        <p:nvSpPr>
          <p:cNvPr id="86036" name="Rectangle 18"/>
          <p:cNvSpPr>
            <a:spLocks noChangeArrowheads="1"/>
          </p:cNvSpPr>
          <p:nvPr/>
        </p:nvSpPr>
        <p:spPr bwMode="auto">
          <a:xfrm>
            <a:off x="2514600" y="51816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move eye </a:t>
            </a:r>
            <a:br>
              <a:rPr lang="en-US" sz="1600"/>
            </a:br>
            <a:r>
              <a:rPr lang="en-US" sz="1600"/>
              <a:t>to target</a:t>
            </a:r>
          </a:p>
        </p:txBody>
      </p:sp>
      <p:sp>
        <p:nvSpPr>
          <p:cNvPr id="86037" name="Rectangle 19"/>
          <p:cNvSpPr>
            <a:spLocks noChangeArrowheads="1"/>
          </p:cNvSpPr>
          <p:nvPr/>
        </p:nvSpPr>
        <p:spPr bwMode="auto">
          <a:xfrm>
            <a:off x="2438400" y="24384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start </a:t>
            </a:r>
            <a:br>
              <a:rPr lang="en-US" sz="1600"/>
            </a:br>
            <a:r>
              <a:rPr lang="en-US" sz="1600"/>
              <a:t>mouse move</a:t>
            </a:r>
          </a:p>
        </p:txBody>
      </p:sp>
      <p:sp>
        <p:nvSpPr>
          <p:cNvPr id="86038" name="Rectangle 21"/>
          <p:cNvSpPr>
            <a:spLocks noChangeArrowheads="1"/>
          </p:cNvSpPr>
          <p:nvPr/>
        </p:nvSpPr>
        <p:spPr bwMode="auto">
          <a:xfrm>
            <a:off x="1676400" y="2895600"/>
            <a:ext cx="46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50</a:t>
            </a:r>
          </a:p>
        </p:txBody>
      </p:sp>
      <p:sp>
        <p:nvSpPr>
          <p:cNvPr id="86039" name="Rectangle 22"/>
          <p:cNvSpPr>
            <a:spLocks noChangeArrowheads="1"/>
          </p:cNvSpPr>
          <p:nvPr/>
        </p:nvSpPr>
        <p:spPr bwMode="auto">
          <a:xfrm>
            <a:off x="2667000" y="2895600"/>
            <a:ext cx="46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50</a:t>
            </a:r>
          </a:p>
        </p:txBody>
      </p:sp>
      <p:sp>
        <p:nvSpPr>
          <p:cNvPr id="86040" name="Rectangle 23"/>
          <p:cNvSpPr>
            <a:spLocks noChangeArrowheads="1"/>
          </p:cNvSpPr>
          <p:nvPr/>
        </p:nvSpPr>
        <p:spPr bwMode="auto">
          <a:xfrm>
            <a:off x="2743200" y="5638800"/>
            <a:ext cx="46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30</a:t>
            </a:r>
          </a:p>
        </p:txBody>
      </p:sp>
      <p:sp>
        <p:nvSpPr>
          <p:cNvPr id="86041" name="Rectangle 24"/>
          <p:cNvSpPr>
            <a:spLocks noChangeArrowheads="1"/>
          </p:cNvSpPr>
          <p:nvPr/>
        </p:nvSpPr>
        <p:spPr bwMode="auto">
          <a:xfrm>
            <a:off x="3657600" y="15240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perceive</a:t>
            </a:r>
            <a:br>
              <a:rPr lang="en-US" sz="1600"/>
            </a:br>
            <a:r>
              <a:rPr lang="en-US" sz="1600"/>
              <a:t>target</a:t>
            </a:r>
          </a:p>
        </p:txBody>
      </p:sp>
      <p:sp>
        <p:nvSpPr>
          <p:cNvPr id="86042" name="Rectangle 25"/>
          <p:cNvSpPr>
            <a:spLocks noChangeArrowheads="1"/>
          </p:cNvSpPr>
          <p:nvPr/>
        </p:nvSpPr>
        <p:spPr bwMode="auto">
          <a:xfrm>
            <a:off x="3733800" y="3413125"/>
            <a:ext cx="23622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move </a:t>
            </a:r>
            <a:br>
              <a:rPr lang="en-US" sz="1600"/>
            </a:br>
            <a:r>
              <a:rPr lang="en-US" sz="1600"/>
              <a:t>mouse</a:t>
            </a:r>
          </a:p>
        </p:txBody>
      </p:sp>
      <p:sp>
        <p:nvSpPr>
          <p:cNvPr id="86043" name="Rectangle 26"/>
          <p:cNvSpPr>
            <a:spLocks noChangeArrowheads="1"/>
          </p:cNvSpPr>
          <p:nvPr/>
        </p:nvSpPr>
        <p:spPr bwMode="auto">
          <a:xfrm>
            <a:off x="3811588" y="1981200"/>
            <a:ext cx="608012" cy="396875"/>
          </a:xfrm>
          <a:prstGeom prst="rect">
            <a:avLst/>
          </a:prstGeom>
          <a:noFill/>
          <a:ln w="25400">
            <a:noFill/>
            <a:miter lim="800000"/>
            <a:headEnd/>
            <a:tailEnd type="none" w="lg" len="lg"/>
          </a:ln>
        </p:spPr>
        <p:txBody>
          <a:bodyPr wrap="none" anchorCtr="1">
            <a:prstTxWarp prst="textNoShape">
              <a:avLst/>
            </a:prstTxWarp>
            <a:spAutoFit/>
          </a:bodyPr>
          <a:lstStyle/>
          <a:p>
            <a:r>
              <a:rPr lang="en-US"/>
              <a:t>100</a:t>
            </a:r>
          </a:p>
        </p:txBody>
      </p:sp>
      <p:sp>
        <p:nvSpPr>
          <p:cNvPr id="86044" name="Rectangle 27"/>
          <p:cNvSpPr>
            <a:spLocks noChangeArrowheads="1"/>
          </p:cNvSpPr>
          <p:nvPr/>
        </p:nvSpPr>
        <p:spPr bwMode="auto">
          <a:xfrm>
            <a:off x="4572000" y="3946525"/>
            <a:ext cx="608013" cy="396875"/>
          </a:xfrm>
          <a:prstGeom prst="rect">
            <a:avLst/>
          </a:prstGeom>
          <a:noFill/>
          <a:ln w="25400">
            <a:noFill/>
            <a:miter lim="800000"/>
            <a:headEnd/>
            <a:tailEnd type="none" w="lg" len="lg"/>
          </a:ln>
        </p:spPr>
        <p:txBody>
          <a:bodyPr wrap="none" anchorCtr="1">
            <a:prstTxWarp prst="textNoShape">
              <a:avLst/>
            </a:prstTxWarp>
            <a:spAutoFit/>
          </a:bodyPr>
          <a:lstStyle/>
          <a:p>
            <a:r>
              <a:rPr lang="en-US"/>
              <a:t>480</a:t>
            </a:r>
          </a:p>
        </p:txBody>
      </p:sp>
      <p:sp>
        <p:nvSpPr>
          <p:cNvPr id="86045" name="Rectangle 28"/>
          <p:cNvSpPr>
            <a:spLocks noChangeArrowheads="1"/>
          </p:cNvSpPr>
          <p:nvPr/>
        </p:nvSpPr>
        <p:spPr bwMode="auto">
          <a:xfrm>
            <a:off x="6477000" y="15240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perceive</a:t>
            </a:r>
            <a:br>
              <a:rPr lang="en-US" sz="1600"/>
            </a:br>
            <a:r>
              <a:rPr lang="en-US" sz="1600"/>
              <a:t>cursor</a:t>
            </a:r>
          </a:p>
        </p:txBody>
      </p:sp>
      <p:sp>
        <p:nvSpPr>
          <p:cNvPr id="86046" name="Rectangle 29"/>
          <p:cNvSpPr>
            <a:spLocks noChangeArrowheads="1"/>
          </p:cNvSpPr>
          <p:nvPr/>
        </p:nvSpPr>
        <p:spPr bwMode="auto">
          <a:xfrm>
            <a:off x="5867400" y="24384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start </a:t>
            </a:r>
            <a:br>
              <a:rPr lang="en-US" sz="1600"/>
            </a:br>
            <a:r>
              <a:rPr lang="en-US" sz="1600"/>
              <a:t>Shift press</a:t>
            </a:r>
          </a:p>
        </p:txBody>
      </p:sp>
      <p:sp>
        <p:nvSpPr>
          <p:cNvPr id="86047" name="Rectangle 30"/>
          <p:cNvSpPr>
            <a:spLocks noChangeArrowheads="1"/>
          </p:cNvSpPr>
          <p:nvPr/>
        </p:nvSpPr>
        <p:spPr bwMode="auto">
          <a:xfrm>
            <a:off x="4800600" y="24384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verify</a:t>
            </a:r>
            <a:br>
              <a:rPr lang="en-US" sz="1600"/>
            </a:br>
            <a:r>
              <a:rPr lang="en-US" sz="1600"/>
              <a:t>target</a:t>
            </a:r>
          </a:p>
        </p:txBody>
      </p:sp>
      <p:sp>
        <p:nvSpPr>
          <p:cNvPr id="86048" name="Rectangle 31"/>
          <p:cNvSpPr>
            <a:spLocks noChangeArrowheads="1"/>
          </p:cNvSpPr>
          <p:nvPr/>
        </p:nvSpPr>
        <p:spPr bwMode="auto">
          <a:xfrm>
            <a:off x="7086600" y="4267200"/>
            <a:ext cx="990600" cy="533400"/>
          </a:xfrm>
          <a:prstGeom prst="rect">
            <a:avLst/>
          </a:prstGeom>
          <a:solidFill>
            <a:schemeClr val="bg1"/>
          </a:solidFill>
          <a:ln w="25400">
            <a:solidFill>
              <a:schemeClr val="tx1"/>
            </a:solidFill>
            <a:miter lim="800000"/>
            <a:headEnd/>
            <a:tailEnd type="none" w="lg" len="lg"/>
          </a:ln>
        </p:spPr>
        <p:txBody>
          <a:bodyPr wrap="none" anchor="ctr">
            <a:prstTxWarp prst="textNoShape">
              <a:avLst/>
            </a:prstTxWarp>
          </a:bodyPr>
          <a:lstStyle/>
          <a:p>
            <a:pPr algn="ctr"/>
            <a:r>
              <a:rPr lang="en-US" sz="1600"/>
              <a:t>press</a:t>
            </a:r>
            <a:br>
              <a:rPr lang="en-US" sz="1600"/>
            </a:br>
            <a:r>
              <a:rPr lang="en-US" sz="1600"/>
              <a:t>Shift</a:t>
            </a:r>
          </a:p>
        </p:txBody>
      </p:sp>
      <p:sp>
        <p:nvSpPr>
          <p:cNvPr id="86049" name="Rectangle 32"/>
          <p:cNvSpPr>
            <a:spLocks noChangeArrowheads="1"/>
          </p:cNvSpPr>
          <p:nvPr/>
        </p:nvSpPr>
        <p:spPr bwMode="auto">
          <a:xfrm>
            <a:off x="7239000" y="4724400"/>
            <a:ext cx="608013" cy="396875"/>
          </a:xfrm>
          <a:prstGeom prst="rect">
            <a:avLst/>
          </a:prstGeom>
          <a:noFill/>
          <a:ln w="25400">
            <a:noFill/>
            <a:miter lim="800000"/>
            <a:headEnd/>
            <a:tailEnd type="none" w="lg" len="lg"/>
          </a:ln>
        </p:spPr>
        <p:txBody>
          <a:bodyPr wrap="none" anchorCtr="1">
            <a:prstTxWarp prst="textNoShape">
              <a:avLst/>
            </a:prstTxWarp>
            <a:spAutoFit/>
          </a:bodyPr>
          <a:lstStyle/>
          <a:p>
            <a:r>
              <a:rPr lang="en-US"/>
              <a:t>100</a:t>
            </a:r>
          </a:p>
        </p:txBody>
      </p:sp>
      <p:sp>
        <p:nvSpPr>
          <p:cNvPr id="86050" name="Rectangle 33"/>
          <p:cNvSpPr>
            <a:spLocks noChangeArrowheads="1"/>
          </p:cNvSpPr>
          <p:nvPr/>
        </p:nvSpPr>
        <p:spPr bwMode="auto">
          <a:xfrm>
            <a:off x="5019675" y="2895600"/>
            <a:ext cx="46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50</a:t>
            </a:r>
          </a:p>
        </p:txBody>
      </p:sp>
      <p:sp>
        <p:nvSpPr>
          <p:cNvPr id="86051" name="Rectangle 34"/>
          <p:cNvSpPr>
            <a:spLocks noChangeArrowheads="1"/>
          </p:cNvSpPr>
          <p:nvPr/>
        </p:nvSpPr>
        <p:spPr bwMode="auto">
          <a:xfrm>
            <a:off x="6086475" y="2895600"/>
            <a:ext cx="466725" cy="396875"/>
          </a:xfrm>
          <a:prstGeom prst="rect">
            <a:avLst/>
          </a:prstGeom>
          <a:noFill/>
          <a:ln w="25400">
            <a:noFill/>
            <a:miter lim="800000"/>
            <a:headEnd/>
            <a:tailEnd type="none" w="lg" len="lg"/>
          </a:ln>
        </p:spPr>
        <p:txBody>
          <a:bodyPr wrap="none" anchorCtr="1">
            <a:prstTxWarp prst="textNoShape">
              <a:avLst/>
            </a:prstTxWarp>
            <a:spAutoFit/>
          </a:bodyPr>
          <a:lstStyle/>
          <a:p>
            <a:r>
              <a:rPr lang="en-US"/>
              <a:t>50</a:t>
            </a:r>
          </a:p>
        </p:txBody>
      </p:sp>
      <p:sp>
        <p:nvSpPr>
          <p:cNvPr id="86052" name="Rectangle 35"/>
          <p:cNvSpPr>
            <a:spLocks noChangeArrowheads="1"/>
          </p:cNvSpPr>
          <p:nvPr/>
        </p:nvSpPr>
        <p:spPr bwMode="auto">
          <a:xfrm>
            <a:off x="6630988" y="1981200"/>
            <a:ext cx="608012" cy="396875"/>
          </a:xfrm>
          <a:prstGeom prst="rect">
            <a:avLst/>
          </a:prstGeom>
          <a:noFill/>
          <a:ln w="25400">
            <a:noFill/>
            <a:miter lim="800000"/>
            <a:headEnd/>
            <a:tailEnd type="none" w="lg" len="lg"/>
          </a:ln>
        </p:spPr>
        <p:txBody>
          <a:bodyPr wrap="none" anchorCtr="1">
            <a:prstTxWarp prst="textNoShape">
              <a:avLst/>
            </a:prstTxWarp>
            <a:spAutoFit/>
          </a:bodyPr>
          <a:lstStyle/>
          <a:p>
            <a:r>
              <a:rPr lang="en-US"/>
              <a:t>100</a:t>
            </a:r>
          </a:p>
        </p:txBody>
      </p:sp>
      <p:cxnSp>
        <p:nvCxnSpPr>
          <p:cNvPr id="86053" name="AutoShape 36"/>
          <p:cNvCxnSpPr>
            <a:cxnSpLocks noChangeShapeType="1"/>
            <a:stCxn id="86035" idx="3"/>
            <a:endCxn id="86036" idx="1"/>
          </p:cNvCxnSpPr>
          <p:nvPr/>
        </p:nvCxnSpPr>
        <p:spPr bwMode="auto">
          <a:xfrm>
            <a:off x="2374900" y="2705100"/>
            <a:ext cx="127000" cy="2743200"/>
          </a:xfrm>
          <a:prstGeom prst="straightConnector1">
            <a:avLst/>
          </a:prstGeom>
          <a:noFill/>
          <a:ln w="25400">
            <a:solidFill>
              <a:schemeClr val="tx1"/>
            </a:solidFill>
            <a:round/>
            <a:headEnd/>
            <a:tailEnd type="triangle" w="lg" len="lg"/>
          </a:ln>
        </p:spPr>
      </p:cxnSp>
      <p:cxnSp>
        <p:nvCxnSpPr>
          <p:cNvPr id="86054" name="AutoShape 37"/>
          <p:cNvCxnSpPr>
            <a:cxnSpLocks noChangeShapeType="1"/>
            <a:stCxn id="86036" idx="3"/>
            <a:endCxn id="86041" idx="1"/>
          </p:cNvCxnSpPr>
          <p:nvPr/>
        </p:nvCxnSpPr>
        <p:spPr bwMode="auto">
          <a:xfrm flipV="1">
            <a:off x="3517900" y="1790700"/>
            <a:ext cx="127000" cy="3657600"/>
          </a:xfrm>
          <a:prstGeom prst="straightConnector1">
            <a:avLst/>
          </a:prstGeom>
          <a:noFill/>
          <a:ln w="25400">
            <a:solidFill>
              <a:schemeClr val="tx1"/>
            </a:solidFill>
            <a:round/>
            <a:headEnd/>
            <a:tailEnd type="triangle" w="lg" len="lg"/>
          </a:ln>
        </p:spPr>
      </p:cxnSp>
      <p:cxnSp>
        <p:nvCxnSpPr>
          <p:cNvPr id="86055" name="AutoShape 38"/>
          <p:cNvCxnSpPr>
            <a:cxnSpLocks noChangeShapeType="1"/>
            <a:stCxn id="86041" idx="3"/>
            <a:endCxn id="86047" idx="1"/>
          </p:cNvCxnSpPr>
          <p:nvPr/>
        </p:nvCxnSpPr>
        <p:spPr bwMode="auto">
          <a:xfrm>
            <a:off x="4660900" y="1790700"/>
            <a:ext cx="127000" cy="914400"/>
          </a:xfrm>
          <a:prstGeom prst="straightConnector1">
            <a:avLst/>
          </a:prstGeom>
          <a:noFill/>
          <a:ln w="25400">
            <a:solidFill>
              <a:schemeClr val="tx1"/>
            </a:solidFill>
            <a:round/>
            <a:headEnd/>
            <a:tailEnd type="triangle" w="lg" len="lg"/>
          </a:ln>
        </p:spPr>
      </p:cxnSp>
      <p:cxnSp>
        <p:nvCxnSpPr>
          <p:cNvPr id="86056" name="AutoShape 39"/>
          <p:cNvCxnSpPr>
            <a:cxnSpLocks noChangeShapeType="1"/>
            <a:stCxn id="86037" idx="3"/>
            <a:endCxn id="86042" idx="1"/>
          </p:cNvCxnSpPr>
          <p:nvPr/>
        </p:nvCxnSpPr>
        <p:spPr bwMode="auto">
          <a:xfrm>
            <a:off x="3441700" y="2705100"/>
            <a:ext cx="279400" cy="974725"/>
          </a:xfrm>
          <a:prstGeom prst="straightConnector1">
            <a:avLst/>
          </a:prstGeom>
          <a:noFill/>
          <a:ln w="25400">
            <a:solidFill>
              <a:schemeClr val="tx1"/>
            </a:solidFill>
            <a:round/>
            <a:headEnd/>
            <a:tailEnd type="triangle" w="lg" len="lg"/>
          </a:ln>
        </p:spPr>
      </p:cxnSp>
      <p:cxnSp>
        <p:nvCxnSpPr>
          <p:cNvPr id="86057" name="AutoShape 40"/>
          <p:cNvCxnSpPr>
            <a:cxnSpLocks noChangeShapeType="1"/>
            <a:stCxn id="86042" idx="3"/>
            <a:endCxn id="86045" idx="1"/>
          </p:cNvCxnSpPr>
          <p:nvPr/>
        </p:nvCxnSpPr>
        <p:spPr bwMode="auto">
          <a:xfrm flipV="1">
            <a:off x="6108700" y="1790700"/>
            <a:ext cx="355600" cy="1889125"/>
          </a:xfrm>
          <a:prstGeom prst="straightConnector1">
            <a:avLst/>
          </a:prstGeom>
          <a:noFill/>
          <a:ln w="25400">
            <a:solidFill>
              <a:schemeClr val="tx1"/>
            </a:solidFill>
            <a:round/>
            <a:headEnd/>
            <a:tailEnd type="triangle" w="lg" len="lg"/>
          </a:ln>
        </p:spPr>
      </p:cxnSp>
      <p:cxnSp>
        <p:nvCxnSpPr>
          <p:cNvPr id="86058" name="AutoShape 41"/>
          <p:cNvCxnSpPr>
            <a:cxnSpLocks noChangeShapeType="1"/>
            <a:stCxn id="86046" idx="3"/>
            <a:endCxn id="86048" idx="1"/>
          </p:cNvCxnSpPr>
          <p:nvPr/>
        </p:nvCxnSpPr>
        <p:spPr bwMode="auto">
          <a:xfrm>
            <a:off x="6870700" y="2705100"/>
            <a:ext cx="203200" cy="1828800"/>
          </a:xfrm>
          <a:prstGeom prst="straightConnector1">
            <a:avLst/>
          </a:prstGeom>
          <a:noFill/>
          <a:ln w="25400">
            <a:solidFill>
              <a:schemeClr val="tx1"/>
            </a:solidFill>
            <a:round/>
            <a:headEnd/>
            <a:tailEnd type="triangle" w="lg" len="lg"/>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Hall of Fame or Shame?</a:t>
            </a:r>
          </a:p>
        </p:txBody>
      </p:sp>
      <p:sp>
        <p:nvSpPr>
          <p:cNvPr id="39939" name="Text Placeholder 8"/>
          <p:cNvSpPr>
            <a:spLocks noGrp="1"/>
          </p:cNvSpPr>
          <p:nvPr>
            <p:ph type="body" idx="1"/>
          </p:nvPr>
        </p:nvSpPr>
        <p:spPr/>
        <p:txBody>
          <a:bodyPr/>
          <a:lstStyle/>
          <a:p>
            <a:endParaRPr lang="en-US">
              <a:ea typeface="Arial" charset="0"/>
            </a:endParaRPr>
          </a:p>
        </p:txBody>
      </p:sp>
      <p:sp>
        <p:nvSpPr>
          <p:cNvPr id="39940" name="Date Placeholder 2"/>
          <p:cNvSpPr>
            <a:spLocks noGrp="1"/>
          </p:cNvSpPr>
          <p:nvPr>
            <p:ph type="dt" sz="quarter" idx="10"/>
          </p:nvPr>
        </p:nvSpPr>
        <p:spPr>
          <a:noFill/>
        </p:spPr>
        <p:txBody>
          <a:bodyPr/>
          <a:lstStyle/>
          <a:p>
            <a:r>
              <a:rPr lang="en-US">
                <a:ea typeface="Arial" charset="0"/>
              </a:rPr>
              <a:t>Spring 2011</a:t>
            </a:r>
          </a:p>
        </p:txBody>
      </p:sp>
      <p:sp>
        <p:nvSpPr>
          <p:cNvPr id="39941" name="Footer Placeholder 3"/>
          <p:cNvSpPr>
            <a:spLocks noGrp="1"/>
          </p:cNvSpPr>
          <p:nvPr>
            <p:ph type="ftr" sz="quarter" idx="11"/>
          </p:nvPr>
        </p:nvSpPr>
        <p:spPr>
          <a:noFill/>
        </p:spPr>
        <p:txBody>
          <a:bodyPr/>
          <a:lstStyle/>
          <a:p>
            <a:r>
              <a:rPr lang="en-US">
                <a:ea typeface="Arial" charset="0"/>
              </a:rPr>
              <a:t>6.813/6.831 User Interface Design and Implementation</a:t>
            </a:r>
          </a:p>
        </p:txBody>
      </p:sp>
      <p:sp>
        <p:nvSpPr>
          <p:cNvPr id="39942" name="Slide Number Placeholder 4"/>
          <p:cNvSpPr>
            <a:spLocks noGrp="1"/>
          </p:cNvSpPr>
          <p:nvPr>
            <p:ph type="sldNum" sz="quarter" idx="12"/>
          </p:nvPr>
        </p:nvSpPr>
        <p:spPr>
          <a:noFill/>
        </p:spPr>
        <p:txBody>
          <a:bodyPr/>
          <a:lstStyle/>
          <a:p>
            <a:fld id="{803051E7-431F-BE40-9C09-D6517F668A5C}" type="slidenum">
              <a:rPr lang="en-US"/>
              <a:pPr/>
              <a:t>4</a:t>
            </a:fld>
            <a:endParaRPr lang="en-US"/>
          </a:p>
        </p:txBody>
      </p:sp>
      <p:pic>
        <p:nvPicPr>
          <p:cNvPr id="39943" name="Picture 3" descr="webwiz"/>
          <p:cNvPicPr>
            <a:picLocks noChangeAspect="1" noChangeArrowheads="1"/>
          </p:cNvPicPr>
          <p:nvPr/>
        </p:nvPicPr>
        <p:blipFill>
          <a:blip r:embed="rId3"/>
          <a:srcRect/>
          <a:stretch>
            <a:fillRect/>
          </a:stretch>
        </p:blipFill>
        <p:spPr bwMode="auto">
          <a:xfrm>
            <a:off x="609600" y="1462088"/>
            <a:ext cx="7772400" cy="3643312"/>
          </a:xfrm>
          <a:prstGeom prst="rect">
            <a:avLst/>
          </a:prstGeom>
          <a:noFill/>
          <a:ln w="9525">
            <a:noFill/>
            <a:miter lim="800000"/>
            <a:headEnd/>
            <a:tailEnd/>
          </a:ln>
        </p:spPr>
      </p:pic>
      <p:sp>
        <p:nvSpPr>
          <p:cNvPr id="39944" name="Rectangle 4"/>
          <p:cNvSpPr>
            <a:spLocks noChangeArrowheads="1"/>
          </p:cNvSpPr>
          <p:nvPr/>
        </p:nvSpPr>
        <p:spPr bwMode="auto">
          <a:xfrm>
            <a:off x="5903913" y="5135563"/>
            <a:ext cx="2478087" cy="274637"/>
          </a:xfrm>
          <a:prstGeom prst="rect">
            <a:avLst/>
          </a:prstGeom>
          <a:noFill/>
          <a:ln w="12700">
            <a:noFill/>
            <a:miter lim="800000"/>
            <a:headEnd type="none" w="sm" len="sm"/>
            <a:tailEnd type="none" w="sm" len="sm"/>
          </a:ln>
        </p:spPr>
        <p:txBody>
          <a:bodyPr wrap="none" anchorCtr="1">
            <a:prstTxWarp prst="textNoShape">
              <a:avLst/>
            </a:prstTxWarp>
            <a:spAutoFit/>
          </a:bodyPr>
          <a:lstStyle/>
          <a:p>
            <a:pPr eaLnBrk="0" hangingPunct="0"/>
            <a:r>
              <a:rPr lang="en-US" sz="1200" b="1">
                <a:solidFill>
                  <a:srgbClr val="001963"/>
                </a:solidFill>
                <a:latin typeface="Gill Sans MT" charset="0"/>
                <a:ea typeface="Times New Roman" charset="0"/>
                <a:cs typeface="Times New Roman" charset="0"/>
              </a:rPr>
              <a:t>Source: Interface Hall of Shame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ea typeface="ＭＳ Ｐゴシック" charset="-128"/>
              </a:rPr>
              <a:t>Analysis of Phone Operator Workstation</a:t>
            </a:r>
          </a:p>
        </p:txBody>
      </p:sp>
      <p:sp>
        <p:nvSpPr>
          <p:cNvPr id="88067" name="Rectangle 3"/>
          <p:cNvSpPr>
            <a:spLocks noGrp="1" noChangeArrowheads="1"/>
          </p:cNvSpPr>
          <p:nvPr>
            <p:ph type="body" idx="1"/>
          </p:nvPr>
        </p:nvSpPr>
        <p:spPr/>
        <p:txBody>
          <a:bodyPr/>
          <a:lstStyle/>
          <a:p>
            <a:pPr>
              <a:lnSpc>
                <a:spcPct val="90000"/>
              </a:lnSpc>
            </a:pPr>
            <a:r>
              <a:rPr lang="en-US" sz="2400">
                <a:ea typeface="Arial" charset="0"/>
              </a:rPr>
              <a:t>Phone company considering redesign of a workstation (keyboard + software) for telephone operators (411 service)</a:t>
            </a:r>
          </a:p>
          <a:p>
            <a:pPr lvl="1">
              <a:lnSpc>
                <a:spcPct val="90000"/>
              </a:lnSpc>
            </a:pPr>
            <a:r>
              <a:rPr lang="en-US" sz="2000">
                <a:ea typeface="Arial" charset="0"/>
              </a:rPr>
              <a:t>Reduced keystrokes needed for common tasks</a:t>
            </a:r>
          </a:p>
          <a:p>
            <a:pPr lvl="1">
              <a:lnSpc>
                <a:spcPct val="90000"/>
              </a:lnSpc>
            </a:pPr>
            <a:r>
              <a:rPr lang="en-US" sz="2000">
                <a:ea typeface="Arial" charset="0"/>
              </a:rPr>
              <a:t>Put frequently-used keys closer to user</a:t>
            </a:r>
            <a:r>
              <a:rPr lang="en-US" sz="2000">
                <a:latin typeface="Verdana" charset="0"/>
                <a:ea typeface="Arial" charset="0"/>
              </a:rPr>
              <a:t>’</a:t>
            </a:r>
            <a:r>
              <a:rPr lang="en-US" sz="2000">
                <a:ea typeface="Arial" charset="0"/>
              </a:rPr>
              <a:t>s fingers</a:t>
            </a:r>
          </a:p>
          <a:p>
            <a:pPr>
              <a:lnSpc>
                <a:spcPct val="90000"/>
              </a:lnSpc>
            </a:pPr>
            <a:r>
              <a:rPr lang="en-US" sz="2400">
                <a:ea typeface="Arial" charset="0"/>
              </a:rPr>
              <a:t>But new design was 4% slower than old design</a:t>
            </a:r>
          </a:p>
          <a:p>
            <a:pPr lvl="1">
              <a:lnSpc>
                <a:spcPct val="90000"/>
              </a:lnSpc>
              <a:buFontTx/>
              <a:buNone/>
            </a:pPr>
            <a:r>
              <a:rPr lang="en-US" sz="2000">
                <a:ea typeface="Arial" charset="0"/>
              </a:rPr>
              <a:t>= 1 sec/call = $3 million/year</a:t>
            </a:r>
          </a:p>
          <a:p>
            <a:pPr>
              <a:lnSpc>
                <a:spcPct val="90000"/>
              </a:lnSpc>
            </a:pPr>
            <a:r>
              <a:rPr lang="en-US" sz="2400">
                <a:ea typeface="Arial" charset="0"/>
              </a:rPr>
              <a:t>Keystroke-level model has no explanation</a:t>
            </a:r>
          </a:p>
          <a:p>
            <a:pPr>
              <a:lnSpc>
                <a:spcPct val="90000"/>
              </a:lnSpc>
            </a:pPr>
            <a:r>
              <a:rPr lang="en-US" sz="2400">
                <a:ea typeface="Arial" charset="0"/>
              </a:rPr>
              <a:t>But CPM-GOMS explained why:</a:t>
            </a:r>
          </a:p>
          <a:p>
            <a:pPr lvl="1">
              <a:lnSpc>
                <a:spcPct val="90000"/>
              </a:lnSpc>
            </a:pPr>
            <a:r>
              <a:rPr lang="en-US" sz="2000">
                <a:ea typeface="Arial" charset="0"/>
              </a:rPr>
              <a:t>Keystrokes removed were not on the critical path</a:t>
            </a:r>
          </a:p>
          <a:p>
            <a:pPr lvl="2">
              <a:lnSpc>
                <a:spcPct val="90000"/>
              </a:lnSpc>
            </a:pPr>
            <a:r>
              <a:rPr lang="en-US" sz="1800">
                <a:ea typeface="Arial" charset="0"/>
              </a:rPr>
              <a:t>Used during slack time, while greeting customer</a:t>
            </a:r>
          </a:p>
          <a:p>
            <a:pPr lvl="1">
              <a:lnSpc>
                <a:spcPct val="90000"/>
              </a:lnSpc>
            </a:pPr>
            <a:r>
              <a:rPr lang="en-US" sz="2000">
                <a:ea typeface="Arial" charset="0"/>
              </a:rPr>
              <a:t>A keystroke was moved from the beginning of call (during slack time) to later (putting it on the critical path)</a:t>
            </a:r>
          </a:p>
        </p:txBody>
      </p:sp>
      <p:sp>
        <p:nvSpPr>
          <p:cNvPr id="88068" name="Date Placeholder 3"/>
          <p:cNvSpPr>
            <a:spLocks noGrp="1"/>
          </p:cNvSpPr>
          <p:nvPr>
            <p:ph type="dt" sz="quarter" idx="10"/>
          </p:nvPr>
        </p:nvSpPr>
        <p:spPr>
          <a:noFill/>
        </p:spPr>
        <p:txBody>
          <a:bodyPr/>
          <a:lstStyle/>
          <a:p>
            <a:r>
              <a:rPr lang="en-US" smtClean="0"/>
              <a:t>Spring 2011</a:t>
            </a:r>
            <a:endParaRPr lang="en-US"/>
          </a:p>
        </p:txBody>
      </p:sp>
      <p:sp>
        <p:nvSpPr>
          <p:cNvPr id="88069"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88070" name="Slide Number Placeholder 5"/>
          <p:cNvSpPr>
            <a:spLocks noGrp="1"/>
          </p:cNvSpPr>
          <p:nvPr>
            <p:ph type="sldNum" sz="quarter" idx="12"/>
          </p:nvPr>
        </p:nvSpPr>
        <p:spPr>
          <a:noFill/>
        </p:spPr>
        <p:txBody>
          <a:bodyPr/>
          <a:lstStyle/>
          <a:p>
            <a:fld id="{BD57CBC9-5819-8D4F-A6D3-7649B3318ACD}"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Title 6"/>
          <p:cNvSpPr>
            <a:spLocks noGrp="1"/>
          </p:cNvSpPr>
          <p:nvPr>
            <p:ph type="title"/>
          </p:nvPr>
        </p:nvSpPr>
        <p:spPr/>
        <p:txBody>
          <a:bodyPr/>
          <a:lstStyle/>
          <a:p>
            <a:r>
              <a:rPr lang="en-US">
                <a:ea typeface="ＭＳ Ｐゴシック" charset="-128"/>
              </a:rPr>
              <a:t>Summary</a:t>
            </a:r>
          </a:p>
        </p:txBody>
      </p:sp>
      <p:sp>
        <p:nvSpPr>
          <p:cNvPr id="90115" name="Text Placeholder 7"/>
          <p:cNvSpPr>
            <a:spLocks noGrp="1"/>
          </p:cNvSpPr>
          <p:nvPr>
            <p:ph type="body" idx="1"/>
          </p:nvPr>
        </p:nvSpPr>
        <p:spPr/>
        <p:txBody>
          <a:bodyPr/>
          <a:lstStyle/>
          <a:p>
            <a:r>
              <a:rPr lang="en-US" dirty="0">
                <a:ea typeface="Arial" charset="0"/>
              </a:rPr>
              <a:t>Mouse movement</a:t>
            </a:r>
          </a:p>
          <a:p>
            <a:pPr lvl="1"/>
            <a:r>
              <a:rPr lang="en-US" dirty="0">
                <a:ea typeface="Arial" charset="0"/>
              </a:rPr>
              <a:t>Pointing depends on distance and size</a:t>
            </a:r>
          </a:p>
          <a:p>
            <a:pPr lvl="1"/>
            <a:r>
              <a:rPr lang="en-US" dirty="0">
                <a:ea typeface="Arial" charset="0"/>
              </a:rPr>
              <a:t>Steering is exponentially harder than pointing</a:t>
            </a:r>
            <a:endParaRPr lang="en-US" dirty="0" smtClean="0">
              <a:ea typeface="Arial" charset="0"/>
            </a:endParaRPr>
          </a:p>
          <a:p>
            <a:r>
              <a:rPr lang="en-US" dirty="0" smtClean="0">
                <a:ea typeface="Arial" charset="0"/>
              </a:rPr>
              <a:t>Design principles</a:t>
            </a:r>
          </a:p>
          <a:p>
            <a:pPr lvl="1"/>
            <a:r>
              <a:rPr lang="en-US" dirty="0" smtClean="0">
                <a:ea typeface="Arial" charset="0"/>
              </a:rPr>
              <a:t>Shortcuts</a:t>
            </a:r>
          </a:p>
          <a:p>
            <a:pPr lvl="1"/>
            <a:r>
              <a:rPr lang="en-US" dirty="0" smtClean="0">
                <a:ea typeface="Arial" charset="0"/>
              </a:rPr>
              <a:t>Defaults</a:t>
            </a:r>
            <a:r>
              <a:rPr lang="en-US" dirty="0">
                <a:ea typeface="Arial" charset="0"/>
              </a:rPr>
              <a:t>, history, and anticipation</a:t>
            </a:r>
          </a:p>
          <a:p>
            <a:r>
              <a:rPr lang="en-US" dirty="0">
                <a:ea typeface="Arial" charset="0"/>
              </a:rPr>
              <a:t>Predictive evaluation uses abstract models to predict usability quantities</a:t>
            </a:r>
          </a:p>
          <a:p>
            <a:pPr lvl="1"/>
            <a:r>
              <a:rPr lang="en-US" dirty="0">
                <a:ea typeface="Arial" charset="0"/>
              </a:rPr>
              <a:t>KLM and CPM-GOMS model efficiency for expert users</a:t>
            </a:r>
          </a:p>
          <a:p>
            <a:endParaRPr lang="en-US" dirty="0">
              <a:ea typeface="Arial" charset="0"/>
            </a:endParaRPr>
          </a:p>
        </p:txBody>
      </p:sp>
      <p:sp>
        <p:nvSpPr>
          <p:cNvPr id="90116" name="Date Placeholder 3"/>
          <p:cNvSpPr>
            <a:spLocks noGrp="1"/>
          </p:cNvSpPr>
          <p:nvPr>
            <p:ph type="dt" sz="quarter" idx="10"/>
          </p:nvPr>
        </p:nvSpPr>
        <p:spPr>
          <a:noFill/>
        </p:spPr>
        <p:txBody>
          <a:bodyPr/>
          <a:lstStyle/>
          <a:p>
            <a:r>
              <a:rPr lang="en-US" smtClean="0"/>
              <a:t>Spring 2011</a:t>
            </a:r>
            <a:endParaRPr lang="en-US"/>
          </a:p>
        </p:txBody>
      </p:sp>
      <p:sp>
        <p:nvSpPr>
          <p:cNvPr id="90117"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90118" name="Slide Number Placeholder 5"/>
          <p:cNvSpPr>
            <a:spLocks noGrp="1"/>
          </p:cNvSpPr>
          <p:nvPr>
            <p:ph type="sldNum" sz="quarter" idx="12"/>
          </p:nvPr>
        </p:nvSpPr>
        <p:spPr>
          <a:noFill/>
        </p:spPr>
        <p:txBody>
          <a:bodyPr/>
          <a:lstStyle/>
          <a:p>
            <a:fld id="{43B2FCED-E431-A24E-869A-93551A707DF3}"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ea typeface="ＭＳ Ｐゴシック" charset="-128"/>
                <a:cs typeface="ＭＳ Ｐゴシック" charset="-128"/>
              </a:rPr>
              <a:t>Next Time: UI Hall of Fame or Shame?</a:t>
            </a:r>
          </a:p>
        </p:txBody>
      </p:sp>
      <p:sp>
        <p:nvSpPr>
          <p:cNvPr id="20483" name="Text Placeholder 7"/>
          <p:cNvSpPr>
            <a:spLocks noGrp="1"/>
          </p:cNvSpPr>
          <p:nvPr>
            <p:ph type="body" idx="1"/>
          </p:nvPr>
        </p:nvSpPr>
        <p:spPr/>
        <p:txBody>
          <a:bodyPr/>
          <a:lstStyle/>
          <a:p>
            <a:endParaRPr lang="en-US">
              <a:ea typeface="Arial" charset="0"/>
            </a:endParaRPr>
          </a:p>
        </p:txBody>
      </p:sp>
      <p:sp>
        <p:nvSpPr>
          <p:cNvPr id="20484" name="Date Placeholder 2"/>
          <p:cNvSpPr>
            <a:spLocks noGrp="1"/>
          </p:cNvSpPr>
          <p:nvPr>
            <p:ph type="dt" sz="quarter" idx="10"/>
          </p:nvPr>
        </p:nvSpPr>
        <p:spPr>
          <a:noFill/>
        </p:spPr>
        <p:txBody>
          <a:bodyPr/>
          <a:lstStyle/>
          <a:p>
            <a:r>
              <a:rPr lang="en-US"/>
              <a:t>Spring 2011</a:t>
            </a:r>
          </a:p>
        </p:txBody>
      </p:sp>
      <p:sp>
        <p:nvSpPr>
          <p:cNvPr id="20485" name="Footer Placeholder 3"/>
          <p:cNvSpPr>
            <a:spLocks noGrp="1"/>
          </p:cNvSpPr>
          <p:nvPr>
            <p:ph type="ftr" sz="quarter" idx="11"/>
          </p:nvPr>
        </p:nvSpPr>
        <p:spPr>
          <a:noFill/>
        </p:spPr>
        <p:txBody>
          <a:bodyPr/>
          <a:lstStyle/>
          <a:p>
            <a:r>
              <a:rPr lang="en-US"/>
              <a:t>6.813/6.831 User Interface Design and Implementation</a:t>
            </a:r>
          </a:p>
        </p:txBody>
      </p:sp>
      <p:sp>
        <p:nvSpPr>
          <p:cNvPr id="20486" name="Slide Number Placeholder 4"/>
          <p:cNvSpPr>
            <a:spLocks noGrp="1"/>
          </p:cNvSpPr>
          <p:nvPr>
            <p:ph type="sldNum" sz="quarter" idx="12"/>
          </p:nvPr>
        </p:nvSpPr>
        <p:spPr>
          <a:noFill/>
        </p:spPr>
        <p:txBody>
          <a:bodyPr/>
          <a:lstStyle/>
          <a:p>
            <a:fld id="{D11A8D11-B49F-924A-862C-D8511F0F2411}" type="slidenum">
              <a:rPr lang="en-US"/>
              <a:pPr/>
              <a:t>42</a:t>
            </a:fld>
            <a:endParaRPr lang="en-US"/>
          </a:p>
        </p:txBody>
      </p:sp>
      <p:pic>
        <p:nvPicPr>
          <p:cNvPr id="20487" name="Picture 5"/>
          <p:cNvPicPr>
            <a:picLocks noChangeAspect="1" noChangeArrowheads="1"/>
          </p:cNvPicPr>
          <p:nvPr/>
        </p:nvPicPr>
        <p:blipFill>
          <a:blip r:embed="rId3"/>
          <a:srcRect/>
          <a:stretch>
            <a:fillRect/>
          </a:stretch>
        </p:blipFill>
        <p:spPr bwMode="auto">
          <a:xfrm>
            <a:off x="2133600" y="1219200"/>
            <a:ext cx="4648200" cy="4648200"/>
          </a:xfrm>
          <a:prstGeom prst="rect">
            <a:avLst/>
          </a:prstGeom>
          <a:noFill/>
          <a:ln w="12700" cap="sq">
            <a:noFill/>
            <a:miter lim="800000"/>
            <a:headEnd type="none" w="sm" len="sm"/>
            <a:tailEnd type="none" w="sm" len="sm"/>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pPr eaLnBrk="1" hangingPunct="1"/>
            <a:r>
              <a:rPr lang="en-US">
                <a:ea typeface="ＭＳ Ｐゴシック" charset="-128"/>
                <a:cs typeface="ＭＳ Ｐゴシック" charset="-128"/>
              </a:rPr>
              <a:t>Hall of Fame</a:t>
            </a:r>
          </a:p>
        </p:txBody>
      </p:sp>
      <p:sp>
        <p:nvSpPr>
          <p:cNvPr id="40963" name="Text Placeholder 8"/>
          <p:cNvSpPr>
            <a:spLocks noGrp="1"/>
          </p:cNvSpPr>
          <p:nvPr>
            <p:ph type="body" idx="1"/>
          </p:nvPr>
        </p:nvSpPr>
        <p:spPr/>
        <p:txBody>
          <a:bodyPr/>
          <a:lstStyle/>
          <a:p>
            <a:endParaRPr lang="en-US">
              <a:ea typeface="Arial" charset="0"/>
            </a:endParaRPr>
          </a:p>
        </p:txBody>
      </p:sp>
      <p:sp>
        <p:nvSpPr>
          <p:cNvPr id="40964" name="Date Placeholder 2"/>
          <p:cNvSpPr>
            <a:spLocks noGrp="1"/>
          </p:cNvSpPr>
          <p:nvPr>
            <p:ph type="dt" sz="quarter" idx="10"/>
          </p:nvPr>
        </p:nvSpPr>
        <p:spPr>
          <a:noFill/>
        </p:spPr>
        <p:txBody>
          <a:bodyPr/>
          <a:lstStyle/>
          <a:p>
            <a:r>
              <a:rPr lang="en-US">
                <a:ea typeface="Arial" charset="0"/>
              </a:rPr>
              <a:t>Spring 2011</a:t>
            </a:r>
          </a:p>
        </p:txBody>
      </p:sp>
      <p:sp>
        <p:nvSpPr>
          <p:cNvPr id="40965" name="Footer Placeholder 3"/>
          <p:cNvSpPr>
            <a:spLocks noGrp="1"/>
          </p:cNvSpPr>
          <p:nvPr>
            <p:ph type="ftr" sz="quarter" idx="11"/>
          </p:nvPr>
        </p:nvSpPr>
        <p:spPr>
          <a:noFill/>
        </p:spPr>
        <p:txBody>
          <a:bodyPr/>
          <a:lstStyle/>
          <a:p>
            <a:r>
              <a:rPr lang="en-US">
                <a:ea typeface="Arial" charset="0"/>
              </a:rPr>
              <a:t>6.813/6.831 User Interface Design and Implementation</a:t>
            </a:r>
          </a:p>
        </p:txBody>
      </p:sp>
      <p:sp>
        <p:nvSpPr>
          <p:cNvPr id="40966" name="Slide Number Placeholder 4"/>
          <p:cNvSpPr>
            <a:spLocks noGrp="1"/>
          </p:cNvSpPr>
          <p:nvPr>
            <p:ph type="sldNum" sz="quarter" idx="12"/>
          </p:nvPr>
        </p:nvSpPr>
        <p:spPr>
          <a:noFill/>
        </p:spPr>
        <p:txBody>
          <a:bodyPr/>
          <a:lstStyle/>
          <a:p>
            <a:fld id="{ABC637ED-4993-054C-B06F-2BF16FD7A364}" type="slidenum">
              <a:rPr lang="en-US"/>
              <a:pPr/>
              <a:t>5</a:t>
            </a:fld>
            <a:endParaRPr lang="en-US"/>
          </a:p>
        </p:txBody>
      </p:sp>
      <p:pic>
        <p:nvPicPr>
          <p:cNvPr id="40967" name="Picture 5"/>
          <p:cNvPicPr>
            <a:picLocks noChangeAspect="1" noChangeArrowheads="1"/>
          </p:cNvPicPr>
          <p:nvPr/>
        </p:nvPicPr>
        <p:blipFill>
          <a:blip r:embed="rId3"/>
          <a:srcRect/>
          <a:stretch>
            <a:fillRect/>
          </a:stretch>
        </p:blipFill>
        <p:spPr bwMode="auto">
          <a:xfrm>
            <a:off x="1600200" y="1143000"/>
            <a:ext cx="5867400" cy="2019300"/>
          </a:xfrm>
          <a:prstGeom prst="rect">
            <a:avLst/>
          </a:prstGeom>
          <a:noFill/>
          <a:ln w="25400">
            <a:noFill/>
            <a:miter lim="800000"/>
            <a:headEnd/>
            <a:tailEnd type="none" w="lg" len="lg"/>
          </a:ln>
        </p:spPr>
      </p:pic>
      <p:pic>
        <p:nvPicPr>
          <p:cNvPr id="626694" name="Picture 6"/>
          <p:cNvPicPr>
            <a:picLocks noChangeAspect="1" noChangeArrowheads="1"/>
          </p:cNvPicPr>
          <p:nvPr/>
        </p:nvPicPr>
        <p:blipFill>
          <a:blip r:embed="rId4"/>
          <a:srcRect/>
          <a:stretch>
            <a:fillRect/>
          </a:stretch>
        </p:blipFill>
        <p:spPr bwMode="auto">
          <a:xfrm>
            <a:off x="1524000" y="1143000"/>
            <a:ext cx="5943600" cy="4799013"/>
          </a:xfrm>
          <a:prstGeom prst="rect">
            <a:avLst/>
          </a:prstGeom>
          <a:noFill/>
          <a:ln w="25400">
            <a:noFill/>
            <a:miter lim="800000"/>
            <a:headEnd/>
            <a:tailEnd type="none" w="lg" len="lg"/>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66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229600" cy="6463309"/>
          </a:xfrm>
          <a:prstGeom prst="rect">
            <a:avLst/>
          </a:prstGeom>
        </p:spPr>
        <p:txBody>
          <a:bodyPr vert="horz" wrap="square" lIns="91440" tIns="45720" rIns="91440" bIns="45720" rtlCol="0">
            <a:spAutoFit/>
          </a:bodyPr>
          <a:lstStyle/>
          <a:p>
            <a:pPr marL="342900" indent="-342900" defTabSz="457200" fontAlgn="auto">
              <a:spcBef>
                <a:spcPts val="0"/>
              </a:spcBef>
              <a:spcAft>
                <a:spcPts val="0"/>
              </a:spcAft>
              <a:buAutoNum type="arabicPeriod"/>
            </a:pPr>
            <a:r>
              <a:rPr lang="en-US" sz="1800" dirty="0">
                <a:solidFill>
                  <a:prstClr val="black"/>
                </a:solidFill>
                <a:latin typeface="Calibri"/>
                <a:cs typeface="+mn-cs"/>
              </a:rPr>
              <a:t>Perceptual fusion is closely related to: (choose </a:t>
            </a:r>
            <a:r>
              <a:rPr lang="en-US" sz="1800" b="1" dirty="0">
                <a:solidFill>
                  <a:prstClr val="black"/>
                </a:solidFill>
                <a:latin typeface="Calibri"/>
                <a:cs typeface="+mn-cs"/>
              </a:rPr>
              <a:t>all </a:t>
            </a:r>
            <a:r>
              <a:rPr lang="en-US" sz="1800" dirty="0">
                <a:solidFill>
                  <a:prstClr val="black"/>
                </a:solidFill>
                <a:latin typeface="Calibri"/>
                <a:cs typeface="+mn-cs"/>
              </a:rPr>
              <a:t>good answers)</a:t>
            </a:r>
          </a:p>
          <a:p>
            <a:pPr marL="342900" indent="-342900" defTabSz="457200" fontAlgn="auto">
              <a:spcBef>
                <a:spcPts val="0"/>
              </a:spcBef>
              <a:spcAft>
                <a:spcPts val="0"/>
              </a:spcAft>
            </a:pPr>
            <a:r>
              <a:rPr lang="en-US" sz="1800" dirty="0">
                <a:solidFill>
                  <a:prstClr val="black"/>
                </a:solidFill>
                <a:latin typeface="Calibri"/>
                <a:cs typeface="+mn-cs"/>
              </a:rPr>
              <a:t>	A. Response time</a:t>
            </a:r>
          </a:p>
          <a:p>
            <a:pPr marL="342900" indent="-342900" defTabSz="457200" fontAlgn="auto">
              <a:spcBef>
                <a:spcPts val="0"/>
              </a:spcBef>
              <a:spcAft>
                <a:spcPts val="0"/>
              </a:spcAft>
            </a:pPr>
            <a:r>
              <a:rPr lang="en-US" sz="1800" dirty="0" smtClean="0">
                <a:solidFill>
                  <a:prstClr val="black"/>
                </a:solidFill>
                <a:latin typeface="Calibri"/>
                <a:cs typeface="+mn-cs"/>
              </a:rPr>
              <a:t>	B. Frame rate</a:t>
            </a:r>
          </a:p>
          <a:p>
            <a:pPr marL="342900" indent="-342900" defTabSz="457200" fontAlgn="auto">
              <a:spcBef>
                <a:spcPts val="0"/>
              </a:spcBef>
              <a:spcAft>
                <a:spcPts val="0"/>
              </a:spcAft>
            </a:pPr>
            <a:r>
              <a:rPr lang="en-US" sz="1800" dirty="0" smtClean="0">
                <a:solidFill>
                  <a:prstClr val="black"/>
                </a:solidFill>
                <a:latin typeface="Calibri"/>
                <a:cs typeface="+mn-cs"/>
              </a:rPr>
              <a:t>	C. Efficiency</a:t>
            </a:r>
          </a:p>
          <a:p>
            <a:pPr marL="342900" indent="-342900" defTabSz="457200" fontAlgn="auto">
              <a:spcBef>
                <a:spcPts val="0"/>
              </a:spcBef>
              <a:spcAft>
                <a:spcPts val="0"/>
              </a:spcAft>
            </a:pPr>
            <a:r>
              <a:rPr lang="en-US" sz="1800" dirty="0" smtClean="0">
                <a:solidFill>
                  <a:prstClr val="black"/>
                </a:solidFill>
                <a:latin typeface="Calibri"/>
                <a:cs typeface="+mn-cs"/>
              </a:rPr>
              <a:t>	D. Feedback</a:t>
            </a:r>
          </a:p>
          <a:p>
            <a:pPr marL="342900" indent="-342900" defTabSz="457200" fontAlgn="auto">
              <a:spcBef>
                <a:spcPts val="0"/>
              </a:spcBef>
              <a:spcAft>
                <a:spcPts val="0"/>
              </a:spcAft>
            </a:pPr>
            <a:endParaRPr lang="en-US" sz="1800" dirty="0" smtClean="0">
              <a:solidFill>
                <a:prstClr val="black"/>
              </a:solidFill>
              <a:latin typeface="Calibri"/>
              <a:cs typeface="+mn-cs"/>
            </a:endParaRPr>
          </a:p>
          <a:p>
            <a:pPr marL="342900" indent="-342900" defTabSz="457200" fontAlgn="auto">
              <a:spcBef>
                <a:spcPts val="0"/>
              </a:spcBef>
              <a:spcAft>
                <a:spcPts val="0"/>
              </a:spcAft>
            </a:pPr>
            <a:r>
              <a:rPr lang="en-US" sz="1800" dirty="0" smtClean="0">
                <a:solidFill>
                  <a:prstClr val="black"/>
                </a:solidFill>
                <a:latin typeface="Calibri"/>
                <a:cs typeface="+mn-cs"/>
              </a:rPr>
              <a:t>2. Suppose visitors to your shopping site are consistently having trouble finding the checkout link to buy what’s in their shopping cart. Five consultants each propose different solutions.  Who should you NOT hire? (i.e., choose </a:t>
            </a:r>
            <a:r>
              <a:rPr lang="en-US" sz="1800" b="1" dirty="0" smtClean="0">
                <a:solidFill>
                  <a:prstClr val="black"/>
                </a:solidFill>
                <a:latin typeface="Calibri"/>
                <a:cs typeface="+mn-cs"/>
              </a:rPr>
              <a:t>all BAD </a:t>
            </a:r>
            <a:r>
              <a:rPr lang="en-US" sz="1800" dirty="0" smtClean="0">
                <a:solidFill>
                  <a:prstClr val="black"/>
                </a:solidFill>
                <a:latin typeface="Calibri"/>
                <a:cs typeface="+mn-cs"/>
              </a:rPr>
              <a:t>answers)</a:t>
            </a:r>
            <a:br>
              <a:rPr lang="en-US" sz="1800" dirty="0" smtClean="0">
                <a:solidFill>
                  <a:prstClr val="black"/>
                </a:solidFill>
                <a:latin typeface="Calibri"/>
                <a:cs typeface="+mn-cs"/>
              </a:rPr>
            </a:br>
            <a:endParaRPr lang="en-US" sz="1800" dirty="0" smtClean="0">
              <a:solidFill>
                <a:prstClr val="black"/>
              </a:solidFill>
              <a:latin typeface="Calibri"/>
              <a:cs typeface="+mn-cs"/>
            </a:endParaRPr>
          </a:p>
          <a:p>
            <a:pPr marL="804863" indent="-342900" defTabSz="457200" fontAlgn="auto">
              <a:spcBef>
                <a:spcPts val="0"/>
              </a:spcBef>
              <a:spcAft>
                <a:spcPts val="0"/>
              </a:spcAft>
              <a:buFont typeface="+mj-lt"/>
              <a:buAutoNum type="alphaUcPeriod"/>
            </a:pPr>
            <a:r>
              <a:rPr lang="en-US" sz="1800" dirty="0" smtClean="0">
                <a:solidFill>
                  <a:prstClr val="black"/>
                </a:solidFill>
                <a:latin typeface="Calibri"/>
                <a:cs typeface="+mn-cs"/>
              </a:rPr>
              <a:t>“Move the link to a different place on the page, making sure it’s outside the usual locus of attention.”</a:t>
            </a:r>
          </a:p>
          <a:p>
            <a:pPr marL="804863" indent="-342900" defTabSz="457200" fontAlgn="auto">
              <a:spcBef>
                <a:spcPts val="0"/>
              </a:spcBef>
              <a:spcAft>
                <a:spcPts val="0"/>
              </a:spcAft>
              <a:buFont typeface="+mj-lt"/>
              <a:buAutoNum type="alphaUcPeriod"/>
            </a:pPr>
            <a:r>
              <a:rPr lang="en-US" sz="1800" dirty="0" smtClean="0">
                <a:solidFill>
                  <a:prstClr val="black"/>
                </a:solidFill>
                <a:latin typeface="Calibri"/>
                <a:cs typeface="+mn-cs"/>
              </a:rPr>
              <a:t>“Give the link more affordances for clicking. “</a:t>
            </a:r>
          </a:p>
          <a:p>
            <a:pPr marL="804863" indent="-342900" defTabSz="457200" fontAlgn="auto">
              <a:spcBef>
                <a:spcPts val="0"/>
              </a:spcBef>
              <a:spcAft>
                <a:spcPts val="0"/>
              </a:spcAft>
              <a:buFont typeface="+mj-lt"/>
              <a:buAutoNum type="alphaUcPeriod"/>
            </a:pPr>
            <a:r>
              <a:rPr lang="en-US" sz="1800" dirty="0" smtClean="0">
                <a:solidFill>
                  <a:prstClr val="black"/>
                </a:solidFill>
                <a:latin typeface="Calibri"/>
                <a:cs typeface="+mn-cs"/>
              </a:rPr>
              <a:t>“Increase the link’s information scent.”</a:t>
            </a:r>
          </a:p>
          <a:p>
            <a:pPr marL="804863" indent="-342900" defTabSz="457200" fontAlgn="auto">
              <a:spcBef>
                <a:spcPts val="0"/>
              </a:spcBef>
              <a:spcAft>
                <a:spcPts val="0"/>
              </a:spcAft>
              <a:buFont typeface="+mj-lt"/>
              <a:buAutoNum type="alphaUcPeriod"/>
            </a:pPr>
            <a:r>
              <a:rPr lang="en-US" sz="1800" dirty="0" smtClean="0">
                <a:solidFill>
                  <a:prstClr val="black"/>
                </a:solidFill>
                <a:latin typeface="Calibri"/>
                <a:cs typeface="+mn-cs"/>
              </a:rPr>
              <a:t>“Make the link’s URL longer, so that it’s more visible.”</a:t>
            </a:r>
          </a:p>
          <a:p>
            <a:pPr marL="804863" indent="-342900" defTabSz="457200" fontAlgn="auto">
              <a:spcBef>
                <a:spcPts val="0"/>
              </a:spcBef>
              <a:spcAft>
                <a:spcPts val="0"/>
              </a:spcAft>
              <a:buFont typeface="+mj-lt"/>
              <a:buAutoNum type="alphaUcPeriod"/>
            </a:pPr>
            <a:r>
              <a:rPr lang="en-US" sz="1800" dirty="0" smtClean="0">
                <a:solidFill>
                  <a:prstClr val="black"/>
                </a:solidFill>
                <a:latin typeface="Calibri"/>
                <a:cs typeface="+mn-cs"/>
              </a:rPr>
              <a:t>“Add a help message to the home page of the web site explaining where the link can be found.”</a:t>
            </a:r>
          </a:p>
          <a:p>
            <a:pPr marL="342900" indent="-342900" defTabSz="457200" fontAlgn="auto">
              <a:spcBef>
                <a:spcPts val="0"/>
              </a:spcBef>
              <a:spcAft>
                <a:spcPts val="0"/>
              </a:spcAft>
            </a:pPr>
            <a:endParaRPr lang="en-US" sz="1800" dirty="0" smtClean="0">
              <a:solidFill>
                <a:prstClr val="black"/>
              </a:solidFill>
              <a:latin typeface="Calibri"/>
              <a:cs typeface="+mn-cs"/>
            </a:endParaRPr>
          </a:p>
          <a:p>
            <a:pPr marL="342900" indent="-342900" defTabSz="457200" fontAlgn="auto">
              <a:spcBef>
                <a:spcPts val="0"/>
              </a:spcBef>
              <a:spcAft>
                <a:spcPts val="0"/>
              </a:spcAft>
            </a:pPr>
            <a:r>
              <a:rPr lang="en-US" sz="1800" dirty="0" smtClean="0">
                <a:solidFill>
                  <a:prstClr val="black"/>
                </a:solidFill>
                <a:latin typeface="Calibri"/>
                <a:cs typeface="+mn-cs"/>
              </a:rPr>
              <a:t>3. All other things equal, which of these locations for a mode indicator is likely to be most effective for preventing mode errors? (choose </a:t>
            </a:r>
            <a:r>
              <a:rPr lang="en-US" sz="1800" b="1" dirty="0" smtClean="0">
                <a:solidFill>
                  <a:prstClr val="black"/>
                </a:solidFill>
                <a:latin typeface="Calibri"/>
                <a:cs typeface="+mn-cs"/>
              </a:rPr>
              <a:t>one best </a:t>
            </a:r>
            <a:r>
              <a:rPr lang="en-US" sz="1800" dirty="0" smtClean="0">
                <a:solidFill>
                  <a:prstClr val="black"/>
                </a:solidFill>
                <a:latin typeface="Calibri"/>
                <a:cs typeface="+mn-cs"/>
              </a:rPr>
              <a:t>answer)</a:t>
            </a:r>
          </a:p>
          <a:p>
            <a:pPr marL="342900" indent="-342900" defTabSz="457200" fontAlgn="auto">
              <a:spcBef>
                <a:spcPts val="0"/>
              </a:spcBef>
              <a:spcAft>
                <a:spcPts val="0"/>
              </a:spcAft>
            </a:pPr>
            <a:endParaRPr lang="en-US" sz="1800" dirty="0" smtClean="0">
              <a:solidFill>
                <a:prstClr val="black"/>
              </a:solidFill>
              <a:latin typeface="Calibri"/>
              <a:cs typeface="+mn-cs"/>
            </a:endParaRPr>
          </a:p>
          <a:p>
            <a:pPr marL="342900" indent="-342900" defTabSz="457200" fontAlgn="auto">
              <a:spcBef>
                <a:spcPts val="0"/>
              </a:spcBef>
              <a:spcAft>
                <a:spcPts val="0"/>
              </a:spcAft>
            </a:pPr>
            <a:r>
              <a:rPr lang="en-US" sz="1800" dirty="0" smtClean="0">
                <a:solidFill>
                  <a:prstClr val="black"/>
                </a:solidFill>
                <a:latin typeface="Calibri"/>
                <a:cs typeface="+mn-cs"/>
              </a:rPr>
              <a:t>	A. keyboard	B. status bar	C. mouse	cursor	D. menubar</a:t>
            </a:r>
          </a:p>
          <a:p>
            <a:pPr marL="342900" indent="-342900" defTabSz="457200" fontAlgn="auto">
              <a:spcBef>
                <a:spcPts val="0"/>
              </a:spcBef>
              <a:spcAft>
                <a:spcPts val="0"/>
              </a:spcAft>
            </a:pPr>
            <a:endParaRPr lang="en-US" sz="1800" dirty="0" smtClean="0">
              <a:solidFill>
                <a:prstClr val="black"/>
              </a:solidFill>
              <a:latin typeface="Calibri"/>
              <a:cs typeface="+mn-cs"/>
            </a:endParaRPr>
          </a:p>
        </p:txBody>
      </p:sp>
      <p:sp>
        <p:nvSpPr>
          <p:cNvPr id="3" name="TextBox 2"/>
          <p:cNvSpPr txBox="1"/>
          <p:nvPr/>
        </p:nvSpPr>
        <p:spPr>
          <a:xfrm>
            <a:off x="8538020" y="0"/>
            <a:ext cx="605980" cy="369332"/>
          </a:xfrm>
          <a:prstGeom prst="rect">
            <a:avLst/>
          </a:prstGeom>
          <a:noFill/>
        </p:spPr>
        <p:txBody>
          <a:bodyPr wrap="none" rtlCol="0">
            <a:spAutoFit/>
          </a:bodyPr>
          <a:lstStyle/>
          <a:p>
            <a:pPr defTabSz="457200" fontAlgn="auto">
              <a:spcBef>
                <a:spcPts val="0"/>
              </a:spcBef>
              <a:spcAft>
                <a:spcPts val="0"/>
              </a:spcAft>
            </a:pPr>
            <a:r>
              <a:rPr lang="en-US" sz="1800">
                <a:solidFill>
                  <a:prstClr val="black"/>
                </a:solidFill>
                <a:latin typeface="Calibri"/>
                <a:cs typeface="+mn-cs"/>
              </a:rPr>
              <a:t>NQ2</a:t>
            </a:r>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815109" y="634487"/>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824089" y="9144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838200" y="1447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942622" y="3110089"/>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0" name="Oval 29"/>
          <p:cNvSpPr/>
          <p:nvPr/>
        </p:nvSpPr>
        <p:spPr bwMode="auto">
          <a:xfrm>
            <a:off x="934156" y="41910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1" name="Oval 30"/>
          <p:cNvSpPr/>
          <p:nvPr/>
        </p:nvSpPr>
        <p:spPr bwMode="auto">
          <a:xfrm>
            <a:off x="928511" y="4481689"/>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2" name="Oval 31"/>
          <p:cNvSpPr/>
          <p:nvPr/>
        </p:nvSpPr>
        <p:spPr bwMode="auto">
          <a:xfrm>
            <a:off x="3671711" y="6129867"/>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ea typeface="ＭＳ Ｐゴシック" charset="-128"/>
              </a:rPr>
              <a:t>Today’s Topics</a:t>
            </a:r>
          </a:p>
        </p:txBody>
      </p:sp>
      <p:sp>
        <p:nvSpPr>
          <p:cNvPr id="22531" name="Rectangle 3"/>
          <p:cNvSpPr>
            <a:spLocks noGrp="1" noChangeArrowheads="1"/>
          </p:cNvSpPr>
          <p:nvPr>
            <p:ph type="body" idx="1"/>
          </p:nvPr>
        </p:nvSpPr>
        <p:spPr/>
        <p:txBody>
          <a:bodyPr/>
          <a:lstStyle/>
          <a:p>
            <a:r>
              <a:rPr lang="en-US" dirty="0">
                <a:ea typeface="Arial" charset="0"/>
              </a:rPr>
              <a:t>Human information </a:t>
            </a:r>
            <a:r>
              <a:rPr lang="en-US" dirty="0" smtClean="0">
                <a:ea typeface="Arial" charset="0"/>
              </a:rPr>
              <a:t>processing</a:t>
            </a:r>
          </a:p>
          <a:p>
            <a:r>
              <a:rPr lang="en-US" dirty="0" smtClean="0">
                <a:ea typeface="Arial" charset="0"/>
              </a:rPr>
              <a:t>Pointing efficiency</a:t>
            </a:r>
          </a:p>
          <a:p>
            <a:pPr lvl="1"/>
            <a:r>
              <a:rPr lang="en-US" dirty="0" err="1" smtClean="0">
                <a:ea typeface="Arial" charset="0"/>
              </a:rPr>
              <a:t>Fitts’s</a:t>
            </a:r>
            <a:r>
              <a:rPr lang="en-US" dirty="0" smtClean="0">
                <a:ea typeface="Arial" charset="0"/>
              </a:rPr>
              <a:t> Law &amp; Steering Law</a:t>
            </a:r>
          </a:p>
          <a:p>
            <a:r>
              <a:rPr lang="en-US" dirty="0" smtClean="0">
                <a:ea typeface="Arial" charset="0"/>
              </a:rPr>
              <a:t>Design principles</a:t>
            </a:r>
          </a:p>
          <a:p>
            <a:pPr lvl="1"/>
            <a:r>
              <a:rPr lang="en-US" dirty="0" smtClean="0">
                <a:ea typeface="Arial" charset="0"/>
              </a:rPr>
              <a:t>Shortcuts</a:t>
            </a:r>
          </a:p>
          <a:p>
            <a:pPr lvl="1"/>
            <a:r>
              <a:rPr lang="en-US" smtClean="0">
                <a:ea typeface="Arial" charset="0"/>
              </a:rPr>
              <a:t>Defaults, history, and anticipation</a:t>
            </a:r>
          </a:p>
          <a:p>
            <a:pPr lvl="1"/>
            <a:r>
              <a:rPr lang="en-US" dirty="0" smtClean="0">
                <a:ea typeface="Arial" charset="0"/>
              </a:rPr>
              <a:t>Anticipation</a:t>
            </a:r>
          </a:p>
          <a:p>
            <a:r>
              <a:rPr lang="en-US" dirty="0" smtClean="0">
                <a:ea typeface="Arial" charset="0"/>
              </a:rPr>
              <a:t>Predicting efficiency</a:t>
            </a:r>
          </a:p>
          <a:p>
            <a:pPr lvl="1"/>
            <a:r>
              <a:rPr lang="en-US" dirty="0" smtClean="0">
                <a:ea typeface="Arial" charset="0"/>
              </a:rPr>
              <a:t>Keystroke-level model</a:t>
            </a:r>
          </a:p>
          <a:p>
            <a:endParaRPr lang="en-US" dirty="0">
              <a:ea typeface="Arial" charset="0"/>
            </a:endParaRPr>
          </a:p>
        </p:txBody>
      </p:sp>
      <p:sp>
        <p:nvSpPr>
          <p:cNvPr id="22532" name="Date Placeholder 3"/>
          <p:cNvSpPr>
            <a:spLocks noGrp="1"/>
          </p:cNvSpPr>
          <p:nvPr>
            <p:ph type="dt" sz="quarter" idx="10"/>
          </p:nvPr>
        </p:nvSpPr>
        <p:spPr>
          <a:noFill/>
        </p:spPr>
        <p:txBody>
          <a:bodyPr/>
          <a:lstStyle/>
          <a:p>
            <a:r>
              <a:rPr lang="en-US" smtClean="0"/>
              <a:t>Spring 2011</a:t>
            </a:r>
            <a:endParaRPr lang="en-US"/>
          </a:p>
        </p:txBody>
      </p:sp>
      <p:sp>
        <p:nvSpPr>
          <p:cNvPr id="22533" name="Footer Placeholder 4"/>
          <p:cNvSpPr>
            <a:spLocks noGrp="1"/>
          </p:cNvSpPr>
          <p:nvPr>
            <p:ph type="ftr" sz="quarter" idx="11"/>
          </p:nvPr>
        </p:nvSpPr>
        <p:spPr>
          <a:noFill/>
        </p:spPr>
        <p:txBody>
          <a:bodyPr/>
          <a:lstStyle/>
          <a:p>
            <a:r>
              <a:rPr lang="en-US" smtClean="0"/>
              <a:t>6.813/6.831 User Interface Design and Implementation</a:t>
            </a:r>
            <a:endParaRPr lang="en-US"/>
          </a:p>
        </p:txBody>
      </p:sp>
      <p:sp>
        <p:nvSpPr>
          <p:cNvPr id="22534" name="Slide Number Placeholder 5"/>
          <p:cNvSpPr>
            <a:spLocks noGrp="1"/>
          </p:cNvSpPr>
          <p:nvPr>
            <p:ph type="sldNum" sz="quarter" idx="12"/>
          </p:nvPr>
        </p:nvSpPr>
        <p:spPr>
          <a:noFill/>
        </p:spPr>
        <p:txBody>
          <a:bodyPr/>
          <a:lstStyle/>
          <a:p>
            <a:fld id="{A4504B1D-BDA6-E241-AE7F-9425922E534F}"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eaLnBrk="1" hangingPunct="1"/>
            <a:r>
              <a:rPr lang="en-US">
                <a:ea typeface="ＭＳ Ｐゴシック" charset="-128"/>
              </a:rPr>
              <a:t>Human Information Processing</a:t>
            </a:r>
          </a:p>
        </p:txBody>
      </p:sp>
      <p:sp>
        <p:nvSpPr>
          <p:cNvPr id="24579" name="Text Placeholder 35"/>
          <p:cNvSpPr>
            <a:spLocks noGrp="1"/>
          </p:cNvSpPr>
          <p:nvPr>
            <p:ph type="body" idx="1"/>
          </p:nvPr>
        </p:nvSpPr>
        <p:spPr/>
        <p:txBody>
          <a:bodyPr/>
          <a:lstStyle/>
          <a:p>
            <a:endParaRPr lang="en-US">
              <a:ea typeface="Arial" charset="0"/>
            </a:endParaRPr>
          </a:p>
        </p:txBody>
      </p:sp>
      <p:sp>
        <p:nvSpPr>
          <p:cNvPr id="24580" name="Date Placeholder 2"/>
          <p:cNvSpPr>
            <a:spLocks noGrp="1"/>
          </p:cNvSpPr>
          <p:nvPr>
            <p:ph type="dt" sz="quarter" idx="10"/>
          </p:nvPr>
        </p:nvSpPr>
        <p:spPr>
          <a:noFill/>
        </p:spPr>
        <p:txBody>
          <a:bodyPr/>
          <a:lstStyle/>
          <a:p>
            <a:r>
              <a:rPr lang="en-US" smtClean="0"/>
              <a:t>Spring 2011</a:t>
            </a:r>
            <a:endParaRPr lang="en-US"/>
          </a:p>
        </p:txBody>
      </p:sp>
      <p:sp>
        <p:nvSpPr>
          <p:cNvPr id="24581" name="Footer Placeholder 3"/>
          <p:cNvSpPr>
            <a:spLocks noGrp="1"/>
          </p:cNvSpPr>
          <p:nvPr>
            <p:ph type="ftr" sz="quarter" idx="11"/>
          </p:nvPr>
        </p:nvSpPr>
        <p:spPr>
          <a:noFill/>
        </p:spPr>
        <p:txBody>
          <a:bodyPr/>
          <a:lstStyle/>
          <a:p>
            <a:r>
              <a:rPr lang="en-US" smtClean="0"/>
              <a:t>6.813/6.831 User Interface Design and Implementation</a:t>
            </a:r>
            <a:endParaRPr lang="en-US"/>
          </a:p>
        </p:txBody>
      </p:sp>
      <p:sp>
        <p:nvSpPr>
          <p:cNvPr id="24582" name="Slide Number Placeholder 4"/>
          <p:cNvSpPr>
            <a:spLocks noGrp="1"/>
          </p:cNvSpPr>
          <p:nvPr>
            <p:ph type="sldNum" sz="quarter" idx="12"/>
          </p:nvPr>
        </p:nvSpPr>
        <p:spPr>
          <a:noFill/>
        </p:spPr>
        <p:txBody>
          <a:bodyPr/>
          <a:lstStyle/>
          <a:p>
            <a:fld id="{B3065D23-F04D-A343-BBA4-3841578AA219}" type="slidenum">
              <a:rPr lang="en-US"/>
              <a:pPr/>
              <a:t>9</a:t>
            </a:fld>
            <a:endParaRPr lang="en-US"/>
          </a:p>
        </p:txBody>
      </p:sp>
      <p:sp>
        <p:nvSpPr>
          <p:cNvPr id="24583" name="AutoShape 40"/>
          <p:cNvSpPr>
            <a:spLocks noChangeArrowheads="1"/>
          </p:cNvSpPr>
          <p:nvPr/>
        </p:nvSpPr>
        <p:spPr bwMode="auto">
          <a:xfrm rot="10242402">
            <a:off x="6926263" y="3586163"/>
            <a:ext cx="465137" cy="6016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hlink"/>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24584" name="Rectangle 41"/>
          <p:cNvSpPr>
            <a:spLocks noChangeArrowheads="1"/>
          </p:cNvSpPr>
          <p:nvPr/>
        </p:nvSpPr>
        <p:spPr bwMode="auto">
          <a:xfrm rot="-552505">
            <a:off x="7086600" y="1981200"/>
            <a:ext cx="138113" cy="1676400"/>
          </a:xfrm>
          <a:prstGeom prst="rect">
            <a:avLst/>
          </a:prstGeom>
          <a:solidFill>
            <a:schemeClr val="hlink"/>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24585" name="Rectangle 6"/>
          <p:cNvSpPr>
            <a:spLocks noChangeArrowheads="1"/>
          </p:cNvSpPr>
          <p:nvPr/>
        </p:nvSpPr>
        <p:spPr bwMode="auto">
          <a:xfrm>
            <a:off x="1524000" y="2286000"/>
            <a:ext cx="1447800" cy="1143000"/>
          </a:xfrm>
          <a:prstGeom prst="rect">
            <a:avLst/>
          </a:prstGeom>
          <a:solidFill>
            <a:srgbClr val="99CC00"/>
          </a:solidFill>
          <a:ln w="9525">
            <a:solidFill>
              <a:schemeClr val="tx1"/>
            </a:solidFill>
            <a:miter lim="800000"/>
            <a:headEnd/>
            <a:tailEnd/>
          </a:ln>
        </p:spPr>
        <p:txBody>
          <a:bodyPr wrap="none" anchorCtr="1">
            <a:prstTxWarp prst="textNoShape">
              <a:avLst/>
            </a:prstTxWarp>
          </a:bodyPr>
          <a:lstStyle/>
          <a:p>
            <a:pPr algn="ctr"/>
            <a:r>
              <a:rPr lang="en-US">
                <a:latin typeface="Tahoma" charset="0"/>
              </a:rPr>
              <a:t>Short-term</a:t>
            </a:r>
          </a:p>
          <a:p>
            <a:pPr algn="ctr"/>
            <a:r>
              <a:rPr lang="en-US">
                <a:latin typeface="Tahoma" charset="0"/>
              </a:rPr>
              <a:t>Sensory</a:t>
            </a:r>
          </a:p>
          <a:p>
            <a:pPr algn="ctr"/>
            <a:r>
              <a:rPr lang="en-US">
                <a:latin typeface="Tahoma" charset="0"/>
              </a:rPr>
              <a:t>Store</a:t>
            </a:r>
          </a:p>
        </p:txBody>
      </p:sp>
      <p:sp>
        <p:nvSpPr>
          <p:cNvPr id="24586" name="Text Box 8"/>
          <p:cNvSpPr txBox="1">
            <a:spLocks noChangeArrowheads="1"/>
          </p:cNvSpPr>
          <p:nvPr/>
        </p:nvSpPr>
        <p:spPr bwMode="auto">
          <a:xfrm>
            <a:off x="180975" y="2659063"/>
            <a:ext cx="958850"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Senses</a:t>
            </a:r>
          </a:p>
        </p:txBody>
      </p:sp>
      <p:cxnSp>
        <p:nvCxnSpPr>
          <p:cNvPr id="24587" name="AutoShape 10"/>
          <p:cNvCxnSpPr>
            <a:cxnSpLocks noChangeShapeType="1"/>
            <a:stCxn id="24586" idx="3"/>
            <a:endCxn id="24585" idx="1"/>
          </p:cNvCxnSpPr>
          <p:nvPr/>
        </p:nvCxnSpPr>
        <p:spPr bwMode="auto">
          <a:xfrm>
            <a:off x="1139825" y="2857500"/>
            <a:ext cx="384175" cy="0"/>
          </a:xfrm>
          <a:prstGeom prst="straightConnector1">
            <a:avLst/>
          </a:prstGeom>
          <a:noFill/>
          <a:ln w="63500">
            <a:solidFill>
              <a:schemeClr val="tx1"/>
            </a:solidFill>
            <a:round/>
            <a:headEnd/>
            <a:tailEnd type="triangle" w="med" len="med"/>
          </a:ln>
        </p:spPr>
      </p:cxnSp>
      <p:sp>
        <p:nvSpPr>
          <p:cNvPr id="24588" name="Oval 11"/>
          <p:cNvSpPr>
            <a:spLocks noChangeArrowheads="1"/>
          </p:cNvSpPr>
          <p:nvPr/>
        </p:nvSpPr>
        <p:spPr bwMode="auto">
          <a:xfrm>
            <a:off x="3378200" y="2324100"/>
            <a:ext cx="16510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Perceptual</a:t>
            </a:r>
            <a:br>
              <a:rPr lang="en-US">
                <a:latin typeface="Tahoma" charset="0"/>
              </a:rPr>
            </a:br>
            <a:r>
              <a:rPr lang="en-US">
                <a:latin typeface="Tahoma" charset="0"/>
              </a:rPr>
              <a:t>Processor</a:t>
            </a:r>
          </a:p>
        </p:txBody>
      </p:sp>
      <p:sp>
        <p:nvSpPr>
          <p:cNvPr id="24589" name="Oval 12"/>
          <p:cNvSpPr>
            <a:spLocks noChangeArrowheads="1"/>
          </p:cNvSpPr>
          <p:nvPr/>
        </p:nvSpPr>
        <p:spPr bwMode="auto">
          <a:xfrm>
            <a:off x="5435600" y="2324100"/>
            <a:ext cx="14224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Cognitive</a:t>
            </a:r>
            <a:br>
              <a:rPr lang="en-US">
                <a:latin typeface="Tahoma" charset="0"/>
              </a:rPr>
            </a:br>
            <a:r>
              <a:rPr lang="en-US">
                <a:latin typeface="Tahoma" charset="0"/>
              </a:rPr>
              <a:t>Processor</a:t>
            </a:r>
          </a:p>
        </p:txBody>
      </p:sp>
      <p:sp>
        <p:nvSpPr>
          <p:cNvPr id="24590" name="Oval 13"/>
          <p:cNvSpPr>
            <a:spLocks noChangeArrowheads="1"/>
          </p:cNvSpPr>
          <p:nvPr/>
        </p:nvSpPr>
        <p:spPr bwMode="auto">
          <a:xfrm>
            <a:off x="7620000" y="2324100"/>
            <a:ext cx="1447800" cy="1066800"/>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US">
                <a:latin typeface="Tahoma" charset="0"/>
              </a:rPr>
              <a:t>Motor</a:t>
            </a:r>
            <a:br>
              <a:rPr lang="en-US">
                <a:latin typeface="Tahoma" charset="0"/>
              </a:rPr>
            </a:br>
            <a:r>
              <a:rPr lang="en-US">
                <a:latin typeface="Tahoma" charset="0"/>
              </a:rPr>
              <a:t>Processor</a:t>
            </a:r>
          </a:p>
        </p:txBody>
      </p:sp>
      <p:sp>
        <p:nvSpPr>
          <p:cNvPr id="24591" name="Text Box 14"/>
          <p:cNvSpPr txBox="1">
            <a:spLocks noChangeArrowheads="1"/>
          </p:cNvSpPr>
          <p:nvPr/>
        </p:nvSpPr>
        <p:spPr bwMode="auto">
          <a:xfrm>
            <a:off x="7816850" y="4164013"/>
            <a:ext cx="1055688"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Muscles</a:t>
            </a:r>
          </a:p>
        </p:txBody>
      </p:sp>
      <p:sp>
        <p:nvSpPr>
          <p:cNvPr id="24592" name="Rectangle 15"/>
          <p:cNvSpPr>
            <a:spLocks noChangeArrowheads="1"/>
          </p:cNvSpPr>
          <p:nvPr/>
        </p:nvSpPr>
        <p:spPr bwMode="auto">
          <a:xfrm>
            <a:off x="3556000" y="4038600"/>
            <a:ext cx="1295400" cy="762000"/>
          </a:xfrm>
          <a:prstGeom prst="rect">
            <a:avLst/>
          </a:prstGeom>
          <a:solidFill>
            <a:srgbClr val="99CC00"/>
          </a:solidFill>
          <a:ln w="9525">
            <a:solidFill>
              <a:schemeClr val="tx1"/>
            </a:solidFill>
            <a:miter lim="800000"/>
            <a:headEnd/>
            <a:tailEnd/>
          </a:ln>
        </p:spPr>
        <p:txBody>
          <a:bodyPr wrap="none" anchorCtr="1">
            <a:prstTxWarp prst="textNoShape">
              <a:avLst/>
            </a:prstTxWarp>
          </a:bodyPr>
          <a:lstStyle/>
          <a:p>
            <a:pPr algn="ctr"/>
            <a:r>
              <a:rPr lang="en-US">
                <a:latin typeface="Tahoma" charset="0"/>
              </a:rPr>
              <a:t>Long-term</a:t>
            </a:r>
          </a:p>
          <a:p>
            <a:pPr algn="ctr"/>
            <a:r>
              <a:rPr lang="en-US">
                <a:latin typeface="Tahoma" charset="0"/>
              </a:rPr>
              <a:t>Memory</a:t>
            </a:r>
          </a:p>
        </p:txBody>
      </p:sp>
      <p:sp>
        <p:nvSpPr>
          <p:cNvPr id="24593" name="Rectangle 16"/>
          <p:cNvSpPr>
            <a:spLocks noChangeArrowheads="1"/>
          </p:cNvSpPr>
          <p:nvPr/>
        </p:nvSpPr>
        <p:spPr bwMode="auto">
          <a:xfrm>
            <a:off x="5638800" y="4038600"/>
            <a:ext cx="1295400" cy="762000"/>
          </a:xfrm>
          <a:prstGeom prst="rect">
            <a:avLst/>
          </a:prstGeom>
          <a:solidFill>
            <a:srgbClr val="99CC00"/>
          </a:solidFill>
          <a:ln w="9525">
            <a:solidFill>
              <a:schemeClr val="tx1"/>
            </a:solidFill>
            <a:miter lim="800000"/>
            <a:headEnd/>
            <a:tailEnd/>
          </a:ln>
        </p:spPr>
        <p:txBody>
          <a:bodyPr wrap="none" anchorCtr="1">
            <a:prstTxWarp prst="textNoShape">
              <a:avLst/>
            </a:prstTxWarp>
          </a:bodyPr>
          <a:lstStyle/>
          <a:p>
            <a:pPr algn="ctr"/>
            <a:r>
              <a:rPr lang="en-US">
                <a:latin typeface="Tahoma" charset="0"/>
              </a:rPr>
              <a:t>Working</a:t>
            </a:r>
          </a:p>
          <a:p>
            <a:pPr algn="ctr"/>
            <a:r>
              <a:rPr lang="en-US">
                <a:latin typeface="Tahoma" charset="0"/>
              </a:rPr>
              <a:t>Memory</a:t>
            </a:r>
          </a:p>
        </p:txBody>
      </p:sp>
      <p:cxnSp>
        <p:nvCxnSpPr>
          <p:cNvPr id="24594" name="AutoShape 18"/>
          <p:cNvCxnSpPr>
            <a:cxnSpLocks noChangeShapeType="1"/>
            <a:stCxn id="24592" idx="0"/>
            <a:endCxn id="24588" idx="4"/>
          </p:cNvCxnSpPr>
          <p:nvPr/>
        </p:nvCxnSpPr>
        <p:spPr bwMode="auto">
          <a:xfrm rot="-5400000">
            <a:off x="3879850" y="3714750"/>
            <a:ext cx="647700" cy="0"/>
          </a:xfrm>
          <a:prstGeom prst="straightConnector1">
            <a:avLst/>
          </a:prstGeom>
          <a:noFill/>
          <a:ln w="63500">
            <a:solidFill>
              <a:schemeClr val="tx1"/>
            </a:solidFill>
            <a:round/>
            <a:headEnd/>
            <a:tailEnd type="triangle" w="med" len="med"/>
          </a:ln>
        </p:spPr>
      </p:cxnSp>
      <p:cxnSp>
        <p:nvCxnSpPr>
          <p:cNvPr id="24595" name="AutoShape 19"/>
          <p:cNvCxnSpPr>
            <a:cxnSpLocks noChangeShapeType="1"/>
          </p:cNvCxnSpPr>
          <p:nvPr/>
        </p:nvCxnSpPr>
        <p:spPr bwMode="auto">
          <a:xfrm>
            <a:off x="4876800" y="4191000"/>
            <a:ext cx="762000" cy="0"/>
          </a:xfrm>
          <a:prstGeom prst="straightConnector1">
            <a:avLst/>
          </a:prstGeom>
          <a:noFill/>
          <a:ln w="63500">
            <a:solidFill>
              <a:schemeClr val="tx1"/>
            </a:solidFill>
            <a:round/>
            <a:headEnd/>
            <a:tailEnd type="triangle" w="med" len="med"/>
          </a:ln>
        </p:spPr>
      </p:cxnSp>
      <p:cxnSp>
        <p:nvCxnSpPr>
          <p:cNvPr id="24596" name="AutoShape 20"/>
          <p:cNvCxnSpPr>
            <a:cxnSpLocks noChangeShapeType="1"/>
            <a:stCxn id="24585" idx="3"/>
            <a:endCxn id="24588" idx="2"/>
          </p:cNvCxnSpPr>
          <p:nvPr/>
        </p:nvCxnSpPr>
        <p:spPr bwMode="auto">
          <a:xfrm>
            <a:off x="2971800" y="2857500"/>
            <a:ext cx="406400" cy="0"/>
          </a:xfrm>
          <a:prstGeom prst="straightConnector1">
            <a:avLst/>
          </a:prstGeom>
          <a:noFill/>
          <a:ln w="63500">
            <a:solidFill>
              <a:schemeClr val="tx1"/>
            </a:solidFill>
            <a:round/>
            <a:headEnd/>
            <a:tailEnd type="triangle" w="med" len="med"/>
          </a:ln>
        </p:spPr>
      </p:cxnSp>
      <p:cxnSp>
        <p:nvCxnSpPr>
          <p:cNvPr id="24597" name="AutoShape 21"/>
          <p:cNvCxnSpPr>
            <a:cxnSpLocks noChangeShapeType="1"/>
            <a:stCxn id="24588" idx="6"/>
            <a:endCxn id="24589" idx="2"/>
          </p:cNvCxnSpPr>
          <p:nvPr/>
        </p:nvCxnSpPr>
        <p:spPr bwMode="auto">
          <a:xfrm>
            <a:off x="5029200" y="2857500"/>
            <a:ext cx="406400" cy="0"/>
          </a:xfrm>
          <a:prstGeom prst="straightConnector1">
            <a:avLst/>
          </a:prstGeom>
          <a:noFill/>
          <a:ln w="63500">
            <a:solidFill>
              <a:schemeClr val="tx1"/>
            </a:solidFill>
            <a:round/>
            <a:headEnd/>
            <a:tailEnd type="triangle" w="med" len="med"/>
          </a:ln>
        </p:spPr>
      </p:cxnSp>
      <p:cxnSp>
        <p:nvCxnSpPr>
          <p:cNvPr id="24598" name="AutoShape 22"/>
          <p:cNvCxnSpPr>
            <a:cxnSpLocks noChangeShapeType="1"/>
            <a:stCxn id="24589" idx="6"/>
            <a:endCxn id="24590" idx="2"/>
          </p:cNvCxnSpPr>
          <p:nvPr/>
        </p:nvCxnSpPr>
        <p:spPr bwMode="auto">
          <a:xfrm>
            <a:off x="6858000" y="2857500"/>
            <a:ext cx="762000" cy="0"/>
          </a:xfrm>
          <a:prstGeom prst="straightConnector1">
            <a:avLst/>
          </a:prstGeom>
          <a:noFill/>
          <a:ln w="63500">
            <a:solidFill>
              <a:schemeClr val="tx1"/>
            </a:solidFill>
            <a:round/>
            <a:headEnd/>
            <a:tailEnd type="triangle" w="med" len="med"/>
          </a:ln>
        </p:spPr>
      </p:cxnSp>
      <p:cxnSp>
        <p:nvCxnSpPr>
          <p:cNvPr id="24599" name="AutoShape 23"/>
          <p:cNvCxnSpPr>
            <a:cxnSpLocks noChangeShapeType="1"/>
          </p:cNvCxnSpPr>
          <p:nvPr/>
        </p:nvCxnSpPr>
        <p:spPr bwMode="auto">
          <a:xfrm rot="10800000">
            <a:off x="4876800" y="4648200"/>
            <a:ext cx="762000" cy="0"/>
          </a:xfrm>
          <a:prstGeom prst="straightConnector1">
            <a:avLst/>
          </a:prstGeom>
          <a:noFill/>
          <a:ln w="63500">
            <a:solidFill>
              <a:schemeClr val="tx1"/>
            </a:solidFill>
            <a:round/>
            <a:headEnd/>
            <a:tailEnd type="triangle" w="med" len="med"/>
          </a:ln>
        </p:spPr>
      </p:cxnSp>
      <p:grpSp>
        <p:nvGrpSpPr>
          <p:cNvPr id="24600" name="Group 26"/>
          <p:cNvGrpSpPr>
            <a:grpSpLocks/>
          </p:cNvGrpSpPr>
          <p:nvPr/>
        </p:nvGrpSpPr>
        <p:grpSpPr bwMode="auto">
          <a:xfrm rot="-5400000">
            <a:off x="5791200" y="3429000"/>
            <a:ext cx="762000" cy="457200"/>
            <a:chOff x="2880" y="2736"/>
            <a:chExt cx="480" cy="288"/>
          </a:xfrm>
        </p:grpSpPr>
        <p:cxnSp>
          <p:nvCxnSpPr>
            <p:cNvPr id="24610" name="AutoShape 24"/>
            <p:cNvCxnSpPr>
              <a:cxnSpLocks noChangeShapeType="1"/>
            </p:cNvCxnSpPr>
            <p:nvPr/>
          </p:nvCxnSpPr>
          <p:spPr bwMode="auto">
            <a:xfrm>
              <a:off x="2880" y="2736"/>
              <a:ext cx="480" cy="0"/>
            </a:xfrm>
            <a:prstGeom prst="straightConnector1">
              <a:avLst/>
            </a:prstGeom>
            <a:noFill/>
            <a:ln w="63500">
              <a:solidFill>
                <a:schemeClr val="tx1"/>
              </a:solidFill>
              <a:round/>
              <a:headEnd/>
              <a:tailEnd type="triangle" w="med" len="med"/>
            </a:ln>
          </p:spPr>
        </p:cxnSp>
        <p:cxnSp>
          <p:nvCxnSpPr>
            <p:cNvPr id="24611" name="AutoShape 25"/>
            <p:cNvCxnSpPr>
              <a:cxnSpLocks noChangeShapeType="1"/>
            </p:cNvCxnSpPr>
            <p:nvPr/>
          </p:nvCxnSpPr>
          <p:spPr bwMode="auto">
            <a:xfrm rot="10800000">
              <a:off x="2880" y="3024"/>
              <a:ext cx="480" cy="0"/>
            </a:xfrm>
            <a:prstGeom prst="straightConnector1">
              <a:avLst/>
            </a:prstGeom>
            <a:noFill/>
            <a:ln w="63500">
              <a:solidFill>
                <a:schemeClr val="tx1"/>
              </a:solidFill>
              <a:round/>
              <a:headEnd/>
              <a:tailEnd type="triangle" w="med" len="med"/>
            </a:ln>
          </p:spPr>
        </p:cxnSp>
      </p:grpSp>
      <p:cxnSp>
        <p:nvCxnSpPr>
          <p:cNvPr id="24601" name="AutoShape 29"/>
          <p:cNvCxnSpPr>
            <a:cxnSpLocks noChangeShapeType="1"/>
            <a:stCxn id="24590" idx="4"/>
            <a:endCxn id="24591" idx="0"/>
          </p:cNvCxnSpPr>
          <p:nvPr/>
        </p:nvCxnSpPr>
        <p:spPr bwMode="auto">
          <a:xfrm rot="16200000" flipH="1">
            <a:off x="7958137" y="3776663"/>
            <a:ext cx="773113" cy="1588"/>
          </a:xfrm>
          <a:prstGeom prst="curvedConnector3">
            <a:avLst>
              <a:gd name="adj1" fmla="val 49898"/>
            </a:avLst>
          </a:prstGeom>
          <a:noFill/>
          <a:ln w="63500">
            <a:solidFill>
              <a:schemeClr val="tx1"/>
            </a:solidFill>
            <a:round/>
            <a:headEnd/>
            <a:tailEnd type="triangle" w="med" len="med"/>
          </a:ln>
        </p:spPr>
      </p:cxnSp>
      <p:cxnSp>
        <p:nvCxnSpPr>
          <p:cNvPr id="24602" name="AutoShape 30"/>
          <p:cNvCxnSpPr>
            <a:cxnSpLocks noChangeShapeType="1"/>
            <a:stCxn id="24591" idx="2"/>
            <a:endCxn id="24586" idx="2"/>
          </p:cNvCxnSpPr>
          <p:nvPr/>
        </p:nvCxnSpPr>
        <p:spPr bwMode="auto">
          <a:xfrm rot="16200000" flipV="1">
            <a:off x="3750469" y="-34131"/>
            <a:ext cx="1504950" cy="7685088"/>
          </a:xfrm>
          <a:prstGeom prst="curvedConnector3">
            <a:avLst>
              <a:gd name="adj1" fmla="val -59810"/>
            </a:avLst>
          </a:prstGeom>
          <a:noFill/>
          <a:ln w="63500">
            <a:solidFill>
              <a:schemeClr val="tx1"/>
            </a:solidFill>
            <a:prstDash val="dash"/>
            <a:round/>
            <a:headEnd/>
            <a:tailEnd type="triangle" w="med" len="med"/>
          </a:ln>
        </p:spPr>
      </p:cxnSp>
      <p:sp>
        <p:nvSpPr>
          <p:cNvPr id="24603" name="Text Box 32"/>
          <p:cNvSpPr txBox="1">
            <a:spLocks noChangeArrowheads="1"/>
          </p:cNvSpPr>
          <p:nvPr/>
        </p:nvSpPr>
        <p:spPr bwMode="auto">
          <a:xfrm>
            <a:off x="3698875" y="5459413"/>
            <a:ext cx="1239838" cy="396875"/>
          </a:xfrm>
          <a:prstGeom prst="rect">
            <a:avLst/>
          </a:prstGeom>
          <a:noFill/>
          <a:ln w="9525">
            <a:noFill/>
            <a:miter lim="800000"/>
            <a:headEnd/>
            <a:tailEnd/>
          </a:ln>
        </p:spPr>
        <p:txBody>
          <a:bodyPr wrap="none" anchorCtr="1">
            <a:prstTxWarp prst="textNoShape">
              <a:avLst/>
            </a:prstTxWarp>
            <a:spAutoFit/>
          </a:bodyPr>
          <a:lstStyle/>
          <a:p>
            <a:pPr algn="ctr"/>
            <a:r>
              <a:rPr lang="en-US">
                <a:latin typeface="Tahoma" charset="0"/>
              </a:rPr>
              <a:t>Feedback</a:t>
            </a:r>
          </a:p>
        </p:txBody>
      </p:sp>
      <p:sp>
        <p:nvSpPr>
          <p:cNvPr id="24604" name="AutoShape 36"/>
          <p:cNvSpPr>
            <a:spLocks noChangeArrowheads="1"/>
          </p:cNvSpPr>
          <p:nvPr/>
        </p:nvSpPr>
        <p:spPr bwMode="auto">
          <a:xfrm rot="7921906">
            <a:off x="4729163" y="1943100"/>
            <a:ext cx="1122362" cy="280988"/>
          </a:xfrm>
          <a:prstGeom prst="rightArrow">
            <a:avLst>
              <a:gd name="adj1" fmla="val 50000"/>
              <a:gd name="adj2" fmla="val 99859"/>
            </a:avLst>
          </a:prstGeom>
          <a:solidFill>
            <a:schemeClr val="hlink"/>
          </a:solidFill>
          <a:ln w="12700">
            <a:solidFill>
              <a:schemeClr val="tx1"/>
            </a:solidFill>
            <a:miter lim="800000"/>
            <a:headEnd/>
            <a:tailEnd type="none" w="lg" len="lg"/>
          </a:ln>
        </p:spPr>
        <p:txBody>
          <a:bodyPr wrap="none" anchor="ctr">
            <a:prstTxWarp prst="textNoShape">
              <a:avLst/>
            </a:prstTxWarp>
          </a:bodyPr>
          <a:lstStyle/>
          <a:p>
            <a:endParaRPr lang="en-US"/>
          </a:p>
        </p:txBody>
      </p:sp>
      <p:sp>
        <p:nvSpPr>
          <p:cNvPr id="24605" name="AutoShape 37"/>
          <p:cNvSpPr>
            <a:spLocks noChangeArrowheads="1"/>
          </p:cNvSpPr>
          <p:nvPr/>
        </p:nvSpPr>
        <p:spPr bwMode="auto">
          <a:xfrm rot="3796936">
            <a:off x="7477919" y="2021682"/>
            <a:ext cx="603250" cy="328612"/>
          </a:xfrm>
          <a:prstGeom prst="rightArrow">
            <a:avLst>
              <a:gd name="adj1" fmla="val 29380"/>
              <a:gd name="adj2" fmla="val 39826"/>
            </a:avLst>
          </a:prstGeom>
          <a:solidFill>
            <a:schemeClr val="hlink"/>
          </a:solidFill>
          <a:ln w="12700">
            <a:solidFill>
              <a:schemeClr val="tx1"/>
            </a:solidFill>
            <a:miter lim="800000"/>
            <a:headEnd/>
            <a:tailEnd type="none" w="lg" len="lg"/>
          </a:ln>
        </p:spPr>
        <p:txBody>
          <a:bodyPr wrap="none" anchor="ctr">
            <a:prstTxWarp prst="textNoShape">
              <a:avLst/>
            </a:prstTxWarp>
          </a:bodyPr>
          <a:lstStyle/>
          <a:p>
            <a:endParaRPr lang="en-US"/>
          </a:p>
        </p:txBody>
      </p:sp>
      <p:sp>
        <p:nvSpPr>
          <p:cNvPr id="24606" name="AutoShape 38"/>
          <p:cNvSpPr>
            <a:spLocks noChangeArrowheads="1"/>
          </p:cNvSpPr>
          <p:nvPr/>
        </p:nvSpPr>
        <p:spPr bwMode="auto">
          <a:xfrm rot="6575510">
            <a:off x="6122988" y="2030412"/>
            <a:ext cx="490538" cy="239713"/>
          </a:xfrm>
          <a:prstGeom prst="rightArrow">
            <a:avLst>
              <a:gd name="adj1" fmla="val 50000"/>
              <a:gd name="adj2" fmla="val 51159"/>
            </a:avLst>
          </a:prstGeom>
          <a:solidFill>
            <a:schemeClr val="hlink"/>
          </a:solidFill>
          <a:ln w="12700">
            <a:solidFill>
              <a:schemeClr val="tx1"/>
            </a:solidFill>
            <a:miter lim="800000"/>
            <a:headEnd/>
            <a:tailEnd type="none" w="lg" len="lg"/>
          </a:ln>
        </p:spPr>
        <p:txBody>
          <a:bodyPr wrap="none" anchor="ctr">
            <a:prstTxWarp prst="textNoShape">
              <a:avLst/>
            </a:prstTxWarp>
          </a:bodyPr>
          <a:lstStyle/>
          <a:p>
            <a:endParaRPr lang="en-US"/>
          </a:p>
        </p:txBody>
      </p:sp>
      <p:sp>
        <p:nvSpPr>
          <p:cNvPr id="24607" name="Oval 33"/>
          <p:cNvSpPr>
            <a:spLocks noChangeArrowheads="1"/>
          </p:cNvSpPr>
          <p:nvPr/>
        </p:nvSpPr>
        <p:spPr bwMode="auto">
          <a:xfrm>
            <a:off x="5562600" y="1143000"/>
            <a:ext cx="2819400" cy="914400"/>
          </a:xfrm>
          <a:prstGeom prst="ellipse">
            <a:avLst/>
          </a:prstGeom>
          <a:solidFill>
            <a:schemeClr val="bg1"/>
          </a:solidFill>
          <a:ln w="25400">
            <a:solidFill>
              <a:schemeClr val="tx1"/>
            </a:solidFill>
            <a:round/>
            <a:headEnd/>
            <a:tailEnd type="none" w="lg" len="lg"/>
          </a:ln>
        </p:spPr>
        <p:txBody>
          <a:bodyPr wrap="none" anchor="ctr">
            <a:prstTxWarp prst="textNoShape">
              <a:avLst/>
            </a:prstTxWarp>
          </a:bodyPr>
          <a:lstStyle/>
          <a:p>
            <a:pPr algn="ctr"/>
            <a:r>
              <a:rPr lang="en-US"/>
              <a:t>Attention</a:t>
            </a:r>
            <a:br>
              <a:rPr lang="en-US"/>
            </a:br>
            <a:endParaRPr lang="en-US"/>
          </a:p>
        </p:txBody>
      </p:sp>
      <p:sp>
        <p:nvSpPr>
          <p:cNvPr id="24608" name="Rectangle 45"/>
          <p:cNvSpPr>
            <a:spLocks noChangeArrowheads="1"/>
          </p:cNvSpPr>
          <p:nvPr/>
        </p:nvSpPr>
        <p:spPr bwMode="auto">
          <a:xfrm>
            <a:off x="7232650" y="3575050"/>
            <a:ext cx="101600" cy="107950"/>
          </a:xfrm>
          <a:prstGeom prst="rect">
            <a:avLst/>
          </a:prstGeom>
          <a:solidFill>
            <a:schemeClr val="hlink"/>
          </a:solidFill>
          <a:ln w="25400">
            <a:noFill/>
            <a:miter lim="800000"/>
            <a:headEnd/>
            <a:tailEnd type="none" w="lg" len="lg"/>
          </a:ln>
        </p:spPr>
        <p:txBody>
          <a:bodyPr wrap="none" anchor="ctr">
            <a:prstTxWarp prst="textNoShape">
              <a:avLst/>
            </a:prstTxWarp>
          </a:bodyPr>
          <a:lstStyle/>
          <a:p>
            <a:endParaRPr lang="en-US"/>
          </a:p>
        </p:txBody>
      </p:sp>
      <p:sp>
        <p:nvSpPr>
          <p:cNvPr id="24609" name="Freeform 48"/>
          <p:cNvSpPr>
            <a:spLocks/>
          </p:cNvSpPr>
          <p:nvPr/>
        </p:nvSpPr>
        <p:spPr bwMode="auto">
          <a:xfrm>
            <a:off x="5576888" y="1543050"/>
            <a:ext cx="2820987" cy="514350"/>
          </a:xfrm>
          <a:custGeom>
            <a:avLst/>
            <a:gdLst>
              <a:gd name="T0" fmla="*/ 2147483647 w 1801"/>
              <a:gd name="T1" fmla="*/ 2147483647 h 332"/>
              <a:gd name="T2" fmla="*/ 2147483647 w 1801"/>
              <a:gd name="T3" fmla="*/ 2147483647 h 332"/>
              <a:gd name="T4" fmla="*/ 2147483647 w 1801"/>
              <a:gd name="T5" fmla="*/ 2147483647 h 332"/>
              <a:gd name="T6" fmla="*/ 2147483647 w 1801"/>
              <a:gd name="T7" fmla="*/ 2147483647 h 332"/>
              <a:gd name="T8" fmla="*/ 2147483647 w 1801"/>
              <a:gd name="T9" fmla="*/ 2147483647 h 332"/>
              <a:gd name="T10" fmla="*/ 2147483647 w 1801"/>
              <a:gd name="T11" fmla="*/ 2147483647 h 332"/>
              <a:gd name="T12" fmla="*/ 2147483647 w 1801"/>
              <a:gd name="T13" fmla="*/ 2147483647 h 332"/>
              <a:gd name="T14" fmla="*/ 2147483647 w 1801"/>
              <a:gd name="T15" fmla="*/ 2147483647 h 332"/>
              <a:gd name="T16" fmla="*/ 2147483647 w 1801"/>
              <a:gd name="T17" fmla="*/ 2147483647 h 332"/>
              <a:gd name="T18" fmla="*/ 2147483647 w 1801"/>
              <a:gd name="T19" fmla="*/ 2147483647 h 332"/>
              <a:gd name="T20" fmla="*/ 2147483647 w 1801"/>
              <a:gd name="T21" fmla="*/ 2147483647 h 332"/>
              <a:gd name="T22" fmla="*/ 2147483647 w 1801"/>
              <a:gd name="T23" fmla="*/ 2147483647 h 332"/>
              <a:gd name="T24" fmla="*/ 2147483647 w 1801"/>
              <a:gd name="T25" fmla="*/ 2147483647 h 332"/>
              <a:gd name="T26" fmla="*/ 2147483647 w 1801"/>
              <a:gd name="T27" fmla="*/ 0 h 332"/>
              <a:gd name="T28" fmla="*/ 2147483647 w 1801"/>
              <a:gd name="T29" fmla="*/ 2147483647 h 332"/>
              <a:gd name="T30" fmla="*/ 2147483647 w 1801"/>
              <a:gd name="T31" fmla="*/ 2147483647 h 332"/>
              <a:gd name="T32" fmla="*/ 2147483647 w 1801"/>
              <a:gd name="T33" fmla="*/ 2147483647 h 332"/>
              <a:gd name="T34" fmla="*/ 2147483647 w 1801"/>
              <a:gd name="T35" fmla="*/ 2147483647 h 332"/>
              <a:gd name="T36" fmla="*/ 2147483647 w 1801"/>
              <a:gd name="T37" fmla="*/ 2147483647 h 332"/>
              <a:gd name="T38" fmla="*/ 2147483647 w 1801"/>
              <a:gd name="T39" fmla="*/ 2147483647 h 332"/>
              <a:gd name="T40" fmla="*/ 2147483647 w 1801"/>
              <a:gd name="T41" fmla="*/ 2147483647 h 332"/>
              <a:gd name="T42" fmla="*/ 2147483647 w 1801"/>
              <a:gd name="T43" fmla="*/ 2147483647 h 332"/>
              <a:gd name="T44" fmla="*/ 2147483647 w 1801"/>
              <a:gd name="T45" fmla="*/ 2147483647 h 332"/>
              <a:gd name="T46" fmla="*/ 2147483647 w 1801"/>
              <a:gd name="T47" fmla="*/ 2147483647 h 332"/>
              <a:gd name="T48" fmla="*/ 2147483647 w 1801"/>
              <a:gd name="T49" fmla="*/ 2147483647 h 332"/>
              <a:gd name="T50" fmla="*/ 2147483647 w 1801"/>
              <a:gd name="T51" fmla="*/ 2147483647 h 332"/>
              <a:gd name="T52" fmla="*/ 2147483647 w 1801"/>
              <a:gd name="T53" fmla="*/ 2147483647 h 332"/>
              <a:gd name="T54" fmla="*/ 2147483647 w 1801"/>
              <a:gd name="T55" fmla="*/ 2147483647 h 332"/>
              <a:gd name="T56" fmla="*/ 2147483647 w 1801"/>
              <a:gd name="T57" fmla="*/ 2147483647 h 332"/>
              <a:gd name="T58" fmla="*/ 2147483647 w 1801"/>
              <a:gd name="T59" fmla="*/ 2147483647 h 332"/>
              <a:gd name="T60" fmla="*/ 2147483647 w 1801"/>
              <a:gd name="T61" fmla="*/ 2147483647 h 332"/>
              <a:gd name="T62" fmla="*/ 2147483647 w 1801"/>
              <a:gd name="T63" fmla="*/ 2147483647 h 332"/>
              <a:gd name="T64" fmla="*/ 2147483647 w 1801"/>
              <a:gd name="T65" fmla="*/ 2147483647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01"/>
              <a:gd name="T100" fmla="*/ 0 h 332"/>
              <a:gd name="T101" fmla="*/ 1801 w 1801"/>
              <a:gd name="T102" fmla="*/ 332 h 3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01" h="332">
                <a:moveTo>
                  <a:pt x="19" y="20"/>
                </a:moveTo>
                <a:cubicBezTo>
                  <a:pt x="40" y="34"/>
                  <a:pt x="28" y="25"/>
                  <a:pt x="55" y="52"/>
                </a:cubicBezTo>
                <a:cubicBezTo>
                  <a:pt x="60" y="57"/>
                  <a:pt x="92" y="62"/>
                  <a:pt x="99" y="64"/>
                </a:cubicBezTo>
                <a:cubicBezTo>
                  <a:pt x="131" y="86"/>
                  <a:pt x="158" y="73"/>
                  <a:pt x="199" y="68"/>
                </a:cubicBezTo>
                <a:cubicBezTo>
                  <a:pt x="230" y="52"/>
                  <a:pt x="266" y="39"/>
                  <a:pt x="295" y="20"/>
                </a:cubicBezTo>
                <a:cubicBezTo>
                  <a:pt x="339" y="26"/>
                  <a:pt x="384" y="37"/>
                  <a:pt x="427" y="48"/>
                </a:cubicBezTo>
                <a:cubicBezTo>
                  <a:pt x="453" y="67"/>
                  <a:pt x="484" y="72"/>
                  <a:pt x="515" y="80"/>
                </a:cubicBezTo>
                <a:cubicBezTo>
                  <a:pt x="562" y="111"/>
                  <a:pt x="687" y="85"/>
                  <a:pt x="707" y="84"/>
                </a:cubicBezTo>
                <a:cubicBezTo>
                  <a:pt x="739" y="73"/>
                  <a:pt x="770" y="61"/>
                  <a:pt x="799" y="44"/>
                </a:cubicBezTo>
                <a:cubicBezTo>
                  <a:pt x="807" y="39"/>
                  <a:pt x="815" y="33"/>
                  <a:pt x="823" y="28"/>
                </a:cubicBezTo>
                <a:cubicBezTo>
                  <a:pt x="827" y="25"/>
                  <a:pt x="835" y="20"/>
                  <a:pt x="835" y="20"/>
                </a:cubicBezTo>
                <a:cubicBezTo>
                  <a:pt x="912" y="46"/>
                  <a:pt x="1007" y="58"/>
                  <a:pt x="1087" y="64"/>
                </a:cubicBezTo>
                <a:cubicBezTo>
                  <a:pt x="1120" y="67"/>
                  <a:pt x="1187" y="72"/>
                  <a:pt x="1187" y="72"/>
                </a:cubicBezTo>
                <a:cubicBezTo>
                  <a:pt x="1262" y="61"/>
                  <a:pt x="1331" y="43"/>
                  <a:pt x="1395" y="0"/>
                </a:cubicBezTo>
                <a:cubicBezTo>
                  <a:pt x="1443" y="10"/>
                  <a:pt x="1487" y="30"/>
                  <a:pt x="1535" y="40"/>
                </a:cubicBezTo>
                <a:cubicBezTo>
                  <a:pt x="1567" y="61"/>
                  <a:pt x="1610" y="64"/>
                  <a:pt x="1647" y="72"/>
                </a:cubicBezTo>
                <a:cubicBezTo>
                  <a:pt x="1668" y="77"/>
                  <a:pt x="1711" y="84"/>
                  <a:pt x="1711" y="84"/>
                </a:cubicBezTo>
                <a:cubicBezTo>
                  <a:pt x="1732" y="70"/>
                  <a:pt x="1755" y="66"/>
                  <a:pt x="1779" y="60"/>
                </a:cubicBezTo>
                <a:cubicBezTo>
                  <a:pt x="1786" y="61"/>
                  <a:pt x="1797" y="58"/>
                  <a:pt x="1799" y="64"/>
                </a:cubicBezTo>
                <a:cubicBezTo>
                  <a:pt x="1801" y="70"/>
                  <a:pt x="1787" y="68"/>
                  <a:pt x="1783" y="72"/>
                </a:cubicBezTo>
                <a:cubicBezTo>
                  <a:pt x="1762" y="93"/>
                  <a:pt x="1762" y="115"/>
                  <a:pt x="1735" y="128"/>
                </a:cubicBezTo>
                <a:cubicBezTo>
                  <a:pt x="1718" y="154"/>
                  <a:pt x="1739" y="128"/>
                  <a:pt x="1711" y="144"/>
                </a:cubicBezTo>
                <a:cubicBezTo>
                  <a:pt x="1698" y="152"/>
                  <a:pt x="1688" y="164"/>
                  <a:pt x="1675" y="172"/>
                </a:cubicBezTo>
                <a:cubicBezTo>
                  <a:pt x="1647" y="191"/>
                  <a:pt x="1613" y="201"/>
                  <a:pt x="1583" y="216"/>
                </a:cubicBezTo>
                <a:cubicBezTo>
                  <a:pt x="1516" y="249"/>
                  <a:pt x="1444" y="265"/>
                  <a:pt x="1371" y="280"/>
                </a:cubicBezTo>
                <a:cubicBezTo>
                  <a:pt x="1236" y="307"/>
                  <a:pt x="1104" y="320"/>
                  <a:pt x="967" y="332"/>
                </a:cubicBezTo>
                <a:cubicBezTo>
                  <a:pt x="762" y="310"/>
                  <a:pt x="556" y="318"/>
                  <a:pt x="355" y="268"/>
                </a:cubicBezTo>
                <a:cubicBezTo>
                  <a:pt x="308" y="256"/>
                  <a:pt x="251" y="242"/>
                  <a:pt x="207" y="220"/>
                </a:cubicBezTo>
                <a:cubicBezTo>
                  <a:pt x="165" y="199"/>
                  <a:pt x="124" y="175"/>
                  <a:pt x="79" y="160"/>
                </a:cubicBezTo>
                <a:cubicBezTo>
                  <a:pt x="56" y="137"/>
                  <a:pt x="69" y="148"/>
                  <a:pt x="39" y="128"/>
                </a:cubicBezTo>
                <a:cubicBezTo>
                  <a:pt x="35" y="125"/>
                  <a:pt x="27" y="120"/>
                  <a:pt x="27" y="120"/>
                </a:cubicBezTo>
                <a:cubicBezTo>
                  <a:pt x="15" y="95"/>
                  <a:pt x="0" y="104"/>
                  <a:pt x="7" y="76"/>
                </a:cubicBezTo>
                <a:cubicBezTo>
                  <a:pt x="12" y="30"/>
                  <a:pt x="5" y="48"/>
                  <a:pt x="19" y="20"/>
                </a:cubicBezTo>
                <a:close/>
              </a:path>
            </a:pathLst>
          </a:custGeom>
          <a:solidFill>
            <a:schemeClr val="hlink"/>
          </a:solidFill>
          <a:ln w="3175">
            <a:solidFill>
              <a:schemeClr val="tx1"/>
            </a:solidFill>
            <a:round/>
            <a:headEnd/>
            <a:tailEnd type="none" w="lg" len="lg"/>
          </a:ln>
        </p:spPr>
        <p:txBody>
          <a:bodyPr wrap="none" anchorCtr="1">
            <a:prstTxWarp prst="textNoShape">
              <a:avLst/>
            </a:prstTxWarp>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3369</TotalTime>
  <Words>10814</Words>
  <Application>Microsoft Macintosh PowerPoint</Application>
  <PresentationFormat>On-screen Show (4:3)</PresentationFormat>
  <Paragraphs>687</Paragraphs>
  <Slides>42</Slides>
  <Notes>41</Notes>
  <HiddenSlides>1</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mit-6893</vt:lpstr>
      <vt:lpstr>Lecture 4: Efficiency</vt:lpstr>
      <vt:lpstr>UI Hall of Fame or Shame?</vt:lpstr>
      <vt:lpstr>Hall of Shame</vt:lpstr>
      <vt:lpstr>Hall of Fame or Shame?</vt:lpstr>
      <vt:lpstr>Hall of Fame</vt:lpstr>
      <vt:lpstr>Nanoquiz</vt:lpstr>
      <vt:lpstr>Slide 7</vt:lpstr>
      <vt:lpstr>Today’s Topics</vt:lpstr>
      <vt:lpstr>Human Information Processing</vt:lpstr>
      <vt:lpstr>Processors</vt:lpstr>
      <vt:lpstr>Perceptual Fusion</vt:lpstr>
      <vt:lpstr>Cognitive Processing</vt:lpstr>
      <vt:lpstr>Motor Processing</vt:lpstr>
      <vt:lpstr>Choice Reaction Time</vt:lpstr>
      <vt:lpstr>Fitts’s Law</vt:lpstr>
      <vt:lpstr>Explanation of Fitts’s Law</vt:lpstr>
      <vt:lpstr>Implications of Fitts’s Law</vt:lpstr>
      <vt:lpstr>Steering Tasks</vt:lpstr>
      <vt:lpstr>Speed-Accuracy Tradeoff</vt:lpstr>
      <vt:lpstr>Power Law of Practice</vt:lpstr>
      <vt:lpstr>Improve Mouse Efficiency</vt:lpstr>
      <vt:lpstr>Keyboard Shortcuts</vt:lpstr>
      <vt:lpstr>Command Aggregates</vt:lpstr>
      <vt:lpstr>Aggregating Questions</vt:lpstr>
      <vt:lpstr>Use Defaults and History</vt:lpstr>
      <vt:lpstr>Anticipation</vt:lpstr>
      <vt:lpstr>Predictive Evaluation</vt:lpstr>
      <vt:lpstr>Advantages of Predictive Evaluation</vt:lpstr>
      <vt:lpstr>Keystroke-Level Model (KLM)</vt:lpstr>
      <vt:lpstr>KLM Analysis</vt:lpstr>
      <vt:lpstr>Estimated Operator Times</vt:lpstr>
      <vt:lpstr>Estimated Operator Times</vt:lpstr>
      <vt:lpstr>Heuristic Rules for adding M’s</vt:lpstr>
      <vt:lpstr>Example: Deleting a Word</vt:lpstr>
      <vt:lpstr>Empirical Validation of KLM</vt:lpstr>
      <vt:lpstr>Applications of KLM</vt:lpstr>
      <vt:lpstr>Limitations of KLM</vt:lpstr>
      <vt:lpstr>CPM-GOMS</vt:lpstr>
      <vt:lpstr>Critical Path Determines Time</vt:lpstr>
      <vt:lpstr>Analysis of Phone Operator Workstation</vt:lpstr>
      <vt:lpstr>Summary</vt:lpstr>
      <vt:lpstr>Next Time: UI Hall of Fame or Shame?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683</cp:revision>
  <cp:lastPrinted>2009-02-23T15:39:59Z</cp:lastPrinted>
  <dcterms:created xsi:type="dcterms:W3CDTF">2011-04-02T21:23:46Z</dcterms:created>
  <dcterms:modified xsi:type="dcterms:W3CDTF">2011-04-02T21:24:01Z</dcterms:modified>
</cp:coreProperties>
</file>