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notesSlides/notesSlide24.xml" ContentType="application/vnd.openxmlformats-officedocument.presentationml.notes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10.xml" ContentType="application/vnd.openxmlformats-officedocument.presentationml.slideLayout+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7" r:id="rId1"/>
    <p:sldMasterId id="2147484051" r:id="rId2"/>
  </p:sldMasterIdLst>
  <p:notesMasterIdLst>
    <p:notesMasterId r:id="rId31"/>
  </p:notesMasterIdLst>
  <p:handoutMasterIdLst>
    <p:handoutMasterId r:id="rId32"/>
  </p:handoutMasterIdLst>
  <p:sldIdLst>
    <p:sldId id="256" r:id="rId3"/>
    <p:sldId id="290" r:id="rId4"/>
    <p:sldId id="291" r:id="rId5"/>
    <p:sldId id="315" r:id="rId6"/>
    <p:sldId id="313" r:id="rId7"/>
    <p:sldId id="277" r:id="rId8"/>
    <p:sldId id="307" r:id="rId9"/>
    <p:sldId id="298" r:id="rId10"/>
    <p:sldId id="299" r:id="rId11"/>
    <p:sldId id="316" r:id="rId12"/>
    <p:sldId id="300" r:id="rId13"/>
    <p:sldId id="310" r:id="rId14"/>
    <p:sldId id="309" r:id="rId15"/>
    <p:sldId id="308" r:id="rId16"/>
    <p:sldId id="288" r:id="rId17"/>
    <p:sldId id="295" r:id="rId18"/>
    <p:sldId id="296" r:id="rId19"/>
    <p:sldId id="311" r:id="rId20"/>
    <p:sldId id="278" r:id="rId21"/>
    <p:sldId id="279" r:id="rId22"/>
    <p:sldId id="287" r:id="rId23"/>
    <p:sldId id="301" r:id="rId24"/>
    <p:sldId id="302" r:id="rId25"/>
    <p:sldId id="306" r:id="rId26"/>
    <p:sldId id="305" r:id="rId27"/>
    <p:sldId id="292" r:id="rId28"/>
    <p:sldId id="304" r:id="rId29"/>
    <p:sldId id="312" r:id="rId30"/>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66613" autoAdjust="0"/>
  </p:normalViewPr>
  <p:slideViewPr>
    <p:cSldViewPr>
      <p:cViewPr varScale="1">
        <p:scale>
          <a:sx n="55" d="100"/>
          <a:sy n="55" d="100"/>
        </p:scale>
        <p:origin x="-1760" y="-120"/>
      </p:cViewPr>
      <p:guideLst>
        <p:guide orient="horz" pos="2160"/>
        <p:guide pos="2880"/>
      </p:guideLst>
    </p:cSldViewPr>
  </p:slideViewPr>
  <p:notesTextViewPr>
    <p:cViewPr>
      <p:scale>
        <a:sx n="100" d="100"/>
        <a:sy n="100" d="100"/>
      </p:scale>
      <p:origin x="0" y="0"/>
    </p:cViewPr>
  </p:notesTextViewPr>
  <p:notesViewPr>
    <p:cSldViewPr>
      <p:cViewPr varScale="1">
        <p:scale>
          <a:sx n="48" d="100"/>
          <a:sy n="48" d="100"/>
        </p:scale>
        <p:origin x="-1920"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788">
              <a:defRPr sz="1300">
                <a:latin typeface="Times New Roman" pitchFamily="18" charset="0"/>
                <a:ea typeface="+mn-ea"/>
                <a:cs typeface="Arial" charset="0"/>
              </a:defRPr>
            </a:lvl1pPr>
          </a:lstStyle>
          <a:p>
            <a:pPr>
              <a:defRPr/>
            </a:pPr>
            <a:endParaRPr lang="en-US"/>
          </a:p>
        </p:txBody>
      </p:sp>
      <p:sp>
        <p:nvSpPr>
          <p:cNvPr id="7065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788">
              <a:defRPr sz="1300">
                <a:latin typeface="Times New Roman" pitchFamily="18" charset="0"/>
                <a:ea typeface="+mn-ea"/>
                <a:cs typeface="Arial" charset="0"/>
              </a:defRPr>
            </a:lvl1pPr>
          </a:lstStyle>
          <a:p>
            <a:pPr>
              <a:defRPr/>
            </a:pPr>
            <a:endParaRPr lang="en-US"/>
          </a:p>
        </p:txBody>
      </p:sp>
      <p:sp>
        <p:nvSpPr>
          <p:cNvPr id="7066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788">
              <a:defRPr sz="1300">
                <a:latin typeface="Times New Roman" pitchFamily="18" charset="0"/>
                <a:ea typeface="+mn-ea"/>
                <a:cs typeface="Arial" charset="0"/>
              </a:defRPr>
            </a:lvl1pPr>
          </a:lstStyle>
          <a:p>
            <a:pPr>
              <a:defRPr/>
            </a:pPr>
            <a:endParaRPr lang="en-US"/>
          </a:p>
        </p:txBody>
      </p:sp>
      <p:sp>
        <p:nvSpPr>
          <p:cNvPr id="7066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788">
              <a:defRPr sz="1300">
                <a:latin typeface="Times New Roman" charset="0"/>
              </a:defRPr>
            </a:lvl1pPr>
          </a:lstStyle>
          <a:p>
            <a:fld id="{F96E3DA7-1933-4A45-9E66-0F55E51B6346}"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788">
              <a:defRPr sz="1300">
                <a:latin typeface="Times New Roman" pitchFamily="18" charset="0"/>
                <a:ea typeface="+mn-ea"/>
                <a:cs typeface="Arial" charset="0"/>
              </a:defRPr>
            </a:lvl1pPr>
          </a:lstStyle>
          <a:p>
            <a:pPr>
              <a:defRPr/>
            </a:pPr>
            <a:endParaRPr lang="en-US"/>
          </a:p>
        </p:txBody>
      </p:sp>
      <p:sp>
        <p:nvSpPr>
          <p:cNvPr id="348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788">
              <a:defRPr sz="1300">
                <a:latin typeface="Times New Roman" pitchFamily="18" charset="0"/>
                <a:ea typeface="+mn-ea"/>
                <a:cs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371600" y="720725"/>
            <a:ext cx="4383088" cy="308927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31838" y="3962400"/>
            <a:ext cx="5851525" cy="491807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48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788">
              <a:defRPr sz="1300">
                <a:latin typeface="Times New Roman" pitchFamily="18" charset="0"/>
                <a:ea typeface="+mn-ea"/>
                <a:cs typeface="Arial" charset="0"/>
              </a:defRPr>
            </a:lvl1pPr>
          </a:lstStyle>
          <a:p>
            <a:pPr>
              <a:defRPr/>
            </a:pPr>
            <a:endParaRPr lang="en-US"/>
          </a:p>
        </p:txBody>
      </p:sp>
      <p:sp>
        <p:nvSpPr>
          <p:cNvPr id="348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788">
              <a:defRPr sz="1300">
                <a:latin typeface="Times New Roman" charset="0"/>
              </a:defRPr>
            </a:lvl1pPr>
          </a:lstStyle>
          <a:p>
            <a:fld id="{AA289E38-A378-4E9D-8096-DC587F34D6BB}"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1pPr>
    <a:lvl2pPr marL="457200"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2pPr>
    <a:lvl3pPr marL="914400"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3pPr>
    <a:lvl4pPr marL="1371600"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4pPr>
    <a:lvl5pPr marL="1828800"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designinginteractions.com/interviews/LarryTesler"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11FDCF4-ED38-468F-BDBF-42F281F241F3}" type="slidenum">
              <a:rPr lang="en-US"/>
              <a:pPr/>
              <a:t>1</a:t>
            </a:fld>
            <a:endParaRPr lang="en-US"/>
          </a:p>
        </p:txBody>
      </p:sp>
      <p:sp>
        <p:nvSpPr>
          <p:cNvPr id="18435" name="Rectangle 2"/>
          <p:cNvSpPr>
            <a:spLocks noGrp="1" noRot="1" noChangeAspect="1" noChangeArrowheads="1" noTextEdit="1"/>
          </p:cNvSpPr>
          <p:nvPr>
            <p:ph type="sldImg"/>
          </p:nvPr>
        </p:nvSpPr>
        <p:spPr>
          <a:xfrm>
            <a:off x="1503363" y="720725"/>
            <a:ext cx="4119562" cy="3089275"/>
          </a:xfrm>
          <a:ln/>
        </p:spPr>
      </p:sp>
      <p:sp>
        <p:nvSpPr>
          <p:cNvPr id="18436"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503363" y="720725"/>
            <a:ext cx="4119562" cy="3089275"/>
          </a:xfrm>
          <a:ln/>
        </p:spPr>
      </p:sp>
      <p:sp>
        <p:nvSpPr>
          <p:cNvPr id="32771" name="Notes Placeholder 2"/>
          <p:cNvSpPr>
            <a:spLocks noGrp="1"/>
          </p:cNvSpPr>
          <p:nvPr>
            <p:ph type="body" idx="1"/>
          </p:nvPr>
        </p:nvSpPr>
        <p:spPr>
          <a:noFill/>
          <a:ln/>
        </p:spPr>
        <p:txBody>
          <a:bodyPr/>
          <a:lstStyle/>
          <a:p>
            <a:r>
              <a:rPr lang="en-US" smtClean="0">
                <a:latin typeface="Times New Roman" charset="0"/>
              </a:rPr>
              <a:t>Users depend on visible cues to figure out how to achieve their goals with the least effort.  For information gathering tasks, like searching for information on the web, it turns out that this behavior can be modeled much like animals foraging for food.  An animal feeding in a natural environment asks questions like: Where should I feed?  What should I try to eat (the big rabbit that’s hard to catch, or the little rabbit that’s less filling)?  Has this location been exhausted of food that’s easy to obtain, and should I try to move on to a more profitable location?  </a:t>
            </a:r>
            <a:r>
              <a:rPr lang="en-US" b="1" smtClean="0">
                <a:latin typeface="Times New Roman" charset="0"/>
              </a:rPr>
              <a:t>Information foraging theory</a:t>
            </a:r>
            <a:r>
              <a:rPr lang="en-US" smtClean="0">
                <a:latin typeface="Times New Roman" charset="0"/>
              </a:rPr>
              <a:t> claims that we ask similar questions when we’re collecting information: Where should I search?  Which articles or paragraphs are worth reading?  Have I exhausted this source, should I move on to the next search result or a different search? (Pirolli &amp; Card, “Information Foraging in Information Access Environments,” </a:t>
            </a:r>
            <a:r>
              <a:rPr lang="en-US" i="1" smtClean="0">
                <a:latin typeface="Times New Roman" charset="0"/>
              </a:rPr>
              <a:t>CHI ‘95</a:t>
            </a:r>
            <a:r>
              <a:rPr lang="en-US" smtClean="0">
                <a:latin typeface="Times New Roman" charset="0"/>
              </a:rPr>
              <a:t>.)</a:t>
            </a:r>
          </a:p>
          <a:p>
            <a:r>
              <a:rPr lang="en-US" smtClean="0">
                <a:latin typeface="Times New Roman" charset="0"/>
              </a:rPr>
              <a:t>An important part of information foraging is the decision about whether a hyperlink is worth following – i.e., does this smell good enough to eat?  Users make this decision with relatively little information – sometimes only the words in the hyperlink itself, sometimes with some context around it (e.g., a Google search result also includes a snippet of text from the page, the site’s domain name, the length of the page, etc.)  These cues are </a:t>
            </a:r>
            <a:r>
              <a:rPr lang="en-US" b="1" smtClean="0">
                <a:latin typeface="Times New Roman" charset="0"/>
              </a:rPr>
              <a:t>information scent </a:t>
            </a:r>
            <a:r>
              <a:rPr lang="en-US" smtClean="0">
                <a:latin typeface="Times New Roman" charset="0"/>
              </a:rPr>
              <a:t>– the visible properties of a link that indicate how profitable it will be to follow the link.  (Chi et al, “Using Information Scent to Model User Information Needs and Actions on the Web”, </a:t>
            </a:r>
            <a:r>
              <a:rPr lang="en-US" i="1" smtClean="0">
                <a:latin typeface="Times New Roman" charset="0"/>
              </a:rPr>
              <a:t>CHI 2001.</a:t>
            </a:r>
            <a:r>
              <a:rPr lang="en-US" smtClean="0">
                <a:latin typeface="Times New Roman" charset="0"/>
              </a:rPr>
              <a:t>)</a:t>
            </a:r>
          </a:p>
          <a:p>
            <a:endParaRPr lang="en-US" smtClean="0">
              <a:latin typeface="Times New Roman" charset="0"/>
            </a:endParaRPr>
          </a:p>
        </p:txBody>
      </p:sp>
      <p:sp>
        <p:nvSpPr>
          <p:cNvPr id="32772" name="Slide Number Placeholder 3"/>
          <p:cNvSpPr>
            <a:spLocks noGrp="1"/>
          </p:cNvSpPr>
          <p:nvPr>
            <p:ph type="sldNum" sz="quarter" idx="5"/>
          </p:nvPr>
        </p:nvSpPr>
        <p:spPr>
          <a:noFill/>
        </p:spPr>
        <p:txBody>
          <a:bodyPr/>
          <a:lstStyle/>
          <a:p>
            <a:fld id="{6637FF76-BCDE-4DAD-B9B0-6813D138236F}"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503363" y="720725"/>
            <a:ext cx="4119562" cy="3089275"/>
          </a:xfrm>
          <a:ln/>
        </p:spPr>
      </p:sp>
      <p:sp>
        <p:nvSpPr>
          <p:cNvPr id="34819" name="Notes Placeholder 2"/>
          <p:cNvSpPr>
            <a:spLocks noGrp="1"/>
          </p:cNvSpPr>
          <p:nvPr>
            <p:ph type="body" idx="1"/>
          </p:nvPr>
        </p:nvSpPr>
        <p:spPr>
          <a:noFill/>
          <a:ln/>
        </p:spPr>
        <p:txBody>
          <a:bodyPr/>
          <a:lstStyle/>
          <a:p>
            <a:r>
              <a:rPr lang="en-US" smtClean="0">
                <a:latin typeface="Times New Roman" charset="0"/>
              </a:rPr>
              <a:t>Hyperlinks in your interface – or in general, any kind of </a:t>
            </a:r>
            <a:r>
              <a:rPr lang="en-US" b="1" smtClean="0">
                <a:latin typeface="Times New Roman" charset="0"/>
              </a:rPr>
              <a:t>navigation</a:t>
            </a:r>
            <a:r>
              <a:rPr lang="en-US" smtClean="0">
                <a:latin typeface="Times New Roman" charset="0"/>
              </a:rPr>
              <a:t>, commands that go somewhere else – should provide good, appropriate information scent.</a:t>
            </a:r>
          </a:p>
          <a:p>
            <a:r>
              <a:rPr lang="en-US" smtClean="0">
                <a:latin typeface="Times New Roman" charset="0"/>
              </a:rPr>
              <a:t>Examples of bad scent include misleading terms, incomprehensible jargon (like “Set Program Access and Defaults” on the Windows XP Start menu), too-general labels (“Tools”), and overlapping categories (“Customize” and “Options” found in old versions of Microsoft Word).</a:t>
            </a:r>
          </a:p>
          <a:p>
            <a:r>
              <a:rPr lang="en-US" smtClean="0">
                <a:latin typeface="Times New Roman" charset="0"/>
              </a:rPr>
              <a:t>Examples of good scent can be seen in the (XP-style) Windows Control Panel on the left, which was carefully designed.  Look, for example, at “Printers and Other Hardware.”  Why do you think printers were singled out?  Presumably because task analysis (and collected data) indicated that printer configuration was a very common reason for visiting the Control Panel.  Including it in the label improves the scent of that link for users looking for printers.  (Look also at the icon – what does that add to the scent of Printers &amp; Other Hardware?)</a:t>
            </a:r>
          </a:p>
          <a:p>
            <a:r>
              <a:rPr lang="en-US" smtClean="0">
                <a:latin typeface="Times New Roman" charset="0"/>
              </a:rPr>
              <a:t>Date, Time, Language, and Regional Options is another example.  It might be tempting to find a single word to describe this category – say, Localization – but its scent for a user trying to reset the time would be much worse.</a:t>
            </a:r>
          </a:p>
          <a:p>
            <a:r>
              <a:rPr lang="en-US" smtClean="0">
                <a:latin typeface="Times New Roman" charset="0"/>
              </a:rPr>
              <a:t>Notice that the quality of information scent depends on the user’s particular goal.  A design with good scent for one set of goals might fail for another set.  For example, if a shopping site has categories for Music and Movies, then where would you look for a movie soundtrack?  One solution to this is to put it in </a:t>
            </a:r>
            <a:r>
              <a:rPr lang="en-US" i="1" smtClean="0">
                <a:latin typeface="Times New Roman" charset="0"/>
              </a:rPr>
              <a:t>both </a:t>
            </a:r>
            <a:r>
              <a:rPr lang="en-US" smtClean="0">
                <a:latin typeface="Times New Roman" charset="0"/>
              </a:rPr>
              <a:t>categories, or to provide “See Also” links in each category that direct the user sideways in the hierarchy.</a:t>
            </a:r>
          </a:p>
        </p:txBody>
      </p:sp>
      <p:sp>
        <p:nvSpPr>
          <p:cNvPr id="34820" name="Slide Number Placeholder 3"/>
          <p:cNvSpPr>
            <a:spLocks noGrp="1"/>
          </p:cNvSpPr>
          <p:nvPr>
            <p:ph type="sldNum" sz="quarter" idx="5"/>
          </p:nvPr>
        </p:nvSpPr>
        <p:spPr>
          <a:noFill/>
        </p:spPr>
        <p:txBody>
          <a:bodyPr/>
          <a:lstStyle/>
          <a:p>
            <a:fld id="{AA3C3AB3-78EC-4415-87C8-78A7ED39907F}"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503363" y="720725"/>
            <a:ext cx="4119562" cy="3089275"/>
          </a:xfrm>
          <a:ln/>
        </p:spPr>
      </p:sp>
      <p:sp>
        <p:nvSpPr>
          <p:cNvPr id="43011" name="Notes Placeholder 2"/>
          <p:cNvSpPr>
            <a:spLocks noGrp="1"/>
          </p:cNvSpPr>
          <p:nvPr>
            <p:ph type="body" idx="1"/>
          </p:nvPr>
        </p:nvSpPr>
        <p:spPr>
          <a:noFill/>
          <a:ln/>
        </p:spPr>
        <p:txBody>
          <a:bodyPr/>
          <a:lstStyle/>
          <a:p>
            <a:pPr>
              <a:lnSpc>
                <a:spcPct val="90000"/>
              </a:lnSpc>
            </a:pPr>
            <a:r>
              <a:rPr lang="en-US" b="1" smtClean="0">
                <a:latin typeface="Times New Roman" charset="0"/>
              </a:rPr>
              <a:t>Modes</a:t>
            </a:r>
            <a:r>
              <a:rPr lang="en-US" smtClean="0">
                <a:latin typeface="Times New Roman" charset="0"/>
              </a:rPr>
              <a:t> are interface states in which the same action has different meanings.  For example, when Caps Lock mode is enabled on a keyboard, the letter keys produce uppercase letters.  The text editor vi is famous for its modes: in insert mode, letter keys are inserted into your text file, while in command mode (the default), the letter keys invoke editing commands.  In the first lecture, we talked about another mode error in Gimp: accidentally changing a menu shortcut because your mouse is hovering over it.</a:t>
            </a:r>
          </a:p>
          <a:p>
            <a:pPr>
              <a:lnSpc>
                <a:spcPct val="90000"/>
              </a:lnSpc>
            </a:pPr>
            <a:r>
              <a:rPr lang="en-US" smtClean="0">
                <a:latin typeface="Times New Roman" charset="0"/>
              </a:rPr>
              <a:t>Mode errors occur when the user tries to invoke an action that doesn’t have the desired effect in the current mode.  For example, if the user means to type lowercase letters but doesn’t notice that Caps Lock is enabled, then a mode error occurs.</a:t>
            </a:r>
          </a:p>
          <a:p>
            <a:pPr>
              <a:lnSpc>
                <a:spcPct val="90000"/>
              </a:lnSpc>
            </a:pPr>
            <a:r>
              <a:rPr lang="en-US" smtClean="0">
                <a:latin typeface="Times New Roman" charset="0"/>
              </a:rPr>
              <a:t>One way to avoid or mitigate mode errors is to make the mode visible.  But visibility is a much harder problem for mode status than it is for affordances. When mode errors occur, the user isn’t actively looking for the mode, like they might actively look for a control.  As a result, mode status indicators must be visible in the user’s locus of attention.  That’s why the Caps Lock light, which displays the status of the Caps Lock mode on a keyboard, doesn’t really work. </a:t>
            </a:r>
          </a:p>
          <a:p>
            <a:pPr>
              <a:lnSpc>
                <a:spcPct val="90000"/>
              </a:lnSpc>
            </a:pPr>
            <a:endParaRPr lang="en-US" smtClean="0">
              <a:latin typeface="Times New Roman" charset="0"/>
            </a:endParaRPr>
          </a:p>
        </p:txBody>
      </p:sp>
      <p:sp>
        <p:nvSpPr>
          <p:cNvPr id="43012" name="Slide Number Placeholder 3"/>
          <p:cNvSpPr>
            <a:spLocks noGrp="1"/>
          </p:cNvSpPr>
          <p:nvPr>
            <p:ph type="sldNum" sz="quarter" idx="5"/>
          </p:nvPr>
        </p:nvSpPr>
        <p:spPr>
          <a:noFill/>
        </p:spPr>
        <p:txBody>
          <a:bodyPr/>
          <a:lstStyle/>
          <a:p>
            <a:fld id="{70FD24CC-7760-4CDF-81B8-F0E37A3C119F}"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503363" y="720725"/>
            <a:ext cx="4119562" cy="3089275"/>
          </a:xfrm>
          <a:ln/>
        </p:spPr>
      </p:sp>
      <p:sp>
        <p:nvSpPr>
          <p:cNvPr id="45059" name="Notes Placeholder 2"/>
          <p:cNvSpPr>
            <a:spLocks noGrp="1"/>
          </p:cNvSpPr>
          <p:nvPr>
            <p:ph type="body" idx="1"/>
          </p:nvPr>
        </p:nvSpPr>
        <p:spPr>
          <a:noFill/>
          <a:ln/>
        </p:spPr>
        <p:txBody>
          <a:bodyPr/>
          <a:lstStyle/>
          <a:p>
            <a:pPr>
              <a:lnSpc>
                <a:spcPct val="90000"/>
              </a:lnSpc>
            </a:pPr>
            <a:r>
              <a:rPr lang="en-US" smtClean="0">
                <a:latin typeface="Times New Roman" charset="0"/>
              </a:rPr>
              <a:t>The metaphor used by cognitive psychologists for how attention behaves in perception is the </a:t>
            </a:r>
            <a:r>
              <a:rPr lang="en-US" b="1" smtClean="0">
                <a:latin typeface="Times New Roman" charset="0"/>
              </a:rPr>
              <a:t>spotlight</a:t>
            </a:r>
            <a:r>
              <a:rPr lang="en-US" smtClean="0">
                <a:latin typeface="Times New Roman" charset="0"/>
              </a:rPr>
              <a:t>: you can focus your attention on only one input channel in your environment at a time.  This input channel might be a location in your visual field, or it might be a location or voice in your auditory field.  You can shift your attention to another channel, but at the cost of giving up your previous focus.</a:t>
            </a:r>
          </a:p>
          <a:p>
            <a:pPr>
              <a:lnSpc>
                <a:spcPct val="90000"/>
              </a:lnSpc>
            </a:pPr>
            <a:r>
              <a:rPr lang="en-US" smtClean="0">
                <a:latin typeface="Times New Roman" charset="0"/>
              </a:rPr>
              <a:t>So when you’re thinking about how to make something important visible, you should think about where the user’s attention is likely to be focused – their document?  The text cursor?  The animated banner ads on the web site?</a:t>
            </a:r>
          </a:p>
          <a:p>
            <a:pPr>
              <a:lnSpc>
                <a:spcPct val="90000"/>
              </a:lnSpc>
            </a:pPr>
            <a:r>
              <a:rPr lang="en-US" smtClean="0">
                <a:latin typeface="Times New Roman" charset="0"/>
              </a:rPr>
              <a:t>Raskin, </a:t>
            </a:r>
            <a:r>
              <a:rPr lang="en-US" i="1" smtClean="0">
                <a:latin typeface="Times New Roman" charset="0"/>
              </a:rPr>
              <a:t>The Humane Interface</a:t>
            </a:r>
            <a:r>
              <a:rPr lang="en-US" smtClean="0">
                <a:latin typeface="Times New Roman" charset="0"/>
              </a:rPr>
              <a:t>, 2000 has a good discussion of attention as it relates to mode visibility.  Raskin argues that we should think of it as the </a:t>
            </a:r>
            <a:r>
              <a:rPr lang="en-US" i="1" smtClean="0">
                <a:latin typeface="Times New Roman" charset="0"/>
              </a:rPr>
              <a:t>locus </a:t>
            </a:r>
            <a:r>
              <a:rPr lang="en-US" smtClean="0">
                <a:latin typeface="Times New Roman" charset="0"/>
              </a:rPr>
              <a:t>of attention, rather than </a:t>
            </a:r>
            <a:r>
              <a:rPr lang="en-US" i="1" smtClean="0">
                <a:latin typeface="Times New Roman" charset="0"/>
              </a:rPr>
              <a:t>focus</a:t>
            </a:r>
            <a:r>
              <a:rPr lang="en-US" smtClean="0">
                <a:latin typeface="Times New Roman" charset="0"/>
              </a:rPr>
              <a:t>, to emphasize that it’s merely the place where the user’s attention happens to be, and doesn’t necessarily reflect any conscious </a:t>
            </a:r>
            <a:r>
              <a:rPr lang="en-US" i="1" smtClean="0">
                <a:latin typeface="Times New Roman" charset="0"/>
              </a:rPr>
              <a:t>focusing </a:t>
            </a:r>
            <a:r>
              <a:rPr lang="en-US" smtClean="0">
                <a:latin typeface="Times New Roman" charset="0"/>
              </a:rPr>
              <a:t>process on the user’s part.</a:t>
            </a:r>
          </a:p>
          <a:p>
            <a:pPr>
              <a:lnSpc>
                <a:spcPct val="90000"/>
              </a:lnSpc>
            </a:pPr>
            <a:r>
              <a:rPr lang="en-US" smtClean="0">
                <a:latin typeface="Times New Roman" charset="0"/>
              </a:rPr>
              <a:t>The status bar probably isn’t often in the locus of attention. There’s an amusing story (possibly urban legend) about a user study mainly involving ordinary spreadsheet editing tasks, in which every five minutes the status bar would display “There’s a $50 bill taped under your chair.  Take it!”  In a full day of testing, more than a dozen users, nobody took the money.  (Alan Cooper, </a:t>
            </a:r>
            <a:r>
              <a:rPr lang="en-US" i="1" smtClean="0">
                <a:latin typeface="Times New Roman" charset="0"/>
              </a:rPr>
              <a:t>The Inmates Are Running the Asylum</a:t>
            </a:r>
            <a:r>
              <a:rPr lang="en-US" smtClean="0">
                <a:latin typeface="Times New Roman" charset="0"/>
              </a:rPr>
              <a:t>.)</a:t>
            </a:r>
          </a:p>
          <a:p>
            <a:pPr>
              <a:lnSpc>
                <a:spcPct val="90000"/>
              </a:lnSpc>
            </a:pPr>
            <a:r>
              <a:rPr lang="en-US" smtClean="0">
                <a:latin typeface="Times New Roman" charset="0"/>
              </a:rPr>
              <a:t>But there’s also evidence that many users pay no attention to the status bar when they’re considering whether to click on a hyperlink; in other words, the URL displayed in the status bar plays little or no role in the link’s information scent.  Phishing web sites (fake web sites that look like major sites like eBay or PayPal or CitiBank and try to steal passwords and account informations) exploit this to hide their stinky links.</a:t>
            </a:r>
          </a:p>
          <a:p>
            <a:pPr>
              <a:lnSpc>
                <a:spcPct val="90000"/>
              </a:lnSpc>
            </a:pPr>
            <a:r>
              <a:rPr lang="en-US" smtClean="0">
                <a:latin typeface="Times New Roman" charset="0"/>
              </a:rPr>
              <a:t>The Mac OS menubar has a similar problem – it’s at the periphery of the screen, so it’s likely to be far from the user’s locus of attention.  Since the menubar is the primary indicator of which application is currently active – in Mac OS, an application can be active even if it has no windows on the screen – users who use keyboard shortcuts heavily may make mode errors, because they aren’t attending to the menubar.</a:t>
            </a:r>
          </a:p>
          <a:p>
            <a:pPr>
              <a:lnSpc>
                <a:spcPct val="90000"/>
              </a:lnSpc>
            </a:pPr>
            <a:r>
              <a:rPr lang="en-US" smtClean="0">
                <a:latin typeface="Times New Roman" charset="0"/>
              </a:rPr>
              <a:t>What about the shape of the mouse cursor?  Surely that’s reliably in the user’s locus of attention?  It may be likely to be in the user’s field of vision (or </a:t>
            </a:r>
            <a:r>
              <a:rPr lang="en-US" b="1" smtClean="0">
                <a:latin typeface="Times New Roman" charset="0"/>
              </a:rPr>
              <a:t>fovea</a:t>
            </a:r>
            <a:r>
              <a:rPr lang="en-US" smtClean="0">
                <a:latin typeface="Times New Roman" charset="0"/>
              </a:rPr>
              <a:t>), but that doesn’t necessarily mean they’re paying attention to the </a:t>
            </a:r>
            <a:r>
              <a:rPr lang="en-US" i="1" smtClean="0">
                <a:latin typeface="Times New Roman" charset="0"/>
              </a:rPr>
              <a:t>cursor</a:t>
            </a:r>
            <a:r>
              <a:rPr lang="en-US" smtClean="0">
                <a:latin typeface="Times New Roman" charset="0"/>
              </a:rPr>
              <a:t>, as opposed to the objects they’re working with.  Raskin describes a mode error he makes repeatedly with his favorite drawing program, despite the fact that the mode is clearly indicated by a different mouse cursor.  </a:t>
            </a:r>
          </a:p>
        </p:txBody>
      </p:sp>
      <p:sp>
        <p:nvSpPr>
          <p:cNvPr id="45060" name="Slide Number Placeholder 3"/>
          <p:cNvSpPr>
            <a:spLocks noGrp="1"/>
          </p:cNvSpPr>
          <p:nvPr>
            <p:ph type="sldNum" sz="quarter" idx="5"/>
          </p:nvPr>
        </p:nvSpPr>
        <p:spPr>
          <a:noFill/>
        </p:spPr>
        <p:txBody>
          <a:bodyPr/>
          <a:lstStyle/>
          <a:p>
            <a:fld id="{C52A8414-7CA5-435B-A426-2C19C2525066}"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503363" y="720725"/>
            <a:ext cx="4119562" cy="3089275"/>
          </a:xfrm>
          <a:ln/>
        </p:spPr>
      </p:sp>
      <p:sp>
        <p:nvSpPr>
          <p:cNvPr id="36867" name="Notes Placeholder 2"/>
          <p:cNvSpPr>
            <a:spLocks noGrp="1"/>
          </p:cNvSpPr>
          <p:nvPr>
            <p:ph type="body" idx="1"/>
          </p:nvPr>
        </p:nvSpPr>
        <p:spPr>
          <a:noFill/>
          <a:ln/>
        </p:spPr>
        <p:txBody>
          <a:bodyPr/>
          <a:lstStyle/>
          <a:p>
            <a:pPr eaLnBrk="1" hangingPunct="1"/>
            <a:r>
              <a:rPr lang="en-US" smtClean="0">
                <a:latin typeface="Times New Roman" charset="0"/>
              </a:rPr>
              <a:t>So far we’ve been looking at how to make the set of available actions visible.  Let’s turn now to visualizing the state of the system.</a:t>
            </a:r>
            <a:endParaRPr lang="en-US" b="1" smtClean="0">
              <a:latin typeface="Times New Roman" charset="0"/>
            </a:endParaRPr>
          </a:p>
          <a:p>
            <a:pPr eaLnBrk="1" hangingPunct="1"/>
            <a:r>
              <a:rPr lang="en-US" b="1" smtClean="0">
                <a:latin typeface="Times New Roman" charset="0"/>
              </a:rPr>
              <a:t>Navigation</a:t>
            </a:r>
            <a:r>
              <a:rPr lang="en-US" smtClean="0">
                <a:latin typeface="Times New Roman" charset="0"/>
              </a:rPr>
              <a:t> is one important kind of state to visualize – i.e., where am I now? On the Web, in particular, users are in danger of getting lost as they move around in deep, information-rich sites.  We’ve already seen in previous lectures a couple of patterns for preventing this by visualizing the user’s location.  Breadcrumb trails show where you are as a path through the site’s hierarchy (e.g. Travel, Guides, North America), in a very compact form.  Showing the hierarchy in a tree widget with the current node highlighted is another way to do it, but costs more screen space and complexity.</a:t>
            </a:r>
          </a:p>
          <a:p>
            <a:pPr eaLnBrk="1" hangingPunct="1"/>
            <a:r>
              <a:rPr lang="en-US" smtClean="0">
                <a:latin typeface="Times New Roman" charset="0"/>
              </a:rPr>
              <a:t>Pagination and highlighted tabs are similar patterns that show the user where they are, along with some context of where else they could go.</a:t>
            </a:r>
          </a:p>
          <a:p>
            <a:pPr eaLnBrk="1" hangingPunct="1"/>
            <a:endParaRPr lang="en-US" smtClean="0">
              <a:latin typeface="Times New Roman" charset="0"/>
            </a:endParaRPr>
          </a:p>
        </p:txBody>
      </p:sp>
      <p:sp>
        <p:nvSpPr>
          <p:cNvPr id="36868" name="Slide Number Placeholder 3"/>
          <p:cNvSpPr>
            <a:spLocks noGrp="1"/>
          </p:cNvSpPr>
          <p:nvPr>
            <p:ph type="sldNum" sz="quarter" idx="5"/>
          </p:nvPr>
        </p:nvSpPr>
        <p:spPr>
          <a:noFill/>
        </p:spPr>
        <p:txBody>
          <a:bodyPr/>
          <a:lstStyle/>
          <a:p>
            <a:fld id="{91462306-6FFA-4587-810F-F2FBDE2B57E7}" type="slidenum">
              <a:rPr lang="en-US"/>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503363" y="720725"/>
            <a:ext cx="4119562" cy="3089275"/>
          </a:xfrm>
          <a:ln/>
        </p:spPr>
      </p:sp>
      <p:sp>
        <p:nvSpPr>
          <p:cNvPr id="38915" name="Notes Placeholder 2"/>
          <p:cNvSpPr>
            <a:spLocks noGrp="1"/>
          </p:cNvSpPr>
          <p:nvPr>
            <p:ph type="body" idx="1"/>
          </p:nvPr>
        </p:nvSpPr>
        <p:spPr>
          <a:noFill/>
          <a:ln/>
        </p:spPr>
        <p:txBody>
          <a:bodyPr/>
          <a:lstStyle/>
          <a:p>
            <a:r>
              <a:rPr lang="en-US" dirty="0" smtClean="0">
                <a:latin typeface="Times New Roman" charset="0"/>
              </a:rPr>
              <a:t>It hardly seems necessary to say that the system </a:t>
            </a:r>
            <a:r>
              <a:rPr lang="en-US" b="1" dirty="0" smtClean="0">
                <a:latin typeface="Times New Roman" charset="0"/>
              </a:rPr>
              <a:t>model</a:t>
            </a:r>
            <a:r>
              <a:rPr lang="en-US" dirty="0" smtClean="0">
                <a:latin typeface="Times New Roman" charset="0"/>
              </a:rPr>
              <a:t> should be visualized in an interface.  That’s one of the essential properties of a direct-manipulation interface: a continuous visual representation of the state of the application.</a:t>
            </a:r>
          </a:p>
          <a:p>
            <a:r>
              <a:rPr lang="en-US" dirty="0" smtClean="0">
                <a:latin typeface="Times New Roman" charset="0"/>
              </a:rPr>
              <a:t>The hard design issues in model visibility tend to lie in </a:t>
            </a:r>
            <a:r>
              <a:rPr lang="en-US" i="1" dirty="0" smtClean="0">
                <a:latin typeface="Times New Roman" charset="0"/>
              </a:rPr>
              <a:t>what</a:t>
            </a:r>
            <a:r>
              <a:rPr lang="en-US" dirty="0" smtClean="0">
                <a:latin typeface="Times New Roman" charset="0"/>
              </a:rPr>
              <a:t> to make visible (i.e. which aspects of the model), and </a:t>
            </a:r>
            <a:r>
              <a:rPr lang="en-US" i="1" dirty="0" smtClean="0">
                <a:latin typeface="Times New Roman" charset="0"/>
              </a:rPr>
              <a:t>how</a:t>
            </a:r>
            <a:r>
              <a:rPr lang="en-US" dirty="0" smtClean="0">
                <a:latin typeface="Times New Roman" charset="0"/>
              </a:rPr>
              <a:t>  to display it (i.e., in what representation).  We’ll discuss the </a:t>
            </a:r>
            <a:r>
              <a:rPr lang="en-US" i="1" dirty="0" smtClean="0">
                <a:latin typeface="Times New Roman" charset="0"/>
              </a:rPr>
              <a:t>how</a:t>
            </a:r>
            <a:r>
              <a:rPr lang="en-US" dirty="0" smtClean="0">
                <a:latin typeface="Times New Roman" charset="0"/>
              </a:rPr>
              <a:t>, the visual representation, in much greater detail in a future lecture on graphic design.</a:t>
            </a:r>
          </a:p>
          <a:p>
            <a:r>
              <a:rPr lang="en-US" dirty="0" smtClean="0">
                <a:latin typeface="Times New Roman" charset="0"/>
              </a:rPr>
              <a:t>The </a:t>
            </a:r>
            <a:r>
              <a:rPr lang="en-US" i="1" dirty="0" smtClean="0">
                <a:latin typeface="Times New Roman" charset="0"/>
              </a:rPr>
              <a:t>what </a:t>
            </a:r>
            <a:r>
              <a:rPr lang="en-US" dirty="0" smtClean="0">
                <a:latin typeface="Times New Roman" charset="0"/>
              </a:rPr>
              <a:t>may involve a tension between visibility and simplicity; visibility argues for showing more, but simplicity argues for showing less.  Understanding the users and their tasks (a technique called </a:t>
            </a:r>
            <a:r>
              <a:rPr lang="en-US" i="1" dirty="0" smtClean="0">
                <a:latin typeface="Times New Roman" charset="0"/>
              </a:rPr>
              <a:t>task analysis</a:t>
            </a:r>
            <a:r>
              <a:rPr lang="en-US" i="0" dirty="0" smtClean="0">
                <a:latin typeface="Times New Roman" charset="0"/>
              </a:rPr>
              <a:t> which we’ll discuss in</a:t>
            </a:r>
            <a:r>
              <a:rPr lang="en-US" i="0" baseline="0" dirty="0" smtClean="0">
                <a:latin typeface="Times New Roman" charset="0"/>
              </a:rPr>
              <a:t> a future lecture)</a:t>
            </a:r>
            <a:r>
              <a:rPr lang="en-US" dirty="0" smtClean="0">
                <a:latin typeface="Times New Roman" charset="0"/>
              </a:rPr>
              <a:t> helps resolve the tension.  For example, Microsoft Word displays a word count continuously in the status bar, since counting words is an important subtask for many users of Word (such as students, journalists, and book authors).  Making it always visible saves the need to invoke a word-count command.</a:t>
            </a:r>
          </a:p>
        </p:txBody>
      </p:sp>
      <p:sp>
        <p:nvSpPr>
          <p:cNvPr id="38916" name="Slide Number Placeholder 3"/>
          <p:cNvSpPr>
            <a:spLocks noGrp="1"/>
          </p:cNvSpPr>
          <p:nvPr>
            <p:ph type="sldNum" sz="quarter" idx="5"/>
          </p:nvPr>
        </p:nvSpPr>
        <p:spPr>
          <a:noFill/>
        </p:spPr>
        <p:txBody>
          <a:bodyPr/>
          <a:lstStyle/>
          <a:p>
            <a:fld id="{A76EF293-A8CD-4BF1-8C1B-4A261DE42030}"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503363" y="720725"/>
            <a:ext cx="4119562" cy="3089275"/>
          </a:xfrm>
          <a:ln/>
        </p:spPr>
      </p:sp>
      <p:sp>
        <p:nvSpPr>
          <p:cNvPr id="40963" name="Notes Placeholder 2"/>
          <p:cNvSpPr>
            <a:spLocks noGrp="1"/>
          </p:cNvSpPr>
          <p:nvPr>
            <p:ph type="body" idx="1"/>
          </p:nvPr>
        </p:nvSpPr>
        <p:spPr>
          <a:noFill/>
          <a:ln/>
        </p:spPr>
        <p:txBody>
          <a:bodyPr/>
          <a:lstStyle/>
          <a:p>
            <a:r>
              <a:rPr lang="en-US" smtClean="0">
                <a:latin typeface="Times New Roman" charset="0"/>
              </a:rPr>
              <a:t>Still other state is stored in the view (or controller), not in the backend model.  This “view state” is the current state of the user’s interaction with the interface.</a:t>
            </a:r>
          </a:p>
          <a:p>
            <a:r>
              <a:rPr lang="en-US" smtClean="0">
                <a:latin typeface="Times New Roman" charset="0"/>
              </a:rPr>
              <a:t>Selections are particularly important. When the user selects an object to operate on, highlight the object somehow. Don’t just leave the selection invisible and implicit.  Selection highlighting provides important feedback that the selection operation was successful; it also shows the current state of the selection if the user has forgotten what was previously selected.</a:t>
            </a:r>
          </a:p>
          <a:p>
            <a:r>
              <a:rPr lang="en-US" smtClean="0">
                <a:latin typeface="Times New Roman" charset="0"/>
              </a:rPr>
              <a:t>A common technique for showing a selection highlight in text is reverse video (white text on dark colored background).  For shapes and objects, the selection highlight may be done by </a:t>
            </a:r>
            <a:r>
              <a:rPr lang="en-US" b="1" smtClean="0">
                <a:latin typeface="Times New Roman" charset="0"/>
              </a:rPr>
              <a:t>selection handles</a:t>
            </a:r>
            <a:r>
              <a:rPr lang="en-US" smtClean="0">
                <a:latin typeface="Times New Roman" charset="0"/>
              </a:rPr>
              <a:t>, or by a dotted or animated border around the object (“crawling ants”).  Selection handles are appealing because they do double-duty – both indicating the selection, and providing visible affordances for resizing the object.</a:t>
            </a:r>
          </a:p>
          <a:p>
            <a:r>
              <a:rPr lang="en-US" smtClean="0">
                <a:latin typeface="Times New Roman" charset="0"/>
              </a:rPr>
              <a:t>When the user selects objects or text and then operates on the selection with a command, </a:t>
            </a:r>
            <a:r>
              <a:rPr lang="en-US" b="1" smtClean="0">
                <a:latin typeface="Times New Roman" charset="0"/>
              </a:rPr>
              <a:t>keep it selected</a:t>
            </a:r>
            <a:r>
              <a:rPr lang="en-US" smtClean="0">
                <a:latin typeface="Times New Roman" charset="0"/>
              </a:rPr>
              <a:t>, especially if it changes appearance drastically or moves somewhere else.  If the selected thing is offscreen when the user finally invokes a command on it, scroll it back into view. That allows the user to follow what happened to the object, so they can easily evaluate its final state.  Similarly, if the user makes a selection and then invokes an unrelated command (like scrolling or sorting or filtering, none of which actually use the selection), </a:t>
            </a:r>
            <a:r>
              <a:rPr lang="en-US" b="1" smtClean="0">
                <a:latin typeface="Times New Roman" charset="0"/>
              </a:rPr>
              <a:t>preserve the selection</a:t>
            </a:r>
            <a:r>
              <a:rPr lang="en-US" smtClean="0">
                <a:latin typeface="Times New Roman" charset="0"/>
              </a:rPr>
              <a:t>, even if it means you have to remember it and regenerate it.  User selections, like user data, are precious, and contribute to the visibility of what the system is doing.</a:t>
            </a:r>
          </a:p>
          <a:p>
            <a:r>
              <a:rPr lang="en-US" smtClean="0">
                <a:latin typeface="Times New Roman" charset="0"/>
              </a:rPr>
              <a:t>Another form of view state is the state of an input controller, like a drag &amp; drop operation.  Drag &amp; drop is often indicated by a cursor change.</a:t>
            </a:r>
          </a:p>
        </p:txBody>
      </p:sp>
      <p:sp>
        <p:nvSpPr>
          <p:cNvPr id="40964" name="Slide Number Placeholder 3"/>
          <p:cNvSpPr>
            <a:spLocks noGrp="1"/>
          </p:cNvSpPr>
          <p:nvPr>
            <p:ph type="sldNum" sz="quarter" idx="5"/>
          </p:nvPr>
        </p:nvSpPr>
        <p:spPr>
          <a:noFill/>
        </p:spPr>
        <p:txBody>
          <a:bodyPr/>
          <a:lstStyle/>
          <a:p>
            <a:fld id="{C13A6FAC-5019-4522-ACAA-D75DF216862D}"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dirty="0" smtClean="0"/>
              <a:t>For</a:t>
            </a:r>
            <a:r>
              <a:rPr lang="en-US" baseline="0" dirty="0" smtClean="0"/>
              <a:t> a nice case study of visibility, let’s consider the board game Monopoly.  Monopoly is a complex game, with a lot of parts to its model (dice, pawns on the board, houses and hotels, purchased and </a:t>
            </a:r>
            <a:r>
              <a:rPr lang="en-US" baseline="0" dirty="0" err="1" smtClean="0"/>
              <a:t>unpurchased</a:t>
            </a:r>
            <a:r>
              <a:rPr lang="en-US" baseline="0" dirty="0" smtClean="0"/>
              <a:t> property, money in players’ hands and in the bank).  Let’s think about which parts of the model state are immediately visible; which parts require active effort on the player’s part to inspect; and which are held entirely in your head.</a:t>
            </a:r>
          </a:p>
          <a:p>
            <a:r>
              <a:rPr lang="en-US" baseline="0" dirty="0" smtClean="0"/>
              <a:t>(Inspiration for this example comes from Bill </a:t>
            </a:r>
            <a:r>
              <a:rPr lang="en-US" baseline="0" dirty="0" err="1" smtClean="0"/>
              <a:t>Moggridge’s</a:t>
            </a:r>
            <a:r>
              <a:rPr lang="en-US" baseline="0" dirty="0" smtClean="0"/>
              <a:t> excellent book, </a:t>
            </a:r>
            <a:r>
              <a:rPr lang="en-US" i="1" baseline="0" dirty="0" smtClean="0"/>
              <a:t>Designing Interactions</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AA289E38-A378-4E9D-8096-DC587F34D6BB}"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C73BDB8-584C-46D4-86B6-58EA2280B2D4}" type="slidenum">
              <a:rPr lang="en-US"/>
              <a:pPr/>
              <a:t>19</a:t>
            </a:fld>
            <a:endParaRPr lang="en-US"/>
          </a:p>
        </p:txBody>
      </p:sp>
      <p:sp>
        <p:nvSpPr>
          <p:cNvPr id="47107" name="Rectangle 2"/>
          <p:cNvSpPr>
            <a:spLocks noGrp="1" noRot="1" noChangeAspect="1" noChangeArrowheads="1" noTextEdit="1"/>
          </p:cNvSpPr>
          <p:nvPr>
            <p:ph type="sldImg"/>
          </p:nvPr>
        </p:nvSpPr>
        <p:spPr>
          <a:xfrm>
            <a:off x="1503363" y="720725"/>
            <a:ext cx="4119562" cy="3089275"/>
          </a:xfrm>
          <a:ln/>
        </p:spPr>
      </p:sp>
      <p:sp>
        <p:nvSpPr>
          <p:cNvPr id="47108" name="Rectangle 3"/>
          <p:cNvSpPr>
            <a:spLocks noGrp="1" noChangeArrowheads="1"/>
          </p:cNvSpPr>
          <p:nvPr>
            <p:ph type="body" idx="1"/>
          </p:nvPr>
        </p:nvSpPr>
        <p:spPr>
          <a:noFill/>
          <a:ln/>
        </p:spPr>
        <p:txBody>
          <a:bodyPr/>
          <a:lstStyle/>
          <a:p>
            <a:pPr eaLnBrk="1" hangingPunct="1"/>
            <a:r>
              <a:rPr lang="en-US" smtClean="0">
                <a:latin typeface="Times New Roman" charset="0"/>
              </a:rPr>
              <a:t>The third and final aspect of visibility is </a:t>
            </a:r>
            <a:r>
              <a:rPr lang="en-US" b="1" smtClean="0">
                <a:latin typeface="Times New Roman" charset="0"/>
              </a:rPr>
              <a:t>feedback</a:t>
            </a:r>
            <a:r>
              <a:rPr lang="en-US" smtClean="0">
                <a:latin typeface="Times New Roman" charset="0"/>
              </a:rPr>
              <a:t>: how the system changes when you perform an action.</a:t>
            </a:r>
          </a:p>
          <a:p>
            <a:pPr eaLnBrk="1" hangingPunct="1"/>
            <a:r>
              <a:rPr lang="en-US" smtClean="0">
                <a:latin typeface="Times New Roman" charset="0"/>
              </a:rPr>
              <a:t>When the user invokes a part of the interface, it should appear to respond.  Push buttons should depress and release.   Scrollbar thumbs and dragged objects should move with the mouse cursor.  Pressing a key should make a character appear in a textbox.</a:t>
            </a:r>
          </a:p>
          <a:p>
            <a:pPr eaLnBrk="1" hangingPunct="1"/>
            <a:r>
              <a:rPr lang="en-US" smtClean="0">
                <a:latin typeface="Times New Roman" charset="0"/>
              </a:rPr>
              <a:t>Low-level feedback is provided by a view object itself, like push-button feedback.  This kind of feedback shows that the interface at least took notice of the user’s input, and is responding to it.  (It also distinguishes between disabled widgets, which don’t respond at all.)</a:t>
            </a:r>
          </a:p>
          <a:p>
            <a:pPr eaLnBrk="1" hangingPunct="1"/>
            <a:r>
              <a:rPr lang="en-US" smtClean="0">
                <a:latin typeface="Times New Roman" charset="0"/>
              </a:rPr>
              <a:t>High-level feedback is the actual result of the user’s action, like changing the state of the model.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E6EFBC9-8A38-4245-8223-922B9B71F649}" type="slidenum">
              <a:rPr lang="en-US"/>
              <a:pPr/>
              <a:t>20</a:t>
            </a:fld>
            <a:endParaRPr lang="en-US"/>
          </a:p>
        </p:txBody>
      </p:sp>
      <p:sp>
        <p:nvSpPr>
          <p:cNvPr id="49155" name="Rectangle 2"/>
          <p:cNvSpPr>
            <a:spLocks noGrp="1" noRot="1" noChangeAspect="1" noChangeArrowheads="1" noTextEdit="1"/>
          </p:cNvSpPr>
          <p:nvPr>
            <p:ph type="sldImg"/>
          </p:nvPr>
        </p:nvSpPr>
        <p:spPr>
          <a:xfrm>
            <a:off x="1503363" y="720725"/>
            <a:ext cx="4119562" cy="3089275"/>
          </a:xfrm>
          <a:ln/>
        </p:spPr>
      </p:sp>
      <p:sp>
        <p:nvSpPr>
          <p:cNvPr id="49156" name="Rectangle 3"/>
          <p:cNvSpPr>
            <a:spLocks noGrp="1" noChangeArrowheads="1"/>
          </p:cNvSpPr>
          <p:nvPr>
            <p:ph type="body" idx="1"/>
          </p:nvPr>
        </p:nvSpPr>
        <p:spPr>
          <a:noFill/>
          <a:ln/>
        </p:spPr>
        <p:txBody>
          <a:bodyPr/>
          <a:lstStyle/>
          <a:p>
            <a:pPr eaLnBrk="1" hangingPunct="1"/>
            <a:r>
              <a:rPr lang="en-US" smtClean="0">
                <a:latin typeface="Times New Roman" charset="0"/>
              </a:rPr>
              <a:t>Sometimes feedback must be traded off with other properties, such as security.  The Athena login screen provides no feedback at all when you enter your password.  There’s a security explanation for that – it doesn’t want to leak any information about your password to somebody reading the screen over your shoulder – but it probably goes too far.  A new user might think the interface is broken, that the computer is hung, or that the keyboard has been disconnected by some joker.</a:t>
            </a:r>
          </a:p>
          <a:p>
            <a:pPr eaLnBrk="1" hangingPunct="1"/>
            <a:r>
              <a:rPr lang="en-US" smtClean="0">
                <a:latin typeface="Times New Roman" charset="0"/>
              </a:rPr>
              <a:t>Most password entry fields provide at least </a:t>
            </a:r>
            <a:r>
              <a:rPr lang="en-US" i="1" smtClean="0">
                <a:latin typeface="Times New Roman" charset="0"/>
              </a:rPr>
              <a:t>some</a:t>
            </a:r>
            <a:r>
              <a:rPr lang="en-US" smtClean="0">
                <a:latin typeface="Times New Roman" charset="0"/>
              </a:rPr>
              <a:t> low-level feedback, such as the conventional row of asterisks.  The bottom dialog, from Lotus Notes, provides even more feedback: a set of hieroglyphics derived from the password you typed in.  If you can remember what hieroglyphics you usually see, then you can check them to see if you typed your password correctly, before pressing OK.</a:t>
            </a:r>
          </a:p>
          <a:p>
            <a:pPr eaLnBrk="1" hangingPunct="1"/>
            <a:endParaRPr lang="en-US" smtClean="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516B08A-579D-4097-A3BE-C5899E537405}" type="slidenum">
              <a:rPr lang="en-US"/>
              <a:pPr/>
              <a:t>2</a:t>
            </a:fld>
            <a:endParaRPr lang="en-US"/>
          </a:p>
        </p:txBody>
      </p:sp>
      <p:sp>
        <p:nvSpPr>
          <p:cNvPr id="20483" name="Rectangle 2"/>
          <p:cNvSpPr>
            <a:spLocks noGrp="1" noRot="1" noChangeAspect="1" noChangeArrowheads="1" noTextEdit="1"/>
          </p:cNvSpPr>
          <p:nvPr>
            <p:ph type="sldImg"/>
          </p:nvPr>
        </p:nvSpPr>
        <p:spPr>
          <a:xfrm>
            <a:off x="1503363" y="720725"/>
            <a:ext cx="4119562" cy="3089275"/>
          </a:xfrm>
          <a:ln/>
        </p:spPr>
      </p:sp>
      <p:sp>
        <p:nvSpPr>
          <p:cNvPr id="20484" name="Rectangle 3"/>
          <p:cNvSpPr>
            <a:spLocks noGrp="1" noChangeArrowheads="1"/>
          </p:cNvSpPr>
          <p:nvPr>
            <p:ph type="body" idx="1"/>
          </p:nvPr>
        </p:nvSpPr>
        <p:spPr>
          <a:noFill/>
          <a:ln/>
        </p:spPr>
        <p:txBody>
          <a:bodyPr/>
          <a:lstStyle/>
          <a:p>
            <a:r>
              <a:rPr lang="en-US" smtClean="0">
                <a:solidFill>
                  <a:srgbClr val="000000"/>
                </a:solidFill>
                <a:latin typeface="Times New Roman" charset="0"/>
              </a:rPr>
              <a:t>This Flash-driven web site is the Museum of Modern Art’s Workspheres exhibition (http://www.moma.org/exhibitions/2001/workspheres/), a collection of objects related to the modern workplace.  This is its main menu: an array of identical icons.  Mousing over any icon makes its label appear (the yellow note shown), and clicking brings up a picture of the object.</a:t>
            </a:r>
          </a:p>
          <a:p>
            <a:r>
              <a:rPr lang="en-US" smtClean="0">
                <a:solidFill>
                  <a:srgbClr val="000000"/>
                </a:solidFill>
                <a:latin typeface="Times New Roman" charset="0"/>
              </a:rPr>
              <a:t>Clearly there’s a </a:t>
            </a:r>
            <a:r>
              <a:rPr lang="en-US" b="1" smtClean="0">
                <a:solidFill>
                  <a:srgbClr val="000000"/>
                </a:solidFill>
                <a:latin typeface="Times New Roman" charset="0"/>
              </a:rPr>
              <a:t>metaphor</a:t>
            </a:r>
            <a:r>
              <a:rPr lang="en-US" smtClean="0">
                <a:solidFill>
                  <a:srgbClr val="000000"/>
                </a:solidFill>
                <a:latin typeface="Times New Roman" charset="0"/>
              </a:rPr>
              <a:t> in play here: the interface represents a wall covered with Post-it notes, and you can zoom in on any one of them.</a:t>
            </a:r>
          </a:p>
          <a:p>
            <a:r>
              <a:rPr lang="en-US" smtClean="0">
                <a:solidFill>
                  <a:srgbClr val="000000"/>
                </a:solidFill>
                <a:latin typeface="Times New Roman" charset="0"/>
              </a:rPr>
              <a:t>We can praise this site for at least one reason: incredible </a:t>
            </a:r>
            <a:r>
              <a:rPr lang="en-US" b="1" smtClean="0">
                <a:solidFill>
                  <a:srgbClr val="000000"/>
                </a:solidFill>
                <a:latin typeface="Times New Roman" charset="0"/>
              </a:rPr>
              <a:t>simplicity</a:t>
            </a:r>
            <a:r>
              <a:rPr lang="en-US" smtClean="0">
                <a:solidFill>
                  <a:srgbClr val="000000"/>
                </a:solidFill>
                <a:latin typeface="Times New Roman" charset="0"/>
              </a:rPr>
              <a:t>.  The designer of this site was clearly striving for aesthetic appeal.  Nothing unnecessary was included.  Note the use of whitespace to group the list of categories on the right, and the simple heading </a:t>
            </a:r>
            <a:r>
              <a:rPr lang="en-US" i="1" smtClean="0">
                <a:solidFill>
                  <a:srgbClr val="000000"/>
                </a:solidFill>
                <a:latin typeface="Times New Roman" charset="0"/>
              </a:rPr>
              <a:t>highlight</a:t>
            </a:r>
            <a:r>
              <a:rPr lang="en-US" smtClean="0">
                <a:solidFill>
                  <a:srgbClr val="000000"/>
                </a:solidFill>
                <a:latin typeface="Times New Roman" charset="0"/>
              </a:rPr>
              <a:t> that gives a clue to the function of the list (clicking on a category name highlights all the icons in that category).</a:t>
            </a:r>
          </a:p>
          <a:p>
            <a:r>
              <a:rPr lang="en-US" smtClean="0">
                <a:solidFill>
                  <a:srgbClr val="000000"/>
                </a:solidFill>
                <a:latin typeface="Times New Roman" charset="0"/>
              </a:rPr>
              <a:t>Unfortunately, too much that was necessary was left out.  Without any visible differentiation between the icons, finding something requires a lot of mouse waving. “Mystery navigation” was the term used by Vishy Venugopalan, who nominated this candidate for the UI Hall of Shame several years ago.  It’s hard enough to skim the display for interesting objects to look at.  But imagine trying to find an object you’ve seen before.  It’s like that old card game Concentration, demanding too much </a:t>
            </a:r>
            <a:r>
              <a:rPr lang="en-US" b="1" smtClean="0">
                <a:solidFill>
                  <a:srgbClr val="000000"/>
                </a:solidFill>
                <a:latin typeface="Times New Roman" charset="0"/>
              </a:rPr>
              <a:t>recall </a:t>
            </a:r>
            <a:r>
              <a:rPr lang="en-US" smtClean="0">
                <a:solidFill>
                  <a:srgbClr val="000000"/>
                </a:solidFill>
                <a:latin typeface="Times New Roman" charset="0"/>
              </a:rPr>
              <a:t>from the user, rather than offering easy opportunities to </a:t>
            </a:r>
            <a:r>
              <a:rPr lang="en-US" b="1" smtClean="0">
                <a:solidFill>
                  <a:srgbClr val="000000"/>
                </a:solidFill>
                <a:latin typeface="Times New Roman" charset="0"/>
              </a:rPr>
              <a:t>recognize</a:t>
            </a:r>
            <a:r>
              <a:rPr lang="en-US" smtClean="0">
                <a:solidFill>
                  <a:srgbClr val="000000"/>
                </a:solidFill>
                <a:latin typeface="Times New Roman" charset="0"/>
              </a:rPr>
              <a:t> what you’re looking for.</a:t>
            </a:r>
          </a:p>
          <a:p>
            <a:r>
              <a:rPr lang="en-US" smtClean="0">
                <a:solidFill>
                  <a:srgbClr val="000000"/>
                </a:solidFill>
                <a:latin typeface="Times New Roman" charset="0"/>
              </a:rPr>
              <a:t>Frankly, if real Post-it notes were arranged on a wall like this, you’d probably have just as much trouble navigating it.  So the choice of metaphor may be the essence of the problem.</a:t>
            </a:r>
          </a:p>
          <a:p>
            <a:endParaRPr lang="en-US" smtClean="0">
              <a:solidFill>
                <a:srgbClr val="000000"/>
              </a:solidFill>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8FE7C61-3433-423D-96FA-7B39483244C3}" type="slidenum">
              <a:rPr lang="en-US"/>
              <a:pPr/>
              <a:t>21</a:t>
            </a:fld>
            <a:endParaRPr lang="en-US"/>
          </a:p>
        </p:txBody>
      </p:sp>
      <p:sp>
        <p:nvSpPr>
          <p:cNvPr id="51203" name="Rectangle 2"/>
          <p:cNvSpPr>
            <a:spLocks noGrp="1" noRot="1" noChangeAspect="1" noChangeArrowheads="1" noTextEdit="1"/>
          </p:cNvSpPr>
          <p:nvPr>
            <p:ph type="sldImg"/>
          </p:nvPr>
        </p:nvSpPr>
        <p:spPr>
          <a:xfrm>
            <a:off x="1503363" y="720725"/>
            <a:ext cx="4119562" cy="3089275"/>
          </a:xfrm>
          <a:ln/>
        </p:spPr>
      </p:sp>
      <p:sp>
        <p:nvSpPr>
          <p:cNvPr id="51204" name="Rectangle 3"/>
          <p:cNvSpPr>
            <a:spLocks noGrp="1" noChangeArrowheads="1"/>
          </p:cNvSpPr>
          <p:nvPr>
            <p:ph type="body" idx="1"/>
          </p:nvPr>
        </p:nvSpPr>
        <p:spPr>
          <a:noFill/>
          <a:ln/>
        </p:spPr>
        <p:txBody>
          <a:bodyPr/>
          <a:lstStyle/>
          <a:p>
            <a:r>
              <a:rPr lang="en-US" smtClean="0">
                <a:latin typeface="Times New Roman" charset="0"/>
              </a:rPr>
              <a:t>One interesting effect of human perceptual system is </a:t>
            </a:r>
            <a:r>
              <a:rPr lang="en-US" b="1" smtClean="0">
                <a:latin typeface="Times New Roman" charset="0"/>
              </a:rPr>
              <a:t>perceptual fusion</a:t>
            </a:r>
            <a:r>
              <a:rPr lang="en-US" smtClean="0">
                <a:latin typeface="Times New Roman" charset="0"/>
              </a:rPr>
              <a:t>.  Here’s an intuition for how fusion works. Our “perceptual processor” runs at a certain frame rate, grabbing one frame (or picture) every cycle, where each cycle takes T</a:t>
            </a:r>
            <a:r>
              <a:rPr lang="en-US" baseline="-25000" smtClean="0">
                <a:latin typeface="Times New Roman" charset="0"/>
              </a:rPr>
              <a:t>p </a:t>
            </a:r>
            <a:r>
              <a:rPr lang="en-US" smtClean="0">
                <a:latin typeface="Times New Roman" charset="0"/>
              </a:rPr>
              <a:t>seconds.  Two events occurring less than the cycle time apart are likely to appear in the same frame.  If the events are similar – e.g., Mickey Mouse appearing in one position, and then a short time later in another position – then the events tend to </a:t>
            </a:r>
            <a:r>
              <a:rPr lang="en-US" i="1" smtClean="0">
                <a:latin typeface="Times New Roman" charset="0"/>
              </a:rPr>
              <a:t>fuse</a:t>
            </a:r>
            <a:r>
              <a:rPr lang="en-US" smtClean="0">
                <a:latin typeface="Times New Roman" charset="0"/>
              </a:rPr>
              <a:t> into a single perceived event – a single Mickey Mouse, in motion.</a:t>
            </a:r>
          </a:p>
          <a:p>
            <a:r>
              <a:rPr lang="en-US" smtClean="0">
                <a:latin typeface="Times New Roman" charset="0"/>
              </a:rPr>
              <a:t>The cycle time of the perceptual processor can be derived from a variety of psychological experiments over decades of research (summarized in Card, Moran, Newell, </a:t>
            </a:r>
            <a:r>
              <a:rPr lang="en-US" i="1" smtClean="0">
                <a:latin typeface="Times New Roman" charset="0"/>
              </a:rPr>
              <a:t>The Psychology of Human-Computer Interaction</a:t>
            </a:r>
            <a:r>
              <a:rPr lang="en-US" smtClean="0">
                <a:latin typeface="Times New Roman" charset="0"/>
              </a:rPr>
              <a:t>, Lawrence Erlbaum Associates, 1983).  100 milliseconds is a typical value which is useful for a rule of thumb.  But it can range from 50 ms to 200 ms, depending on the individual (some people are faster than others) and on the stimulus (for example, brighter stimuli are easier to perceive, so the processor runs faster).</a:t>
            </a:r>
          </a:p>
          <a:p>
            <a:r>
              <a:rPr lang="en-US" smtClean="0">
                <a:latin typeface="Times New Roman" charset="0"/>
              </a:rPr>
              <a:t>Perceptual fusion is responsible for the way we perceive a sequence of movie frames as a moving picture, so the parameters of the perceptual processor give us a lower bound on the frame rate for believable animation.  </a:t>
            </a:r>
          </a:p>
          <a:p>
            <a:r>
              <a:rPr lang="en-US" smtClean="0">
                <a:latin typeface="Times New Roman" charset="0"/>
              </a:rPr>
              <a:t>10 frames per second is good enough for a typical case, but 20 frames per second is better for most users and most conditions.</a:t>
            </a:r>
          </a:p>
          <a:p>
            <a:r>
              <a:rPr lang="en-US" smtClean="0">
                <a:latin typeface="Times New Roman" charset="0"/>
              </a:rPr>
              <a:t>Perceptual fusion also gives an upper bound on good computer response time.  If a computer responds to a user’s action within T</a:t>
            </a:r>
            <a:r>
              <a:rPr lang="en-US" baseline="-25000" smtClean="0">
                <a:latin typeface="Times New Roman" charset="0"/>
              </a:rPr>
              <a:t>p  </a:t>
            </a:r>
            <a:r>
              <a:rPr lang="en-US" smtClean="0">
                <a:latin typeface="Times New Roman" charset="0"/>
              </a:rPr>
              <a:t>time, its response feels instantaneous with the action itself.  Systems with that kind of response time tend to feel like extensions of the user’s body.  If you used a text editor that took longer than T</a:t>
            </a:r>
            <a:r>
              <a:rPr lang="en-US" baseline="-25000" smtClean="0">
                <a:latin typeface="Times New Roman" charset="0"/>
              </a:rPr>
              <a:t>p </a:t>
            </a:r>
            <a:r>
              <a:rPr lang="en-US" smtClean="0">
                <a:latin typeface="Times New Roman" charset="0"/>
              </a:rPr>
              <a:t>response time to display each keystroke, you would notice.</a:t>
            </a:r>
          </a:p>
          <a:p>
            <a:r>
              <a:rPr lang="en-US" smtClean="0">
                <a:latin typeface="Times New Roman" charset="0"/>
              </a:rPr>
              <a:t>Fusion also strongly affects our perception of causality.  If one event is closely followed by another – e.g., pressing a key and seeing a change in the screen – and the interval separating the events is less than T</a:t>
            </a:r>
            <a:r>
              <a:rPr lang="en-US" baseline="-25000" smtClean="0">
                <a:latin typeface="Times New Roman" charset="0"/>
              </a:rPr>
              <a:t>p</a:t>
            </a:r>
            <a:r>
              <a:rPr lang="en-US" smtClean="0">
                <a:latin typeface="Times New Roman" charset="0"/>
              </a:rPr>
              <a:t>, then we are more inclined to believe that the first event caused the second.</a:t>
            </a:r>
            <a:endParaRPr lang="en-US" baseline="-25000" smtClean="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503363" y="720725"/>
            <a:ext cx="4119562" cy="3089275"/>
          </a:xfrm>
          <a:ln/>
        </p:spPr>
      </p:sp>
      <p:sp>
        <p:nvSpPr>
          <p:cNvPr id="53251" name="Notes Placeholder 2"/>
          <p:cNvSpPr>
            <a:spLocks noGrp="1"/>
          </p:cNvSpPr>
          <p:nvPr>
            <p:ph type="body" idx="1"/>
          </p:nvPr>
        </p:nvSpPr>
        <p:spPr>
          <a:noFill/>
          <a:ln/>
        </p:spPr>
        <p:txBody>
          <a:bodyPr/>
          <a:lstStyle/>
          <a:p>
            <a:r>
              <a:rPr lang="en-US" smtClean="0">
                <a:latin typeface="Times New Roman" charset="0"/>
              </a:rPr>
              <a:t>Perceptual fusion provides us with some rules of thumb for responsive feedback.</a:t>
            </a:r>
          </a:p>
          <a:p>
            <a:r>
              <a:rPr lang="en-US" smtClean="0">
                <a:latin typeface="Times New Roman" charset="0"/>
              </a:rPr>
              <a:t>If the system can perform a command in less than 100 milliseconds, then it will seem instantaneous, or near enough.  As long as the result of the command itself is clearly visible – e.g., in the user’s locus of attention – then no additional feedback is required.</a:t>
            </a:r>
          </a:p>
          <a:p>
            <a:r>
              <a:rPr lang="en-US" smtClean="0">
                <a:latin typeface="Times New Roman" charset="0"/>
              </a:rPr>
              <a:t>If it takes longer than the perceptual fusion interval, then the user will notice the delay – it won’t seem instantaneous anymore. </a:t>
            </a:r>
            <a:r>
              <a:rPr lang="en-US" i="1" smtClean="0">
                <a:latin typeface="Times New Roman" charset="0"/>
              </a:rPr>
              <a:t>Something </a:t>
            </a:r>
            <a:r>
              <a:rPr lang="en-US" smtClean="0">
                <a:latin typeface="Times New Roman" charset="0"/>
              </a:rPr>
              <a:t>should change, visibly, within 100 ms, or perceptual fusion will be disrupted.  Normally, however, ordinary low-level feedback is enough to satisfy this requirement, such as a push-button popping back, or a menu disappearing.</a:t>
            </a:r>
          </a:p>
          <a:p>
            <a:r>
              <a:rPr lang="en-US" smtClean="0">
                <a:latin typeface="Times New Roman" charset="0"/>
              </a:rPr>
              <a:t>One second is a typical turn-taking delay in human conversation – the maximum comfortable pause before you feel the need to fill the gap with something, even if it’s just “uh” or “um”. If the system’s response will take longer than a second, then it should display additional feedback.  For short delays, the hourglass cursor (or spinning cursor, or throbber icon shown here) is a common design pattern.  For longer delays, show a progress bar, and give the user the ability to cancel the command.</a:t>
            </a:r>
          </a:p>
          <a:p>
            <a:r>
              <a:rPr lang="en-US" smtClean="0">
                <a:latin typeface="Times New Roman" charset="0"/>
              </a:rPr>
              <a:t>Note that progress bars don’t necessarily have to be </a:t>
            </a:r>
            <a:r>
              <a:rPr lang="en-US" i="1" smtClean="0">
                <a:latin typeface="Times New Roman" charset="0"/>
              </a:rPr>
              <a:t>accurate</a:t>
            </a:r>
            <a:r>
              <a:rPr lang="en-US" smtClean="0">
                <a:latin typeface="Times New Roman" charset="0"/>
              </a:rPr>
              <a:t>.  (This one is actually preposterous – who cares about 3 significant figures of progress?)  An effective progress bar has to show that progress is being made, and allow the user to estimate completion time at least within an order of magnitude – a minute? 10 minutes? an hour? a day?</a:t>
            </a:r>
          </a:p>
        </p:txBody>
      </p:sp>
      <p:sp>
        <p:nvSpPr>
          <p:cNvPr id="53252" name="Slide Number Placeholder 3"/>
          <p:cNvSpPr>
            <a:spLocks noGrp="1"/>
          </p:cNvSpPr>
          <p:nvPr>
            <p:ph type="sldNum" sz="quarter" idx="5"/>
          </p:nvPr>
        </p:nvSpPr>
        <p:spPr>
          <a:noFill/>
        </p:spPr>
        <p:txBody>
          <a:bodyPr/>
          <a:lstStyle/>
          <a:p>
            <a:fld id="{74205F4E-88A8-43F6-B982-A82DE78083D9}" type="slidenum">
              <a:rPr lang="en-US"/>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503363" y="720725"/>
            <a:ext cx="4119562" cy="3089275"/>
          </a:xfrm>
          <a:ln/>
        </p:spPr>
      </p:sp>
      <p:sp>
        <p:nvSpPr>
          <p:cNvPr id="55299" name="Notes Placeholder 2"/>
          <p:cNvSpPr>
            <a:spLocks noGrp="1"/>
          </p:cNvSpPr>
          <p:nvPr>
            <p:ph type="body" idx="1"/>
          </p:nvPr>
        </p:nvSpPr>
        <p:spPr>
          <a:noFill/>
          <a:ln/>
        </p:spPr>
        <p:txBody>
          <a:bodyPr/>
          <a:lstStyle/>
          <a:p>
            <a:r>
              <a:rPr lang="en-US" smtClean="0">
                <a:latin typeface="Times New Roman" charset="0"/>
              </a:rPr>
              <a:t>Feedback is important, but don’t overdo it.  This dialog box demands a click from the user.  Why?  Does the interface need a pat on the back for finishing the conversion?  It would be better to just skip on and show the resulting documentation.</a:t>
            </a:r>
          </a:p>
          <a:p>
            <a:endParaRPr lang="en-US" smtClean="0">
              <a:latin typeface="Times New Roman" charset="0"/>
            </a:endParaRPr>
          </a:p>
        </p:txBody>
      </p:sp>
      <p:sp>
        <p:nvSpPr>
          <p:cNvPr id="55300" name="Slide Number Placeholder 3"/>
          <p:cNvSpPr>
            <a:spLocks noGrp="1"/>
          </p:cNvSpPr>
          <p:nvPr>
            <p:ph type="sldNum" sz="quarter" idx="5"/>
          </p:nvPr>
        </p:nvSpPr>
        <p:spPr>
          <a:noFill/>
        </p:spPr>
        <p:txBody>
          <a:bodyPr/>
          <a:lstStyle/>
          <a:p>
            <a:fld id="{8A9510D8-3274-47C7-A481-072C9745F38E}" type="slidenum">
              <a:rPr lang="en-US"/>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503363" y="720725"/>
            <a:ext cx="4119562" cy="3089275"/>
          </a:xfrm>
          <a:ln/>
        </p:spPr>
      </p:sp>
      <p:sp>
        <p:nvSpPr>
          <p:cNvPr id="57347" name="Notes Placeholder 2"/>
          <p:cNvSpPr>
            <a:spLocks noGrp="1"/>
          </p:cNvSpPr>
          <p:nvPr>
            <p:ph type="body" idx="1"/>
          </p:nvPr>
        </p:nvSpPr>
        <p:spPr>
          <a:noFill/>
          <a:ln/>
        </p:spPr>
        <p:txBody>
          <a:bodyPr/>
          <a:lstStyle/>
          <a:p>
            <a:r>
              <a:rPr lang="en-US" smtClean="0">
                <a:latin typeface="Times New Roman" charset="0"/>
              </a:rPr>
              <a:t>Feedback doesn’t always have to be visual.  </a:t>
            </a:r>
            <a:r>
              <a:rPr lang="en-US" b="1" smtClean="0">
                <a:latin typeface="Times New Roman" charset="0"/>
              </a:rPr>
              <a:t>Audio</a:t>
            </a:r>
            <a:r>
              <a:rPr lang="en-US" smtClean="0">
                <a:latin typeface="Times New Roman" charset="0"/>
              </a:rPr>
              <a:t> feedback – like the clicks that a keyboard makes – is another form.  So is </a:t>
            </a:r>
            <a:r>
              <a:rPr lang="en-US" b="1" smtClean="0">
                <a:latin typeface="Times New Roman" charset="0"/>
              </a:rPr>
              <a:t>haptic</a:t>
            </a:r>
            <a:r>
              <a:rPr lang="en-US" smtClean="0">
                <a:latin typeface="Times New Roman" charset="0"/>
              </a:rPr>
              <a:t> feedback, conveyed by the sense of touch.  The mouse button gives you haptic feedback in your finger when you feel the vibration of the click.  That’s much better feedback then you get from a touchscreen, which doesn’t give you any physical sense when you’ve pressed it hard enough to register.</a:t>
            </a:r>
          </a:p>
          <a:p>
            <a:r>
              <a:rPr lang="en-US" smtClean="0">
                <a:latin typeface="Times New Roman" charset="0"/>
              </a:rPr>
              <a:t>Audio and haptic feedback are excellent for low-level feedback, reassuring you that you successfully pushed the button hard enough.</a:t>
            </a:r>
          </a:p>
        </p:txBody>
      </p:sp>
      <p:sp>
        <p:nvSpPr>
          <p:cNvPr id="57348" name="Slide Number Placeholder 3"/>
          <p:cNvSpPr>
            <a:spLocks noGrp="1"/>
          </p:cNvSpPr>
          <p:nvPr>
            <p:ph type="sldNum" sz="quarter" idx="5"/>
          </p:nvPr>
        </p:nvSpPr>
        <p:spPr>
          <a:noFill/>
        </p:spPr>
        <p:txBody>
          <a:bodyPr/>
          <a:lstStyle/>
          <a:p>
            <a:fld id="{D0ACE669-C386-4D06-8B9B-6BC5759E1F28}" type="slidenum">
              <a:rPr lang="en-US"/>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503363" y="720725"/>
            <a:ext cx="4119562" cy="3089275"/>
          </a:xfrm>
          <a:ln/>
        </p:spPr>
      </p:sp>
      <p:sp>
        <p:nvSpPr>
          <p:cNvPr id="59395" name="Notes Placeholder 2"/>
          <p:cNvSpPr>
            <a:spLocks noGrp="1"/>
          </p:cNvSpPr>
          <p:nvPr>
            <p:ph type="body" idx="1"/>
          </p:nvPr>
        </p:nvSpPr>
        <p:spPr>
          <a:noFill/>
          <a:ln/>
        </p:spPr>
        <p:txBody>
          <a:bodyPr/>
          <a:lstStyle/>
          <a:p>
            <a:r>
              <a:rPr lang="en-US" dirty="0" smtClean="0">
                <a:latin typeface="Times New Roman" charset="0"/>
              </a:rPr>
              <a:t>Let’s summarize the lecture with a case study of (</a:t>
            </a:r>
            <a:r>
              <a:rPr lang="en-US" dirty="0" err="1" smtClean="0">
                <a:latin typeface="Times New Roman" charset="0"/>
              </a:rPr>
              <a:t>in)visibility</a:t>
            </a:r>
            <a:r>
              <a:rPr lang="en-US" dirty="0" smtClean="0">
                <a:latin typeface="Times New Roman" charset="0"/>
              </a:rPr>
              <a:t>: the Unix command line.  Unix may be beautiful for many reasons, but visibility is not one of them.</a:t>
            </a:r>
          </a:p>
          <a:p>
            <a:r>
              <a:rPr lang="en-US" dirty="0" smtClean="0">
                <a:latin typeface="Times New Roman" charset="0"/>
              </a:rPr>
              <a:t>The </a:t>
            </a:r>
            <a:r>
              <a:rPr lang="en-US" b="1" dirty="0" smtClean="0">
                <a:latin typeface="Times New Roman" charset="0"/>
              </a:rPr>
              <a:t>actions</a:t>
            </a:r>
            <a:r>
              <a:rPr lang="en-US" dirty="0" smtClean="0">
                <a:latin typeface="Times New Roman" charset="0"/>
              </a:rPr>
              <a:t> available to the user are completely invisible; the user must recall a command name from memory, along with the syntax for its arguments.</a:t>
            </a:r>
          </a:p>
          <a:p>
            <a:r>
              <a:rPr lang="en-US" dirty="0" smtClean="0">
                <a:latin typeface="Times New Roman" charset="0"/>
              </a:rPr>
              <a:t>The </a:t>
            </a:r>
            <a:r>
              <a:rPr lang="en-US" b="1" dirty="0" smtClean="0">
                <a:latin typeface="Times New Roman" charset="0"/>
              </a:rPr>
              <a:t>state</a:t>
            </a:r>
            <a:r>
              <a:rPr lang="en-US" dirty="0" smtClean="0">
                <a:latin typeface="Times New Roman" charset="0"/>
              </a:rPr>
              <a:t> of the underlying system is likewise mostly hidden.  Many users customize their prompts to make some state visible, such as the current directory or the hostname.  The contents of the current directory are </a:t>
            </a:r>
            <a:r>
              <a:rPr lang="en-US" i="1" dirty="0" smtClean="0">
                <a:latin typeface="Times New Roman" charset="0"/>
              </a:rPr>
              <a:t>not</a:t>
            </a:r>
            <a:r>
              <a:rPr lang="en-US" dirty="0" smtClean="0">
                <a:latin typeface="Times New Roman" charset="0"/>
              </a:rPr>
              <a:t> visible, even though many commands operate on files.</a:t>
            </a:r>
          </a:p>
          <a:p>
            <a:r>
              <a:rPr lang="en-US" dirty="0" smtClean="0">
                <a:latin typeface="Times New Roman" charset="0"/>
              </a:rPr>
              <a:t>The </a:t>
            </a:r>
            <a:r>
              <a:rPr lang="en-US" b="1" dirty="0" smtClean="0">
                <a:latin typeface="Times New Roman" charset="0"/>
              </a:rPr>
              <a:t>feedback</a:t>
            </a:r>
            <a:r>
              <a:rPr lang="en-US" dirty="0" smtClean="0">
                <a:latin typeface="Times New Roman" charset="0"/>
              </a:rPr>
              <a:t> from a command is minimal – in fact, one Unix design principle is that commands should say </a:t>
            </a:r>
            <a:r>
              <a:rPr lang="en-US" i="1" dirty="0" smtClean="0">
                <a:latin typeface="Times New Roman" charset="0"/>
              </a:rPr>
              <a:t>nothing </a:t>
            </a:r>
            <a:r>
              <a:rPr lang="en-US" dirty="0" smtClean="0">
                <a:latin typeface="Times New Roman" charset="0"/>
              </a:rPr>
              <a:t>when they succeed.  But that’s not a</a:t>
            </a:r>
            <a:r>
              <a:rPr lang="en-US" baseline="0" dirty="0" smtClean="0">
                <a:latin typeface="Times New Roman" charset="0"/>
              </a:rPr>
              <a:t> good thing.  It’s true that a generic feedback message like “command completed successfully” would indeed be useless; the subsequent appearance of a command prompt is sufficient feedback that the command has completed.  So what kind of visible feedback </a:t>
            </a:r>
            <a:r>
              <a:rPr lang="en-US" i="1" baseline="0" dirty="0" smtClean="0">
                <a:latin typeface="Times New Roman" charset="0"/>
              </a:rPr>
              <a:t>would</a:t>
            </a:r>
            <a:r>
              <a:rPr lang="en-US" i="0" baseline="0" dirty="0" smtClean="0">
                <a:latin typeface="Times New Roman" charset="0"/>
              </a:rPr>
              <a:t> be useful?</a:t>
            </a:r>
            <a:endParaRPr lang="en-US" dirty="0" smtClean="0">
              <a:latin typeface="Times New Roman" charset="0"/>
            </a:endParaRPr>
          </a:p>
          <a:p>
            <a:endParaRPr lang="en-US" dirty="0" smtClean="0">
              <a:latin typeface="Times New Roman" charset="0"/>
            </a:endParaRPr>
          </a:p>
        </p:txBody>
      </p:sp>
      <p:sp>
        <p:nvSpPr>
          <p:cNvPr id="59396" name="Slide Number Placeholder 3"/>
          <p:cNvSpPr>
            <a:spLocks noGrp="1"/>
          </p:cNvSpPr>
          <p:nvPr>
            <p:ph type="sldNum" sz="quarter" idx="5"/>
          </p:nvPr>
        </p:nvSpPr>
        <p:spPr>
          <a:noFill/>
        </p:spPr>
        <p:txBody>
          <a:bodyPr/>
          <a:lstStyle/>
          <a:p>
            <a:fld id="{F8161B32-6C13-4552-996A-4BC066580E53}" type="slidenum">
              <a:rPr lang="en-US"/>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503363" y="720725"/>
            <a:ext cx="4119562" cy="3089275"/>
          </a:xfrm>
          <a:ln/>
        </p:spPr>
      </p:sp>
      <p:sp>
        <p:nvSpPr>
          <p:cNvPr id="61443" name="Notes Placeholder 2"/>
          <p:cNvSpPr>
            <a:spLocks noGrp="1"/>
          </p:cNvSpPr>
          <p:nvPr>
            <p:ph type="body" idx="1"/>
          </p:nvPr>
        </p:nvSpPr>
        <p:spPr>
          <a:noFill/>
          <a:ln/>
        </p:spPr>
        <p:txBody>
          <a:bodyPr/>
          <a:lstStyle/>
          <a:p>
            <a:r>
              <a:rPr lang="en-US" smtClean="0">
                <a:latin typeface="Times New Roman" charset="0"/>
              </a:rPr>
              <a:t>Now that we’ve spent a whole lecture talking about visibility, why do we want it?</a:t>
            </a:r>
          </a:p>
          <a:p>
            <a:r>
              <a:rPr lang="en-US" smtClean="0">
                <a:latin typeface="Times New Roman" charset="0"/>
              </a:rPr>
              <a:t>First, visibility is essential for conveying information.  Information has to be visible (or perceivable by </a:t>
            </a:r>
            <a:r>
              <a:rPr lang="en-US" i="1" smtClean="0">
                <a:latin typeface="Times New Roman" charset="0"/>
              </a:rPr>
              <a:t>some </a:t>
            </a:r>
            <a:r>
              <a:rPr lang="en-US" smtClean="0">
                <a:latin typeface="Times New Roman" charset="0"/>
              </a:rPr>
              <a:t>sense, if not vision) in order to reach the user.</a:t>
            </a:r>
          </a:p>
          <a:p>
            <a:r>
              <a:rPr lang="en-US" smtClean="0">
                <a:latin typeface="Times New Roman" charset="0"/>
              </a:rPr>
              <a:t>Visibility also supports learnability.  Many of the ideas we discussed under the heading of learnability – such as affordances and feedback – come up again when discussing learnability.  It’s very hard to learn an interface with poor visibility, because the user can’t tell what actions are possible, can’t evaluate the system’s current state to compare it against the desired state, and can’t evaluate the effects of the actions they try to learn how they work.</a:t>
            </a:r>
          </a:p>
          <a:p>
            <a:r>
              <a:rPr lang="en-US" smtClean="0">
                <a:latin typeface="Times New Roman" charset="0"/>
              </a:rPr>
              <a:t>But </a:t>
            </a:r>
            <a:r>
              <a:rPr lang="en-US" i="1" smtClean="0">
                <a:latin typeface="Times New Roman" charset="0"/>
              </a:rPr>
              <a:t>excessive </a:t>
            </a:r>
            <a:r>
              <a:rPr lang="en-US" smtClean="0">
                <a:latin typeface="Times New Roman" charset="0"/>
              </a:rPr>
              <a:t>visibility may conflict with simplicity.  If you show too much – say, displaying every property of an object, regardless of how useful it is – then the sheer volume of information may overwhelm, making the important bits actually less visible because they’re surrounded by so much chaff.</a:t>
            </a:r>
          </a:p>
        </p:txBody>
      </p:sp>
      <p:sp>
        <p:nvSpPr>
          <p:cNvPr id="61444" name="Slide Number Placeholder 3"/>
          <p:cNvSpPr>
            <a:spLocks noGrp="1"/>
          </p:cNvSpPr>
          <p:nvPr>
            <p:ph type="sldNum" sz="quarter" idx="5"/>
          </p:nvPr>
        </p:nvSpPr>
        <p:spPr>
          <a:noFill/>
        </p:spPr>
        <p:txBody>
          <a:bodyPr/>
          <a:lstStyle/>
          <a:p>
            <a:fld id="{D3ABC6AD-4749-4818-A1B5-09335409786A}" type="slidenum">
              <a:rPr lang="en-US"/>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289E38-A378-4E9D-8096-DC587F34D6BB}"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D84ECBC-AB76-464C-BC91-95173B148D28}" type="slidenum">
              <a:rPr lang="en-US"/>
              <a:pPr/>
              <a:t>28</a:t>
            </a:fld>
            <a:endParaRPr lang="en-US"/>
          </a:p>
        </p:txBody>
      </p:sp>
      <p:sp>
        <p:nvSpPr>
          <p:cNvPr id="96259" name="Rectangle 2"/>
          <p:cNvSpPr>
            <a:spLocks noGrp="1" noRot="1" noChangeAspect="1" noChangeArrowheads="1" noTextEdit="1"/>
          </p:cNvSpPr>
          <p:nvPr>
            <p:ph type="sldImg"/>
          </p:nvPr>
        </p:nvSpPr>
        <p:spPr>
          <a:xfrm>
            <a:off x="1258888" y="720725"/>
            <a:ext cx="4799012" cy="3598863"/>
          </a:xfrm>
          <a:ln/>
        </p:spPr>
      </p:sp>
      <p:sp>
        <p:nvSpPr>
          <p:cNvPr id="96260" name="Rectangle 3"/>
          <p:cNvSpPr>
            <a:spLocks noGrp="1" noChangeArrowheads="1"/>
          </p:cNvSpPr>
          <p:nvPr>
            <p:ph type="body" idx="1"/>
          </p:nvPr>
        </p:nvSpPr>
        <p:spPr>
          <a:xfrm>
            <a:off x="731838" y="4560888"/>
            <a:ext cx="5851525" cy="4319587"/>
          </a:xfrm>
          <a:noFill/>
          <a:ln/>
        </p:spPr>
        <p:txBody>
          <a:bodyPr/>
          <a:lstStyle/>
          <a:p>
            <a:pPr eaLnBrk="1" hangingPunct="1"/>
            <a:r>
              <a:rPr lang="en-US">
                <a:latin typeface="Times New Roman" charset="0"/>
                <a:ea typeface="Arial" charset="0"/>
              </a:rPr>
              <a:t>This message used to appear when you tried to delete the contents of your Internet Explorer cache from inside Windows Explorer (i.e., you browse to the cache directory, select a file containing one of IE’s browser cookies, and delete it).</a:t>
            </a:r>
          </a:p>
          <a:p>
            <a:pPr eaLnBrk="1" hangingPunct="1"/>
            <a:r>
              <a:rPr lang="en-US">
                <a:latin typeface="Times New Roman" charset="0"/>
                <a:ea typeface="Arial" charset="0"/>
              </a:rPr>
              <a:t>Put aside the fact that the message is almost tautological (“Cookie… is a Cookie”) and overexcited (“!!”).  Does it give the user enough information to make a decision?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F5C3E4E-F05C-4713-B3EC-F5CCEF4F3492}" type="slidenum">
              <a:rPr lang="en-US"/>
              <a:pPr/>
              <a:t>3</a:t>
            </a:fld>
            <a:endParaRPr lang="en-US"/>
          </a:p>
        </p:txBody>
      </p:sp>
      <p:sp>
        <p:nvSpPr>
          <p:cNvPr id="22531" name="Rectangle 2"/>
          <p:cNvSpPr>
            <a:spLocks noGrp="1" noRot="1" noChangeAspect="1" noChangeArrowheads="1" noTextEdit="1"/>
          </p:cNvSpPr>
          <p:nvPr>
            <p:ph type="sldImg"/>
          </p:nvPr>
        </p:nvSpPr>
        <p:spPr>
          <a:xfrm>
            <a:off x="1257300" y="719138"/>
            <a:ext cx="4800600" cy="3600450"/>
          </a:xfrm>
          <a:ln/>
        </p:spPr>
      </p:sp>
      <p:sp>
        <p:nvSpPr>
          <p:cNvPr id="22532" name="Rectangle 3"/>
          <p:cNvSpPr>
            <a:spLocks noGrp="1" noChangeArrowheads="1"/>
          </p:cNvSpPr>
          <p:nvPr>
            <p:ph type="body" idx="1"/>
          </p:nvPr>
        </p:nvSpPr>
        <p:spPr>
          <a:xfrm>
            <a:off x="731838" y="4560888"/>
            <a:ext cx="5851525" cy="4321175"/>
          </a:xfrm>
          <a:noFill/>
          <a:ln/>
        </p:spPr>
        <p:txBody>
          <a:bodyPr/>
          <a:lstStyle/>
          <a:p>
            <a:r>
              <a:rPr lang="en-US" smtClean="0">
                <a:solidFill>
                  <a:schemeClr val="tx1"/>
                </a:solidFill>
                <a:latin typeface="Times New Roman" charset="0"/>
              </a:rPr>
              <a:t>This was once the home page for Movado, a company that makes expensive, stylish watches.  (They’ve since changed their design, and unfortunately the Internet Archive didn’t capture it right.)  The little white dots at the top of the window are menu options.  If you watched the opening animation that precedes this screen, you’d see each menu label appear briefly over each dot.  But if you skipped over the intro, you wouldn’t see that, and you may not even realize that a menu is hiding up there under those stylish white dots.</a:t>
            </a:r>
          </a:p>
          <a:p>
            <a:r>
              <a:rPr lang="en-US" smtClean="0">
                <a:solidFill>
                  <a:schemeClr val="tx1"/>
                </a:solidFill>
                <a:latin typeface="Times New Roman" charset="0"/>
              </a:rPr>
              <a:t>When you mouse over a dot, you actually have to wait for a cute little animation (a watch hand sweeping around the dot) before the menu label appears.  Each little animation takes 2 seconds. Moving the mouse off the dot makes the label disappear again.</a:t>
            </a:r>
            <a:r>
              <a:rPr lang="en-US" baseline="0" smtClean="0">
                <a:solidFill>
                  <a:schemeClr val="tx1"/>
                </a:solidFill>
                <a:latin typeface="Times New Roman" charset="0"/>
              </a:rPr>
              <a:t> </a:t>
            </a:r>
            <a:r>
              <a:rPr lang="en-US" smtClean="0">
                <a:solidFill>
                  <a:schemeClr val="tx1"/>
                </a:solidFill>
                <a:latin typeface="Times New Roman" charset="0"/>
              </a:rPr>
              <a:t>Scanning the entire menu to look at all the options takes 16 seconds!</a:t>
            </a:r>
          </a:p>
          <a:p>
            <a:r>
              <a:rPr lang="en-US" smtClean="0">
                <a:solidFill>
                  <a:schemeClr val="tx1"/>
                </a:solidFill>
                <a:latin typeface="Times New Roman" charset="0"/>
              </a:rPr>
              <a:t>Clearly this is even worse than MOMA’s approach, since it starts with an invisible menu interface and makes it </a:t>
            </a:r>
            <a:r>
              <a:rPr lang="en-US" b="1" smtClean="0">
                <a:solidFill>
                  <a:schemeClr val="tx1"/>
                </a:solidFill>
                <a:latin typeface="Times New Roman" charset="0"/>
              </a:rPr>
              <a:t>inefficient</a:t>
            </a:r>
            <a:r>
              <a:rPr lang="en-US" smtClean="0">
                <a:solidFill>
                  <a:schemeClr val="tx1"/>
                </a:solidFill>
                <a:latin typeface="Times New Roman" charset="0"/>
              </a:rPr>
              <a:t> to boot.  More tellingly, MOMA only cares about your eyeballs, but Movado actually wants to sell you a watch.  If you can’t figure out their menu, or lose patience with it, you may be headed elsewhere.</a:t>
            </a:r>
          </a:p>
          <a:p>
            <a:r>
              <a:rPr lang="en-US" smtClean="0">
                <a:solidFill>
                  <a:schemeClr val="tx1"/>
                </a:solidFill>
                <a:latin typeface="Times New Roman" charset="0"/>
              </a:rPr>
              <a:t>One lesson you might draw from these examples is that Flash animation is bad, but that’s too simplistic. Flash is a powerful tool that can be used for good or ill.</a:t>
            </a:r>
          </a:p>
          <a:p>
            <a:r>
              <a:rPr lang="en-US" smtClean="0">
                <a:solidFill>
                  <a:schemeClr val="tx1"/>
                </a:solidFill>
                <a:latin typeface="Times New Roman" charset="0"/>
              </a:rPr>
              <a:t>A better lesson might be that aesthetic appeal does not automatically confer usability.  Effective graphic design is an important element of usability, but it isn’t the whole story by any means.</a:t>
            </a:r>
          </a:p>
          <a:p>
            <a:endParaRPr lang="en-US" smtClean="0">
              <a:solidFill>
                <a:schemeClr val="tx1"/>
              </a:solidFill>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dirty="0" smtClean="0"/>
              <a:t>Which of the following are in the gulf of execution? (Choose all answers that apply)</a:t>
            </a:r>
          </a:p>
          <a:p>
            <a:r>
              <a:rPr lang="en-US" dirty="0" smtClean="0"/>
              <a:t>A. Evaluation</a:t>
            </a:r>
          </a:p>
          <a:p>
            <a:r>
              <a:rPr lang="en-US" dirty="0" smtClean="0"/>
              <a:t>B. Perception</a:t>
            </a:r>
          </a:p>
          <a:p>
            <a:r>
              <a:rPr lang="en-US" dirty="0" smtClean="0"/>
              <a:t>C. Planning</a:t>
            </a:r>
          </a:p>
          <a:p>
            <a:r>
              <a:rPr lang="en-US" dirty="0" smtClean="0"/>
              <a:t>D. Intention</a:t>
            </a:r>
          </a:p>
          <a:p>
            <a:r>
              <a:rPr lang="en-US" dirty="0" smtClean="0"/>
              <a:t>Answer: C, D</a:t>
            </a:r>
          </a:p>
          <a:p>
            <a:endParaRPr lang="en-US" baseline="0" dirty="0" smtClean="0"/>
          </a:p>
          <a:p>
            <a:r>
              <a:rPr lang="en-US" baseline="0" dirty="0" smtClean="0"/>
              <a:t>The following are examples of good feedback (pick all good answers):</a:t>
            </a:r>
          </a:p>
          <a:p>
            <a:r>
              <a:rPr lang="en-US" baseline="0" dirty="0" smtClean="0"/>
              <a:t>  a) Keyboard making click noises.</a:t>
            </a:r>
          </a:p>
          <a:p>
            <a:r>
              <a:rPr lang="en-US" baseline="0" dirty="0" smtClean="0"/>
              <a:t>  b) Vibration of mouse when you click.</a:t>
            </a:r>
          </a:p>
          <a:p>
            <a:r>
              <a:rPr lang="en-US" baseline="0" dirty="0" smtClean="0"/>
              <a:t>  c) Dragged objects following cursor.</a:t>
            </a:r>
          </a:p>
          <a:p>
            <a:r>
              <a:rPr lang="en-US" baseline="0" dirty="0" smtClean="0"/>
              <a:t>  d) Feeling a touchscreen device.</a:t>
            </a:r>
          </a:p>
          <a:p>
            <a:endParaRPr lang="en-US" baseline="0" dirty="0" smtClean="0"/>
          </a:p>
          <a:p>
            <a:pPr marL="241653" indent="-241653">
              <a:buNone/>
            </a:pPr>
            <a:r>
              <a:rPr lang="en-US" dirty="0"/>
              <a:t>Which of the following are true of direct manipulation interfaces?</a:t>
            </a:r>
          </a:p>
          <a:p>
            <a:pPr marL="241653" indent="-241653">
              <a:buNone/>
            </a:pPr>
            <a:r>
              <a:rPr lang="en-US" dirty="0"/>
              <a:t>A.	A visual representation of the system’s data objects is displayed only on demand</a:t>
            </a:r>
          </a:p>
          <a:p>
            <a:pPr marL="241653" indent="-241653">
              <a:buNone/>
            </a:pPr>
            <a:r>
              <a:rPr lang="en-US" dirty="0"/>
              <a:t>B.	The effects of a user action are hard to undo</a:t>
            </a:r>
          </a:p>
          <a:p>
            <a:pPr marL="241653" indent="-241653">
              <a:buNone/>
            </a:pPr>
            <a:r>
              <a:rPr lang="en-US" dirty="0"/>
              <a:t>C.	These interfaces need a lot of error messages</a:t>
            </a:r>
          </a:p>
          <a:p>
            <a:pPr marL="241653" indent="-241653">
              <a:buNone/>
            </a:pPr>
            <a:r>
              <a:rPr lang="en-US" dirty="0"/>
              <a:t>D.	These interfaces are event-driven</a:t>
            </a:r>
          </a:p>
          <a:p>
            <a:pPr marL="241653" indent="-241653">
              <a:buNone/>
            </a:pPr>
            <a:r>
              <a:rPr lang="en-US" dirty="0"/>
              <a:t>E.	These interfaces depend less on linguistic skills than command line or menu/form interfaces</a:t>
            </a:r>
          </a:p>
          <a:p>
            <a:pPr marL="241653" indent="-241653">
              <a:buNone/>
            </a:pPr>
            <a:r>
              <a:rPr lang="en-US" dirty="0"/>
              <a:t>Answer: D, E</a:t>
            </a:r>
          </a:p>
          <a:p>
            <a:pPr marL="241653" indent="-241653">
              <a:buNone/>
            </a:pPr>
            <a:endParaRPr lang="en-US" dirty="0"/>
          </a:p>
          <a:p>
            <a:endParaRPr lang="en-US" baseline="0" dirty="0" smtClean="0"/>
          </a:p>
        </p:txBody>
      </p:sp>
      <p:sp>
        <p:nvSpPr>
          <p:cNvPr id="4" name="Slide Number Placeholder 3"/>
          <p:cNvSpPr>
            <a:spLocks noGrp="1"/>
          </p:cNvSpPr>
          <p:nvPr>
            <p:ph type="sldNum" sz="quarter" idx="10"/>
          </p:nvPr>
        </p:nvSpPr>
        <p:spPr/>
        <p:txBody>
          <a:bodyPr/>
          <a:lstStyle/>
          <a:p>
            <a:fld id="{A4517B50-B670-7F49-AEA8-68033F7E03C7}"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7B5142A-A689-4D37-B8FD-F2705BB92E5F}" type="slidenum">
              <a:rPr lang="en-US"/>
              <a:pPr/>
              <a:t>6</a:t>
            </a:fld>
            <a:endParaRPr lang="en-US"/>
          </a:p>
        </p:txBody>
      </p:sp>
      <p:sp>
        <p:nvSpPr>
          <p:cNvPr id="24579" name="Rectangle 2"/>
          <p:cNvSpPr>
            <a:spLocks noGrp="1" noRot="1" noChangeAspect="1" noChangeArrowheads="1" noTextEdit="1"/>
          </p:cNvSpPr>
          <p:nvPr>
            <p:ph type="sldImg"/>
          </p:nvPr>
        </p:nvSpPr>
        <p:spPr>
          <a:xfrm>
            <a:off x="1503363" y="720725"/>
            <a:ext cx="4119562" cy="3089275"/>
          </a:xfrm>
          <a:ln/>
        </p:spPr>
      </p:sp>
      <p:sp>
        <p:nvSpPr>
          <p:cNvPr id="24580" name="Rectangle 3"/>
          <p:cNvSpPr>
            <a:spLocks noGrp="1" noChangeArrowheads="1"/>
          </p:cNvSpPr>
          <p:nvPr>
            <p:ph type="body" idx="1"/>
          </p:nvPr>
        </p:nvSpPr>
        <p:spPr>
          <a:noFill/>
          <a:ln/>
        </p:spPr>
        <p:txBody>
          <a:bodyPr/>
          <a:lstStyle/>
          <a:p>
            <a:r>
              <a:rPr lang="en-US" smtClean="0">
                <a:latin typeface="Times New Roman" charset="0"/>
              </a:rPr>
              <a:t>Today’s lecture is about </a:t>
            </a:r>
            <a:r>
              <a:rPr lang="en-US" b="1" smtClean="0">
                <a:latin typeface="Times New Roman" charset="0"/>
              </a:rPr>
              <a:t>visibility</a:t>
            </a:r>
            <a:r>
              <a:rPr lang="en-US" smtClean="0">
                <a:latin typeface="Times New Roman" charset="0"/>
              </a:rPr>
              <a:t> – making the invisible state and behavior of software perceivable by the user.  We’ll look at three kinds of things to make visible.  </a:t>
            </a:r>
            <a:r>
              <a:rPr lang="en-US" b="1" smtClean="0">
                <a:latin typeface="Times New Roman" charset="0"/>
              </a:rPr>
              <a:t>Actions </a:t>
            </a:r>
            <a:r>
              <a:rPr lang="en-US" smtClean="0">
                <a:latin typeface="Times New Roman" charset="0"/>
              </a:rPr>
              <a:t>are the things the user can </a:t>
            </a:r>
            <a:r>
              <a:rPr lang="en-US" i="1" smtClean="0">
                <a:latin typeface="Times New Roman" charset="0"/>
              </a:rPr>
              <a:t>do </a:t>
            </a:r>
            <a:r>
              <a:rPr lang="en-US" smtClean="0">
                <a:latin typeface="Times New Roman" charset="0"/>
              </a:rPr>
              <a:t>in the interface, like commands that can be issued or places that can be visited.  </a:t>
            </a:r>
            <a:r>
              <a:rPr lang="en-US" b="1" smtClean="0">
                <a:latin typeface="Times New Roman" charset="0"/>
              </a:rPr>
              <a:t>State </a:t>
            </a:r>
            <a:r>
              <a:rPr lang="en-US" smtClean="0">
                <a:latin typeface="Times New Roman" charset="0"/>
              </a:rPr>
              <a:t>is the current configuration of the interface and its backend, like which objects are selected or what data is in the model. </a:t>
            </a:r>
            <a:r>
              <a:rPr lang="en-US" b="1" smtClean="0">
                <a:latin typeface="Times New Roman" charset="0"/>
              </a:rPr>
              <a:t>Feedback</a:t>
            </a:r>
            <a:r>
              <a:rPr lang="en-US" smtClean="0">
                <a:latin typeface="Times New Roman" charset="0"/>
              </a:rPr>
              <a:t> is the result of a user’s action, which might be a change in visible state or might simply be an acknowledgement that the action took effect.</a:t>
            </a:r>
          </a:p>
          <a:p>
            <a:r>
              <a:rPr lang="en-US" smtClean="0">
                <a:latin typeface="Times New Roman" charset="0"/>
              </a:rPr>
              <a:t>Along the way, we’ll mention several phenomena related to human cognition and perception, such as the spotlight model of attention, and the notion of perceptual fusion and its practical implications for system response time.  We’ll do this in future design-principles lectures as well, because understanding the properties and limitations of the human beings on one side of a user interface is as important as understanding how to program the computer on the other side. We don’t have time in this course to cover human cognition in depth, however, so we’ll pick and choose as necessary to support the design topics we’re discussing.  If you’re interested in learning more, you should check out courses in Course 9 (Brain &amp; Cognitive Sciences).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79DAFC6-B7B8-41CA-B068-AA9A8F1BF6CE}" type="slidenum">
              <a:rPr lang="en-US"/>
              <a:pPr/>
              <a:t>7</a:t>
            </a:fld>
            <a:endParaRPr lang="en-US"/>
          </a:p>
        </p:txBody>
      </p:sp>
      <p:sp>
        <p:nvSpPr>
          <p:cNvPr id="26627" name="Rectangle 2"/>
          <p:cNvSpPr>
            <a:spLocks noGrp="1" noRot="1" noChangeAspect="1" noChangeArrowheads="1" noTextEdit="1"/>
          </p:cNvSpPr>
          <p:nvPr>
            <p:ph type="sldImg"/>
          </p:nvPr>
        </p:nvSpPr>
        <p:spPr>
          <a:xfrm>
            <a:off x="1503363" y="720725"/>
            <a:ext cx="4119562" cy="3089275"/>
          </a:xfrm>
          <a:ln/>
        </p:spPr>
      </p:sp>
      <p:sp>
        <p:nvSpPr>
          <p:cNvPr id="26628" name="Rectangle 3"/>
          <p:cNvSpPr>
            <a:spLocks noGrp="1" noChangeArrowheads="1"/>
          </p:cNvSpPr>
          <p:nvPr>
            <p:ph type="body" idx="1"/>
          </p:nvPr>
        </p:nvSpPr>
        <p:spPr>
          <a:noFill/>
          <a:ln/>
        </p:spPr>
        <p:txBody>
          <a:bodyPr/>
          <a:lstStyle/>
          <a:p>
            <a:r>
              <a:rPr lang="en-US" smtClean="0">
                <a:latin typeface="Times New Roman" charset="0"/>
              </a:rPr>
              <a:t>Visibility is an essential principle of graphical user interface design.  If the user can’t </a:t>
            </a:r>
            <a:r>
              <a:rPr lang="en-US" i="1" smtClean="0">
                <a:latin typeface="Times New Roman" charset="0"/>
              </a:rPr>
              <a:t>see</a:t>
            </a:r>
            <a:r>
              <a:rPr lang="en-US" smtClean="0">
                <a:latin typeface="Times New Roman" charset="0"/>
              </a:rPr>
              <a:t> an important control, they would have to (1) guess that it exists, and (2) guess where it is.  Recall that this was exactly the problem with RealCD’s online help facility.  There was no visible clue that the help system existed in the first place, and no perceivable affordance for getting into it.</a:t>
            </a:r>
          </a:p>
          <a:p>
            <a:r>
              <a:rPr lang="en-US" smtClean="0">
                <a:latin typeface="Times New Roman" charset="0"/>
              </a:rPr>
              <a:t>Visibility is not usually a problem with physical objects, because you can usually tell its parts just by looking at it.  Look at a bicycle, or a pair of scissors, and you can readily identify the pieces that make it work.  Although parts of physical objects can be made hidden or invisible – for example, a door with no obvious latch or handle – in most cases it takes more design work to hide the parts than just to leave them visible.</a:t>
            </a:r>
          </a:p>
          <a:p>
            <a:r>
              <a:rPr lang="en-US" smtClean="0">
                <a:latin typeface="Times New Roman" charset="0"/>
              </a:rPr>
              <a:t>The opposite is true in computer interfaces.  A window can interpret mouse clicks anywhere in its boundaries in arbitrary ways.  The input need not be related at all to what is being displayed.  In fact, it takes more effort</a:t>
            </a:r>
            <a:r>
              <a:rPr lang="en-US" b="1" smtClean="0">
                <a:latin typeface="Times New Roman" charset="0"/>
              </a:rPr>
              <a:t> </a:t>
            </a:r>
            <a:r>
              <a:rPr lang="en-US" smtClean="0">
                <a:latin typeface="Times New Roman" charset="0"/>
              </a:rPr>
              <a:t>to make the parts of a computer interface visible than to leave them invisible.  So you have to guard carefully against invisibility in computer interfaces.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503363" y="720725"/>
            <a:ext cx="4119562" cy="3089275"/>
          </a:xfrm>
          <a:ln/>
        </p:spPr>
      </p:sp>
      <p:sp>
        <p:nvSpPr>
          <p:cNvPr id="28675" name="Notes Placeholder 2"/>
          <p:cNvSpPr>
            <a:spLocks noGrp="1"/>
          </p:cNvSpPr>
          <p:nvPr>
            <p:ph type="body" idx="1"/>
          </p:nvPr>
        </p:nvSpPr>
        <p:spPr>
          <a:noFill/>
          <a:ln/>
        </p:spPr>
        <p:txBody>
          <a:bodyPr/>
          <a:lstStyle/>
          <a:p>
            <a:r>
              <a:rPr lang="en-US" smtClean="0">
                <a:latin typeface="Times New Roman" charset="0"/>
              </a:rPr>
              <a:t>The first kind of visibility is for </a:t>
            </a:r>
            <a:r>
              <a:rPr lang="en-US" b="1" smtClean="0">
                <a:latin typeface="Times New Roman" charset="0"/>
              </a:rPr>
              <a:t>actions</a:t>
            </a:r>
            <a:r>
              <a:rPr lang="en-US" smtClean="0">
                <a:latin typeface="Times New Roman" charset="0"/>
              </a:rPr>
              <a:t>: what can the user do? (Or where can the user </a:t>
            </a:r>
            <a:r>
              <a:rPr lang="en-US" i="1" smtClean="0">
                <a:latin typeface="Times New Roman" charset="0"/>
              </a:rPr>
              <a:t>go</a:t>
            </a:r>
            <a:r>
              <a:rPr lang="en-US" smtClean="0">
                <a:latin typeface="Times New Roman" charset="0"/>
              </a:rPr>
              <a:t>, if we’re talking about an information-rich web site?)</a:t>
            </a:r>
          </a:p>
          <a:p>
            <a:r>
              <a:rPr lang="en-US" smtClean="0">
                <a:latin typeface="Times New Roman" charset="0"/>
              </a:rPr>
              <a:t>We’ve already talked about </a:t>
            </a:r>
            <a:r>
              <a:rPr lang="en-US" b="1" smtClean="0">
                <a:latin typeface="Times New Roman" charset="0"/>
              </a:rPr>
              <a:t>affordances</a:t>
            </a:r>
            <a:r>
              <a:rPr lang="en-US" smtClean="0">
                <a:latin typeface="Times New Roman" charset="0"/>
              </a:rPr>
              <a:t>, which are the actual and perceived properties of an object that indicate how it should be operated.  Note the word </a:t>
            </a:r>
            <a:r>
              <a:rPr lang="en-US" i="1" smtClean="0">
                <a:latin typeface="Times New Roman" charset="0"/>
              </a:rPr>
              <a:t>perceived</a:t>
            </a:r>
            <a:r>
              <a:rPr lang="en-US" smtClean="0">
                <a:latin typeface="Times New Roman" charset="0"/>
              </a:rPr>
              <a:t> – if the user can’t perceive affordances, then they won’t effectively communicate. We had an example in lecture 1 of a text box that showed a selection but didn't allow editing. So it appeared to afford editing (perceived affordance), but it didn't actually afford editing (no actual affordance).</a:t>
            </a:r>
          </a:p>
          <a:p>
            <a:r>
              <a:rPr lang="en-US" smtClean="0">
                <a:latin typeface="Times New Roman" charset="0"/>
              </a:rPr>
              <a:t>Here are some more examples of commonly-seen affordances in graphical user interfaces.  Buttons and hyperlinks are the simplest form of affordance for actions.  Buttons are typically metaphorical of real-world buttons, but the underlined hyperlink has become an affordance all on its own, without reference to any physical metaphor.</a:t>
            </a:r>
          </a:p>
          <a:p>
            <a:r>
              <a:rPr lang="en-US" smtClean="0">
                <a:latin typeface="Times New Roman" charset="0"/>
              </a:rPr>
              <a:t>Downward-pointing arrows, for example, indicate that you can see more choices if you click on the arrow.  The arrow actually does double-duty – it makes visible the fact that more choices are available, and it serves as a hotspot for clicking to actually make it happen.</a:t>
            </a:r>
          </a:p>
          <a:p>
            <a:r>
              <a:rPr lang="en-US" smtClean="0">
                <a:latin typeface="Times New Roman" charset="0"/>
              </a:rPr>
              <a:t>Texture suggests that something can be clicked and dragged – relying on the physical metaphor, that physical switches and handles often have a ridged or bumpy surface for fingers to more easily grasp or push.</a:t>
            </a:r>
          </a:p>
          <a:p>
            <a:r>
              <a:rPr lang="en-US" smtClean="0">
                <a:latin typeface="Times New Roman" charset="0"/>
              </a:rPr>
              <a:t>Mouse cursor changes are another kind of affordance – a visible property of a graphical object that suggests how you operate it.  When you move the mouse over a hyperlink, for example, you get a finger cursor.  When you move over the corner of a window, you often get a resize cursor; when you move over a textbox, you get a text cursor (the “I-bar”).</a:t>
            </a:r>
          </a:p>
          <a:p>
            <a:r>
              <a:rPr lang="en-US" smtClean="0">
                <a:latin typeface="Times New Roman" charset="0"/>
              </a:rPr>
              <a:t>Finally, the visible highlighting that you get when you move the mouse over a menu item or a button is another kind of affordance.  Because the object </a:t>
            </a:r>
            <a:r>
              <a:rPr lang="en-US" b="1" smtClean="0">
                <a:latin typeface="Times New Roman" charset="0"/>
              </a:rPr>
              <a:t>visibly responds </a:t>
            </a:r>
            <a:r>
              <a:rPr lang="en-US" smtClean="0">
                <a:latin typeface="Times New Roman" charset="0"/>
              </a:rPr>
              <a:t>to the presence of the mouse, it suggests that you can interact with it by clicking.</a:t>
            </a:r>
          </a:p>
          <a:p>
            <a:endParaRPr lang="en-US" smtClean="0">
              <a:latin typeface="Times New Roman" charset="0"/>
            </a:endParaRPr>
          </a:p>
        </p:txBody>
      </p:sp>
      <p:sp>
        <p:nvSpPr>
          <p:cNvPr id="28676" name="Slide Number Placeholder 3"/>
          <p:cNvSpPr>
            <a:spLocks noGrp="1"/>
          </p:cNvSpPr>
          <p:nvPr>
            <p:ph type="sldNum" sz="quarter" idx="5"/>
          </p:nvPr>
        </p:nvSpPr>
        <p:spPr>
          <a:noFill/>
        </p:spPr>
        <p:txBody>
          <a:bodyPr/>
          <a:lstStyle/>
          <a:p>
            <a:fld id="{D6A613F8-60E4-401D-B868-7DCEC0235159}"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503363" y="720725"/>
            <a:ext cx="4119562" cy="3089275"/>
          </a:xfrm>
          <a:ln/>
        </p:spPr>
      </p:sp>
      <p:sp>
        <p:nvSpPr>
          <p:cNvPr id="30723" name="Notes Placeholder 2"/>
          <p:cNvSpPr>
            <a:spLocks noGrp="1"/>
          </p:cNvSpPr>
          <p:nvPr>
            <p:ph type="body" idx="1"/>
          </p:nvPr>
        </p:nvSpPr>
        <p:spPr>
          <a:noFill/>
          <a:ln/>
        </p:spPr>
        <p:txBody>
          <a:bodyPr/>
          <a:lstStyle/>
          <a:p>
            <a:r>
              <a:rPr lang="en-US" sz="1000" smtClean="0">
                <a:latin typeface="Times New Roman" charset="0"/>
              </a:rPr>
              <a:t>Affordances are low-level properties that tell you what a graphical object is and how to interact with it.  At a higher level in a user interface are the </a:t>
            </a:r>
            <a:r>
              <a:rPr lang="en-US" sz="1000" b="1" smtClean="0">
                <a:latin typeface="Times New Roman" charset="0"/>
              </a:rPr>
              <a:t>commands</a:t>
            </a:r>
            <a:r>
              <a:rPr lang="en-US" sz="1000" smtClean="0">
                <a:latin typeface="Times New Roman" charset="0"/>
              </a:rPr>
              <a:t> that are available to be invoked.  A command might be represented in a variety of low-level ways: as a menu item (e.g. File / Open), as a toolbar button (e.g. labeled by a little folder icon), as a keyboard shortcut (e.g. Ctrl-O), or as a command-line command (e.g. “open” typed in at a command prompt).  Some of these ways have better visibility than others.</a:t>
            </a:r>
          </a:p>
          <a:p>
            <a:r>
              <a:rPr lang="en-US" sz="1000" smtClean="0">
                <a:latin typeface="Times New Roman" charset="0"/>
              </a:rPr>
              <a:t>The standard pulldown menubar is a beautiful design pattern.  It keeps the top-level menu set constantly visible, without using much screen real estate.  It provides a very efficient way to scan all the menus, and see </a:t>
            </a:r>
            <a:r>
              <a:rPr lang="en-US" sz="1000" i="1" smtClean="0">
                <a:latin typeface="Times New Roman" charset="0"/>
              </a:rPr>
              <a:t>all</a:t>
            </a:r>
            <a:r>
              <a:rPr lang="en-US" sz="1000" smtClean="0">
                <a:latin typeface="Times New Roman" charset="0"/>
              </a:rPr>
              <a:t> the available commands at a glance. And menu items do double-duty, not only naming the command and providing something to click on to invoke it, but also providing a place to make other ways to invoke the command visible too – like the keyboard shortcut (Ctrl-Z) and menu accelerator key (U for undo).</a:t>
            </a:r>
          </a:p>
          <a:p>
            <a:r>
              <a:rPr lang="en-US" sz="1000" smtClean="0">
                <a:latin typeface="Times New Roman" charset="0"/>
              </a:rPr>
              <a:t>On the other hand, the menubar is at the periphery of the screen, or near it anyway, so it’s not always the most visible place to put a command.  For many desktop users, however, the menubar is the place to look if they don’t see an appropriate command in the main section of the window – which makes the menubar like </a:t>
            </a:r>
            <a:r>
              <a:rPr lang="en-US" sz="1000" i="1" smtClean="0">
                <a:latin typeface="Times New Roman" charset="0"/>
              </a:rPr>
              <a:t>documentation </a:t>
            </a:r>
            <a:r>
              <a:rPr lang="en-US" sz="1000" smtClean="0">
                <a:latin typeface="Times New Roman" charset="0"/>
              </a:rPr>
              <a:t>of sorts.</a:t>
            </a:r>
          </a:p>
          <a:p>
            <a:r>
              <a:rPr lang="en-US" sz="1000" smtClean="0">
                <a:latin typeface="Times New Roman" charset="0"/>
              </a:rPr>
              <a:t>So it’s important to take advantage of the menubar in your design, particularly if you have many commands.  One rule of thumb is that every command your interface offers should appear in the menubar, even if it also has a toolbar button or a keyboard shortcut that you expect users to use more frequently.  Making a command visible in the menubar is certainly better than merely describing it in the online documentation, which is likely to be the </a:t>
            </a:r>
            <a:r>
              <a:rPr lang="en-US" sz="1000" i="1" smtClean="0">
                <a:latin typeface="Times New Roman" charset="0"/>
              </a:rPr>
              <a:t>last </a:t>
            </a:r>
            <a:r>
              <a:rPr lang="en-US" sz="1000" smtClean="0">
                <a:latin typeface="Times New Roman" charset="0"/>
              </a:rPr>
              <a:t>place a user looks.</a:t>
            </a:r>
          </a:p>
          <a:p>
            <a:r>
              <a:rPr lang="en-US" sz="1000" smtClean="0">
                <a:latin typeface="Times New Roman" charset="0"/>
              </a:rPr>
              <a:t>Incidentally, one of the menubar’s inventors, Larry Tesler, discusses how it was created in an online interview (</a:t>
            </a:r>
            <a:r>
              <a:rPr lang="en-US" sz="1000" smtClean="0">
                <a:latin typeface="Times New Roman" charset="0"/>
                <a:hlinkClick r:id="rId3"/>
              </a:rPr>
              <a:t>http://www.designinginteractions.com/interviews/LarryTesler</a:t>
            </a:r>
            <a:r>
              <a:rPr lang="en-US" sz="1000" smtClean="0">
                <a:latin typeface="Times New Roman" charset="0"/>
              </a:rPr>
              <a:t>).  Most of the best features appeared in one night!  (But after many failed iterations...) The interview comes from Bill Moggridge’s book </a:t>
            </a:r>
            <a:r>
              <a:rPr lang="en-US" sz="1000" i="1" smtClean="0">
                <a:latin typeface="Times New Roman" charset="0"/>
              </a:rPr>
              <a:t>Designing Interactions </a:t>
            </a:r>
            <a:r>
              <a:rPr lang="en-US" sz="1000" smtClean="0">
                <a:latin typeface="Times New Roman" charset="0"/>
              </a:rPr>
              <a:t>(MIT Press, 2007), which is full of historical nuggets like this about how great designs we know and love came about.</a:t>
            </a:r>
          </a:p>
          <a:p>
            <a:r>
              <a:rPr lang="en-US" sz="1000" smtClean="0">
                <a:latin typeface="Times New Roman" charset="0"/>
              </a:rPr>
              <a:t>Tooltips  are another nice design pattern for providing a more descriptive label of a small control, and also a place for making other shortcuts visible.</a:t>
            </a:r>
          </a:p>
          <a:p>
            <a:r>
              <a:rPr lang="en-US" sz="1000" b="1" smtClean="0">
                <a:latin typeface="Times New Roman" charset="0"/>
              </a:rPr>
              <a:t>Self-disclosure</a:t>
            </a:r>
            <a:r>
              <a:rPr lang="en-US" sz="1000" smtClean="0">
                <a:latin typeface="Times New Roman" charset="0"/>
              </a:rPr>
              <a:t> is a technique for making a command language more visible, helping the user learn the available commands and syntax.  Self-disclosure is useful for interfaces that have both a traditional GUI (with menus and forms and possibly direct manipulation) as well as a command language (for scripting). When the user issues a command in the GUI part, the interface also displays the command in the command language that corresponds to what they did.  A primitive form of self-disclosure is the address bar in a web browser – when you click on a hyperlink, the system displays to you the URL that you could have typed in order to visit the page. A more sophisticated kind of self-disclosure happens in Excel: when you choose the sum function from the toolbar, and drag out a range of cells to be summed, Excel shows you how you could have typed the formula instead.  (Notice that Excel also uses a tooltip, to make the syntax of the formula more visible.)</a:t>
            </a:r>
          </a:p>
        </p:txBody>
      </p:sp>
      <p:sp>
        <p:nvSpPr>
          <p:cNvPr id="30724" name="Slide Number Placeholder 3"/>
          <p:cNvSpPr>
            <a:spLocks noGrp="1"/>
          </p:cNvSpPr>
          <p:nvPr>
            <p:ph type="sldNum" sz="quarter" idx="5"/>
          </p:nvPr>
        </p:nvSpPr>
        <p:spPr>
          <a:noFill/>
        </p:spPr>
        <p:txBody>
          <a:bodyPr/>
          <a:lstStyle/>
          <a:p>
            <a:fld id="{B0710681-8685-4B24-885A-BF27E4A103F2}"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a:t>If the user is trying to view all the events at once on the CPW website, the user may end up clicking through all the days individually. It turns out that the graphic in the center page is actually a link to a nifty search interface that lets the user look at all the event listings in addition to other cool functionalities, but the graphic</a:t>
            </a:r>
            <a:r>
              <a:rPr lang="en-US" baseline="0"/>
              <a:t> doesn’t have strong affordances for interaction.  It’s mostly a big logo, so what does a typical user do?  Glance at it and then ignore it, scanning the page instead for things that look like actions, such as the clearly marked hyperlinks at the bottom.  The </a:t>
            </a:r>
            <a:r>
              <a:rPr lang="en-US"/>
              <a:t>"click here to search" text in the logo</a:t>
            </a:r>
            <a:r>
              <a:rPr lang="en-US" baseline="0"/>
              <a:t> </a:t>
            </a:r>
            <a:r>
              <a:rPr lang="en-US" b="1" baseline="0"/>
              <a:t>doesn’t work</a:t>
            </a:r>
            <a:r>
              <a:rPr lang="en-US" b="0" baseline="0"/>
              <a:t>.</a:t>
            </a:r>
          </a:p>
          <a:p>
            <a:r>
              <a:rPr lang="en-US"/>
              <a:t>It is</a:t>
            </a:r>
            <a:r>
              <a:rPr lang="en-US" baseline="0"/>
              <a:t> </a:t>
            </a:r>
            <a:r>
              <a:rPr lang="en-US"/>
              <a:t>very easy to miss the search interface altogether because of the poor visibility of the search feature and the lack of affordances that the</a:t>
            </a:r>
            <a:r>
              <a:rPr lang="en-US" baseline="0"/>
              <a:t> </a:t>
            </a:r>
            <a:r>
              <a:rPr lang="en-US"/>
              <a:t>graphic is a link. (example</a:t>
            </a:r>
            <a:r>
              <a:rPr lang="en-US" baseline="0"/>
              <a:t> and explanation due to Dina Betser)</a:t>
            </a:r>
            <a:endParaRPr lang="en-US"/>
          </a:p>
        </p:txBody>
      </p:sp>
      <p:sp>
        <p:nvSpPr>
          <p:cNvPr id="4" name="Slide Number Placeholder 3"/>
          <p:cNvSpPr>
            <a:spLocks noGrp="1"/>
          </p:cNvSpPr>
          <p:nvPr>
            <p:ph type="sldNum" sz="quarter" idx="10"/>
          </p:nvPr>
        </p:nvSpPr>
        <p:spPr/>
        <p:txBody>
          <a:bodyPr/>
          <a:lstStyle/>
          <a:p>
            <a:fld id="{AA289E38-A378-4E9D-8096-DC587F34D6BB}"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135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E04628BE-EA4E-4F9E-A4D1-3574759D603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5C303977-9B6A-4536-BC09-A75E628A921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39739C23-D972-4BCC-A586-C8713FD5D4B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99BE5011-196B-49F3-BCB6-0333AC042E9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r>
              <a:rPr lang="en-US" smtClean="0"/>
              <a:t>Spring 2011</a:t>
            </a:r>
            <a:endParaRPr lang="en-US"/>
          </a:p>
        </p:txBody>
      </p:sp>
      <p:sp>
        <p:nvSpPr>
          <p:cNvPr id="6" name="Footer Placeholder 5"/>
          <p:cNvSpPr>
            <a:spLocks noGrp="1"/>
          </p:cNvSpPr>
          <p:nvPr>
            <p:ph type="ftr" sz="quarter" idx="11"/>
          </p:nvPr>
        </p:nvSpPr>
        <p:spPr>
          <a:xfrm>
            <a:off x="2743200" y="6245225"/>
            <a:ext cx="3657600" cy="476250"/>
          </a:xfrm>
        </p:spPr>
        <p:txBody>
          <a:bodyPr/>
          <a:lstStyle>
            <a:lvl1pPr>
              <a:defRPr/>
            </a:lvl1pPr>
          </a:lstStyle>
          <a:p>
            <a:pPr>
              <a:defRPr/>
            </a:pPr>
            <a:r>
              <a:rPr lang="en-US" smtClean="0"/>
              <a:t>6.813/6.831 User Interface Design and Implementation</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0F35F2B-BC18-4B07-A319-48AD5FCBAD5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FA9CD-A421-194A-896C-6CDC1A86A7A9}" type="datetimeFigureOut">
              <a:rPr lang="en-US" smtClean="0">
                <a:solidFill>
                  <a:prstClr val="black">
                    <a:tint val="75000"/>
                  </a:prstClr>
                </a:solidFill>
              </a:rPr>
              <a:pPr/>
              <a:t>4/2/11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1058DB-E80C-0F47-8FB5-4A69841A5D7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1C336DB4-7D4F-416A-BB19-6AC0BA33E56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BEA38B31-4384-4CCF-9834-1E69896855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796F132E-4AD8-48FF-AF21-07846E2C3CF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9" name="Rectangle 7"/>
          <p:cNvSpPr>
            <a:spLocks noGrp="1" noChangeArrowheads="1"/>
          </p:cNvSpPr>
          <p:nvPr>
            <p:ph type="sldNum" sz="quarter" idx="12"/>
          </p:nvPr>
        </p:nvSpPr>
        <p:spPr>
          <a:ln/>
        </p:spPr>
        <p:txBody>
          <a:bodyPr/>
          <a:lstStyle>
            <a:lvl1pPr>
              <a:defRPr/>
            </a:lvl1pPr>
          </a:lstStyle>
          <a:p>
            <a:fld id="{5BC4092E-6A17-4FDD-94A7-7676F3FD364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5" name="Rectangle 7"/>
          <p:cNvSpPr>
            <a:spLocks noGrp="1" noChangeArrowheads="1"/>
          </p:cNvSpPr>
          <p:nvPr>
            <p:ph type="sldNum" sz="quarter" idx="12"/>
          </p:nvPr>
        </p:nvSpPr>
        <p:spPr>
          <a:ln/>
        </p:spPr>
        <p:txBody>
          <a:bodyPr/>
          <a:lstStyle>
            <a:lvl1pPr>
              <a:defRPr/>
            </a:lvl1pPr>
          </a:lstStyle>
          <a:p>
            <a:fld id="{EA426760-D90E-4EC4-8287-3FB5A554E25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4" name="Rectangle 7"/>
          <p:cNvSpPr>
            <a:spLocks noGrp="1" noChangeArrowheads="1"/>
          </p:cNvSpPr>
          <p:nvPr>
            <p:ph type="sldNum" sz="quarter" idx="12"/>
          </p:nvPr>
        </p:nvSpPr>
        <p:spPr>
          <a:ln/>
        </p:spPr>
        <p:txBody>
          <a:bodyPr/>
          <a:lstStyle>
            <a:lvl1pPr>
              <a:defRPr/>
            </a:lvl1pPr>
          </a:lstStyle>
          <a:p>
            <a:fld id="{99C8C757-ADA5-4883-B106-3E9ED7F123E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430670E2-B239-456C-82E9-AB0BC8E1084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A6E69C02-941D-4800-84E7-B7D53092AEC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4149" name="Rectangle 5"/>
          <p:cNvSpPr>
            <a:spLocks noGrp="1" noChangeArrowheads="1"/>
          </p:cNvSpPr>
          <p:nvPr>
            <p:ph type="dt" sz="half" idx="2"/>
          </p:nvPr>
        </p:nvSpPr>
        <p:spPr bwMode="auto">
          <a:xfrm>
            <a:off x="457200" y="6245225"/>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a:defRPr/>
            </a:pPr>
            <a:r>
              <a:rPr lang="en-US" smtClean="0"/>
              <a:t>Spring 2011</a:t>
            </a:r>
            <a:endParaRPr lang="en-US"/>
          </a:p>
        </p:txBody>
      </p:sp>
      <p:sp>
        <p:nvSpPr>
          <p:cNvPr id="134150" name="Rectangle 6"/>
          <p:cNvSpPr>
            <a:spLocks noGrp="1" noChangeArrowheads="1"/>
          </p:cNvSpPr>
          <p:nvPr>
            <p:ph type="ftr" sz="quarter" idx="3"/>
          </p:nvPr>
        </p:nvSpPr>
        <p:spPr bwMode="auto">
          <a:xfrm>
            <a:off x="1905000" y="6245225"/>
            <a:ext cx="5562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a:defRPr/>
            </a:pPr>
            <a:r>
              <a:rPr lang="en-US" smtClean="0"/>
              <a:t>6.813/6.831 User Interface Design and Implementation</a:t>
            </a:r>
            <a:endParaRPr lang="en-US"/>
          </a:p>
        </p:txBody>
      </p:sp>
      <p:sp>
        <p:nvSpPr>
          <p:cNvPr id="134151" name="Rectangle 7"/>
          <p:cNvSpPr>
            <a:spLocks noGrp="1" noChangeArrowheads="1"/>
          </p:cNvSpPr>
          <p:nvPr>
            <p:ph type="sldNum" sz="quarter" idx="4"/>
          </p:nvPr>
        </p:nvSpPr>
        <p:spPr bwMode="auto">
          <a:xfrm>
            <a:off x="7543800" y="6245225"/>
            <a:ext cx="1143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418566C-11E5-471B-A733-9BE97FC22BC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Lst>
  <p:hf hdr="0"/>
  <p:txStyles>
    <p:titleStyle>
      <a:lvl1pPr algn="l" rtl="0" eaLnBrk="0" fontAlgn="base" hangingPunct="0">
        <a:spcBef>
          <a:spcPct val="0"/>
        </a:spcBef>
        <a:spcAft>
          <a:spcPct val="0"/>
        </a:spcAft>
        <a:defRPr sz="2800">
          <a:solidFill>
            <a:schemeClr val="accent1"/>
          </a:solidFill>
          <a:latin typeface="+mj-lt"/>
          <a:ea typeface="ＭＳ Ｐゴシック" charset="-128"/>
          <a:cs typeface="+mj-cs"/>
        </a:defRPr>
      </a:lvl1pPr>
      <a:lvl2pPr algn="l" rtl="0" eaLnBrk="0" fontAlgn="base" hangingPunct="0">
        <a:spcBef>
          <a:spcPct val="0"/>
        </a:spcBef>
        <a:spcAft>
          <a:spcPct val="0"/>
        </a:spcAft>
        <a:defRPr sz="2800">
          <a:solidFill>
            <a:schemeClr val="accent1"/>
          </a:solidFill>
          <a:latin typeface="Arial Black" pitchFamily="34" charset="0"/>
          <a:ea typeface="ＭＳ Ｐゴシック" charset="-128"/>
        </a:defRPr>
      </a:lvl2pPr>
      <a:lvl3pPr algn="l" rtl="0" eaLnBrk="0" fontAlgn="base" hangingPunct="0">
        <a:spcBef>
          <a:spcPct val="0"/>
        </a:spcBef>
        <a:spcAft>
          <a:spcPct val="0"/>
        </a:spcAft>
        <a:defRPr sz="2800">
          <a:solidFill>
            <a:schemeClr val="accent1"/>
          </a:solidFill>
          <a:latin typeface="Arial Black" pitchFamily="34" charset="0"/>
          <a:ea typeface="ＭＳ Ｐゴシック" charset="-128"/>
        </a:defRPr>
      </a:lvl3pPr>
      <a:lvl4pPr algn="l" rtl="0" eaLnBrk="0" fontAlgn="base" hangingPunct="0">
        <a:spcBef>
          <a:spcPct val="0"/>
        </a:spcBef>
        <a:spcAft>
          <a:spcPct val="0"/>
        </a:spcAft>
        <a:defRPr sz="2800">
          <a:solidFill>
            <a:schemeClr val="accent1"/>
          </a:solidFill>
          <a:latin typeface="Arial Black" pitchFamily="34" charset="0"/>
          <a:ea typeface="ＭＳ Ｐゴシック" charset="-128"/>
        </a:defRPr>
      </a:lvl4pPr>
      <a:lvl5pPr algn="l" rtl="0" eaLnBrk="0" fontAlgn="base" hangingPunct="0">
        <a:spcBef>
          <a:spcPct val="0"/>
        </a:spcBef>
        <a:spcAft>
          <a:spcPct val="0"/>
        </a:spcAft>
        <a:defRPr sz="2800">
          <a:solidFill>
            <a:schemeClr val="accent1"/>
          </a:solidFill>
          <a:latin typeface="Arial Black" pitchFamily="34" charset="0"/>
          <a:ea typeface="ＭＳ Ｐゴシック" charset="-128"/>
        </a:defRPr>
      </a:lvl5pPr>
      <a:lvl6pPr marL="457200" algn="l" rtl="0" fontAlgn="base">
        <a:spcBef>
          <a:spcPct val="0"/>
        </a:spcBef>
        <a:spcAft>
          <a:spcPct val="0"/>
        </a:spcAft>
        <a:defRPr sz="3200">
          <a:solidFill>
            <a:schemeClr val="accent1"/>
          </a:solidFill>
          <a:latin typeface="Arial Black" pitchFamily="34" charset="0"/>
        </a:defRPr>
      </a:lvl6pPr>
      <a:lvl7pPr marL="914400" algn="l" rtl="0" fontAlgn="base">
        <a:spcBef>
          <a:spcPct val="0"/>
        </a:spcBef>
        <a:spcAft>
          <a:spcPct val="0"/>
        </a:spcAft>
        <a:defRPr sz="3200">
          <a:solidFill>
            <a:schemeClr val="accent1"/>
          </a:solidFill>
          <a:latin typeface="Arial Black" pitchFamily="34" charset="0"/>
        </a:defRPr>
      </a:lvl7pPr>
      <a:lvl8pPr marL="1371600" algn="l" rtl="0" fontAlgn="base">
        <a:spcBef>
          <a:spcPct val="0"/>
        </a:spcBef>
        <a:spcAft>
          <a:spcPct val="0"/>
        </a:spcAft>
        <a:defRPr sz="3200">
          <a:solidFill>
            <a:schemeClr val="accent1"/>
          </a:solidFill>
          <a:latin typeface="Arial Black" pitchFamily="34" charset="0"/>
        </a:defRPr>
      </a:lvl8pPr>
      <a:lvl9pPr marL="1828800" algn="l" rtl="0" fontAlgn="base">
        <a:spcBef>
          <a:spcPct val="0"/>
        </a:spcBef>
        <a:spcAft>
          <a:spcPct val="0"/>
        </a:spcAft>
        <a:defRPr sz="3200">
          <a:solidFill>
            <a:schemeClr val="accent1"/>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063FA9CD-A421-194A-896C-6CDC1A86A7A9}" type="datetimeFigureOut">
              <a:rPr lang="en-US" smtClean="0">
                <a:solidFill>
                  <a:prstClr val="black">
                    <a:tint val="75000"/>
                  </a:prstClr>
                </a:solidFill>
                <a:latin typeface="Calibri"/>
                <a:cs typeface="+mn-cs"/>
              </a:rPr>
              <a:pPr defTabSz="457200" fontAlgn="auto">
                <a:spcBef>
                  <a:spcPts val="0"/>
                </a:spcBef>
                <a:spcAft>
                  <a:spcPts val="0"/>
                </a:spcAft>
              </a:pPr>
              <a:t>4/2/11</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561058DB-E80C-0F47-8FB5-4A69841A5D77}"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05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0.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15.png"/><Relationship Id="rId5"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gif"/><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4"/>
          <p:cNvSpPr>
            <a:spLocks noGrp="1" noChangeArrowheads="1"/>
          </p:cNvSpPr>
          <p:nvPr>
            <p:ph type="dt" sz="quarter" idx="10"/>
          </p:nvPr>
        </p:nvSpPr>
        <p:spPr>
          <a:noFill/>
        </p:spPr>
        <p:txBody>
          <a:bodyPr/>
          <a:lstStyle/>
          <a:p>
            <a:r>
              <a:rPr lang="en-US" smtClean="0"/>
              <a:t>Spring 2011</a:t>
            </a:r>
          </a:p>
        </p:txBody>
      </p:sp>
      <p:sp>
        <p:nvSpPr>
          <p:cNvPr id="17411" name="Rectangle 5"/>
          <p:cNvSpPr>
            <a:spLocks noGrp="1" noChangeArrowheads="1"/>
          </p:cNvSpPr>
          <p:nvPr>
            <p:ph type="ftr" sz="quarter" idx="11"/>
          </p:nvPr>
        </p:nvSpPr>
        <p:spPr>
          <a:noFill/>
        </p:spPr>
        <p:txBody>
          <a:bodyPr/>
          <a:lstStyle/>
          <a:p>
            <a:r>
              <a:rPr lang="en-US" smtClean="0"/>
              <a:t>6.813/6.831 User Interface Design and Implementation</a:t>
            </a:r>
          </a:p>
        </p:txBody>
      </p:sp>
      <p:sp>
        <p:nvSpPr>
          <p:cNvPr id="17412" name="Rectangle 6"/>
          <p:cNvSpPr>
            <a:spLocks noGrp="1" noChangeArrowheads="1"/>
          </p:cNvSpPr>
          <p:nvPr>
            <p:ph type="sldNum" sz="quarter" idx="12"/>
          </p:nvPr>
        </p:nvSpPr>
        <p:spPr>
          <a:noFill/>
        </p:spPr>
        <p:txBody>
          <a:bodyPr/>
          <a:lstStyle/>
          <a:p>
            <a:fld id="{A5F25805-A7B1-4E7C-AF7F-1C36A550CAF8}" type="slidenum">
              <a:rPr lang="en-US"/>
              <a:pPr/>
              <a:t>1</a:t>
            </a:fld>
            <a:endParaRPr lang="en-US"/>
          </a:p>
        </p:txBody>
      </p:sp>
      <p:sp>
        <p:nvSpPr>
          <p:cNvPr id="17413" name="Rectangle 2"/>
          <p:cNvSpPr>
            <a:spLocks noGrp="1" noChangeArrowheads="1"/>
          </p:cNvSpPr>
          <p:nvPr>
            <p:ph type="ctrTitle"/>
          </p:nvPr>
        </p:nvSpPr>
        <p:spPr>
          <a:xfrm>
            <a:off x="685800" y="2492375"/>
            <a:ext cx="7772400" cy="744538"/>
          </a:xfrm>
        </p:spPr>
        <p:txBody>
          <a:bodyPr/>
          <a:lstStyle/>
          <a:p>
            <a:pPr eaLnBrk="1" hangingPunct="1"/>
            <a:r>
              <a:rPr lang="en-US" dirty="0" smtClean="0"/>
              <a:t>Lecture 3: Visibility</a:t>
            </a:r>
          </a:p>
        </p:txBody>
      </p:sp>
      <p:sp>
        <p:nvSpPr>
          <p:cNvPr id="17414" name="Rectangle 3"/>
          <p:cNvSpPr>
            <a:spLocks noGrp="1" noChangeArrowheads="1"/>
          </p:cNvSpPr>
          <p:nvPr>
            <p:ph type="subTitle" idx="1"/>
          </p:nvPr>
        </p:nvSpPr>
        <p:spPr>
          <a:xfrm>
            <a:off x="1295400" y="3657600"/>
            <a:ext cx="6400800" cy="1752600"/>
          </a:xfrm>
        </p:spPr>
        <p:txBody>
          <a:bodyPr/>
          <a:lstStyle/>
          <a:p>
            <a:pPr algn="l" eaLnBrk="1" hangingPunct="1"/>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Can You Do With This Page?</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Spring 2011</a:t>
            </a:r>
            <a:endParaRPr lang="en-US"/>
          </a:p>
        </p:txBody>
      </p:sp>
      <p:sp>
        <p:nvSpPr>
          <p:cNvPr id="5" name="Footer Placeholder 4"/>
          <p:cNvSpPr>
            <a:spLocks noGrp="1"/>
          </p:cNvSpPr>
          <p:nvPr>
            <p:ph type="ftr" sz="quarter" idx="11"/>
          </p:nvPr>
        </p:nvSpPr>
        <p:spPr/>
        <p:txBody>
          <a:bodyPr/>
          <a:lstStyle/>
          <a:p>
            <a:pPr>
              <a:defRPr/>
            </a:pPr>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99BE5011-196B-49F3-BCB6-0333AC042E95}" type="slidenum">
              <a:rPr lang="en-US"/>
              <a:pPr/>
              <a:t>10</a:t>
            </a:fld>
            <a:endParaRPr lang="en-US"/>
          </a:p>
        </p:txBody>
      </p:sp>
      <p:pic>
        <p:nvPicPr>
          <p:cNvPr id="7" name="Picture 6" descr="cpwevents.tiff"/>
          <p:cNvPicPr>
            <a:picLocks noChangeAspect="1"/>
          </p:cNvPicPr>
          <p:nvPr/>
        </p:nvPicPr>
        <p:blipFill>
          <a:blip r:embed="rId3"/>
          <a:stretch>
            <a:fillRect/>
          </a:stretch>
        </p:blipFill>
        <p:spPr>
          <a:xfrm>
            <a:off x="914400" y="990600"/>
            <a:ext cx="7467600" cy="5009269"/>
          </a:xfrm>
          <a:prstGeom prst="rect">
            <a:avLst/>
          </a:prstGeom>
        </p:spPr>
      </p:pic>
      <p:sp>
        <p:nvSpPr>
          <p:cNvPr id="8" name="Text Box 4"/>
          <p:cNvSpPr txBox="1">
            <a:spLocks noChangeArrowheads="1"/>
          </p:cNvSpPr>
          <p:nvPr/>
        </p:nvSpPr>
        <p:spPr bwMode="auto">
          <a:xfrm>
            <a:off x="5943600" y="5943600"/>
            <a:ext cx="2559828" cy="369332"/>
          </a:xfrm>
          <a:prstGeom prst="rect">
            <a:avLst/>
          </a:prstGeom>
          <a:noFill/>
          <a:ln w="12700" cap="sq">
            <a:noFill/>
            <a:miter lim="800000"/>
            <a:headEnd type="none" w="sm" len="sm"/>
            <a:tailEnd type="none" w="sm" len="sm"/>
          </a:ln>
        </p:spPr>
        <p:txBody>
          <a:bodyPr wrap="none" anchorCtr="1">
            <a:spAutoFit/>
          </a:bodyPr>
          <a:lstStyle/>
          <a:p>
            <a:r>
              <a:rPr lang="en-US" sz="1800">
                <a:latin typeface="Gill Sans MT" charset="0"/>
              </a:rPr>
              <a:t>Suggested by Dina Betser</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6"/>
          <p:cNvSpPr>
            <a:spLocks noGrp="1"/>
          </p:cNvSpPr>
          <p:nvPr>
            <p:ph type="title"/>
          </p:nvPr>
        </p:nvSpPr>
        <p:spPr/>
        <p:txBody>
          <a:bodyPr/>
          <a:lstStyle/>
          <a:p>
            <a:r>
              <a:rPr lang="en-US" smtClean="0"/>
              <a:t>Information Scent</a:t>
            </a:r>
          </a:p>
        </p:txBody>
      </p:sp>
      <p:sp>
        <p:nvSpPr>
          <p:cNvPr id="31747" name="Text Placeholder 7"/>
          <p:cNvSpPr>
            <a:spLocks noGrp="1"/>
          </p:cNvSpPr>
          <p:nvPr>
            <p:ph type="body" idx="1"/>
          </p:nvPr>
        </p:nvSpPr>
        <p:spPr/>
        <p:txBody>
          <a:bodyPr/>
          <a:lstStyle/>
          <a:p>
            <a:r>
              <a:rPr lang="en-US" smtClean="0"/>
              <a:t>Information foraging theory</a:t>
            </a:r>
          </a:p>
          <a:p>
            <a:pPr lvl="1"/>
            <a:r>
              <a:rPr lang="en-US" smtClean="0"/>
              <a:t>Humans  gathering information can be modeled like animals gathering food</a:t>
            </a:r>
          </a:p>
          <a:p>
            <a:pPr lvl="1"/>
            <a:r>
              <a:rPr lang="en-US" smtClean="0"/>
              <a:t>Constantly evaluating and making decisions to maximize information collected against cost of obtaining it</a:t>
            </a:r>
          </a:p>
          <a:p>
            <a:r>
              <a:rPr lang="en-US" smtClean="0"/>
              <a:t>Information scent</a:t>
            </a:r>
          </a:p>
          <a:p>
            <a:pPr lvl="1"/>
            <a:r>
              <a:rPr lang="en-US" smtClean="0"/>
              <a:t>Cues on a link that indicate how profitable it will be to follow the link to its destination</a:t>
            </a:r>
          </a:p>
          <a:p>
            <a:pPr lvl="1">
              <a:buFontTx/>
              <a:buNone/>
            </a:pPr>
            <a:endParaRPr lang="en-US" smtClean="0"/>
          </a:p>
          <a:p>
            <a:pPr lvl="1"/>
            <a:endParaRPr lang="en-US" smtClean="0"/>
          </a:p>
        </p:txBody>
      </p:sp>
      <p:sp>
        <p:nvSpPr>
          <p:cNvPr id="31748" name="Date Placeholder 3"/>
          <p:cNvSpPr>
            <a:spLocks noGrp="1"/>
          </p:cNvSpPr>
          <p:nvPr>
            <p:ph type="dt" sz="quarter" idx="10"/>
          </p:nvPr>
        </p:nvSpPr>
        <p:spPr>
          <a:noFill/>
        </p:spPr>
        <p:txBody>
          <a:bodyPr/>
          <a:lstStyle/>
          <a:p>
            <a:r>
              <a:rPr lang="en-US" smtClean="0"/>
              <a:t>Spring 2011</a:t>
            </a:r>
          </a:p>
        </p:txBody>
      </p:sp>
      <p:sp>
        <p:nvSpPr>
          <p:cNvPr id="31749" name="Footer Placeholder 4"/>
          <p:cNvSpPr>
            <a:spLocks noGrp="1"/>
          </p:cNvSpPr>
          <p:nvPr>
            <p:ph type="ftr" sz="quarter" idx="11"/>
          </p:nvPr>
        </p:nvSpPr>
        <p:spPr>
          <a:noFill/>
        </p:spPr>
        <p:txBody>
          <a:bodyPr/>
          <a:lstStyle/>
          <a:p>
            <a:r>
              <a:rPr lang="en-US" smtClean="0"/>
              <a:t>6.813/6.831 User Interface Design and Implementation</a:t>
            </a:r>
          </a:p>
        </p:txBody>
      </p:sp>
      <p:sp>
        <p:nvSpPr>
          <p:cNvPr id="31750" name="Slide Number Placeholder 5"/>
          <p:cNvSpPr>
            <a:spLocks noGrp="1"/>
          </p:cNvSpPr>
          <p:nvPr>
            <p:ph type="sldNum" sz="quarter" idx="12"/>
          </p:nvPr>
        </p:nvSpPr>
        <p:spPr>
          <a:noFill/>
        </p:spPr>
        <p:txBody>
          <a:bodyPr/>
          <a:lstStyle/>
          <a:p>
            <a:fld id="{6844DEAE-1894-4594-BAE0-BA750C4DF297}"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6"/>
          <p:cNvSpPr>
            <a:spLocks noGrp="1"/>
          </p:cNvSpPr>
          <p:nvPr>
            <p:ph type="title"/>
          </p:nvPr>
        </p:nvSpPr>
        <p:spPr/>
        <p:txBody>
          <a:bodyPr/>
          <a:lstStyle/>
          <a:p>
            <a:r>
              <a:rPr lang="en-US" smtClean="0"/>
              <a:t>Give Good Information Scent</a:t>
            </a:r>
          </a:p>
        </p:txBody>
      </p:sp>
      <p:sp>
        <p:nvSpPr>
          <p:cNvPr id="33795" name="Text Placeholder 7"/>
          <p:cNvSpPr>
            <a:spLocks noGrp="1"/>
          </p:cNvSpPr>
          <p:nvPr>
            <p:ph type="body" idx="1"/>
          </p:nvPr>
        </p:nvSpPr>
        <p:spPr/>
        <p:txBody>
          <a:bodyPr/>
          <a:lstStyle/>
          <a:p>
            <a:r>
              <a:rPr lang="en-US" smtClean="0"/>
              <a:t>A link should smell like the content it leads to</a:t>
            </a:r>
          </a:p>
        </p:txBody>
      </p:sp>
      <p:sp>
        <p:nvSpPr>
          <p:cNvPr id="33796" name="Date Placeholder 3"/>
          <p:cNvSpPr>
            <a:spLocks noGrp="1"/>
          </p:cNvSpPr>
          <p:nvPr>
            <p:ph type="dt" sz="quarter" idx="10"/>
          </p:nvPr>
        </p:nvSpPr>
        <p:spPr>
          <a:noFill/>
        </p:spPr>
        <p:txBody>
          <a:bodyPr/>
          <a:lstStyle/>
          <a:p>
            <a:r>
              <a:rPr lang="en-US" smtClean="0"/>
              <a:t>Spring 2011</a:t>
            </a:r>
          </a:p>
        </p:txBody>
      </p:sp>
      <p:sp>
        <p:nvSpPr>
          <p:cNvPr id="33797" name="Footer Placeholder 4"/>
          <p:cNvSpPr>
            <a:spLocks noGrp="1"/>
          </p:cNvSpPr>
          <p:nvPr>
            <p:ph type="ftr" sz="quarter" idx="11"/>
          </p:nvPr>
        </p:nvSpPr>
        <p:spPr>
          <a:noFill/>
        </p:spPr>
        <p:txBody>
          <a:bodyPr/>
          <a:lstStyle/>
          <a:p>
            <a:r>
              <a:rPr lang="en-US" smtClean="0"/>
              <a:t>6.813/6.831 User Interface Design and Implementation</a:t>
            </a:r>
          </a:p>
        </p:txBody>
      </p:sp>
      <p:sp>
        <p:nvSpPr>
          <p:cNvPr id="33798" name="Slide Number Placeholder 5"/>
          <p:cNvSpPr>
            <a:spLocks noGrp="1"/>
          </p:cNvSpPr>
          <p:nvPr>
            <p:ph type="sldNum" sz="quarter" idx="12"/>
          </p:nvPr>
        </p:nvSpPr>
        <p:spPr>
          <a:noFill/>
        </p:spPr>
        <p:txBody>
          <a:bodyPr/>
          <a:lstStyle/>
          <a:p>
            <a:fld id="{A0891864-329C-4AEC-B08F-16B1744E4B28}" type="slidenum">
              <a:rPr lang="en-US"/>
              <a:pPr/>
              <a:t>12</a:t>
            </a:fld>
            <a:endParaRPr lang="en-US"/>
          </a:p>
        </p:txBody>
      </p:sp>
      <p:pic>
        <p:nvPicPr>
          <p:cNvPr id="33799" name="Picture 3"/>
          <p:cNvPicPr>
            <a:picLocks noChangeAspect="1" noChangeArrowheads="1"/>
          </p:cNvPicPr>
          <p:nvPr/>
        </p:nvPicPr>
        <p:blipFill>
          <a:blip r:embed="rId3" cstate="print"/>
          <a:srcRect/>
          <a:stretch>
            <a:fillRect/>
          </a:stretch>
        </p:blipFill>
        <p:spPr bwMode="auto">
          <a:xfrm>
            <a:off x="1752600" y="2057400"/>
            <a:ext cx="5227638"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6"/>
          <p:cNvSpPr>
            <a:spLocks noGrp="1"/>
          </p:cNvSpPr>
          <p:nvPr>
            <p:ph type="title"/>
          </p:nvPr>
        </p:nvSpPr>
        <p:spPr/>
        <p:txBody>
          <a:bodyPr/>
          <a:lstStyle/>
          <a:p>
            <a:r>
              <a:rPr lang="en-US" smtClean="0"/>
              <a:t>Make Modes Clearly Visible</a:t>
            </a:r>
          </a:p>
        </p:txBody>
      </p:sp>
      <p:sp>
        <p:nvSpPr>
          <p:cNvPr id="41987" name="Text Placeholder 7"/>
          <p:cNvSpPr>
            <a:spLocks noGrp="1"/>
          </p:cNvSpPr>
          <p:nvPr>
            <p:ph type="body" idx="1"/>
          </p:nvPr>
        </p:nvSpPr>
        <p:spPr/>
        <p:txBody>
          <a:bodyPr/>
          <a:lstStyle/>
          <a:p>
            <a:r>
              <a:rPr lang="en-US" smtClean="0"/>
              <a:t>Modes: states in which actions have different meanings</a:t>
            </a:r>
          </a:p>
          <a:p>
            <a:pPr lvl="1"/>
            <a:r>
              <a:rPr lang="en-US" smtClean="0"/>
              <a:t>Vi</a:t>
            </a:r>
            <a:r>
              <a:rPr lang="en-US" smtClean="0">
                <a:latin typeface="Verdana" charset="0"/>
              </a:rPr>
              <a:t>’</a:t>
            </a:r>
            <a:r>
              <a:rPr lang="en-US" smtClean="0"/>
              <a:t>s insert mode vs. command mode</a:t>
            </a:r>
          </a:p>
          <a:p>
            <a:pPr lvl="1"/>
            <a:r>
              <a:rPr lang="en-US" smtClean="0"/>
              <a:t>Caps Lock</a:t>
            </a:r>
          </a:p>
          <a:p>
            <a:pPr lvl="1"/>
            <a:r>
              <a:rPr lang="en-US" smtClean="0"/>
              <a:t>Drawing palette</a:t>
            </a:r>
          </a:p>
          <a:p>
            <a:endParaRPr lang="en-US" smtClean="0"/>
          </a:p>
        </p:txBody>
      </p:sp>
      <p:sp>
        <p:nvSpPr>
          <p:cNvPr id="41988" name="Date Placeholder 3"/>
          <p:cNvSpPr>
            <a:spLocks noGrp="1"/>
          </p:cNvSpPr>
          <p:nvPr>
            <p:ph type="dt" sz="quarter" idx="10"/>
          </p:nvPr>
        </p:nvSpPr>
        <p:spPr>
          <a:noFill/>
        </p:spPr>
        <p:txBody>
          <a:bodyPr/>
          <a:lstStyle/>
          <a:p>
            <a:r>
              <a:rPr lang="en-US" smtClean="0"/>
              <a:t>Spring 2011</a:t>
            </a:r>
          </a:p>
        </p:txBody>
      </p:sp>
      <p:sp>
        <p:nvSpPr>
          <p:cNvPr id="41989" name="Footer Placeholder 4"/>
          <p:cNvSpPr>
            <a:spLocks noGrp="1"/>
          </p:cNvSpPr>
          <p:nvPr>
            <p:ph type="ftr" sz="quarter" idx="11"/>
          </p:nvPr>
        </p:nvSpPr>
        <p:spPr>
          <a:noFill/>
        </p:spPr>
        <p:txBody>
          <a:bodyPr/>
          <a:lstStyle/>
          <a:p>
            <a:r>
              <a:rPr lang="en-US" smtClean="0"/>
              <a:t>6.813/6.831 User Interface Design and Implementation</a:t>
            </a:r>
          </a:p>
        </p:txBody>
      </p:sp>
      <p:sp>
        <p:nvSpPr>
          <p:cNvPr id="41990" name="Slide Number Placeholder 5"/>
          <p:cNvSpPr>
            <a:spLocks noGrp="1"/>
          </p:cNvSpPr>
          <p:nvPr>
            <p:ph type="sldNum" sz="quarter" idx="12"/>
          </p:nvPr>
        </p:nvSpPr>
        <p:spPr>
          <a:noFill/>
        </p:spPr>
        <p:txBody>
          <a:bodyPr/>
          <a:lstStyle/>
          <a:p>
            <a:fld id="{6674D4A3-9359-4FAA-9D8C-72C1015BB18B}" type="slidenum">
              <a:rPr lang="en-US"/>
              <a:pPr/>
              <a:t>13</a:t>
            </a:fld>
            <a:endParaRPr lang="en-US"/>
          </a:p>
        </p:txBody>
      </p:sp>
      <p:grpSp>
        <p:nvGrpSpPr>
          <p:cNvPr id="2" name="Group 4"/>
          <p:cNvGrpSpPr>
            <a:grpSpLocks/>
          </p:cNvGrpSpPr>
          <p:nvPr/>
        </p:nvGrpSpPr>
        <p:grpSpPr bwMode="auto">
          <a:xfrm>
            <a:off x="6858000" y="2514600"/>
            <a:ext cx="1838325" cy="2733675"/>
            <a:chOff x="3024" y="918"/>
            <a:chExt cx="1830" cy="2538"/>
          </a:xfrm>
        </p:grpSpPr>
        <p:pic>
          <p:nvPicPr>
            <p:cNvPr id="41993" name="Picture 5"/>
            <p:cNvPicPr>
              <a:picLocks noChangeAspect="1" noChangeArrowheads="1"/>
            </p:cNvPicPr>
            <p:nvPr/>
          </p:nvPicPr>
          <p:blipFill>
            <a:blip r:embed="rId3" cstate="print"/>
            <a:srcRect/>
            <a:stretch>
              <a:fillRect/>
            </a:stretch>
          </p:blipFill>
          <p:spPr bwMode="auto">
            <a:xfrm>
              <a:off x="3024" y="918"/>
              <a:ext cx="1830" cy="2538"/>
            </a:xfrm>
            <a:prstGeom prst="rect">
              <a:avLst/>
            </a:prstGeom>
            <a:noFill/>
            <a:ln w="25400">
              <a:noFill/>
              <a:miter lim="800000"/>
              <a:headEnd/>
              <a:tailEnd type="none" w="lg" len="lg"/>
            </a:ln>
          </p:spPr>
        </p:pic>
        <p:sp>
          <p:nvSpPr>
            <p:cNvPr id="41994" name="Line 6"/>
            <p:cNvSpPr>
              <a:spLocks noChangeShapeType="1"/>
            </p:cNvSpPr>
            <p:nvPr/>
          </p:nvSpPr>
          <p:spPr bwMode="auto">
            <a:xfrm flipV="1">
              <a:off x="4080" y="1782"/>
              <a:ext cx="96" cy="96"/>
            </a:xfrm>
            <a:prstGeom prst="line">
              <a:avLst/>
            </a:prstGeom>
            <a:noFill/>
            <a:ln w="25400">
              <a:solidFill>
                <a:schemeClr val="tx1"/>
              </a:solidFill>
              <a:round/>
              <a:headEnd/>
              <a:tailEnd type="triangle" w="lg" len="lg"/>
            </a:ln>
          </p:spPr>
          <p:txBody>
            <a:bodyPr wrap="none" anchorCtr="1"/>
            <a:lstStyle/>
            <a:p>
              <a:endParaRPr lang="en-US"/>
            </a:p>
          </p:txBody>
        </p:sp>
      </p:grpSp>
      <p:pic>
        <p:nvPicPr>
          <p:cNvPr id="41992" name="Picture 2"/>
          <p:cNvPicPr>
            <a:picLocks noChangeAspect="1" noChangeArrowheads="1"/>
          </p:cNvPicPr>
          <p:nvPr/>
        </p:nvPicPr>
        <p:blipFill>
          <a:blip r:embed="rId4" cstate="print"/>
          <a:srcRect/>
          <a:stretch>
            <a:fillRect/>
          </a:stretch>
        </p:blipFill>
        <p:spPr bwMode="auto">
          <a:xfrm>
            <a:off x="5181600" y="2895600"/>
            <a:ext cx="762000" cy="2906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6"/>
          <p:cNvSpPr>
            <a:spLocks noGrp="1"/>
          </p:cNvSpPr>
          <p:nvPr>
            <p:ph type="title"/>
          </p:nvPr>
        </p:nvSpPr>
        <p:spPr/>
        <p:txBody>
          <a:bodyPr/>
          <a:lstStyle/>
          <a:p>
            <a:r>
              <a:rPr lang="en-US" smtClean="0"/>
              <a:t>Visibility Depends on Locus of Attention</a:t>
            </a:r>
          </a:p>
        </p:txBody>
      </p:sp>
      <p:sp>
        <p:nvSpPr>
          <p:cNvPr id="44035" name="Text Placeholder 7"/>
          <p:cNvSpPr>
            <a:spLocks noGrp="1"/>
          </p:cNvSpPr>
          <p:nvPr>
            <p:ph type="body" idx="1"/>
          </p:nvPr>
        </p:nvSpPr>
        <p:spPr/>
        <p:txBody>
          <a:bodyPr/>
          <a:lstStyle/>
          <a:p>
            <a:pPr marL="342900" lvl="1" indent="-342900">
              <a:buFontTx/>
              <a:buChar char="•"/>
            </a:pPr>
            <a:r>
              <a:rPr lang="en-US" b="1" smtClean="0"/>
              <a:t>Spotlight metaphor</a:t>
            </a:r>
            <a:r>
              <a:rPr lang="en-US" smtClean="0"/>
              <a:t>: attention focuses on one input channel (e.g. area of visual field) at a time</a:t>
            </a:r>
          </a:p>
          <a:p>
            <a:pPr marL="342900" lvl="1" indent="-342900">
              <a:buFontTx/>
              <a:buChar char="•"/>
            </a:pPr>
            <a:endParaRPr lang="en-US" b="1" smtClean="0"/>
          </a:p>
          <a:p>
            <a:pPr marL="342900" lvl="1" indent="-342900">
              <a:buFontTx/>
              <a:buChar char="•"/>
            </a:pPr>
            <a:r>
              <a:rPr lang="en-US" smtClean="0"/>
              <a:t>Does the user’s locus of attention include:</a:t>
            </a:r>
          </a:p>
          <a:p>
            <a:pPr marL="342900" lvl="1" indent="-342900"/>
            <a:r>
              <a:rPr lang="en-US" smtClean="0"/>
              <a:t>Caps Lock light on keyboard?</a:t>
            </a:r>
          </a:p>
          <a:p>
            <a:pPr marL="342900" lvl="1" indent="-342900"/>
            <a:r>
              <a:rPr lang="en-US" smtClean="0"/>
              <a:t>Status bar?</a:t>
            </a:r>
          </a:p>
          <a:p>
            <a:pPr marL="342900" lvl="1" indent="-342900"/>
            <a:r>
              <a:rPr lang="en-US" smtClean="0"/>
              <a:t>Menu bar?</a:t>
            </a:r>
          </a:p>
          <a:p>
            <a:pPr marL="342900" lvl="1" indent="-342900"/>
            <a:r>
              <a:rPr lang="en-US" smtClean="0"/>
              <a:t>Mouse cursor?</a:t>
            </a:r>
          </a:p>
        </p:txBody>
      </p:sp>
      <p:sp>
        <p:nvSpPr>
          <p:cNvPr id="44036" name="Date Placeholder 3"/>
          <p:cNvSpPr>
            <a:spLocks noGrp="1"/>
          </p:cNvSpPr>
          <p:nvPr>
            <p:ph type="dt" sz="quarter" idx="10"/>
          </p:nvPr>
        </p:nvSpPr>
        <p:spPr>
          <a:noFill/>
        </p:spPr>
        <p:txBody>
          <a:bodyPr/>
          <a:lstStyle/>
          <a:p>
            <a:r>
              <a:rPr lang="en-US" smtClean="0"/>
              <a:t>Spring 2011</a:t>
            </a:r>
          </a:p>
        </p:txBody>
      </p:sp>
      <p:sp>
        <p:nvSpPr>
          <p:cNvPr id="44037" name="Footer Placeholder 4"/>
          <p:cNvSpPr>
            <a:spLocks noGrp="1"/>
          </p:cNvSpPr>
          <p:nvPr>
            <p:ph type="ftr" sz="quarter" idx="11"/>
          </p:nvPr>
        </p:nvSpPr>
        <p:spPr>
          <a:noFill/>
        </p:spPr>
        <p:txBody>
          <a:bodyPr/>
          <a:lstStyle/>
          <a:p>
            <a:r>
              <a:rPr lang="en-US" smtClean="0"/>
              <a:t>6.813/6.831 User Interface Design and Implementation</a:t>
            </a:r>
          </a:p>
        </p:txBody>
      </p:sp>
      <p:sp>
        <p:nvSpPr>
          <p:cNvPr id="44038" name="Slide Number Placeholder 5"/>
          <p:cNvSpPr>
            <a:spLocks noGrp="1"/>
          </p:cNvSpPr>
          <p:nvPr>
            <p:ph type="sldNum" sz="quarter" idx="12"/>
          </p:nvPr>
        </p:nvSpPr>
        <p:spPr>
          <a:noFill/>
        </p:spPr>
        <p:txBody>
          <a:bodyPr/>
          <a:lstStyle/>
          <a:p>
            <a:fld id="{57E17AD3-6266-4ED4-A78C-2A4294CF3B6A}" type="slidenum">
              <a:rPr lang="en-US"/>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6"/>
          <p:cNvSpPr>
            <a:spLocks noGrp="1"/>
          </p:cNvSpPr>
          <p:nvPr>
            <p:ph type="title"/>
          </p:nvPr>
        </p:nvSpPr>
        <p:spPr/>
        <p:txBody>
          <a:bodyPr/>
          <a:lstStyle/>
          <a:p>
            <a:r>
              <a:rPr lang="en-US" smtClean="0"/>
              <a:t>Visible Navigation State</a:t>
            </a:r>
          </a:p>
        </p:txBody>
      </p:sp>
      <p:sp>
        <p:nvSpPr>
          <p:cNvPr id="35843" name="Text Placeholder 7"/>
          <p:cNvSpPr>
            <a:spLocks noGrp="1"/>
          </p:cNvSpPr>
          <p:nvPr>
            <p:ph type="body" idx="1"/>
          </p:nvPr>
        </p:nvSpPr>
        <p:spPr/>
        <p:txBody>
          <a:bodyPr/>
          <a:lstStyle/>
          <a:p>
            <a:r>
              <a:rPr lang="en-US" smtClean="0"/>
              <a:t>Breadcrumbs</a:t>
            </a:r>
          </a:p>
          <a:p>
            <a:endParaRPr lang="en-US" smtClean="0"/>
          </a:p>
          <a:p>
            <a:r>
              <a:rPr lang="en-US" smtClean="0"/>
              <a:t>Pagination</a:t>
            </a:r>
          </a:p>
          <a:p>
            <a:endParaRPr lang="en-US" smtClean="0"/>
          </a:p>
          <a:p>
            <a:r>
              <a:rPr lang="en-US" smtClean="0"/>
              <a:t>Tabs</a:t>
            </a:r>
          </a:p>
          <a:p>
            <a:pPr lvl="1"/>
            <a:endParaRPr lang="en-US" smtClean="0"/>
          </a:p>
          <a:p>
            <a:endParaRPr lang="en-US" smtClean="0"/>
          </a:p>
        </p:txBody>
      </p:sp>
      <p:sp>
        <p:nvSpPr>
          <p:cNvPr id="35844" name="Date Placeholder 3"/>
          <p:cNvSpPr>
            <a:spLocks noGrp="1"/>
          </p:cNvSpPr>
          <p:nvPr>
            <p:ph type="dt" sz="quarter" idx="10"/>
          </p:nvPr>
        </p:nvSpPr>
        <p:spPr>
          <a:noFill/>
        </p:spPr>
        <p:txBody>
          <a:bodyPr/>
          <a:lstStyle/>
          <a:p>
            <a:r>
              <a:rPr lang="en-US" smtClean="0"/>
              <a:t>Spring 2011</a:t>
            </a:r>
          </a:p>
        </p:txBody>
      </p:sp>
      <p:sp>
        <p:nvSpPr>
          <p:cNvPr id="35845" name="Footer Placeholder 4"/>
          <p:cNvSpPr>
            <a:spLocks noGrp="1"/>
          </p:cNvSpPr>
          <p:nvPr>
            <p:ph type="ftr" sz="quarter" idx="11"/>
          </p:nvPr>
        </p:nvSpPr>
        <p:spPr>
          <a:noFill/>
        </p:spPr>
        <p:txBody>
          <a:bodyPr/>
          <a:lstStyle/>
          <a:p>
            <a:r>
              <a:rPr lang="en-US" smtClean="0"/>
              <a:t>6.813/6.831 User Interface Design and Implementation</a:t>
            </a:r>
          </a:p>
        </p:txBody>
      </p:sp>
      <p:sp>
        <p:nvSpPr>
          <p:cNvPr id="35846" name="Slide Number Placeholder 5"/>
          <p:cNvSpPr>
            <a:spLocks noGrp="1"/>
          </p:cNvSpPr>
          <p:nvPr>
            <p:ph type="sldNum" sz="quarter" idx="12"/>
          </p:nvPr>
        </p:nvSpPr>
        <p:spPr>
          <a:noFill/>
        </p:spPr>
        <p:txBody>
          <a:bodyPr/>
          <a:lstStyle/>
          <a:p>
            <a:fld id="{D025683C-1E19-484F-8EBF-8E660A208625}" type="slidenum">
              <a:rPr lang="en-US"/>
              <a:pPr/>
              <a:t>15</a:t>
            </a:fld>
            <a:endParaRPr lang="en-US"/>
          </a:p>
        </p:txBody>
      </p:sp>
      <p:pic>
        <p:nvPicPr>
          <p:cNvPr id="35847" name="Picture 3"/>
          <p:cNvPicPr>
            <a:picLocks noChangeAspect="1" noChangeArrowheads="1"/>
          </p:cNvPicPr>
          <p:nvPr/>
        </p:nvPicPr>
        <p:blipFill>
          <a:blip r:embed="rId3" cstate="print"/>
          <a:srcRect r="55699" b="84932"/>
          <a:stretch>
            <a:fillRect/>
          </a:stretch>
        </p:blipFill>
        <p:spPr bwMode="auto">
          <a:xfrm>
            <a:off x="3657600" y="1371600"/>
            <a:ext cx="5029200" cy="457200"/>
          </a:xfrm>
          <a:prstGeom prst="rect">
            <a:avLst/>
          </a:prstGeom>
          <a:noFill/>
          <a:ln w="12700">
            <a:noFill/>
            <a:miter lim="800000"/>
            <a:headEnd type="none" w="sm" len="sm"/>
            <a:tailEnd type="none" w="sm" len="sm"/>
          </a:ln>
        </p:spPr>
      </p:pic>
      <p:pic>
        <p:nvPicPr>
          <p:cNvPr id="35848" name="Picture 4"/>
          <p:cNvPicPr>
            <a:picLocks noChangeAspect="1" noChangeArrowheads="1"/>
          </p:cNvPicPr>
          <p:nvPr/>
        </p:nvPicPr>
        <p:blipFill>
          <a:blip r:embed="rId4" cstate="print"/>
          <a:srcRect l="14268" t="8522" r="20430" b="69420"/>
          <a:stretch>
            <a:fillRect/>
          </a:stretch>
        </p:blipFill>
        <p:spPr bwMode="auto">
          <a:xfrm>
            <a:off x="3352800" y="2286000"/>
            <a:ext cx="4740275" cy="685800"/>
          </a:xfrm>
          <a:prstGeom prst="rect">
            <a:avLst/>
          </a:prstGeom>
          <a:noFill/>
          <a:ln w="12700">
            <a:noFill/>
            <a:miter lim="800000"/>
            <a:headEnd type="none" w="sm" len="sm"/>
            <a:tailEnd type="none" w="sm" len="sm"/>
          </a:ln>
        </p:spPr>
      </p:pic>
      <p:pic>
        <p:nvPicPr>
          <p:cNvPr id="35849" name="Picture 5"/>
          <p:cNvPicPr>
            <a:picLocks noChangeAspect="1" noChangeArrowheads="1"/>
          </p:cNvPicPr>
          <p:nvPr/>
        </p:nvPicPr>
        <p:blipFill>
          <a:blip r:embed="rId5" cstate="print"/>
          <a:srcRect t="17432" b="30275"/>
          <a:stretch>
            <a:fillRect/>
          </a:stretch>
        </p:blipFill>
        <p:spPr bwMode="auto">
          <a:xfrm>
            <a:off x="3276600" y="3048000"/>
            <a:ext cx="4662488" cy="12192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6"/>
          <p:cNvSpPr>
            <a:spLocks noGrp="1"/>
          </p:cNvSpPr>
          <p:nvPr>
            <p:ph type="title"/>
          </p:nvPr>
        </p:nvSpPr>
        <p:spPr/>
        <p:txBody>
          <a:bodyPr/>
          <a:lstStyle/>
          <a:p>
            <a:r>
              <a:rPr lang="en-US" smtClean="0"/>
              <a:t>Visible Model State</a:t>
            </a:r>
          </a:p>
        </p:txBody>
      </p:sp>
      <p:sp>
        <p:nvSpPr>
          <p:cNvPr id="37891" name="Text Placeholder 7"/>
          <p:cNvSpPr>
            <a:spLocks noGrp="1"/>
          </p:cNvSpPr>
          <p:nvPr>
            <p:ph type="body" idx="1"/>
          </p:nvPr>
        </p:nvSpPr>
        <p:spPr/>
        <p:txBody>
          <a:bodyPr/>
          <a:lstStyle/>
          <a:p>
            <a:r>
              <a:rPr lang="en-US" dirty="0" smtClean="0"/>
              <a:t>Continuous visual representation of model</a:t>
            </a:r>
          </a:p>
          <a:p>
            <a:pPr lvl="1"/>
            <a:r>
              <a:rPr lang="en-US" dirty="0" smtClean="0"/>
              <a:t>What to visualize should be guided by the user’s tasks</a:t>
            </a:r>
          </a:p>
        </p:txBody>
      </p:sp>
      <p:sp>
        <p:nvSpPr>
          <p:cNvPr id="37892" name="Date Placeholder 3"/>
          <p:cNvSpPr>
            <a:spLocks noGrp="1"/>
          </p:cNvSpPr>
          <p:nvPr>
            <p:ph type="dt" sz="quarter" idx="10"/>
          </p:nvPr>
        </p:nvSpPr>
        <p:spPr>
          <a:noFill/>
        </p:spPr>
        <p:txBody>
          <a:bodyPr/>
          <a:lstStyle/>
          <a:p>
            <a:r>
              <a:rPr lang="en-US" smtClean="0"/>
              <a:t>Spring 2011</a:t>
            </a:r>
          </a:p>
        </p:txBody>
      </p:sp>
      <p:sp>
        <p:nvSpPr>
          <p:cNvPr id="37893" name="Footer Placeholder 4"/>
          <p:cNvSpPr>
            <a:spLocks noGrp="1"/>
          </p:cNvSpPr>
          <p:nvPr>
            <p:ph type="ftr" sz="quarter" idx="11"/>
          </p:nvPr>
        </p:nvSpPr>
        <p:spPr>
          <a:noFill/>
        </p:spPr>
        <p:txBody>
          <a:bodyPr/>
          <a:lstStyle/>
          <a:p>
            <a:r>
              <a:rPr lang="en-US" smtClean="0"/>
              <a:t>6.813/6.831 User Interface Design and Implementation</a:t>
            </a:r>
          </a:p>
        </p:txBody>
      </p:sp>
      <p:sp>
        <p:nvSpPr>
          <p:cNvPr id="37894" name="Slide Number Placeholder 5"/>
          <p:cNvSpPr>
            <a:spLocks noGrp="1"/>
          </p:cNvSpPr>
          <p:nvPr>
            <p:ph type="sldNum" sz="quarter" idx="12"/>
          </p:nvPr>
        </p:nvSpPr>
        <p:spPr>
          <a:noFill/>
        </p:spPr>
        <p:txBody>
          <a:bodyPr/>
          <a:lstStyle/>
          <a:p>
            <a:fld id="{253E27CF-010A-409D-9D0D-BF9E69CC6306}" type="slidenum">
              <a:rPr lang="en-US"/>
              <a:pPr/>
              <a:t>16</a:t>
            </a:fld>
            <a:endParaRPr lang="en-US"/>
          </a:p>
        </p:txBody>
      </p:sp>
      <p:pic>
        <p:nvPicPr>
          <p:cNvPr id="37895" name="Picture 2"/>
          <p:cNvPicPr>
            <a:picLocks noChangeAspect="1" noChangeArrowheads="1"/>
          </p:cNvPicPr>
          <p:nvPr/>
        </p:nvPicPr>
        <p:blipFill>
          <a:blip r:embed="rId3" cstate="print"/>
          <a:srcRect/>
          <a:stretch>
            <a:fillRect/>
          </a:stretch>
        </p:blipFill>
        <p:spPr bwMode="auto">
          <a:xfrm>
            <a:off x="2438400" y="3352800"/>
            <a:ext cx="3798888" cy="1243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6"/>
          <p:cNvSpPr>
            <a:spLocks noGrp="1"/>
          </p:cNvSpPr>
          <p:nvPr>
            <p:ph type="title"/>
          </p:nvPr>
        </p:nvSpPr>
        <p:spPr/>
        <p:txBody>
          <a:bodyPr/>
          <a:lstStyle/>
          <a:p>
            <a:r>
              <a:rPr lang="en-US" smtClean="0"/>
              <a:t>Visible View State</a:t>
            </a:r>
          </a:p>
        </p:txBody>
      </p:sp>
      <p:sp>
        <p:nvSpPr>
          <p:cNvPr id="39939" name="Text Placeholder 7"/>
          <p:cNvSpPr>
            <a:spLocks noGrp="1"/>
          </p:cNvSpPr>
          <p:nvPr>
            <p:ph type="body" idx="1"/>
          </p:nvPr>
        </p:nvSpPr>
        <p:spPr/>
        <p:txBody>
          <a:bodyPr/>
          <a:lstStyle/>
          <a:p>
            <a:r>
              <a:rPr lang="en-US" smtClean="0"/>
              <a:t>Selection highlight</a:t>
            </a:r>
          </a:p>
          <a:p>
            <a:endParaRPr lang="en-US" smtClean="0"/>
          </a:p>
          <a:p>
            <a:endParaRPr lang="en-US" smtClean="0"/>
          </a:p>
          <a:p>
            <a:r>
              <a:rPr lang="en-US" smtClean="0"/>
              <a:t>Selection handles</a:t>
            </a:r>
          </a:p>
          <a:p>
            <a:endParaRPr lang="en-US" smtClean="0"/>
          </a:p>
          <a:p>
            <a:endParaRPr lang="en-US" smtClean="0"/>
          </a:p>
          <a:p>
            <a:r>
              <a:rPr lang="en-US" smtClean="0"/>
              <a:t>Drag &amp; drop</a:t>
            </a:r>
          </a:p>
        </p:txBody>
      </p:sp>
      <p:sp>
        <p:nvSpPr>
          <p:cNvPr id="39940" name="Date Placeholder 3"/>
          <p:cNvSpPr>
            <a:spLocks noGrp="1"/>
          </p:cNvSpPr>
          <p:nvPr>
            <p:ph type="dt" sz="quarter" idx="10"/>
          </p:nvPr>
        </p:nvSpPr>
        <p:spPr>
          <a:noFill/>
        </p:spPr>
        <p:txBody>
          <a:bodyPr/>
          <a:lstStyle/>
          <a:p>
            <a:r>
              <a:rPr lang="en-US" smtClean="0"/>
              <a:t>Spring 2011</a:t>
            </a:r>
          </a:p>
        </p:txBody>
      </p:sp>
      <p:sp>
        <p:nvSpPr>
          <p:cNvPr id="39941" name="Footer Placeholder 4"/>
          <p:cNvSpPr>
            <a:spLocks noGrp="1"/>
          </p:cNvSpPr>
          <p:nvPr>
            <p:ph type="ftr" sz="quarter" idx="11"/>
          </p:nvPr>
        </p:nvSpPr>
        <p:spPr>
          <a:noFill/>
        </p:spPr>
        <p:txBody>
          <a:bodyPr/>
          <a:lstStyle/>
          <a:p>
            <a:r>
              <a:rPr lang="en-US" smtClean="0"/>
              <a:t>6.813/6.831 User Interface Design and Implementation</a:t>
            </a:r>
          </a:p>
        </p:txBody>
      </p:sp>
      <p:sp>
        <p:nvSpPr>
          <p:cNvPr id="39942" name="Slide Number Placeholder 5"/>
          <p:cNvSpPr>
            <a:spLocks noGrp="1"/>
          </p:cNvSpPr>
          <p:nvPr>
            <p:ph type="sldNum" sz="quarter" idx="12"/>
          </p:nvPr>
        </p:nvSpPr>
        <p:spPr>
          <a:noFill/>
        </p:spPr>
        <p:txBody>
          <a:bodyPr/>
          <a:lstStyle/>
          <a:p>
            <a:fld id="{9B6C0EFD-B41F-48BD-BE32-9335B6766D37}" type="slidenum">
              <a:rPr lang="en-US"/>
              <a:pPr/>
              <a:t>17</a:t>
            </a:fld>
            <a:endParaRPr lang="en-US"/>
          </a:p>
        </p:txBody>
      </p:sp>
      <p:pic>
        <p:nvPicPr>
          <p:cNvPr id="39943" name="Picture 7"/>
          <p:cNvPicPr>
            <a:picLocks noChangeAspect="1" noChangeArrowheads="1"/>
          </p:cNvPicPr>
          <p:nvPr/>
        </p:nvPicPr>
        <p:blipFill>
          <a:blip r:embed="rId3" cstate="print"/>
          <a:srcRect/>
          <a:stretch>
            <a:fillRect/>
          </a:stretch>
        </p:blipFill>
        <p:spPr bwMode="auto">
          <a:xfrm>
            <a:off x="4495800" y="4343400"/>
            <a:ext cx="1181100" cy="1181100"/>
          </a:xfrm>
          <a:prstGeom prst="rect">
            <a:avLst/>
          </a:prstGeom>
          <a:noFill/>
          <a:ln w="25400">
            <a:noFill/>
            <a:miter lim="800000"/>
            <a:headEnd/>
            <a:tailEnd type="none" w="lg" len="lg"/>
          </a:ln>
        </p:spPr>
      </p:pic>
      <p:pic>
        <p:nvPicPr>
          <p:cNvPr id="39944" name="Picture 8"/>
          <p:cNvPicPr>
            <a:picLocks noChangeAspect="1" noChangeArrowheads="1"/>
          </p:cNvPicPr>
          <p:nvPr/>
        </p:nvPicPr>
        <p:blipFill>
          <a:blip r:embed="rId4" cstate="print"/>
          <a:srcRect/>
          <a:stretch>
            <a:fillRect/>
          </a:stretch>
        </p:blipFill>
        <p:spPr bwMode="auto">
          <a:xfrm>
            <a:off x="3352800" y="4419600"/>
            <a:ext cx="1104900" cy="1104900"/>
          </a:xfrm>
          <a:prstGeom prst="rect">
            <a:avLst/>
          </a:prstGeom>
          <a:noFill/>
          <a:ln w="25400">
            <a:noFill/>
            <a:miter lim="800000"/>
            <a:headEnd/>
            <a:tailEnd type="none" w="lg" len="lg"/>
          </a:ln>
        </p:spPr>
      </p:pic>
      <p:pic>
        <p:nvPicPr>
          <p:cNvPr id="39945" name="Picture 2"/>
          <p:cNvPicPr>
            <a:picLocks noChangeAspect="1" noChangeArrowheads="1"/>
          </p:cNvPicPr>
          <p:nvPr/>
        </p:nvPicPr>
        <p:blipFill>
          <a:blip r:embed="rId5" cstate="print"/>
          <a:srcRect/>
          <a:stretch>
            <a:fillRect/>
          </a:stretch>
        </p:blipFill>
        <p:spPr bwMode="auto">
          <a:xfrm>
            <a:off x="4572000" y="2362200"/>
            <a:ext cx="1822450" cy="1981200"/>
          </a:xfrm>
          <a:prstGeom prst="rect">
            <a:avLst/>
          </a:prstGeom>
          <a:noFill/>
          <a:ln w="9525">
            <a:noFill/>
            <a:miter lim="800000"/>
            <a:headEnd/>
            <a:tailEnd/>
          </a:ln>
        </p:spPr>
      </p:pic>
      <p:pic>
        <p:nvPicPr>
          <p:cNvPr id="39946" name="Picture 3"/>
          <p:cNvPicPr>
            <a:picLocks noChangeAspect="1" noChangeArrowheads="1"/>
          </p:cNvPicPr>
          <p:nvPr/>
        </p:nvPicPr>
        <p:blipFill>
          <a:blip r:embed="rId6" cstate="print"/>
          <a:srcRect/>
          <a:stretch>
            <a:fillRect/>
          </a:stretch>
        </p:blipFill>
        <p:spPr bwMode="auto">
          <a:xfrm>
            <a:off x="4594225" y="1295400"/>
            <a:ext cx="2720975"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Visibility of a Complex State</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Spring 2011</a:t>
            </a:r>
            <a:endParaRPr lang="en-US"/>
          </a:p>
        </p:txBody>
      </p:sp>
      <p:sp>
        <p:nvSpPr>
          <p:cNvPr id="5" name="Footer Placeholder 4"/>
          <p:cNvSpPr>
            <a:spLocks noGrp="1"/>
          </p:cNvSpPr>
          <p:nvPr>
            <p:ph type="ftr" sz="quarter" idx="11"/>
          </p:nvPr>
        </p:nvSpPr>
        <p:spPr/>
        <p:txBody>
          <a:bodyPr/>
          <a:lstStyle/>
          <a:p>
            <a:pPr>
              <a:defRPr/>
            </a:pPr>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99BE5011-196B-49F3-BCB6-0333AC042E95}" type="slidenum">
              <a:rPr lang="en-US" smtClean="0"/>
              <a:pPr/>
              <a:t>18</a:t>
            </a:fld>
            <a:endParaRPr lang="en-US"/>
          </a:p>
        </p:txBody>
      </p:sp>
      <p:pic>
        <p:nvPicPr>
          <p:cNvPr id="7" name="Picture 6"/>
          <p:cNvPicPr>
            <a:picLocks noChangeAspect="1"/>
          </p:cNvPicPr>
          <p:nvPr/>
        </p:nvPicPr>
        <p:blipFill>
          <a:blip r:embed="rId3"/>
          <a:srcRect t="9677"/>
          <a:stretch>
            <a:fillRect/>
          </a:stretch>
        </p:blipFill>
        <p:spPr>
          <a:xfrm>
            <a:off x="1600200" y="1066800"/>
            <a:ext cx="5511800" cy="4978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2400" smtClean="0"/>
              <a:t>Feedback: </a:t>
            </a:r>
            <a:br>
              <a:rPr lang="en-US" sz="2400" smtClean="0"/>
            </a:br>
            <a:r>
              <a:rPr lang="en-US" sz="2400" smtClean="0"/>
              <a:t>Actions Should Have Immediately Visible Effects</a:t>
            </a:r>
          </a:p>
        </p:txBody>
      </p:sp>
      <p:sp>
        <p:nvSpPr>
          <p:cNvPr id="46083" name="Rectangle 3"/>
          <p:cNvSpPr>
            <a:spLocks noGrp="1" noChangeArrowheads="1"/>
          </p:cNvSpPr>
          <p:nvPr>
            <p:ph type="body" idx="1"/>
          </p:nvPr>
        </p:nvSpPr>
        <p:spPr/>
        <p:txBody>
          <a:bodyPr/>
          <a:lstStyle/>
          <a:p>
            <a:pPr eaLnBrk="1" hangingPunct="1">
              <a:lnSpc>
                <a:spcPct val="90000"/>
              </a:lnSpc>
            </a:pPr>
            <a:r>
              <a:rPr lang="en-US" smtClean="0"/>
              <a:t>Low-level feedback</a:t>
            </a:r>
          </a:p>
          <a:p>
            <a:pPr lvl="1" eaLnBrk="1" hangingPunct="1">
              <a:lnSpc>
                <a:spcPct val="90000"/>
              </a:lnSpc>
            </a:pPr>
            <a:r>
              <a:rPr lang="en-US" smtClean="0"/>
              <a:t>e.g. push button</a:t>
            </a:r>
          </a:p>
          <a:p>
            <a:pPr lvl="1" eaLnBrk="1" hangingPunct="1">
              <a:lnSpc>
                <a:spcPct val="90000"/>
              </a:lnSpc>
            </a:pPr>
            <a:endParaRPr lang="en-US" smtClean="0"/>
          </a:p>
          <a:p>
            <a:pPr lvl="1" eaLnBrk="1" hangingPunct="1">
              <a:lnSpc>
                <a:spcPct val="90000"/>
              </a:lnSpc>
            </a:pPr>
            <a:endParaRPr lang="en-US" smtClean="0"/>
          </a:p>
          <a:p>
            <a:pPr lvl="1" eaLnBrk="1" hangingPunct="1">
              <a:lnSpc>
                <a:spcPct val="90000"/>
              </a:lnSpc>
            </a:pPr>
            <a:endParaRPr lang="en-US" smtClean="0"/>
          </a:p>
          <a:p>
            <a:pPr eaLnBrk="1" hangingPunct="1">
              <a:lnSpc>
                <a:spcPct val="90000"/>
              </a:lnSpc>
            </a:pPr>
            <a:r>
              <a:rPr lang="en-US" smtClean="0"/>
              <a:t>High-level feedback</a:t>
            </a:r>
          </a:p>
          <a:p>
            <a:pPr lvl="1" eaLnBrk="1" hangingPunct="1">
              <a:lnSpc>
                <a:spcPct val="90000"/>
              </a:lnSpc>
            </a:pPr>
            <a:r>
              <a:rPr lang="en-US" smtClean="0"/>
              <a:t>model state changes</a:t>
            </a:r>
          </a:p>
          <a:p>
            <a:pPr lvl="1" eaLnBrk="1" hangingPunct="1">
              <a:lnSpc>
                <a:spcPct val="90000"/>
              </a:lnSpc>
            </a:pPr>
            <a:r>
              <a:rPr lang="en-US" smtClean="0"/>
              <a:t>new web page starts loading</a:t>
            </a:r>
          </a:p>
          <a:p>
            <a:pPr lvl="1" eaLnBrk="1" hangingPunct="1">
              <a:lnSpc>
                <a:spcPct val="90000"/>
              </a:lnSpc>
            </a:pPr>
            <a:endParaRPr lang="en-US" smtClean="0"/>
          </a:p>
        </p:txBody>
      </p:sp>
      <p:sp>
        <p:nvSpPr>
          <p:cNvPr id="46084" name="Date Placeholder 3"/>
          <p:cNvSpPr>
            <a:spLocks noGrp="1"/>
          </p:cNvSpPr>
          <p:nvPr>
            <p:ph type="dt" sz="quarter" idx="10"/>
          </p:nvPr>
        </p:nvSpPr>
        <p:spPr>
          <a:noFill/>
        </p:spPr>
        <p:txBody>
          <a:bodyPr/>
          <a:lstStyle/>
          <a:p>
            <a:r>
              <a:rPr lang="en-US" smtClean="0"/>
              <a:t>Spring 2011</a:t>
            </a:r>
          </a:p>
        </p:txBody>
      </p:sp>
      <p:sp>
        <p:nvSpPr>
          <p:cNvPr id="46085" name="Footer Placeholder 4"/>
          <p:cNvSpPr>
            <a:spLocks noGrp="1"/>
          </p:cNvSpPr>
          <p:nvPr>
            <p:ph type="ftr" sz="quarter" idx="11"/>
          </p:nvPr>
        </p:nvSpPr>
        <p:spPr>
          <a:noFill/>
        </p:spPr>
        <p:txBody>
          <a:bodyPr/>
          <a:lstStyle/>
          <a:p>
            <a:r>
              <a:rPr lang="en-US" smtClean="0"/>
              <a:t>6.813/6.831 User Interface Design and Implementation</a:t>
            </a:r>
          </a:p>
        </p:txBody>
      </p:sp>
      <p:sp>
        <p:nvSpPr>
          <p:cNvPr id="46086" name="Slide Number Placeholder 5"/>
          <p:cNvSpPr>
            <a:spLocks noGrp="1"/>
          </p:cNvSpPr>
          <p:nvPr>
            <p:ph type="sldNum" sz="quarter" idx="12"/>
          </p:nvPr>
        </p:nvSpPr>
        <p:spPr>
          <a:noFill/>
        </p:spPr>
        <p:txBody>
          <a:bodyPr/>
          <a:lstStyle/>
          <a:p>
            <a:fld id="{00DDCFF6-EECB-41BD-9856-1FA6FA8DF66A}" type="slidenum">
              <a:rPr lang="en-US"/>
              <a:pPr/>
              <a:t>19</a:t>
            </a:fld>
            <a:endParaRPr lang="en-US"/>
          </a:p>
        </p:txBody>
      </p:sp>
      <p:pic>
        <p:nvPicPr>
          <p:cNvPr id="46087" name="Picture 2"/>
          <p:cNvPicPr>
            <a:picLocks noChangeAspect="1" noChangeArrowheads="1"/>
          </p:cNvPicPr>
          <p:nvPr/>
        </p:nvPicPr>
        <p:blipFill>
          <a:blip r:embed="rId3" cstate="print"/>
          <a:srcRect/>
          <a:stretch>
            <a:fillRect/>
          </a:stretch>
        </p:blipFill>
        <p:spPr bwMode="auto">
          <a:xfrm>
            <a:off x="3200400" y="2209800"/>
            <a:ext cx="1504950" cy="838200"/>
          </a:xfrm>
          <a:prstGeom prst="rect">
            <a:avLst/>
          </a:prstGeom>
          <a:noFill/>
          <a:ln w="9525">
            <a:noFill/>
            <a:miter lim="800000"/>
            <a:headEnd/>
            <a:tailEnd/>
          </a:ln>
        </p:spPr>
      </p:pic>
      <p:pic>
        <p:nvPicPr>
          <p:cNvPr id="46088" name="Picture 17"/>
          <p:cNvPicPr>
            <a:picLocks noChangeAspect="1" noChangeArrowheads="1"/>
          </p:cNvPicPr>
          <p:nvPr/>
        </p:nvPicPr>
        <p:blipFill>
          <a:blip r:embed="rId4" cstate="print"/>
          <a:srcRect r="57025" b="9091"/>
          <a:stretch>
            <a:fillRect/>
          </a:stretch>
        </p:blipFill>
        <p:spPr bwMode="auto">
          <a:xfrm>
            <a:off x="1600200" y="2263775"/>
            <a:ext cx="1524000" cy="762000"/>
          </a:xfrm>
          <a:prstGeom prst="rect">
            <a:avLst/>
          </a:prstGeom>
          <a:noFill/>
          <a:ln w="25400">
            <a:noFill/>
            <a:miter lim="800000"/>
            <a:headEnd/>
            <a:tailEnd type="none" w="lg" len="lg"/>
          </a:ln>
        </p:spPr>
      </p:pic>
      <p:pic>
        <p:nvPicPr>
          <p:cNvPr id="46089" name="Picture 8" descr="cursor.png"/>
          <p:cNvPicPr>
            <a:picLocks noChangeAspect="1"/>
          </p:cNvPicPr>
          <p:nvPr/>
        </p:nvPicPr>
        <p:blipFill>
          <a:blip r:embed="rId5" cstate="print"/>
          <a:srcRect/>
          <a:stretch>
            <a:fillRect/>
          </a:stretch>
        </p:blipFill>
        <p:spPr bwMode="auto">
          <a:xfrm>
            <a:off x="2362200" y="2644775"/>
            <a:ext cx="304800" cy="533400"/>
          </a:xfrm>
          <a:prstGeom prst="rect">
            <a:avLst/>
          </a:prstGeom>
          <a:noFill/>
          <a:ln w="9525">
            <a:noFill/>
            <a:miter lim="800000"/>
            <a:headEnd/>
            <a:tailEnd/>
          </a:ln>
        </p:spPr>
      </p:pic>
      <p:pic>
        <p:nvPicPr>
          <p:cNvPr id="46090" name="Picture 9" descr="cursor.png"/>
          <p:cNvPicPr>
            <a:picLocks noChangeAspect="1"/>
          </p:cNvPicPr>
          <p:nvPr/>
        </p:nvPicPr>
        <p:blipFill>
          <a:blip r:embed="rId5" cstate="print"/>
          <a:srcRect/>
          <a:stretch>
            <a:fillRect/>
          </a:stretch>
        </p:blipFill>
        <p:spPr bwMode="auto">
          <a:xfrm>
            <a:off x="3886200" y="2644775"/>
            <a:ext cx="304800" cy="533400"/>
          </a:xfrm>
          <a:prstGeom prst="rect">
            <a:avLst/>
          </a:prstGeom>
          <a:noFill/>
          <a:ln w="9525">
            <a:noFill/>
            <a:miter lim="800000"/>
            <a:headEnd/>
            <a:tailEnd/>
          </a:ln>
        </p:spPr>
      </p:pic>
      <p:pic>
        <p:nvPicPr>
          <p:cNvPr id="46091" name="Picture 17"/>
          <p:cNvPicPr>
            <a:picLocks noChangeAspect="1" noChangeArrowheads="1"/>
          </p:cNvPicPr>
          <p:nvPr/>
        </p:nvPicPr>
        <p:blipFill>
          <a:blip r:embed="rId4" cstate="print"/>
          <a:srcRect r="57025" b="9091"/>
          <a:stretch>
            <a:fillRect/>
          </a:stretch>
        </p:blipFill>
        <p:spPr bwMode="auto">
          <a:xfrm>
            <a:off x="4724400" y="2263775"/>
            <a:ext cx="1524000" cy="762000"/>
          </a:xfrm>
          <a:prstGeom prst="rect">
            <a:avLst/>
          </a:prstGeom>
          <a:noFill/>
          <a:ln w="25400">
            <a:noFill/>
            <a:miter lim="800000"/>
            <a:headEnd/>
            <a:tailEnd type="none" w="lg" len="lg"/>
          </a:ln>
        </p:spPr>
      </p:pic>
      <p:pic>
        <p:nvPicPr>
          <p:cNvPr id="46092" name="Picture 11" descr="cursor.png"/>
          <p:cNvPicPr>
            <a:picLocks noChangeAspect="1"/>
          </p:cNvPicPr>
          <p:nvPr/>
        </p:nvPicPr>
        <p:blipFill>
          <a:blip r:embed="rId5" cstate="print"/>
          <a:srcRect/>
          <a:stretch>
            <a:fillRect/>
          </a:stretch>
        </p:blipFill>
        <p:spPr bwMode="auto">
          <a:xfrm>
            <a:off x="5486400" y="2644775"/>
            <a:ext cx="3048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UI Hall of Fame or Shame?</a:t>
            </a:r>
          </a:p>
        </p:txBody>
      </p:sp>
      <p:sp>
        <p:nvSpPr>
          <p:cNvPr id="19459" name="Text Placeholder 8"/>
          <p:cNvSpPr>
            <a:spLocks noGrp="1"/>
          </p:cNvSpPr>
          <p:nvPr>
            <p:ph type="body" idx="1"/>
          </p:nvPr>
        </p:nvSpPr>
        <p:spPr/>
        <p:txBody>
          <a:bodyPr/>
          <a:lstStyle/>
          <a:p>
            <a:endParaRPr lang="en-US" smtClean="0"/>
          </a:p>
        </p:txBody>
      </p:sp>
      <p:sp>
        <p:nvSpPr>
          <p:cNvPr id="19460" name="Date Placeholder 2"/>
          <p:cNvSpPr>
            <a:spLocks noGrp="1"/>
          </p:cNvSpPr>
          <p:nvPr>
            <p:ph type="dt" sz="quarter" idx="10"/>
          </p:nvPr>
        </p:nvSpPr>
        <p:spPr>
          <a:noFill/>
        </p:spPr>
        <p:txBody>
          <a:bodyPr/>
          <a:lstStyle/>
          <a:p>
            <a:r>
              <a:rPr lang="en-US" smtClean="0"/>
              <a:t>Spring 2011</a:t>
            </a:r>
          </a:p>
        </p:txBody>
      </p:sp>
      <p:sp>
        <p:nvSpPr>
          <p:cNvPr id="19461" name="Footer Placeholder 3"/>
          <p:cNvSpPr>
            <a:spLocks noGrp="1"/>
          </p:cNvSpPr>
          <p:nvPr>
            <p:ph type="ftr" sz="quarter" idx="11"/>
          </p:nvPr>
        </p:nvSpPr>
        <p:spPr>
          <a:noFill/>
        </p:spPr>
        <p:txBody>
          <a:bodyPr/>
          <a:lstStyle/>
          <a:p>
            <a:r>
              <a:rPr lang="en-US" smtClean="0"/>
              <a:t>6.813/6.831 User Interface Design and Implementation</a:t>
            </a:r>
          </a:p>
        </p:txBody>
      </p:sp>
      <p:sp>
        <p:nvSpPr>
          <p:cNvPr id="19462" name="Slide Number Placeholder 4"/>
          <p:cNvSpPr>
            <a:spLocks noGrp="1"/>
          </p:cNvSpPr>
          <p:nvPr>
            <p:ph type="sldNum" sz="quarter" idx="12"/>
          </p:nvPr>
        </p:nvSpPr>
        <p:spPr>
          <a:noFill/>
        </p:spPr>
        <p:txBody>
          <a:bodyPr/>
          <a:lstStyle/>
          <a:p>
            <a:fld id="{85EF8BAC-ABD9-4345-AD45-FCF362D07EB8}" type="slidenum">
              <a:rPr lang="en-US"/>
              <a:pPr/>
              <a:t>2</a:t>
            </a:fld>
            <a:endParaRPr lang="en-US"/>
          </a:p>
        </p:txBody>
      </p:sp>
      <p:pic>
        <p:nvPicPr>
          <p:cNvPr id="19463" name="Picture 3"/>
          <p:cNvPicPr>
            <a:picLocks noChangeAspect="1" noChangeArrowheads="1"/>
          </p:cNvPicPr>
          <p:nvPr/>
        </p:nvPicPr>
        <p:blipFill>
          <a:blip r:embed="rId3" cstate="print"/>
          <a:srcRect/>
          <a:stretch>
            <a:fillRect/>
          </a:stretch>
        </p:blipFill>
        <p:spPr bwMode="auto">
          <a:xfrm>
            <a:off x="1371600" y="1238250"/>
            <a:ext cx="6096000" cy="4568825"/>
          </a:xfrm>
          <a:prstGeom prst="rect">
            <a:avLst/>
          </a:prstGeom>
          <a:noFill/>
          <a:ln w="9525">
            <a:noFill/>
            <a:miter lim="800000"/>
            <a:headEnd/>
            <a:tailEnd/>
          </a:ln>
        </p:spPr>
      </p:pic>
      <p:sp>
        <p:nvSpPr>
          <p:cNvPr id="19464" name="Text Box 4"/>
          <p:cNvSpPr txBox="1">
            <a:spLocks noChangeArrowheads="1"/>
          </p:cNvSpPr>
          <p:nvPr/>
        </p:nvSpPr>
        <p:spPr bwMode="auto">
          <a:xfrm>
            <a:off x="4064000" y="5791200"/>
            <a:ext cx="3613150" cy="366713"/>
          </a:xfrm>
          <a:prstGeom prst="rect">
            <a:avLst/>
          </a:prstGeom>
          <a:noFill/>
          <a:ln w="12700" cap="sq">
            <a:noFill/>
            <a:miter lim="800000"/>
            <a:headEnd type="none" w="sm" len="sm"/>
            <a:tailEnd type="none" w="sm" len="sm"/>
          </a:ln>
        </p:spPr>
        <p:txBody>
          <a:bodyPr wrap="none" anchorCtr="1">
            <a:spAutoFit/>
          </a:bodyPr>
          <a:lstStyle/>
          <a:p>
            <a:r>
              <a:rPr lang="en-US" sz="1800">
                <a:latin typeface="Gill Sans MT" charset="0"/>
              </a:rPr>
              <a:t>Suggested by Vishy Venugopalan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Visibility vs. Security</a:t>
            </a:r>
          </a:p>
        </p:txBody>
      </p:sp>
      <p:sp>
        <p:nvSpPr>
          <p:cNvPr id="48131" name="Text Placeholder 7"/>
          <p:cNvSpPr>
            <a:spLocks noGrp="1"/>
          </p:cNvSpPr>
          <p:nvPr>
            <p:ph type="body" idx="1"/>
          </p:nvPr>
        </p:nvSpPr>
        <p:spPr/>
        <p:txBody>
          <a:bodyPr/>
          <a:lstStyle/>
          <a:p>
            <a:endParaRPr lang="en-US" smtClean="0"/>
          </a:p>
        </p:txBody>
      </p:sp>
      <p:sp>
        <p:nvSpPr>
          <p:cNvPr id="48132" name="Date Placeholder 2"/>
          <p:cNvSpPr>
            <a:spLocks noGrp="1"/>
          </p:cNvSpPr>
          <p:nvPr>
            <p:ph type="dt" sz="quarter" idx="10"/>
          </p:nvPr>
        </p:nvSpPr>
        <p:spPr>
          <a:noFill/>
        </p:spPr>
        <p:txBody>
          <a:bodyPr/>
          <a:lstStyle/>
          <a:p>
            <a:r>
              <a:rPr lang="en-US" smtClean="0"/>
              <a:t>Spring 2011</a:t>
            </a:r>
          </a:p>
        </p:txBody>
      </p:sp>
      <p:sp>
        <p:nvSpPr>
          <p:cNvPr id="48133" name="Footer Placeholder 3"/>
          <p:cNvSpPr>
            <a:spLocks noGrp="1"/>
          </p:cNvSpPr>
          <p:nvPr>
            <p:ph type="ftr" sz="quarter" idx="11"/>
          </p:nvPr>
        </p:nvSpPr>
        <p:spPr>
          <a:noFill/>
        </p:spPr>
        <p:txBody>
          <a:bodyPr/>
          <a:lstStyle/>
          <a:p>
            <a:r>
              <a:rPr lang="en-US" smtClean="0"/>
              <a:t>6.813/6.831 User Interface Design and Implementation</a:t>
            </a:r>
          </a:p>
        </p:txBody>
      </p:sp>
      <p:sp>
        <p:nvSpPr>
          <p:cNvPr id="48134" name="Slide Number Placeholder 4"/>
          <p:cNvSpPr>
            <a:spLocks noGrp="1"/>
          </p:cNvSpPr>
          <p:nvPr>
            <p:ph type="sldNum" sz="quarter" idx="12"/>
          </p:nvPr>
        </p:nvSpPr>
        <p:spPr>
          <a:noFill/>
        </p:spPr>
        <p:txBody>
          <a:bodyPr/>
          <a:lstStyle/>
          <a:p>
            <a:fld id="{B18D6260-75C9-4CDA-87AA-4DF74E9D1E85}" type="slidenum">
              <a:rPr lang="en-US"/>
              <a:pPr/>
              <a:t>20</a:t>
            </a:fld>
            <a:endParaRPr lang="en-US"/>
          </a:p>
        </p:txBody>
      </p:sp>
      <p:pic>
        <p:nvPicPr>
          <p:cNvPr id="48135" name="Picture 5"/>
          <p:cNvPicPr>
            <a:picLocks noChangeAspect="1" noChangeArrowheads="1"/>
          </p:cNvPicPr>
          <p:nvPr/>
        </p:nvPicPr>
        <p:blipFill>
          <a:blip r:embed="rId3" cstate="print"/>
          <a:srcRect/>
          <a:stretch>
            <a:fillRect/>
          </a:stretch>
        </p:blipFill>
        <p:spPr bwMode="auto">
          <a:xfrm>
            <a:off x="1143000" y="1447800"/>
            <a:ext cx="2809875" cy="1600200"/>
          </a:xfrm>
          <a:prstGeom prst="rect">
            <a:avLst/>
          </a:prstGeom>
          <a:noFill/>
          <a:ln w="25400">
            <a:noFill/>
            <a:miter lim="800000"/>
            <a:headEnd/>
            <a:tailEnd type="none" w="lg" len="lg"/>
          </a:ln>
        </p:spPr>
      </p:pic>
      <p:pic>
        <p:nvPicPr>
          <p:cNvPr id="48136" name="Picture 6" descr="Picture1"/>
          <p:cNvPicPr>
            <a:picLocks noChangeAspect="1" noChangeArrowheads="1" noCrop="1"/>
          </p:cNvPicPr>
          <p:nvPr/>
        </p:nvPicPr>
        <p:blipFill>
          <a:blip r:embed="rId4" cstate="print"/>
          <a:srcRect/>
          <a:stretch>
            <a:fillRect/>
          </a:stretch>
        </p:blipFill>
        <p:spPr bwMode="auto">
          <a:xfrm>
            <a:off x="3505200" y="3429000"/>
            <a:ext cx="4191000" cy="107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Perceptual Fusion</a:t>
            </a:r>
          </a:p>
        </p:txBody>
      </p:sp>
      <p:sp>
        <p:nvSpPr>
          <p:cNvPr id="50179" name="Rectangle 3"/>
          <p:cNvSpPr>
            <a:spLocks noGrp="1" noChangeArrowheads="1"/>
          </p:cNvSpPr>
          <p:nvPr>
            <p:ph type="body" idx="1"/>
          </p:nvPr>
        </p:nvSpPr>
        <p:spPr/>
        <p:txBody>
          <a:bodyPr/>
          <a:lstStyle/>
          <a:p>
            <a:r>
              <a:rPr lang="en-US" smtClean="0"/>
              <a:t>Two stimuli within the same perceptual cycle (T</a:t>
            </a:r>
            <a:r>
              <a:rPr lang="en-US" baseline="-25000" smtClean="0"/>
              <a:t>p</a:t>
            </a:r>
            <a:r>
              <a:rPr lang="en-US" smtClean="0"/>
              <a:t> ~ 100ms [50-200 ms]) appear </a:t>
            </a:r>
            <a:r>
              <a:rPr lang="en-US" b="1" smtClean="0"/>
              <a:t>fused</a:t>
            </a:r>
          </a:p>
          <a:p>
            <a:r>
              <a:rPr lang="en-US" smtClean="0"/>
              <a:t>Consequences</a:t>
            </a:r>
          </a:p>
          <a:p>
            <a:pPr lvl="1"/>
            <a:r>
              <a:rPr lang="en-US" smtClean="0"/>
              <a:t>1/ T</a:t>
            </a:r>
            <a:r>
              <a:rPr lang="en-US" baseline="-25000" smtClean="0"/>
              <a:t>p</a:t>
            </a:r>
            <a:r>
              <a:rPr lang="en-US" smtClean="0"/>
              <a:t> frames/sec is enough to perceive a moving picture (10 fps OK, 20 fps smooth)</a:t>
            </a:r>
          </a:p>
          <a:p>
            <a:pPr lvl="1"/>
            <a:r>
              <a:rPr lang="en-US" smtClean="0"/>
              <a:t>Computer response &lt; T</a:t>
            </a:r>
            <a:r>
              <a:rPr lang="en-US" baseline="-25000" smtClean="0"/>
              <a:t>p</a:t>
            </a:r>
            <a:r>
              <a:rPr lang="en-US" smtClean="0"/>
              <a:t> feels instantaneous</a:t>
            </a:r>
          </a:p>
          <a:p>
            <a:pPr lvl="1"/>
            <a:r>
              <a:rPr lang="en-US" smtClean="0"/>
              <a:t>Causality is strongly influenced by fusion</a:t>
            </a:r>
          </a:p>
          <a:p>
            <a:pPr>
              <a:buFontTx/>
              <a:buNone/>
            </a:pPr>
            <a:endParaRPr lang="en-US" smtClean="0"/>
          </a:p>
        </p:txBody>
      </p:sp>
      <p:sp>
        <p:nvSpPr>
          <p:cNvPr id="50180" name="Date Placeholder 3"/>
          <p:cNvSpPr>
            <a:spLocks noGrp="1"/>
          </p:cNvSpPr>
          <p:nvPr>
            <p:ph type="dt" sz="quarter" idx="10"/>
          </p:nvPr>
        </p:nvSpPr>
        <p:spPr>
          <a:noFill/>
        </p:spPr>
        <p:txBody>
          <a:bodyPr/>
          <a:lstStyle/>
          <a:p>
            <a:r>
              <a:rPr lang="en-US" smtClean="0"/>
              <a:t>Spring 2011</a:t>
            </a:r>
          </a:p>
        </p:txBody>
      </p:sp>
      <p:sp>
        <p:nvSpPr>
          <p:cNvPr id="50181" name="Footer Placeholder 4"/>
          <p:cNvSpPr>
            <a:spLocks noGrp="1"/>
          </p:cNvSpPr>
          <p:nvPr>
            <p:ph type="ftr" sz="quarter" idx="11"/>
          </p:nvPr>
        </p:nvSpPr>
        <p:spPr>
          <a:noFill/>
        </p:spPr>
        <p:txBody>
          <a:bodyPr/>
          <a:lstStyle/>
          <a:p>
            <a:r>
              <a:rPr lang="en-US" smtClean="0"/>
              <a:t>6.813/6.831 User Interface Design and Implementation</a:t>
            </a:r>
          </a:p>
        </p:txBody>
      </p:sp>
      <p:sp>
        <p:nvSpPr>
          <p:cNvPr id="50182" name="Slide Number Placeholder 5"/>
          <p:cNvSpPr>
            <a:spLocks noGrp="1"/>
          </p:cNvSpPr>
          <p:nvPr>
            <p:ph type="sldNum" sz="quarter" idx="12"/>
          </p:nvPr>
        </p:nvSpPr>
        <p:spPr>
          <a:noFill/>
        </p:spPr>
        <p:txBody>
          <a:bodyPr/>
          <a:lstStyle/>
          <a:p>
            <a:fld id="{803CC92D-6DCC-4524-8DDA-CA42719E5811}" type="slidenum">
              <a:rPr lang="en-US"/>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itle 6"/>
          <p:cNvSpPr>
            <a:spLocks noGrp="1"/>
          </p:cNvSpPr>
          <p:nvPr>
            <p:ph type="title"/>
          </p:nvPr>
        </p:nvSpPr>
        <p:spPr/>
        <p:txBody>
          <a:bodyPr/>
          <a:lstStyle/>
          <a:p>
            <a:r>
              <a:rPr lang="en-US" smtClean="0"/>
              <a:t>Response Time</a:t>
            </a:r>
          </a:p>
        </p:txBody>
      </p:sp>
      <p:sp>
        <p:nvSpPr>
          <p:cNvPr id="52227" name="Text Placeholder 7"/>
          <p:cNvSpPr>
            <a:spLocks noGrp="1"/>
          </p:cNvSpPr>
          <p:nvPr>
            <p:ph type="body" idx="1"/>
          </p:nvPr>
        </p:nvSpPr>
        <p:spPr/>
        <p:txBody>
          <a:bodyPr/>
          <a:lstStyle/>
          <a:p>
            <a:pPr eaLnBrk="1" hangingPunct="1">
              <a:lnSpc>
                <a:spcPct val="90000"/>
              </a:lnSpc>
              <a:buFontTx/>
              <a:buNone/>
            </a:pPr>
            <a:r>
              <a:rPr lang="en-US" smtClean="0"/>
              <a:t>&lt; 0.1 s: seems instantaneous</a:t>
            </a:r>
          </a:p>
          <a:p>
            <a:pPr eaLnBrk="1" hangingPunct="1">
              <a:lnSpc>
                <a:spcPct val="90000"/>
              </a:lnSpc>
              <a:buFontTx/>
              <a:buNone/>
            </a:pPr>
            <a:endParaRPr lang="en-US" smtClean="0"/>
          </a:p>
          <a:p>
            <a:pPr eaLnBrk="1" hangingPunct="1">
              <a:lnSpc>
                <a:spcPct val="90000"/>
              </a:lnSpc>
              <a:buFontTx/>
              <a:buNone/>
            </a:pPr>
            <a:r>
              <a:rPr lang="en-US" smtClean="0"/>
              <a:t>0.1-1 s: user notices the delay</a:t>
            </a:r>
          </a:p>
          <a:p>
            <a:pPr eaLnBrk="1" hangingPunct="1">
              <a:lnSpc>
                <a:spcPct val="90000"/>
              </a:lnSpc>
              <a:buFontTx/>
              <a:buNone/>
            </a:pPr>
            <a:endParaRPr lang="en-US" smtClean="0"/>
          </a:p>
          <a:p>
            <a:pPr eaLnBrk="1" hangingPunct="1">
              <a:lnSpc>
                <a:spcPct val="90000"/>
              </a:lnSpc>
              <a:buFontTx/>
              <a:buNone/>
            </a:pPr>
            <a:r>
              <a:rPr lang="en-US" smtClean="0"/>
              <a:t>1-5 s: display busy indicator</a:t>
            </a:r>
          </a:p>
          <a:p>
            <a:pPr eaLnBrk="1" hangingPunct="1">
              <a:lnSpc>
                <a:spcPct val="90000"/>
              </a:lnSpc>
              <a:buFontTx/>
              <a:buNone/>
            </a:pPr>
            <a:endParaRPr lang="en-US" smtClean="0"/>
          </a:p>
          <a:p>
            <a:pPr eaLnBrk="1" hangingPunct="1">
              <a:lnSpc>
                <a:spcPct val="90000"/>
              </a:lnSpc>
              <a:buFontTx/>
              <a:buNone/>
            </a:pPr>
            <a:r>
              <a:rPr lang="en-US" smtClean="0"/>
              <a:t>&gt; 1-5 s: display progress bar</a:t>
            </a:r>
          </a:p>
          <a:p>
            <a:endParaRPr lang="en-US" smtClean="0"/>
          </a:p>
        </p:txBody>
      </p:sp>
      <p:sp>
        <p:nvSpPr>
          <p:cNvPr id="52228" name="Date Placeholder 3"/>
          <p:cNvSpPr>
            <a:spLocks noGrp="1"/>
          </p:cNvSpPr>
          <p:nvPr>
            <p:ph type="dt" sz="quarter" idx="10"/>
          </p:nvPr>
        </p:nvSpPr>
        <p:spPr>
          <a:noFill/>
        </p:spPr>
        <p:txBody>
          <a:bodyPr/>
          <a:lstStyle/>
          <a:p>
            <a:r>
              <a:rPr lang="en-US" smtClean="0"/>
              <a:t>Spring 2011</a:t>
            </a:r>
          </a:p>
        </p:txBody>
      </p:sp>
      <p:sp>
        <p:nvSpPr>
          <p:cNvPr id="52229" name="Footer Placeholder 4"/>
          <p:cNvSpPr>
            <a:spLocks noGrp="1"/>
          </p:cNvSpPr>
          <p:nvPr>
            <p:ph type="ftr" sz="quarter" idx="11"/>
          </p:nvPr>
        </p:nvSpPr>
        <p:spPr>
          <a:noFill/>
        </p:spPr>
        <p:txBody>
          <a:bodyPr/>
          <a:lstStyle/>
          <a:p>
            <a:r>
              <a:rPr lang="en-US" smtClean="0"/>
              <a:t>6.813/6.831 User Interface Design and Implementation</a:t>
            </a:r>
          </a:p>
        </p:txBody>
      </p:sp>
      <p:sp>
        <p:nvSpPr>
          <p:cNvPr id="52230" name="Slide Number Placeholder 5"/>
          <p:cNvSpPr>
            <a:spLocks noGrp="1"/>
          </p:cNvSpPr>
          <p:nvPr>
            <p:ph type="sldNum" sz="quarter" idx="12"/>
          </p:nvPr>
        </p:nvSpPr>
        <p:spPr>
          <a:noFill/>
        </p:spPr>
        <p:txBody>
          <a:bodyPr/>
          <a:lstStyle/>
          <a:p>
            <a:fld id="{FD65C902-5F72-4833-A7C5-D4843A8C83CC}" type="slidenum">
              <a:rPr lang="en-US"/>
              <a:pPr/>
              <a:t>22</a:t>
            </a:fld>
            <a:endParaRPr lang="en-US"/>
          </a:p>
        </p:txBody>
      </p:sp>
      <p:pic>
        <p:nvPicPr>
          <p:cNvPr id="52231" name="Picture 7"/>
          <p:cNvPicPr>
            <a:picLocks noChangeAspect="1" noChangeArrowheads="1"/>
          </p:cNvPicPr>
          <p:nvPr/>
        </p:nvPicPr>
        <p:blipFill>
          <a:blip r:embed="rId3" cstate="print"/>
          <a:srcRect l="71249" t="39729" r="22946" b="53664"/>
          <a:stretch>
            <a:fillRect/>
          </a:stretch>
        </p:blipFill>
        <p:spPr bwMode="auto">
          <a:xfrm>
            <a:off x="5486400" y="3124200"/>
            <a:ext cx="609600" cy="685800"/>
          </a:xfrm>
          <a:prstGeom prst="rect">
            <a:avLst/>
          </a:prstGeom>
          <a:noFill/>
          <a:ln w="25400">
            <a:noFill/>
            <a:miter lim="800000"/>
            <a:headEnd/>
            <a:tailEnd type="none" w="lg" len="lg"/>
          </a:ln>
        </p:spPr>
      </p:pic>
      <p:pic>
        <p:nvPicPr>
          <p:cNvPr id="52232" name="Picture 8"/>
          <p:cNvPicPr>
            <a:picLocks noChangeAspect="1" noChangeArrowheads="1"/>
          </p:cNvPicPr>
          <p:nvPr/>
        </p:nvPicPr>
        <p:blipFill>
          <a:blip r:embed="rId4" cstate="print"/>
          <a:srcRect/>
          <a:stretch>
            <a:fillRect/>
          </a:stretch>
        </p:blipFill>
        <p:spPr bwMode="auto">
          <a:xfrm>
            <a:off x="5791200" y="4306888"/>
            <a:ext cx="2362200" cy="417512"/>
          </a:xfrm>
          <a:prstGeom prst="rect">
            <a:avLst/>
          </a:prstGeom>
          <a:noFill/>
          <a:ln w="25400">
            <a:noFill/>
            <a:miter lim="800000"/>
            <a:headEnd/>
            <a:tailEnd type="none" w="lg" len="lg"/>
          </a:ln>
        </p:spPr>
      </p:pic>
      <p:pic>
        <p:nvPicPr>
          <p:cNvPr id="52233" name="Picture 2"/>
          <p:cNvPicPr>
            <a:picLocks noChangeAspect="1" noChangeArrowheads="1"/>
          </p:cNvPicPr>
          <p:nvPr/>
        </p:nvPicPr>
        <p:blipFill>
          <a:blip r:embed="rId5" cstate="print"/>
          <a:srcRect/>
          <a:stretch>
            <a:fillRect/>
          </a:stretch>
        </p:blipFill>
        <p:spPr bwMode="auto">
          <a:xfrm>
            <a:off x="6477000" y="29718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6"/>
          <p:cNvSpPr>
            <a:spLocks noGrp="1"/>
          </p:cNvSpPr>
          <p:nvPr>
            <p:ph type="title"/>
          </p:nvPr>
        </p:nvSpPr>
        <p:spPr/>
        <p:txBody>
          <a:bodyPr/>
          <a:lstStyle/>
          <a:p>
            <a:r>
              <a:rPr lang="en-US" smtClean="0"/>
              <a:t>Unnecessary Feedback</a:t>
            </a:r>
          </a:p>
        </p:txBody>
      </p:sp>
      <p:sp>
        <p:nvSpPr>
          <p:cNvPr id="54275" name="Text Placeholder 7"/>
          <p:cNvSpPr>
            <a:spLocks noGrp="1"/>
          </p:cNvSpPr>
          <p:nvPr>
            <p:ph type="body" idx="1"/>
          </p:nvPr>
        </p:nvSpPr>
        <p:spPr/>
        <p:txBody>
          <a:bodyPr/>
          <a:lstStyle/>
          <a:p>
            <a:endParaRPr lang="en-US" smtClean="0"/>
          </a:p>
        </p:txBody>
      </p:sp>
      <p:sp>
        <p:nvSpPr>
          <p:cNvPr id="54276" name="Date Placeholder 3"/>
          <p:cNvSpPr>
            <a:spLocks noGrp="1"/>
          </p:cNvSpPr>
          <p:nvPr>
            <p:ph type="dt" sz="quarter" idx="10"/>
          </p:nvPr>
        </p:nvSpPr>
        <p:spPr>
          <a:noFill/>
        </p:spPr>
        <p:txBody>
          <a:bodyPr/>
          <a:lstStyle/>
          <a:p>
            <a:r>
              <a:rPr lang="en-US" smtClean="0"/>
              <a:t>Spring 2011</a:t>
            </a:r>
          </a:p>
        </p:txBody>
      </p:sp>
      <p:sp>
        <p:nvSpPr>
          <p:cNvPr id="54277" name="Footer Placeholder 4"/>
          <p:cNvSpPr>
            <a:spLocks noGrp="1"/>
          </p:cNvSpPr>
          <p:nvPr>
            <p:ph type="ftr" sz="quarter" idx="11"/>
          </p:nvPr>
        </p:nvSpPr>
        <p:spPr>
          <a:noFill/>
        </p:spPr>
        <p:txBody>
          <a:bodyPr/>
          <a:lstStyle/>
          <a:p>
            <a:r>
              <a:rPr lang="en-US" smtClean="0"/>
              <a:t>6.813/6.831 User Interface Design and Implementation</a:t>
            </a:r>
          </a:p>
        </p:txBody>
      </p:sp>
      <p:sp>
        <p:nvSpPr>
          <p:cNvPr id="54278" name="Slide Number Placeholder 5"/>
          <p:cNvSpPr>
            <a:spLocks noGrp="1"/>
          </p:cNvSpPr>
          <p:nvPr>
            <p:ph type="sldNum" sz="quarter" idx="12"/>
          </p:nvPr>
        </p:nvSpPr>
        <p:spPr>
          <a:noFill/>
        </p:spPr>
        <p:txBody>
          <a:bodyPr/>
          <a:lstStyle/>
          <a:p>
            <a:fld id="{A9EFBA65-6957-4E0A-B889-6FB80AE48466}" type="slidenum">
              <a:rPr lang="en-US"/>
              <a:pPr/>
              <a:t>23</a:t>
            </a:fld>
            <a:endParaRPr lang="en-US"/>
          </a:p>
        </p:txBody>
      </p:sp>
      <p:pic>
        <p:nvPicPr>
          <p:cNvPr id="54279" name="Picture 4" descr="view-result"/>
          <p:cNvPicPr>
            <a:picLocks noChangeAspect="1" noChangeArrowheads="1"/>
          </p:cNvPicPr>
          <p:nvPr/>
        </p:nvPicPr>
        <p:blipFill>
          <a:blip r:embed="rId3" cstate="print"/>
          <a:srcRect/>
          <a:stretch>
            <a:fillRect/>
          </a:stretch>
        </p:blipFill>
        <p:spPr bwMode="auto">
          <a:xfrm>
            <a:off x="1752600" y="2362200"/>
            <a:ext cx="4419600" cy="1903413"/>
          </a:xfrm>
          <a:prstGeom prst="rect">
            <a:avLst/>
          </a:prstGeom>
          <a:noFill/>
          <a:ln w="9525">
            <a:noFill/>
            <a:miter lim="800000"/>
            <a:headEnd/>
            <a:tailEnd/>
          </a:ln>
        </p:spPr>
      </p:pic>
      <p:sp>
        <p:nvSpPr>
          <p:cNvPr id="54280" name="Rectangle 5"/>
          <p:cNvSpPr>
            <a:spLocks noChangeArrowheads="1"/>
          </p:cNvSpPr>
          <p:nvPr/>
        </p:nvSpPr>
        <p:spPr bwMode="auto">
          <a:xfrm>
            <a:off x="3657600" y="4267200"/>
            <a:ext cx="2478088" cy="274638"/>
          </a:xfrm>
          <a:prstGeom prst="rect">
            <a:avLst/>
          </a:prstGeom>
          <a:noFill/>
          <a:ln w="12700">
            <a:noFill/>
            <a:miter lim="800000"/>
            <a:headEnd type="none" w="sm" len="sm"/>
            <a:tailEnd type="none" w="sm" len="sm"/>
          </a:ln>
        </p:spPr>
        <p:txBody>
          <a:bodyPr wrap="none" anchorCtr="1">
            <a:spAutoFit/>
          </a:bodyPr>
          <a:lstStyle/>
          <a:p>
            <a:pPr eaLnBrk="0" hangingPunct="0"/>
            <a:r>
              <a:rPr lang="en-US" sz="1200" b="1">
                <a:solidFill>
                  <a:srgbClr val="001963"/>
                </a:solidFill>
                <a:latin typeface="Gill Sans MT" charset="0"/>
                <a:cs typeface="Times New Roman" charset="0"/>
              </a:rPr>
              <a:t>Source: Interface Hall of Shame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6"/>
          <p:cNvSpPr>
            <a:spLocks noGrp="1"/>
          </p:cNvSpPr>
          <p:nvPr>
            <p:ph type="title"/>
          </p:nvPr>
        </p:nvSpPr>
        <p:spPr/>
        <p:txBody>
          <a:bodyPr/>
          <a:lstStyle/>
          <a:p>
            <a:r>
              <a:rPr lang="en-US" smtClean="0"/>
              <a:t>Visibility Isn’t Just Seeing</a:t>
            </a:r>
          </a:p>
        </p:txBody>
      </p:sp>
      <p:sp>
        <p:nvSpPr>
          <p:cNvPr id="56323" name="Text Placeholder 7"/>
          <p:cNvSpPr>
            <a:spLocks noGrp="1"/>
          </p:cNvSpPr>
          <p:nvPr>
            <p:ph type="body" idx="1"/>
          </p:nvPr>
        </p:nvSpPr>
        <p:spPr/>
        <p:txBody>
          <a:bodyPr/>
          <a:lstStyle/>
          <a:p>
            <a:r>
              <a:rPr lang="en-US" smtClean="0"/>
              <a:t>Audio</a:t>
            </a:r>
          </a:p>
          <a:p>
            <a:r>
              <a:rPr lang="en-US" smtClean="0"/>
              <a:t>Haptic</a:t>
            </a:r>
          </a:p>
          <a:p>
            <a:endParaRPr lang="en-US" smtClean="0"/>
          </a:p>
          <a:p>
            <a:endParaRPr lang="en-US" smtClean="0"/>
          </a:p>
          <a:p>
            <a:endParaRPr lang="en-US" smtClean="0"/>
          </a:p>
        </p:txBody>
      </p:sp>
      <p:sp>
        <p:nvSpPr>
          <p:cNvPr id="56324" name="Date Placeholder 3"/>
          <p:cNvSpPr>
            <a:spLocks noGrp="1"/>
          </p:cNvSpPr>
          <p:nvPr>
            <p:ph type="dt" sz="quarter" idx="10"/>
          </p:nvPr>
        </p:nvSpPr>
        <p:spPr>
          <a:noFill/>
        </p:spPr>
        <p:txBody>
          <a:bodyPr/>
          <a:lstStyle/>
          <a:p>
            <a:r>
              <a:rPr lang="en-US" smtClean="0"/>
              <a:t>Spring 2011</a:t>
            </a:r>
          </a:p>
        </p:txBody>
      </p:sp>
      <p:sp>
        <p:nvSpPr>
          <p:cNvPr id="563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6326" name="Slide Number Placeholder 5"/>
          <p:cNvSpPr>
            <a:spLocks noGrp="1"/>
          </p:cNvSpPr>
          <p:nvPr>
            <p:ph type="sldNum" sz="quarter" idx="12"/>
          </p:nvPr>
        </p:nvSpPr>
        <p:spPr>
          <a:noFill/>
        </p:spPr>
        <p:txBody>
          <a:bodyPr/>
          <a:lstStyle/>
          <a:p>
            <a:fld id="{6C25BA33-557A-4007-BC31-2E30D3DBF2A1}" type="slidenum">
              <a:rPr lang="en-US"/>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6"/>
          <p:cNvSpPr>
            <a:spLocks noGrp="1"/>
          </p:cNvSpPr>
          <p:nvPr>
            <p:ph type="title"/>
          </p:nvPr>
        </p:nvSpPr>
        <p:spPr/>
        <p:txBody>
          <a:bodyPr/>
          <a:lstStyle/>
          <a:p>
            <a:r>
              <a:rPr lang="en-US" smtClean="0"/>
              <a:t>Case Study: Unix Command Line</a:t>
            </a:r>
          </a:p>
        </p:txBody>
      </p:sp>
      <p:sp>
        <p:nvSpPr>
          <p:cNvPr id="58371" name="Text Placeholder 7"/>
          <p:cNvSpPr>
            <a:spLocks noGrp="1"/>
          </p:cNvSpPr>
          <p:nvPr>
            <p:ph type="body" idx="1"/>
          </p:nvPr>
        </p:nvSpPr>
        <p:spPr/>
        <p:txBody>
          <a:bodyPr/>
          <a:lstStyle/>
          <a:p>
            <a:r>
              <a:rPr lang="en-US" smtClean="0"/>
              <a:t>Invisible actions</a:t>
            </a:r>
          </a:p>
          <a:p>
            <a:r>
              <a:rPr lang="en-US" smtClean="0"/>
              <a:t>Invisible state</a:t>
            </a:r>
          </a:p>
          <a:p>
            <a:r>
              <a:rPr lang="en-US" smtClean="0"/>
              <a:t>No feedback on success</a:t>
            </a:r>
          </a:p>
          <a:p>
            <a:endParaRPr lang="en-US" smtClean="0"/>
          </a:p>
        </p:txBody>
      </p:sp>
      <p:sp>
        <p:nvSpPr>
          <p:cNvPr id="58372" name="Date Placeholder 3"/>
          <p:cNvSpPr>
            <a:spLocks noGrp="1"/>
          </p:cNvSpPr>
          <p:nvPr>
            <p:ph type="dt" sz="quarter" idx="10"/>
          </p:nvPr>
        </p:nvSpPr>
        <p:spPr>
          <a:noFill/>
        </p:spPr>
        <p:txBody>
          <a:bodyPr/>
          <a:lstStyle/>
          <a:p>
            <a:r>
              <a:rPr lang="en-US" smtClean="0"/>
              <a:t>Spring 2011</a:t>
            </a:r>
          </a:p>
        </p:txBody>
      </p:sp>
      <p:sp>
        <p:nvSpPr>
          <p:cNvPr id="58373" name="Footer Placeholder 4"/>
          <p:cNvSpPr>
            <a:spLocks noGrp="1"/>
          </p:cNvSpPr>
          <p:nvPr>
            <p:ph type="ftr" sz="quarter" idx="11"/>
          </p:nvPr>
        </p:nvSpPr>
        <p:spPr>
          <a:noFill/>
        </p:spPr>
        <p:txBody>
          <a:bodyPr/>
          <a:lstStyle/>
          <a:p>
            <a:r>
              <a:rPr lang="en-US" smtClean="0"/>
              <a:t>6.813/6.831 User Interface Design and Implementation</a:t>
            </a:r>
          </a:p>
        </p:txBody>
      </p:sp>
      <p:sp>
        <p:nvSpPr>
          <p:cNvPr id="58374" name="Slide Number Placeholder 5"/>
          <p:cNvSpPr>
            <a:spLocks noGrp="1"/>
          </p:cNvSpPr>
          <p:nvPr>
            <p:ph type="sldNum" sz="quarter" idx="12"/>
          </p:nvPr>
        </p:nvSpPr>
        <p:spPr>
          <a:noFill/>
        </p:spPr>
        <p:txBody>
          <a:bodyPr/>
          <a:lstStyle/>
          <a:p>
            <a:fld id="{98B7F4D0-E35A-4820-BB83-58EA090E2917}" type="slidenum">
              <a:rPr lang="en-US"/>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6"/>
          <p:cNvSpPr>
            <a:spLocks noGrp="1"/>
          </p:cNvSpPr>
          <p:nvPr>
            <p:ph type="title"/>
          </p:nvPr>
        </p:nvSpPr>
        <p:spPr/>
        <p:txBody>
          <a:bodyPr/>
          <a:lstStyle/>
          <a:p>
            <a:r>
              <a:rPr lang="en-US" smtClean="0"/>
              <a:t>Visibility vs. Other Usability Principles</a:t>
            </a:r>
          </a:p>
        </p:txBody>
      </p:sp>
      <p:sp>
        <p:nvSpPr>
          <p:cNvPr id="60419" name="Text Placeholder 7"/>
          <p:cNvSpPr>
            <a:spLocks noGrp="1"/>
          </p:cNvSpPr>
          <p:nvPr>
            <p:ph type="body" idx="1"/>
          </p:nvPr>
        </p:nvSpPr>
        <p:spPr/>
        <p:txBody>
          <a:bodyPr/>
          <a:lstStyle/>
          <a:p>
            <a:r>
              <a:rPr lang="en-US" smtClean="0"/>
              <a:t>Visibility primarily conveys information</a:t>
            </a:r>
          </a:p>
          <a:p>
            <a:r>
              <a:rPr lang="en-US" smtClean="0"/>
              <a:t>Supports learnability</a:t>
            </a:r>
          </a:p>
          <a:p>
            <a:r>
              <a:rPr lang="en-US" smtClean="0"/>
              <a:t>May conflict with simplicity</a:t>
            </a:r>
          </a:p>
          <a:p>
            <a:endParaRPr lang="en-US" smtClean="0"/>
          </a:p>
        </p:txBody>
      </p:sp>
      <p:sp>
        <p:nvSpPr>
          <p:cNvPr id="60420" name="Date Placeholder 3"/>
          <p:cNvSpPr>
            <a:spLocks noGrp="1"/>
          </p:cNvSpPr>
          <p:nvPr>
            <p:ph type="dt" sz="quarter" idx="10"/>
          </p:nvPr>
        </p:nvSpPr>
        <p:spPr>
          <a:noFill/>
        </p:spPr>
        <p:txBody>
          <a:bodyPr/>
          <a:lstStyle/>
          <a:p>
            <a:r>
              <a:rPr lang="en-US" smtClean="0"/>
              <a:t>Spring 2011</a:t>
            </a:r>
          </a:p>
        </p:txBody>
      </p:sp>
      <p:sp>
        <p:nvSpPr>
          <p:cNvPr id="60421" name="Footer Placeholder 4"/>
          <p:cNvSpPr>
            <a:spLocks noGrp="1"/>
          </p:cNvSpPr>
          <p:nvPr>
            <p:ph type="ftr" sz="quarter" idx="11"/>
          </p:nvPr>
        </p:nvSpPr>
        <p:spPr>
          <a:noFill/>
        </p:spPr>
        <p:txBody>
          <a:bodyPr/>
          <a:lstStyle/>
          <a:p>
            <a:r>
              <a:rPr lang="en-US" smtClean="0"/>
              <a:t>6.813/6.831 User Interface Design and Implementation</a:t>
            </a:r>
          </a:p>
        </p:txBody>
      </p:sp>
      <p:sp>
        <p:nvSpPr>
          <p:cNvPr id="60422" name="Slide Number Placeholder 5"/>
          <p:cNvSpPr>
            <a:spLocks noGrp="1"/>
          </p:cNvSpPr>
          <p:nvPr>
            <p:ph type="sldNum" sz="quarter" idx="12"/>
          </p:nvPr>
        </p:nvSpPr>
        <p:spPr>
          <a:noFill/>
        </p:spPr>
        <p:txBody>
          <a:bodyPr/>
          <a:lstStyle/>
          <a:p>
            <a:fld id="{7CC65F6B-6D08-4CDA-B078-97CF14EDDC08}" type="slidenum">
              <a:rPr lang="en-US"/>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itle 6"/>
          <p:cNvSpPr>
            <a:spLocks noGrp="1"/>
          </p:cNvSpPr>
          <p:nvPr>
            <p:ph type="title"/>
          </p:nvPr>
        </p:nvSpPr>
        <p:spPr/>
        <p:txBody>
          <a:bodyPr/>
          <a:lstStyle/>
          <a:p>
            <a:r>
              <a:rPr lang="en-US" smtClean="0"/>
              <a:t>Summary</a:t>
            </a:r>
          </a:p>
        </p:txBody>
      </p:sp>
      <p:sp>
        <p:nvSpPr>
          <p:cNvPr id="62467" name="Text Placeholder 7"/>
          <p:cNvSpPr>
            <a:spLocks noGrp="1"/>
          </p:cNvSpPr>
          <p:nvPr>
            <p:ph type="body" idx="1"/>
          </p:nvPr>
        </p:nvSpPr>
        <p:spPr/>
        <p:txBody>
          <a:bodyPr/>
          <a:lstStyle/>
          <a:p>
            <a:r>
              <a:rPr lang="en-US" smtClean="0"/>
              <a:t>Visibility of actions, state, and feedback</a:t>
            </a:r>
          </a:p>
          <a:p>
            <a:r>
              <a:rPr lang="en-US" smtClean="0"/>
              <a:t>Information scent </a:t>
            </a:r>
          </a:p>
          <a:p>
            <a:r>
              <a:rPr lang="en-US" smtClean="0"/>
              <a:t>Locus of attention affects visibility</a:t>
            </a:r>
          </a:p>
          <a:p>
            <a:r>
              <a:rPr lang="en-US" smtClean="0"/>
              <a:t>Perceptual fusion dictates response times</a:t>
            </a:r>
          </a:p>
        </p:txBody>
      </p:sp>
      <p:sp>
        <p:nvSpPr>
          <p:cNvPr id="62468" name="Date Placeholder 3"/>
          <p:cNvSpPr>
            <a:spLocks noGrp="1"/>
          </p:cNvSpPr>
          <p:nvPr>
            <p:ph type="dt" sz="quarter" idx="10"/>
          </p:nvPr>
        </p:nvSpPr>
        <p:spPr>
          <a:noFill/>
        </p:spPr>
        <p:txBody>
          <a:bodyPr/>
          <a:lstStyle/>
          <a:p>
            <a:r>
              <a:rPr lang="en-US" smtClean="0"/>
              <a:t>Spring 2011</a:t>
            </a:r>
          </a:p>
        </p:txBody>
      </p:sp>
      <p:sp>
        <p:nvSpPr>
          <p:cNvPr id="62469" name="Footer Placeholder 4"/>
          <p:cNvSpPr>
            <a:spLocks noGrp="1"/>
          </p:cNvSpPr>
          <p:nvPr>
            <p:ph type="ftr" sz="quarter" idx="11"/>
          </p:nvPr>
        </p:nvSpPr>
        <p:spPr>
          <a:noFill/>
        </p:spPr>
        <p:txBody>
          <a:bodyPr/>
          <a:lstStyle/>
          <a:p>
            <a:r>
              <a:rPr lang="en-US" smtClean="0"/>
              <a:t>6.813/6.831 User Interface Design and Implementation</a:t>
            </a:r>
          </a:p>
        </p:txBody>
      </p:sp>
      <p:sp>
        <p:nvSpPr>
          <p:cNvPr id="62470" name="Slide Number Placeholder 5"/>
          <p:cNvSpPr>
            <a:spLocks noGrp="1"/>
          </p:cNvSpPr>
          <p:nvPr>
            <p:ph type="sldNum" sz="quarter" idx="12"/>
          </p:nvPr>
        </p:nvSpPr>
        <p:spPr>
          <a:noFill/>
        </p:spPr>
        <p:txBody>
          <a:bodyPr/>
          <a:lstStyle/>
          <a:p>
            <a:fld id="{C03A3160-E995-40CB-8E6A-7BBE3CDCC281}" type="slidenum">
              <a:rPr lang="en-US"/>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Next Time: UI Hall of Fame or Shame?</a:t>
            </a:r>
          </a:p>
        </p:txBody>
      </p:sp>
      <p:sp>
        <p:nvSpPr>
          <p:cNvPr id="37891" name="Text Placeholder 8"/>
          <p:cNvSpPr>
            <a:spLocks noGrp="1"/>
          </p:cNvSpPr>
          <p:nvPr>
            <p:ph type="body" idx="1"/>
          </p:nvPr>
        </p:nvSpPr>
        <p:spPr/>
        <p:txBody>
          <a:bodyPr/>
          <a:lstStyle/>
          <a:p>
            <a:endParaRPr lang="en-US">
              <a:ea typeface="Arial" charset="0"/>
            </a:endParaRPr>
          </a:p>
        </p:txBody>
      </p:sp>
      <p:sp>
        <p:nvSpPr>
          <p:cNvPr id="37892" name="Date Placeholder 2"/>
          <p:cNvSpPr>
            <a:spLocks noGrp="1"/>
          </p:cNvSpPr>
          <p:nvPr>
            <p:ph type="dt" sz="quarter" idx="10"/>
          </p:nvPr>
        </p:nvSpPr>
        <p:spPr>
          <a:noFill/>
        </p:spPr>
        <p:txBody>
          <a:bodyPr/>
          <a:lstStyle/>
          <a:p>
            <a:r>
              <a:rPr lang="en-US">
                <a:ea typeface="Arial" charset="0"/>
              </a:rPr>
              <a:t>Spring 2011</a:t>
            </a:r>
          </a:p>
        </p:txBody>
      </p:sp>
      <p:sp>
        <p:nvSpPr>
          <p:cNvPr id="37893" name="Footer Placeholder 3"/>
          <p:cNvSpPr>
            <a:spLocks noGrp="1"/>
          </p:cNvSpPr>
          <p:nvPr>
            <p:ph type="ftr" sz="quarter" idx="11"/>
          </p:nvPr>
        </p:nvSpPr>
        <p:spPr>
          <a:noFill/>
        </p:spPr>
        <p:txBody>
          <a:bodyPr/>
          <a:lstStyle/>
          <a:p>
            <a:r>
              <a:rPr lang="en-US">
                <a:ea typeface="Arial" charset="0"/>
              </a:rPr>
              <a:t>6.813/6.831 User Interface Design and Implementation</a:t>
            </a:r>
          </a:p>
        </p:txBody>
      </p:sp>
      <p:sp>
        <p:nvSpPr>
          <p:cNvPr id="37894" name="Slide Number Placeholder 4"/>
          <p:cNvSpPr>
            <a:spLocks noGrp="1"/>
          </p:cNvSpPr>
          <p:nvPr>
            <p:ph type="sldNum" sz="quarter" idx="12"/>
          </p:nvPr>
        </p:nvSpPr>
        <p:spPr>
          <a:noFill/>
        </p:spPr>
        <p:txBody>
          <a:bodyPr/>
          <a:lstStyle/>
          <a:p>
            <a:fld id="{7FD57C02-B678-A342-87F8-B85C21A71985}" type="slidenum">
              <a:rPr lang="en-US"/>
              <a:pPr/>
              <a:t>28</a:t>
            </a:fld>
            <a:endParaRPr lang="en-US"/>
          </a:p>
        </p:txBody>
      </p:sp>
      <p:sp>
        <p:nvSpPr>
          <p:cNvPr id="37895" name="Rectangle 3"/>
          <p:cNvSpPr>
            <a:spLocks noChangeArrowheads="1"/>
          </p:cNvSpPr>
          <p:nvPr/>
        </p:nvSpPr>
        <p:spPr bwMode="auto">
          <a:xfrm>
            <a:off x="5334000" y="3581400"/>
            <a:ext cx="2478088" cy="274638"/>
          </a:xfrm>
          <a:prstGeom prst="rect">
            <a:avLst/>
          </a:prstGeom>
          <a:noFill/>
          <a:ln w="12700">
            <a:noFill/>
            <a:miter lim="800000"/>
            <a:headEnd type="none" w="sm" len="sm"/>
            <a:tailEnd type="none" w="sm" len="sm"/>
          </a:ln>
        </p:spPr>
        <p:txBody>
          <a:bodyPr wrap="none" anchorCtr="1">
            <a:prstTxWarp prst="textNoShape">
              <a:avLst/>
            </a:prstTxWarp>
            <a:spAutoFit/>
          </a:bodyPr>
          <a:lstStyle/>
          <a:p>
            <a:pPr eaLnBrk="0" hangingPunct="0"/>
            <a:r>
              <a:rPr lang="en-US" sz="1200" b="1">
                <a:solidFill>
                  <a:srgbClr val="001963"/>
                </a:solidFill>
                <a:latin typeface="Gill Sans MT" charset="0"/>
                <a:ea typeface="Times New Roman" charset="0"/>
                <a:cs typeface="Times New Roman" charset="0"/>
              </a:rPr>
              <a:t>Source: Interface Hall of Shame</a:t>
            </a:r>
          </a:p>
        </p:txBody>
      </p:sp>
      <p:pic>
        <p:nvPicPr>
          <p:cNvPr id="37896" name="Picture 4" descr="cookie"/>
          <p:cNvPicPr>
            <a:picLocks noChangeAspect="1" noChangeArrowheads="1"/>
          </p:cNvPicPr>
          <p:nvPr/>
        </p:nvPicPr>
        <p:blipFill>
          <a:blip r:embed="rId3"/>
          <a:srcRect/>
          <a:stretch>
            <a:fillRect/>
          </a:stretch>
        </p:blipFill>
        <p:spPr bwMode="auto">
          <a:xfrm>
            <a:off x="457200" y="1371600"/>
            <a:ext cx="7620000" cy="2090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More “Mystery Navigation”</a:t>
            </a:r>
          </a:p>
        </p:txBody>
      </p:sp>
      <p:sp>
        <p:nvSpPr>
          <p:cNvPr id="21507" name="Text Placeholder 8"/>
          <p:cNvSpPr>
            <a:spLocks noGrp="1"/>
          </p:cNvSpPr>
          <p:nvPr>
            <p:ph type="body" idx="1"/>
          </p:nvPr>
        </p:nvSpPr>
        <p:spPr/>
        <p:txBody>
          <a:bodyPr/>
          <a:lstStyle/>
          <a:p>
            <a:endParaRPr lang="en-US" smtClean="0"/>
          </a:p>
        </p:txBody>
      </p:sp>
      <p:sp>
        <p:nvSpPr>
          <p:cNvPr id="21508" name="Date Placeholder 2"/>
          <p:cNvSpPr>
            <a:spLocks noGrp="1"/>
          </p:cNvSpPr>
          <p:nvPr>
            <p:ph type="dt" sz="quarter" idx="10"/>
          </p:nvPr>
        </p:nvSpPr>
        <p:spPr>
          <a:noFill/>
        </p:spPr>
        <p:txBody>
          <a:bodyPr/>
          <a:lstStyle/>
          <a:p>
            <a:r>
              <a:rPr lang="en-US" smtClean="0"/>
              <a:t>Spring 2011</a:t>
            </a:r>
          </a:p>
        </p:txBody>
      </p:sp>
      <p:sp>
        <p:nvSpPr>
          <p:cNvPr id="21509" name="Footer Placeholder 3"/>
          <p:cNvSpPr>
            <a:spLocks noGrp="1"/>
          </p:cNvSpPr>
          <p:nvPr>
            <p:ph type="ftr" sz="quarter" idx="11"/>
          </p:nvPr>
        </p:nvSpPr>
        <p:spPr>
          <a:noFill/>
        </p:spPr>
        <p:txBody>
          <a:bodyPr/>
          <a:lstStyle/>
          <a:p>
            <a:r>
              <a:rPr lang="en-US" smtClean="0"/>
              <a:t>6.813/6.831 User Interface Design and Implementation</a:t>
            </a:r>
          </a:p>
        </p:txBody>
      </p:sp>
      <p:sp>
        <p:nvSpPr>
          <p:cNvPr id="21510" name="Slide Number Placeholder 4"/>
          <p:cNvSpPr>
            <a:spLocks noGrp="1"/>
          </p:cNvSpPr>
          <p:nvPr>
            <p:ph type="sldNum" sz="quarter" idx="12"/>
          </p:nvPr>
        </p:nvSpPr>
        <p:spPr>
          <a:noFill/>
        </p:spPr>
        <p:txBody>
          <a:bodyPr/>
          <a:lstStyle/>
          <a:p>
            <a:fld id="{85E469A7-454B-4061-AA26-133F58E98EA1}" type="slidenum">
              <a:rPr lang="en-US"/>
              <a:pPr/>
              <a:t>3</a:t>
            </a:fld>
            <a:endParaRPr lang="en-US"/>
          </a:p>
        </p:txBody>
      </p:sp>
      <p:pic>
        <p:nvPicPr>
          <p:cNvPr id="21511" name="Picture 3"/>
          <p:cNvPicPr>
            <a:picLocks noChangeAspect="1" noChangeArrowheads="1"/>
          </p:cNvPicPr>
          <p:nvPr/>
        </p:nvPicPr>
        <p:blipFill>
          <a:blip r:embed="rId3" cstate="print"/>
          <a:srcRect/>
          <a:stretch>
            <a:fillRect/>
          </a:stretch>
        </p:blipFill>
        <p:spPr bwMode="auto">
          <a:xfrm>
            <a:off x="1676400" y="1066800"/>
            <a:ext cx="5715000" cy="4852988"/>
          </a:xfrm>
          <a:prstGeom prst="rect">
            <a:avLst/>
          </a:prstGeom>
          <a:noFill/>
          <a:ln w="9525">
            <a:noFill/>
            <a:miter lim="800000"/>
            <a:headEnd/>
            <a:tailEnd/>
          </a:ln>
        </p:spPr>
      </p:pic>
      <p:sp>
        <p:nvSpPr>
          <p:cNvPr id="21512" name="Text Box 4"/>
          <p:cNvSpPr txBox="1">
            <a:spLocks noChangeArrowheads="1"/>
          </p:cNvSpPr>
          <p:nvPr/>
        </p:nvSpPr>
        <p:spPr bwMode="auto">
          <a:xfrm>
            <a:off x="4362450" y="5867400"/>
            <a:ext cx="3155950" cy="366713"/>
          </a:xfrm>
          <a:prstGeom prst="rect">
            <a:avLst/>
          </a:prstGeom>
          <a:noFill/>
          <a:ln w="12700" cap="sq">
            <a:noFill/>
            <a:miter lim="800000"/>
            <a:headEnd type="none" w="sm" len="sm"/>
            <a:tailEnd type="none" w="sm" len="sm"/>
          </a:ln>
        </p:spPr>
        <p:txBody>
          <a:bodyPr wrap="none" anchorCtr="1">
            <a:spAutoFit/>
          </a:bodyPr>
          <a:lstStyle/>
          <a:p>
            <a:r>
              <a:rPr lang="en-US" sz="1800">
                <a:latin typeface="Gill Sans MT" charset="0"/>
              </a:rPr>
              <a:t>Suggested by Adam Champy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14400"/>
          </a:xfrm>
        </p:spPr>
        <p:txBody>
          <a:bodyPr/>
          <a:lstStyle/>
          <a:p>
            <a:r>
              <a:rPr lang="en-US"/>
              <a:t>Nanoquiz</a:t>
            </a:r>
          </a:p>
        </p:txBody>
      </p:sp>
      <p:sp>
        <p:nvSpPr>
          <p:cNvPr id="4" name="Subtitle 3"/>
          <p:cNvSpPr>
            <a:spLocks noGrp="1"/>
          </p:cNvSpPr>
          <p:nvPr>
            <p:ph type="subTitle" idx="1"/>
          </p:nvPr>
        </p:nvSpPr>
        <p:spPr>
          <a:xfrm>
            <a:off x="1447800" y="5029200"/>
            <a:ext cx="6400800" cy="1524000"/>
          </a:xfrm>
        </p:spPr>
        <p:txBody>
          <a:bodyPr>
            <a:normAutofit fontScale="62500" lnSpcReduction="20000"/>
          </a:bodyPr>
          <a:lstStyle/>
          <a:p>
            <a:pPr algn="l">
              <a:buFont typeface="Arial"/>
              <a:buChar char="•"/>
            </a:pPr>
            <a:r>
              <a:rPr lang="en-US" sz="4000">
                <a:solidFill>
                  <a:schemeClr val="tx1"/>
                </a:solidFill>
              </a:rPr>
              <a:t> closed book, closed notes</a:t>
            </a:r>
          </a:p>
          <a:p>
            <a:pPr algn="l">
              <a:buFont typeface="Arial"/>
              <a:buChar char="•"/>
            </a:pPr>
            <a:r>
              <a:rPr lang="en-US" sz="4000">
                <a:solidFill>
                  <a:schemeClr val="tx1"/>
                </a:solidFill>
              </a:rPr>
              <a:t> submit </a:t>
            </a:r>
            <a:r>
              <a:rPr lang="en-US" sz="4000" b="1">
                <a:solidFill>
                  <a:schemeClr val="tx1"/>
                </a:solidFill>
              </a:rPr>
              <a:t>before </a:t>
            </a:r>
            <a:r>
              <a:rPr lang="en-US" sz="4000">
                <a:solidFill>
                  <a:schemeClr val="tx1"/>
                </a:solidFill>
              </a:rPr>
              <a:t>time is up (paper or web)</a:t>
            </a:r>
          </a:p>
          <a:p>
            <a:pPr algn="l">
              <a:buFont typeface="Arial"/>
              <a:buChar char="•"/>
            </a:pPr>
            <a:r>
              <a:rPr lang="en-US" sz="4000">
                <a:solidFill>
                  <a:schemeClr val="tx1"/>
                </a:solidFill>
              </a:rPr>
              <a:t> we’ll show a timer for the last 20 seconds</a:t>
            </a:r>
          </a:p>
        </p:txBody>
      </p:sp>
      <p:pic>
        <p:nvPicPr>
          <p:cNvPr id="5" name="Picture 4"/>
          <p:cNvPicPr>
            <a:picLocks noChangeAspect="1"/>
          </p:cNvPicPr>
          <p:nvPr/>
        </p:nvPicPr>
        <p:blipFill>
          <a:blip r:embed="rId2"/>
          <a:srcRect l="215" b="24841"/>
          <a:stretch>
            <a:fillRect/>
          </a:stretch>
        </p:blipFill>
        <p:spPr>
          <a:xfrm>
            <a:off x="1205033" y="1143000"/>
            <a:ext cx="6751166" cy="3492403"/>
          </a:xfrm>
          <a:prstGeom prst="rect">
            <a:avLst/>
          </a:prstGeom>
        </p:spPr>
      </p:pic>
      <p:sp>
        <p:nvSpPr>
          <p:cNvPr id="7" name="Right Arrow 6"/>
          <p:cNvSpPr/>
          <p:nvPr/>
        </p:nvSpPr>
        <p:spPr>
          <a:xfrm>
            <a:off x="367598" y="3674461"/>
            <a:ext cx="1137674" cy="651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2"/>
          <p:cNvSpPr txBox="1">
            <a:spLocks/>
          </p:cNvSpPr>
          <p:nvPr/>
        </p:nvSpPr>
        <p:spPr>
          <a:xfrm>
            <a:off x="457200" y="304800"/>
            <a:ext cx="8229600" cy="6186310"/>
          </a:xfrm>
          <a:prstGeom prst="rect">
            <a:avLst/>
          </a:prstGeom>
        </p:spPr>
        <p:txBody>
          <a:bodyPr vert="horz" wrap="square" lIns="91440" tIns="45720" rIns="91440" bIns="45720" rtlCol="0">
            <a:spAutoFit/>
          </a:bodyPr>
          <a:lstStyle/>
          <a:p>
            <a:pPr defTabSz="457200" fontAlgn="auto">
              <a:spcBef>
                <a:spcPts val="0"/>
              </a:spcBef>
              <a:spcAft>
                <a:spcPts val="0"/>
              </a:spcAft>
            </a:pPr>
            <a:r>
              <a:rPr lang="en-US" sz="1800" dirty="0">
                <a:solidFill>
                  <a:prstClr val="black"/>
                </a:solidFill>
                <a:latin typeface="Calibri"/>
                <a:cs typeface="+mn-cs"/>
              </a:rPr>
              <a:t>1. Which of the following are examples of direct manipulation interfaces? (choose</a:t>
            </a:r>
            <a:br>
              <a:rPr lang="en-US" sz="1800" dirty="0">
                <a:solidFill>
                  <a:prstClr val="black"/>
                </a:solidFill>
                <a:latin typeface="Calibri"/>
                <a:cs typeface="+mn-cs"/>
              </a:rPr>
            </a:br>
            <a:r>
              <a:rPr lang="en-US" sz="1800" dirty="0" smtClean="0">
                <a:solidFill>
                  <a:prstClr val="black"/>
                </a:solidFill>
                <a:latin typeface="Calibri"/>
                <a:cs typeface="+mn-cs"/>
              </a:rPr>
              <a:t> </a:t>
            </a:r>
            <a:r>
              <a:rPr lang="en-US" sz="1800" b="1" dirty="0" smtClean="0">
                <a:solidFill>
                  <a:prstClr val="black"/>
                </a:solidFill>
                <a:latin typeface="Calibri"/>
                <a:cs typeface="+mn-cs"/>
              </a:rPr>
              <a:t>all </a:t>
            </a:r>
            <a:r>
              <a:rPr lang="en-US" sz="1800" dirty="0" smtClean="0">
                <a:solidFill>
                  <a:prstClr val="black"/>
                </a:solidFill>
                <a:latin typeface="Calibri"/>
                <a:cs typeface="+mn-cs"/>
              </a:rPr>
              <a:t>good </a:t>
            </a:r>
            <a:r>
              <a:rPr lang="en-US" sz="1800" dirty="0">
                <a:solidFill>
                  <a:prstClr val="black"/>
                </a:solidFill>
                <a:latin typeface="Calibri"/>
                <a:cs typeface="+mn-cs"/>
              </a:rPr>
              <a:t>answers):</a:t>
            </a:r>
          </a:p>
          <a:p>
            <a:pPr defTabSz="457200" fontAlgn="auto">
              <a:spcBef>
                <a:spcPts val="0"/>
              </a:spcBef>
              <a:spcAft>
                <a:spcPts val="0"/>
              </a:spcAft>
            </a:pPr>
            <a:r>
              <a:rPr lang="en-US" sz="1800" dirty="0">
                <a:solidFill>
                  <a:prstClr val="black"/>
                </a:solidFill>
                <a:latin typeface="Calibri"/>
                <a:cs typeface="+mn-cs"/>
              </a:rPr>
              <a:t>	A. Unix shell            B. scrollbar           C. speech recognition</a:t>
            </a:r>
            <a:endParaRPr lang="en-US" sz="1800" dirty="0" smtClean="0">
              <a:solidFill>
                <a:prstClr val="black"/>
              </a:solidFill>
              <a:latin typeface="Calibri"/>
              <a:cs typeface="+mn-cs"/>
            </a:endParaRPr>
          </a:p>
          <a:p>
            <a:pPr defTabSz="457200" fontAlgn="auto">
              <a:spcBef>
                <a:spcPts val="0"/>
              </a:spcBef>
              <a:spcAft>
                <a:spcPts val="0"/>
              </a:spcAft>
            </a:pPr>
            <a:r>
              <a:rPr lang="en-US" sz="1800" dirty="0" smtClean="0">
                <a:solidFill>
                  <a:prstClr val="black"/>
                </a:solidFill>
                <a:latin typeface="Calibri"/>
                <a:cs typeface="+mn-cs"/>
              </a:rPr>
              <a:t> </a:t>
            </a:r>
          </a:p>
          <a:p>
            <a:pPr defTabSz="457200" fontAlgn="auto">
              <a:spcBef>
                <a:spcPts val="0"/>
              </a:spcBef>
              <a:spcAft>
                <a:spcPts val="0"/>
              </a:spcAft>
            </a:pPr>
            <a:r>
              <a:rPr lang="en-US" sz="1800" dirty="0" smtClean="0">
                <a:solidFill>
                  <a:prstClr val="black"/>
                </a:solidFill>
                <a:latin typeface="Calibri"/>
                <a:cs typeface="+mn-cs"/>
              </a:rPr>
              <a:t>2. Direct manipulation requires (choose </a:t>
            </a:r>
            <a:r>
              <a:rPr lang="en-US" sz="1800" b="1" dirty="0" smtClean="0">
                <a:solidFill>
                  <a:prstClr val="black"/>
                </a:solidFill>
                <a:latin typeface="Calibri"/>
                <a:cs typeface="+mn-cs"/>
              </a:rPr>
              <a:t>all</a:t>
            </a:r>
            <a:r>
              <a:rPr lang="en-US" sz="1800" dirty="0" smtClean="0">
                <a:solidFill>
                  <a:prstClr val="black"/>
                </a:solidFill>
                <a:latin typeface="Calibri"/>
                <a:cs typeface="+mn-cs"/>
              </a:rPr>
              <a:t> good answers):</a:t>
            </a:r>
          </a:p>
          <a:p>
            <a:pPr defTabSz="457200" fontAlgn="auto">
              <a:spcBef>
                <a:spcPts val="0"/>
              </a:spcBef>
              <a:spcAft>
                <a:spcPts val="0"/>
              </a:spcAft>
            </a:pPr>
            <a:r>
              <a:rPr lang="en-US" sz="1800" dirty="0" smtClean="0">
                <a:solidFill>
                  <a:prstClr val="black"/>
                </a:solidFill>
                <a:latin typeface="Calibri"/>
                <a:cs typeface="+mn-cs"/>
              </a:rPr>
              <a:t>	A. A touchscreen interface</a:t>
            </a:r>
          </a:p>
          <a:p>
            <a:pPr defTabSz="457200" fontAlgn="auto">
              <a:spcBef>
                <a:spcPts val="0"/>
              </a:spcBef>
              <a:spcAft>
                <a:spcPts val="0"/>
              </a:spcAft>
            </a:pPr>
            <a:r>
              <a:rPr lang="en-US" sz="1800" dirty="0" smtClean="0">
                <a:solidFill>
                  <a:prstClr val="black"/>
                </a:solidFill>
                <a:latin typeface="Calibri"/>
                <a:cs typeface="+mn-cs"/>
              </a:rPr>
              <a:t>	B. Physical actions or labeled button presses</a:t>
            </a:r>
          </a:p>
          <a:p>
            <a:pPr defTabSz="457200" fontAlgn="auto">
              <a:spcBef>
                <a:spcPts val="0"/>
              </a:spcBef>
              <a:spcAft>
                <a:spcPts val="0"/>
              </a:spcAft>
            </a:pPr>
            <a:r>
              <a:rPr lang="en-US" sz="1800" dirty="0" smtClean="0">
                <a:solidFill>
                  <a:prstClr val="black"/>
                </a:solidFill>
                <a:latin typeface="Calibri"/>
                <a:cs typeface="+mn-cs"/>
              </a:rPr>
              <a:t>	C. A continuous visual representation</a:t>
            </a:r>
          </a:p>
          <a:p>
            <a:pPr defTabSz="457200" fontAlgn="auto">
              <a:spcBef>
                <a:spcPts val="0"/>
              </a:spcBef>
              <a:spcAft>
                <a:spcPts val="0"/>
              </a:spcAft>
            </a:pPr>
            <a:endParaRPr lang="en-US" sz="1800" dirty="0" smtClean="0">
              <a:solidFill>
                <a:prstClr val="black"/>
              </a:solidFill>
              <a:latin typeface="Calibri"/>
              <a:cs typeface="+mn-cs"/>
            </a:endParaRPr>
          </a:p>
          <a:p>
            <a:pPr defTabSz="457200" fontAlgn="auto">
              <a:spcBef>
                <a:spcPts val="0"/>
              </a:spcBef>
              <a:spcAft>
                <a:spcPts val="0"/>
              </a:spcAft>
            </a:pPr>
            <a:r>
              <a:rPr lang="en-US" sz="1800" dirty="0" smtClean="0">
                <a:solidFill>
                  <a:prstClr val="black"/>
                </a:solidFill>
                <a:latin typeface="Calibri"/>
                <a:cs typeface="+mn-cs"/>
              </a:rPr>
              <a:t>3. Which of the following are examples of perceived affordances? (choose </a:t>
            </a:r>
            <a:r>
              <a:rPr lang="en-US" sz="1800" b="1" dirty="0" smtClean="0">
                <a:solidFill>
                  <a:prstClr val="black"/>
                </a:solidFill>
                <a:latin typeface="Calibri"/>
                <a:cs typeface="+mn-cs"/>
              </a:rPr>
              <a:t>all </a:t>
            </a:r>
            <a:r>
              <a:rPr lang="en-US" sz="1800" dirty="0" smtClean="0">
                <a:solidFill>
                  <a:prstClr val="black"/>
                </a:solidFill>
                <a:latin typeface="Calibri"/>
                <a:cs typeface="+mn-cs"/>
              </a:rPr>
              <a:t>good answers)</a:t>
            </a:r>
          </a:p>
          <a:p>
            <a:pPr defTabSz="457200" fontAlgn="auto">
              <a:spcBef>
                <a:spcPts val="0"/>
              </a:spcBef>
              <a:spcAft>
                <a:spcPts val="0"/>
              </a:spcAft>
            </a:pPr>
            <a:r>
              <a:rPr lang="en-US" sz="1800" dirty="0" smtClean="0">
                <a:solidFill>
                  <a:prstClr val="black"/>
                </a:solidFill>
                <a:latin typeface="Calibri"/>
                <a:cs typeface="+mn-cs"/>
              </a:rPr>
              <a:t>	A. The underline of a hyperlink. </a:t>
            </a:r>
          </a:p>
          <a:p>
            <a:pPr defTabSz="457200" fontAlgn="auto">
              <a:spcBef>
                <a:spcPts val="0"/>
              </a:spcBef>
              <a:spcAft>
                <a:spcPts val="0"/>
              </a:spcAft>
            </a:pPr>
            <a:r>
              <a:rPr lang="en-US" sz="1800" dirty="0" smtClean="0">
                <a:solidFill>
                  <a:prstClr val="black"/>
                </a:solidFill>
                <a:latin typeface="Calibri"/>
                <a:cs typeface="+mn-cs"/>
              </a:rPr>
              <a:t>	B. The apparent cost of learning a new interface.</a:t>
            </a:r>
          </a:p>
          <a:p>
            <a:pPr defTabSz="457200" fontAlgn="auto">
              <a:spcBef>
                <a:spcPts val="0"/>
              </a:spcBef>
              <a:spcAft>
                <a:spcPts val="0"/>
              </a:spcAft>
            </a:pPr>
            <a:r>
              <a:rPr lang="en-US" sz="1800" dirty="0" smtClean="0">
                <a:solidFill>
                  <a:prstClr val="black"/>
                </a:solidFill>
                <a:latin typeface="Calibri"/>
                <a:cs typeface="+mn-cs"/>
              </a:rPr>
              <a:t>	C. The temperature of air coming out of a furnace.</a:t>
            </a:r>
          </a:p>
          <a:p>
            <a:pPr defTabSz="457200" fontAlgn="auto">
              <a:spcBef>
                <a:spcPts val="0"/>
              </a:spcBef>
              <a:spcAft>
                <a:spcPts val="0"/>
              </a:spcAft>
            </a:pPr>
            <a:endParaRPr lang="en-US" sz="1800" dirty="0" smtClean="0">
              <a:solidFill>
                <a:prstClr val="black"/>
              </a:solidFill>
              <a:latin typeface="Calibri"/>
              <a:cs typeface="+mn-cs"/>
            </a:endParaRPr>
          </a:p>
          <a:p>
            <a:pPr defTabSz="457200" fontAlgn="auto">
              <a:spcBef>
                <a:spcPts val="0"/>
              </a:spcBef>
              <a:spcAft>
                <a:spcPts val="0"/>
              </a:spcAft>
            </a:pPr>
            <a:r>
              <a:rPr lang="en-US" sz="1800" dirty="0" smtClean="0">
                <a:solidFill>
                  <a:prstClr val="black"/>
                </a:solidFill>
                <a:latin typeface="Calibri"/>
                <a:cs typeface="+mn-cs"/>
              </a:rPr>
              <a:t>4. Which of the following are valid conclusions to draw from our understanding of human memory and learning? (choose </a:t>
            </a:r>
            <a:r>
              <a:rPr lang="en-US" sz="1800" b="1" dirty="0" smtClean="0">
                <a:solidFill>
                  <a:prstClr val="black"/>
                </a:solidFill>
                <a:latin typeface="Calibri"/>
                <a:cs typeface="+mn-cs"/>
              </a:rPr>
              <a:t>all</a:t>
            </a:r>
            <a:r>
              <a:rPr lang="en-US" sz="1800" dirty="0" smtClean="0">
                <a:solidFill>
                  <a:prstClr val="black"/>
                </a:solidFill>
                <a:latin typeface="Calibri"/>
                <a:cs typeface="+mn-cs"/>
              </a:rPr>
              <a:t> good answers)</a:t>
            </a:r>
          </a:p>
          <a:p>
            <a:pPr defTabSz="457200" fontAlgn="auto">
              <a:spcBef>
                <a:spcPts val="0"/>
              </a:spcBef>
              <a:spcAft>
                <a:spcPts val="0"/>
              </a:spcAft>
            </a:pPr>
            <a:r>
              <a:rPr lang="en-US" sz="1800" dirty="0" smtClean="0">
                <a:solidFill>
                  <a:prstClr val="black"/>
                </a:solidFill>
                <a:latin typeface="Calibri"/>
                <a:cs typeface="+mn-cs"/>
              </a:rPr>
              <a:t>	A. Menus on the screen should have at most 7 +/- 2 choices.</a:t>
            </a:r>
          </a:p>
          <a:p>
            <a:pPr defTabSz="457200" fontAlgn="auto">
              <a:spcBef>
                <a:spcPts val="0"/>
              </a:spcBef>
              <a:spcAft>
                <a:spcPts val="0"/>
              </a:spcAft>
            </a:pPr>
            <a:r>
              <a:rPr lang="en-US" sz="1800" dirty="0" smtClean="0">
                <a:solidFill>
                  <a:prstClr val="black"/>
                </a:solidFill>
                <a:latin typeface="Calibri"/>
                <a:cs typeface="+mn-cs"/>
              </a:rPr>
              <a:t>	B. Menus are more learnable than command languages </a:t>
            </a:r>
            <a:br>
              <a:rPr lang="en-US" sz="1800" dirty="0" smtClean="0">
                <a:solidFill>
                  <a:prstClr val="black"/>
                </a:solidFill>
                <a:latin typeface="Calibri"/>
                <a:cs typeface="+mn-cs"/>
              </a:rPr>
            </a:br>
            <a:r>
              <a:rPr lang="en-US" sz="1800" dirty="0" smtClean="0">
                <a:solidFill>
                  <a:prstClr val="black"/>
                </a:solidFill>
                <a:latin typeface="Calibri"/>
                <a:cs typeface="+mn-cs"/>
              </a:rPr>
              <a:t>             because recognition is easier than recall.</a:t>
            </a:r>
          </a:p>
          <a:p>
            <a:pPr defTabSz="457200" fontAlgn="auto">
              <a:spcBef>
                <a:spcPts val="0"/>
              </a:spcBef>
              <a:spcAft>
                <a:spcPts val="0"/>
              </a:spcAft>
            </a:pPr>
            <a:r>
              <a:rPr lang="en-US" sz="1800" dirty="0" smtClean="0">
                <a:solidFill>
                  <a:prstClr val="black"/>
                </a:solidFill>
                <a:latin typeface="Calibri"/>
                <a:cs typeface="+mn-cs"/>
              </a:rPr>
              <a:t>	C. Remembering a menu command requires elaborative rehearsal.</a:t>
            </a:r>
          </a:p>
          <a:p>
            <a:pPr defTabSz="457200" fontAlgn="auto">
              <a:spcBef>
                <a:spcPts val="0"/>
              </a:spcBef>
              <a:spcAft>
                <a:spcPts val="0"/>
              </a:spcAft>
            </a:pPr>
            <a:endParaRPr lang="en-US" sz="1800" dirty="0" smtClean="0">
              <a:solidFill>
                <a:prstClr val="black"/>
              </a:solidFill>
              <a:latin typeface="Calibri"/>
              <a:cs typeface="+mn-cs"/>
            </a:endParaRPr>
          </a:p>
        </p:txBody>
      </p:sp>
      <p:sp>
        <p:nvSpPr>
          <p:cNvPr id="3" name="TextBox 2"/>
          <p:cNvSpPr txBox="1"/>
          <p:nvPr/>
        </p:nvSpPr>
        <p:spPr>
          <a:xfrm>
            <a:off x="8538020" y="0"/>
            <a:ext cx="605980" cy="369332"/>
          </a:xfrm>
          <a:prstGeom prst="rect">
            <a:avLst/>
          </a:prstGeom>
          <a:noFill/>
        </p:spPr>
        <p:txBody>
          <a:bodyPr wrap="none" rtlCol="0">
            <a:spAutoFit/>
          </a:bodyPr>
          <a:lstStyle/>
          <a:p>
            <a:pPr defTabSz="457200" fontAlgn="auto">
              <a:spcBef>
                <a:spcPts val="0"/>
              </a:spcBef>
              <a:spcAft>
                <a:spcPts val="0"/>
              </a:spcAft>
            </a:pPr>
            <a:r>
              <a:rPr lang="en-US" sz="1800">
                <a:solidFill>
                  <a:prstClr val="black"/>
                </a:solidFill>
                <a:latin typeface="Calibri"/>
                <a:cs typeface="+mn-cs"/>
              </a:rPr>
              <a:t>NQ2</a:t>
            </a:r>
          </a:p>
        </p:txBody>
      </p:sp>
      <p:sp>
        <p:nvSpPr>
          <p:cNvPr id="5" name="TextBox 4"/>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20</a:t>
            </a:r>
          </a:p>
        </p:txBody>
      </p:sp>
      <p:sp>
        <p:nvSpPr>
          <p:cNvPr id="6" name="TextBox 5"/>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19</a:t>
            </a:r>
          </a:p>
        </p:txBody>
      </p:sp>
      <p:sp>
        <p:nvSpPr>
          <p:cNvPr id="7" name="TextBox 6"/>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18</a:t>
            </a:r>
          </a:p>
        </p:txBody>
      </p:sp>
      <p:sp>
        <p:nvSpPr>
          <p:cNvPr id="8" name="TextBox 7"/>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17</a:t>
            </a:r>
          </a:p>
        </p:txBody>
      </p:sp>
      <p:sp>
        <p:nvSpPr>
          <p:cNvPr id="9" name="TextBox 8"/>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16</a:t>
            </a:r>
          </a:p>
        </p:txBody>
      </p:sp>
      <p:sp>
        <p:nvSpPr>
          <p:cNvPr id="10" name="TextBox 9"/>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15</a:t>
            </a:r>
          </a:p>
        </p:txBody>
      </p:sp>
      <p:sp>
        <p:nvSpPr>
          <p:cNvPr id="11" name="TextBox 10"/>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14</a:t>
            </a:r>
          </a:p>
        </p:txBody>
      </p:sp>
      <p:sp>
        <p:nvSpPr>
          <p:cNvPr id="12" name="TextBox 11"/>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13</a:t>
            </a:r>
          </a:p>
        </p:txBody>
      </p:sp>
      <p:sp>
        <p:nvSpPr>
          <p:cNvPr id="13" name="TextBox 12"/>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12</a:t>
            </a:r>
          </a:p>
        </p:txBody>
      </p:sp>
      <p:sp>
        <p:nvSpPr>
          <p:cNvPr id="14" name="TextBox 13"/>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11</a:t>
            </a:r>
          </a:p>
        </p:txBody>
      </p:sp>
      <p:sp>
        <p:nvSpPr>
          <p:cNvPr id="15" name="TextBox 14"/>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10</a:t>
            </a:r>
          </a:p>
        </p:txBody>
      </p:sp>
      <p:sp>
        <p:nvSpPr>
          <p:cNvPr id="16" name="TextBox 15"/>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9</a:t>
            </a:r>
          </a:p>
        </p:txBody>
      </p:sp>
      <p:sp>
        <p:nvSpPr>
          <p:cNvPr id="17" name="TextBox 16"/>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8</a:t>
            </a:r>
          </a:p>
        </p:txBody>
      </p:sp>
      <p:sp>
        <p:nvSpPr>
          <p:cNvPr id="18" name="TextBox 17"/>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7</a:t>
            </a:r>
          </a:p>
        </p:txBody>
      </p:sp>
      <p:sp>
        <p:nvSpPr>
          <p:cNvPr id="19" name="TextBox 18"/>
          <p:cNvSpPr txBox="1"/>
          <p:nvPr/>
        </p:nvSpPr>
        <p:spPr>
          <a:xfrm>
            <a:off x="8221452" y="0"/>
            <a:ext cx="922548" cy="1015663"/>
          </a:xfrm>
          <a:prstGeom prst="rect">
            <a:avLst/>
          </a:prstGeom>
          <a:solidFill>
            <a:schemeClr val="bg1"/>
          </a:solidFill>
        </p:spPr>
        <p:txBody>
          <a:bodyPr wrap="square" rtlCol="0">
            <a:spAutoFit/>
          </a:bodyPr>
          <a:lstStyle/>
          <a:p>
            <a:pPr defTabSz="457200" fontAlgn="auto">
              <a:spcBef>
                <a:spcPts val="0"/>
              </a:spcBef>
              <a:spcAft>
                <a:spcPts val="0"/>
              </a:spcAft>
            </a:pPr>
            <a:r>
              <a:rPr lang="en-US" sz="6000">
                <a:solidFill>
                  <a:prstClr val="black"/>
                </a:solidFill>
                <a:latin typeface="Calibri"/>
                <a:cs typeface="+mn-cs"/>
              </a:rPr>
              <a:t>  6</a:t>
            </a:r>
          </a:p>
        </p:txBody>
      </p:sp>
      <p:sp>
        <p:nvSpPr>
          <p:cNvPr id="20" name="TextBox 19"/>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5</a:t>
            </a:r>
          </a:p>
        </p:txBody>
      </p:sp>
      <p:sp>
        <p:nvSpPr>
          <p:cNvPr id="21" name="TextBox 20"/>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4</a:t>
            </a:r>
          </a:p>
        </p:txBody>
      </p:sp>
      <p:sp>
        <p:nvSpPr>
          <p:cNvPr id="22" name="TextBox 21"/>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3</a:t>
            </a:r>
          </a:p>
        </p:txBody>
      </p:sp>
      <p:sp>
        <p:nvSpPr>
          <p:cNvPr id="23" name="TextBox 22"/>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2</a:t>
            </a:r>
          </a:p>
        </p:txBody>
      </p:sp>
      <p:sp>
        <p:nvSpPr>
          <p:cNvPr id="24" name="TextBox 23"/>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1</a:t>
            </a:r>
          </a:p>
        </p:txBody>
      </p:sp>
      <p:sp>
        <p:nvSpPr>
          <p:cNvPr id="25" name="TextBox 24"/>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0</a:t>
            </a:r>
          </a:p>
        </p:txBody>
      </p:sp>
      <p:sp>
        <p:nvSpPr>
          <p:cNvPr id="26" name="Oval 25"/>
          <p:cNvSpPr/>
          <p:nvPr/>
        </p:nvSpPr>
        <p:spPr bwMode="auto">
          <a:xfrm>
            <a:off x="2667000" y="9144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7" name="Oval 26"/>
          <p:cNvSpPr/>
          <p:nvPr/>
        </p:nvSpPr>
        <p:spPr bwMode="auto">
          <a:xfrm>
            <a:off x="931333" y="2015066"/>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8" name="Oval 27"/>
          <p:cNvSpPr/>
          <p:nvPr/>
        </p:nvSpPr>
        <p:spPr bwMode="auto">
          <a:xfrm>
            <a:off x="931333" y="22860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9" name="Oval 28"/>
          <p:cNvSpPr/>
          <p:nvPr/>
        </p:nvSpPr>
        <p:spPr bwMode="auto">
          <a:xfrm>
            <a:off x="931333" y="3386666"/>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0" name="Oval 29"/>
          <p:cNvSpPr/>
          <p:nvPr/>
        </p:nvSpPr>
        <p:spPr bwMode="auto">
          <a:xfrm>
            <a:off x="914400" y="53340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10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grpId="0" nodeType="afterEffect">
                                  <p:stCondLst>
                                    <p:cond delay="10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11000"/>
                            </p:stCondLst>
                            <p:childTnLst>
                              <p:par>
                                <p:cTn id="41" presetID="1" presetClass="entr" presetSubtype="0" fill="hold" grpId="0" nodeType="afterEffect">
                                  <p:stCondLst>
                                    <p:cond delay="100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12000"/>
                            </p:stCondLst>
                            <p:childTnLst>
                              <p:par>
                                <p:cTn id="44" presetID="1" presetClass="entr" presetSubtype="0" fill="hold" grpId="0" nodeType="afterEffect">
                                  <p:stCondLst>
                                    <p:cond delay="1000"/>
                                  </p:stCondLst>
                                  <p:childTnLst>
                                    <p:set>
                                      <p:cBhvr>
                                        <p:cTn id="45" dur="1" fill="hold">
                                          <p:stCondLst>
                                            <p:cond delay="0"/>
                                          </p:stCondLst>
                                        </p:cTn>
                                        <p:tgtEl>
                                          <p:spTgt spid="18"/>
                                        </p:tgtEl>
                                        <p:attrNameLst>
                                          <p:attrName>style.visibility</p:attrName>
                                        </p:attrNameLst>
                                      </p:cBhvr>
                                      <p:to>
                                        <p:strVal val="visible"/>
                                      </p:to>
                                    </p:set>
                                  </p:childTnLst>
                                </p:cTn>
                              </p:par>
                            </p:childTnLst>
                          </p:cTn>
                        </p:par>
                        <p:par>
                          <p:cTn id="46" fill="hold">
                            <p:stCondLst>
                              <p:cond delay="13000"/>
                            </p:stCondLst>
                            <p:childTnLst>
                              <p:par>
                                <p:cTn id="47" presetID="1" presetClass="entr" presetSubtype="0" fill="hold" grpId="0" nodeType="afterEffect">
                                  <p:stCondLst>
                                    <p:cond delay="100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grpId="0" nodeType="afterEffect">
                                  <p:stCondLst>
                                    <p:cond delay="10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grpId="0" nodeType="afterEffect">
                                  <p:stCondLst>
                                    <p:cond delay="1000"/>
                                  </p:stCondLst>
                                  <p:childTnLst>
                                    <p:set>
                                      <p:cBhvr>
                                        <p:cTn id="54" dur="1" fill="hold">
                                          <p:stCondLst>
                                            <p:cond delay="0"/>
                                          </p:stCondLst>
                                        </p:cTn>
                                        <p:tgtEl>
                                          <p:spTgt spid="21"/>
                                        </p:tgtEl>
                                        <p:attrNameLst>
                                          <p:attrName>style.visibility</p:attrName>
                                        </p:attrNameLst>
                                      </p:cBhvr>
                                      <p:to>
                                        <p:strVal val="visible"/>
                                      </p:to>
                                    </p:set>
                                  </p:childTnLst>
                                </p:cTn>
                              </p:par>
                            </p:childTnLst>
                          </p:cTn>
                        </p:par>
                        <p:par>
                          <p:cTn id="55" fill="hold">
                            <p:stCondLst>
                              <p:cond delay="16000"/>
                            </p:stCondLst>
                            <p:childTnLst>
                              <p:par>
                                <p:cTn id="56" presetID="1" presetClass="entr" presetSubtype="0" fill="hold" grpId="0" nodeType="afterEffect">
                                  <p:stCondLst>
                                    <p:cond delay="1000"/>
                                  </p:stCondLst>
                                  <p:childTnLst>
                                    <p:set>
                                      <p:cBhvr>
                                        <p:cTn id="57" dur="1" fill="hold">
                                          <p:stCondLst>
                                            <p:cond delay="0"/>
                                          </p:stCondLst>
                                        </p:cTn>
                                        <p:tgtEl>
                                          <p:spTgt spid="22"/>
                                        </p:tgtEl>
                                        <p:attrNameLst>
                                          <p:attrName>style.visibility</p:attrName>
                                        </p:attrNameLst>
                                      </p:cBhvr>
                                      <p:to>
                                        <p:strVal val="visible"/>
                                      </p:to>
                                    </p:set>
                                  </p:childTnLst>
                                </p:cTn>
                              </p:par>
                            </p:childTnLst>
                          </p:cTn>
                        </p:par>
                        <p:par>
                          <p:cTn id="58" fill="hold">
                            <p:stCondLst>
                              <p:cond delay="17000"/>
                            </p:stCondLst>
                            <p:childTnLst>
                              <p:par>
                                <p:cTn id="59" presetID="1" presetClass="entr" presetSubtype="0" fill="hold" grpId="0" nodeType="afterEffect">
                                  <p:stCondLst>
                                    <p:cond delay="100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18000"/>
                            </p:stCondLst>
                            <p:childTnLst>
                              <p:par>
                                <p:cTn id="62" presetID="1" presetClass="entr" presetSubtype="0" fill="hold" grpId="0" nodeType="afterEffect">
                                  <p:stCondLst>
                                    <p:cond delay="1000"/>
                                  </p:stCondLst>
                                  <p:childTnLst>
                                    <p:set>
                                      <p:cBhvr>
                                        <p:cTn id="63" dur="1" fill="hold">
                                          <p:stCondLst>
                                            <p:cond delay="0"/>
                                          </p:stCondLst>
                                        </p:cTn>
                                        <p:tgtEl>
                                          <p:spTgt spid="24"/>
                                        </p:tgtEl>
                                        <p:attrNameLst>
                                          <p:attrName>style.visibility</p:attrName>
                                        </p:attrNameLst>
                                      </p:cBhvr>
                                      <p:to>
                                        <p:strVal val="visible"/>
                                      </p:to>
                                    </p:set>
                                  </p:childTnLst>
                                </p:cTn>
                              </p:par>
                            </p:childTnLst>
                          </p:cTn>
                        </p:par>
                        <p:par>
                          <p:cTn id="64" fill="hold">
                            <p:stCondLst>
                              <p:cond delay="19000"/>
                            </p:stCondLst>
                            <p:childTnLst>
                              <p:par>
                                <p:cTn id="65" presetID="1" presetClass="entr" presetSubtype="0" fill="hold" grpId="0" nodeType="afterEffect">
                                  <p:stCondLst>
                                    <p:cond delay="100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Today’s Topics</a:t>
            </a:r>
          </a:p>
        </p:txBody>
      </p:sp>
      <p:sp>
        <p:nvSpPr>
          <p:cNvPr id="23555" name="Rectangle 3"/>
          <p:cNvSpPr>
            <a:spLocks noGrp="1" noChangeArrowheads="1"/>
          </p:cNvSpPr>
          <p:nvPr>
            <p:ph type="body" idx="1"/>
          </p:nvPr>
        </p:nvSpPr>
        <p:spPr/>
        <p:txBody>
          <a:bodyPr/>
          <a:lstStyle/>
          <a:p>
            <a:r>
              <a:rPr lang="en-US" smtClean="0"/>
              <a:t>Visible actions</a:t>
            </a:r>
          </a:p>
          <a:p>
            <a:pPr lvl="1"/>
            <a:r>
              <a:rPr lang="en-US" smtClean="0"/>
              <a:t>Information scent</a:t>
            </a:r>
          </a:p>
          <a:p>
            <a:r>
              <a:rPr lang="en-US" smtClean="0"/>
              <a:t>Visible state</a:t>
            </a:r>
          </a:p>
          <a:p>
            <a:pPr lvl="1"/>
            <a:r>
              <a:rPr lang="en-US" smtClean="0"/>
              <a:t>Locus of attention</a:t>
            </a:r>
          </a:p>
          <a:p>
            <a:r>
              <a:rPr lang="en-US" smtClean="0"/>
              <a:t>Visible feedback</a:t>
            </a:r>
          </a:p>
          <a:p>
            <a:pPr lvl="1"/>
            <a:r>
              <a:rPr lang="en-US" smtClean="0"/>
              <a:t>Perceptual fusion</a:t>
            </a:r>
          </a:p>
          <a:p>
            <a:pPr lvl="1"/>
            <a:r>
              <a:rPr lang="en-US" smtClean="0"/>
              <a:t>Response time</a:t>
            </a:r>
          </a:p>
        </p:txBody>
      </p:sp>
      <p:sp>
        <p:nvSpPr>
          <p:cNvPr id="23556" name="Date Placeholder 3"/>
          <p:cNvSpPr>
            <a:spLocks noGrp="1"/>
          </p:cNvSpPr>
          <p:nvPr>
            <p:ph type="dt" sz="quarter" idx="10"/>
          </p:nvPr>
        </p:nvSpPr>
        <p:spPr>
          <a:noFill/>
        </p:spPr>
        <p:txBody>
          <a:bodyPr/>
          <a:lstStyle/>
          <a:p>
            <a:r>
              <a:rPr lang="en-US" smtClean="0"/>
              <a:t>Spring 2011</a:t>
            </a:r>
          </a:p>
        </p:txBody>
      </p:sp>
      <p:sp>
        <p:nvSpPr>
          <p:cNvPr id="23557" name="Footer Placeholder 4"/>
          <p:cNvSpPr>
            <a:spLocks noGrp="1"/>
          </p:cNvSpPr>
          <p:nvPr>
            <p:ph type="ftr" sz="quarter" idx="11"/>
          </p:nvPr>
        </p:nvSpPr>
        <p:spPr>
          <a:noFill/>
        </p:spPr>
        <p:txBody>
          <a:bodyPr/>
          <a:lstStyle/>
          <a:p>
            <a:r>
              <a:rPr lang="en-US" smtClean="0"/>
              <a:t>6.813/6.831 User Interface Design and Implementation</a:t>
            </a:r>
          </a:p>
        </p:txBody>
      </p:sp>
      <p:sp>
        <p:nvSpPr>
          <p:cNvPr id="23558" name="Slide Number Placeholder 5"/>
          <p:cNvSpPr>
            <a:spLocks noGrp="1"/>
          </p:cNvSpPr>
          <p:nvPr>
            <p:ph type="sldNum" sz="quarter" idx="12"/>
          </p:nvPr>
        </p:nvSpPr>
        <p:spPr>
          <a:noFill/>
        </p:spPr>
        <p:txBody>
          <a:bodyPr/>
          <a:lstStyle/>
          <a:p>
            <a:fld id="{CA5EA849-E6A4-4627-A6C2-8403EA937642}" type="slidenum">
              <a:rPr lang="en-US"/>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Visibility</a:t>
            </a:r>
          </a:p>
        </p:txBody>
      </p:sp>
      <p:sp>
        <p:nvSpPr>
          <p:cNvPr id="25603" name="Rectangle 3"/>
          <p:cNvSpPr>
            <a:spLocks noGrp="1" noChangeArrowheads="1"/>
          </p:cNvSpPr>
          <p:nvPr>
            <p:ph type="body" idx="1"/>
          </p:nvPr>
        </p:nvSpPr>
        <p:spPr/>
        <p:txBody>
          <a:bodyPr/>
          <a:lstStyle/>
          <a:p>
            <a:r>
              <a:rPr lang="en-US" smtClean="0"/>
              <a:t>Relevant parts of system should be visible</a:t>
            </a:r>
          </a:p>
          <a:p>
            <a:pPr lvl="1"/>
            <a:r>
              <a:rPr lang="en-US" smtClean="0"/>
              <a:t>Not usually a problem in the real world</a:t>
            </a:r>
          </a:p>
          <a:p>
            <a:pPr lvl="1"/>
            <a:r>
              <a:rPr lang="en-US" smtClean="0"/>
              <a:t>But takes extra effort in computer interfaces</a:t>
            </a:r>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p:txBody>
      </p:sp>
      <p:sp>
        <p:nvSpPr>
          <p:cNvPr id="25604" name="Date Placeholder 3"/>
          <p:cNvSpPr>
            <a:spLocks noGrp="1"/>
          </p:cNvSpPr>
          <p:nvPr>
            <p:ph type="dt" sz="quarter" idx="10"/>
          </p:nvPr>
        </p:nvSpPr>
        <p:spPr>
          <a:noFill/>
        </p:spPr>
        <p:txBody>
          <a:bodyPr/>
          <a:lstStyle/>
          <a:p>
            <a:r>
              <a:rPr lang="en-US" smtClean="0"/>
              <a:t>Spring 2011</a:t>
            </a:r>
          </a:p>
        </p:txBody>
      </p:sp>
      <p:sp>
        <p:nvSpPr>
          <p:cNvPr id="25605" name="Footer Placeholder 4"/>
          <p:cNvSpPr>
            <a:spLocks noGrp="1"/>
          </p:cNvSpPr>
          <p:nvPr>
            <p:ph type="ftr" sz="quarter" idx="11"/>
          </p:nvPr>
        </p:nvSpPr>
        <p:spPr>
          <a:noFill/>
        </p:spPr>
        <p:txBody>
          <a:bodyPr/>
          <a:lstStyle/>
          <a:p>
            <a:r>
              <a:rPr lang="en-US" smtClean="0"/>
              <a:t>6.813/6.831 User Interface Design and Implementation</a:t>
            </a:r>
          </a:p>
        </p:txBody>
      </p:sp>
      <p:sp>
        <p:nvSpPr>
          <p:cNvPr id="25606" name="Slide Number Placeholder 5"/>
          <p:cNvSpPr>
            <a:spLocks noGrp="1"/>
          </p:cNvSpPr>
          <p:nvPr>
            <p:ph type="sldNum" sz="quarter" idx="12"/>
          </p:nvPr>
        </p:nvSpPr>
        <p:spPr>
          <a:noFill/>
        </p:spPr>
        <p:txBody>
          <a:bodyPr/>
          <a:lstStyle/>
          <a:p>
            <a:fld id="{A59583E8-F627-4059-B334-599250072E6C}" type="slidenum">
              <a:rPr lang="en-US"/>
              <a:pPr/>
              <a:t>7</a:t>
            </a:fld>
            <a:endParaRPr lang="en-US"/>
          </a:p>
        </p:txBody>
      </p:sp>
      <p:grpSp>
        <p:nvGrpSpPr>
          <p:cNvPr id="25607" name="Group 10"/>
          <p:cNvGrpSpPr>
            <a:grpSpLocks/>
          </p:cNvGrpSpPr>
          <p:nvPr/>
        </p:nvGrpSpPr>
        <p:grpSpPr bwMode="auto">
          <a:xfrm>
            <a:off x="2438400" y="2971800"/>
            <a:ext cx="3200400" cy="2305050"/>
            <a:chOff x="838200" y="1447800"/>
            <a:chExt cx="7467600" cy="4514850"/>
          </a:xfrm>
        </p:grpSpPr>
        <p:pic>
          <p:nvPicPr>
            <p:cNvPr id="25608" name="Picture 3" descr="cdibmx"/>
            <p:cNvPicPr>
              <a:picLocks noChangeAspect="1" noChangeArrowheads="1"/>
            </p:cNvPicPr>
            <p:nvPr/>
          </p:nvPicPr>
          <p:blipFill>
            <a:blip r:embed="rId3" cstate="print"/>
            <a:srcRect/>
            <a:stretch>
              <a:fillRect/>
            </a:stretch>
          </p:blipFill>
          <p:spPr bwMode="auto">
            <a:xfrm>
              <a:off x="838200" y="1447800"/>
              <a:ext cx="7467600" cy="3284538"/>
            </a:xfrm>
            <a:prstGeom prst="rect">
              <a:avLst/>
            </a:prstGeom>
            <a:noFill/>
            <a:ln w="9525">
              <a:noFill/>
              <a:miter lim="800000"/>
              <a:headEnd/>
              <a:tailEnd/>
            </a:ln>
          </p:spPr>
        </p:pic>
        <p:pic>
          <p:nvPicPr>
            <p:cNvPr id="25609" name="Picture 4" descr="cdpage"/>
            <p:cNvPicPr>
              <a:picLocks noChangeAspect="1" noChangeArrowheads="1"/>
            </p:cNvPicPr>
            <p:nvPr/>
          </p:nvPicPr>
          <p:blipFill>
            <a:blip r:embed="rId4" cstate="print"/>
            <a:srcRect/>
            <a:stretch>
              <a:fillRect/>
            </a:stretch>
          </p:blipFill>
          <p:spPr bwMode="auto">
            <a:xfrm>
              <a:off x="5638800" y="5257800"/>
              <a:ext cx="1114425" cy="704850"/>
            </a:xfrm>
            <a:prstGeom prst="rect">
              <a:avLst/>
            </a:prstGeom>
            <a:noFill/>
            <a:ln w="9525">
              <a:noFill/>
              <a:miter lim="800000"/>
              <a:headEnd/>
              <a:tailEnd/>
            </a:ln>
          </p:spPr>
        </p:pic>
        <p:sp>
          <p:nvSpPr>
            <p:cNvPr id="25610" name="Text Box 5"/>
            <p:cNvSpPr txBox="1">
              <a:spLocks noChangeArrowheads="1"/>
            </p:cNvSpPr>
            <p:nvPr/>
          </p:nvSpPr>
          <p:spPr bwMode="auto">
            <a:xfrm>
              <a:off x="2819401" y="5105399"/>
              <a:ext cx="3678999" cy="783686"/>
            </a:xfrm>
            <a:prstGeom prst="rect">
              <a:avLst/>
            </a:prstGeom>
            <a:noFill/>
            <a:ln w="12700" cap="sq">
              <a:noFill/>
              <a:miter lim="800000"/>
              <a:headEnd type="none" w="sm" len="sm"/>
              <a:tailEnd type="none" w="sm" len="sm"/>
            </a:ln>
          </p:spPr>
          <p:txBody>
            <a:bodyPr wrap="none" anchorCtr="1">
              <a:spAutoFit/>
            </a:bodyPr>
            <a:lstStyle/>
            <a:p>
              <a:r>
                <a:rPr lang="en-US" b="1">
                  <a:latin typeface="Gill Sans MT" charset="0"/>
                </a:rPr>
                <a:t>mouse over</a:t>
              </a:r>
            </a:p>
          </p:txBody>
        </p:sp>
        <p:sp>
          <p:nvSpPr>
            <p:cNvPr id="25611" name="Line 6"/>
            <p:cNvSpPr>
              <a:spLocks noChangeShapeType="1"/>
            </p:cNvSpPr>
            <p:nvPr/>
          </p:nvSpPr>
          <p:spPr bwMode="auto">
            <a:xfrm>
              <a:off x="3962400" y="4419600"/>
              <a:ext cx="1524000" cy="838200"/>
            </a:xfrm>
            <a:prstGeom prst="line">
              <a:avLst/>
            </a:prstGeom>
            <a:noFill/>
            <a:ln w="76200" cap="sq">
              <a:solidFill>
                <a:schemeClr val="tx1"/>
              </a:solidFill>
              <a:round/>
              <a:headEnd type="none" w="sm" len="sm"/>
              <a:tailEnd type="triangle" w="med" len="med"/>
            </a:ln>
          </p:spPr>
          <p:txBody>
            <a:bodyPr wrap="none" anchorCtr="1"/>
            <a:lstStyle/>
            <a:p>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6"/>
          <p:cNvSpPr>
            <a:spLocks noGrp="1"/>
          </p:cNvSpPr>
          <p:nvPr>
            <p:ph type="title"/>
          </p:nvPr>
        </p:nvSpPr>
        <p:spPr/>
        <p:txBody>
          <a:bodyPr/>
          <a:lstStyle/>
          <a:p>
            <a:r>
              <a:rPr lang="en-US" smtClean="0"/>
              <a:t>Visibility of Actions: </a:t>
            </a:r>
            <a:br>
              <a:rPr lang="en-US" smtClean="0"/>
            </a:br>
            <a:r>
              <a:rPr lang="en-US" smtClean="0"/>
              <a:t>Use Appropriate Affordances</a:t>
            </a:r>
          </a:p>
        </p:txBody>
      </p:sp>
      <p:sp>
        <p:nvSpPr>
          <p:cNvPr id="27651" name="Text Placeholder 7"/>
          <p:cNvSpPr>
            <a:spLocks noGrp="1"/>
          </p:cNvSpPr>
          <p:nvPr>
            <p:ph type="body" idx="1"/>
          </p:nvPr>
        </p:nvSpPr>
        <p:spPr/>
        <p:txBody>
          <a:bodyPr/>
          <a:lstStyle/>
          <a:p>
            <a:r>
              <a:rPr lang="en-US" smtClean="0"/>
              <a:t>Buttons &amp; links</a:t>
            </a:r>
          </a:p>
          <a:p>
            <a:endParaRPr lang="en-US" smtClean="0"/>
          </a:p>
          <a:p>
            <a:r>
              <a:rPr lang="en-US" smtClean="0"/>
              <a:t>Drop-down arrows</a:t>
            </a:r>
          </a:p>
          <a:p>
            <a:endParaRPr lang="en-US" smtClean="0"/>
          </a:p>
          <a:p>
            <a:r>
              <a:rPr lang="en-US" smtClean="0"/>
              <a:t>Texture</a:t>
            </a:r>
          </a:p>
          <a:p>
            <a:pPr>
              <a:buFontTx/>
              <a:buNone/>
            </a:pPr>
            <a:endParaRPr lang="en-US" smtClean="0"/>
          </a:p>
          <a:p>
            <a:r>
              <a:rPr lang="en-US" smtClean="0"/>
              <a:t>Mouse cursor</a:t>
            </a:r>
          </a:p>
          <a:p>
            <a:pPr>
              <a:buFontTx/>
              <a:buNone/>
            </a:pPr>
            <a:endParaRPr lang="en-US" smtClean="0"/>
          </a:p>
          <a:p>
            <a:r>
              <a:rPr lang="en-US" smtClean="0"/>
              <a:t>Highlight on mouseover</a:t>
            </a:r>
          </a:p>
          <a:p>
            <a:endParaRPr lang="en-US" smtClean="0"/>
          </a:p>
          <a:p>
            <a:endParaRPr lang="en-US" smtClean="0"/>
          </a:p>
        </p:txBody>
      </p:sp>
      <p:sp>
        <p:nvSpPr>
          <p:cNvPr id="27652" name="Date Placeholder 3"/>
          <p:cNvSpPr>
            <a:spLocks noGrp="1"/>
          </p:cNvSpPr>
          <p:nvPr>
            <p:ph type="dt" sz="quarter" idx="10"/>
          </p:nvPr>
        </p:nvSpPr>
        <p:spPr>
          <a:noFill/>
        </p:spPr>
        <p:txBody>
          <a:bodyPr/>
          <a:lstStyle/>
          <a:p>
            <a:r>
              <a:rPr lang="en-US" smtClean="0"/>
              <a:t>Spring 2011</a:t>
            </a:r>
          </a:p>
        </p:txBody>
      </p:sp>
      <p:sp>
        <p:nvSpPr>
          <p:cNvPr id="27653" name="Footer Placeholder 4"/>
          <p:cNvSpPr>
            <a:spLocks noGrp="1"/>
          </p:cNvSpPr>
          <p:nvPr>
            <p:ph type="ftr" sz="quarter" idx="11"/>
          </p:nvPr>
        </p:nvSpPr>
        <p:spPr>
          <a:noFill/>
        </p:spPr>
        <p:txBody>
          <a:bodyPr/>
          <a:lstStyle/>
          <a:p>
            <a:r>
              <a:rPr lang="en-US" smtClean="0"/>
              <a:t>6.813/6.831 User Interface Design and Implementation</a:t>
            </a:r>
          </a:p>
        </p:txBody>
      </p:sp>
      <p:sp>
        <p:nvSpPr>
          <p:cNvPr id="27654" name="Slide Number Placeholder 5"/>
          <p:cNvSpPr>
            <a:spLocks noGrp="1"/>
          </p:cNvSpPr>
          <p:nvPr>
            <p:ph type="sldNum" sz="quarter" idx="12"/>
          </p:nvPr>
        </p:nvSpPr>
        <p:spPr>
          <a:noFill/>
        </p:spPr>
        <p:txBody>
          <a:bodyPr/>
          <a:lstStyle/>
          <a:p>
            <a:fld id="{73CDEE20-D880-46B1-987D-40DA715DAEA3}" type="slidenum">
              <a:rPr lang="en-US"/>
              <a:pPr/>
              <a:t>8</a:t>
            </a:fld>
            <a:endParaRPr lang="en-US"/>
          </a:p>
        </p:txBody>
      </p:sp>
      <p:pic>
        <p:nvPicPr>
          <p:cNvPr id="27655" name="Picture 7"/>
          <p:cNvPicPr>
            <a:picLocks noChangeAspect="1" noChangeArrowheads="1"/>
          </p:cNvPicPr>
          <p:nvPr/>
        </p:nvPicPr>
        <p:blipFill>
          <a:blip r:embed="rId3" cstate="print"/>
          <a:srcRect/>
          <a:stretch>
            <a:fillRect/>
          </a:stretch>
        </p:blipFill>
        <p:spPr bwMode="auto">
          <a:xfrm>
            <a:off x="4419600" y="3276600"/>
            <a:ext cx="838200" cy="931863"/>
          </a:xfrm>
          <a:prstGeom prst="rect">
            <a:avLst/>
          </a:prstGeom>
          <a:noFill/>
          <a:ln w="25400">
            <a:noFill/>
            <a:miter lim="800000"/>
            <a:headEnd/>
            <a:tailEnd type="none" w="lg" len="lg"/>
          </a:ln>
        </p:spPr>
      </p:pic>
      <p:pic>
        <p:nvPicPr>
          <p:cNvPr id="27656" name="Picture 8"/>
          <p:cNvPicPr>
            <a:picLocks noChangeAspect="1" noChangeArrowheads="1"/>
          </p:cNvPicPr>
          <p:nvPr/>
        </p:nvPicPr>
        <p:blipFill>
          <a:blip r:embed="rId4" cstate="print"/>
          <a:srcRect/>
          <a:stretch>
            <a:fillRect/>
          </a:stretch>
        </p:blipFill>
        <p:spPr bwMode="auto">
          <a:xfrm>
            <a:off x="4419600" y="2300288"/>
            <a:ext cx="990600" cy="747712"/>
          </a:xfrm>
          <a:prstGeom prst="rect">
            <a:avLst/>
          </a:prstGeom>
          <a:noFill/>
          <a:ln w="25400">
            <a:noFill/>
            <a:miter lim="800000"/>
            <a:headEnd/>
            <a:tailEnd type="none" w="lg" len="lg"/>
          </a:ln>
        </p:spPr>
      </p:pic>
      <p:pic>
        <p:nvPicPr>
          <p:cNvPr id="27657" name="Picture 9"/>
          <p:cNvPicPr>
            <a:picLocks noChangeAspect="1" noChangeArrowheads="1"/>
          </p:cNvPicPr>
          <p:nvPr/>
        </p:nvPicPr>
        <p:blipFill>
          <a:blip r:embed="rId5" cstate="print"/>
          <a:srcRect/>
          <a:stretch>
            <a:fillRect/>
          </a:stretch>
        </p:blipFill>
        <p:spPr bwMode="auto">
          <a:xfrm>
            <a:off x="5715000" y="2300288"/>
            <a:ext cx="2438400" cy="742950"/>
          </a:xfrm>
          <a:prstGeom prst="rect">
            <a:avLst/>
          </a:prstGeom>
          <a:noFill/>
          <a:ln w="25400">
            <a:noFill/>
            <a:miter lim="800000"/>
            <a:headEnd/>
            <a:tailEnd type="none" w="lg" len="lg"/>
          </a:ln>
        </p:spPr>
      </p:pic>
      <p:pic>
        <p:nvPicPr>
          <p:cNvPr id="27658" name="Picture 10"/>
          <p:cNvPicPr>
            <a:picLocks noChangeAspect="1" noChangeArrowheads="1"/>
          </p:cNvPicPr>
          <p:nvPr/>
        </p:nvPicPr>
        <p:blipFill>
          <a:blip r:embed="rId6" cstate="print"/>
          <a:srcRect/>
          <a:stretch>
            <a:fillRect/>
          </a:stretch>
        </p:blipFill>
        <p:spPr bwMode="auto">
          <a:xfrm>
            <a:off x="4419600" y="4419600"/>
            <a:ext cx="469900" cy="609600"/>
          </a:xfrm>
          <a:prstGeom prst="rect">
            <a:avLst/>
          </a:prstGeom>
          <a:noFill/>
          <a:ln w="25400">
            <a:noFill/>
            <a:miter lim="800000"/>
            <a:headEnd/>
            <a:tailEnd type="none" w="lg" len="lg"/>
          </a:ln>
        </p:spPr>
      </p:pic>
      <p:pic>
        <p:nvPicPr>
          <p:cNvPr id="27659" name="Picture 11"/>
          <p:cNvPicPr>
            <a:picLocks noChangeAspect="1" noChangeArrowheads="1"/>
          </p:cNvPicPr>
          <p:nvPr/>
        </p:nvPicPr>
        <p:blipFill>
          <a:blip r:embed="rId7" cstate="print"/>
          <a:srcRect l="16216" t="16216" r="24324" b="24324"/>
          <a:stretch>
            <a:fillRect/>
          </a:stretch>
        </p:blipFill>
        <p:spPr bwMode="auto">
          <a:xfrm>
            <a:off x="4953000" y="4267200"/>
            <a:ext cx="838200" cy="838200"/>
          </a:xfrm>
          <a:prstGeom prst="rect">
            <a:avLst/>
          </a:prstGeom>
          <a:noFill/>
          <a:ln w="25400">
            <a:noFill/>
            <a:miter lim="800000"/>
            <a:headEnd/>
            <a:tailEnd type="none" w="lg" len="lg"/>
          </a:ln>
        </p:spPr>
      </p:pic>
      <p:pic>
        <p:nvPicPr>
          <p:cNvPr id="27660" name="Picture 13"/>
          <p:cNvPicPr>
            <a:picLocks noChangeAspect="1" noChangeArrowheads="1"/>
          </p:cNvPicPr>
          <p:nvPr/>
        </p:nvPicPr>
        <p:blipFill>
          <a:blip r:embed="rId8" cstate="print"/>
          <a:srcRect l="20000" t="8000" r="24001" b="20000"/>
          <a:stretch>
            <a:fillRect/>
          </a:stretch>
        </p:blipFill>
        <p:spPr bwMode="auto">
          <a:xfrm>
            <a:off x="6477000" y="4343400"/>
            <a:ext cx="533400" cy="685800"/>
          </a:xfrm>
          <a:prstGeom prst="rect">
            <a:avLst/>
          </a:prstGeom>
          <a:noFill/>
          <a:ln w="25400">
            <a:noFill/>
            <a:miter lim="800000"/>
            <a:headEnd/>
            <a:tailEnd type="none" w="lg" len="lg"/>
          </a:ln>
        </p:spPr>
      </p:pic>
      <p:pic>
        <p:nvPicPr>
          <p:cNvPr id="27661" name="Picture 14"/>
          <p:cNvPicPr>
            <a:picLocks noChangeAspect="1" noChangeArrowheads="1"/>
          </p:cNvPicPr>
          <p:nvPr/>
        </p:nvPicPr>
        <p:blipFill>
          <a:blip r:embed="rId9" cstate="print"/>
          <a:srcRect l="15385" t="15385" r="23077" b="23077"/>
          <a:stretch>
            <a:fillRect/>
          </a:stretch>
        </p:blipFill>
        <p:spPr bwMode="auto">
          <a:xfrm>
            <a:off x="5791200" y="4419600"/>
            <a:ext cx="609600" cy="609600"/>
          </a:xfrm>
          <a:prstGeom prst="rect">
            <a:avLst/>
          </a:prstGeom>
          <a:noFill/>
          <a:ln w="25400">
            <a:noFill/>
            <a:miter lim="800000"/>
            <a:headEnd/>
            <a:tailEnd type="none" w="lg" len="lg"/>
          </a:ln>
        </p:spPr>
      </p:pic>
      <p:pic>
        <p:nvPicPr>
          <p:cNvPr id="27662" name="Picture 15"/>
          <p:cNvPicPr>
            <a:picLocks noChangeAspect="1" noChangeArrowheads="1"/>
          </p:cNvPicPr>
          <p:nvPr/>
        </p:nvPicPr>
        <p:blipFill>
          <a:blip r:embed="rId10" cstate="print"/>
          <a:srcRect l="22581" t="19354" r="25806" b="29031"/>
          <a:stretch>
            <a:fillRect/>
          </a:stretch>
        </p:blipFill>
        <p:spPr bwMode="auto">
          <a:xfrm>
            <a:off x="7162800" y="4419600"/>
            <a:ext cx="609600" cy="609600"/>
          </a:xfrm>
          <a:prstGeom prst="rect">
            <a:avLst/>
          </a:prstGeom>
          <a:noFill/>
          <a:ln w="25400">
            <a:noFill/>
            <a:miter lim="800000"/>
            <a:headEnd/>
            <a:tailEnd type="none" w="lg" len="lg"/>
          </a:ln>
        </p:spPr>
      </p:pic>
      <p:pic>
        <p:nvPicPr>
          <p:cNvPr id="27663" name="Picture 16"/>
          <p:cNvPicPr>
            <a:picLocks noChangeAspect="1" noChangeArrowheads="1"/>
          </p:cNvPicPr>
          <p:nvPr/>
        </p:nvPicPr>
        <p:blipFill>
          <a:blip r:embed="rId11" cstate="print"/>
          <a:srcRect t="16792" r="25833" b="23058"/>
          <a:stretch>
            <a:fillRect/>
          </a:stretch>
        </p:blipFill>
        <p:spPr bwMode="auto">
          <a:xfrm>
            <a:off x="5791200" y="3352800"/>
            <a:ext cx="2925763" cy="457200"/>
          </a:xfrm>
          <a:prstGeom prst="rect">
            <a:avLst/>
          </a:prstGeom>
          <a:noFill/>
          <a:ln w="25400">
            <a:noFill/>
            <a:miter lim="800000"/>
            <a:headEnd/>
            <a:tailEnd type="none" w="lg" len="lg"/>
          </a:ln>
        </p:spPr>
      </p:pic>
      <p:pic>
        <p:nvPicPr>
          <p:cNvPr id="27664" name="Picture 17"/>
          <p:cNvPicPr>
            <a:picLocks noChangeAspect="1" noChangeArrowheads="1"/>
          </p:cNvPicPr>
          <p:nvPr/>
        </p:nvPicPr>
        <p:blipFill>
          <a:blip r:embed="rId12" cstate="print"/>
          <a:srcRect/>
          <a:stretch>
            <a:fillRect/>
          </a:stretch>
        </p:blipFill>
        <p:spPr bwMode="auto">
          <a:xfrm>
            <a:off x="4149725" y="1143000"/>
            <a:ext cx="3546475" cy="838200"/>
          </a:xfrm>
          <a:prstGeom prst="rect">
            <a:avLst/>
          </a:prstGeom>
          <a:noFill/>
          <a:ln w="25400">
            <a:noFill/>
            <a:miter lim="800000"/>
            <a:headEnd/>
            <a:tailEnd type="none" w="lg" len="lg"/>
          </a:ln>
        </p:spPr>
      </p:pic>
      <p:pic>
        <p:nvPicPr>
          <p:cNvPr id="27665" name="Picture 18"/>
          <p:cNvPicPr>
            <a:picLocks noChangeAspect="1" noChangeArrowheads="1"/>
          </p:cNvPicPr>
          <p:nvPr/>
        </p:nvPicPr>
        <p:blipFill>
          <a:blip r:embed="rId13" cstate="print"/>
          <a:srcRect/>
          <a:stretch>
            <a:fillRect/>
          </a:stretch>
        </p:blipFill>
        <p:spPr bwMode="auto">
          <a:xfrm>
            <a:off x="5181600" y="5257800"/>
            <a:ext cx="3049588" cy="993775"/>
          </a:xfrm>
          <a:prstGeom prst="rect">
            <a:avLst/>
          </a:prstGeom>
          <a:noFill/>
          <a:ln w="25400">
            <a:noFill/>
            <a:miter lim="800000"/>
            <a:headEnd/>
            <a:tailEnd type="none" w="lg" len="lg"/>
          </a:ln>
        </p:spPr>
      </p:pic>
      <p:pic>
        <p:nvPicPr>
          <p:cNvPr id="27666" name="Picture 17" descr="cursor.png"/>
          <p:cNvPicPr>
            <a:picLocks noChangeAspect="1"/>
          </p:cNvPicPr>
          <p:nvPr/>
        </p:nvPicPr>
        <p:blipFill>
          <a:blip r:embed="rId14" cstate="print"/>
          <a:srcRect/>
          <a:stretch>
            <a:fillRect/>
          </a:stretch>
        </p:blipFill>
        <p:spPr bwMode="auto">
          <a:xfrm>
            <a:off x="6781800" y="5715000"/>
            <a:ext cx="3048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6"/>
          <p:cNvSpPr>
            <a:spLocks noGrp="1"/>
          </p:cNvSpPr>
          <p:nvPr>
            <p:ph type="title"/>
          </p:nvPr>
        </p:nvSpPr>
        <p:spPr/>
        <p:txBody>
          <a:bodyPr/>
          <a:lstStyle/>
          <a:p>
            <a:r>
              <a:rPr lang="en-US" smtClean="0"/>
              <a:t>Make Commands Visible</a:t>
            </a:r>
          </a:p>
        </p:txBody>
      </p:sp>
      <p:sp>
        <p:nvSpPr>
          <p:cNvPr id="29699" name="Text Placeholder 7"/>
          <p:cNvSpPr>
            <a:spLocks noGrp="1"/>
          </p:cNvSpPr>
          <p:nvPr>
            <p:ph type="body" idx="1"/>
          </p:nvPr>
        </p:nvSpPr>
        <p:spPr/>
        <p:txBody>
          <a:bodyPr/>
          <a:lstStyle/>
          <a:p>
            <a:r>
              <a:rPr lang="en-US" smtClean="0"/>
              <a:t>Menus</a:t>
            </a:r>
          </a:p>
          <a:p>
            <a:endParaRPr lang="en-US" smtClean="0"/>
          </a:p>
          <a:p>
            <a:endParaRPr lang="en-US" smtClean="0"/>
          </a:p>
          <a:p>
            <a:endParaRPr lang="en-US" smtClean="0"/>
          </a:p>
          <a:p>
            <a:endParaRPr lang="en-US" smtClean="0"/>
          </a:p>
          <a:p>
            <a:endParaRPr lang="en-US" smtClean="0"/>
          </a:p>
          <a:p>
            <a:r>
              <a:rPr lang="en-US" smtClean="0"/>
              <a:t>Tooltips</a:t>
            </a:r>
          </a:p>
          <a:p>
            <a:r>
              <a:rPr lang="en-US" smtClean="0"/>
              <a:t>Self-disclosure</a:t>
            </a:r>
          </a:p>
          <a:p>
            <a:endParaRPr lang="en-US" smtClean="0"/>
          </a:p>
        </p:txBody>
      </p:sp>
      <p:sp>
        <p:nvSpPr>
          <p:cNvPr id="29700" name="Date Placeholder 3"/>
          <p:cNvSpPr>
            <a:spLocks noGrp="1"/>
          </p:cNvSpPr>
          <p:nvPr>
            <p:ph type="dt" sz="quarter" idx="10"/>
          </p:nvPr>
        </p:nvSpPr>
        <p:spPr>
          <a:noFill/>
        </p:spPr>
        <p:txBody>
          <a:bodyPr/>
          <a:lstStyle/>
          <a:p>
            <a:r>
              <a:rPr lang="en-US" smtClean="0"/>
              <a:t>Spring 2011</a:t>
            </a:r>
          </a:p>
        </p:txBody>
      </p:sp>
      <p:sp>
        <p:nvSpPr>
          <p:cNvPr id="29701" name="Footer Placeholder 4"/>
          <p:cNvSpPr>
            <a:spLocks noGrp="1"/>
          </p:cNvSpPr>
          <p:nvPr>
            <p:ph type="ftr" sz="quarter" idx="11"/>
          </p:nvPr>
        </p:nvSpPr>
        <p:spPr>
          <a:noFill/>
        </p:spPr>
        <p:txBody>
          <a:bodyPr/>
          <a:lstStyle/>
          <a:p>
            <a:r>
              <a:rPr lang="en-US" smtClean="0"/>
              <a:t>6.813/6.831 User Interface Design and Implementation</a:t>
            </a:r>
          </a:p>
        </p:txBody>
      </p:sp>
      <p:sp>
        <p:nvSpPr>
          <p:cNvPr id="29702" name="Slide Number Placeholder 5"/>
          <p:cNvSpPr>
            <a:spLocks noGrp="1"/>
          </p:cNvSpPr>
          <p:nvPr>
            <p:ph type="sldNum" sz="quarter" idx="12"/>
          </p:nvPr>
        </p:nvSpPr>
        <p:spPr>
          <a:noFill/>
        </p:spPr>
        <p:txBody>
          <a:bodyPr/>
          <a:lstStyle/>
          <a:p>
            <a:fld id="{871369EF-5E76-4D28-BBCF-C51570285A1C}" type="slidenum">
              <a:rPr lang="en-US"/>
              <a:pPr/>
              <a:t>9</a:t>
            </a:fld>
            <a:endParaRPr lang="en-US"/>
          </a:p>
        </p:txBody>
      </p:sp>
      <p:pic>
        <p:nvPicPr>
          <p:cNvPr id="29703" name="Picture 3"/>
          <p:cNvPicPr>
            <a:picLocks noChangeAspect="1" noChangeArrowheads="1"/>
          </p:cNvPicPr>
          <p:nvPr/>
        </p:nvPicPr>
        <p:blipFill>
          <a:blip r:embed="rId3" cstate="print"/>
          <a:srcRect l="14285"/>
          <a:stretch>
            <a:fillRect/>
          </a:stretch>
        </p:blipFill>
        <p:spPr bwMode="auto">
          <a:xfrm>
            <a:off x="3581400" y="1447800"/>
            <a:ext cx="2286000" cy="2914650"/>
          </a:xfrm>
          <a:prstGeom prst="rect">
            <a:avLst/>
          </a:prstGeom>
          <a:noFill/>
          <a:ln w="9525">
            <a:noFill/>
            <a:miter lim="800000"/>
            <a:headEnd/>
            <a:tailEnd/>
          </a:ln>
        </p:spPr>
      </p:pic>
      <p:pic>
        <p:nvPicPr>
          <p:cNvPr id="29704" name="Picture 4"/>
          <p:cNvPicPr>
            <a:picLocks noChangeAspect="1" noChangeArrowheads="1"/>
          </p:cNvPicPr>
          <p:nvPr/>
        </p:nvPicPr>
        <p:blipFill>
          <a:blip r:embed="rId4" cstate="print"/>
          <a:srcRect/>
          <a:stretch>
            <a:fillRect/>
          </a:stretch>
        </p:blipFill>
        <p:spPr bwMode="auto">
          <a:xfrm>
            <a:off x="3810000" y="4800600"/>
            <a:ext cx="4713288"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it-6893">
  <a:themeElements>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t-6893">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it-689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t-689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t-689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t-689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t-689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t-689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mit-6893</Template>
  <TotalTime>4193</TotalTime>
  <Words>7477</Words>
  <Application>Microsoft Macintosh PowerPoint</Application>
  <PresentationFormat>On-screen Show (4:3)</PresentationFormat>
  <Paragraphs>386</Paragraphs>
  <Slides>28</Slides>
  <Notes>27</Notes>
  <HiddenSlides>0</HiddenSlides>
  <MMClips>0</MMClips>
  <ScaleCrop>false</ScaleCrop>
  <HeadingPairs>
    <vt:vector size="4" baseType="variant">
      <vt:variant>
        <vt:lpstr>Design Template</vt:lpstr>
      </vt:variant>
      <vt:variant>
        <vt:i4>2</vt:i4>
      </vt:variant>
      <vt:variant>
        <vt:lpstr>Slide Titles</vt:lpstr>
      </vt:variant>
      <vt:variant>
        <vt:i4>28</vt:i4>
      </vt:variant>
    </vt:vector>
  </HeadingPairs>
  <TitlesOfParts>
    <vt:vector size="30" baseType="lpstr">
      <vt:lpstr>mit-6893</vt:lpstr>
      <vt:lpstr>Office Theme</vt:lpstr>
      <vt:lpstr>Lecture 3: Visibility</vt:lpstr>
      <vt:lpstr>UI Hall of Fame or Shame?</vt:lpstr>
      <vt:lpstr>More “Mystery Navigation”</vt:lpstr>
      <vt:lpstr>Nanoquiz</vt:lpstr>
      <vt:lpstr>Slide 5</vt:lpstr>
      <vt:lpstr>Today’s Topics</vt:lpstr>
      <vt:lpstr>Visibility</vt:lpstr>
      <vt:lpstr>Visibility of Actions:  Use Appropriate Affordances</vt:lpstr>
      <vt:lpstr>Make Commands Visible</vt:lpstr>
      <vt:lpstr>What Can You Do With This Page?</vt:lpstr>
      <vt:lpstr>Information Scent</vt:lpstr>
      <vt:lpstr>Give Good Information Scent</vt:lpstr>
      <vt:lpstr>Make Modes Clearly Visible</vt:lpstr>
      <vt:lpstr>Visibility Depends on Locus of Attention</vt:lpstr>
      <vt:lpstr>Visible Navigation State</vt:lpstr>
      <vt:lpstr>Visible Model State</vt:lpstr>
      <vt:lpstr>Visible View State</vt:lpstr>
      <vt:lpstr>Visibility of a Complex State</vt:lpstr>
      <vt:lpstr>Feedback:  Actions Should Have Immediately Visible Effects</vt:lpstr>
      <vt:lpstr>Visibility vs. Security</vt:lpstr>
      <vt:lpstr>Perceptual Fusion</vt:lpstr>
      <vt:lpstr>Response Time</vt:lpstr>
      <vt:lpstr>Unnecessary Feedback</vt:lpstr>
      <vt:lpstr>Visibility Isn’t Just Seeing</vt:lpstr>
      <vt:lpstr>Case Study: Unix Command Line</vt:lpstr>
      <vt:lpstr>Visibility vs. Other Usability Principles</vt:lpstr>
      <vt:lpstr>Summary</vt:lpstr>
      <vt:lpstr>Next Time: UI Hall of Fame or Shame?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Miller</cp:lastModifiedBy>
  <cp:revision>805</cp:revision>
  <cp:lastPrinted>2010-02-08T14:58:03Z</cp:lastPrinted>
  <dcterms:created xsi:type="dcterms:W3CDTF">2011-04-02T15:26:28Z</dcterms:created>
  <dcterms:modified xsi:type="dcterms:W3CDTF">2011-04-02T15:32:41Z</dcterms:modified>
</cp:coreProperties>
</file>