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4080" r:id="rId2"/>
  </p:sldMasterIdLst>
  <p:notesMasterIdLst>
    <p:notesMasterId r:id="rId40"/>
  </p:notesMasterIdLst>
  <p:handoutMasterIdLst>
    <p:handoutMasterId r:id="rId41"/>
  </p:handoutMasterIdLst>
  <p:sldIdLst>
    <p:sldId id="256" r:id="rId3"/>
    <p:sldId id="278" r:id="rId4"/>
    <p:sldId id="279" r:id="rId5"/>
    <p:sldId id="280" r:id="rId6"/>
    <p:sldId id="327" r:id="rId7"/>
    <p:sldId id="329" r:id="rId8"/>
    <p:sldId id="328" r:id="rId9"/>
    <p:sldId id="323" r:id="rId10"/>
    <p:sldId id="315" r:id="rId11"/>
    <p:sldId id="320" r:id="rId12"/>
    <p:sldId id="322" r:id="rId13"/>
    <p:sldId id="325" r:id="rId14"/>
    <p:sldId id="297" r:id="rId15"/>
    <p:sldId id="298" r:id="rId16"/>
    <p:sldId id="299" r:id="rId17"/>
    <p:sldId id="300" r:id="rId18"/>
    <p:sldId id="330" r:id="rId19"/>
    <p:sldId id="301" r:id="rId20"/>
    <p:sldId id="316" r:id="rId21"/>
    <p:sldId id="317" r:id="rId22"/>
    <p:sldId id="318" r:id="rId23"/>
    <p:sldId id="319" r:id="rId24"/>
    <p:sldId id="321" r:id="rId25"/>
    <p:sldId id="302" r:id="rId26"/>
    <p:sldId id="303" r:id="rId27"/>
    <p:sldId id="304" r:id="rId28"/>
    <p:sldId id="305" r:id="rId29"/>
    <p:sldId id="306" r:id="rId30"/>
    <p:sldId id="289" r:id="rId31"/>
    <p:sldId id="310" r:id="rId32"/>
    <p:sldId id="308" r:id="rId33"/>
    <p:sldId id="311" r:id="rId34"/>
    <p:sldId id="309" r:id="rId35"/>
    <p:sldId id="284" r:id="rId36"/>
    <p:sldId id="291" r:id="rId37"/>
    <p:sldId id="312" r:id="rId38"/>
    <p:sldId id="324" r:id="rId39"/>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2F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68" autoAdjust="0"/>
  </p:normalViewPr>
  <p:slideViewPr>
    <p:cSldViewPr>
      <p:cViewPr varScale="1">
        <p:scale>
          <a:sx n="70" d="100"/>
          <a:sy n="70" d="100"/>
        </p:scale>
        <p:origin x="-1480" y="-112"/>
      </p:cViewPr>
      <p:guideLst>
        <p:guide orient="horz" pos="2160"/>
        <p:guide pos="2880"/>
      </p:guideLst>
    </p:cSldViewPr>
  </p:slideViewPr>
  <p:notesTextViewPr>
    <p:cViewPr>
      <p:scale>
        <a:sx n="100" d="100"/>
        <a:sy n="100" d="100"/>
      </p:scale>
      <p:origin x="0" y="152"/>
    </p:cViewPr>
  </p:notesTextViewPr>
  <p:notesViewPr>
    <p:cSldViewPr>
      <p:cViewPr varScale="1">
        <p:scale>
          <a:sx n="48" d="100"/>
          <a:sy n="48" d="100"/>
        </p:scale>
        <p:origin x="-192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06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706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706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pitchFamily="18" charset="0"/>
              </a:defRPr>
            </a:lvl1pPr>
          </a:lstStyle>
          <a:p>
            <a:pPr>
              <a:defRPr/>
            </a:pPr>
            <a:fld id="{B88879EF-613C-49DC-8ABE-A3095BAB2540}" type="slidenum">
              <a:rPr lang="en-US"/>
              <a:pPr>
                <a:defRPr/>
              </a:pPr>
              <a:t>‹#›</a:t>
            </a:fld>
            <a:endParaRPr lang="en-US"/>
          </a:p>
        </p:txBody>
      </p:sp>
    </p:spTree>
    <p:extLst>
      <p:ext uri="{BB962C8B-B14F-4D97-AF65-F5344CB8AC3E}">
        <p14:creationId xmlns:p14="http://schemas.microsoft.com/office/powerpoint/2010/main" val="1258074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371600" y="720725"/>
            <a:ext cx="4383088" cy="3089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3962400"/>
            <a:ext cx="5851525" cy="4918075"/>
          </a:xfrm>
          <a:prstGeom prst="rect">
            <a:avLst/>
          </a:prstGeom>
          <a:noFill/>
          <a:ln w="9525">
            <a:noFill/>
            <a:miter lim="800000"/>
            <a:headEnd/>
            <a:tailEnd/>
          </a:ln>
          <a:effectLst/>
        </p:spPr>
        <p:txBody>
          <a:bodyPr vert="horz" wrap="square" lIns="96636" tIns="48318" rIns="96636" bIns="483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8" rIns="96636" bIns="48318" numCol="1" anchor="b" anchorCtr="0" compatLnSpc="1">
            <a:prstTxWarp prst="textNoShape">
              <a:avLst/>
            </a:prstTxWarp>
          </a:bodyPr>
          <a:lstStyle>
            <a:lvl1pPr algn="r" defTabSz="966788">
              <a:defRPr sz="1300">
                <a:latin typeface="Times New Roman" pitchFamily="18" charset="0"/>
              </a:defRPr>
            </a:lvl1pPr>
          </a:lstStyle>
          <a:p>
            <a:pPr>
              <a:defRPr/>
            </a:pPr>
            <a:fld id="{62CCBE22-15A7-49DB-B9ED-B260E72AC8B1}" type="slidenum">
              <a:rPr lang="en-US"/>
              <a:pPr>
                <a:defRPr/>
              </a:pPr>
              <a:t>‹#›</a:t>
            </a:fld>
            <a:endParaRPr lang="en-US"/>
          </a:p>
        </p:txBody>
      </p:sp>
    </p:spTree>
    <p:extLst>
      <p:ext uri="{BB962C8B-B14F-4D97-AF65-F5344CB8AC3E}">
        <p14:creationId xmlns:p14="http://schemas.microsoft.com/office/powerpoint/2010/main" val="352383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1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BD9EAD3-345B-405F-8074-6205BBD38E84}" type="slidenum">
              <a:rPr lang="en-US" smtClean="0">
                <a:latin typeface="Times New Roman" pitchFamily="-97" charset="0"/>
              </a:rPr>
              <a:pPr/>
              <a:t>1</a:t>
            </a:fld>
            <a:endParaRPr lang="en-US" smtClean="0">
              <a:latin typeface="Times New Roman" pitchFamily="-97" charset="0"/>
            </a:endParaRPr>
          </a:p>
        </p:txBody>
      </p:sp>
      <p:sp>
        <p:nvSpPr>
          <p:cNvPr id="34819" name="Rectangle 2"/>
          <p:cNvSpPr>
            <a:spLocks noGrp="1" noRot="1" noChangeAspect="1" noChangeArrowheads="1" noTextEdit="1"/>
          </p:cNvSpPr>
          <p:nvPr>
            <p:ph type="sldImg"/>
          </p:nvPr>
        </p:nvSpPr>
        <p:spPr>
          <a:xfrm>
            <a:off x="1503363" y="720725"/>
            <a:ext cx="4119562" cy="3089275"/>
          </a:xfrm>
          <a:ln/>
        </p:spPr>
      </p:sp>
      <p:sp>
        <p:nvSpPr>
          <p:cNvPr id="34820" name="Rectangle 3"/>
          <p:cNvSpPr>
            <a:spLocks noGrp="1" noChangeArrowheads="1"/>
          </p:cNvSpPr>
          <p:nvPr>
            <p:ph type="body" idx="1"/>
          </p:nvPr>
        </p:nvSpPr>
        <p:spPr>
          <a:noFill/>
          <a:ln/>
        </p:spPr>
        <p:txBody>
          <a:bodyPr/>
          <a:lstStyle/>
          <a:p>
            <a:pPr eaLnBrk="1" hangingPunct="1"/>
            <a:r>
              <a:rPr lang="en-US" dirty="0" smtClean="0">
                <a:latin typeface="Times New Roman" pitchFamily="-97" charset="0"/>
              </a:rPr>
              <a:t>This screenshot of a browser displaying</a:t>
            </a:r>
          </a:p>
          <a:p>
            <a:pPr eaLnBrk="1" hangingPunct="1"/>
            <a:r>
              <a:rPr lang="en-US" dirty="0" smtClean="0">
                <a:latin typeface="Times New Roman" pitchFamily="-97" charset="0"/>
              </a:rPr>
              <a:t>Google's Advanced Search page contains a form, command-based, as well as</a:t>
            </a:r>
          </a:p>
          <a:p>
            <a:pPr eaLnBrk="1" hangingPunct="1"/>
            <a:r>
              <a:rPr lang="en-US" dirty="0" smtClean="0">
                <a:latin typeface="Times New Roman" pitchFamily="-97" charset="0"/>
              </a:rPr>
              <a:t>a direct manipulation interface. There is a form allowing the user to</a:t>
            </a:r>
          </a:p>
          <a:p>
            <a:pPr eaLnBrk="1" hangingPunct="1"/>
            <a:r>
              <a:rPr lang="en-US" dirty="0" smtClean="0">
                <a:latin typeface="Times New Roman" pitchFamily="-97" charset="0"/>
              </a:rPr>
              <a:t>specify search options by selecting them from menus, the results of</a:t>
            </a:r>
          </a:p>
          <a:p>
            <a:pPr eaLnBrk="1" hangingPunct="1"/>
            <a:r>
              <a:rPr lang="en-US" dirty="0" smtClean="0">
                <a:latin typeface="Times New Roman" pitchFamily="-97" charset="0"/>
              </a:rPr>
              <a:t>which are also displayed as a command-based query ("</a:t>
            </a:r>
            <a:r>
              <a:rPr lang="en-US" dirty="0" err="1" smtClean="0">
                <a:latin typeface="Times New Roman" pitchFamily="-97" charset="0"/>
              </a:rPr>
              <a:t>microsoft</a:t>
            </a:r>
            <a:r>
              <a:rPr lang="en-US" dirty="0" smtClean="0">
                <a:latin typeface="Times New Roman" pitchFamily="-97" charset="0"/>
              </a:rPr>
              <a:t> windows"</a:t>
            </a:r>
          </a:p>
          <a:p>
            <a:pPr eaLnBrk="1" hangingPunct="1"/>
            <a:r>
              <a:rPr lang="en-US" dirty="0" smtClean="0">
                <a:latin typeface="Times New Roman" pitchFamily="-97" charset="0"/>
              </a:rPr>
              <a:t>"operating system" OR OS –glass –washing </a:t>
            </a:r>
            <a:r>
              <a:rPr lang="en-US" dirty="0" err="1" smtClean="0">
                <a:latin typeface="Times New Roman" pitchFamily="-97" charset="0"/>
              </a:rPr>
              <a:t>site:microsoft.com</a:t>
            </a:r>
            <a:r>
              <a:rPr lang="en-US" dirty="0" smtClean="0">
                <a:latin typeface="Times New Roman" pitchFamily="-97" charset="0"/>
              </a:rPr>
              <a:t>) which can</a:t>
            </a:r>
          </a:p>
          <a:p>
            <a:pPr eaLnBrk="1" hangingPunct="1"/>
            <a:r>
              <a:rPr lang="en-US" dirty="0" smtClean="0">
                <a:latin typeface="Times New Roman" pitchFamily="-97" charset="0"/>
              </a:rPr>
              <a:t>be entered on the main search page. Furthermore, the browser's</a:t>
            </a:r>
          </a:p>
          <a:p>
            <a:pPr eaLnBrk="1" hangingPunct="1"/>
            <a:r>
              <a:rPr lang="en-US" dirty="0" smtClean="0">
                <a:latin typeface="Times New Roman" pitchFamily="-97" charset="0"/>
              </a:rPr>
              <a:t>navigation bar where the URL is entered is itself a command-based</a:t>
            </a:r>
          </a:p>
          <a:p>
            <a:pPr eaLnBrk="1" hangingPunct="1"/>
            <a:r>
              <a:rPr lang="en-US" dirty="0" smtClean="0">
                <a:latin typeface="Times New Roman" pitchFamily="-97" charset="0"/>
              </a:rPr>
              <a:t>interface. Additionally, the browser displays a scrollbar widget on the</a:t>
            </a:r>
          </a:p>
          <a:p>
            <a:pPr eaLnBrk="1" hangingPunct="1"/>
            <a:r>
              <a:rPr lang="en-US" dirty="0" smtClean="0">
                <a:latin typeface="Times New Roman" pitchFamily="-97" charset="0"/>
              </a:rPr>
              <a:t>right hand side, which is a direct manipulation interface for navigating</a:t>
            </a:r>
          </a:p>
          <a:p>
            <a:pPr eaLnBrk="1" hangingPunct="1"/>
            <a:r>
              <a:rPr lang="en-US" dirty="0" smtClean="0">
                <a:latin typeface="Times New Roman" pitchFamily="-97" charset="0"/>
              </a:rPr>
              <a:t>the document. (example by </a:t>
            </a:r>
            <a:r>
              <a:rPr lang="en-US" dirty="0" err="1" smtClean="0">
                <a:latin typeface="Times New Roman" pitchFamily="-97" charset="0"/>
              </a:rPr>
              <a:t>Geza</a:t>
            </a:r>
            <a:r>
              <a:rPr lang="en-US" smtClean="0">
                <a:latin typeface="Times New Roman" pitchFamily="-97" charset="0"/>
              </a:rPr>
              <a:t> Kovacs)</a:t>
            </a:r>
            <a:endParaRPr lang="en-US" dirty="0" smtClean="0">
              <a:latin typeface="Times New Roman" pitchFamily="-9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It’s important to make a distinction between </a:t>
            </a:r>
            <a:r>
              <a:rPr lang="en-US" b="1" dirty="0" smtClean="0"/>
              <a:t>recognition</a:t>
            </a:r>
            <a:r>
              <a:rPr lang="en-US" dirty="0" smtClean="0"/>
              <a:t> (remembering with the help of a visible cue) and</a:t>
            </a:r>
            <a:r>
              <a:rPr lang="en-US" baseline="0" dirty="0" smtClean="0"/>
              <a:t> </a:t>
            </a:r>
            <a:r>
              <a:rPr lang="en-US" b="1" baseline="0" dirty="0" smtClean="0"/>
              <a:t>recall</a:t>
            </a:r>
            <a:r>
              <a:rPr lang="en-US" b="0" baseline="0" dirty="0" smtClean="0"/>
              <a:t> (remembering something with no help from the outside world).  Recognition is far, far easier than </a:t>
            </a:r>
            <a:r>
              <a:rPr lang="en-US" b="0" baseline="0" dirty="0" err="1" smtClean="0"/>
              <a:t>uncued</a:t>
            </a:r>
            <a:r>
              <a:rPr lang="en-US" b="0" baseline="0" dirty="0" smtClean="0"/>
              <a:t> recall.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Psychology experiments have shown that the human memory system is almost unbelievably good at recognition. In one study, people looked at </a:t>
            </a:r>
            <a:r>
              <a:rPr lang="en-US" dirty="0" smtClean="0"/>
              <a:t>540 words for a brief time each, then took a test in which they had to determine which of a pair of words they had seen on that 540-word list.  The result?  88% accuracy on average!</a:t>
            </a:r>
            <a:r>
              <a:rPr lang="en-US" baseline="0" dirty="0" smtClean="0"/>
              <a:t>  Similarly, in a study with </a:t>
            </a:r>
            <a:r>
              <a:rPr lang="en-US" dirty="0" smtClean="0"/>
              <a:t>612 short sentences, people achieved 89% correct recognition on average.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since these </a:t>
            </a:r>
            <a:r>
              <a:rPr lang="en-US" baseline="0" dirty="0" smtClean="0"/>
              <a:t>recognition studies involve so many items, they </a:t>
            </a:r>
            <a:r>
              <a:rPr lang="en-US" dirty="0" smtClean="0"/>
              <a:t>are clearly going beyond</a:t>
            </a:r>
            <a:r>
              <a:rPr lang="en-US" baseline="0" dirty="0" smtClean="0"/>
              <a:t> working memory, despite the absence of elaborative rehearsal. Other studies have demonstrated that by extending the interval between the viewing and the testing.  In one study, people looked briefly at </a:t>
            </a:r>
            <a:r>
              <a:rPr lang="en-US" dirty="0" smtClean="0"/>
              <a:t>2,560 pictures,</a:t>
            </a:r>
            <a:r>
              <a:rPr lang="en-US" baseline="0" dirty="0" smtClean="0"/>
              <a:t> and then were </a:t>
            </a:r>
            <a:r>
              <a:rPr lang="en-US" dirty="0" smtClean="0"/>
              <a:t>tested </a:t>
            </a:r>
            <a:r>
              <a:rPr lang="en-US" i="1" dirty="0" smtClean="0"/>
              <a:t>a year </a:t>
            </a:r>
            <a:r>
              <a:rPr lang="en-US" dirty="0" smtClean="0"/>
              <a:t>later</a:t>
            </a:r>
            <a:r>
              <a:rPr lang="en-US" baseline="0" dirty="0" smtClean="0"/>
              <a:t> – and they were still </a:t>
            </a:r>
            <a:r>
              <a:rPr lang="en-US" dirty="0" smtClean="0"/>
              <a:t>63% accurate in judging which</a:t>
            </a:r>
            <a:r>
              <a:rPr lang="en-US" baseline="0" dirty="0" smtClean="0"/>
              <a:t> of two pictures they had seen before, significantly better than chance.  One more: people were asked to study an </a:t>
            </a:r>
            <a:r>
              <a:rPr lang="en-US" dirty="0" smtClean="0"/>
              <a:t>artificial language for 15 min, then tested on it </a:t>
            </a:r>
            <a:r>
              <a:rPr lang="en-US" i="1" dirty="0" smtClean="0"/>
              <a:t>two years later</a:t>
            </a:r>
            <a:r>
              <a:rPr lang="en-US" dirty="0" smtClean="0"/>
              <a:t> – and their performance in the test was better than chance.</a:t>
            </a:r>
          </a:p>
          <a:p>
            <a:endParaRPr lang="en-US" dirty="0"/>
          </a:p>
        </p:txBody>
      </p:sp>
      <p:sp>
        <p:nvSpPr>
          <p:cNvPr id="4" name="Slide Number Placeholder 3"/>
          <p:cNvSpPr>
            <a:spLocks noGrp="1"/>
          </p:cNvSpPr>
          <p:nvPr>
            <p:ph type="sldNum" sz="quarter" idx="10"/>
          </p:nvPr>
        </p:nvSpPr>
        <p:spPr/>
        <p:txBody>
          <a:bodyPr/>
          <a:lstStyle/>
          <a:p>
            <a:pPr>
              <a:defRPr/>
            </a:pPr>
            <a:fld id="{62CCBE22-15A7-49DB-B9ED-B260E72AC8B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We can think about learnability (and</a:t>
            </a:r>
            <a:r>
              <a:rPr lang="en-US" baseline="0"/>
              <a:t> visibility and efficiency) in terms of a generalized </a:t>
            </a:r>
            <a:r>
              <a:rPr lang="en-US"/>
              <a:t>cognitive model for how people use a computer system (first articulated by Don Norman in The Design of Everyday</a:t>
            </a:r>
            <a:r>
              <a:rPr lang="en-US" baseline="0"/>
              <a:t> Things, a strongly-recommended book)</a:t>
            </a:r>
            <a:r>
              <a:rPr lang="en-US"/>
              <a:t>.</a:t>
            </a:r>
          </a:p>
          <a:p>
            <a:r>
              <a:rPr lang="en-US"/>
              <a:t>The</a:t>
            </a:r>
            <a:r>
              <a:rPr lang="en-US" baseline="0"/>
              <a:t> user has some goal in mind – let’s say, using Photoshop to brighten a photo.  Doing it requires constructing a plan of action and executing it.  For a new user, the plan might start out with searching for a command in the Photoshop menus called something like “brightness.”  The user starts executing actions, and the system responds with some output.  The user must then perceive, interpret, and evaluate (compare) the output against the original goal (“does this menu have a Brightness command? when I invoke it, does it do what I want?”) and then either replan (“let’s try the Tools menu”) or change the goal (“oh well, I guess I can’t brighten the image after all, I’ll just add a kitten to it instead”).</a:t>
            </a:r>
          </a:p>
          <a:p>
            <a:r>
              <a:rPr lang="en-US" baseline="0"/>
              <a:t>A more learnable interface would have smaller gulfs of execution and evaluation, so that the user’s goals are </a:t>
            </a:r>
            <a:r>
              <a:rPr lang="en-US" b="0" baseline="0"/>
              <a:t>closer to the system representation in a certain sense – easier to execute, and easier to compare</a:t>
            </a:r>
            <a:r>
              <a:rPr lang="en-US" baseline="0"/>
              <a:t>.</a:t>
            </a:r>
          </a:p>
          <a:p>
            <a:r>
              <a:rPr lang="en-US" baseline="0"/>
              <a:t>Learnability is not the only usability property that can be understood with this model.  </a:t>
            </a:r>
            <a:r>
              <a:rPr lang="en-US" b="0" baseline="0"/>
              <a:t>Visibility and feedback is about the gulf of evaluation.  Efficiency is an measure of the whole cycle – the speed of execution and perception.</a:t>
            </a:r>
          </a:p>
        </p:txBody>
      </p:sp>
      <p:sp>
        <p:nvSpPr>
          <p:cNvPr id="4" name="Slide Number Placeholder 3"/>
          <p:cNvSpPr>
            <a:spLocks noGrp="1"/>
          </p:cNvSpPr>
          <p:nvPr>
            <p:ph type="sldNum" sz="quarter" idx="10"/>
          </p:nvPr>
        </p:nvSpPr>
        <p:spPr/>
        <p:txBody>
          <a:bodyPr/>
          <a:lstStyle/>
          <a:p>
            <a:pPr>
              <a:defRPr/>
            </a:pPr>
            <a:fld id="{62CCBE22-15A7-49DB-B9ED-B260E72AC8B1}" type="slidenum">
              <a:rPr lang="en-US"/>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23ADE0A-CFDB-4158-9CC8-E51AB7F95CC0}" type="slidenum">
              <a:rPr lang="en-US" smtClean="0">
                <a:latin typeface="Times New Roman" pitchFamily="-97" charset="0"/>
              </a:rPr>
              <a:pPr/>
              <a:t>13</a:t>
            </a:fld>
            <a:endParaRPr lang="en-US" smtClean="0">
              <a:latin typeface="Times New Roman" pitchFamily="-97" charset="0"/>
            </a:endParaRPr>
          </a:p>
        </p:txBody>
      </p:sp>
      <p:sp>
        <p:nvSpPr>
          <p:cNvPr id="41987" name="Rectangle 2"/>
          <p:cNvSpPr>
            <a:spLocks noGrp="1" noRot="1" noChangeAspect="1" noChangeArrowheads="1" noTextEdit="1"/>
          </p:cNvSpPr>
          <p:nvPr>
            <p:ph type="sldImg"/>
          </p:nvPr>
        </p:nvSpPr>
        <p:spPr>
          <a:xfrm>
            <a:off x="1503363" y="720725"/>
            <a:ext cx="4119562" cy="3089275"/>
          </a:xfrm>
          <a:ln/>
        </p:spPr>
      </p:sp>
      <p:sp>
        <p:nvSpPr>
          <p:cNvPr id="41988" name="Rectangle 3"/>
          <p:cNvSpPr>
            <a:spLocks noGrp="1" noChangeArrowheads="1"/>
          </p:cNvSpPr>
          <p:nvPr>
            <p:ph type="body" idx="1"/>
          </p:nvPr>
        </p:nvSpPr>
        <p:spPr>
          <a:noFill/>
          <a:ln/>
        </p:spPr>
        <p:txBody>
          <a:bodyPr/>
          <a:lstStyle/>
          <a:p>
            <a:r>
              <a:rPr lang="en-US" smtClean="0">
                <a:latin typeface="Times New Roman" pitchFamily="-97" charset="0"/>
              </a:rPr>
              <a:t>Better learnability has been one of the major goals in the evolution of graphical user interfaces over the last few decades.</a:t>
            </a:r>
          </a:p>
          <a:p>
            <a:r>
              <a:rPr lang="en-US" smtClean="0">
                <a:latin typeface="Times New Roman" pitchFamily="-97" charset="0"/>
              </a:rPr>
              <a:t>Let’s look at three major kinds of user interface styles for desktop computing (i.e., a computer with a screen, keyboard, and mouse) that have been used.  We’ll tackle them in roughly chronological order as they were developed.  In general, the progression of these styles has been towards greater and greater learnability, and we’ll see how.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48AE16-5F81-4F47-A9A9-D235137B6F5E}" type="slidenum">
              <a:rPr lang="en-US" smtClean="0">
                <a:latin typeface="Times New Roman" pitchFamily="-97" charset="0"/>
              </a:rPr>
              <a:pPr/>
              <a:t>14</a:t>
            </a:fld>
            <a:endParaRPr lang="en-US" smtClean="0">
              <a:latin typeface="Times New Roman" pitchFamily="-97" charset="0"/>
            </a:endParaRPr>
          </a:p>
        </p:txBody>
      </p:sp>
      <p:sp>
        <p:nvSpPr>
          <p:cNvPr id="43011" name="Rectangle 2"/>
          <p:cNvSpPr>
            <a:spLocks noGrp="1" noRot="1" noChangeAspect="1" noChangeArrowheads="1" noTextEdit="1"/>
          </p:cNvSpPr>
          <p:nvPr>
            <p:ph type="sldImg"/>
          </p:nvPr>
        </p:nvSpPr>
        <p:spPr>
          <a:xfrm>
            <a:off x="1503363" y="720725"/>
            <a:ext cx="4119562" cy="3089275"/>
          </a:xfrm>
          <a:ln/>
        </p:spPr>
      </p:sp>
      <p:sp>
        <p:nvSpPr>
          <p:cNvPr id="43012" name="Rectangle 3"/>
          <p:cNvSpPr>
            <a:spLocks noGrp="1" noChangeArrowheads="1"/>
          </p:cNvSpPr>
          <p:nvPr>
            <p:ph type="body" idx="1"/>
          </p:nvPr>
        </p:nvSpPr>
        <p:spPr>
          <a:noFill/>
          <a:ln/>
        </p:spPr>
        <p:txBody>
          <a:bodyPr/>
          <a:lstStyle/>
          <a:p>
            <a:r>
              <a:rPr lang="en-US" smtClean="0">
                <a:latin typeface="Times New Roman" pitchFamily="-97" charset="0"/>
              </a:rPr>
              <a:t>The earliest computer interfaces were command languages: job control languages for early computers, which later evolved into the Unix command line.</a:t>
            </a:r>
          </a:p>
          <a:p>
            <a:r>
              <a:rPr lang="en-US" smtClean="0">
                <a:latin typeface="Times New Roman" pitchFamily="-97" charset="0"/>
              </a:rPr>
              <a:t>Although a command language is rarely the first choice of a user interface designer nowadays, they still have their place – often as an advanced feature embedded inside another interaction style.  For example, Google’s query operators form a command language.  Even the URL in a web browser is a command language, with particular syntax and semantics.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09135EA-C4D9-4FBD-9574-6BA065DF86C1}" type="slidenum">
              <a:rPr lang="en-US" smtClean="0">
                <a:latin typeface="Times New Roman" pitchFamily="-97" charset="0"/>
              </a:rPr>
              <a:pPr/>
              <a:t>15</a:t>
            </a:fld>
            <a:endParaRPr lang="en-US" smtClean="0">
              <a:latin typeface="Times New Roman" pitchFamily="-97" charset="0"/>
            </a:endParaRPr>
          </a:p>
        </p:txBody>
      </p:sp>
      <p:sp>
        <p:nvSpPr>
          <p:cNvPr id="44035" name="Rectangle 2"/>
          <p:cNvSpPr>
            <a:spLocks noGrp="1" noRot="1" noChangeAspect="1" noChangeArrowheads="1" noTextEdit="1"/>
          </p:cNvSpPr>
          <p:nvPr>
            <p:ph type="sldImg"/>
          </p:nvPr>
        </p:nvSpPr>
        <p:spPr>
          <a:xfrm>
            <a:off x="1503363" y="720725"/>
            <a:ext cx="4119562" cy="3089275"/>
          </a:xfrm>
          <a:ln/>
        </p:spPr>
      </p:sp>
      <p:sp>
        <p:nvSpPr>
          <p:cNvPr id="44036" name="Rectangle 3"/>
          <p:cNvSpPr>
            <a:spLocks noGrp="1" noChangeArrowheads="1"/>
          </p:cNvSpPr>
          <p:nvPr>
            <p:ph type="body" idx="1"/>
          </p:nvPr>
        </p:nvSpPr>
        <p:spPr>
          <a:noFill/>
          <a:ln/>
        </p:spPr>
        <p:txBody>
          <a:bodyPr/>
          <a:lstStyle/>
          <a:p>
            <a:r>
              <a:rPr lang="en-US" smtClean="0">
                <a:latin typeface="Times New Roman" pitchFamily="-97" charset="0"/>
              </a:rPr>
              <a:t>A menu/form interface presents a series of menus or forms to the user.  Traditional (Web 1.0) web sites behave this way.  Most graphical user interfaces have some kind of menu/forms interaction, such as a menubar (which is essentially a tree of menus) and dialog boxes (which are essentially forms).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D19E7E4-EBDD-4A2F-BB0B-DE1CDA55ACB6}" type="slidenum">
              <a:rPr lang="en-US" smtClean="0">
                <a:latin typeface="Times New Roman" pitchFamily="-97" charset="0"/>
              </a:rPr>
              <a:pPr/>
              <a:t>16</a:t>
            </a:fld>
            <a:endParaRPr lang="en-US" smtClean="0">
              <a:latin typeface="Times New Roman" pitchFamily="-97" charset="0"/>
            </a:endParaRPr>
          </a:p>
        </p:txBody>
      </p:sp>
      <p:sp>
        <p:nvSpPr>
          <p:cNvPr id="45059" name="Rectangle 2"/>
          <p:cNvSpPr>
            <a:spLocks noGrp="1" noRot="1" noChangeAspect="1" noChangeArrowheads="1" noTextEdit="1"/>
          </p:cNvSpPr>
          <p:nvPr>
            <p:ph type="sldImg"/>
          </p:nvPr>
        </p:nvSpPr>
        <p:spPr>
          <a:xfrm>
            <a:off x="1503363" y="720725"/>
            <a:ext cx="4119562" cy="3089275"/>
          </a:xfrm>
          <a:ln/>
        </p:spPr>
      </p:sp>
      <p:sp>
        <p:nvSpPr>
          <p:cNvPr id="45060" name="Rectangle 3"/>
          <p:cNvSpPr>
            <a:spLocks noGrp="1" noChangeArrowheads="1"/>
          </p:cNvSpPr>
          <p:nvPr>
            <p:ph type="body" idx="1"/>
          </p:nvPr>
        </p:nvSpPr>
        <p:spPr>
          <a:noFill/>
          <a:ln/>
        </p:spPr>
        <p:txBody>
          <a:bodyPr/>
          <a:lstStyle/>
          <a:p>
            <a:r>
              <a:rPr lang="en-US" smtClean="0">
                <a:latin typeface="Times New Roman" pitchFamily="-97" charset="0"/>
              </a:rPr>
              <a:t>Finally, we have direct manipulation: the preeminent interface style for graphical user interfaces.  Direct manipulation is defined by three principles [Shneiderman, </a:t>
            </a:r>
            <a:r>
              <a:rPr lang="en-US" i="1" smtClean="0">
                <a:latin typeface="Times New Roman" pitchFamily="-97" charset="0"/>
              </a:rPr>
              <a:t>Designing the User Interface</a:t>
            </a:r>
            <a:r>
              <a:rPr lang="en-US" smtClean="0">
                <a:latin typeface="Times New Roman" pitchFamily="-97" charset="0"/>
              </a:rPr>
              <a:t>, 2004]:</a:t>
            </a:r>
          </a:p>
          <a:p>
            <a:r>
              <a:rPr lang="en-US" smtClean="0">
                <a:latin typeface="Times New Roman" pitchFamily="-97" charset="0"/>
              </a:rPr>
              <a:t>1. A </a:t>
            </a:r>
            <a:r>
              <a:rPr lang="en-US" b="1" smtClean="0">
                <a:latin typeface="Times New Roman" pitchFamily="-97" charset="0"/>
              </a:rPr>
              <a:t>continuous visual representation</a:t>
            </a:r>
            <a:r>
              <a:rPr lang="en-US" smtClean="0">
                <a:latin typeface="Times New Roman" pitchFamily="-97" charset="0"/>
              </a:rPr>
              <a:t> of the system’s data objects.  Examples of this visual representation include: icons representing files and folders on your desktop; graphical objects in a drawing editor; text in a word processor; email messages in your inbox.  The representation may be verbal (words) or iconic (pictures), but it’s continuously displayed, not displayed on demand.  Contrast that with the behavior of </a:t>
            </a:r>
            <a:r>
              <a:rPr lang="en-US" i="1" smtClean="0">
                <a:latin typeface="Times New Roman" pitchFamily="-97" charset="0"/>
              </a:rPr>
              <a:t>ed</a:t>
            </a:r>
            <a:r>
              <a:rPr lang="en-US" smtClean="0">
                <a:latin typeface="Times New Roman" pitchFamily="-97" charset="0"/>
              </a:rPr>
              <a:t>, a command-language-style text editor: </a:t>
            </a:r>
            <a:r>
              <a:rPr lang="en-US" i="1" smtClean="0">
                <a:latin typeface="Times New Roman" pitchFamily="-97" charset="0"/>
              </a:rPr>
              <a:t>ed</a:t>
            </a:r>
            <a:r>
              <a:rPr lang="en-US" smtClean="0">
                <a:latin typeface="Times New Roman" pitchFamily="-97" charset="0"/>
              </a:rPr>
              <a:t> only displayed the text file you were editing when you gave it an explicit command to do so.</a:t>
            </a:r>
          </a:p>
          <a:p>
            <a:r>
              <a:rPr lang="en-US" smtClean="0">
                <a:latin typeface="Times New Roman" pitchFamily="-97" charset="0"/>
              </a:rPr>
              <a:t>2. The user interacts with the visual representation using </a:t>
            </a:r>
            <a:r>
              <a:rPr lang="en-US" b="1" smtClean="0">
                <a:latin typeface="Times New Roman" pitchFamily="-97" charset="0"/>
              </a:rPr>
              <a:t>physical actions</a:t>
            </a:r>
            <a:r>
              <a:rPr lang="en-US" smtClean="0">
                <a:latin typeface="Times New Roman" pitchFamily="-97" charset="0"/>
              </a:rPr>
              <a:t> or </a:t>
            </a:r>
            <a:r>
              <a:rPr lang="en-US" b="1" smtClean="0">
                <a:latin typeface="Times New Roman" pitchFamily="-97" charset="0"/>
              </a:rPr>
              <a:t>labeled button presses</a:t>
            </a:r>
            <a:r>
              <a:rPr lang="en-US" smtClean="0">
                <a:latin typeface="Times New Roman" pitchFamily="-97" charset="0"/>
              </a:rPr>
              <a:t>.  Physical actions might include clicking on an object to select it, dragging it to move it, or dragging a selection handle to resize it.  Physical actions are the </a:t>
            </a:r>
            <a:r>
              <a:rPr lang="en-US" i="1" smtClean="0">
                <a:latin typeface="Times New Roman" pitchFamily="-97" charset="0"/>
              </a:rPr>
              <a:t>most</a:t>
            </a:r>
            <a:r>
              <a:rPr lang="en-US" smtClean="0">
                <a:latin typeface="Times New Roman" pitchFamily="-97" charset="0"/>
              </a:rPr>
              <a:t> direct kind of actions in direct manipulation – you’re interacting with the virtual objects in a way that feels like you’re pushing them around directly.  But not every interface function can be easily mapped to a physical action (e.g., converting text to boldface), so we also allow for “command” actions triggered by pressing a button – but the button should be visually rendered in the interface, so that pressing it is analogous to pressing a physical button.</a:t>
            </a:r>
          </a:p>
          <a:p>
            <a:r>
              <a:rPr lang="en-US" smtClean="0">
                <a:latin typeface="Times New Roman" pitchFamily="-97" charset="0"/>
              </a:rPr>
              <a:t>3. The effects of actions should be </a:t>
            </a:r>
            <a:r>
              <a:rPr lang="en-US" b="1" smtClean="0">
                <a:latin typeface="Times New Roman" pitchFamily="-97" charset="0"/>
              </a:rPr>
              <a:t>rapid</a:t>
            </a:r>
            <a:r>
              <a:rPr lang="en-US" smtClean="0">
                <a:latin typeface="Times New Roman" pitchFamily="-97" charset="0"/>
              </a:rPr>
              <a:t> (visible as quickly as possible), </a:t>
            </a:r>
            <a:r>
              <a:rPr lang="en-US" b="1" smtClean="0">
                <a:latin typeface="Times New Roman" pitchFamily="-97" charset="0"/>
              </a:rPr>
              <a:t>incremental</a:t>
            </a:r>
            <a:r>
              <a:rPr lang="en-US" smtClean="0">
                <a:latin typeface="Times New Roman" pitchFamily="-97" charset="0"/>
              </a:rPr>
              <a:t> (you can drag the scrollbar thumb a little or a lot, and you see each incremental change), </a:t>
            </a:r>
            <a:r>
              <a:rPr lang="en-US" b="1" smtClean="0">
                <a:latin typeface="Times New Roman" pitchFamily="-97" charset="0"/>
              </a:rPr>
              <a:t>reversible</a:t>
            </a:r>
            <a:r>
              <a:rPr lang="en-US" smtClean="0">
                <a:latin typeface="Times New Roman" pitchFamily="-97" charset="0"/>
              </a:rPr>
              <a:t> (you can undo your operation – with physical actions this is usually as easy as moving your hand back to the original place, but with labeled buttons you typically need an Undo command), and </a:t>
            </a:r>
            <a:r>
              <a:rPr lang="en-US" b="1" smtClean="0">
                <a:latin typeface="Times New Roman" pitchFamily="-97" charset="0"/>
              </a:rPr>
              <a:t>immediately visible</a:t>
            </a:r>
            <a:r>
              <a:rPr lang="en-US" smtClean="0">
                <a:latin typeface="Times New Roman" pitchFamily="-97" charset="0"/>
              </a:rPr>
              <a:t> (the user doesn’t have to do anything to see the effects; by contrast, a command like “cp a.txt b.txt” has no immediately visible effect).</a:t>
            </a:r>
          </a:p>
          <a:p>
            <a:r>
              <a:rPr lang="en-US" smtClean="0">
                <a:latin typeface="Times New Roman" pitchFamily="-97" charset="0"/>
              </a:rPr>
              <a:t>Why is direct manipulation so powerful?  It exploits perceptual and motor skills of the human machine – and depends less on linguistic skills than command or menu/form interfaces.  So it’s more “natural” in a sense, because we learned how to manipulate the physical world long before we learned how to talk, read, and write.</a:t>
            </a:r>
          </a:p>
          <a:p>
            <a:endParaRPr lang="en-US" smtClean="0">
              <a:latin typeface="Times New Roman" pitchFamily="-9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The Street View feature of Google Maps is a great example of direct manipulation in an interface. The interface allows the user to either click or click-drag to change their perspective and location in Google Maps. The interactive map gives the user a continuous visual representation of geographical data that responds rapidly, visually, and incrementally to physical mouse movements. (suggested by Feng Wu)</a:t>
            </a:r>
          </a:p>
        </p:txBody>
      </p:sp>
      <p:sp>
        <p:nvSpPr>
          <p:cNvPr id="4" name="Slide Number Placeholder 3"/>
          <p:cNvSpPr>
            <a:spLocks noGrp="1"/>
          </p:cNvSpPr>
          <p:nvPr>
            <p:ph type="sldNum" sz="quarter" idx="10"/>
          </p:nvPr>
        </p:nvSpPr>
        <p:spPr/>
        <p:txBody>
          <a:bodyPr/>
          <a:lstStyle/>
          <a:p>
            <a:pPr>
              <a:defRPr/>
            </a:pPr>
            <a:fld id="{62CCBE22-15A7-49DB-B9ED-B260E72AC8B1}" type="slidenum">
              <a:rPr lang="en-US"/>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447C156-E3FA-4E3F-BA2D-F5020ADFD03C}" type="slidenum">
              <a:rPr lang="en-US" smtClean="0">
                <a:latin typeface="Times New Roman" pitchFamily="-97" charset="0"/>
              </a:rPr>
              <a:pPr/>
              <a:t>18</a:t>
            </a:fld>
            <a:endParaRPr lang="en-US" smtClean="0">
              <a:latin typeface="Times New Roman" pitchFamily="-97" charset="0"/>
            </a:endParaRPr>
          </a:p>
        </p:txBody>
      </p:sp>
      <p:sp>
        <p:nvSpPr>
          <p:cNvPr id="46083" name="Rectangle 2"/>
          <p:cNvSpPr>
            <a:spLocks noGrp="1" noRot="1" noChangeAspect="1" noChangeArrowheads="1" noTextEdit="1"/>
          </p:cNvSpPr>
          <p:nvPr>
            <p:ph type="sldImg"/>
          </p:nvPr>
        </p:nvSpPr>
        <p:spPr>
          <a:xfrm>
            <a:off x="1503363" y="720725"/>
            <a:ext cx="4119562" cy="3089275"/>
          </a:xfrm>
          <a:ln/>
        </p:spPr>
      </p:sp>
      <p:sp>
        <p:nvSpPr>
          <p:cNvPr id="46084" name="Rectangle 3"/>
          <p:cNvSpPr>
            <a:spLocks noGrp="1" noChangeArrowheads="1"/>
          </p:cNvSpPr>
          <p:nvPr>
            <p:ph type="body" idx="1"/>
          </p:nvPr>
        </p:nvSpPr>
        <p:spPr>
          <a:noFill/>
          <a:ln/>
        </p:spPr>
        <p:txBody>
          <a:bodyPr/>
          <a:lstStyle/>
          <a:p>
            <a:r>
              <a:rPr lang="en-US" sz="1000" dirty="0" smtClean="0">
                <a:latin typeface="Times New Roman" pitchFamily="-97" charset="0"/>
              </a:rPr>
              <a:t>Let’s compare and contrast the three styles: command language (CL), menus and forms (MF), and direct manipulation (DM).</a:t>
            </a:r>
          </a:p>
          <a:p>
            <a:r>
              <a:rPr lang="en-US" sz="1000" b="1" dirty="0" err="1" smtClean="0">
                <a:latin typeface="Times New Roman" pitchFamily="-97" charset="0"/>
              </a:rPr>
              <a:t>Learnability</a:t>
            </a:r>
            <a:r>
              <a:rPr lang="en-US" sz="1000" b="1" dirty="0" smtClean="0">
                <a:latin typeface="Times New Roman" pitchFamily="-97" charset="0"/>
              </a:rPr>
              <a:t>: knowledge in the head vs. knowledge in the world.</a:t>
            </a:r>
            <a:r>
              <a:rPr lang="en-US" sz="1000" dirty="0" smtClean="0">
                <a:latin typeface="Times New Roman" pitchFamily="-97" charset="0"/>
              </a:rPr>
              <a:t>  CL requires significant learning.  Users must put a lot of knowledge into their heads in order to use the language, by reading, training, practice, etc.  (Or else compensate by having manuals, reference cards, or online help close at hand while using the system.)  The MF style puts much more information into the world, i.e. into the interface itself. Well-designed DM also has information in the world, delivered by the affordances, feedback, and constraints of the visual metaphor. Since recognition is so much easier than recall, this means that MF and DM is much more learnable and memorable than CL.</a:t>
            </a:r>
          </a:p>
          <a:p>
            <a:r>
              <a:rPr lang="en-US" sz="1000" b="1" dirty="0" smtClean="0">
                <a:latin typeface="Times New Roman" pitchFamily="-97" charset="0"/>
              </a:rPr>
              <a:t>Error messages</a:t>
            </a:r>
            <a:r>
              <a:rPr lang="en-US" sz="1000" dirty="0" smtClean="0">
                <a:latin typeface="Times New Roman" pitchFamily="-97" charset="0"/>
              </a:rPr>
              <a:t>:  CL and MF often have error messages (e.g. “you didn’t enter a phone number”), but DM rarely needs error messages.  There’s no error message when you drag a scrollbar too far, for example; the scrollbar thumb simply stops, and the visual constraints of the scrollbar make it obvious why it stopped.</a:t>
            </a:r>
          </a:p>
          <a:p>
            <a:r>
              <a:rPr lang="en-US" sz="1000" b="1" dirty="0" smtClean="0">
                <a:latin typeface="Times New Roman" pitchFamily="-97" charset="0"/>
              </a:rPr>
              <a:t>Efficiency</a:t>
            </a:r>
            <a:r>
              <a:rPr lang="en-US" sz="1000" dirty="0" smtClean="0">
                <a:latin typeface="Times New Roman" pitchFamily="-97" charset="0"/>
              </a:rPr>
              <a:t>: Experts can be very efficient with CL, since they don’t need to wait for and visually scan system prompts, and many CL systems have command histories and scripting facilities that allow commands to be reused rather than constantly retyped.  Efficient performance with MF interfaces demands good shortcuts (e.g. keyboard shortcuts, tabbing between form fields, </a:t>
            </a:r>
            <a:r>
              <a:rPr lang="en-US" sz="1000" dirty="0" err="1" smtClean="0">
                <a:latin typeface="Times New Roman" pitchFamily="-97" charset="0"/>
              </a:rPr>
              <a:t>typeahead</a:t>
            </a:r>
            <a:r>
              <a:rPr lang="en-US" sz="1000" dirty="0" smtClean="0">
                <a:latin typeface="Times New Roman" pitchFamily="-97" charset="0"/>
              </a:rPr>
              <a:t>).  Efficient performance with </a:t>
            </a:r>
            <a:r>
              <a:rPr lang="en-US" sz="1000" dirty="0" err="1" smtClean="0">
                <a:latin typeface="Times New Roman" pitchFamily="-97" charset="0"/>
              </a:rPr>
              <a:t>DMs</a:t>
            </a:r>
            <a:r>
              <a:rPr lang="en-US" sz="1000" dirty="0" smtClean="0">
                <a:latin typeface="Times New Roman" pitchFamily="-97" charset="0"/>
              </a:rPr>
              <a:t> is possible when the DM is appropriate to the task; but using DM for a task it isn’t well-suited for may feel like manual labor with a mouse.</a:t>
            </a:r>
          </a:p>
          <a:p>
            <a:r>
              <a:rPr lang="en-US" sz="1000" b="1" dirty="0" smtClean="0">
                <a:latin typeface="Times New Roman" pitchFamily="-97" charset="0"/>
              </a:rPr>
              <a:t>User type: </a:t>
            </a:r>
            <a:r>
              <a:rPr lang="en-US" sz="1000" dirty="0" smtClean="0">
                <a:latin typeface="Times New Roman" pitchFamily="-97" charset="0"/>
              </a:rPr>
              <a:t>CL is generally better for expert users, who keep their knowledge active and who are willing to invest in training and learning in exchange for greater efficiency. MF and DM are generally better for novices and infrequent users.  </a:t>
            </a:r>
          </a:p>
          <a:p>
            <a:r>
              <a:rPr lang="en-US" sz="1000" b="1" dirty="0" smtClean="0">
                <a:latin typeface="Times New Roman" pitchFamily="-97" charset="0"/>
              </a:rPr>
              <a:t>Synchrony: </a:t>
            </a:r>
            <a:r>
              <a:rPr lang="en-US" sz="1000" dirty="0" smtClean="0">
                <a:latin typeface="Times New Roman" pitchFamily="-97" charset="0"/>
              </a:rPr>
              <a:t>Command languages are synchronous (first the user types a complete command, then the system does it). So are menu systems and forms; e.g., you fill out a web form, and then you submit it.  DM, on the other hand, is asynchronous: the user can point the mouse anywhere and do anything at any time.  DM interfaces are necessarily event-driven.</a:t>
            </a:r>
            <a:endParaRPr lang="en-US" sz="1000" b="1" dirty="0" smtClean="0">
              <a:latin typeface="Times New Roman" pitchFamily="-97" charset="0"/>
            </a:endParaRPr>
          </a:p>
          <a:p>
            <a:r>
              <a:rPr lang="en-US" sz="1000" b="1" dirty="0" smtClean="0">
                <a:latin typeface="Times New Roman" pitchFamily="-97" charset="0"/>
              </a:rPr>
              <a:t>Programming difficulty:</a:t>
            </a:r>
            <a:r>
              <a:rPr lang="en-US" sz="1000" dirty="0" smtClean="0">
                <a:latin typeface="Times New Roman" pitchFamily="-97" charset="0"/>
              </a:rPr>
              <a:t> CL interfaces are relatively easy to implement: just parsing text with rigid syntax requirements.  MF interfaces have substantial toolkit support; e.g., it’s easy to create an MF web site using plain vanilla HTML, or an MF Java program using nothing but Java Swing widgets like textboxes, buttons, and checkboxes.  DM is hardest to program: you have to draw, you have to handle low-level keyboard and mouse input, and you have to display feedback.  </a:t>
            </a:r>
            <a:r>
              <a:rPr lang="en-US" sz="1000" dirty="0" err="1" smtClean="0">
                <a:latin typeface="Times New Roman" pitchFamily="-97" charset="0"/>
              </a:rPr>
              <a:t>Relatiavely</a:t>
            </a:r>
            <a:r>
              <a:rPr lang="en-US" sz="1000" dirty="0" smtClean="0">
                <a:latin typeface="Times New Roman" pitchFamily="-97" charset="0"/>
              </a:rPr>
              <a:t> few off-the-shelf components are available to help.  You won’t find a “selection handles” widget or a “rubber-band selection rectangle” included with Swing, for example; you have to build them yourself.</a:t>
            </a:r>
          </a:p>
          <a:p>
            <a:r>
              <a:rPr lang="en-US" sz="1000" b="1" dirty="0" smtClean="0">
                <a:latin typeface="Times New Roman" pitchFamily="-97" charset="0"/>
              </a:rPr>
              <a:t>Accessibility</a:t>
            </a:r>
            <a:r>
              <a:rPr lang="en-US" sz="1000" dirty="0" smtClean="0">
                <a:latin typeface="Times New Roman" pitchFamily="-97" charset="0"/>
              </a:rPr>
              <a:t>: CL and MF interfaces are more textual, so they are easier for vision-impaired users to read with screen readers.  DM interfaces are much harder for these users.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740E08C-CA19-41FF-893B-FE9E113BDA57}" type="slidenum">
              <a:rPr lang="en-US" smtClean="0">
                <a:latin typeface="Times New Roman" pitchFamily="-97" charset="0"/>
              </a:rPr>
              <a:pPr/>
              <a:t>19</a:t>
            </a:fld>
            <a:endParaRPr lang="en-US" smtClean="0">
              <a:latin typeface="Times New Roman" pitchFamily="-97" charset="0"/>
            </a:endParaRPr>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r>
              <a:rPr lang="en-US" smtClean="0">
                <a:latin typeface="Times New Roman" pitchFamily="-97" charset="0"/>
              </a:rPr>
              <a:t>Regardless of interaction style, learning a new system requires the user to build a mental model of how the system works.  Learnability can be strongly affected by difficulties in building that model.</a:t>
            </a:r>
          </a:p>
          <a:p>
            <a:r>
              <a:rPr lang="en-US" smtClean="0">
                <a:latin typeface="Times New Roman" pitchFamily="-97" charset="0"/>
              </a:rPr>
              <a:t>A </a:t>
            </a:r>
            <a:r>
              <a:rPr lang="en-US" b="1" smtClean="0">
                <a:latin typeface="Times New Roman" pitchFamily="-97" charset="0"/>
              </a:rPr>
              <a:t>model</a:t>
            </a:r>
            <a:r>
              <a:rPr lang="en-US" smtClean="0">
                <a:latin typeface="Times New Roman" pitchFamily="-97" charset="0"/>
              </a:rPr>
              <a:t> of a system is a way of describing how the system works.  A model specifies what the parts of the system are, and how those parts interact to make the system do what it’s supposed to do.</a:t>
            </a:r>
          </a:p>
          <a:p>
            <a:r>
              <a:rPr lang="en-US" smtClean="0">
                <a:latin typeface="Times New Roman" pitchFamily="-97" charset="0"/>
              </a:rPr>
              <a:t>Consider image editing software. Programs like Photoshop and Gimp use a pixel editing model, in which an image is represented by an array of pixels (plus a stack of layers).  Programs like Visio and Illustrator, on the other hand, use a structured graphics model, in which an image is represented by a collection of graphical objects, like lines, rectangles, circles, and text.  In this case, the choice of model strongly constrains the kinds of operations available to a user.  You can easily tweak individual pixels in Photoshop, but you can’t easily move an object once you’ve drawn it into the picture.</a:t>
            </a:r>
          </a:p>
          <a:p>
            <a:r>
              <a:rPr lang="en-US" smtClean="0">
                <a:latin typeface="Times New Roman" pitchFamily="-97" charset="0"/>
              </a:rPr>
              <a:t>Similarly, most modern text editors model a text file as a single string, in which line endings are just like other characters.  But it doesn’t have to be this way.  Some editors represent a text file as a list of lines instead.  When this implementation model is exposed in the user interface, as in old Unix text editors like </a:t>
            </a:r>
            <a:r>
              <a:rPr lang="en-US" i="1" smtClean="0">
                <a:latin typeface="Times New Roman" pitchFamily="-97" charset="0"/>
              </a:rPr>
              <a:t>ed</a:t>
            </a:r>
            <a:r>
              <a:rPr lang="en-US" smtClean="0">
                <a:latin typeface="Times New Roman" pitchFamily="-97" charset="0"/>
              </a:rPr>
              <a:t>, line endings can’t be deleted in the same way as other characters.  </a:t>
            </a:r>
            <a:r>
              <a:rPr lang="en-US" i="1" smtClean="0">
                <a:latin typeface="Times New Roman" pitchFamily="-97" charset="0"/>
              </a:rPr>
              <a:t>ed</a:t>
            </a:r>
            <a:r>
              <a:rPr lang="en-US" smtClean="0">
                <a:latin typeface="Times New Roman" pitchFamily="-97" charset="0"/>
              </a:rPr>
              <a:t> has a special join command for deleting line endings.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30B6ED0-C51C-4787-9E2E-2FFC282AEA2F}" type="slidenum">
              <a:rPr lang="en-US" smtClean="0">
                <a:latin typeface="Times New Roman" pitchFamily="-97" charset="0"/>
              </a:rPr>
              <a:pPr/>
              <a:t>20</a:t>
            </a:fld>
            <a:endParaRPr lang="en-US" smtClean="0">
              <a:latin typeface="Times New Roman" pitchFamily="-97" charset="0"/>
            </a:endParaRPr>
          </a:p>
        </p:txBody>
      </p:sp>
      <p:sp>
        <p:nvSpPr>
          <p:cNvPr id="48131" name="Rectangle 2"/>
          <p:cNvSpPr>
            <a:spLocks noGrp="1" noRot="1" noChangeAspect="1" noChangeArrowheads="1" noTextEdit="1"/>
          </p:cNvSpPr>
          <p:nvPr>
            <p:ph type="sldImg"/>
          </p:nvPr>
        </p:nvSpPr>
        <p:spPr>
          <a:xfrm>
            <a:off x="1503363" y="720725"/>
            <a:ext cx="4119562" cy="3089275"/>
          </a:xfrm>
          <a:ln/>
        </p:spPr>
      </p:sp>
      <p:sp>
        <p:nvSpPr>
          <p:cNvPr id="48132" name="Rectangle 3"/>
          <p:cNvSpPr>
            <a:spLocks noGrp="1" noChangeArrowheads="1"/>
          </p:cNvSpPr>
          <p:nvPr>
            <p:ph type="body" idx="1"/>
          </p:nvPr>
        </p:nvSpPr>
        <p:spPr>
          <a:noFill/>
          <a:ln/>
        </p:spPr>
        <p:txBody>
          <a:bodyPr/>
          <a:lstStyle/>
          <a:p>
            <a:r>
              <a:rPr lang="en-US" smtClean="0">
                <a:latin typeface="Times New Roman" pitchFamily="-97" charset="0"/>
              </a:rPr>
              <a:t>The preceding discussion hinted that there are actually several models you have to worry about in UI design: </a:t>
            </a:r>
          </a:p>
          <a:p>
            <a:pPr>
              <a:buFontTx/>
              <a:buChar char="•"/>
            </a:pPr>
            <a:r>
              <a:rPr lang="en-US" smtClean="0">
                <a:latin typeface="Times New Roman" pitchFamily="-97" charset="0"/>
              </a:rPr>
              <a:t>The </a:t>
            </a:r>
            <a:r>
              <a:rPr lang="en-US" b="1" smtClean="0">
                <a:latin typeface="Times New Roman" pitchFamily="-97" charset="0"/>
              </a:rPr>
              <a:t>system model</a:t>
            </a:r>
            <a:r>
              <a:rPr lang="en-US" smtClean="0">
                <a:latin typeface="Times New Roman" pitchFamily="-97" charset="0"/>
              </a:rPr>
              <a:t> (sometimes called implementation model) is how the system actually works.</a:t>
            </a:r>
          </a:p>
          <a:p>
            <a:pPr>
              <a:buFontTx/>
              <a:buChar char="•"/>
            </a:pPr>
            <a:r>
              <a:rPr lang="en-US" smtClean="0">
                <a:latin typeface="Times New Roman" pitchFamily="-97" charset="0"/>
              </a:rPr>
              <a:t>The </a:t>
            </a:r>
            <a:r>
              <a:rPr lang="en-US" b="1" smtClean="0">
                <a:latin typeface="Times New Roman" pitchFamily="-97" charset="0"/>
              </a:rPr>
              <a:t>interface model</a:t>
            </a:r>
            <a:r>
              <a:rPr lang="en-US" smtClean="0">
                <a:latin typeface="Times New Roman" pitchFamily="-97" charset="0"/>
              </a:rPr>
              <a:t> (or manifest model) is the model that the system presents to the user through its user interface.</a:t>
            </a:r>
          </a:p>
          <a:p>
            <a:pPr>
              <a:buFontTx/>
              <a:buChar char="•"/>
            </a:pPr>
            <a:r>
              <a:rPr lang="en-US" smtClean="0">
                <a:latin typeface="Times New Roman" pitchFamily="-97" charset="0"/>
              </a:rPr>
              <a:t>The </a:t>
            </a:r>
            <a:r>
              <a:rPr lang="en-US" b="1" smtClean="0">
                <a:latin typeface="Times New Roman" pitchFamily="-97" charset="0"/>
              </a:rPr>
              <a:t>user model</a:t>
            </a:r>
            <a:r>
              <a:rPr lang="en-US" smtClean="0">
                <a:latin typeface="Times New Roman" pitchFamily="-97" charset="0"/>
              </a:rPr>
              <a:t> (or conceptual model) is how the user </a:t>
            </a:r>
            <a:r>
              <a:rPr lang="en-US" i="1" smtClean="0">
                <a:latin typeface="Times New Roman" pitchFamily="-97" charset="0"/>
              </a:rPr>
              <a:t>thinks</a:t>
            </a:r>
            <a:r>
              <a:rPr lang="en-US" smtClean="0">
                <a:latin typeface="Times New Roman" pitchFamily="-97" charset="0"/>
              </a:rPr>
              <a:t> the system works.</a:t>
            </a:r>
          </a:p>
          <a:p>
            <a:r>
              <a:rPr lang="en-US" smtClean="0">
                <a:latin typeface="Times New Roman" pitchFamily="-97" charset="0"/>
              </a:rPr>
              <a:t>Note that we’re using </a:t>
            </a:r>
            <a:r>
              <a:rPr lang="en-US" i="1" smtClean="0">
                <a:latin typeface="Times New Roman" pitchFamily="-97" charset="0"/>
              </a:rPr>
              <a:t>model </a:t>
            </a:r>
            <a:r>
              <a:rPr lang="en-US" smtClean="0">
                <a:latin typeface="Times New Roman" pitchFamily="-97" charset="0"/>
              </a:rPr>
              <a:t>in a more general and abstract  sense here than when we talk about the model-view-controller pattern.  In MVC, the model is a software component (like a class or group of classes) that stores application data and implements the application behavior behind an interface.  Here, a model is an abstracted description of how a system works.  The </a:t>
            </a:r>
            <a:r>
              <a:rPr lang="en-US" i="1" smtClean="0">
                <a:latin typeface="Times New Roman" pitchFamily="-97" charset="0"/>
              </a:rPr>
              <a:t>system model </a:t>
            </a:r>
            <a:r>
              <a:rPr lang="en-US" smtClean="0">
                <a:latin typeface="Times New Roman" pitchFamily="-97" charset="0"/>
              </a:rPr>
              <a:t>on this slide might describe the way an MVC model class behaves (for example, storing text as a list of lines).  The </a:t>
            </a:r>
            <a:r>
              <a:rPr lang="en-US" i="1" smtClean="0">
                <a:latin typeface="Times New Roman" pitchFamily="-97" charset="0"/>
              </a:rPr>
              <a:t>interface model</a:t>
            </a:r>
            <a:r>
              <a:rPr lang="en-US" smtClean="0">
                <a:latin typeface="Times New Roman" pitchFamily="-97" charset="0"/>
              </a:rPr>
              <a:t> might describe the way an MVC view class presents that system model (e.g., allowing end-of-lines to be “deleted” just as if they were characters).  Finally, the </a:t>
            </a:r>
            <a:r>
              <a:rPr lang="en-US" i="1" smtClean="0">
                <a:latin typeface="Times New Roman" pitchFamily="-97" charset="0"/>
              </a:rPr>
              <a:t>user model </a:t>
            </a:r>
            <a:r>
              <a:rPr lang="en-US" smtClean="0">
                <a:latin typeface="Times New Roman" pitchFamily="-97" charset="0"/>
              </a:rPr>
              <a:t>isn’t software at all; it’s all in the user’s mind.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271C3BD-1A0C-44CE-8D57-F6CD7DF608D8}" type="slidenum">
              <a:rPr lang="en-US" smtClean="0">
                <a:latin typeface="Times New Roman" pitchFamily="-97" charset="0"/>
              </a:rPr>
              <a:pPr/>
              <a:t>2</a:t>
            </a:fld>
            <a:endParaRPr lang="en-US" smtClean="0">
              <a:latin typeface="Times New Roman" pitchFamily="-97" charset="0"/>
            </a:endParaRPr>
          </a:p>
        </p:txBody>
      </p:sp>
      <p:sp>
        <p:nvSpPr>
          <p:cNvPr id="35843" name="Rectangle 2"/>
          <p:cNvSpPr>
            <a:spLocks noGrp="1" noRot="1" noChangeAspect="1" noChangeArrowheads="1" noTextEdit="1"/>
          </p:cNvSpPr>
          <p:nvPr>
            <p:ph type="sldImg"/>
          </p:nvPr>
        </p:nvSpPr>
        <p:spPr>
          <a:xfrm>
            <a:off x="1262063" y="720725"/>
            <a:ext cx="4795837" cy="3597275"/>
          </a:xfrm>
          <a:ln/>
        </p:spPr>
      </p:sp>
      <p:sp>
        <p:nvSpPr>
          <p:cNvPr id="35844" name="Rectangle 3"/>
          <p:cNvSpPr>
            <a:spLocks noGrp="1" noChangeArrowheads="1"/>
          </p:cNvSpPr>
          <p:nvPr>
            <p:ph type="body" idx="1"/>
          </p:nvPr>
        </p:nvSpPr>
        <p:spPr>
          <a:xfrm>
            <a:off x="731838" y="4560888"/>
            <a:ext cx="5851525" cy="4319587"/>
          </a:xfrm>
          <a:noFill/>
          <a:ln/>
        </p:spPr>
        <p:txBody>
          <a:bodyPr/>
          <a:lstStyle/>
          <a:p>
            <a:r>
              <a:rPr lang="en-US" smtClean="0">
                <a:latin typeface="Times New Roman" pitchFamily="-97" charset="0"/>
              </a:rPr>
              <a:t>IBM’s RealCD is CD player software, which allows you to play an audio CD in your CD-ROM drive.</a:t>
            </a:r>
          </a:p>
          <a:p>
            <a:r>
              <a:rPr lang="en-US" smtClean="0">
                <a:latin typeface="Times New Roman" pitchFamily="-97" charset="0"/>
              </a:rPr>
              <a:t>Why is it called “Real”?  Because its designers based it on a real-world object: a plastic CD case.  This interface has a </a:t>
            </a:r>
            <a:r>
              <a:rPr lang="en-US" i="1" smtClean="0">
                <a:latin typeface="Times New Roman" pitchFamily="-97" charset="0"/>
              </a:rPr>
              <a:t>metaphor</a:t>
            </a:r>
            <a:r>
              <a:rPr lang="en-US" smtClean="0">
                <a:latin typeface="Times New Roman" pitchFamily="-97" charset="0"/>
              </a:rPr>
              <a:t>, an analogue in the real world.  Metaphors are one way to make an interface more learnable, since users can make guesses about how it will work based on what they already know about the interface’s metaphor. Unfortunately, the designers’ careful adherence to this metaphor produced some remarkable effects, none of them good.</a:t>
            </a:r>
          </a:p>
          <a:p>
            <a:r>
              <a:rPr lang="en-US" smtClean="0">
                <a:latin typeface="Times New Roman" pitchFamily="-97" charset="0"/>
              </a:rPr>
              <a:t>Here’s how RealCD looks when it first starts up.  Notice that the UI is dominated by artwork, just like the outside of a CD case is dominated by the cover art.  That big RealCD logo is just that – static artwork.  Clicking on it does nothing.</a:t>
            </a:r>
          </a:p>
          <a:p>
            <a:r>
              <a:rPr lang="en-US" smtClean="0">
                <a:latin typeface="Times New Roman" pitchFamily="-97" charset="0"/>
              </a:rPr>
              <a:t>There’s an obvious problem with the choice of metaphor, of course: a CD case doesn’t actually play CDs. The designers had to find a place for the player controls – which, remember, serve the primary task of the interface – so they arrayed them vertically along the case hinge.  The metaphor is dictating control layout, against all other considerations.</a:t>
            </a:r>
          </a:p>
          <a:p>
            <a:r>
              <a:rPr lang="en-US" smtClean="0">
                <a:latin typeface="Times New Roman" pitchFamily="-97" charset="0"/>
              </a:rPr>
              <a:t>Slavish adherence to the metaphor also drove the designers to disregard all consistency with other desktop applications.  Where is this window’s close box?  How do I shut it down?  You might be able to guess, but is it obvious?  Learnability comes from more than just metaphor.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C47E6A5-6684-49A4-99C7-5D4F0EAC710A}" type="slidenum">
              <a:rPr lang="en-US" smtClean="0">
                <a:latin typeface="Times New Roman" pitchFamily="-97" charset="0"/>
              </a:rPr>
              <a:pPr/>
              <a:t>21</a:t>
            </a:fld>
            <a:endParaRPr lang="en-US" smtClean="0">
              <a:latin typeface="Times New Roman" pitchFamily="-97" charset="0"/>
            </a:endParaRPr>
          </a:p>
        </p:txBody>
      </p:sp>
      <p:sp>
        <p:nvSpPr>
          <p:cNvPr id="49155" name="Rectangle 2"/>
          <p:cNvSpPr>
            <a:spLocks noGrp="1" noRot="1" noChangeAspect="1" noChangeArrowheads="1" noTextEdit="1"/>
          </p:cNvSpPr>
          <p:nvPr>
            <p:ph type="sldImg"/>
          </p:nvPr>
        </p:nvSpPr>
        <p:spPr>
          <a:xfrm>
            <a:off x="1503363" y="720725"/>
            <a:ext cx="4119562" cy="3089275"/>
          </a:xfrm>
          <a:ln/>
        </p:spPr>
      </p:sp>
      <p:sp>
        <p:nvSpPr>
          <p:cNvPr id="49156" name="Rectangle 3"/>
          <p:cNvSpPr>
            <a:spLocks noGrp="1" noChangeArrowheads="1"/>
          </p:cNvSpPr>
          <p:nvPr>
            <p:ph type="body" idx="1"/>
          </p:nvPr>
        </p:nvSpPr>
        <p:spPr>
          <a:noFill/>
          <a:ln/>
        </p:spPr>
        <p:txBody>
          <a:bodyPr/>
          <a:lstStyle/>
          <a:p>
            <a:r>
              <a:rPr lang="en-US" dirty="0" smtClean="0">
                <a:latin typeface="Times New Roman" pitchFamily="-97" charset="0"/>
              </a:rPr>
              <a:t>The interface model might be quite different from the system model.  A text editor whose system model is a list of lines doesn’t have to present it that way through its interface.  The interface could allow deleting line endings as if they were characters, even though the actual effect on the system model is quite different.</a:t>
            </a:r>
          </a:p>
          <a:p>
            <a:r>
              <a:rPr lang="en-US" dirty="0" smtClean="0">
                <a:latin typeface="Times New Roman" pitchFamily="-97" charset="0"/>
              </a:rPr>
              <a:t>Similarly, a cell phone presents the same simple interface model as a conventional wired phone, even though its system model is quite a bit more complex.  A cell phone conversation may be handed off from one cell tower to another as the user moves around. This detail of the system model is hidden from the user. </a:t>
            </a:r>
          </a:p>
          <a:p>
            <a:r>
              <a:rPr lang="en-US" dirty="0" smtClean="0">
                <a:latin typeface="Times New Roman" pitchFamily="-97" charset="0"/>
              </a:rPr>
              <a:t>As a software engineer, you should be quite familiar with this notion.  A module interface offers a certain model of operation to clients of the module, but its implementation may be significantly different.  In software engineering, this divergence between interface and implementation is valued as a way to manage complexity and plan for change.  In user interface design, we value it primarily for other reasons: the interface model should be simpler and more closely reflect the user’s model of the actual task.</a:t>
            </a:r>
          </a:p>
          <a:p>
            <a:endParaRPr lang="en-US" dirty="0" smtClean="0">
              <a:latin typeface="Times New Roman" pitchFamily="-9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A3C94AC-AF84-4361-B1D5-05631113B1F5}" type="slidenum">
              <a:rPr lang="en-US" smtClean="0">
                <a:latin typeface="Times New Roman" pitchFamily="-97" charset="0"/>
              </a:rPr>
              <a:pPr/>
              <a:t>22</a:t>
            </a:fld>
            <a:endParaRPr lang="en-US" smtClean="0">
              <a:latin typeface="Times New Roman" pitchFamily="-97" charset="0"/>
            </a:endParaRPr>
          </a:p>
        </p:txBody>
      </p:sp>
      <p:sp>
        <p:nvSpPr>
          <p:cNvPr id="50179" name="Rectangle 2"/>
          <p:cNvSpPr>
            <a:spLocks noGrp="1" noRot="1" noChangeAspect="1" noChangeArrowheads="1" noTextEdit="1"/>
          </p:cNvSpPr>
          <p:nvPr>
            <p:ph type="sldImg"/>
          </p:nvPr>
        </p:nvSpPr>
        <p:spPr>
          <a:xfrm>
            <a:off x="1503363" y="720725"/>
            <a:ext cx="4119562" cy="3089275"/>
          </a:xfrm>
          <a:ln/>
        </p:spPr>
      </p:sp>
      <p:sp>
        <p:nvSpPr>
          <p:cNvPr id="50180" name="Rectangle 3"/>
          <p:cNvSpPr>
            <a:spLocks noGrp="1" noChangeArrowheads="1"/>
          </p:cNvSpPr>
          <p:nvPr>
            <p:ph type="body" idx="1"/>
          </p:nvPr>
        </p:nvSpPr>
        <p:spPr>
          <a:noFill/>
          <a:ln/>
        </p:spPr>
        <p:txBody>
          <a:bodyPr/>
          <a:lstStyle/>
          <a:p>
            <a:r>
              <a:rPr lang="en-US" sz="1000" smtClean="0">
                <a:latin typeface="Times New Roman" pitchFamily="-97" charset="0"/>
              </a:rPr>
              <a:t>The user’s model may be totally wrong without affecting the user’s ability to use the system.  A popular misconception about electricity holds that plugging in a power cable is like plugging in a water hose, with electrons traveling from the power company through the cable into the appliance.  The actual system model of household AC current is of course completely different: the current changes direction many times a second, and the actual electrons don’t move far, and there’s really a </a:t>
            </a:r>
            <a:r>
              <a:rPr lang="en-US" sz="1000" i="1" smtClean="0">
                <a:latin typeface="Times New Roman" pitchFamily="-97" charset="0"/>
              </a:rPr>
              <a:t>circuit </a:t>
            </a:r>
            <a:r>
              <a:rPr lang="en-US" sz="1000" smtClean="0">
                <a:latin typeface="Times New Roman" pitchFamily="-97" charset="0"/>
              </a:rPr>
              <a:t>in that cable, not just a one-way tube.  But the user model is simple, and the interface model supports it: plug in this tube, and power flows to the appliance.</a:t>
            </a:r>
          </a:p>
          <a:p>
            <a:r>
              <a:rPr lang="en-US" sz="1000" smtClean="0">
                <a:latin typeface="Times New Roman" pitchFamily="-97" charset="0"/>
              </a:rPr>
              <a:t>But a wrong user model can lead to problems, as well.  Consider a household thermostat, which controls the temperature of a room.  If the room is too cold, what’s the fastest way to bring it up to the desired temperature?  Some people would say the room will heat faster if the thermostat is turned all the way up to maximum temperature.  This response is triggered by an incorrect mental model about how a thermostat works: either the timer model, in which the thermostat controls the duty cycle of the furnace, i.e. what fraction of time the furnace is running and what fraction it is off;  or the valve model, in which the thermostat affects the amount of heat coming from the furnace.  In fact, a thermostat is just an on-off switch at the set temperature.  When the room is colder than the set temperature, the furnace runs full blast until the room warms up.  A higher thermostat setting will not make the room warm up any faster. (Norman, </a:t>
            </a:r>
            <a:r>
              <a:rPr lang="en-US" sz="1000" i="1" smtClean="0">
                <a:latin typeface="Times New Roman" pitchFamily="-97" charset="0"/>
              </a:rPr>
              <a:t>Design of Everyday Things</a:t>
            </a:r>
            <a:r>
              <a:rPr lang="en-US" sz="1000" smtClean="0">
                <a:latin typeface="Times New Roman" pitchFamily="-97" charset="0"/>
              </a:rPr>
              <a:t>, 1988)</a:t>
            </a:r>
          </a:p>
          <a:p>
            <a:r>
              <a:rPr lang="en-US" sz="1000" smtClean="0">
                <a:latin typeface="Times New Roman" pitchFamily="-97" charset="0"/>
              </a:rPr>
              <a:t>These incorrect models shouldn’t simply be dismissed as “ignorant users.”  (Remember, the user is always right!  If there’s a consistent problem in the interface, it’s probably the interface’s fault.) These user models for heating are perfectly correct for other systems: a car heater and a stove burner both use the valve model.  And users have no problem understanding the model of a dimmer switch, which performs the analogous function for light that a thermostat does for heat.  When a room needs to be brighter, the user model says to set the dimmer switch right at the desired brightness.</a:t>
            </a:r>
            <a:endParaRPr lang="en-US" sz="1000" i="1" smtClean="0">
              <a:latin typeface="Times New Roman" pitchFamily="-97" charset="0"/>
            </a:endParaRPr>
          </a:p>
          <a:p>
            <a:r>
              <a:rPr lang="en-US" sz="1000" smtClean="0">
                <a:latin typeface="Times New Roman" pitchFamily="-97" charset="0"/>
              </a:rPr>
              <a:t>The problem here is that the thermostat isn’t effectively communicating its model to the user.  In particular, there isn’t enough </a:t>
            </a:r>
            <a:r>
              <a:rPr lang="en-US" sz="1000" b="1" smtClean="0">
                <a:latin typeface="Times New Roman" pitchFamily="-97" charset="0"/>
              </a:rPr>
              <a:t>feedback</a:t>
            </a:r>
            <a:r>
              <a:rPr lang="en-US" sz="1000" smtClean="0">
                <a:latin typeface="Times New Roman" pitchFamily="-97" charset="0"/>
              </a:rPr>
              <a:t> about what the furnace is doing for the user to form the right model.</a:t>
            </a:r>
          </a:p>
          <a:p>
            <a:endParaRPr lang="en-US" sz="1000" smtClean="0">
              <a:latin typeface="Times New Roman" pitchFamily="-97"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b="0" dirty="0" smtClean="0"/>
              <a:t>Here’s an</a:t>
            </a:r>
            <a:r>
              <a:rPr lang="en-US" b="0" baseline="0" dirty="0" smtClean="0"/>
              <a:t> example drawn directly from graphical user interfaces: the Back button in a web browser.  What is the model for the behavior of Back?  Specifically: how does the </a:t>
            </a:r>
            <a:r>
              <a:rPr lang="en-US" b="0" i="1" baseline="0" dirty="0" smtClean="0"/>
              <a:t>user</a:t>
            </a:r>
            <a:r>
              <a:rPr lang="en-US" b="0" i="0" baseline="0" dirty="0" smtClean="0"/>
              <a:t> think it behaves (the mental model), and how does it </a:t>
            </a:r>
            <a:r>
              <a:rPr lang="en-US" b="0" i="1" baseline="0" dirty="0" smtClean="0"/>
              <a:t>actually</a:t>
            </a:r>
            <a:r>
              <a:rPr lang="en-US" b="0" i="0" baseline="0" dirty="0" smtClean="0"/>
              <a:t> behave (the system model)?</a:t>
            </a:r>
            <a:endParaRPr lang="en-US" b="0" dirty="0" smtClean="0"/>
          </a:p>
          <a:p>
            <a:r>
              <a:rPr lang="en-US" b="0" dirty="0" smtClean="0"/>
              <a:t>The</a:t>
            </a:r>
            <a:r>
              <a:rPr lang="en-US" b="0" baseline="0" dirty="0" smtClean="0"/>
              <a:t> system model is that Back goes back to the last page the user was viewing, in a </a:t>
            </a:r>
            <a:r>
              <a:rPr lang="en-US" b="0" i="1" baseline="0" dirty="0" smtClean="0"/>
              <a:t>temporal</a:t>
            </a:r>
            <a:r>
              <a:rPr lang="en-US" b="0" i="0" baseline="0" dirty="0" smtClean="0"/>
              <a:t> history sequence.  But on a web site that has pages in some kind of linear sequence of their own  -- such as the result pages of a search engine (shown here) or multiple pages of a news article – then the user’s mental model might easily confuse these two sequences, thinking that Back will go to the previous page in the web site’s sequence.  In other words, that Back is the same as Previous!  (The fact that the “back” and “previous” are close synonyms, and that the arrow icons are almost identical, strongly encourages this belief.)</a:t>
            </a:r>
          </a:p>
          <a:p>
            <a:r>
              <a:rPr lang="en-US" b="0" i="0" baseline="0" dirty="0" smtClean="0"/>
              <a:t>Most of the time, this erroneous mental model of Back will behave just the same as the true system model. But it will deviate if the user mixes the Previous link with the Back button – after pressing Previous, the Back button will behave like Next!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 nice article with other examples</a:t>
            </a:r>
            <a:r>
              <a:rPr lang="en-US" b="0" baseline="0" dirty="0" smtClean="0"/>
              <a:t> of tricky mental model/system model mismatch problems is “</a:t>
            </a:r>
            <a:r>
              <a:rPr lang="en-US" b="0" dirty="0" smtClean="0"/>
              <a:t>Mental and conceptual models, and the problem of contingency” by Charles Hannon, </a:t>
            </a:r>
            <a:r>
              <a:rPr lang="en-US" b="0" i="1" dirty="0" smtClean="0"/>
              <a:t>interactions</a:t>
            </a:r>
            <a:r>
              <a:rPr lang="en-US" b="0" i="0" dirty="0" smtClean="0"/>
              <a:t>, November 2008.</a:t>
            </a:r>
            <a:r>
              <a:rPr lang="en-US" b="0" dirty="0" smtClean="0"/>
              <a:t> </a:t>
            </a:r>
            <a:r>
              <a:rPr lang="en-US" b="0" baseline="0" dirty="0" smtClean="0"/>
              <a:t>http://</a:t>
            </a:r>
            <a:r>
              <a:rPr lang="en-US" b="0" baseline="0" dirty="0" err="1" smtClean="0"/>
              <a:t>portal.acm.org/citation.cfm?doid</a:t>
            </a:r>
            <a:r>
              <a:rPr lang="en-US" b="0" baseline="0" dirty="0" smtClean="0"/>
              <a:t>=1390085.1390099</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pPr>
              <a:defRPr/>
            </a:pPr>
            <a:fld id="{62CCBE22-15A7-49DB-B9ED-B260E72AC8B1}"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D6BD3DD-9392-4495-AB21-5B54629A56D7}" type="slidenum">
              <a:rPr lang="en-US" smtClean="0">
                <a:latin typeface="Times New Roman" pitchFamily="-97" charset="0"/>
              </a:rPr>
              <a:pPr/>
              <a:t>24</a:t>
            </a:fld>
            <a:endParaRPr lang="en-US" smtClean="0">
              <a:latin typeface="Times New Roman" pitchFamily="-97" charset="0"/>
            </a:endParaRPr>
          </a:p>
        </p:txBody>
      </p:sp>
      <p:sp>
        <p:nvSpPr>
          <p:cNvPr id="51203" name="Rectangle 2"/>
          <p:cNvSpPr>
            <a:spLocks noGrp="1" noRot="1" noChangeAspect="1" noChangeArrowheads="1" noTextEdit="1"/>
          </p:cNvSpPr>
          <p:nvPr>
            <p:ph type="sldImg"/>
          </p:nvPr>
        </p:nvSpPr>
        <p:spPr>
          <a:xfrm>
            <a:off x="1503363" y="720725"/>
            <a:ext cx="4119562" cy="3089275"/>
          </a:xfrm>
          <a:ln/>
        </p:spPr>
      </p:sp>
      <p:sp>
        <p:nvSpPr>
          <p:cNvPr id="51204" name="Rectangle 3"/>
          <p:cNvSpPr>
            <a:spLocks noGrp="1" noChangeArrowheads="1"/>
          </p:cNvSpPr>
          <p:nvPr>
            <p:ph type="body" idx="1"/>
          </p:nvPr>
        </p:nvSpPr>
        <p:spPr>
          <a:noFill/>
          <a:ln/>
        </p:spPr>
        <p:txBody>
          <a:bodyPr/>
          <a:lstStyle/>
          <a:p>
            <a:r>
              <a:rPr lang="en-US" smtClean="0">
                <a:latin typeface="Times New Roman" pitchFamily="-97" charset="0"/>
              </a:rPr>
              <a:t>Now we turn to some practical design advice for increasing learnability.</a:t>
            </a:r>
          </a:p>
          <a:p>
            <a:r>
              <a:rPr lang="en-US" smtClean="0">
                <a:latin typeface="Times New Roman" pitchFamily="-97" charset="0"/>
              </a:rPr>
              <a:t>The first set of principles come from Don Norman’s book </a:t>
            </a:r>
            <a:r>
              <a:rPr lang="en-US" i="1" smtClean="0">
                <a:latin typeface="Times New Roman" pitchFamily="-97" charset="0"/>
              </a:rPr>
              <a:t>The Design of Everyday Things.  </a:t>
            </a:r>
            <a:r>
              <a:rPr lang="en-US" smtClean="0">
                <a:latin typeface="Times New Roman" pitchFamily="-97" charset="0"/>
              </a:rPr>
              <a:t>He identified a number of </a:t>
            </a:r>
            <a:r>
              <a:rPr lang="en-US" b="1" smtClean="0">
                <a:latin typeface="Times New Roman" pitchFamily="-97" charset="0"/>
              </a:rPr>
              <a:t>cues </a:t>
            </a:r>
            <a:r>
              <a:rPr lang="en-US" smtClean="0">
                <a:latin typeface="Times New Roman" pitchFamily="-97" charset="0"/>
              </a:rPr>
              <a:t>that we use in our interaction with physical objects, like doors and scissors, to figure out a mental model of how they work.  Since a direct manipulation interface is intended to be a visual metaphor for physical interaction, we’ll look at some of these cues and how they apply to computer interfaces.</a:t>
            </a:r>
          </a:p>
          <a:p>
            <a:r>
              <a:rPr lang="en-US" smtClean="0">
                <a:latin typeface="Times New Roman" pitchFamily="-97" charset="0"/>
              </a:rPr>
              <a:t>The second set of principles fall under the general umbrella of </a:t>
            </a:r>
            <a:r>
              <a:rPr lang="en-US" b="1" smtClean="0">
                <a:latin typeface="Times New Roman" pitchFamily="-97" charset="0"/>
              </a:rPr>
              <a:t>consistency</a:t>
            </a:r>
            <a:r>
              <a:rPr lang="en-US" smtClean="0">
                <a:latin typeface="Times New Roman" pitchFamily="-97" charset="0"/>
              </a:rPr>
              <a:t>: interfaces are easier to learn if they’re already familiar, and if they have fewer special cases, exceptions, or internal contradictions.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E9A23A4-0BFD-41E1-9705-BD032CF49B55}" type="slidenum">
              <a:rPr lang="en-US" smtClean="0">
                <a:latin typeface="Times New Roman" pitchFamily="-97" charset="0"/>
              </a:rPr>
              <a:pPr/>
              <a:t>25</a:t>
            </a:fld>
            <a:endParaRPr lang="en-US" smtClean="0">
              <a:latin typeface="Times New Roman" pitchFamily="-97" charset="0"/>
            </a:endParaRPr>
          </a:p>
        </p:txBody>
      </p:sp>
      <p:sp>
        <p:nvSpPr>
          <p:cNvPr id="52227" name="Rectangle 2"/>
          <p:cNvSpPr>
            <a:spLocks noGrp="1" noRot="1" noChangeAspect="1" noChangeArrowheads="1" noTextEdit="1"/>
          </p:cNvSpPr>
          <p:nvPr>
            <p:ph type="sldImg"/>
          </p:nvPr>
        </p:nvSpPr>
        <p:spPr>
          <a:xfrm>
            <a:off x="1503363" y="720725"/>
            <a:ext cx="4119562" cy="3089275"/>
          </a:xfrm>
          <a:ln/>
        </p:spPr>
      </p:sp>
      <p:sp>
        <p:nvSpPr>
          <p:cNvPr id="52228" name="Rectangle 3"/>
          <p:cNvSpPr>
            <a:spLocks noGrp="1" noChangeArrowheads="1"/>
          </p:cNvSpPr>
          <p:nvPr>
            <p:ph type="body" idx="1"/>
          </p:nvPr>
        </p:nvSpPr>
        <p:spPr>
          <a:noFill/>
          <a:ln/>
        </p:spPr>
        <p:txBody>
          <a:bodyPr/>
          <a:lstStyle/>
          <a:p>
            <a:r>
              <a:rPr lang="en-US" sz="1000" smtClean="0">
                <a:latin typeface="Times New Roman" pitchFamily="-97" charset="0"/>
              </a:rPr>
              <a:t>According to Norman, </a:t>
            </a:r>
            <a:r>
              <a:rPr lang="en-US" sz="1000" i="1" smtClean="0">
                <a:latin typeface="Times New Roman" pitchFamily="-97" charset="0"/>
              </a:rPr>
              <a:t>affordance</a:t>
            </a:r>
            <a:r>
              <a:rPr lang="en-US" sz="1000" smtClean="0">
                <a:latin typeface="Times New Roman" pitchFamily="-97" charset="0"/>
              </a:rPr>
              <a:t> refers to “the perceived and actual properties of a thing”, primarily the properties that determine how the thing could be operated. Chairs have properties that make them suitable for sitting;  doorknobs are the right size and shape for a hand to grasp and turn.  A button’s properties say “push me with your finger.” Scrollbars say that they continuously scroll or pan something that you can’t entirely see. Affordances are how an interface communicates </a:t>
            </a:r>
            <a:r>
              <a:rPr lang="en-US" sz="1000" b="1" smtClean="0">
                <a:latin typeface="Times New Roman" pitchFamily="-97" charset="0"/>
              </a:rPr>
              <a:t>nonverbally</a:t>
            </a:r>
            <a:r>
              <a:rPr lang="en-US" sz="1000" smtClean="0">
                <a:latin typeface="Times New Roman" pitchFamily="-97" charset="0"/>
              </a:rPr>
              <a:t>, telling you how to operate it.</a:t>
            </a:r>
          </a:p>
          <a:p>
            <a:r>
              <a:rPr lang="en-US" sz="1000" smtClean="0">
                <a:latin typeface="Times New Roman" pitchFamily="-97" charset="0"/>
              </a:rPr>
              <a:t>Affordances are rarely innate – they are learned from experience.  We recognize properties suitable for sitting on the basis of our long experience with chairs.  We recognize that listboxes allow you to make a selection because we’ve seen and used many listboxes, and that’s what they do.</a:t>
            </a:r>
          </a:p>
          <a:p>
            <a:r>
              <a:rPr lang="en-US" sz="1000" smtClean="0">
                <a:latin typeface="Times New Roman" pitchFamily="-97" charset="0"/>
              </a:rPr>
              <a:t>Note that </a:t>
            </a:r>
            <a:r>
              <a:rPr lang="en-US" sz="1000" b="1" smtClean="0">
                <a:latin typeface="Times New Roman" pitchFamily="-97" charset="0"/>
              </a:rPr>
              <a:t>perceived</a:t>
            </a:r>
            <a:r>
              <a:rPr lang="en-US" sz="1000" smtClean="0">
                <a:latin typeface="Times New Roman" pitchFamily="-97" charset="0"/>
              </a:rPr>
              <a:t> affordance</a:t>
            </a:r>
            <a:r>
              <a:rPr lang="en-US" sz="1000" i="1" smtClean="0">
                <a:latin typeface="Times New Roman" pitchFamily="-97" charset="0"/>
              </a:rPr>
              <a:t> </a:t>
            </a:r>
            <a:r>
              <a:rPr lang="en-US" sz="1000" smtClean="0">
                <a:latin typeface="Times New Roman" pitchFamily="-97" charset="0"/>
              </a:rPr>
              <a:t>is not the same as </a:t>
            </a:r>
            <a:r>
              <a:rPr lang="en-US" sz="1000" b="1" smtClean="0">
                <a:latin typeface="Times New Roman" pitchFamily="-97" charset="0"/>
              </a:rPr>
              <a:t>actual</a:t>
            </a:r>
            <a:r>
              <a:rPr lang="en-US" sz="1000" smtClean="0">
                <a:latin typeface="Times New Roman" pitchFamily="-97" charset="0"/>
              </a:rPr>
              <a:t> affordance</a:t>
            </a:r>
            <a:r>
              <a:rPr lang="en-US" sz="1000" i="1" smtClean="0">
                <a:latin typeface="Times New Roman" pitchFamily="-97" charset="0"/>
              </a:rPr>
              <a:t>.</a:t>
            </a:r>
            <a:r>
              <a:rPr lang="en-US" sz="1000" smtClean="0">
                <a:latin typeface="Times New Roman" pitchFamily="-97" charset="0"/>
              </a:rPr>
              <a:t>  A facsimile of a chair made of papier-mache has a perceived affordance for sitting, but it doesn’t actually afford sitting: it collapses under your weight.  Conversely, a fire hydrant has no perceived affordance for sitting, since it lacks a flat, human-width horizontal surface, but it actually does afford sitting, albeit uncomfortably.</a:t>
            </a:r>
          </a:p>
          <a:p>
            <a:r>
              <a:rPr lang="en-US" sz="1000" smtClean="0">
                <a:latin typeface="Times New Roman" pitchFamily="-97" charset="0"/>
              </a:rPr>
              <a:t>Recall the textbox from our first lecture, whose perceived affordance (type a time here) disagrees with what it can actually do (you can’t type, you have to push the Set Time button to change it).  Or the door handle on the right, whose nonverbal message (perceived affordance) clearly says “pull me” but whose label says “push” (which is presumably what it actually affords). The parts of a user interface should agree in perceived and actual affordances.</a:t>
            </a:r>
          </a:p>
          <a:p>
            <a:r>
              <a:rPr lang="en-US" sz="1000" smtClean="0">
                <a:latin typeface="Times New Roman" pitchFamily="-97" charset="0"/>
              </a:rPr>
              <a:t>The original definition of affordance (from psychology) referred only to actual properties, but when it was imported into human computer interaction, perceived properties became important too.  Actual ability without any perceivable ability is an undesirable situation. We wouldn't call that an affordance. Suppose you're in a room with completely blank walls. No sign of any exit -- it's missing all the usual cues for a door, like an upright rectangle at floor level, with a knob, and cracks around it, and hinges where it can pivot. Completely blank walls. But there </a:t>
            </a:r>
            <a:r>
              <a:rPr lang="en-US" sz="1000" i="1" smtClean="0">
                <a:latin typeface="Times New Roman" pitchFamily="-97" charset="0"/>
              </a:rPr>
              <a:t>is</a:t>
            </a:r>
            <a:r>
              <a:rPr lang="en-US" sz="1000" smtClean="0">
                <a:latin typeface="Times New Roman" pitchFamily="-97" charset="0"/>
              </a:rPr>
              <a:t> actually an exit, cleverly hidden so that it's seamless with the wall, and if you press at just the right spot it will pivot open. Does the room have an "affordance" for exiting? To a user interface designer, no, it doesn't, because we care about how the room communicates what should be done with it. To a psychologist (and perhaps an architect and a structural engineer), yes, it does, because the actual properties of the room allow you to exit, if you know how. </a:t>
            </a:r>
          </a:p>
          <a:p>
            <a:r>
              <a:rPr lang="en-US" sz="1000" smtClean="0">
                <a:latin typeface="Times New Roman" pitchFamily="-97" charset="0"/>
              </a:rPr>
              <a:t>What if the room has a fake door that looks like a door, but doesn't actually open? Does the room have an "affordance" for exiting? Both the UI designer and the psychologist would say no; the UI designer because its perceivable properties are lying to the user and you can't actually get out, and the psychologist because its actual properties don't allow you to exit.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DFA988-35A0-414B-89D2-6B5D33E94E54}" type="slidenum">
              <a:rPr lang="en-US" smtClean="0">
                <a:latin typeface="Times New Roman" pitchFamily="-97" charset="0"/>
              </a:rPr>
              <a:pPr/>
              <a:t>26</a:t>
            </a:fld>
            <a:endParaRPr lang="en-US" smtClean="0">
              <a:latin typeface="Times New Roman" pitchFamily="-97" charset="0"/>
            </a:endParaRPr>
          </a:p>
        </p:txBody>
      </p:sp>
      <p:sp>
        <p:nvSpPr>
          <p:cNvPr id="53251" name="Rectangle 2"/>
          <p:cNvSpPr>
            <a:spLocks noGrp="1" noRot="1" noChangeAspect="1" noChangeArrowheads="1" noTextEdit="1"/>
          </p:cNvSpPr>
          <p:nvPr>
            <p:ph type="sldImg"/>
          </p:nvPr>
        </p:nvSpPr>
        <p:spPr>
          <a:xfrm>
            <a:off x="1503363" y="720725"/>
            <a:ext cx="4119562" cy="3089275"/>
          </a:xfrm>
          <a:ln/>
        </p:spPr>
      </p:sp>
      <p:sp>
        <p:nvSpPr>
          <p:cNvPr id="53252" name="Rectangle 3"/>
          <p:cNvSpPr>
            <a:spLocks noGrp="1" noChangeArrowheads="1"/>
          </p:cNvSpPr>
          <p:nvPr>
            <p:ph type="body" idx="1"/>
          </p:nvPr>
        </p:nvSpPr>
        <p:spPr>
          <a:noFill/>
          <a:ln/>
        </p:spPr>
        <p:txBody>
          <a:bodyPr/>
          <a:lstStyle/>
          <a:p>
            <a:r>
              <a:rPr lang="en-US" dirty="0" smtClean="0">
                <a:latin typeface="Times New Roman" pitchFamily="-97" charset="0"/>
              </a:rPr>
              <a:t>Another important principle of interface communication is </a:t>
            </a:r>
            <a:r>
              <a:rPr lang="en-US" b="1" dirty="0" smtClean="0">
                <a:latin typeface="Times New Roman" pitchFamily="-97" charset="0"/>
              </a:rPr>
              <a:t>natural mapping</a:t>
            </a:r>
            <a:r>
              <a:rPr lang="en-US" dirty="0" smtClean="0">
                <a:latin typeface="Times New Roman" pitchFamily="-97" charset="0"/>
              </a:rPr>
              <a:t> of functions to controls.</a:t>
            </a:r>
          </a:p>
          <a:p>
            <a:r>
              <a:rPr lang="en-US" dirty="0" smtClean="0">
                <a:latin typeface="Times New Roman" pitchFamily="-97" charset="0"/>
              </a:rPr>
              <a:t>Consider the spatial arrangement of a light switch panel.  How does each switch correspond to the light it controls?  If the switches are arranged in the same fashion as the lights themselves, it is much easier to learn which switch controls which light.</a:t>
            </a:r>
          </a:p>
          <a:p>
            <a:r>
              <a:rPr lang="en-US" dirty="0" smtClean="0">
                <a:latin typeface="Times New Roman" pitchFamily="-97" charset="0"/>
              </a:rPr>
              <a:t>Direct mappings are not always easy to achieve, since a control may be oriented differently from the function it controls.  Light switches are mounted vertically, on a wall; the lights themselves are mounted horizontally, on a ceiling.  So the switch arrangement may not correspond </a:t>
            </a:r>
            <a:r>
              <a:rPr lang="en-US" i="1" dirty="0" smtClean="0">
                <a:latin typeface="Times New Roman" pitchFamily="-97" charset="0"/>
              </a:rPr>
              <a:t>directly</a:t>
            </a:r>
            <a:r>
              <a:rPr lang="en-US" dirty="0" smtClean="0">
                <a:latin typeface="Times New Roman" pitchFamily="-97" charset="0"/>
              </a:rPr>
              <a:t> to a light arrangement.</a:t>
            </a:r>
          </a:p>
          <a:p>
            <a:r>
              <a:rPr lang="en-US" dirty="0" smtClean="0">
                <a:latin typeface="Times New Roman" pitchFamily="-97" charset="0"/>
              </a:rPr>
              <a:t>Other good examples of mapping include:</a:t>
            </a:r>
          </a:p>
          <a:p>
            <a:pPr>
              <a:buFontTx/>
              <a:buChar char="•"/>
            </a:pPr>
            <a:r>
              <a:rPr lang="en-US" dirty="0" smtClean="0">
                <a:latin typeface="Times New Roman" pitchFamily="-97" charset="0"/>
              </a:rPr>
              <a:t>Stove burners.  Many stoves have four burners arranged in a square, and four control knobs arranged in a row.  Which knobs control which burners?  Most stoves don’t make any attempt to provide a natural mapping.</a:t>
            </a:r>
          </a:p>
          <a:p>
            <a:pPr>
              <a:buFontTx/>
              <a:buChar char="•"/>
            </a:pPr>
            <a:r>
              <a:rPr lang="en-US" dirty="0" smtClean="0">
                <a:latin typeface="Times New Roman" pitchFamily="-97" charset="0"/>
              </a:rPr>
              <a:t>Car turn signals.  The turn signal switch in most cars is a stalk that moves up and down, but the function it controls is a signal for left or right turn.  So the mapping is not direct, but it is nevertheless natural.  Why?</a:t>
            </a:r>
          </a:p>
          <a:p>
            <a:pPr>
              <a:buFontTx/>
              <a:buChar char="•"/>
            </a:pPr>
            <a:r>
              <a:rPr lang="en-US" dirty="0" smtClean="0">
                <a:latin typeface="Times New Roman" pitchFamily="-97" charset="0"/>
              </a:rPr>
              <a:t>An audio mixer for DJs (proposed by Max Van </a:t>
            </a:r>
            <a:r>
              <a:rPr lang="en-US" dirty="0" err="1" smtClean="0">
                <a:latin typeface="Times New Roman" pitchFamily="-97" charset="0"/>
              </a:rPr>
              <a:t>Kleek</a:t>
            </a:r>
            <a:r>
              <a:rPr lang="en-US" dirty="0" smtClean="0">
                <a:latin typeface="Times New Roman" pitchFamily="-97" charset="0"/>
              </a:rPr>
              <a:t> for the Hall of Fame) has two sets of identical controls, one for each turntable being mixed.  The mixer is designed to sit in between the turntables, so that the left controls affect the turntable to the left of the mixer, and the right controls affect the turntable to the right.  The mapping here is direct.</a:t>
            </a:r>
          </a:p>
          <a:p>
            <a:r>
              <a:rPr lang="en-US" dirty="0" smtClean="0">
                <a:latin typeface="Times New Roman" pitchFamily="-97" charset="0"/>
              </a:rPr>
              <a:t>The controls on the </a:t>
            </a:r>
            <a:r>
              <a:rPr lang="en-US" dirty="0" err="1" smtClean="0">
                <a:latin typeface="Times New Roman" pitchFamily="-97" charset="0"/>
              </a:rPr>
              <a:t>RealCD</a:t>
            </a:r>
            <a:r>
              <a:rPr lang="en-US" dirty="0" smtClean="0">
                <a:latin typeface="Times New Roman" pitchFamily="-97" charset="0"/>
              </a:rPr>
              <a:t> interface don’t have a natural mapping.  Why not?</a:t>
            </a:r>
          </a:p>
          <a:p>
            <a:r>
              <a:rPr lang="en-US" sz="1100" kern="1200" dirty="0" smtClean="0">
                <a:solidFill>
                  <a:schemeClr val="tx1"/>
                </a:solidFill>
                <a:latin typeface="Times New Roman" pitchFamily="-97" charset="0"/>
                <a:ea typeface="+mn-ea"/>
                <a:cs typeface="Arial" charset="0"/>
              </a:rPr>
              <a:t>Here’s a quick exercise.</a:t>
            </a:r>
            <a:r>
              <a:rPr lang="en-US" sz="1100" kern="1200" baseline="0" dirty="0" smtClean="0">
                <a:solidFill>
                  <a:schemeClr val="tx1"/>
                </a:solidFill>
                <a:latin typeface="Times New Roman" pitchFamily="-97" charset="0"/>
                <a:ea typeface="+mn-ea"/>
                <a:cs typeface="Arial" charset="0"/>
              </a:rPr>
              <a:t>  Consider the lights in this classroom, and</a:t>
            </a:r>
            <a:r>
              <a:rPr lang="en-US" sz="1100" kern="1200" dirty="0" smtClean="0">
                <a:solidFill>
                  <a:schemeClr val="tx1"/>
                </a:solidFill>
                <a:latin typeface="Times New Roman" pitchFamily="18" charset="0"/>
                <a:ea typeface="+mn-ea"/>
                <a:cs typeface="Arial" charset="0"/>
              </a:rPr>
              <a:t> design a panel of light switches to control the room's lights, for installation</a:t>
            </a:r>
            <a:r>
              <a:rPr lang="en-US" sz="1100" kern="1200" baseline="0" dirty="0" smtClean="0">
                <a:solidFill>
                  <a:schemeClr val="tx1"/>
                </a:solidFill>
                <a:latin typeface="Times New Roman" pitchFamily="18" charset="0"/>
                <a:ea typeface="+mn-ea"/>
                <a:cs typeface="Arial" charset="0"/>
              </a:rPr>
              <a:t> next to one of the entrance doors.</a:t>
            </a:r>
            <a:r>
              <a:rPr lang="en-US" sz="1100" kern="1200" dirty="0" smtClean="0">
                <a:solidFill>
                  <a:schemeClr val="tx1"/>
                </a:solidFill>
                <a:latin typeface="Times New Roman" pitchFamily="18" charset="0"/>
                <a:ea typeface="+mn-ea"/>
                <a:cs typeface="Arial" charset="0"/>
              </a:rPr>
              <a:t> Devise a natural mapping between your switch panel and the lights it controls, so that a user can easily learn and remember how to use it. Don't stop with just one design, but sketch out a few.</a:t>
            </a:r>
          </a:p>
          <a:p>
            <a:r>
              <a:rPr lang="en-US" sz="1100" kern="1200" dirty="0" smtClean="0">
                <a:solidFill>
                  <a:schemeClr val="tx1"/>
                </a:solidFill>
                <a:latin typeface="Times New Roman" pitchFamily="18" charset="0"/>
                <a:ea typeface="+mn-ea"/>
                <a:cs typeface="Arial" charset="0"/>
              </a:rPr>
              <a:t>A few things to think about:</a:t>
            </a:r>
            <a:r>
              <a:rPr lang="en-US" sz="1100" kern="1200" baseline="0" dirty="0" smtClean="0">
                <a:solidFill>
                  <a:schemeClr val="tx1"/>
                </a:solidFill>
                <a:latin typeface="Times New Roman" pitchFamily="18" charset="0"/>
                <a:ea typeface="+mn-ea"/>
                <a:cs typeface="Arial" charset="0"/>
              </a:rPr>
              <a:t> (1) </a:t>
            </a:r>
            <a:r>
              <a:rPr lang="en-US" sz="1100" kern="1200" dirty="0" smtClean="0">
                <a:solidFill>
                  <a:schemeClr val="tx1"/>
                </a:solidFill>
                <a:latin typeface="Times New Roman" pitchFamily="18" charset="0"/>
                <a:ea typeface="+mn-ea"/>
                <a:cs typeface="Arial" charset="0"/>
              </a:rPr>
              <a:t>It may not make sense to control every light individually. How should the lights be grouped? (2) Think about consistency.  Will your panel be recognizable as light switches from across the room?  On the other hand, are there better choices than the standard North American flip switches</a:t>
            </a:r>
            <a:r>
              <a:rPr lang="en-US" sz="1100" kern="1200" baseline="0" dirty="0" smtClean="0">
                <a:solidFill>
                  <a:schemeClr val="tx1"/>
                </a:solidFill>
                <a:latin typeface="Times New Roman" pitchFamily="18" charset="0"/>
                <a:ea typeface="+mn-ea"/>
                <a:cs typeface="Arial" charset="0"/>
              </a:rPr>
              <a:t> (3) </a:t>
            </a:r>
            <a:r>
              <a:rPr lang="en-US" sz="1100" kern="1200" dirty="0" smtClean="0">
                <a:solidFill>
                  <a:schemeClr val="tx1"/>
                </a:solidFill>
                <a:latin typeface="Times New Roman" pitchFamily="18" charset="0"/>
                <a:ea typeface="+mn-ea"/>
                <a:cs typeface="Arial" charset="0"/>
              </a:rPr>
              <a:t>If you use flip switches, how should they be oriented?</a:t>
            </a:r>
          </a:p>
          <a:p>
            <a:endParaRPr lang="en-US" dirty="0" smtClean="0"/>
          </a:p>
          <a:p>
            <a:endParaRPr lang="en-US" dirty="0" smtClean="0">
              <a:latin typeface="Times New Roman" pitchFamily="-97"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6536DFD-165F-42B0-A5E9-8E5923FA1EED}" type="slidenum">
              <a:rPr lang="en-US" smtClean="0">
                <a:latin typeface="Times New Roman" pitchFamily="-97" charset="0"/>
              </a:rPr>
              <a:pPr/>
              <a:t>27</a:t>
            </a:fld>
            <a:endParaRPr lang="en-US" smtClean="0">
              <a:latin typeface="Times New Roman" pitchFamily="-97" charset="0"/>
            </a:endParaRPr>
          </a:p>
        </p:txBody>
      </p:sp>
      <p:sp>
        <p:nvSpPr>
          <p:cNvPr id="54275" name="Rectangle 2"/>
          <p:cNvSpPr>
            <a:spLocks noGrp="1" noRot="1" noChangeAspect="1" noChangeArrowheads="1" noTextEdit="1"/>
          </p:cNvSpPr>
          <p:nvPr>
            <p:ph type="sldImg"/>
          </p:nvPr>
        </p:nvSpPr>
        <p:spPr>
          <a:xfrm>
            <a:off x="1503363" y="720725"/>
            <a:ext cx="4119562" cy="3089275"/>
          </a:xfrm>
          <a:ln/>
        </p:spPr>
      </p:sp>
      <p:sp>
        <p:nvSpPr>
          <p:cNvPr id="54276" name="Rectangle 3"/>
          <p:cNvSpPr>
            <a:spLocks noGrp="1" noChangeArrowheads="1"/>
          </p:cNvSpPr>
          <p:nvPr>
            <p:ph type="body" idx="1"/>
          </p:nvPr>
        </p:nvSpPr>
        <p:spPr>
          <a:noFill/>
          <a:ln/>
        </p:spPr>
        <p:txBody>
          <a:bodyPr/>
          <a:lstStyle/>
          <a:p>
            <a:r>
              <a:rPr lang="en-US" dirty="0" smtClean="0">
                <a:latin typeface="Times New Roman" pitchFamily="-97" charset="0"/>
              </a:rPr>
              <a:t>Visibility is an essential principle – probably the most important – in communicating a model to the user.</a:t>
            </a:r>
          </a:p>
          <a:p>
            <a:r>
              <a:rPr lang="en-US" dirty="0" smtClean="0">
                <a:latin typeface="Times New Roman" pitchFamily="-97" charset="0"/>
              </a:rPr>
              <a:t>If the user can’t </a:t>
            </a:r>
            <a:r>
              <a:rPr lang="en-US" i="1" dirty="0" smtClean="0">
                <a:latin typeface="Times New Roman" pitchFamily="-97" charset="0"/>
              </a:rPr>
              <a:t>see</a:t>
            </a:r>
            <a:r>
              <a:rPr lang="en-US" dirty="0" smtClean="0">
                <a:latin typeface="Times New Roman" pitchFamily="-97" charset="0"/>
              </a:rPr>
              <a:t> an important control, they would have to (1) guess that it exists, and (2) guess where it is.  Recall that this was exactly the problem with </a:t>
            </a:r>
            <a:r>
              <a:rPr lang="en-US" dirty="0" err="1" smtClean="0">
                <a:latin typeface="Times New Roman" pitchFamily="-97" charset="0"/>
              </a:rPr>
              <a:t>RealCD’s</a:t>
            </a:r>
            <a:r>
              <a:rPr lang="en-US" dirty="0" smtClean="0">
                <a:latin typeface="Times New Roman" pitchFamily="-97" charset="0"/>
              </a:rPr>
              <a:t> online help facility.  There was no visible clue that the help system existed in the first place, and no perceivable affordance for getting into it.</a:t>
            </a:r>
          </a:p>
          <a:p>
            <a:r>
              <a:rPr lang="en-US" dirty="0" smtClean="0">
                <a:latin typeface="Times New Roman" pitchFamily="-97" charset="0"/>
              </a:rPr>
              <a:t>Visibility is not usually a problem with physical objects, because you can usually tell its parts just by looking at it.  Look at a bicycle, or a pair of scissors, and you can readily identify the pieces that make it work.  Although parts of physical objects can be made hidden or invisible – for example, a door with no obvious latch or handle – in most cases it takes more design work to hide the parts than just to leave them visible.</a:t>
            </a:r>
          </a:p>
          <a:p>
            <a:r>
              <a:rPr lang="en-US" dirty="0" smtClean="0">
                <a:latin typeface="Times New Roman" pitchFamily="-97" charset="0"/>
              </a:rPr>
              <a:t>The opposite is true in computer interfaces.  A window can interpret mouse clicks anywhere in its boundaries in arbitrary ways.  The input need not be related at all to what is being displayed.  In fact, it takes more effort</a:t>
            </a:r>
            <a:r>
              <a:rPr lang="en-US" b="1" dirty="0" smtClean="0">
                <a:latin typeface="Times New Roman" pitchFamily="-97" charset="0"/>
              </a:rPr>
              <a:t> </a:t>
            </a:r>
            <a:r>
              <a:rPr lang="en-US" dirty="0" smtClean="0">
                <a:latin typeface="Times New Roman" pitchFamily="-97" charset="0"/>
              </a:rPr>
              <a:t>to make the parts of a computer interface visible than to leave them invisible.  So you have to guard carefully against invisibility of parts in computer interfaces.</a:t>
            </a:r>
          </a:p>
          <a:p>
            <a:r>
              <a:rPr lang="en-US" dirty="0" smtClean="0">
                <a:latin typeface="Times New Roman" pitchFamily="-97" charset="0"/>
              </a:rPr>
              <a:t>Interestingly, lack of visibility is responsible for a common </a:t>
            </a:r>
            <a:r>
              <a:rPr lang="en-US" dirty="0" err="1" smtClean="0">
                <a:latin typeface="Times New Roman" pitchFamily="-97" charset="0"/>
              </a:rPr>
              <a:t>learnability</a:t>
            </a:r>
            <a:r>
              <a:rPr lang="en-US" dirty="0" smtClean="0">
                <a:latin typeface="Times New Roman" pitchFamily="-97" charset="0"/>
              </a:rPr>
              <a:t> flaw in direct manipulation interfaces that use </a:t>
            </a:r>
            <a:r>
              <a:rPr lang="en-US" b="1" dirty="0" smtClean="0">
                <a:latin typeface="Times New Roman" pitchFamily="-97" charset="0"/>
              </a:rPr>
              <a:t>drag &amp; drop</a:t>
            </a:r>
            <a:r>
              <a:rPr lang="en-US" dirty="0" smtClean="0">
                <a:latin typeface="Times New Roman" pitchFamily="-97" charset="0"/>
              </a:rPr>
              <a:t>.  Drag &amp; drop is an incredibly powerful direct manipulation technique, but it has so little visibility that many users simply don’t realize when drag &amp; drop is possible, and when it isn’t.  As a result, this wonderful direct-manipulation technique is often secondary, a shortcut used only by expert users who know about it, while some less usable (often menu &amp; form style) interface is used by the bulk of novice and casual users.  A quick poll for Firefox users:</a:t>
            </a:r>
          </a:p>
          <a:p>
            <a:r>
              <a:rPr lang="en-US" dirty="0" smtClean="0">
                <a:latin typeface="Times New Roman" pitchFamily="-97" charset="0"/>
              </a:rPr>
              <a:t>Who knew that you can drag the website’s icon out of the address bar to make a bookmark?</a:t>
            </a:r>
          </a:p>
          <a:p>
            <a:r>
              <a:rPr lang="en-US" dirty="0" smtClean="0">
                <a:latin typeface="Times New Roman" pitchFamily="-97" charset="0"/>
              </a:rPr>
              <a:t>Who knew that you can rearrange tabs by dragging them around?</a:t>
            </a:r>
          </a:p>
          <a:p>
            <a:r>
              <a:rPr lang="en-US" dirty="0" smtClean="0">
                <a:latin typeface="Times New Roman" pitchFamily="-97" charset="0"/>
              </a:rPr>
              <a:t>Who knew that you can rearrange bookmarks on the Bookmarks menu?</a:t>
            </a:r>
          </a:p>
          <a:p>
            <a:pPr eaLnBrk="1" hangingPunct="1"/>
            <a:r>
              <a:rPr lang="en-US" dirty="0" smtClean="0"/>
              <a:t>There’s an interesting experiment from cognitive psychology</a:t>
            </a:r>
            <a:r>
              <a:rPr lang="en-US" baseline="0" dirty="0" smtClean="0"/>
              <a:t> (mainly concerned with biases in problem solving, not with </a:t>
            </a:r>
            <a:r>
              <a:rPr lang="en-US" baseline="0" dirty="0" err="1" smtClean="0"/>
              <a:t>learnability</a:t>
            </a:r>
            <a:r>
              <a:rPr lang="en-US" baseline="0" dirty="0" smtClean="0"/>
              <a:t>).  </a:t>
            </a:r>
            <a:r>
              <a:rPr lang="en-US" dirty="0" smtClean="0"/>
              <a:t>Two ropes are hanging from ceiling, more than an </a:t>
            </a:r>
            <a:r>
              <a:rPr lang="en-US" dirty="0" err="1" smtClean="0"/>
              <a:t>armspan</a:t>
            </a:r>
            <a:r>
              <a:rPr lang="en-US" dirty="0" smtClean="0"/>
              <a:t> apart,</a:t>
            </a:r>
            <a:r>
              <a:rPr lang="en-US" baseline="0" dirty="0" smtClean="0"/>
              <a:t> and the </a:t>
            </a:r>
            <a:r>
              <a:rPr lang="en-US" dirty="0" smtClean="0"/>
              <a:t>goal is to tie their ends together.  People were more likely to solve the problem if the experimenter gently swung one rope a bit while explaining the goal. (Maier, "Reasoning in humans," </a:t>
            </a:r>
            <a:r>
              <a:rPr lang="en-US" i="1" dirty="0" smtClean="0"/>
              <a:t>J Comp Psych</a:t>
            </a:r>
            <a:r>
              <a:rPr lang="en-US" dirty="0" smtClean="0"/>
              <a:t> v12, 181-194, 1931.)  In other words, a visual hint helped a lot. Perhaps </a:t>
            </a:r>
            <a:r>
              <a:rPr lang="en-US" dirty="0" err="1" smtClean="0"/>
              <a:t>draggable</a:t>
            </a:r>
            <a:r>
              <a:rPr lang="en-US" dirty="0" smtClean="0"/>
              <a:t> things might make</a:t>
            </a:r>
            <a:r>
              <a:rPr lang="en-US" baseline="0" dirty="0" smtClean="0"/>
              <a:t> themselves visible by </a:t>
            </a:r>
            <a:r>
              <a:rPr lang="en-US" dirty="0" smtClean="0"/>
              <a:t>wiggling a bit when you come near them, or when you’re dragging them toward a likely target.</a:t>
            </a:r>
          </a:p>
          <a:p>
            <a:r>
              <a:rPr lang="en-US" dirty="0" smtClean="0">
                <a:latin typeface="Times New Roman" pitchFamily="-97" charset="0"/>
              </a:rPr>
              <a:t>We’ll have much more to say about visibility in a future lecture.</a:t>
            </a:r>
          </a:p>
          <a:p>
            <a:endParaRPr lang="en-US" dirty="0" smtClean="0">
              <a:latin typeface="Times New Roman" pitchFamily="-9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1197CCB-FE9F-4DD7-81B8-C43F56F314B5}" type="slidenum">
              <a:rPr lang="en-US" smtClean="0">
                <a:latin typeface="Times New Roman" pitchFamily="-97" charset="0"/>
              </a:rPr>
              <a:pPr/>
              <a:t>28</a:t>
            </a:fld>
            <a:endParaRPr lang="en-US" smtClean="0">
              <a:latin typeface="Times New Roman" pitchFamily="-97" charset="0"/>
            </a:endParaRPr>
          </a:p>
        </p:txBody>
      </p:sp>
      <p:sp>
        <p:nvSpPr>
          <p:cNvPr id="55299" name="Rectangle 2"/>
          <p:cNvSpPr>
            <a:spLocks noGrp="1" noRot="1" noChangeAspect="1" noChangeArrowheads="1" noTextEdit="1"/>
          </p:cNvSpPr>
          <p:nvPr>
            <p:ph type="sldImg"/>
          </p:nvPr>
        </p:nvSpPr>
        <p:spPr>
          <a:xfrm>
            <a:off x="1503363" y="720725"/>
            <a:ext cx="4119562" cy="3089275"/>
          </a:xfrm>
          <a:ln/>
        </p:spPr>
      </p:sp>
      <p:sp>
        <p:nvSpPr>
          <p:cNvPr id="55300" name="Rectangle 3"/>
          <p:cNvSpPr>
            <a:spLocks noGrp="1" noChangeArrowheads="1"/>
          </p:cNvSpPr>
          <p:nvPr>
            <p:ph type="body" idx="1"/>
          </p:nvPr>
        </p:nvSpPr>
        <p:spPr>
          <a:noFill/>
          <a:ln/>
        </p:spPr>
        <p:txBody>
          <a:bodyPr/>
          <a:lstStyle/>
          <a:p>
            <a:r>
              <a:rPr lang="en-US" smtClean="0">
                <a:latin typeface="Times New Roman" pitchFamily="-97" charset="0"/>
              </a:rPr>
              <a:t>The final principle of interface communication is feedback: what the system does when you perform an action.  When the user successfully makes a part work, it should appear to respond.  Push buttons depress and release.   Scrollbar thumbs move.  Dragged objects follow the cursor. </a:t>
            </a:r>
          </a:p>
          <a:p>
            <a:r>
              <a:rPr lang="en-US" smtClean="0">
                <a:latin typeface="Times New Roman" pitchFamily="-97" charset="0"/>
              </a:rPr>
              <a:t>Feedback doesn’t always have to be visual.  </a:t>
            </a:r>
            <a:r>
              <a:rPr lang="en-US" b="1" smtClean="0">
                <a:latin typeface="Times New Roman" pitchFamily="-97" charset="0"/>
              </a:rPr>
              <a:t>Audio</a:t>
            </a:r>
            <a:r>
              <a:rPr lang="en-US" smtClean="0">
                <a:latin typeface="Times New Roman" pitchFamily="-97" charset="0"/>
              </a:rPr>
              <a:t> feedback – like the clicks that a keyboard makes – is another form.  So is </a:t>
            </a:r>
            <a:r>
              <a:rPr lang="en-US" b="1" smtClean="0">
                <a:latin typeface="Times New Roman" pitchFamily="-97" charset="0"/>
              </a:rPr>
              <a:t>haptic</a:t>
            </a:r>
            <a:r>
              <a:rPr lang="en-US" smtClean="0">
                <a:latin typeface="Times New Roman" pitchFamily="-97" charset="0"/>
              </a:rPr>
              <a:t> feedback, conveyed by the sense of touch.  The mouse button gives you haptic feedback in your finger when you feel the vibration of the click.  That’s much better feedback then you get from a touchscreen, which doesn’t give you any physical sense when you’ve pressed it hard enough to register.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783A8F2-2143-4005-8D85-25A12BE86302}" type="slidenum">
              <a:rPr lang="en-US" smtClean="0">
                <a:latin typeface="Times New Roman" pitchFamily="-97" charset="0"/>
              </a:rPr>
              <a:pPr/>
              <a:t>29</a:t>
            </a:fld>
            <a:endParaRPr lang="en-US" smtClean="0">
              <a:latin typeface="Times New Roman" pitchFamily="-97" charset="0"/>
            </a:endParaRPr>
          </a:p>
        </p:txBody>
      </p:sp>
      <p:sp>
        <p:nvSpPr>
          <p:cNvPr id="56323" name="Rectangle 2"/>
          <p:cNvSpPr>
            <a:spLocks noGrp="1" noRot="1" noChangeAspect="1" noChangeArrowheads="1" noTextEdit="1"/>
          </p:cNvSpPr>
          <p:nvPr>
            <p:ph type="sldImg"/>
          </p:nvPr>
        </p:nvSpPr>
        <p:spPr>
          <a:xfrm>
            <a:off x="1503363" y="720725"/>
            <a:ext cx="4119562" cy="3089275"/>
          </a:xfrm>
          <a:ln/>
        </p:spPr>
      </p:sp>
      <p:sp>
        <p:nvSpPr>
          <p:cNvPr id="56324" name="Rectangle 3"/>
          <p:cNvSpPr>
            <a:spLocks noGrp="1" noChangeArrowheads="1"/>
          </p:cNvSpPr>
          <p:nvPr>
            <p:ph type="body" idx="1"/>
          </p:nvPr>
        </p:nvSpPr>
        <p:spPr>
          <a:noFill/>
          <a:ln/>
        </p:spPr>
        <p:txBody>
          <a:bodyPr/>
          <a:lstStyle/>
          <a:p>
            <a:r>
              <a:rPr lang="en-US" smtClean="0">
                <a:latin typeface="Times New Roman" pitchFamily="-97" charset="0"/>
              </a:rPr>
              <a:t>Affordances and natural mapping are examples of a general principle of learnability: </a:t>
            </a:r>
            <a:r>
              <a:rPr lang="en-US" b="1" smtClean="0">
                <a:latin typeface="Times New Roman" pitchFamily="-97" charset="0"/>
              </a:rPr>
              <a:t>consistency</a:t>
            </a:r>
            <a:r>
              <a:rPr lang="en-US" smtClean="0">
                <a:latin typeface="Times New Roman" pitchFamily="-97" charset="0"/>
              </a:rPr>
              <a:t>.  This rule is often given the hifalutin’ name the Principle of Least Surprise, which basically means that you shouldn’t surprise the user with the way a command or interface object works.  Similar things should look, and act, in similar ways.  Conversely, different things should be visibly different.</a:t>
            </a:r>
          </a:p>
          <a:p>
            <a:r>
              <a:rPr lang="en-US" smtClean="0">
                <a:latin typeface="Times New Roman" pitchFamily="-97" charset="0"/>
              </a:rPr>
              <a:t>There are three kinds of consistency you need to worry about: </a:t>
            </a:r>
            <a:r>
              <a:rPr lang="en-US" b="1" smtClean="0">
                <a:latin typeface="Times New Roman" pitchFamily="-97" charset="0"/>
              </a:rPr>
              <a:t>internal consistency</a:t>
            </a:r>
            <a:r>
              <a:rPr lang="en-US" smtClean="0">
                <a:latin typeface="Times New Roman" pitchFamily="-97" charset="0"/>
              </a:rPr>
              <a:t> within your application; </a:t>
            </a:r>
            <a:r>
              <a:rPr lang="en-US" b="1" smtClean="0">
                <a:latin typeface="Times New Roman" pitchFamily="-97" charset="0"/>
              </a:rPr>
              <a:t>external consistency</a:t>
            </a:r>
            <a:r>
              <a:rPr lang="en-US" smtClean="0">
                <a:latin typeface="Times New Roman" pitchFamily="-97" charset="0"/>
              </a:rPr>
              <a:t> with other applications on the same platform; and </a:t>
            </a:r>
            <a:r>
              <a:rPr lang="en-US" b="1" smtClean="0">
                <a:latin typeface="Times New Roman" pitchFamily="-97" charset="0"/>
              </a:rPr>
              <a:t>metaphorical consistency</a:t>
            </a:r>
            <a:r>
              <a:rPr lang="en-US" smtClean="0">
                <a:latin typeface="Times New Roman" pitchFamily="-97" charset="0"/>
              </a:rPr>
              <a:t> with your interface metaphor or similar real-world objects.</a:t>
            </a:r>
          </a:p>
          <a:p>
            <a:r>
              <a:rPr lang="en-US" smtClean="0">
                <a:latin typeface="Times New Roman" pitchFamily="-97" charset="0"/>
              </a:rPr>
              <a:t>The RealCD interface has problems with both metaphorical consistency (CD jewel cases don’t play; you don’t open them by pressing a button on the spine; and they don’t open as shown), and with external consistency (the player controls aren’t arranged horizontally as they’re usually seen; and the track list doesn’t use the same scrollbar that other applications do).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1E6B0AF-C1FB-475C-B591-8267AB8FC0E0}" type="slidenum">
              <a:rPr lang="en-US" smtClean="0">
                <a:latin typeface="Times New Roman" pitchFamily="-97" charset="0"/>
              </a:rPr>
              <a:pPr/>
              <a:t>30</a:t>
            </a:fld>
            <a:endParaRPr lang="en-US" smtClean="0">
              <a:latin typeface="Times New Roman" pitchFamily="-97" charset="0"/>
            </a:endParaRPr>
          </a:p>
        </p:txBody>
      </p:sp>
      <p:sp>
        <p:nvSpPr>
          <p:cNvPr id="57347" name="Rectangle 2"/>
          <p:cNvSpPr>
            <a:spLocks noGrp="1" noRot="1" noChangeAspect="1" noChangeArrowheads="1" noTextEdit="1"/>
          </p:cNvSpPr>
          <p:nvPr>
            <p:ph type="sldImg"/>
          </p:nvPr>
        </p:nvSpPr>
        <p:spPr>
          <a:xfrm>
            <a:off x="1503363" y="720725"/>
            <a:ext cx="4119562" cy="3089275"/>
          </a:xfrm>
          <a:ln/>
        </p:spPr>
      </p:sp>
      <p:sp>
        <p:nvSpPr>
          <p:cNvPr id="57348" name="Rectangle 3"/>
          <p:cNvSpPr>
            <a:spLocks noGrp="1" noChangeArrowheads="1"/>
          </p:cNvSpPr>
          <p:nvPr>
            <p:ph type="body" idx="1"/>
          </p:nvPr>
        </p:nvSpPr>
        <p:spPr>
          <a:noFill/>
          <a:ln/>
        </p:spPr>
        <p:txBody>
          <a:bodyPr/>
          <a:lstStyle/>
          <a:p>
            <a:r>
              <a:rPr lang="en-US" smtClean="0">
                <a:latin typeface="Times New Roman" pitchFamily="-97" charset="0"/>
              </a:rPr>
              <a:t>One important area of consistency is in layout – where controls and information are displayed on the screen.  This is the reason that menubars appear at the top of the screen (or window).  The GIMP definitely reduced its learnability by putting all its menus in a right-click menu, because this design is externally inconsistent.</a:t>
            </a:r>
          </a:p>
          <a:p>
            <a:r>
              <a:rPr lang="en-US" smtClean="0">
                <a:latin typeface="Times New Roman" pitchFamily="-97" charset="0"/>
              </a:rPr>
              <a:t>The dialog boxes on the right are three different layouts used in Visual Basic’s dialog boxes, showing a lack of internal consistency.</a:t>
            </a:r>
          </a:p>
          <a:p>
            <a:r>
              <a:rPr lang="en-US" smtClean="0">
                <a:latin typeface="Times New Roman" pitchFamily="-97" charset="0"/>
              </a:rPr>
              <a:t>Preserving consistency of layout over time is also important.  The multi-row tab widget on the bottom left sacrifices consistency of layout in favor of consistency with the tabbed-notebook metaphor, and it’s not a good tradeoff.  RememberTheMilk makes the decision in favor of layout consistency instead, keeping tabs fixed in place even it breaks the metaphor.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1171F6B-46BE-4FA3-B442-6FE67FE46E60}" type="slidenum">
              <a:rPr lang="en-US" smtClean="0">
                <a:latin typeface="Times New Roman" pitchFamily="-97" charset="0"/>
              </a:rPr>
              <a:pPr/>
              <a:t>3</a:t>
            </a:fld>
            <a:endParaRPr lang="en-US" smtClean="0">
              <a:latin typeface="Times New Roman" pitchFamily="-97" charset="0"/>
            </a:endParaRPr>
          </a:p>
        </p:txBody>
      </p:sp>
      <p:sp>
        <p:nvSpPr>
          <p:cNvPr id="36867" name="Rectangle 2"/>
          <p:cNvSpPr>
            <a:spLocks noGrp="1" noRot="1" noChangeAspect="1" noChangeArrowheads="1" noTextEdit="1"/>
          </p:cNvSpPr>
          <p:nvPr>
            <p:ph type="sldImg"/>
          </p:nvPr>
        </p:nvSpPr>
        <p:spPr>
          <a:xfrm>
            <a:off x="1262063" y="720725"/>
            <a:ext cx="4795837" cy="3597275"/>
          </a:xfrm>
          <a:ln/>
        </p:spPr>
      </p:sp>
      <p:sp>
        <p:nvSpPr>
          <p:cNvPr id="36868" name="Rectangle 3"/>
          <p:cNvSpPr>
            <a:spLocks noGrp="1" noChangeArrowheads="1"/>
          </p:cNvSpPr>
          <p:nvPr>
            <p:ph type="body" idx="1"/>
          </p:nvPr>
        </p:nvSpPr>
        <p:spPr>
          <a:xfrm>
            <a:off x="731838" y="4560888"/>
            <a:ext cx="5851525" cy="4319587"/>
          </a:xfrm>
          <a:noFill/>
          <a:ln/>
        </p:spPr>
        <p:txBody>
          <a:bodyPr/>
          <a:lstStyle/>
          <a:p>
            <a:r>
              <a:rPr lang="en-US" smtClean="0">
                <a:latin typeface="Times New Roman" pitchFamily="-97" charset="0"/>
              </a:rPr>
              <a:t>But it gets worse.  It turns out, like a CD case, this interface can also be opened.  Oddly, the designers failed to sensibly implement their metaphor here.  Clicking on the cover art would be a perfectly sensible way to open the case, and not hard to discover once you get frustrated and start clicking everywhere.  Instead, it turns out the only way to open the case is by a toggle button control (the button with two little gray squares on it).</a:t>
            </a:r>
          </a:p>
          <a:p>
            <a:r>
              <a:rPr lang="en-US" smtClean="0">
                <a:latin typeface="Times New Roman" pitchFamily="-97" charset="0"/>
              </a:rPr>
              <a:t>Opening the case reveals some important controls, including the list of tracks on the CD, a volume control, and buttons for random or looping play.  Evidently the metaphor dictated that the track list belongs on the “back” of the case.  But why is the cover art more important than these controls?  A task analysis would clearly show that adjusting the volume or picking a particular track matters more than viewing the cover art.</a:t>
            </a:r>
          </a:p>
          <a:p>
            <a:r>
              <a:rPr lang="en-US" smtClean="0">
                <a:latin typeface="Times New Roman" pitchFamily="-97" charset="0"/>
              </a:rPr>
              <a:t>And again, the designers ignore consistency with other desktop applications.  It turns out that not all the tracks on the CD are visible in the list.  Could you tell right away?  Where is its scrollbar?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503363" y="720725"/>
            <a:ext cx="4119562" cy="3089275"/>
          </a:xfrm>
          <a:ln/>
        </p:spPr>
      </p:sp>
      <p:sp>
        <p:nvSpPr>
          <p:cNvPr id="58371" name="Notes Placeholder 2"/>
          <p:cNvSpPr>
            <a:spLocks noGrp="1"/>
          </p:cNvSpPr>
          <p:nvPr>
            <p:ph type="body" idx="1"/>
          </p:nvPr>
        </p:nvSpPr>
        <p:spPr>
          <a:noFill/>
          <a:ln/>
        </p:spPr>
        <p:txBody>
          <a:bodyPr/>
          <a:lstStyle/>
          <a:p>
            <a:r>
              <a:rPr lang="en-US" smtClean="0">
                <a:latin typeface="Times New Roman" pitchFamily="-97" charset="0"/>
              </a:rPr>
              <a:t>Another important kind of consistency, often overlooked, is in wording.  Use the same terms throughout your user interface.  If your interface says “share price” in one place, “stock price” in another, and “stock quote” in a third, users will wonder whether these are three different things you’re talking about.  Don’t get creative when you’re writing text for a user interface; keep it simple and uniform, just like all technical writing.</a:t>
            </a:r>
          </a:p>
          <a:p>
            <a:r>
              <a:rPr lang="en-US" smtClean="0">
                <a:latin typeface="Times New Roman" pitchFamily="-97" charset="0"/>
              </a:rPr>
              <a:t>Here are some examples from the Course VI Underground Guide web site – confusion about what’s a “review” and what’s an “evaluation”.</a:t>
            </a:r>
          </a:p>
        </p:txBody>
      </p:sp>
      <p:sp>
        <p:nvSpPr>
          <p:cNvPr id="58372" name="Slide Number Placeholder 3"/>
          <p:cNvSpPr>
            <a:spLocks noGrp="1"/>
          </p:cNvSpPr>
          <p:nvPr>
            <p:ph type="sldNum" sz="quarter" idx="5"/>
          </p:nvPr>
        </p:nvSpPr>
        <p:spPr>
          <a:noFill/>
        </p:spPr>
        <p:txBody>
          <a:bodyPr/>
          <a:lstStyle/>
          <a:p>
            <a:fld id="{C6D25FFA-99DD-4619-872B-54BF6703AA3E}" type="slidenum">
              <a:rPr lang="en-US" smtClean="0">
                <a:latin typeface="Times New Roman" pitchFamily="-97" charset="0"/>
              </a:rPr>
              <a:pPr/>
              <a:t>31</a:t>
            </a:fld>
            <a:endParaRPr lang="en-US" smtClean="0">
              <a:latin typeface="Times New Roman" pitchFamily="-97"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F704B98-45C8-4B44-8F29-D1E884586C5A}" type="slidenum">
              <a:rPr lang="en-US" smtClean="0">
                <a:latin typeface="Times New Roman" pitchFamily="-97" charset="0"/>
              </a:rPr>
              <a:pPr/>
              <a:t>32</a:t>
            </a:fld>
            <a:endParaRPr lang="en-US" smtClean="0">
              <a:latin typeface="Times New Roman" pitchFamily="-97" charset="0"/>
            </a:endParaRPr>
          </a:p>
        </p:txBody>
      </p:sp>
      <p:sp>
        <p:nvSpPr>
          <p:cNvPr id="59395" name="Rectangle 2"/>
          <p:cNvSpPr>
            <a:spLocks noGrp="1" noRot="1" noChangeAspect="1" noChangeArrowheads="1" noTextEdit="1"/>
          </p:cNvSpPr>
          <p:nvPr>
            <p:ph type="sldImg"/>
          </p:nvPr>
        </p:nvSpPr>
        <p:spPr>
          <a:xfrm>
            <a:off x="1503363" y="720725"/>
            <a:ext cx="4119562" cy="3089275"/>
          </a:xfrm>
          <a:ln/>
        </p:spPr>
      </p:sp>
      <p:sp>
        <p:nvSpPr>
          <p:cNvPr id="59396" name="Rectangle 3"/>
          <p:cNvSpPr>
            <a:spLocks noGrp="1" noChangeArrowheads="1"/>
          </p:cNvSpPr>
          <p:nvPr>
            <p:ph type="body" idx="1"/>
          </p:nvPr>
        </p:nvSpPr>
        <p:spPr>
          <a:noFill/>
          <a:ln/>
        </p:spPr>
        <p:txBody>
          <a:bodyPr/>
          <a:lstStyle/>
          <a:p>
            <a:r>
              <a:rPr lang="en-US" b="1" dirty="0" smtClean="0">
                <a:latin typeface="Times New Roman" pitchFamily="-97" charset="0"/>
              </a:rPr>
              <a:t>External consistency in wording </a:t>
            </a:r>
            <a:r>
              <a:rPr lang="en-US" dirty="0" smtClean="0">
                <a:latin typeface="Times New Roman" pitchFamily="-97" charset="0"/>
              </a:rPr>
              <a:t>is important too – in other words, speak the user’s language as much as possible, rather than forcing them to learn a new one.  If the user speaks English, then the interface should also speak English, not </a:t>
            </a:r>
            <a:r>
              <a:rPr lang="en-US" dirty="0" err="1" smtClean="0">
                <a:latin typeface="Times New Roman" pitchFamily="-97" charset="0"/>
              </a:rPr>
              <a:t>Geekish</a:t>
            </a:r>
            <a:r>
              <a:rPr lang="en-US" dirty="0" smtClean="0">
                <a:latin typeface="Times New Roman" pitchFamily="-97" charset="0"/>
              </a:rPr>
              <a:t>.  Technical jargon should be avoided.  Use of jargon reflects aspects of the system model creeping up into the interface model, unnecessarily.  How might a user interpret the dialog box shown here?  One poor user actually read </a:t>
            </a:r>
            <a:r>
              <a:rPr lang="en-US" i="1" dirty="0" smtClean="0">
                <a:latin typeface="Times New Roman" pitchFamily="-97" charset="0"/>
              </a:rPr>
              <a:t>type</a:t>
            </a:r>
            <a:r>
              <a:rPr lang="en-US" dirty="0" smtClean="0">
                <a:latin typeface="Times New Roman" pitchFamily="-97" charset="0"/>
              </a:rPr>
              <a:t> as a verb, and dutifully typed M-I-S-M-A-T-C-H every time this dialog appeared.  The user’s reaction makes perfect sense when you remember that most computer users do just that, </a:t>
            </a:r>
            <a:r>
              <a:rPr lang="en-US" i="1" dirty="0" smtClean="0">
                <a:latin typeface="Times New Roman" pitchFamily="-97" charset="0"/>
              </a:rPr>
              <a:t>type</a:t>
            </a:r>
            <a:r>
              <a:rPr lang="en-US" dirty="0" smtClean="0">
                <a:latin typeface="Times New Roman" pitchFamily="-97" charset="0"/>
              </a:rPr>
              <a:t>,</a:t>
            </a:r>
            <a:r>
              <a:rPr lang="en-US" i="1" dirty="0" smtClean="0">
                <a:latin typeface="Times New Roman" pitchFamily="-97" charset="0"/>
              </a:rPr>
              <a:t> </a:t>
            </a:r>
            <a:r>
              <a:rPr lang="en-US" dirty="0" smtClean="0">
                <a:latin typeface="Times New Roman" pitchFamily="-97" charset="0"/>
              </a:rPr>
              <a:t>all day.  But most programmers wouldn’t even think of reading the message that way.  Yet another example showing that </a:t>
            </a:r>
            <a:r>
              <a:rPr lang="en-US" b="1" dirty="0" smtClean="0">
                <a:latin typeface="Times New Roman" pitchFamily="-97" charset="0"/>
              </a:rPr>
              <a:t>you are not the user</a:t>
            </a:r>
            <a:r>
              <a:rPr lang="en-US" dirty="0" smtClean="0">
                <a:latin typeface="Times New Roman" pitchFamily="-97" charset="0"/>
              </a:rPr>
              <a:t>.</a:t>
            </a:r>
          </a:p>
          <a:p>
            <a:r>
              <a:rPr lang="en-US" dirty="0" smtClean="0">
                <a:latin typeface="Times New Roman" pitchFamily="-97" charset="0"/>
              </a:rPr>
              <a:t>Technical jargon should only be used when it is specific to the application domain and the expected users are domain experts. An interface designed for doctors shouldn’t dumb down medical terms.</a:t>
            </a:r>
            <a:r>
              <a:rPr lang="en-US" b="0" baseline="0" dirty="0" smtClean="0">
                <a:latin typeface="Times New Roman" pitchFamily="-97" charset="0"/>
              </a:rPr>
              <a:t> </a:t>
            </a:r>
            <a:endParaRPr lang="en-US" dirty="0" smtClean="0">
              <a:latin typeface="Times New Roman" pitchFamily="-97" charset="0"/>
            </a:endParaRPr>
          </a:p>
          <a:p>
            <a:r>
              <a:rPr lang="en-US" dirty="0" smtClean="0">
                <a:latin typeface="Times New Roman" pitchFamily="-97" charset="0"/>
              </a:rPr>
              <a:t>When designing an interface that requires the user to type in commands or search keywords, support as many aliases or synonyms as you can. Different users rarely agree on the same name for an object or command.  One study found that the probability that two users would mention the same name was only 7-18%.  (Furnas et al, “The vocabulary problem in human-system communication,” </a:t>
            </a:r>
            <a:r>
              <a:rPr lang="en-US" i="1" dirty="0" smtClean="0">
                <a:latin typeface="Times New Roman" pitchFamily="-97" charset="0"/>
              </a:rPr>
              <a:t>CACM</a:t>
            </a:r>
            <a:r>
              <a:rPr lang="en-US" dirty="0" smtClean="0">
                <a:latin typeface="Times New Roman" pitchFamily="-97" charset="0"/>
              </a:rPr>
              <a:t> v30 n11, Nov. 1987). </a:t>
            </a:r>
          </a:p>
          <a:p>
            <a:r>
              <a:rPr lang="en-US" dirty="0" smtClean="0">
                <a:latin typeface="Times New Roman" pitchFamily="-97" charset="0"/>
              </a:rPr>
              <a:t>Incidentally, there seems to be a contradiction between these guidelines.  Speaking the User’s Language argues for synonyms and aliases, so a command language should include not only </a:t>
            </a:r>
            <a:r>
              <a:rPr lang="en-US" i="1" dirty="0" smtClean="0">
                <a:latin typeface="Times New Roman" pitchFamily="-97" charset="0"/>
              </a:rPr>
              <a:t>delete</a:t>
            </a:r>
            <a:r>
              <a:rPr lang="en-US" dirty="0" smtClean="0">
                <a:latin typeface="Times New Roman" pitchFamily="-97" charset="0"/>
              </a:rPr>
              <a:t> but </a:t>
            </a:r>
            <a:r>
              <a:rPr lang="en-US" i="1" dirty="0" smtClean="0">
                <a:latin typeface="Times New Roman" pitchFamily="-97" charset="0"/>
              </a:rPr>
              <a:t>erase </a:t>
            </a:r>
            <a:r>
              <a:rPr lang="en-US" dirty="0" smtClean="0">
                <a:latin typeface="Times New Roman" pitchFamily="-97" charset="0"/>
              </a:rPr>
              <a:t>and </a:t>
            </a:r>
            <a:r>
              <a:rPr lang="en-US" i="1" dirty="0" smtClean="0">
                <a:latin typeface="Times New Roman" pitchFamily="-97" charset="0"/>
              </a:rPr>
              <a:t>remove </a:t>
            </a:r>
            <a:r>
              <a:rPr lang="en-US" dirty="0" smtClean="0">
                <a:latin typeface="Times New Roman" pitchFamily="-97" charset="0"/>
              </a:rPr>
              <a:t>too</a:t>
            </a:r>
            <a:r>
              <a:rPr lang="en-US" i="1" dirty="0" smtClean="0">
                <a:latin typeface="Times New Roman" pitchFamily="-97" charset="0"/>
              </a:rPr>
              <a:t>.</a:t>
            </a:r>
            <a:r>
              <a:rPr lang="en-US" dirty="0" smtClean="0">
                <a:latin typeface="Times New Roman" pitchFamily="-97" charset="0"/>
              </a:rPr>
              <a:t>  But Consistency in Wording argued for only </a:t>
            </a:r>
            <a:r>
              <a:rPr lang="en-US" i="1" dirty="0" smtClean="0">
                <a:latin typeface="Times New Roman" pitchFamily="-97" charset="0"/>
              </a:rPr>
              <a:t>one </a:t>
            </a:r>
            <a:r>
              <a:rPr lang="en-US" dirty="0" smtClean="0">
                <a:latin typeface="Times New Roman" pitchFamily="-97" charset="0"/>
              </a:rPr>
              <a:t>command name, lest the user wonder whether these are three different commands that do different things.  One way around the impasse is to look at the context in which you’re applying the heuristic.  When the </a:t>
            </a:r>
            <a:r>
              <a:rPr lang="en-US" i="1" dirty="0" smtClean="0">
                <a:latin typeface="Times New Roman" pitchFamily="-97" charset="0"/>
              </a:rPr>
              <a:t>user </a:t>
            </a:r>
            <a:r>
              <a:rPr lang="en-US" dirty="0" smtClean="0">
                <a:latin typeface="Times New Roman" pitchFamily="-97" charset="0"/>
              </a:rPr>
              <a:t>is talking, the interface should make a maximum effort to understand the user, allowing synonyms and aliases.  When the </a:t>
            </a:r>
            <a:r>
              <a:rPr lang="en-US" i="1" dirty="0" smtClean="0">
                <a:latin typeface="Times New Roman" pitchFamily="-97" charset="0"/>
              </a:rPr>
              <a:t>interface </a:t>
            </a:r>
            <a:r>
              <a:rPr lang="en-US" dirty="0" smtClean="0">
                <a:latin typeface="Times New Roman" pitchFamily="-97" charset="0"/>
              </a:rPr>
              <a:t>is speaking, it should be consistent, always using the same name to describe the same command or object.  What if the interface is smart enough to adapt to the user – should it then favor matching its output to the user’s vocabulary (and possibly the user’s inconsistency) rather than enforcing its own consistency?  Perhaps, but adaptive interfaces are still an active area of research, and not much is known.</a:t>
            </a:r>
          </a:p>
          <a:p>
            <a:pPr eaLnBrk="1" hangingPunct="1"/>
            <a:endParaRPr lang="en-US" dirty="0" smtClean="0">
              <a:latin typeface="Times New Roman" pitchFamily="-97" charset="0"/>
            </a:endParaRPr>
          </a:p>
          <a:p>
            <a:pPr eaLnBrk="1" hangingPunct="1"/>
            <a:endParaRPr lang="en-US" dirty="0" smtClean="0">
              <a:latin typeface="Times New Roman" pitchFamily="-97" charset="0"/>
            </a:endParaRPr>
          </a:p>
          <a:p>
            <a:endParaRPr lang="en-US" dirty="0" smtClean="0">
              <a:latin typeface="Times New Roman" pitchFamily="-97"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503363" y="720725"/>
            <a:ext cx="4119562" cy="3089275"/>
          </a:xfrm>
          <a:ln/>
        </p:spPr>
      </p:sp>
      <p:sp>
        <p:nvSpPr>
          <p:cNvPr id="60419" name="Notes Placeholder 2"/>
          <p:cNvSpPr>
            <a:spLocks noGrp="1"/>
          </p:cNvSpPr>
          <p:nvPr>
            <p:ph type="body" idx="1"/>
          </p:nvPr>
        </p:nvSpPr>
        <p:spPr>
          <a:noFill/>
          <a:ln/>
        </p:spPr>
        <p:txBody>
          <a:bodyPr/>
          <a:lstStyle/>
          <a:p>
            <a:r>
              <a:rPr lang="en-US" smtClean="0">
                <a:latin typeface="Times New Roman" pitchFamily="-97" charset="0"/>
              </a:rPr>
              <a:t>External consistency also comes from following platform standards, which many platforms have codified into a rulebook. (All the guidelines listed here are online; find them with your favorite search engine.)</a:t>
            </a:r>
          </a:p>
          <a:p>
            <a:r>
              <a:rPr lang="en-US" smtClean="0">
                <a:latin typeface="Times New Roman" pitchFamily="-97" charset="0"/>
              </a:rPr>
              <a:t>The guidelines in these books tend to be very specific, e.g. the Windows rulebook says you should have a File menu, and there should be a command called Exit on it (not Quit, not Leave, not Go Away).  Some of these guidelines even get down to very specific graphic design conventions, such as the pixel distances between OK and Cancel buttons on a dialog.</a:t>
            </a:r>
          </a:p>
          <a:p>
            <a:r>
              <a:rPr lang="en-US" smtClean="0">
                <a:latin typeface="Times New Roman" pitchFamily="-97" charset="0"/>
              </a:rPr>
              <a:t>Following platform guidelines ensures consistency among different applications running on the same platform, which is valuable for novice and frequent users alike.  However, platform guidelines are relatively limited in scope, offering solutions for only a few of the design decisions in a typical UI.</a:t>
            </a:r>
          </a:p>
          <a:p>
            <a:r>
              <a:rPr lang="en-US" smtClean="0">
                <a:latin typeface="Times New Roman" pitchFamily="-97" charset="0"/>
              </a:rPr>
              <a:t>In the absence of a well-defined standard, you can achieve external consistency by looking at the popular programs on your platform, and imitating them where reasonable.</a:t>
            </a:r>
          </a:p>
        </p:txBody>
      </p:sp>
      <p:sp>
        <p:nvSpPr>
          <p:cNvPr id="60420" name="Slide Number Placeholder 3"/>
          <p:cNvSpPr>
            <a:spLocks noGrp="1"/>
          </p:cNvSpPr>
          <p:nvPr>
            <p:ph type="sldNum" sz="quarter" idx="5"/>
          </p:nvPr>
        </p:nvSpPr>
        <p:spPr>
          <a:noFill/>
        </p:spPr>
        <p:txBody>
          <a:bodyPr/>
          <a:lstStyle/>
          <a:p>
            <a:fld id="{E2F3D7B1-DE24-4BDA-AB60-01648D3A24B4}" type="slidenum">
              <a:rPr lang="en-US" smtClean="0">
                <a:latin typeface="Times New Roman" pitchFamily="-97" charset="0"/>
              </a:rPr>
              <a:pPr/>
              <a:t>33</a:t>
            </a:fld>
            <a:endParaRPr lang="en-US" smtClean="0">
              <a:latin typeface="Times New Roman" pitchFamily="-97"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BF73069-3463-4667-9A82-9605D9AEA837}" type="slidenum">
              <a:rPr lang="en-US" smtClean="0">
                <a:latin typeface="Times New Roman" pitchFamily="-97" charset="0"/>
              </a:rPr>
              <a:pPr/>
              <a:t>34</a:t>
            </a:fld>
            <a:endParaRPr lang="en-US" smtClean="0">
              <a:latin typeface="Times New Roman" pitchFamily="-97" charset="0"/>
            </a:endParaRPr>
          </a:p>
        </p:txBody>
      </p:sp>
      <p:sp>
        <p:nvSpPr>
          <p:cNvPr id="61443" name="Rectangle 2"/>
          <p:cNvSpPr>
            <a:spLocks noGrp="1" noRot="1" noChangeAspect="1" noChangeArrowheads="1" noTextEdit="1"/>
          </p:cNvSpPr>
          <p:nvPr>
            <p:ph type="sldImg"/>
          </p:nvPr>
        </p:nvSpPr>
        <p:spPr>
          <a:xfrm>
            <a:off x="1262063" y="720725"/>
            <a:ext cx="4795837" cy="3597275"/>
          </a:xfrm>
          <a:ln/>
        </p:spPr>
      </p:sp>
      <p:sp>
        <p:nvSpPr>
          <p:cNvPr id="61444" name="Rectangle 3"/>
          <p:cNvSpPr>
            <a:spLocks noGrp="1" noChangeArrowheads="1"/>
          </p:cNvSpPr>
          <p:nvPr>
            <p:ph type="body" idx="1"/>
          </p:nvPr>
        </p:nvSpPr>
        <p:spPr>
          <a:xfrm>
            <a:off x="731838" y="4560888"/>
            <a:ext cx="5851525" cy="4319587"/>
          </a:xfrm>
          <a:noFill/>
          <a:ln/>
        </p:spPr>
        <p:txBody>
          <a:bodyPr/>
          <a:lstStyle/>
          <a:p>
            <a:pPr>
              <a:lnSpc>
                <a:spcPct val="90000"/>
              </a:lnSpc>
            </a:pPr>
            <a:r>
              <a:rPr lang="en-US" smtClean="0">
                <a:latin typeface="Times New Roman" pitchFamily="-97" charset="0"/>
              </a:rPr>
              <a:t>Metaphors are one way you can bring the real world into your interface. We started out by talking about RealCD, an example of an interface that uses a strong metaphor in its interface. A well-chosen, well-executed metaphor can be quite effective and appealing, but be aware that metaphors can also mislead.  A computer interface must deviate from the metaphor at </a:t>
            </a:r>
            <a:r>
              <a:rPr lang="en-US" i="1" smtClean="0">
                <a:latin typeface="Times New Roman" pitchFamily="-97" charset="0"/>
              </a:rPr>
              <a:t>some</a:t>
            </a:r>
            <a:r>
              <a:rPr lang="en-US" smtClean="0">
                <a:latin typeface="Times New Roman" pitchFamily="-97" charset="0"/>
              </a:rPr>
              <a:t> point -- otherwise, why aren’t you just using the physical object instead?  At those deviation points, the metaphor may do more harm than good.  For example, it’s easy to say “a word processor is like a typewriter,” but you shouldn’t really </a:t>
            </a:r>
            <a:r>
              <a:rPr lang="en-US" i="1" smtClean="0">
                <a:latin typeface="Times New Roman" pitchFamily="-97" charset="0"/>
              </a:rPr>
              <a:t>use</a:t>
            </a:r>
            <a:r>
              <a:rPr lang="en-US" smtClean="0">
                <a:latin typeface="Times New Roman" pitchFamily="-97" charset="0"/>
              </a:rPr>
              <a:t> it like a typewriter.  Pressing Enter every time the cursor gets close to the right margin, as a typewriter demands, would wreak havoc with the word processor’s automatic word-wrapping.</a:t>
            </a:r>
          </a:p>
          <a:p>
            <a:pPr>
              <a:lnSpc>
                <a:spcPct val="90000"/>
              </a:lnSpc>
            </a:pPr>
            <a:r>
              <a:rPr lang="en-US" smtClean="0">
                <a:latin typeface="Times New Roman" pitchFamily="-97" charset="0"/>
              </a:rPr>
              <a:t>The advantage of metaphor is that you’re borrowing a conceptual model that the user already has experience with.  A metaphor can convey a lot of knowledge about the interface model all at once.  It’s </a:t>
            </a:r>
            <a:r>
              <a:rPr lang="en-US" i="1" smtClean="0">
                <a:latin typeface="Times New Roman" pitchFamily="-97" charset="0"/>
              </a:rPr>
              <a:t>a notebook.</a:t>
            </a:r>
            <a:r>
              <a:rPr lang="en-US" smtClean="0">
                <a:latin typeface="Times New Roman" pitchFamily="-97" charset="0"/>
              </a:rPr>
              <a:t> It’s a </a:t>
            </a:r>
            <a:r>
              <a:rPr lang="en-US" i="1" smtClean="0">
                <a:latin typeface="Times New Roman" pitchFamily="-97" charset="0"/>
              </a:rPr>
              <a:t>CD case</a:t>
            </a:r>
            <a:r>
              <a:rPr lang="en-US" smtClean="0">
                <a:latin typeface="Times New Roman" pitchFamily="-97" charset="0"/>
              </a:rPr>
              <a:t>. It’s a </a:t>
            </a:r>
            <a:r>
              <a:rPr lang="en-US" i="1" smtClean="0">
                <a:latin typeface="Times New Roman" pitchFamily="-97" charset="0"/>
              </a:rPr>
              <a:t>desktop</a:t>
            </a:r>
            <a:r>
              <a:rPr lang="en-US" smtClean="0">
                <a:latin typeface="Times New Roman" pitchFamily="-97" charset="0"/>
              </a:rPr>
              <a:t>.  It’s a </a:t>
            </a:r>
            <a:r>
              <a:rPr lang="en-US" i="1" smtClean="0">
                <a:latin typeface="Times New Roman" pitchFamily="-97" charset="0"/>
              </a:rPr>
              <a:t>trashcan</a:t>
            </a:r>
            <a:r>
              <a:rPr lang="en-US" smtClean="0">
                <a:latin typeface="Times New Roman" pitchFamily="-97" charset="0"/>
              </a:rPr>
              <a:t>.  Each of these metaphors carries along with it a lot of knowledge about the parts, their purposes, and their interactions, which the user can draw on to make guesses about how the interface will work.</a:t>
            </a:r>
          </a:p>
          <a:p>
            <a:pPr>
              <a:lnSpc>
                <a:spcPct val="90000"/>
              </a:lnSpc>
            </a:pPr>
            <a:r>
              <a:rPr lang="en-US" smtClean="0">
                <a:latin typeface="Times New Roman" pitchFamily="-97" charset="0"/>
              </a:rPr>
              <a:t>Some interface metaphors are famous and largely successful.  The desktop metaphor – documents, folders, and overlapping paper-like windows  on a desk-like surface – is widely used and copied.  The trashcan, a place for discarding things but also for digging around and bringing them back, is another effective metaphor – so much so that Apple defended its trashcan with a lawsuit, and imitators are forced to use a different look. (Recycle Bin, anyone?)</a:t>
            </a:r>
          </a:p>
          <a:p>
            <a:pPr>
              <a:lnSpc>
                <a:spcPct val="90000"/>
              </a:lnSpc>
            </a:pPr>
            <a:r>
              <a:rPr lang="en-US" smtClean="0">
                <a:latin typeface="Times New Roman" pitchFamily="-97" charset="0"/>
              </a:rPr>
              <a:t>The basic rule for metaphors is: use it if you have one, but don’t stretch for one if you don’t. Appropriate metaphors can be very hard to find, particularly with real-world objects.  The designers of RealCD stretched hard to use their CD-case metaphor (since in the real world, CD cases don’t even play CDs), and it didn’t work well.</a:t>
            </a:r>
          </a:p>
          <a:p>
            <a:pPr>
              <a:lnSpc>
                <a:spcPct val="90000"/>
              </a:lnSpc>
            </a:pPr>
            <a:r>
              <a:rPr lang="en-US" smtClean="0">
                <a:latin typeface="Times New Roman" pitchFamily="-97" charset="0"/>
              </a:rPr>
              <a:t>Metaphors can also be deceptive, leading users to infer behavior that your interface doesn’t provide.  Sure, it looks like a book, but can I write in the margin?  Can I rip out a page?</a:t>
            </a:r>
          </a:p>
          <a:p>
            <a:pPr>
              <a:lnSpc>
                <a:spcPct val="90000"/>
              </a:lnSpc>
            </a:pPr>
            <a:r>
              <a:rPr lang="en-US" smtClean="0">
                <a:latin typeface="Times New Roman" pitchFamily="-97" charset="0"/>
              </a:rPr>
              <a:t>Metaphors can also be constraining.  Strict adherence to the desktop metaphor wouldn’t scale, because documents would always be full-size like they are in the real world, and folders wouldn’t be able to have arbitrarily deep nesting.</a:t>
            </a:r>
          </a:p>
          <a:p>
            <a:pPr>
              <a:lnSpc>
                <a:spcPct val="90000"/>
              </a:lnSpc>
            </a:pPr>
            <a:r>
              <a:rPr lang="en-US" smtClean="0">
                <a:latin typeface="Times New Roman" pitchFamily="-97" charset="0"/>
              </a:rPr>
              <a:t>The biggest problem with metaphorical design is that your interface is presumably more capable than the real-world  object, so at some point you have to break the metaphor. Nobody would use a word processor if </a:t>
            </a:r>
            <a:r>
              <a:rPr lang="en-US" i="1" smtClean="0">
                <a:latin typeface="Times New Roman" pitchFamily="-97" charset="0"/>
              </a:rPr>
              <a:t>really</a:t>
            </a:r>
            <a:r>
              <a:rPr lang="en-US" smtClean="0">
                <a:latin typeface="Times New Roman" pitchFamily="-97" charset="0"/>
              </a:rPr>
              <a:t> behaved like a typewriter.  Features like automatic word-wrapping break the typewriter metaphor, by creating a distinction between hard carriage returns and soft returns.</a:t>
            </a:r>
          </a:p>
          <a:p>
            <a:pPr>
              <a:lnSpc>
                <a:spcPct val="90000"/>
              </a:lnSpc>
            </a:pPr>
            <a:r>
              <a:rPr lang="en-US" smtClean="0">
                <a:latin typeface="Times New Roman" pitchFamily="-97" charset="0"/>
              </a:rPr>
              <a:t>Most of all, using a metaphor doesn’t save an interface that does a bad job communicating itself to the user.  Although RealCD’s model was metaphorical – it opened like a CD case, and it had a liner notes booklet inside the cover – these features had such poor visibility and perceived affordances that they were ineffective.</a:t>
            </a:r>
          </a:p>
          <a:p>
            <a:pPr>
              <a:lnSpc>
                <a:spcPct val="90000"/>
              </a:lnSpc>
            </a:pPr>
            <a:endParaRPr lang="en-US" smtClean="0">
              <a:latin typeface="Times New Roman" pitchFamily="-97"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042E2C1-9BFD-4435-9E49-E7345B52FE95}" type="slidenum">
              <a:rPr lang="en-US" smtClean="0">
                <a:latin typeface="Times New Roman" pitchFamily="-97" charset="0"/>
              </a:rPr>
              <a:pPr/>
              <a:t>35</a:t>
            </a:fld>
            <a:endParaRPr lang="en-US" smtClean="0">
              <a:latin typeface="Times New Roman" pitchFamily="-97" charset="0"/>
            </a:endParaRPr>
          </a:p>
        </p:txBody>
      </p:sp>
      <p:sp>
        <p:nvSpPr>
          <p:cNvPr id="62467" name="Rectangle 2"/>
          <p:cNvSpPr>
            <a:spLocks noGrp="1" noRot="1" noChangeAspect="1" noChangeArrowheads="1" noTextEdit="1"/>
          </p:cNvSpPr>
          <p:nvPr>
            <p:ph type="sldImg"/>
          </p:nvPr>
        </p:nvSpPr>
        <p:spPr>
          <a:xfrm>
            <a:off x="1503363" y="720725"/>
            <a:ext cx="4119562" cy="3089275"/>
          </a:xfrm>
          <a:ln/>
        </p:spPr>
      </p:sp>
      <p:sp>
        <p:nvSpPr>
          <p:cNvPr id="62468" name="Rectangle 3"/>
          <p:cNvSpPr>
            <a:spLocks noGrp="1" noChangeArrowheads="1"/>
          </p:cNvSpPr>
          <p:nvPr>
            <p:ph type="body" idx="1"/>
          </p:nvPr>
        </p:nvSpPr>
        <p:spPr>
          <a:noFill/>
          <a:ln/>
        </p:spPr>
        <p:txBody>
          <a:bodyPr/>
          <a:lstStyle/>
          <a:p>
            <a:r>
              <a:rPr lang="en-US" smtClean="0">
                <a:latin typeface="Times New Roman" pitchFamily="-97" charset="0"/>
              </a:rPr>
              <a:t>Jonathan Grudin (in “The Case Against User Interface Consistency, </a:t>
            </a:r>
            <a:r>
              <a:rPr lang="en-US" i="1" smtClean="0">
                <a:latin typeface="Times New Roman" pitchFamily="-97" charset="0"/>
              </a:rPr>
              <a:t>CACM</a:t>
            </a:r>
            <a:r>
              <a:rPr lang="en-US" smtClean="0">
                <a:latin typeface="Times New Roman" pitchFamily="-97" charset="0"/>
              </a:rPr>
              <a:t> v32 n10, Oct 1989) finesses the issue of consistency still further.  His argument is that consistency should not be treated as a sacred cow, but rather remain subservient to the needs of context and task.  For example, although the inverted-T arrow-key arrangement on modern keyboards is both internally and metaphorically inconsistent in the placement of the down arrow, it’s the right choice for efficiency of use.  If two design alternatives are otherwise equivalent, however, consistency should carry the day.</a:t>
            </a:r>
          </a:p>
          <a:p>
            <a:r>
              <a:rPr lang="en-US" smtClean="0">
                <a:latin typeface="Times New Roman" pitchFamily="-97" charset="0"/>
              </a:rPr>
              <a:t>Designs that are seriously inconsistent but provide only a tiny improvement in performance will probably fail.  The Dvorak keyboard, for example, is slightly faster than the standard QWERTY keyboard, but not enough to overcome the power of an entrenched standard.</a:t>
            </a:r>
          </a:p>
          <a:p>
            <a:endParaRPr lang="en-US" smtClean="0">
              <a:latin typeface="Times New Roman" pitchFamily="-97"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2CCBE22-15A7-49DB-B9ED-B260E72AC8B1}" type="slidenum">
              <a:rPr lang="en-US"/>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16B08A-579D-4097-A3BE-C5899E537405}" type="slidenum">
              <a:rPr lang="en-US"/>
              <a:pPr/>
              <a:t>37</a:t>
            </a:fld>
            <a:endParaRPr lang="en-US"/>
          </a:p>
        </p:txBody>
      </p:sp>
      <p:sp>
        <p:nvSpPr>
          <p:cNvPr id="20483" name="Rectangle 2"/>
          <p:cNvSpPr>
            <a:spLocks noGrp="1" noRot="1" noChangeAspect="1" noChangeArrowheads="1" noTextEdit="1"/>
          </p:cNvSpPr>
          <p:nvPr>
            <p:ph type="sldImg"/>
          </p:nvPr>
        </p:nvSpPr>
        <p:spPr>
          <a:xfrm>
            <a:off x="1503363" y="720725"/>
            <a:ext cx="4119562" cy="3089275"/>
          </a:xfrm>
          <a:ln/>
        </p:spPr>
      </p:sp>
      <p:sp>
        <p:nvSpPr>
          <p:cNvPr id="20484" name="Rectangle 3"/>
          <p:cNvSpPr>
            <a:spLocks noGrp="1" noChangeArrowheads="1"/>
          </p:cNvSpPr>
          <p:nvPr>
            <p:ph type="body" idx="1"/>
          </p:nvPr>
        </p:nvSpPr>
        <p:spPr>
          <a:noFill/>
          <a:ln/>
        </p:spPr>
        <p:txBody>
          <a:bodyPr/>
          <a:lstStyle/>
          <a:p>
            <a:r>
              <a:rPr lang="en-US" smtClean="0">
                <a:latin typeface="Times New Roman" charset="0"/>
              </a:rPr>
              <a:t>This Flash-driven web site is the Museum of Modern Art’s Workspheres exhibition (http://www.moma.org/exhibitions/2001/workspheres/), a collection of objects related to the modern workplace.  This is its main menu: an array of identical icons.  Mousing over any icon makes its label appear (the yellow note shown), and clicking brings up a picture of the object.</a:t>
            </a:r>
          </a:p>
          <a:p>
            <a:r>
              <a:rPr lang="en-US" smtClean="0">
                <a:latin typeface="Times New Roman" charset="0"/>
              </a:rPr>
              <a:t>Think about this site with respect to:</a:t>
            </a:r>
          </a:p>
          <a:p>
            <a:r>
              <a:rPr lang="en-US" smtClean="0">
                <a:latin typeface="Times New Roman" charset="0"/>
              </a:rPr>
              <a:t>- metaphor</a:t>
            </a:r>
          </a:p>
          <a:p>
            <a:r>
              <a:rPr lang="en-US" smtClean="0">
                <a:latin typeface="Times New Roman" charset="0"/>
              </a:rPr>
              <a:t>- simplicity</a:t>
            </a:r>
          </a:p>
          <a:p>
            <a:r>
              <a:rPr lang="en-US" smtClean="0">
                <a:latin typeface="Times New Roman" charset="0"/>
              </a:rPr>
              <a:t>- visibility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7C49E89-6D73-45D6-B838-1C04EDF1E92A}" type="slidenum">
              <a:rPr lang="en-US" smtClean="0">
                <a:latin typeface="Times New Roman" pitchFamily="-97" charset="0"/>
              </a:rPr>
              <a:pPr/>
              <a:t>4</a:t>
            </a:fld>
            <a:endParaRPr lang="en-US" smtClean="0">
              <a:latin typeface="Times New Roman" pitchFamily="-97" charset="0"/>
            </a:endParaRPr>
          </a:p>
        </p:txBody>
      </p:sp>
      <p:sp>
        <p:nvSpPr>
          <p:cNvPr id="37891" name="Rectangle 2"/>
          <p:cNvSpPr>
            <a:spLocks noGrp="1" noRot="1" noChangeAspect="1" noChangeArrowheads="1" noTextEdit="1"/>
          </p:cNvSpPr>
          <p:nvPr>
            <p:ph type="sldImg"/>
          </p:nvPr>
        </p:nvSpPr>
        <p:spPr>
          <a:xfrm>
            <a:off x="1262063" y="720725"/>
            <a:ext cx="4795837" cy="3597275"/>
          </a:xfrm>
          <a:ln/>
        </p:spPr>
      </p:sp>
      <p:sp>
        <p:nvSpPr>
          <p:cNvPr id="37892" name="Rectangle 3"/>
          <p:cNvSpPr>
            <a:spLocks noGrp="1" noChangeArrowheads="1"/>
          </p:cNvSpPr>
          <p:nvPr>
            <p:ph type="body" idx="1"/>
          </p:nvPr>
        </p:nvSpPr>
        <p:spPr>
          <a:xfrm>
            <a:off x="731838" y="4560888"/>
            <a:ext cx="5851525" cy="4319587"/>
          </a:xfrm>
          <a:noFill/>
          <a:ln/>
        </p:spPr>
        <p:txBody>
          <a:bodyPr/>
          <a:lstStyle/>
          <a:p>
            <a:r>
              <a:rPr lang="en-US" smtClean="0">
                <a:latin typeface="Times New Roman" pitchFamily="-97" charset="0"/>
              </a:rPr>
              <a:t>We’re not done yet.  Where is the online help for this interface?</a:t>
            </a:r>
          </a:p>
          <a:p>
            <a:r>
              <a:rPr lang="en-US" smtClean="0">
                <a:latin typeface="Times New Roman" pitchFamily="-97" charset="0"/>
              </a:rPr>
              <a:t>First, the CD case must be open.  You had to figure out how to do that yourself, without help.</a:t>
            </a:r>
          </a:p>
          <a:p>
            <a:r>
              <a:rPr lang="en-US" smtClean="0">
                <a:latin typeface="Times New Roman" pitchFamily="-97" charset="0"/>
              </a:rPr>
              <a:t>With the case open, if you move the mouse over the lower right corner of the cover art, around the IBM logo, you’ll see some feedback.  The corner of the page will seem to peel back.  Clicking on that corner will open the Help Browser.</a:t>
            </a:r>
          </a:p>
          <a:p>
            <a:r>
              <a:rPr lang="en-US" smtClean="0">
                <a:latin typeface="Times New Roman" pitchFamily="-97" charset="0"/>
              </a:rPr>
              <a:t>The aspect of the metaphor in play here is the </a:t>
            </a:r>
            <a:r>
              <a:rPr lang="en-US" i="1" smtClean="0">
                <a:latin typeface="Times New Roman" pitchFamily="-97" charset="0"/>
              </a:rPr>
              <a:t>liner notes</a:t>
            </a:r>
            <a:r>
              <a:rPr lang="en-US" smtClean="0">
                <a:latin typeface="Times New Roman" pitchFamily="-97" charset="0"/>
              </a:rPr>
              <a:t> included in a CD case.  Removing the liner notes booklet from a physical CD case is indeed a fiddly operation, and alas, the designers of RealCD have managed to replicate that part of the experience pretty accurately.  But in a physical CD case, the liner notes usually contain lyrics or credits or goofy pictures of the band, which aren’t at all important to the primary task of playing the music.  RealCD puts the </a:t>
            </a:r>
            <a:r>
              <a:rPr lang="en-US" i="1" smtClean="0">
                <a:latin typeface="Times New Roman" pitchFamily="-97" charset="0"/>
              </a:rPr>
              <a:t>instructions</a:t>
            </a:r>
            <a:r>
              <a:rPr lang="en-US" smtClean="0">
                <a:latin typeface="Times New Roman" pitchFamily="-97" charset="0"/>
              </a:rPr>
              <a:t> in this invisible, nearly unreachable, and probably undiscoverable booklet.</a:t>
            </a:r>
          </a:p>
          <a:p>
            <a:r>
              <a:rPr lang="en-US" smtClean="0">
                <a:latin typeface="Times New Roman" pitchFamily="-97" charset="0"/>
              </a:rPr>
              <a:t>This example has several lessons: first, that interface metaphors can be horribly misused; and second, that the presence of a metaphor does not at all guarantee an “intuitive”, or easy-to-learn, user interface.  (There’s a third lesson too, unrelated to metaphor – that beautiful graphic design doesn’t equal usability, and that graphic designers can be just as blind to usability problems as programmers can.)</a:t>
            </a:r>
          </a:p>
          <a:p>
            <a:r>
              <a:rPr lang="en-US" smtClean="0">
                <a:latin typeface="Times New Roman" pitchFamily="-97" charset="0"/>
              </a:rPr>
              <a:t>Fortunately, metaphor is not the only way to achieve learnability.  In fact, it’s probably the hardest way, fraught with the most pitfalls for the designer. In this lecture, we’ll look at some other ways.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pPr marL="241653" indent="-241653">
              <a:buNone/>
            </a:pPr>
            <a:r>
              <a:rPr lang="en-US" dirty="0"/>
              <a:t>Which of the following do expert users need from a user interface the most? (Choose one answer)</a:t>
            </a:r>
          </a:p>
          <a:p>
            <a:pPr marL="241653" indent="-241653">
              <a:buNone/>
            </a:pPr>
            <a:r>
              <a:rPr lang="en-US" dirty="0"/>
              <a:t>A. Learnability</a:t>
            </a:r>
          </a:p>
          <a:p>
            <a:pPr marL="241653" indent="-241653">
              <a:buNone/>
            </a:pPr>
            <a:r>
              <a:rPr lang="en-US" dirty="0"/>
              <a:t>B. Memorability</a:t>
            </a:r>
          </a:p>
          <a:p>
            <a:pPr marL="241653" indent="-241653">
              <a:buNone/>
            </a:pPr>
            <a:r>
              <a:rPr lang="en-US" dirty="0"/>
              <a:t>C. Efficiency</a:t>
            </a:r>
          </a:p>
          <a:p>
            <a:pPr marL="241653" indent="-241653">
              <a:buNone/>
            </a:pPr>
            <a:r>
              <a:rPr lang="en-US" dirty="0"/>
              <a:t>D. Visibility</a:t>
            </a:r>
          </a:p>
          <a:p>
            <a:pPr marL="241653" indent="-241653">
              <a:buNone/>
            </a:pPr>
            <a:r>
              <a:rPr lang="en-US" dirty="0"/>
              <a:t>Answer: C</a:t>
            </a:r>
          </a:p>
          <a:p>
            <a:pPr marL="241653" indent="-241653">
              <a:buNone/>
            </a:pPr>
            <a:endParaRPr lang="en-US" dirty="0"/>
          </a:p>
          <a:p>
            <a:r>
              <a:rPr lang="en-US" sz="1100" kern="1200">
                <a:solidFill>
                  <a:schemeClr val="tx1"/>
                </a:solidFill>
                <a:latin typeface="Times New Roman" pitchFamily="18" charset="0"/>
                <a:ea typeface="+mn-ea"/>
                <a:cs typeface="Arial" charset="0"/>
              </a:rPr>
              <a:t>In 1988, the USS Vincennes guided missile cruiser shot down an Iranian airliner over the Persian Gulf with almost 300 people aboard. There were two failures in this incident. The radar operator interpreted the airliner as an F-14, descending as if to attack, rather than (in reality) a civilian plane that was climbing after takeoff. Which dimension of usability can this failure be related the most to? </a:t>
            </a:r>
            <a:r>
              <a:rPr lang="en-US" sz="1100" b="1" kern="1200">
                <a:solidFill>
                  <a:schemeClr val="tx1"/>
                </a:solidFill>
                <a:latin typeface="Times New Roman" pitchFamily="18" charset="0"/>
                <a:ea typeface="+mn-ea"/>
                <a:cs typeface="Arial" charset="0"/>
              </a:rPr>
              <a:t>(Choose 1 best answer).</a:t>
            </a:r>
            <a:endParaRPr lang="en-US" sz="1100" kern="1200">
              <a:solidFill>
                <a:schemeClr val="tx1"/>
              </a:solidFill>
              <a:latin typeface="Times New Roman" pitchFamily="18" charset="0"/>
              <a:ea typeface="+mn-ea"/>
              <a:cs typeface="Arial" charset="0"/>
            </a:endParaRPr>
          </a:p>
          <a:p>
            <a:r>
              <a:rPr lang="en-US" sz="1100" kern="1200">
                <a:solidFill>
                  <a:schemeClr val="tx1"/>
                </a:solidFill>
                <a:latin typeface="Times New Roman" pitchFamily="18" charset="0"/>
                <a:ea typeface="+mn-ea"/>
                <a:cs typeface="Arial" charset="0"/>
              </a:rPr>
              <a:t> </a:t>
            </a:r>
          </a:p>
          <a:p>
            <a:pPr lvl="0"/>
            <a:r>
              <a:rPr lang="en-US" sz="1100" kern="1200">
                <a:solidFill>
                  <a:schemeClr val="tx1"/>
                </a:solidFill>
                <a:latin typeface="Times New Roman" pitchFamily="18" charset="0"/>
                <a:ea typeface="+mn-ea"/>
                <a:cs typeface="Arial" charset="0"/>
              </a:rPr>
              <a:t>Learnability</a:t>
            </a:r>
          </a:p>
          <a:p>
            <a:pPr lvl="0"/>
            <a:r>
              <a:rPr lang="en-US" sz="1100" kern="1200">
                <a:solidFill>
                  <a:schemeClr val="tx1"/>
                </a:solidFill>
                <a:latin typeface="Times New Roman" pitchFamily="18" charset="0"/>
                <a:ea typeface="+mn-ea"/>
                <a:cs typeface="Arial" charset="0"/>
              </a:rPr>
              <a:t>Efficiency</a:t>
            </a:r>
          </a:p>
          <a:p>
            <a:pPr lvl="0"/>
            <a:r>
              <a:rPr lang="en-US" sz="1100" kern="1200">
                <a:solidFill>
                  <a:schemeClr val="tx1"/>
                </a:solidFill>
                <a:latin typeface="Times New Roman" pitchFamily="18" charset="0"/>
                <a:ea typeface="+mn-ea"/>
                <a:cs typeface="Arial" charset="0"/>
              </a:rPr>
              <a:t>Visibility</a:t>
            </a:r>
          </a:p>
          <a:p>
            <a:pPr lvl="0"/>
            <a:r>
              <a:rPr lang="en-US" sz="1100" kern="1200">
                <a:solidFill>
                  <a:schemeClr val="tx1"/>
                </a:solidFill>
                <a:latin typeface="Times New Roman" pitchFamily="18" charset="0"/>
                <a:ea typeface="+mn-ea"/>
                <a:cs typeface="Arial" charset="0"/>
              </a:rPr>
              <a:t>Error Prevention</a:t>
            </a:r>
          </a:p>
          <a:p>
            <a:pPr lvl="0"/>
            <a:r>
              <a:rPr lang="en-US" sz="1100" kern="1200">
                <a:solidFill>
                  <a:schemeClr val="tx1"/>
                </a:solidFill>
                <a:latin typeface="Times New Roman" pitchFamily="18" charset="0"/>
                <a:ea typeface="+mn-ea"/>
                <a:cs typeface="Arial" charset="0"/>
              </a:rPr>
              <a:t>Satisfiability</a:t>
            </a:r>
          </a:p>
          <a:p>
            <a:r>
              <a:rPr lang="en-US" sz="1100" kern="1200">
                <a:solidFill>
                  <a:schemeClr val="tx1"/>
                </a:solidFill>
                <a:latin typeface="Times New Roman" pitchFamily="18" charset="0"/>
                <a:ea typeface="+mn-ea"/>
                <a:cs typeface="Arial" charset="0"/>
              </a:rPr>
              <a:t> </a:t>
            </a:r>
          </a:p>
          <a:p>
            <a:r>
              <a:rPr lang="en-US" sz="1100" kern="1200">
                <a:solidFill>
                  <a:schemeClr val="tx1"/>
                </a:solidFill>
                <a:latin typeface="Times New Roman" pitchFamily="18" charset="0"/>
                <a:ea typeface="+mn-ea"/>
                <a:cs typeface="Arial" charset="0"/>
              </a:rPr>
              <a:t>Answer: C</a:t>
            </a:r>
          </a:p>
          <a:p>
            <a:pPr marL="241653" indent="-241653">
              <a:buNone/>
            </a:pPr>
            <a:endParaRPr lang="en-US" dirty="0"/>
          </a:p>
        </p:txBody>
      </p:sp>
      <p:sp>
        <p:nvSpPr>
          <p:cNvPr id="4" name="Slide Number Placeholder 3"/>
          <p:cNvSpPr>
            <a:spLocks noGrp="1"/>
          </p:cNvSpPr>
          <p:nvPr>
            <p:ph type="sldNum" sz="quarter" idx="10"/>
          </p:nvPr>
        </p:nvSpPr>
        <p:spPr/>
        <p:txBody>
          <a:bodyPr/>
          <a:lstStyle/>
          <a:p>
            <a:fld id="{A4517B50-B670-7F49-AEA8-68033F7E03C7}"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Today’s lecture is about learnability and memorability – making interfaces easier for new users to learn, and for casual users to remember. </a:t>
            </a:r>
          </a:p>
          <a:p>
            <a:endParaRPr lang="en-US"/>
          </a:p>
          <a:p>
            <a:r>
              <a:rPr lang="en-US"/>
              <a:t>We’ll start with a tiny bit of cognitive science, looking at (very roughly) how the human memory system works.  Then we’ll look at the evolution of graphical user interfaces from a learnability point of view, surveying three interface styles that have been (and still are) used.  We’ll talk about how users learn about an interface by forming a mental model of its parts and their behaviors.  Finally, we’ll talk about some design principles that you can apply if learnability is an important criterion for your interface. </a:t>
            </a:r>
          </a:p>
        </p:txBody>
      </p:sp>
      <p:sp>
        <p:nvSpPr>
          <p:cNvPr id="4" name="Slide Number Placeholder 3"/>
          <p:cNvSpPr>
            <a:spLocks noGrp="1"/>
          </p:cNvSpPr>
          <p:nvPr>
            <p:ph type="sldNum" sz="quarter" idx="10"/>
          </p:nvPr>
        </p:nvSpPr>
        <p:spPr/>
        <p:txBody>
          <a:bodyPr/>
          <a:lstStyle/>
          <a:p>
            <a:pPr>
              <a:defRPr/>
            </a:pPr>
            <a:fld id="{62CCBE22-15A7-49DB-B9ED-B260E72AC8B1}" type="slidenum">
              <a:rPr lang="en-US"/>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378DCE6F-2A72-C742-A112-8C193799E488}" type="slidenum">
              <a:rPr lang="en-US"/>
              <a:pPr/>
              <a:t>8</a:t>
            </a:fld>
            <a:endParaRPr lang="en-US"/>
          </a:p>
        </p:txBody>
      </p:sp>
      <p:sp>
        <p:nvSpPr>
          <p:cNvPr id="44035" name="Rectangle 2"/>
          <p:cNvSpPr>
            <a:spLocks noGrp="1" noRot="1" noChangeAspect="1" noChangeArrowheads="1" noTextEdit="1"/>
          </p:cNvSpPr>
          <p:nvPr>
            <p:ph type="sldImg"/>
          </p:nvPr>
        </p:nvSpPr>
        <p:spPr bwMode="auto">
          <a:xfrm>
            <a:off x="1631950" y="720725"/>
            <a:ext cx="4051300" cy="3038475"/>
          </a:xfrm>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pPr eaLnBrk="1" hangingPunct="1"/>
            <a:r>
              <a:rPr lang="en-US"/>
              <a:t>When you're designing for learnability, you have to be aware of how people actually learn.  You can't assume that if the interface tells the user something, that the user will immediately learn and remember it.  </a:t>
            </a:r>
          </a:p>
          <a:p>
            <a:pPr eaLnBrk="1" hangingPunct="1"/>
            <a:r>
              <a:rPr lang="en-US"/>
              <a:t>This dialog box is a great example of overreliance on the user’s memory.  It’s a modal dialog box, so the user can’t start following its instructions until after clicking OK.  But then the instructions vanish from the screen, and the user is left to struggle to remember them.  </a:t>
            </a:r>
            <a:r>
              <a:rPr lang="en-US" b="1"/>
              <a:t>Just because you've said it, doesn't mean they know it.</a:t>
            </a:r>
            <a:r>
              <a:rPr lang="en-US"/>
              <a:t>  (Incidentally, an obvious solution to this problem would be a button that simply executes the instructions directly!  This message is clearly a last-minute patch for a usability problem.)</a:t>
            </a:r>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227A2D6-CBB7-4F1E-A561-992B88CDA75C}" type="slidenum">
              <a:rPr lang="en-US" smtClean="0">
                <a:latin typeface="Times New Roman" pitchFamily="-97" charset="0"/>
              </a:rPr>
              <a:pPr/>
              <a:t>9</a:t>
            </a:fld>
            <a:endParaRPr lang="en-US" smtClean="0">
              <a:latin typeface="Times New Roman" pitchFamily="-97" charset="0"/>
            </a:endParaRPr>
          </a:p>
        </p:txBody>
      </p:sp>
      <p:sp>
        <p:nvSpPr>
          <p:cNvPr id="39939" name="Rectangle 2"/>
          <p:cNvSpPr>
            <a:spLocks noGrp="1" noRot="1" noChangeAspect="1" noChangeArrowheads="1" noTextEdit="1"/>
          </p:cNvSpPr>
          <p:nvPr>
            <p:ph type="sldImg"/>
          </p:nvPr>
        </p:nvSpPr>
        <p:spPr>
          <a:xfrm>
            <a:off x="1258888" y="720725"/>
            <a:ext cx="4799012" cy="3598863"/>
          </a:xfrm>
          <a:ln/>
        </p:spPr>
      </p:sp>
      <p:sp>
        <p:nvSpPr>
          <p:cNvPr id="39940" name="Rectangle 3"/>
          <p:cNvSpPr>
            <a:spLocks noGrp="1" noChangeArrowheads="1"/>
          </p:cNvSpPr>
          <p:nvPr>
            <p:ph type="body" idx="1"/>
          </p:nvPr>
        </p:nvSpPr>
        <p:spPr>
          <a:xfrm>
            <a:off x="731838" y="4560888"/>
            <a:ext cx="5851525" cy="4319587"/>
          </a:xfrm>
          <a:noFill/>
          <a:ln/>
        </p:spPr>
        <p:txBody>
          <a:bodyPr/>
          <a:lstStyle/>
          <a:p>
            <a:r>
              <a:rPr lang="en-US" dirty="0" smtClean="0">
                <a:latin typeface="Times New Roman" pitchFamily="-97" charset="0"/>
              </a:rPr>
              <a:t>Just as it helps to understand the properties of the computer system you’re programming for – its processor speed, memory size, hard disk, operating system, and the interaction between these components – it’s important for us to understand some of the properties of the human that we’re designing for.  Needless to say, there’s far more to this topic than we can cover in this course (check out Course 9 if you’re interested), so we’ll just hit some highlights that are particularly worth knowing when you’re designing a user interface.</a:t>
            </a:r>
          </a:p>
          <a:p>
            <a:r>
              <a:rPr lang="en-US" dirty="0" smtClean="0">
                <a:latin typeface="Times New Roman" pitchFamily="-97" charset="0"/>
              </a:rPr>
              <a:t>For this lecture, the relevant part of the human machine is memory.  The conventional model for human memory has two components: working memory and long-term memory.  These two components behave very differently from computer memory, and </a:t>
            </a:r>
            <a:r>
              <a:rPr lang="en-US" i="1" dirty="0" smtClean="0">
                <a:latin typeface="Times New Roman" pitchFamily="-97" charset="0"/>
              </a:rPr>
              <a:t>learning </a:t>
            </a:r>
            <a:r>
              <a:rPr lang="en-US" dirty="0" smtClean="0">
                <a:latin typeface="Times New Roman" pitchFamily="-97" charset="0"/>
              </a:rPr>
              <a:t>(the process of putting information and procedures into long-term memory) is not a simple storage process.</a:t>
            </a:r>
          </a:p>
          <a:p>
            <a:pPr eaLnBrk="1" hangingPunct="1"/>
            <a:r>
              <a:rPr lang="en-US" dirty="0" smtClean="0">
                <a:latin typeface="Times New Roman" pitchFamily="-97" charset="0"/>
              </a:rPr>
              <a:t>Working memory is where you do your conscious thinking.  The currently favored model in cognitive science holds that working memory is not actually a separate place in the brain, but rather a pattern of </a:t>
            </a:r>
            <a:r>
              <a:rPr lang="en-US" b="1" dirty="0" smtClean="0">
                <a:latin typeface="Times New Roman" pitchFamily="-97" charset="0"/>
              </a:rPr>
              <a:t>activation</a:t>
            </a:r>
            <a:r>
              <a:rPr lang="en-US" dirty="0" smtClean="0">
                <a:latin typeface="Times New Roman" pitchFamily="-97" charset="0"/>
              </a:rPr>
              <a:t> of elements in the long-term memory.  A famous result is that the capacity of working memory is roughly 7 ± 2 things (technically called “chunks”, see the next slide).  That</a:t>
            </a:r>
            <a:r>
              <a:rPr lang="en-US" dirty="0" smtClean="0">
                <a:latin typeface="Tahoma" pitchFamily="34" charset="0"/>
              </a:rPr>
              <a:t>’</a:t>
            </a:r>
            <a:r>
              <a:rPr lang="en-US" dirty="0" smtClean="0">
                <a:latin typeface="Times New Roman" pitchFamily="-97" charset="0"/>
              </a:rPr>
              <a:t>s pretty small!</a:t>
            </a:r>
            <a:r>
              <a:rPr lang="en-US" baseline="0" dirty="0" smtClean="0">
                <a:latin typeface="Times New Roman" pitchFamily="-97" charset="0"/>
              </a:rPr>
              <a:t>  Although working memory size can be increased by practice (if the user consciously applies mnemonic techniques that convert arbitrary data into more memorable chunks), it’s not a good idea to expect the user to do that.  </a:t>
            </a:r>
            <a:r>
              <a:rPr lang="en-US" dirty="0" smtClean="0">
                <a:latin typeface="Times New Roman" pitchFamily="-97" charset="0"/>
              </a:rPr>
              <a:t>A good interface won</a:t>
            </a:r>
            <a:r>
              <a:rPr lang="en-US" dirty="0" smtClean="0">
                <a:latin typeface="Tahoma" pitchFamily="34" charset="0"/>
              </a:rPr>
              <a:t>’</a:t>
            </a:r>
            <a:r>
              <a:rPr lang="en-US" dirty="0" smtClean="0">
                <a:latin typeface="Times New Roman" pitchFamily="-97" charset="0"/>
              </a:rPr>
              <a:t>t put heavy demands on the user</a:t>
            </a:r>
            <a:r>
              <a:rPr lang="en-US" dirty="0" smtClean="0">
                <a:latin typeface="Tahoma" pitchFamily="34" charset="0"/>
              </a:rPr>
              <a:t>’</a:t>
            </a:r>
            <a:r>
              <a:rPr lang="en-US" dirty="0" smtClean="0">
                <a:latin typeface="Times New Roman" pitchFamily="-97" charset="0"/>
              </a:rPr>
              <a:t>s working memory.</a:t>
            </a:r>
          </a:p>
          <a:p>
            <a:r>
              <a:rPr lang="en-US" dirty="0" smtClean="0">
                <a:latin typeface="Times New Roman" pitchFamily="-97" charset="0"/>
              </a:rPr>
              <a:t>Data put in working memory disappears in a short time – a few seconds or tens of seconds.  Maintenance rehearsal </a:t>
            </a:r>
            <a:r>
              <a:rPr lang="en-US" dirty="0" smtClean="0">
                <a:latin typeface="Tahoma" pitchFamily="34" charset="0"/>
              </a:rPr>
              <a:t>–</a:t>
            </a:r>
            <a:r>
              <a:rPr lang="en-US" dirty="0" smtClean="0">
                <a:latin typeface="Times New Roman" pitchFamily="-97" charset="0"/>
              </a:rPr>
              <a:t> repeating the items to yourself </a:t>
            </a:r>
            <a:r>
              <a:rPr lang="en-US" dirty="0" smtClean="0">
                <a:latin typeface="Tahoma" pitchFamily="34" charset="0"/>
              </a:rPr>
              <a:t>–</a:t>
            </a:r>
            <a:r>
              <a:rPr lang="en-US" dirty="0" smtClean="0">
                <a:latin typeface="Times New Roman" pitchFamily="-97" charset="0"/>
              </a:rPr>
              <a:t> fends off this decay, but maintenance rehearsal requires attention.  So distractions can easily destroy working memory.</a:t>
            </a:r>
          </a:p>
          <a:p>
            <a:r>
              <a:rPr lang="en-US" dirty="0" smtClean="0">
                <a:latin typeface="Times New Roman" pitchFamily="-97" charset="0"/>
              </a:rPr>
              <a:t>Long-term memory is probably the least understood part of human cognition.  It contains the mass of our memories.  Its capacity is huge, and it exhibits little decay.  Long-term memories are apparently not intentionally erased; they just become inaccessible.</a:t>
            </a:r>
          </a:p>
          <a:p>
            <a:r>
              <a:rPr lang="en-US" dirty="0" smtClean="0">
                <a:latin typeface="Times New Roman" pitchFamily="-97" charset="0"/>
              </a:rPr>
              <a:t>Maintenance rehearsal (repetition) appears to be useless for moving information into long-term memory.  Instead, the mechanism seems to be </a:t>
            </a:r>
            <a:r>
              <a:rPr lang="en-US" b="1" dirty="0" smtClean="0">
                <a:latin typeface="Times New Roman" pitchFamily="-97" charset="0"/>
              </a:rPr>
              <a:t>elaborative rehearsal</a:t>
            </a:r>
            <a:r>
              <a:rPr lang="en-US" dirty="0" smtClean="0">
                <a:latin typeface="Times New Roman" pitchFamily="-97" charset="0"/>
              </a:rPr>
              <a:t>, which seeks to make connections with existing chunks.  Elaborative rehearsal lies behind the power of mnemonic techniques like associating things you need to remember with familiar places, like rooms in your childhood home.  But these techniques take hard work and attention on the part of the user.  One key to good </a:t>
            </a:r>
            <a:r>
              <a:rPr lang="en-US" dirty="0" err="1" smtClean="0">
                <a:latin typeface="Times New Roman" pitchFamily="-97" charset="0"/>
              </a:rPr>
              <a:t>learnability</a:t>
            </a:r>
            <a:r>
              <a:rPr lang="en-US" dirty="0" smtClean="0">
                <a:latin typeface="Times New Roman" pitchFamily="-97" charset="0"/>
              </a:rPr>
              <a:t> is making the connections as easy as possible to make – and consistency is a good way to do that.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503363" y="720725"/>
            <a:ext cx="4119562" cy="3089275"/>
          </a:xfrm>
          <a:ln/>
        </p:spPr>
      </p:sp>
      <p:sp>
        <p:nvSpPr>
          <p:cNvPr id="40963" name="Notes Placeholder 2"/>
          <p:cNvSpPr>
            <a:spLocks noGrp="1"/>
          </p:cNvSpPr>
          <p:nvPr>
            <p:ph type="body" idx="1"/>
          </p:nvPr>
        </p:nvSpPr>
        <p:spPr>
          <a:noFill/>
          <a:ln/>
        </p:spPr>
        <p:txBody>
          <a:bodyPr/>
          <a:lstStyle/>
          <a:p>
            <a:r>
              <a:rPr lang="en-US" smtClean="0">
                <a:latin typeface="Times New Roman" pitchFamily="-97" charset="0"/>
              </a:rPr>
              <a:t>The elements of perception and memory are called </a:t>
            </a:r>
            <a:r>
              <a:rPr lang="en-US" b="1" smtClean="0">
                <a:latin typeface="Times New Roman" pitchFamily="-97" charset="0"/>
              </a:rPr>
              <a:t>chunks</a:t>
            </a:r>
            <a:r>
              <a:rPr lang="en-US" smtClean="0">
                <a:latin typeface="Times New Roman" pitchFamily="-97" charset="0"/>
              </a:rPr>
              <a:t>. In one sense, chunks are defined symbols; in another sense, a chunk represents the activation of past experience. Our ability to form chunks in working memory depends strongly on how the information is presented: a sequence of individual letters tend to be chunked as letters, but a sequence of three-letter groups tend to be chunked as groups. It also depends on what we already know. If the three letter groups are well-known TLAs (three-letter acronyms) with well-established chunks in long-term memory, we are better able to retain them in working memory.</a:t>
            </a:r>
          </a:p>
          <a:p>
            <a:r>
              <a:rPr lang="en-US" smtClean="0">
                <a:latin typeface="Times New Roman" pitchFamily="-97" charset="0"/>
              </a:rPr>
              <a:t>Chunking is illustrated well by a famous study of chess players. Novices and chess masters were asked to study chess board configurations and recreate them from memory. The novices could only remember the positions of a few pieces. Masters, on the other hand, could remember entire boards, but only when the pieces were arranged in </a:t>
            </a:r>
            <a:r>
              <a:rPr lang="en-US" i="1" smtClean="0">
                <a:latin typeface="Times New Roman" pitchFamily="-97" charset="0"/>
              </a:rPr>
              <a:t>legal </a:t>
            </a:r>
            <a:r>
              <a:rPr lang="en-US" smtClean="0">
                <a:latin typeface="Times New Roman" pitchFamily="-97" charset="0"/>
              </a:rPr>
              <a:t>configurations. When the pieces were arranged randomly, masters were no better than novices. The ability of a master to remember board configurations derives from their ability to chunk the board, recognizing patterns from their past experience of playing and studying games. (De Groot, A. D., </a:t>
            </a:r>
            <a:r>
              <a:rPr lang="en-US" i="1" smtClean="0">
                <a:latin typeface="Times New Roman" pitchFamily="-97" charset="0"/>
              </a:rPr>
              <a:t>Thought and choice in chess</a:t>
            </a:r>
            <a:r>
              <a:rPr lang="en-US" smtClean="0">
                <a:latin typeface="Times New Roman" pitchFamily="-97" charset="0"/>
              </a:rPr>
              <a:t>, 1965.)</a:t>
            </a:r>
            <a:endParaRPr lang="en-US" i="1" smtClean="0">
              <a:latin typeface="Times New Roman" pitchFamily="-97" charset="0"/>
            </a:endParaRPr>
          </a:p>
          <a:p>
            <a:endParaRPr lang="en-US" smtClean="0">
              <a:latin typeface="Times New Roman" pitchFamily="-97" charset="0"/>
            </a:endParaRPr>
          </a:p>
          <a:p>
            <a:endParaRPr lang="en-US" smtClean="0">
              <a:latin typeface="Times New Roman" pitchFamily="-97" charset="0"/>
            </a:endParaRPr>
          </a:p>
        </p:txBody>
      </p:sp>
      <p:sp>
        <p:nvSpPr>
          <p:cNvPr id="40964" name="Slide Number Placeholder 3"/>
          <p:cNvSpPr>
            <a:spLocks noGrp="1"/>
          </p:cNvSpPr>
          <p:nvPr>
            <p:ph type="sldNum" sz="quarter" idx="5"/>
          </p:nvPr>
        </p:nvSpPr>
        <p:spPr>
          <a:noFill/>
        </p:spPr>
        <p:txBody>
          <a:bodyPr/>
          <a:lstStyle/>
          <a:p>
            <a:fld id="{4A67DF67-8DC2-43B4-8F5F-C5897EEF962F}" type="slidenum">
              <a:rPr lang="en-US" smtClean="0">
                <a:latin typeface="Times New Roman" pitchFamily="-97" charset="0"/>
              </a:rPr>
              <a:pPr/>
              <a:t>10</a:t>
            </a:fld>
            <a:endParaRPr lang="en-US" smtClean="0">
              <a:latin typeface="Times New Roman" pitchFamily="-9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135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AB30C6F-7534-4EDE-A4C9-E76F271D82B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0FFB688-7020-48FD-BEED-C704637FA2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31E73B5-34F5-4355-8B99-420719CDE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BFED5DB-3631-4732-83DE-CBA91DB2584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FEA4D90B-1BE9-43FB-A4CC-EE85E341C78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r>
              <a:rPr lang="en-US" smtClean="0"/>
              <a:t>Spring 2011</a:t>
            </a:r>
            <a:endParaRPr lang="en-US"/>
          </a:p>
        </p:txBody>
      </p:sp>
      <p:sp>
        <p:nvSpPr>
          <p:cNvPr id="6" name="Footer Placeholder 5"/>
          <p:cNvSpPr>
            <a:spLocks noGrp="1"/>
          </p:cNvSpPr>
          <p:nvPr>
            <p:ph type="ftr" sz="quarter" idx="11"/>
          </p:nvPr>
        </p:nvSpPr>
        <p:spPr>
          <a:xfrm>
            <a:off x="2743200" y="6245225"/>
            <a:ext cx="3657600" cy="476250"/>
          </a:xfrm>
        </p:spPr>
        <p:txBody>
          <a:bodyPr/>
          <a:lstStyle>
            <a:lvl1pPr>
              <a:defRPr/>
            </a:lvl1pPr>
          </a:lstStyle>
          <a:p>
            <a:pPr>
              <a:defRPr/>
            </a:pPr>
            <a:r>
              <a:rPr lang="en-US" smtClean="0"/>
              <a:t>6.813/6.831 User Interface Design and Implementation</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0FB6BE2-8617-422D-80AC-CF741140107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FA9CD-A421-194A-896C-6CDC1A86A7A9}" type="datetimeFigureOut">
              <a:rPr lang="en-US" smtClean="0">
                <a:solidFill>
                  <a:prstClr val="black">
                    <a:tint val="75000"/>
                  </a:prstClr>
                </a:solidFill>
              </a:rPr>
              <a:pPr/>
              <a:t>5/14/11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058DB-E80C-0F47-8FB5-4A69841A5D7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215217-D9D7-441C-9C47-901770CFFB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E8FA2A6-AB5F-45AC-8B24-8F649B2D10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802A35B-73C0-4423-94CE-35E5613840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026B058E-C251-4A6E-AB9C-E37F24BAE4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A8713EE-9B80-4EF0-84B3-AD8D94796A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50BB149-84DD-4DE7-A07A-77C5E6BCBD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124E977-D481-44E2-985A-BB4287AAC7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Spring 2011</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6.813/6.831 User Interface Design and Implementation</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53258B9-561D-4761-AD52-1B2E3D550A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9" name="Rectangle 5"/>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Spring 2011</a:t>
            </a:r>
            <a:endParaRPr lang="en-US"/>
          </a:p>
        </p:txBody>
      </p:sp>
      <p:sp>
        <p:nvSpPr>
          <p:cNvPr id="134150" name="Rectangle 6"/>
          <p:cNvSpPr>
            <a:spLocks noGrp="1" noChangeArrowheads="1"/>
          </p:cNvSpPr>
          <p:nvPr>
            <p:ph type="ftr" sz="quarter" idx="3"/>
          </p:nvPr>
        </p:nvSpPr>
        <p:spPr bwMode="auto">
          <a:xfrm>
            <a:off x="1905000" y="6245225"/>
            <a:ext cx="5562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6.813/6.831 User Interface Design and Implementation</a:t>
            </a:r>
            <a:endParaRPr lang="en-US"/>
          </a:p>
        </p:txBody>
      </p:sp>
      <p:sp>
        <p:nvSpPr>
          <p:cNvPr id="134151" name="Rectangle 7"/>
          <p:cNvSpPr>
            <a:spLocks noGrp="1" noChangeArrowheads="1"/>
          </p:cNvSpPr>
          <p:nvPr>
            <p:ph type="sldNum" sz="quarter" idx="4"/>
          </p:nvPr>
        </p:nvSpPr>
        <p:spPr bwMode="auto">
          <a:xfrm>
            <a:off x="7543800" y="6245225"/>
            <a:ext cx="1143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C2DEB2-3BBE-4326-8CF2-90BBF9B34D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Lst>
  <p:hf hdr="0"/>
  <p:txStyles>
    <p:titleStyle>
      <a:lvl1pPr algn="l" rtl="0" eaLnBrk="0" fontAlgn="base" hangingPunct="0">
        <a:spcBef>
          <a:spcPct val="0"/>
        </a:spcBef>
        <a:spcAft>
          <a:spcPct val="0"/>
        </a:spcAft>
        <a:defRPr sz="28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Arial Black" pitchFamily="34" charset="0"/>
        </a:defRPr>
      </a:lvl2pPr>
      <a:lvl3pPr algn="l" rtl="0" eaLnBrk="0" fontAlgn="base" hangingPunct="0">
        <a:spcBef>
          <a:spcPct val="0"/>
        </a:spcBef>
        <a:spcAft>
          <a:spcPct val="0"/>
        </a:spcAft>
        <a:defRPr sz="2800">
          <a:solidFill>
            <a:schemeClr val="accent1"/>
          </a:solidFill>
          <a:latin typeface="Arial Black" pitchFamily="34" charset="0"/>
        </a:defRPr>
      </a:lvl3pPr>
      <a:lvl4pPr algn="l" rtl="0" eaLnBrk="0" fontAlgn="base" hangingPunct="0">
        <a:spcBef>
          <a:spcPct val="0"/>
        </a:spcBef>
        <a:spcAft>
          <a:spcPct val="0"/>
        </a:spcAft>
        <a:defRPr sz="2800">
          <a:solidFill>
            <a:schemeClr val="accent1"/>
          </a:solidFill>
          <a:latin typeface="Arial Black" pitchFamily="34" charset="0"/>
        </a:defRPr>
      </a:lvl4pPr>
      <a:lvl5pPr algn="l" rtl="0" eaLnBrk="0" fontAlgn="base" hangingPunct="0">
        <a:spcBef>
          <a:spcPct val="0"/>
        </a:spcBef>
        <a:spcAft>
          <a:spcPct val="0"/>
        </a:spcAft>
        <a:defRPr sz="2800">
          <a:solidFill>
            <a:schemeClr val="accent1"/>
          </a:solidFill>
          <a:latin typeface="Arial Black" pitchFamily="34" charset="0"/>
        </a:defRPr>
      </a:lvl5pPr>
      <a:lvl6pPr marL="457200" algn="l" rtl="0" fontAlgn="base">
        <a:spcBef>
          <a:spcPct val="0"/>
        </a:spcBef>
        <a:spcAft>
          <a:spcPct val="0"/>
        </a:spcAft>
        <a:defRPr sz="3200">
          <a:solidFill>
            <a:schemeClr val="accent1"/>
          </a:solidFill>
          <a:latin typeface="Arial Black" pitchFamily="34" charset="0"/>
        </a:defRPr>
      </a:lvl6pPr>
      <a:lvl7pPr marL="914400" algn="l" rtl="0" fontAlgn="base">
        <a:spcBef>
          <a:spcPct val="0"/>
        </a:spcBef>
        <a:spcAft>
          <a:spcPct val="0"/>
        </a:spcAft>
        <a:defRPr sz="3200">
          <a:solidFill>
            <a:schemeClr val="accent1"/>
          </a:solidFill>
          <a:latin typeface="Arial Black" pitchFamily="34" charset="0"/>
        </a:defRPr>
      </a:lvl7pPr>
      <a:lvl8pPr marL="1371600" algn="l" rtl="0" fontAlgn="base">
        <a:spcBef>
          <a:spcPct val="0"/>
        </a:spcBef>
        <a:spcAft>
          <a:spcPct val="0"/>
        </a:spcAft>
        <a:defRPr sz="3200">
          <a:solidFill>
            <a:schemeClr val="accent1"/>
          </a:solidFill>
          <a:latin typeface="Arial Black" pitchFamily="34" charset="0"/>
        </a:defRPr>
      </a:lvl8pPr>
      <a:lvl9pPr marL="1828800" algn="l" rtl="0" fontAlgn="base">
        <a:spcBef>
          <a:spcPct val="0"/>
        </a:spcBef>
        <a:spcAft>
          <a:spcPct val="0"/>
        </a:spcAft>
        <a:defRPr sz="3200">
          <a:solidFill>
            <a:schemeClr val="accent1"/>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63FA9CD-A421-194A-896C-6CDC1A86A7A9}" type="datetimeFigureOut">
              <a:rPr lang="en-US" smtClean="0">
                <a:solidFill>
                  <a:prstClr val="black">
                    <a:tint val="75000"/>
                  </a:prstClr>
                </a:solidFill>
                <a:latin typeface="Calibri"/>
                <a:cs typeface="+mn-cs"/>
              </a:rPr>
              <a:pPr defTabSz="457200" fontAlgn="auto">
                <a:spcBef>
                  <a:spcPts val="0"/>
                </a:spcBef>
                <a:spcAft>
                  <a:spcPts val="0"/>
                </a:spcAft>
              </a:pPr>
              <a:t>5/14/11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61058DB-E80C-0F47-8FB5-4A69841A5D77}"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0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14.png"/><Relationship Id="rId8"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gif"/><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40.jpeg"/><Relationship Id="rId5"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p:spPr>
        <p:txBody>
          <a:bodyPr/>
          <a:lstStyle/>
          <a:p>
            <a:r>
              <a:rPr lang="en-US" smtClean="0"/>
              <a:t>Spring 2011</a:t>
            </a:r>
          </a:p>
        </p:txBody>
      </p:sp>
      <p:sp>
        <p:nvSpPr>
          <p:cNvPr id="4099" name="Rectangle 5"/>
          <p:cNvSpPr>
            <a:spLocks noGrp="1" noChangeArrowheads="1"/>
          </p:cNvSpPr>
          <p:nvPr>
            <p:ph type="ftr" sz="quarter" idx="11"/>
          </p:nvPr>
        </p:nvSpPr>
        <p:spPr>
          <a:noFill/>
        </p:spPr>
        <p:txBody>
          <a:bodyPr/>
          <a:lstStyle/>
          <a:p>
            <a:r>
              <a:rPr lang="en-US" smtClean="0"/>
              <a:t>6.813/6.831 User Interface Design and Implementation</a:t>
            </a:r>
          </a:p>
        </p:txBody>
      </p:sp>
      <p:sp>
        <p:nvSpPr>
          <p:cNvPr id="4100" name="Rectangle 6"/>
          <p:cNvSpPr>
            <a:spLocks noGrp="1" noChangeArrowheads="1"/>
          </p:cNvSpPr>
          <p:nvPr>
            <p:ph type="sldNum" sz="quarter" idx="12"/>
          </p:nvPr>
        </p:nvSpPr>
        <p:spPr>
          <a:noFill/>
        </p:spPr>
        <p:txBody>
          <a:bodyPr/>
          <a:lstStyle/>
          <a:p>
            <a:fld id="{C0BE5689-6DA0-4741-92CD-CA9409FC80A1}" type="slidenum">
              <a:rPr lang="en-US" smtClean="0"/>
              <a:pPr/>
              <a:t>1</a:t>
            </a:fld>
            <a:endParaRPr lang="en-US" smtClean="0"/>
          </a:p>
        </p:txBody>
      </p:sp>
      <p:sp>
        <p:nvSpPr>
          <p:cNvPr id="4101" name="Rectangle 2"/>
          <p:cNvSpPr>
            <a:spLocks noGrp="1" noChangeArrowheads="1"/>
          </p:cNvSpPr>
          <p:nvPr>
            <p:ph type="ctrTitle"/>
          </p:nvPr>
        </p:nvSpPr>
        <p:spPr>
          <a:xfrm>
            <a:off x="685800" y="2492375"/>
            <a:ext cx="7772400" cy="744538"/>
          </a:xfrm>
        </p:spPr>
        <p:txBody>
          <a:bodyPr/>
          <a:lstStyle/>
          <a:p>
            <a:pPr eaLnBrk="1" hangingPunct="1"/>
            <a:r>
              <a:rPr lang="en-US" smtClean="0"/>
              <a:t>Lecture 2: </a:t>
            </a:r>
            <a:r>
              <a:rPr lang="en-US" dirty="0" err="1" smtClean="0"/>
              <a:t>Learnability</a:t>
            </a:r>
            <a:endParaRPr lang="en-US" dirty="0" smtClean="0"/>
          </a:p>
        </p:txBody>
      </p:sp>
      <p:sp>
        <p:nvSpPr>
          <p:cNvPr id="4102" name="Rectangle 3"/>
          <p:cNvSpPr>
            <a:spLocks noGrp="1" noChangeArrowheads="1"/>
          </p:cNvSpPr>
          <p:nvPr>
            <p:ph type="subTitle" idx="1"/>
          </p:nvPr>
        </p:nvSpPr>
        <p:spPr/>
        <p:txBody>
          <a:bodyPr/>
          <a:lstStyle/>
          <a:p>
            <a:pPr eaLnBrk="1" hangingPunct="1">
              <a:defRPr/>
            </a:pPr>
            <a:endParaRPr lang="en-US" dirty="0" smtClean="0"/>
          </a:p>
        </p:txBody>
      </p:sp>
      <p:pic>
        <p:nvPicPr>
          <p:cNvPr id="2" name="Picture 1"/>
          <p:cNvPicPr>
            <a:picLocks noChangeAspect="1"/>
          </p:cNvPicPr>
          <p:nvPr/>
        </p:nvPicPr>
        <p:blipFill>
          <a:blip r:embed="rId3"/>
          <a:stretch>
            <a:fillRect/>
          </a:stretch>
        </p:blipFill>
        <p:spPr>
          <a:xfrm>
            <a:off x="0" y="660400"/>
            <a:ext cx="9144000" cy="55264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Chunking</a:t>
            </a:r>
          </a:p>
        </p:txBody>
      </p:sp>
      <p:sp>
        <p:nvSpPr>
          <p:cNvPr id="10243" name="Content Placeholder 2"/>
          <p:cNvSpPr>
            <a:spLocks noGrp="1"/>
          </p:cNvSpPr>
          <p:nvPr>
            <p:ph idx="1"/>
          </p:nvPr>
        </p:nvSpPr>
        <p:spPr/>
        <p:txBody>
          <a:bodyPr/>
          <a:lstStyle/>
          <a:p>
            <a:r>
              <a:rPr lang="en-US" smtClean="0"/>
              <a:t>“Chunk” is a unit of memory or perception</a:t>
            </a:r>
          </a:p>
          <a:p>
            <a:pPr lvl="1"/>
            <a:r>
              <a:rPr lang="en-US" smtClean="0"/>
              <a:t>Depends both on presentation and on what you already know</a:t>
            </a:r>
          </a:p>
          <a:p>
            <a:pPr lvl="1">
              <a:buFontTx/>
              <a:buNone/>
            </a:pPr>
            <a:r>
              <a:rPr lang="en-US" smtClean="0"/>
              <a:t>		</a:t>
            </a:r>
          </a:p>
          <a:p>
            <a:pPr lvl="1">
              <a:buFontTx/>
              <a:buNone/>
            </a:pPr>
            <a:r>
              <a:rPr lang="en-US" smtClean="0"/>
              <a:t>Hard:     M  W  B  C  R  A  L  O  A   B   I  M  B  F   I</a:t>
            </a:r>
          </a:p>
          <a:p>
            <a:pPr lvl="1">
              <a:buFontTx/>
              <a:buNone/>
            </a:pPr>
            <a:r>
              <a:rPr lang="en-US" smtClean="0"/>
              <a:t>Easier:  MWB  CRA  LOA  BIM  BFI</a:t>
            </a:r>
          </a:p>
          <a:p>
            <a:pPr lvl="1">
              <a:buFontTx/>
              <a:buNone/>
            </a:pPr>
            <a:r>
              <a:rPr lang="en-US" smtClean="0"/>
              <a:t>Easiest:  BMW  RCA  AOL  IBM  FBI</a:t>
            </a:r>
          </a:p>
        </p:txBody>
      </p:sp>
      <p:sp>
        <p:nvSpPr>
          <p:cNvPr id="10244" name="Date Placeholder 3"/>
          <p:cNvSpPr>
            <a:spLocks noGrp="1"/>
          </p:cNvSpPr>
          <p:nvPr>
            <p:ph type="dt" sz="quarter" idx="10"/>
          </p:nvPr>
        </p:nvSpPr>
        <p:spPr>
          <a:noFill/>
        </p:spPr>
        <p:txBody>
          <a:bodyPr/>
          <a:lstStyle/>
          <a:p>
            <a:r>
              <a:rPr lang="en-US" smtClean="0"/>
              <a:t>Spring 2011</a:t>
            </a:r>
          </a:p>
        </p:txBody>
      </p:sp>
      <p:sp>
        <p:nvSpPr>
          <p:cNvPr id="10245" name="Footer Placeholder 4"/>
          <p:cNvSpPr>
            <a:spLocks noGrp="1"/>
          </p:cNvSpPr>
          <p:nvPr>
            <p:ph type="ftr" sz="quarter" idx="11"/>
          </p:nvPr>
        </p:nvSpPr>
        <p:spPr>
          <a:noFill/>
        </p:spPr>
        <p:txBody>
          <a:bodyPr/>
          <a:lstStyle/>
          <a:p>
            <a:r>
              <a:rPr lang="en-US" smtClean="0"/>
              <a:t>6.813/6.831 User Interface Design and Implementation</a:t>
            </a:r>
          </a:p>
        </p:txBody>
      </p:sp>
      <p:sp>
        <p:nvSpPr>
          <p:cNvPr id="10246" name="Slide Number Placeholder 5"/>
          <p:cNvSpPr>
            <a:spLocks noGrp="1"/>
          </p:cNvSpPr>
          <p:nvPr>
            <p:ph type="sldNum" sz="quarter" idx="12"/>
          </p:nvPr>
        </p:nvSpPr>
        <p:spPr>
          <a:noFill/>
        </p:spPr>
        <p:txBody>
          <a:bodyPr/>
          <a:lstStyle/>
          <a:p>
            <a:fld id="{70BBE64A-31B1-429B-9C68-DC21D7AABA74}"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vs. Recall</a:t>
            </a:r>
            <a:endParaRPr lang="en-US" dirty="0"/>
          </a:p>
        </p:txBody>
      </p:sp>
      <p:sp>
        <p:nvSpPr>
          <p:cNvPr id="3" name="Content Placeholder 2"/>
          <p:cNvSpPr>
            <a:spLocks noGrp="1"/>
          </p:cNvSpPr>
          <p:nvPr>
            <p:ph idx="1"/>
          </p:nvPr>
        </p:nvSpPr>
        <p:spPr/>
        <p:txBody>
          <a:bodyPr/>
          <a:lstStyle/>
          <a:p>
            <a:r>
              <a:rPr lang="en-US" dirty="0" smtClean="0"/>
              <a:t>Recognition: remembering with the help of a visible cue</a:t>
            </a:r>
          </a:p>
          <a:p>
            <a:pPr lvl="1"/>
            <a:r>
              <a:rPr lang="en-US" dirty="0" smtClean="0"/>
              <a:t>aka “Knowledge in the world”</a:t>
            </a:r>
          </a:p>
          <a:p>
            <a:r>
              <a:rPr lang="en-US" dirty="0" smtClean="0"/>
              <a:t>Recall: remembering with no help</a:t>
            </a:r>
          </a:p>
          <a:p>
            <a:pPr lvl="1"/>
            <a:r>
              <a:rPr lang="en-US" dirty="0" smtClean="0"/>
              <a:t>aka “Knowledge in the head”</a:t>
            </a:r>
          </a:p>
          <a:p>
            <a:pPr lvl="1"/>
            <a:endParaRPr lang="en-US" dirty="0" smtClean="0"/>
          </a:p>
          <a:p>
            <a:r>
              <a:rPr lang="en-US" dirty="0" smtClean="0"/>
              <a:t>Recognition is much easier</a:t>
            </a:r>
          </a:p>
          <a:p>
            <a:pPr lvl="1"/>
            <a:r>
              <a:rPr lang="en-US" dirty="0" smtClean="0"/>
              <a:t>so menus are more learnable than command languages</a:t>
            </a:r>
          </a:p>
          <a:p>
            <a:endParaRPr lang="en-US" dirty="0"/>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pPr>
              <a:defRPr/>
            </a:pPr>
            <a:fld id="{0A215217-D9D7-441C-9C47-901770CFFB19}"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Gulfs of Execution and Evaluation</a:t>
            </a:r>
          </a:p>
        </p:txBody>
      </p:sp>
      <p:sp>
        <p:nvSpPr>
          <p:cNvPr id="47" name="Date Placeholder 46"/>
          <p:cNvSpPr>
            <a:spLocks noGrp="1"/>
          </p:cNvSpPr>
          <p:nvPr>
            <p:ph type="dt" sz="half" idx="10"/>
          </p:nvPr>
        </p:nvSpPr>
        <p:spPr/>
        <p:txBody>
          <a:bodyPr/>
          <a:lstStyle/>
          <a:p>
            <a:pPr>
              <a:defRPr/>
            </a:pPr>
            <a:r>
              <a:rPr lang="en-US" smtClean="0"/>
              <a:t>Spring 2011</a:t>
            </a:r>
            <a:endParaRPr lang="en-US"/>
          </a:p>
        </p:txBody>
      </p:sp>
      <p:sp>
        <p:nvSpPr>
          <p:cNvPr id="48" name="Footer Placeholder 47"/>
          <p:cNvSpPr>
            <a:spLocks noGrp="1"/>
          </p:cNvSpPr>
          <p:nvPr>
            <p:ph type="ftr" sz="quarter" idx="11"/>
          </p:nvPr>
        </p:nvSpPr>
        <p:spPr/>
        <p:txBody>
          <a:bodyPr/>
          <a:lstStyle/>
          <a:p>
            <a:pPr>
              <a:defRPr/>
            </a:pPr>
            <a:r>
              <a:rPr lang="en-US" smtClean="0"/>
              <a:t>6.813/6.831 User Interface Design and Implementation</a:t>
            </a:r>
            <a:endParaRPr lang="en-US"/>
          </a:p>
        </p:txBody>
      </p:sp>
      <p:sp>
        <p:nvSpPr>
          <p:cNvPr id="5" name="Oval 4"/>
          <p:cNvSpPr/>
          <p:nvPr/>
        </p:nvSpPr>
        <p:spPr bwMode="auto">
          <a:xfrm>
            <a:off x="1771388" y="1417623"/>
            <a:ext cx="1981200" cy="4504206"/>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428988" y="1371600"/>
            <a:ext cx="2191012" cy="4504206"/>
          </a:xfrm>
          <a:prstGeom prst="ellipse">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7" name="TextBox 6"/>
          <p:cNvSpPr txBox="1"/>
          <p:nvPr/>
        </p:nvSpPr>
        <p:spPr>
          <a:xfrm>
            <a:off x="2057400" y="2362200"/>
            <a:ext cx="1382410" cy="400110"/>
          </a:xfrm>
          <a:prstGeom prst="rect">
            <a:avLst/>
          </a:prstGeom>
          <a:noFill/>
        </p:spPr>
        <p:txBody>
          <a:bodyPr wrap="none" rtlCol="0">
            <a:spAutoFit/>
          </a:bodyPr>
          <a:lstStyle/>
          <a:p>
            <a:r>
              <a:rPr lang="en-US"/>
              <a:t>Evaluation</a:t>
            </a:r>
          </a:p>
        </p:txBody>
      </p:sp>
      <p:sp>
        <p:nvSpPr>
          <p:cNvPr id="8" name="TextBox 7"/>
          <p:cNvSpPr txBox="1"/>
          <p:nvPr/>
        </p:nvSpPr>
        <p:spPr>
          <a:xfrm>
            <a:off x="1928909" y="3395515"/>
            <a:ext cx="1695997" cy="400110"/>
          </a:xfrm>
          <a:prstGeom prst="rect">
            <a:avLst/>
          </a:prstGeom>
          <a:noFill/>
        </p:spPr>
        <p:txBody>
          <a:bodyPr wrap="none" rtlCol="0">
            <a:spAutoFit/>
          </a:bodyPr>
          <a:lstStyle/>
          <a:p>
            <a:r>
              <a:rPr lang="en-US"/>
              <a:t>Interpretation</a:t>
            </a:r>
          </a:p>
        </p:txBody>
      </p:sp>
      <p:sp>
        <p:nvSpPr>
          <p:cNvPr id="9" name="TextBox 8"/>
          <p:cNvSpPr txBox="1"/>
          <p:nvPr/>
        </p:nvSpPr>
        <p:spPr>
          <a:xfrm>
            <a:off x="2001925" y="4440820"/>
            <a:ext cx="1410838" cy="400110"/>
          </a:xfrm>
          <a:prstGeom prst="rect">
            <a:avLst/>
          </a:prstGeom>
          <a:noFill/>
        </p:spPr>
        <p:txBody>
          <a:bodyPr wrap="none" rtlCol="0">
            <a:spAutoFit/>
          </a:bodyPr>
          <a:lstStyle/>
          <a:p>
            <a:r>
              <a:rPr lang="en-US"/>
              <a:t>Perception</a:t>
            </a:r>
          </a:p>
        </p:txBody>
      </p:sp>
      <p:sp>
        <p:nvSpPr>
          <p:cNvPr id="10" name="TextBox 9"/>
          <p:cNvSpPr txBox="1"/>
          <p:nvPr/>
        </p:nvSpPr>
        <p:spPr>
          <a:xfrm>
            <a:off x="5943600" y="2286000"/>
            <a:ext cx="1168634" cy="400110"/>
          </a:xfrm>
          <a:prstGeom prst="rect">
            <a:avLst/>
          </a:prstGeom>
          <a:noFill/>
        </p:spPr>
        <p:txBody>
          <a:bodyPr wrap="none" rtlCol="0">
            <a:spAutoFit/>
          </a:bodyPr>
          <a:lstStyle/>
          <a:p>
            <a:r>
              <a:rPr lang="en-US"/>
              <a:t>Intention</a:t>
            </a:r>
          </a:p>
        </p:txBody>
      </p:sp>
      <p:sp>
        <p:nvSpPr>
          <p:cNvPr id="11" name="TextBox 10"/>
          <p:cNvSpPr txBox="1"/>
          <p:nvPr/>
        </p:nvSpPr>
        <p:spPr>
          <a:xfrm>
            <a:off x="5943600" y="3276600"/>
            <a:ext cx="1182911" cy="400110"/>
          </a:xfrm>
          <a:prstGeom prst="rect">
            <a:avLst/>
          </a:prstGeom>
          <a:noFill/>
        </p:spPr>
        <p:txBody>
          <a:bodyPr wrap="none" rtlCol="0">
            <a:spAutoFit/>
          </a:bodyPr>
          <a:lstStyle/>
          <a:p>
            <a:r>
              <a:rPr lang="en-US"/>
              <a:t>Planning</a:t>
            </a:r>
          </a:p>
        </p:txBody>
      </p:sp>
      <p:sp>
        <p:nvSpPr>
          <p:cNvPr id="12" name="TextBox 11"/>
          <p:cNvSpPr txBox="1"/>
          <p:nvPr/>
        </p:nvSpPr>
        <p:spPr>
          <a:xfrm>
            <a:off x="5789231" y="4394796"/>
            <a:ext cx="1311026" cy="400110"/>
          </a:xfrm>
          <a:prstGeom prst="rect">
            <a:avLst/>
          </a:prstGeom>
          <a:noFill/>
        </p:spPr>
        <p:txBody>
          <a:bodyPr wrap="none" rtlCol="0">
            <a:spAutoFit/>
          </a:bodyPr>
          <a:lstStyle/>
          <a:p>
            <a:r>
              <a:rPr lang="en-US"/>
              <a:t>Execution</a:t>
            </a:r>
          </a:p>
        </p:txBody>
      </p:sp>
      <p:sp>
        <p:nvSpPr>
          <p:cNvPr id="13" name="TextBox 12"/>
          <p:cNvSpPr txBox="1"/>
          <p:nvPr/>
        </p:nvSpPr>
        <p:spPr>
          <a:xfrm>
            <a:off x="4136141" y="2286620"/>
            <a:ext cx="988672" cy="830997"/>
          </a:xfrm>
          <a:prstGeom prst="rect">
            <a:avLst/>
          </a:prstGeom>
          <a:noFill/>
        </p:spPr>
        <p:txBody>
          <a:bodyPr wrap="none" rtlCol="0">
            <a:spAutoFit/>
          </a:bodyPr>
          <a:lstStyle/>
          <a:p>
            <a:pPr algn="ctr"/>
            <a:r>
              <a:rPr lang="en-US" sz="2400"/>
              <a:t>User</a:t>
            </a:r>
            <a:br>
              <a:rPr lang="en-US" sz="2400"/>
            </a:br>
            <a:r>
              <a:rPr lang="en-US" sz="2400"/>
              <a:t>Goals</a:t>
            </a:r>
          </a:p>
        </p:txBody>
      </p:sp>
      <p:cxnSp>
        <p:nvCxnSpPr>
          <p:cNvPr id="16" name="Curved Connector 15"/>
          <p:cNvCxnSpPr>
            <a:stCxn id="8" idx="0"/>
            <a:endCxn id="7" idx="2"/>
          </p:cNvCxnSpPr>
          <p:nvPr/>
        </p:nvCxnSpPr>
        <p:spPr bwMode="auto">
          <a:xfrm rot="16200000" flipV="1">
            <a:off x="2446155" y="3064761"/>
            <a:ext cx="633205" cy="28303"/>
          </a:xfrm>
          <a:prstGeom prst="curvedConnector3">
            <a:avLst>
              <a:gd name="adj1" fmla="val 50000"/>
            </a:avLst>
          </a:prstGeom>
          <a:solidFill>
            <a:schemeClr val="bg1"/>
          </a:solidFill>
          <a:ln w="25400" cap="flat" cmpd="sng" algn="ctr">
            <a:solidFill>
              <a:schemeClr val="tx1"/>
            </a:solidFill>
            <a:prstDash val="solid"/>
            <a:round/>
            <a:headEnd type="none" w="med" len="med"/>
            <a:tailEnd type="arrow"/>
          </a:ln>
          <a:effectLst/>
        </p:spPr>
      </p:cxnSp>
      <p:cxnSp>
        <p:nvCxnSpPr>
          <p:cNvPr id="17" name="Curved Connector 16"/>
          <p:cNvCxnSpPr>
            <a:stCxn id="9" idx="0"/>
            <a:endCxn id="8" idx="2"/>
          </p:cNvCxnSpPr>
          <p:nvPr/>
        </p:nvCxnSpPr>
        <p:spPr bwMode="auto">
          <a:xfrm rot="5400000" flipH="1" flipV="1">
            <a:off x="2419529" y="4083441"/>
            <a:ext cx="645195" cy="69564"/>
          </a:xfrm>
          <a:prstGeom prst="curvedConnector3">
            <a:avLst>
              <a:gd name="adj1" fmla="val 50000"/>
            </a:avLst>
          </a:prstGeom>
          <a:solidFill>
            <a:schemeClr val="bg1"/>
          </a:solidFill>
          <a:ln w="25400" cap="flat" cmpd="sng" algn="ctr">
            <a:solidFill>
              <a:schemeClr val="tx1"/>
            </a:solidFill>
            <a:prstDash val="solid"/>
            <a:round/>
            <a:headEnd type="none" w="med" len="med"/>
            <a:tailEnd type="arrow"/>
          </a:ln>
          <a:effectLst/>
        </p:spPr>
      </p:cxnSp>
      <p:cxnSp>
        <p:nvCxnSpPr>
          <p:cNvPr id="20" name="Curved Connector 19"/>
          <p:cNvCxnSpPr>
            <a:endCxn id="9" idx="2"/>
          </p:cNvCxnSpPr>
          <p:nvPr/>
        </p:nvCxnSpPr>
        <p:spPr bwMode="auto">
          <a:xfrm rot="10800000">
            <a:off x="2707345" y="4840931"/>
            <a:ext cx="1569757" cy="500855"/>
          </a:xfrm>
          <a:prstGeom prst="curvedConnector2">
            <a:avLst/>
          </a:prstGeom>
          <a:solidFill>
            <a:schemeClr val="bg1"/>
          </a:solidFill>
          <a:ln w="25400" cap="flat" cmpd="sng" algn="ctr">
            <a:solidFill>
              <a:schemeClr val="tx1"/>
            </a:solidFill>
            <a:prstDash val="solid"/>
            <a:round/>
            <a:headEnd type="none" w="med" len="med"/>
            <a:tailEnd type="arrow"/>
          </a:ln>
          <a:effectLst/>
        </p:spPr>
      </p:cxnSp>
      <p:pic>
        <p:nvPicPr>
          <p:cNvPr id="22" name="Picture 21"/>
          <p:cNvPicPr>
            <a:picLocks noChangeAspect="1"/>
          </p:cNvPicPr>
          <p:nvPr/>
        </p:nvPicPr>
        <p:blipFill>
          <a:blip r:embed="rId3"/>
          <a:stretch>
            <a:fillRect/>
          </a:stretch>
        </p:blipFill>
        <p:spPr>
          <a:xfrm>
            <a:off x="4038600" y="4717575"/>
            <a:ext cx="1392954" cy="1487659"/>
          </a:xfrm>
          <a:prstGeom prst="rect">
            <a:avLst/>
          </a:prstGeom>
        </p:spPr>
      </p:pic>
      <p:sp>
        <p:nvSpPr>
          <p:cNvPr id="14" name="TextBox 13"/>
          <p:cNvSpPr txBox="1"/>
          <p:nvPr/>
        </p:nvSpPr>
        <p:spPr>
          <a:xfrm>
            <a:off x="4136000" y="4175848"/>
            <a:ext cx="1210788" cy="461665"/>
          </a:xfrm>
          <a:prstGeom prst="rect">
            <a:avLst/>
          </a:prstGeom>
          <a:noFill/>
        </p:spPr>
        <p:txBody>
          <a:bodyPr wrap="none" rtlCol="0">
            <a:spAutoFit/>
          </a:bodyPr>
          <a:lstStyle/>
          <a:p>
            <a:r>
              <a:rPr lang="en-US" sz="2400"/>
              <a:t>System</a:t>
            </a:r>
          </a:p>
        </p:txBody>
      </p:sp>
      <p:pic>
        <p:nvPicPr>
          <p:cNvPr id="27" name="Picture 26"/>
          <p:cNvPicPr>
            <a:picLocks noChangeAspect="1"/>
          </p:cNvPicPr>
          <p:nvPr/>
        </p:nvPicPr>
        <p:blipFill>
          <a:blip r:embed="rId4"/>
          <a:stretch>
            <a:fillRect/>
          </a:stretch>
        </p:blipFill>
        <p:spPr>
          <a:xfrm>
            <a:off x="4060864" y="1159672"/>
            <a:ext cx="1126557" cy="1126557"/>
          </a:xfrm>
          <a:prstGeom prst="rect">
            <a:avLst/>
          </a:prstGeom>
        </p:spPr>
      </p:pic>
      <p:cxnSp>
        <p:nvCxnSpPr>
          <p:cNvPr id="28" name="Curved Connector 27"/>
          <p:cNvCxnSpPr>
            <a:stCxn id="7" idx="0"/>
            <a:endCxn id="27" idx="1"/>
          </p:cNvCxnSpPr>
          <p:nvPr/>
        </p:nvCxnSpPr>
        <p:spPr bwMode="auto">
          <a:xfrm rot="5400000" flipH="1" flipV="1">
            <a:off x="3085110" y="1386447"/>
            <a:ext cx="639249" cy="1312259"/>
          </a:xfrm>
          <a:prstGeom prst="curvedConnector2">
            <a:avLst/>
          </a:prstGeom>
          <a:solidFill>
            <a:schemeClr val="bg1"/>
          </a:solidFill>
          <a:ln w="25400" cap="flat" cmpd="sng" algn="ctr">
            <a:solidFill>
              <a:schemeClr val="tx1"/>
            </a:solidFill>
            <a:prstDash val="solid"/>
            <a:round/>
            <a:headEnd type="none" w="med" len="med"/>
            <a:tailEnd type="arrow"/>
          </a:ln>
          <a:effectLst/>
        </p:spPr>
      </p:cxnSp>
      <p:cxnSp>
        <p:nvCxnSpPr>
          <p:cNvPr id="32" name="Curved Connector 27"/>
          <p:cNvCxnSpPr>
            <a:stCxn id="27" idx="3"/>
            <a:endCxn id="10" idx="0"/>
          </p:cNvCxnSpPr>
          <p:nvPr/>
        </p:nvCxnSpPr>
        <p:spPr bwMode="auto">
          <a:xfrm>
            <a:off x="5187421" y="1722951"/>
            <a:ext cx="1340496" cy="563049"/>
          </a:xfrm>
          <a:prstGeom prst="curvedConnector2">
            <a:avLst/>
          </a:prstGeom>
          <a:solidFill>
            <a:schemeClr val="bg1"/>
          </a:solidFill>
          <a:ln w="25400" cap="flat" cmpd="sng" algn="ctr">
            <a:solidFill>
              <a:schemeClr val="tx1"/>
            </a:solidFill>
            <a:prstDash val="solid"/>
            <a:round/>
            <a:headEnd type="none" w="med" len="med"/>
            <a:tailEnd type="arrow"/>
          </a:ln>
          <a:effectLst/>
        </p:spPr>
      </p:cxnSp>
      <p:cxnSp>
        <p:nvCxnSpPr>
          <p:cNvPr id="35" name="Curved Connector 27"/>
          <p:cNvCxnSpPr>
            <a:stCxn id="10" idx="2"/>
            <a:endCxn id="11" idx="0"/>
          </p:cNvCxnSpPr>
          <p:nvPr/>
        </p:nvCxnSpPr>
        <p:spPr bwMode="auto">
          <a:xfrm rot="16200000" flipH="1">
            <a:off x="6236241" y="2977785"/>
            <a:ext cx="590490" cy="7139"/>
          </a:xfrm>
          <a:prstGeom prst="curvedConnector3">
            <a:avLst>
              <a:gd name="adj1" fmla="val 50000"/>
            </a:avLst>
          </a:prstGeom>
          <a:solidFill>
            <a:schemeClr val="bg1"/>
          </a:solidFill>
          <a:ln w="25400" cap="flat" cmpd="sng" algn="ctr">
            <a:solidFill>
              <a:schemeClr val="tx1"/>
            </a:solidFill>
            <a:prstDash val="solid"/>
            <a:round/>
            <a:headEnd type="none" w="med" len="med"/>
            <a:tailEnd type="arrow"/>
          </a:ln>
          <a:effectLst/>
        </p:spPr>
      </p:cxnSp>
      <p:cxnSp>
        <p:nvCxnSpPr>
          <p:cNvPr id="38" name="Curved Connector 27"/>
          <p:cNvCxnSpPr>
            <a:stCxn id="11" idx="2"/>
            <a:endCxn id="12" idx="0"/>
          </p:cNvCxnSpPr>
          <p:nvPr/>
        </p:nvCxnSpPr>
        <p:spPr bwMode="auto">
          <a:xfrm rot="5400000">
            <a:off x="6130857" y="3990597"/>
            <a:ext cx="718086" cy="90312"/>
          </a:xfrm>
          <a:prstGeom prst="curvedConnector3">
            <a:avLst>
              <a:gd name="adj1" fmla="val 50000"/>
            </a:avLst>
          </a:prstGeom>
          <a:solidFill>
            <a:schemeClr val="bg1"/>
          </a:solidFill>
          <a:ln w="25400" cap="flat" cmpd="sng" algn="ctr">
            <a:solidFill>
              <a:schemeClr val="tx1"/>
            </a:solidFill>
            <a:prstDash val="solid"/>
            <a:round/>
            <a:headEnd type="none" w="med" len="med"/>
            <a:tailEnd type="arrow"/>
          </a:ln>
          <a:effectLst/>
        </p:spPr>
      </p:cxnSp>
      <p:cxnSp>
        <p:nvCxnSpPr>
          <p:cNvPr id="41" name="Curved Connector 27"/>
          <p:cNvCxnSpPr>
            <a:stCxn id="12" idx="2"/>
          </p:cNvCxnSpPr>
          <p:nvPr/>
        </p:nvCxnSpPr>
        <p:spPr bwMode="auto">
          <a:xfrm rot="5400000">
            <a:off x="5638013" y="4535029"/>
            <a:ext cx="546855" cy="1066608"/>
          </a:xfrm>
          <a:prstGeom prst="curvedConnector2">
            <a:avLst/>
          </a:prstGeom>
          <a:solidFill>
            <a:schemeClr val="bg1"/>
          </a:solidFill>
          <a:ln w="25400" cap="flat" cmpd="sng" algn="ctr">
            <a:solidFill>
              <a:schemeClr val="tx1"/>
            </a:solidFill>
            <a:prstDash val="solid"/>
            <a:round/>
            <a:headEnd type="none" w="med" len="med"/>
            <a:tailEnd type="arrow"/>
          </a:ln>
          <a:effectLst/>
        </p:spPr>
      </p:cxnSp>
      <p:sp>
        <p:nvSpPr>
          <p:cNvPr id="44" name="TextBox 43"/>
          <p:cNvSpPr txBox="1"/>
          <p:nvPr/>
        </p:nvSpPr>
        <p:spPr>
          <a:xfrm>
            <a:off x="0" y="2514600"/>
            <a:ext cx="1771388" cy="707886"/>
          </a:xfrm>
          <a:prstGeom prst="rect">
            <a:avLst/>
          </a:prstGeom>
          <a:noFill/>
        </p:spPr>
        <p:txBody>
          <a:bodyPr wrap="none" rtlCol="0">
            <a:spAutoFit/>
          </a:bodyPr>
          <a:lstStyle/>
          <a:p>
            <a:r>
              <a:rPr lang="en-US"/>
              <a:t>GULF OF</a:t>
            </a:r>
            <a:br>
              <a:rPr lang="en-US"/>
            </a:br>
            <a:r>
              <a:rPr lang="en-US"/>
              <a:t>EVALUATION</a:t>
            </a:r>
          </a:p>
        </p:txBody>
      </p:sp>
      <p:sp>
        <p:nvSpPr>
          <p:cNvPr id="45" name="TextBox 44"/>
          <p:cNvSpPr txBox="1"/>
          <p:nvPr/>
        </p:nvSpPr>
        <p:spPr>
          <a:xfrm>
            <a:off x="7543800" y="2514600"/>
            <a:ext cx="1680969" cy="707886"/>
          </a:xfrm>
          <a:prstGeom prst="rect">
            <a:avLst/>
          </a:prstGeom>
          <a:noFill/>
        </p:spPr>
        <p:txBody>
          <a:bodyPr wrap="none" rtlCol="0">
            <a:spAutoFit/>
          </a:bodyPr>
          <a:lstStyle/>
          <a:p>
            <a:r>
              <a:rPr lang="en-US"/>
              <a:t>GULF OF </a:t>
            </a:r>
            <a:br>
              <a:rPr lang="en-US"/>
            </a:br>
            <a:r>
              <a:rPr lang="en-US"/>
              <a:t>EXECUTION</a:t>
            </a:r>
          </a:p>
        </p:txBody>
      </p:sp>
      <p:sp>
        <p:nvSpPr>
          <p:cNvPr id="29" name="Slide Number Placeholder 28"/>
          <p:cNvSpPr>
            <a:spLocks noGrp="1"/>
          </p:cNvSpPr>
          <p:nvPr>
            <p:ph type="sldNum" sz="quarter" idx="12"/>
          </p:nvPr>
        </p:nvSpPr>
        <p:spPr/>
        <p:txBody>
          <a:bodyPr/>
          <a:lstStyle/>
          <a:p>
            <a:pPr>
              <a:defRPr/>
            </a:pPr>
            <a:fld id="{3A8713EE-9B80-4EF0-84B3-AD8D94796A5C}" type="slidenum">
              <a:rPr lang="en-US"/>
              <a:pPr>
                <a:defRPr/>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Interaction Styles</a:t>
            </a:r>
          </a:p>
        </p:txBody>
      </p:sp>
      <p:sp>
        <p:nvSpPr>
          <p:cNvPr id="11267" name="Rectangle 3"/>
          <p:cNvSpPr>
            <a:spLocks noGrp="1" noChangeArrowheads="1"/>
          </p:cNvSpPr>
          <p:nvPr>
            <p:ph type="body" idx="1"/>
          </p:nvPr>
        </p:nvSpPr>
        <p:spPr/>
        <p:txBody>
          <a:bodyPr/>
          <a:lstStyle/>
          <a:p>
            <a:r>
              <a:rPr lang="en-US" smtClean="0"/>
              <a:t>Command language</a:t>
            </a:r>
          </a:p>
          <a:p>
            <a:r>
              <a:rPr lang="en-US" smtClean="0"/>
              <a:t>Menus &amp; forms</a:t>
            </a:r>
          </a:p>
          <a:p>
            <a:r>
              <a:rPr lang="en-US" smtClean="0"/>
              <a:t>Direct manipulation</a:t>
            </a:r>
          </a:p>
        </p:txBody>
      </p:sp>
      <p:sp>
        <p:nvSpPr>
          <p:cNvPr id="11268" name="Date Placeholder 3"/>
          <p:cNvSpPr>
            <a:spLocks noGrp="1"/>
          </p:cNvSpPr>
          <p:nvPr>
            <p:ph type="dt" sz="quarter" idx="10"/>
          </p:nvPr>
        </p:nvSpPr>
        <p:spPr>
          <a:noFill/>
        </p:spPr>
        <p:txBody>
          <a:bodyPr/>
          <a:lstStyle/>
          <a:p>
            <a:r>
              <a:rPr lang="en-US" smtClean="0"/>
              <a:t>Spring 2011</a:t>
            </a:r>
          </a:p>
        </p:txBody>
      </p:sp>
      <p:sp>
        <p:nvSpPr>
          <p:cNvPr id="11269" name="Footer Placeholder 4"/>
          <p:cNvSpPr>
            <a:spLocks noGrp="1"/>
          </p:cNvSpPr>
          <p:nvPr>
            <p:ph type="ftr" sz="quarter" idx="11"/>
          </p:nvPr>
        </p:nvSpPr>
        <p:spPr>
          <a:noFill/>
        </p:spPr>
        <p:txBody>
          <a:bodyPr/>
          <a:lstStyle/>
          <a:p>
            <a:r>
              <a:rPr lang="en-US" smtClean="0"/>
              <a:t>6.813/6.831 User Interface Design and Implementation</a:t>
            </a:r>
          </a:p>
        </p:txBody>
      </p:sp>
      <p:sp>
        <p:nvSpPr>
          <p:cNvPr id="11270" name="Slide Number Placeholder 5"/>
          <p:cNvSpPr>
            <a:spLocks noGrp="1"/>
          </p:cNvSpPr>
          <p:nvPr>
            <p:ph type="sldNum" sz="quarter" idx="12"/>
          </p:nvPr>
        </p:nvSpPr>
        <p:spPr>
          <a:noFill/>
        </p:spPr>
        <p:txBody>
          <a:bodyPr/>
          <a:lstStyle/>
          <a:p>
            <a:fld id="{77C59908-2244-45C0-A492-A55A53EBBA15}" type="slidenum">
              <a:rPr lang="en-US" smtClean="0"/>
              <a:pPr/>
              <a:t>13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Command Language</a:t>
            </a:r>
          </a:p>
        </p:txBody>
      </p:sp>
      <p:sp>
        <p:nvSpPr>
          <p:cNvPr id="12291" name="Rectangle 3"/>
          <p:cNvSpPr>
            <a:spLocks noGrp="1" noChangeArrowheads="1"/>
          </p:cNvSpPr>
          <p:nvPr>
            <p:ph type="body" idx="1"/>
          </p:nvPr>
        </p:nvSpPr>
        <p:spPr/>
        <p:txBody>
          <a:bodyPr/>
          <a:lstStyle/>
          <a:p>
            <a:r>
              <a:rPr lang="en-US" smtClean="0"/>
              <a:t>User types in commands in an artificial language</a:t>
            </a:r>
          </a:p>
        </p:txBody>
      </p:sp>
      <p:sp>
        <p:nvSpPr>
          <p:cNvPr id="12292" name="Date Placeholder 3"/>
          <p:cNvSpPr>
            <a:spLocks noGrp="1"/>
          </p:cNvSpPr>
          <p:nvPr>
            <p:ph type="dt" sz="quarter" idx="10"/>
          </p:nvPr>
        </p:nvSpPr>
        <p:spPr>
          <a:noFill/>
        </p:spPr>
        <p:txBody>
          <a:bodyPr/>
          <a:lstStyle/>
          <a:p>
            <a:r>
              <a:rPr lang="en-US" smtClean="0"/>
              <a:t>Spring 2011</a:t>
            </a:r>
          </a:p>
        </p:txBody>
      </p:sp>
      <p:sp>
        <p:nvSpPr>
          <p:cNvPr id="12293" name="Footer Placeholder 4"/>
          <p:cNvSpPr>
            <a:spLocks noGrp="1"/>
          </p:cNvSpPr>
          <p:nvPr>
            <p:ph type="ftr" sz="quarter" idx="11"/>
          </p:nvPr>
        </p:nvSpPr>
        <p:spPr>
          <a:noFill/>
        </p:spPr>
        <p:txBody>
          <a:bodyPr/>
          <a:lstStyle/>
          <a:p>
            <a:r>
              <a:rPr lang="en-US" smtClean="0"/>
              <a:t>6.813/6.831 User Interface Design and Implementation</a:t>
            </a:r>
          </a:p>
        </p:txBody>
      </p:sp>
      <p:sp>
        <p:nvSpPr>
          <p:cNvPr id="12294" name="Slide Number Placeholder 5"/>
          <p:cNvSpPr>
            <a:spLocks noGrp="1"/>
          </p:cNvSpPr>
          <p:nvPr>
            <p:ph type="sldNum" sz="quarter" idx="12"/>
          </p:nvPr>
        </p:nvSpPr>
        <p:spPr>
          <a:noFill/>
        </p:spPr>
        <p:txBody>
          <a:bodyPr/>
          <a:lstStyle/>
          <a:p>
            <a:fld id="{CE95CC1C-52BE-40B0-A8C5-027AF9F35DE4}" type="slidenum">
              <a:rPr lang="en-US" smtClean="0"/>
              <a:pPr/>
              <a:t>14</a:t>
            </a:fld>
            <a:endParaRPr lang="en-US" smtClean="0"/>
          </a:p>
        </p:txBody>
      </p:sp>
      <p:sp>
        <p:nvSpPr>
          <p:cNvPr id="12295" name="Rectangle 6"/>
          <p:cNvSpPr>
            <a:spLocks noChangeArrowheads="1"/>
          </p:cNvSpPr>
          <p:nvPr/>
        </p:nvSpPr>
        <p:spPr bwMode="auto">
          <a:xfrm>
            <a:off x="1428750" y="2590800"/>
            <a:ext cx="2762250" cy="523875"/>
          </a:xfrm>
          <a:prstGeom prst="rect">
            <a:avLst/>
          </a:prstGeom>
          <a:noFill/>
          <a:ln w="9525">
            <a:noFill/>
            <a:miter lim="800000"/>
            <a:headEnd/>
            <a:tailEnd/>
          </a:ln>
        </p:spPr>
        <p:txBody>
          <a:bodyPr wrap="none">
            <a:spAutoFit/>
          </a:bodyPr>
          <a:lstStyle/>
          <a:p>
            <a:r>
              <a:rPr lang="en-US" sz="2800" b="1">
                <a:latin typeface="Courier New" pitchFamily="49" charset="0"/>
                <a:cs typeface="Courier New" pitchFamily="49" charset="0"/>
              </a:rPr>
              <a:t>ls -l *.java</a:t>
            </a:r>
          </a:p>
        </p:txBody>
      </p:sp>
      <p:sp>
        <p:nvSpPr>
          <p:cNvPr id="12296" name="Rectangle 7"/>
          <p:cNvSpPr>
            <a:spLocks noChangeArrowheads="1"/>
          </p:cNvSpPr>
          <p:nvPr/>
        </p:nvSpPr>
        <p:spPr bwMode="auto">
          <a:xfrm>
            <a:off x="3962400" y="3505200"/>
            <a:ext cx="4265613" cy="523875"/>
          </a:xfrm>
          <a:prstGeom prst="rect">
            <a:avLst/>
          </a:prstGeom>
          <a:noFill/>
          <a:ln w="9525">
            <a:noFill/>
            <a:miter lim="800000"/>
            <a:headEnd/>
            <a:tailEnd/>
          </a:ln>
        </p:spPr>
        <p:txBody>
          <a:bodyPr wrap="none">
            <a:spAutoFit/>
          </a:bodyPr>
          <a:lstStyle/>
          <a:p>
            <a:r>
              <a:rPr lang="en-US" sz="2800" b="1">
                <a:latin typeface="Courier New" pitchFamily="49" charset="0"/>
                <a:cs typeface="Courier New" pitchFamily="49" charset="0"/>
              </a:rPr>
              <a:t>+6.831 site:mit.edu</a:t>
            </a:r>
          </a:p>
        </p:txBody>
      </p:sp>
      <p:sp>
        <p:nvSpPr>
          <p:cNvPr id="12297" name="Rectangle 8"/>
          <p:cNvSpPr>
            <a:spLocks noChangeArrowheads="1"/>
          </p:cNvSpPr>
          <p:nvPr/>
        </p:nvSpPr>
        <p:spPr bwMode="auto">
          <a:xfrm>
            <a:off x="2038350" y="3048000"/>
            <a:ext cx="1370013" cy="400050"/>
          </a:xfrm>
          <a:prstGeom prst="rect">
            <a:avLst/>
          </a:prstGeom>
          <a:noFill/>
          <a:ln w="9525">
            <a:noFill/>
            <a:miter lim="800000"/>
            <a:headEnd/>
            <a:tailEnd/>
          </a:ln>
        </p:spPr>
        <p:txBody>
          <a:bodyPr wrap="none">
            <a:spAutoFit/>
          </a:bodyPr>
          <a:lstStyle/>
          <a:p>
            <a:r>
              <a:rPr lang="en-US"/>
              <a:t>Unix shell </a:t>
            </a:r>
          </a:p>
        </p:txBody>
      </p:sp>
      <p:sp>
        <p:nvSpPr>
          <p:cNvPr id="12298" name="Rectangle 9"/>
          <p:cNvSpPr>
            <a:spLocks noChangeArrowheads="1"/>
          </p:cNvSpPr>
          <p:nvPr/>
        </p:nvSpPr>
        <p:spPr bwMode="auto">
          <a:xfrm>
            <a:off x="4732338" y="3962400"/>
            <a:ext cx="2506662" cy="400050"/>
          </a:xfrm>
          <a:prstGeom prst="rect">
            <a:avLst/>
          </a:prstGeom>
          <a:noFill/>
          <a:ln w="9525">
            <a:noFill/>
            <a:miter lim="800000"/>
            <a:headEnd/>
            <a:tailEnd/>
          </a:ln>
        </p:spPr>
        <p:txBody>
          <a:bodyPr wrap="none">
            <a:spAutoFit/>
          </a:bodyPr>
          <a:lstStyle/>
          <a:p>
            <a:r>
              <a:rPr lang="en-US"/>
              <a:t>search engine query</a:t>
            </a:r>
          </a:p>
        </p:txBody>
      </p:sp>
      <p:sp>
        <p:nvSpPr>
          <p:cNvPr id="12299" name="Rectangle 10"/>
          <p:cNvSpPr>
            <a:spLocks noChangeArrowheads="1"/>
          </p:cNvSpPr>
          <p:nvPr/>
        </p:nvSpPr>
        <p:spPr bwMode="auto">
          <a:xfrm>
            <a:off x="4025900" y="5238750"/>
            <a:ext cx="698500" cy="400050"/>
          </a:xfrm>
          <a:prstGeom prst="rect">
            <a:avLst/>
          </a:prstGeom>
          <a:noFill/>
          <a:ln w="9525">
            <a:noFill/>
            <a:miter lim="800000"/>
            <a:headEnd/>
            <a:tailEnd/>
          </a:ln>
        </p:spPr>
        <p:txBody>
          <a:bodyPr wrap="none">
            <a:spAutoFit/>
          </a:bodyPr>
          <a:lstStyle/>
          <a:p>
            <a:r>
              <a:rPr lang="en-US"/>
              <a:t>URL</a:t>
            </a:r>
          </a:p>
        </p:txBody>
      </p:sp>
      <p:sp>
        <p:nvSpPr>
          <p:cNvPr id="12300" name="Rectangle 11"/>
          <p:cNvSpPr>
            <a:spLocks noChangeArrowheads="1"/>
          </p:cNvSpPr>
          <p:nvPr/>
        </p:nvSpPr>
        <p:spPr bwMode="auto">
          <a:xfrm>
            <a:off x="1295400" y="4857750"/>
            <a:ext cx="6629400" cy="523875"/>
          </a:xfrm>
          <a:prstGeom prst="rect">
            <a:avLst/>
          </a:prstGeom>
          <a:noFill/>
          <a:ln w="9525">
            <a:noFill/>
            <a:miter lim="800000"/>
            <a:headEnd/>
            <a:tailEnd/>
          </a:ln>
        </p:spPr>
        <p:txBody>
          <a:bodyPr wrap="none">
            <a:spAutoFit/>
          </a:bodyPr>
          <a:lstStyle/>
          <a:p>
            <a:r>
              <a:rPr lang="en-US" sz="2800" b="1">
                <a:latin typeface="Courier New" pitchFamily="49" charset="0"/>
                <a:cs typeface="Courier New" pitchFamily="49" charset="0"/>
              </a:rPr>
              <a:t>http://www.mit.edu/admissions/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Menus and Forms</a:t>
            </a:r>
          </a:p>
        </p:txBody>
      </p:sp>
      <p:sp>
        <p:nvSpPr>
          <p:cNvPr id="13315" name="Rectangle 3"/>
          <p:cNvSpPr>
            <a:spLocks noGrp="1" noChangeArrowheads="1"/>
          </p:cNvSpPr>
          <p:nvPr>
            <p:ph type="body" idx="1"/>
          </p:nvPr>
        </p:nvSpPr>
        <p:spPr/>
        <p:txBody>
          <a:bodyPr/>
          <a:lstStyle/>
          <a:p>
            <a:r>
              <a:rPr lang="en-US" smtClean="0"/>
              <a:t>User is prompted to choose from menus and fill in forms</a:t>
            </a:r>
          </a:p>
        </p:txBody>
      </p:sp>
      <p:sp>
        <p:nvSpPr>
          <p:cNvPr id="13316" name="Date Placeholder 3"/>
          <p:cNvSpPr>
            <a:spLocks noGrp="1"/>
          </p:cNvSpPr>
          <p:nvPr>
            <p:ph type="dt" sz="quarter" idx="10"/>
          </p:nvPr>
        </p:nvSpPr>
        <p:spPr>
          <a:noFill/>
        </p:spPr>
        <p:txBody>
          <a:bodyPr/>
          <a:lstStyle/>
          <a:p>
            <a:r>
              <a:rPr lang="en-US" smtClean="0"/>
              <a:t>Spring 2011</a:t>
            </a:r>
          </a:p>
        </p:txBody>
      </p:sp>
      <p:sp>
        <p:nvSpPr>
          <p:cNvPr id="13317" name="Footer Placeholder 4"/>
          <p:cNvSpPr>
            <a:spLocks noGrp="1"/>
          </p:cNvSpPr>
          <p:nvPr>
            <p:ph type="ftr" sz="quarter" idx="11"/>
          </p:nvPr>
        </p:nvSpPr>
        <p:spPr>
          <a:noFill/>
        </p:spPr>
        <p:txBody>
          <a:bodyPr/>
          <a:lstStyle/>
          <a:p>
            <a:r>
              <a:rPr lang="en-US" smtClean="0"/>
              <a:t>6.813/6.831 User Interface Design and Implementation</a:t>
            </a:r>
          </a:p>
        </p:txBody>
      </p:sp>
      <p:sp>
        <p:nvSpPr>
          <p:cNvPr id="13318" name="Slide Number Placeholder 5"/>
          <p:cNvSpPr>
            <a:spLocks noGrp="1"/>
          </p:cNvSpPr>
          <p:nvPr>
            <p:ph type="sldNum" sz="quarter" idx="12"/>
          </p:nvPr>
        </p:nvSpPr>
        <p:spPr>
          <a:noFill/>
        </p:spPr>
        <p:txBody>
          <a:bodyPr/>
          <a:lstStyle/>
          <a:p>
            <a:fld id="{22577858-902C-4DD9-B719-9061750EBAEE}" type="slidenum">
              <a:rPr lang="en-US" smtClean="0"/>
              <a:pPr/>
              <a:t>15</a:t>
            </a:fld>
            <a:endParaRPr lang="en-US" smtClean="0"/>
          </a:p>
        </p:txBody>
      </p:sp>
      <p:pic>
        <p:nvPicPr>
          <p:cNvPr id="13319" name="Picture 8"/>
          <p:cNvPicPr>
            <a:picLocks noChangeAspect="1" noChangeArrowheads="1"/>
          </p:cNvPicPr>
          <p:nvPr/>
        </p:nvPicPr>
        <p:blipFill>
          <a:blip r:embed="rId3" cstate="print"/>
          <a:srcRect/>
          <a:stretch>
            <a:fillRect/>
          </a:stretch>
        </p:blipFill>
        <p:spPr bwMode="auto">
          <a:xfrm>
            <a:off x="4857750" y="2209800"/>
            <a:ext cx="2990850" cy="2039938"/>
          </a:xfrm>
          <a:prstGeom prst="rect">
            <a:avLst/>
          </a:prstGeom>
          <a:noFill/>
          <a:ln w="25400" algn="ctr">
            <a:noFill/>
            <a:miter lim="800000"/>
            <a:headEnd/>
            <a:tailEnd type="none" w="lg" len="lg"/>
          </a:ln>
        </p:spPr>
      </p:pic>
      <p:pic>
        <p:nvPicPr>
          <p:cNvPr id="13320" name="Picture 7"/>
          <p:cNvPicPr>
            <a:picLocks noChangeAspect="1" noChangeArrowheads="1"/>
          </p:cNvPicPr>
          <p:nvPr/>
        </p:nvPicPr>
        <p:blipFill>
          <a:blip r:embed="rId4" cstate="print"/>
          <a:srcRect/>
          <a:stretch>
            <a:fillRect/>
          </a:stretch>
        </p:blipFill>
        <p:spPr bwMode="auto">
          <a:xfrm>
            <a:off x="6781800" y="3657600"/>
            <a:ext cx="1927225" cy="2309813"/>
          </a:xfrm>
          <a:prstGeom prst="rect">
            <a:avLst/>
          </a:prstGeom>
          <a:noFill/>
          <a:ln w="25400" algn="ctr">
            <a:noFill/>
            <a:miter lim="800000"/>
            <a:headEnd/>
            <a:tailEnd type="none" w="lg" len="lg"/>
          </a:ln>
        </p:spPr>
      </p:pic>
      <p:pic>
        <p:nvPicPr>
          <p:cNvPr id="13321" name="Picture 10"/>
          <p:cNvPicPr>
            <a:picLocks noChangeAspect="1" noChangeArrowheads="1"/>
          </p:cNvPicPr>
          <p:nvPr/>
        </p:nvPicPr>
        <p:blipFill>
          <a:blip r:embed="rId5" cstate="print"/>
          <a:srcRect l="24219" t="19492" r="24219" b="4802"/>
          <a:stretch>
            <a:fillRect/>
          </a:stretch>
        </p:blipFill>
        <p:spPr bwMode="auto">
          <a:xfrm>
            <a:off x="685800" y="2667000"/>
            <a:ext cx="2819400" cy="2862263"/>
          </a:xfrm>
          <a:prstGeom prst="rect">
            <a:avLst/>
          </a:prstGeom>
          <a:noFill/>
          <a:ln w="25400" algn="ctr">
            <a:noFill/>
            <a:miter lim="800000"/>
            <a:headEnd/>
            <a:tailEnd type="none" w="lg" len="lg"/>
          </a:ln>
        </p:spPr>
      </p:pic>
      <p:pic>
        <p:nvPicPr>
          <p:cNvPr id="13322" name="Picture 9"/>
          <p:cNvPicPr>
            <a:picLocks noChangeAspect="1" noChangeArrowheads="1"/>
          </p:cNvPicPr>
          <p:nvPr/>
        </p:nvPicPr>
        <p:blipFill>
          <a:blip r:embed="rId6" cstate="print"/>
          <a:srcRect/>
          <a:stretch>
            <a:fillRect/>
          </a:stretch>
        </p:blipFill>
        <p:spPr bwMode="auto">
          <a:xfrm>
            <a:off x="2819400" y="3467100"/>
            <a:ext cx="1828800" cy="2324100"/>
          </a:xfrm>
          <a:prstGeom prst="rect">
            <a:avLst/>
          </a:prstGeom>
          <a:noFill/>
          <a:ln w="25400" algn="ctr">
            <a:noFill/>
            <a:miter lim="800000"/>
            <a:headEnd/>
            <a:tailEnd type="none" w="lg" len="lg"/>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Direct Manipulation</a:t>
            </a:r>
          </a:p>
        </p:txBody>
      </p:sp>
      <p:sp>
        <p:nvSpPr>
          <p:cNvPr id="14339" name="Rectangle 3"/>
          <p:cNvSpPr>
            <a:spLocks noGrp="1" noChangeArrowheads="1"/>
          </p:cNvSpPr>
          <p:nvPr>
            <p:ph type="body" idx="1"/>
          </p:nvPr>
        </p:nvSpPr>
        <p:spPr/>
        <p:txBody>
          <a:bodyPr/>
          <a:lstStyle/>
          <a:p>
            <a:pPr>
              <a:lnSpc>
                <a:spcPct val="90000"/>
              </a:lnSpc>
            </a:pPr>
            <a:r>
              <a:rPr lang="en-US" sz="2400" smtClean="0"/>
              <a:t>User interacts with visual representation of data objects</a:t>
            </a:r>
          </a:p>
          <a:p>
            <a:pPr lvl="1">
              <a:lnSpc>
                <a:spcPct val="90000"/>
              </a:lnSpc>
            </a:pPr>
            <a:r>
              <a:rPr lang="en-US" sz="2000" smtClean="0"/>
              <a:t>Continuous visual representation</a:t>
            </a:r>
          </a:p>
          <a:p>
            <a:pPr lvl="1">
              <a:lnSpc>
                <a:spcPct val="90000"/>
              </a:lnSpc>
            </a:pPr>
            <a:r>
              <a:rPr lang="en-US" sz="2000" smtClean="0"/>
              <a:t>Physical actions or labeled button presses</a:t>
            </a:r>
          </a:p>
          <a:p>
            <a:pPr lvl="1">
              <a:lnSpc>
                <a:spcPct val="90000"/>
              </a:lnSpc>
            </a:pPr>
            <a:r>
              <a:rPr lang="en-US" sz="2000" smtClean="0"/>
              <a:t>Rapid, incremental, reversible, immediately visible effects</a:t>
            </a:r>
          </a:p>
          <a:p>
            <a:pPr>
              <a:lnSpc>
                <a:spcPct val="90000"/>
              </a:lnSpc>
            </a:pPr>
            <a:endParaRPr lang="en-US" sz="2400" smtClean="0"/>
          </a:p>
        </p:txBody>
      </p:sp>
      <p:sp>
        <p:nvSpPr>
          <p:cNvPr id="14340" name="Date Placeholder 3"/>
          <p:cNvSpPr>
            <a:spLocks noGrp="1"/>
          </p:cNvSpPr>
          <p:nvPr>
            <p:ph type="dt" sz="quarter" idx="10"/>
          </p:nvPr>
        </p:nvSpPr>
        <p:spPr>
          <a:noFill/>
        </p:spPr>
        <p:txBody>
          <a:bodyPr/>
          <a:lstStyle/>
          <a:p>
            <a:r>
              <a:rPr lang="en-US" smtClean="0"/>
              <a:t>Spring 2011</a:t>
            </a:r>
          </a:p>
        </p:txBody>
      </p:sp>
      <p:sp>
        <p:nvSpPr>
          <p:cNvPr id="14341" name="Footer Placeholder 4"/>
          <p:cNvSpPr>
            <a:spLocks noGrp="1"/>
          </p:cNvSpPr>
          <p:nvPr>
            <p:ph type="ftr" sz="quarter" idx="11"/>
          </p:nvPr>
        </p:nvSpPr>
        <p:spPr>
          <a:noFill/>
        </p:spPr>
        <p:txBody>
          <a:bodyPr/>
          <a:lstStyle/>
          <a:p>
            <a:r>
              <a:rPr lang="en-US" smtClean="0"/>
              <a:t>6.813/6.831 User Interface Design and Implementation</a:t>
            </a:r>
          </a:p>
        </p:txBody>
      </p:sp>
      <p:sp>
        <p:nvSpPr>
          <p:cNvPr id="14342" name="Slide Number Placeholder 5"/>
          <p:cNvSpPr>
            <a:spLocks noGrp="1"/>
          </p:cNvSpPr>
          <p:nvPr>
            <p:ph type="sldNum" sz="quarter" idx="12"/>
          </p:nvPr>
        </p:nvSpPr>
        <p:spPr>
          <a:noFill/>
        </p:spPr>
        <p:txBody>
          <a:bodyPr/>
          <a:lstStyle/>
          <a:p>
            <a:fld id="{7D7A8F00-D203-4B97-9A35-79339E38C74C}" type="slidenum">
              <a:rPr lang="en-US" smtClean="0"/>
              <a:pPr/>
              <a:t>16</a:t>
            </a:fld>
            <a:endParaRPr lang="en-US" smtClean="0"/>
          </a:p>
        </p:txBody>
      </p:sp>
      <p:pic>
        <p:nvPicPr>
          <p:cNvPr id="14343" name="Picture 7"/>
          <p:cNvPicPr>
            <a:picLocks noChangeAspect="1" noChangeArrowheads="1"/>
          </p:cNvPicPr>
          <p:nvPr/>
        </p:nvPicPr>
        <p:blipFill>
          <a:blip r:embed="rId3" cstate="print"/>
          <a:srcRect l="39928" t="33954" r="3957" b="6447"/>
          <a:stretch>
            <a:fillRect/>
          </a:stretch>
        </p:blipFill>
        <p:spPr bwMode="auto">
          <a:xfrm>
            <a:off x="990600" y="3429000"/>
            <a:ext cx="2971800" cy="1981200"/>
          </a:xfrm>
          <a:prstGeom prst="rect">
            <a:avLst/>
          </a:prstGeom>
          <a:noFill/>
          <a:ln w="25400" algn="ctr">
            <a:noFill/>
            <a:miter lim="800000"/>
            <a:headEnd/>
            <a:tailEnd type="none" w="lg" len="lg"/>
          </a:ln>
        </p:spPr>
      </p:pic>
      <p:pic>
        <p:nvPicPr>
          <p:cNvPr id="14344" name="Picture 7" descr="Picture1"/>
          <p:cNvPicPr>
            <a:picLocks noChangeAspect="1" noChangeArrowheads="1"/>
          </p:cNvPicPr>
          <p:nvPr/>
        </p:nvPicPr>
        <p:blipFill>
          <a:blip r:embed="rId4" cstate="print"/>
          <a:srcRect l="26666" t="75288" r="2667" b="16347"/>
          <a:stretch>
            <a:fillRect/>
          </a:stretch>
        </p:blipFill>
        <p:spPr bwMode="auto">
          <a:xfrm>
            <a:off x="4572000" y="3733800"/>
            <a:ext cx="4038600" cy="381000"/>
          </a:xfrm>
          <a:prstGeom prst="rect">
            <a:avLst/>
          </a:prstGeom>
          <a:noFill/>
          <a:ln w="9525">
            <a:noFill/>
            <a:miter lim="800000"/>
            <a:headEnd/>
            <a:tailEnd/>
          </a:ln>
        </p:spPr>
      </p:pic>
      <p:pic>
        <p:nvPicPr>
          <p:cNvPr id="14345" name="Picture 8"/>
          <p:cNvPicPr>
            <a:picLocks noChangeAspect="1" noChangeArrowheads="1"/>
          </p:cNvPicPr>
          <p:nvPr/>
        </p:nvPicPr>
        <p:blipFill>
          <a:blip r:embed="rId5" cstate="print"/>
          <a:srcRect l="40625" t="34181" r="49219" b="53391"/>
          <a:stretch>
            <a:fillRect/>
          </a:stretch>
        </p:blipFill>
        <p:spPr bwMode="auto">
          <a:xfrm>
            <a:off x="5486400" y="4495800"/>
            <a:ext cx="1676400" cy="1419225"/>
          </a:xfrm>
          <a:prstGeom prst="rect">
            <a:avLst/>
          </a:prstGeom>
          <a:noFill/>
          <a:ln w="25400" algn="ctr">
            <a:noFill/>
            <a:miter lim="800000"/>
            <a:headEnd/>
            <a:tailEnd type="none" w="lg" len="lg"/>
          </a:ln>
        </p:spPr>
      </p:pic>
      <p:sp>
        <p:nvSpPr>
          <p:cNvPr id="14346" name="TextBox 9"/>
          <p:cNvSpPr txBox="1">
            <a:spLocks noChangeArrowheads="1"/>
          </p:cNvSpPr>
          <p:nvPr/>
        </p:nvSpPr>
        <p:spPr bwMode="auto">
          <a:xfrm>
            <a:off x="838200" y="5410200"/>
            <a:ext cx="3133725" cy="400050"/>
          </a:xfrm>
          <a:prstGeom prst="rect">
            <a:avLst/>
          </a:prstGeom>
          <a:noFill/>
          <a:ln w="9525">
            <a:noFill/>
            <a:miter lim="800000"/>
            <a:headEnd/>
            <a:tailEnd/>
          </a:ln>
        </p:spPr>
        <p:txBody>
          <a:bodyPr wrap="none">
            <a:spAutoFit/>
          </a:bodyPr>
          <a:lstStyle/>
          <a:p>
            <a:r>
              <a:rPr lang="en-US"/>
              <a:t>Files &amp; folders on desktop</a:t>
            </a:r>
          </a:p>
        </p:txBody>
      </p:sp>
      <p:sp>
        <p:nvSpPr>
          <p:cNvPr id="14347" name="TextBox 10"/>
          <p:cNvSpPr txBox="1">
            <a:spLocks noChangeArrowheads="1"/>
          </p:cNvSpPr>
          <p:nvPr/>
        </p:nvSpPr>
        <p:spPr bwMode="auto">
          <a:xfrm>
            <a:off x="5715000" y="4114800"/>
            <a:ext cx="1196975" cy="400050"/>
          </a:xfrm>
          <a:prstGeom prst="rect">
            <a:avLst/>
          </a:prstGeom>
          <a:noFill/>
          <a:ln w="9525">
            <a:noFill/>
            <a:miter lim="800000"/>
            <a:headEnd/>
            <a:tailEnd/>
          </a:ln>
        </p:spPr>
        <p:txBody>
          <a:bodyPr wrap="none">
            <a:spAutoFit/>
          </a:bodyPr>
          <a:lstStyle/>
          <a:p>
            <a:r>
              <a:rPr lang="en-US"/>
              <a:t>Scrollbar</a:t>
            </a:r>
          </a:p>
        </p:txBody>
      </p:sp>
      <p:sp>
        <p:nvSpPr>
          <p:cNvPr id="14348" name="TextBox 11"/>
          <p:cNvSpPr txBox="1">
            <a:spLocks noChangeArrowheads="1"/>
          </p:cNvSpPr>
          <p:nvPr/>
        </p:nvSpPr>
        <p:spPr bwMode="auto">
          <a:xfrm>
            <a:off x="5181600" y="5638800"/>
            <a:ext cx="2211388" cy="400050"/>
          </a:xfrm>
          <a:prstGeom prst="rect">
            <a:avLst/>
          </a:prstGeom>
          <a:noFill/>
          <a:ln w="9525">
            <a:noFill/>
            <a:miter lim="800000"/>
            <a:headEnd/>
            <a:tailEnd/>
          </a:ln>
        </p:spPr>
        <p:txBody>
          <a:bodyPr wrap="none">
            <a:spAutoFit/>
          </a:bodyPr>
          <a:lstStyle/>
          <a:p>
            <a:r>
              <a:rPr lang="en-US"/>
              <a:t>Selection handles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pPr>
              <a:defRPr/>
            </a:pPr>
            <a:fld id="{2BFED5DB-3631-4732-83DE-CBA91DB25842}" type="slidenum">
              <a:rPr lang="en-US"/>
              <a:pPr>
                <a:defRPr/>
              </a:pPr>
              <a:t>17</a:t>
            </a:fld>
            <a:endParaRPr lang="en-US"/>
          </a:p>
        </p:txBody>
      </p:sp>
      <p:pic>
        <p:nvPicPr>
          <p:cNvPr id="10" name="Picture 9" descr="moz-screenshot.png"/>
          <p:cNvPicPr>
            <a:picLocks noChangeAspect="1"/>
          </p:cNvPicPr>
          <p:nvPr/>
        </p:nvPicPr>
        <p:blipFill>
          <a:blip r:embed="rId3"/>
          <a:stretch>
            <a:fillRect/>
          </a:stretch>
        </p:blipFill>
        <p:spPr>
          <a:xfrm>
            <a:off x="609600" y="1143000"/>
            <a:ext cx="7848600" cy="40577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Comparison of Interaction Styles</a:t>
            </a:r>
          </a:p>
        </p:txBody>
      </p:sp>
      <p:sp>
        <p:nvSpPr>
          <p:cNvPr id="15363" name="Rectangle 3"/>
          <p:cNvSpPr>
            <a:spLocks noGrp="1" noChangeArrowheads="1"/>
          </p:cNvSpPr>
          <p:nvPr>
            <p:ph type="body" idx="1"/>
          </p:nvPr>
        </p:nvSpPr>
        <p:spPr/>
        <p:txBody>
          <a:bodyPr/>
          <a:lstStyle/>
          <a:p>
            <a:r>
              <a:rPr lang="en-US" dirty="0" smtClean="0"/>
              <a:t>Knowledge in the head vs. world</a:t>
            </a:r>
          </a:p>
          <a:p>
            <a:r>
              <a:rPr lang="en-US" dirty="0" smtClean="0"/>
              <a:t>Error messages</a:t>
            </a:r>
          </a:p>
          <a:p>
            <a:r>
              <a:rPr lang="en-US" dirty="0" smtClean="0"/>
              <a:t>Efficiency</a:t>
            </a:r>
          </a:p>
          <a:p>
            <a:r>
              <a:rPr lang="en-US" dirty="0" smtClean="0"/>
              <a:t>User experience</a:t>
            </a:r>
          </a:p>
          <a:p>
            <a:r>
              <a:rPr lang="en-US" dirty="0" smtClean="0"/>
              <a:t>Synchrony</a:t>
            </a:r>
          </a:p>
          <a:p>
            <a:r>
              <a:rPr lang="en-US" dirty="0" smtClean="0"/>
              <a:t>Programming difficulty</a:t>
            </a:r>
          </a:p>
          <a:p>
            <a:r>
              <a:rPr lang="en-US" dirty="0" smtClean="0"/>
              <a:t>Accessibility</a:t>
            </a:r>
          </a:p>
        </p:txBody>
      </p:sp>
      <p:sp>
        <p:nvSpPr>
          <p:cNvPr id="15364" name="Date Placeholder 3"/>
          <p:cNvSpPr>
            <a:spLocks noGrp="1"/>
          </p:cNvSpPr>
          <p:nvPr>
            <p:ph type="dt" sz="quarter" idx="10"/>
          </p:nvPr>
        </p:nvSpPr>
        <p:spPr>
          <a:noFill/>
        </p:spPr>
        <p:txBody>
          <a:bodyPr/>
          <a:lstStyle/>
          <a:p>
            <a:r>
              <a:rPr lang="en-US" smtClean="0"/>
              <a:t>Spring 2011</a:t>
            </a:r>
          </a:p>
        </p:txBody>
      </p:sp>
      <p:sp>
        <p:nvSpPr>
          <p:cNvPr id="15365" name="Footer Placeholder 4"/>
          <p:cNvSpPr>
            <a:spLocks noGrp="1"/>
          </p:cNvSpPr>
          <p:nvPr>
            <p:ph type="ftr" sz="quarter" idx="11"/>
          </p:nvPr>
        </p:nvSpPr>
        <p:spPr>
          <a:noFill/>
        </p:spPr>
        <p:txBody>
          <a:bodyPr/>
          <a:lstStyle/>
          <a:p>
            <a:r>
              <a:rPr lang="en-US" smtClean="0"/>
              <a:t>6.813/6.831 User Interface Design and Implementation</a:t>
            </a:r>
          </a:p>
        </p:txBody>
      </p:sp>
      <p:sp>
        <p:nvSpPr>
          <p:cNvPr id="15366" name="Slide Number Placeholder 5"/>
          <p:cNvSpPr>
            <a:spLocks noGrp="1"/>
          </p:cNvSpPr>
          <p:nvPr>
            <p:ph type="sldNum" sz="quarter" idx="12"/>
          </p:nvPr>
        </p:nvSpPr>
        <p:spPr>
          <a:noFill/>
        </p:spPr>
        <p:txBody>
          <a:bodyPr/>
          <a:lstStyle/>
          <a:p>
            <a:fld id="{60061131-D997-4E64-8E05-CC5F7EC7237C}" type="slidenum">
              <a:rPr lang="en-US" smtClean="0"/>
              <a:pPr/>
              <a:t>18</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Models</a:t>
            </a:r>
          </a:p>
        </p:txBody>
      </p:sp>
      <p:sp>
        <p:nvSpPr>
          <p:cNvPr id="16387" name="Rectangle 3"/>
          <p:cNvSpPr>
            <a:spLocks noGrp="1" noChangeArrowheads="1"/>
          </p:cNvSpPr>
          <p:nvPr>
            <p:ph type="body" idx="1"/>
          </p:nvPr>
        </p:nvSpPr>
        <p:spPr/>
        <p:txBody>
          <a:bodyPr/>
          <a:lstStyle/>
          <a:p>
            <a:r>
              <a:rPr lang="en-US" b="1" smtClean="0"/>
              <a:t>Model</a:t>
            </a:r>
            <a:r>
              <a:rPr lang="en-US" smtClean="0"/>
              <a:t> of a system =  how it works</a:t>
            </a:r>
          </a:p>
          <a:p>
            <a:pPr lvl="1"/>
            <a:r>
              <a:rPr lang="en-US" smtClean="0"/>
              <a:t>its constituent parts and how they work together to do what the system does</a:t>
            </a:r>
          </a:p>
          <a:p>
            <a:r>
              <a:rPr lang="en-US" smtClean="0"/>
              <a:t>Implementation models</a:t>
            </a:r>
          </a:p>
          <a:p>
            <a:pPr lvl="1"/>
            <a:r>
              <a:rPr lang="en-US" smtClean="0"/>
              <a:t>Pixel editing vs. structured graphics</a:t>
            </a:r>
          </a:p>
          <a:p>
            <a:pPr lvl="1"/>
            <a:r>
              <a:rPr lang="en-US" smtClean="0"/>
              <a:t>Text file as single string vs. list of lines</a:t>
            </a:r>
          </a:p>
          <a:p>
            <a:r>
              <a:rPr lang="en-US" smtClean="0"/>
              <a:t>Interface models</a:t>
            </a:r>
          </a:p>
          <a:p>
            <a:pPr lvl="1"/>
            <a:r>
              <a:rPr lang="en-US" smtClean="0"/>
              <a:t>RealCD</a:t>
            </a:r>
            <a:r>
              <a:rPr lang="en-US" smtClean="0">
                <a:latin typeface="Verdana" pitchFamily="-97" charset="0"/>
              </a:rPr>
              <a:t>’</a:t>
            </a:r>
            <a:r>
              <a:rPr lang="en-US" smtClean="0"/>
              <a:t>s online help as liner notes</a:t>
            </a:r>
          </a:p>
          <a:p>
            <a:endParaRPr lang="en-US" smtClean="0"/>
          </a:p>
        </p:txBody>
      </p:sp>
      <p:sp>
        <p:nvSpPr>
          <p:cNvPr id="16388" name="Date Placeholder 3"/>
          <p:cNvSpPr>
            <a:spLocks noGrp="1"/>
          </p:cNvSpPr>
          <p:nvPr>
            <p:ph type="dt" sz="quarter" idx="10"/>
          </p:nvPr>
        </p:nvSpPr>
        <p:spPr>
          <a:noFill/>
        </p:spPr>
        <p:txBody>
          <a:bodyPr/>
          <a:lstStyle/>
          <a:p>
            <a:r>
              <a:rPr lang="en-US" smtClean="0"/>
              <a:t>Spring 2011</a:t>
            </a:r>
          </a:p>
        </p:txBody>
      </p:sp>
      <p:sp>
        <p:nvSpPr>
          <p:cNvPr id="16389" name="Footer Placeholder 4"/>
          <p:cNvSpPr>
            <a:spLocks noGrp="1"/>
          </p:cNvSpPr>
          <p:nvPr>
            <p:ph type="ftr" sz="quarter" idx="11"/>
          </p:nvPr>
        </p:nvSpPr>
        <p:spPr>
          <a:noFill/>
        </p:spPr>
        <p:txBody>
          <a:bodyPr/>
          <a:lstStyle/>
          <a:p>
            <a:r>
              <a:rPr lang="en-US" smtClean="0"/>
              <a:t>6.813/6.831 User Interface Design and Implementation</a:t>
            </a:r>
          </a:p>
        </p:txBody>
      </p:sp>
      <p:sp>
        <p:nvSpPr>
          <p:cNvPr id="16390" name="Slide Number Placeholder 5"/>
          <p:cNvSpPr>
            <a:spLocks noGrp="1"/>
          </p:cNvSpPr>
          <p:nvPr>
            <p:ph type="sldNum" sz="quarter" idx="12"/>
          </p:nvPr>
        </p:nvSpPr>
        <p:spPr>
          <a:noFill/>
        </p:spPr>
        <p:txBody>
          <a:bodyPr/>
          <a:lstStyle/>
          <a:p>
            <a:fld id="{F6D308E6-13C6-4854-98DA-FCCB9552F7E7}" type="slidenum">
              <a:rPr lang="en-US" smtClean="0"/>
              <a:pPr/>
              <a:t>19</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UI Hall of Fame or Shame?</a:t>
            </a:r>
          </a:p>
        </p:txBody>
      </p:sp>
      <p:sp>
        <p:nvSpPr>
          <p:cNvPr id="5123" name="Text Placeholder 7"/>
          <p:cNvSpPr>
            <a:spLocks noGrp="1"/>
          </p:cNvSpPr>
          <p:nvPr>
            <p:ph type="body" idx="1"/>
          </p:nvPr>
        </p:nvSpPr>
        <p:spPr/>
        <p:txBody>
          <a:bodyPr/>
          <a:lstStyle/>
          <a:p>
            <a:endParaRPr lang="en-US" smtClean="0"/>
          </a:p>
        </p:txBody>
      </p:sp>
      <p:sp>
        <p:nvSpPr>
          <p:cNvPr id="5124" name="Date Placeholder 2"/>
          <p:cNvSpPr>
            <a:spLocks noGrp="1"/>
          </p:cNvSpPr>
          <p:nvPr>
            <p:ph type="dt" sz="quarter" idx="10"/>
          </p:nvPr>
        </p:nvSpPr>
        <p:spPr>
          <a:noFill/>
        </p:spPr>
        <p:txBody>
          <a:bodyPr/>
          <a:lstStyle/>
          <a:p>
            <a:r>
              <a:rPr lang="en-US" smtClean="0"/>
              <a:t>Spring 2011</a:t>
            </a:r>
          </a:p>
        </p:txBody>
      </p:sp>
      <p:sp>
        <p:nvSpPr>
          <p:cNvPr id="5125" name="Footer Placeholder 3"/>
          <p:cNvSpPr>
            <a:spLocks noGrp="1"/>
          </p:cNvSpPr>
          <p:nvPr>
            <p:ph type="ftr" sz="quarter" idx="11"/>
          </p:nvPr>
        </p:nvSpPr>
        <p:spPr>
          <a:noFill/>
        </p:spPr>
        <p:txBody>
          <a:bodyPr/>
          <a:lstStyle/>
          <a:p>
            <a:r>
              <a:rPr lang="en-US" smtClean="0"/>
              <a:t>6.813/6.831 User Interface Design and Implementation</a:t>
            </a:r>
          </a:p>
        </p:txBody>
      </p:sp>
      <p:sp>
        <p:nvSpPr>
          <p:cNvPr id="5126" name="Slide Number Placeholder 4"/>
          <p:cNvSpPr>
            <a:spLocks noGrp="1"/>
          </p:cNvSpPr>
          <p:nvPr>
            <p:ph type="sldNum" sz="quarter" idx="12"/>
          </p:nvPr>
        </p:nvSpPr>
        <p:spPr>
          <a:noFill/>
        </p:spPr>
        <p:txBody>
          <a:bodyPr/>
          <a:lstStyle/>
          <a:p>
            <a:fld id="{38BE94D9-20A2-471F-960C-761852C5194C}" type="slidenum">
              <a:rPr lang="en-US" smtClean="0"/>
              <a:pPr/>
              <a:t>2</a:t>
            </a:fld>
            <a:endParaRPr lang="en-US" smtClean="0"/>
          </a:p>
        </p:txBody>
      </p:sp>
      <p:pic>
        <p:nvPicPr>
          <p:cNvPr id="5127" name="Picture 3" descr="cdibm"/>
          <p:cNvPicPr>
            <a:picLocks noChangeAspect="1" noChangeArrowheads="1"/>
          </p:cNvPicPr>
          <p:nvPr/>
        </p:nvPicPr>
        <p:blipFill>
          <a:blip r:embed="rId3" cstate="print"/>
          <a:srcRect/>
          <a:stretch>
            <a:fillRect/>
          </a:stretch>
        </p:blipFill>
        <p:spPr bwMode="auto">
          <a:xfrm>
            <a:off x="2209800" y="1447800"/>
            <a:ext cx="4800600" cy="3973513"/>
          </a:xfrm>
          <a:prstGeom prst="rect">
            <a:avLst/>
          </a:prstGeom>
          <a:noFill/>
          <a:ln w="9525">
            <a:noFill/>
            <a:miter lim="800000"/>
            <a:headEnd/>
            <a:tailEnd/>
          </a:ln>
        </p:spPr>
      </p:pic>
      <p:sp>
        <p:nvSpPr>
          <p:cNvPr id="5128" name="Rectangle 4"/>
          <p:cNvSpPr>
            <a:spLocks noChangeArrowheads="1"/>
          </p:cNvSpPr>
          <p:nvPr/>
        </p:nvSpPr>
        <p:spPr bwMode="auto">
          <a:xfrm>
            <a:off x="4495800" y="5410200"/>
            <a:ext cx="2478088" cy="274638"/>
          </a:xfrm>
          <a:prstGeom prst="rect">
            <a:avLst/>
          </a:prstGeom>
          <a:noFill/>
          <a:ln w="12700" algn="ctr">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pitchFamily="34" charset="0"/>
                <a:cs typeface="Times New Roman" pitchFamily="-97" charset="0"/>
              </a:rPr>
              <a:t>Source: Interface Hall of Shame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Models in UI Design</a:t>
            </a:r>
          </a:p>
        </p:txBody>
      </p:sp>
      <p:sp>
        <p:nvSpPr>
          <p:cNvPr id="17411" name="Rectangle 3"/>
          <p:cNvSpPr>
            <a:spLocks noGrp="1" noChangeArrowheads="1"/>
          </p:cNvSpPr>
          <p:nvPr>
            <p:ph type="body" idx="1"/>
          </p:nvPr>
        </p:nvSpPr>
        <p:spPr/>
        <p:txBody>
          <a:bodyPr/>
          <a:lstStyle/>
          <a:p>
            <a:r>
              <a:rPr lang="en-US" smtClean="0"/>
              <a:t>Three models are relevant to UI design:</a:t>
            </a:r>
          </a:p>
          <a:p>
            <a:endParaRPr lang="en-US" smtClean="0"/>
          </a:p>
          <a:p>
            <a:endParaRPr lang="en-US" smtClean="0"/>
          </a:p>
          <a:p>
            <a:endParaRPr lang="en-US" smtClean="0"/>
          </a:p>
          <a:p>
            <a:endParaRPr lang="en-US" smtClean="0"/>
          </a:p>
        </p:txBody>
      </p:sp>
      <p:sp>
        <p:nvSpPr>
          <p:cNvPr id="17412" name="Date Placeholder 3"/>
          <p:cNvSpPr>
            <a:spLocks noGrp="1"/>
          </p:cNvSpPr>
          <p:nvPr>
            <p:ph type="dt" sz="quarter" idx="10"/>
          </p:nvPr>
        </p:nvSpPr>
        <p:spPr>
          <a:noFill/>
        </p:spPr>
        <p:txBody>
          <a:bodyPr/>
          <a:lstStyle/>
          <a:p>
            <a:r>
              <a:rPr lang="en-US" smtClean="0"/>
              <a:t>Spring 2011</a:t>
            </a:r>
          </a:p>
        </p:txBody>
      </p:sp>
      <p:sp>
        <p:nvSpPr>
          <p:cNvPr id="17413" name="Footer Placeholder 4"/>
          <p:cNvSpPr>
            <a:spLocks noGrp="1"/>
          </p:cNvSpPr>
          <p:nvPr>
            <p:ph type="ftr" sz="quarter" idx="11"/>
          </p:nvPr>
        </p:nvSpPr>
        <p:spPr>
          <a:noFill/>
        </p:spPr>
        <p:txBody>
          <a:bodyPr/>
          <a:lstStyle/>
          <a:p>
            <a:r>
              <a:rPr lang="en-US" smtClean="0"/>
              <a:t>6.813/6.831 User Interface Design and Implementation</a:t>
            </a:r>
          </a:p>
        </p:txBody>
      </p:sp>
      <p:sp>
        <p:nvSpPr>
          <p:cNvPr id="17414" name="Slide Number Placeholder 5"/>
          <p:cNvSpPr>
            <a:spLocks noGrp="1"/>
          </p:cNvSpPr>
          <p:nvPr>
            <p:ph type="sldNum" sz="quarter" idx="12"/>
          </p:nvPr>
        </p:nvSpPr>
        <p:spPr>
          <a:noFill/>
        </p:spPr>
        <p:txBody>
          <a:bodyPr/>
          <a:lstStyle/>
          <a:p>
            <a:fld id="{CBF42BD0-2493-471B-B246-DE166720E9AC}" type="slidenum">
              <a:rPr lang="en-US" smtClean="0"/>
              <a:pPr/>
              <a:t>20</a:t>
            </a:fld>
            <a:endParaRPr lang="en-US" smtClean="0"/>
          </a:p>
        </p:txBody>
      </p:sp>
      <p:pic>
        <p:nvPicPr>
          <p:cNvPr id="17415" name="Picture 12" descr="C:\Program Files\Microsoft Office\MEDIA\CAGCAT10\j0195384.wmf"/>
          <p:cNvPicPr>
            <a:picLocks noChangeAspect="1" noChangeArrowheads="1"/>
          </p:cNvPicPr>
          <p:nvPr/>
        </p:nvPicPr>
        <p:blipFill>
          <a:blip r:embed="rId3" cstate="print"/>
          <a:srcRect/>
          <a:stretch>
            <a:fillRect/>
          </a:stretch>
        </p:blipFill>
        <p:spPr bwMode="auto">
          <a:xfrm>
            <a:off x="3810000" y="4114800"/>
            <a:ext cx="1795463" cy="1833563"/>
          </a:xfrm>
          <a:prstGeom prst="rect">
            <a:avLst/>
          </a:prstGeom>
          <a:noFill/>
          <a:ln w="9525">
            <a:noFill/>
            <a:miter lim="800000"/>
            <a:headEnd/>
            <a:tailEnd/>
          </a:ln>
        </p:spPr>
      </p:pic>
      <p:sp>
        <p:nvSpPr>
          <p:cNvPr id="13" name="Cloud Callout 12"/>
          <p:cNvSpPr/>
          <p:nvPr/>
        </p:nvSpPr>
        <p:spPr bwMode="auto">
          <a:xfrm>
            <a:off x="5410200" y="2057400"/>
            <a:ext cx="2438400" cy="1828800"/>
          </a:xfrm>
          <a:prstGeom prst="cloudCallout">
            <a:avLst>
              <a:gd name="adj1" fmla="val -52778"/>
              <a:gd name="adj2" fmla="val 71759"/>
            </a:avLst>
          </a:prstGeom>
          <a:ln>
            <a:headEnd type="none" w="med" len="med"/>
            <a:tailEnd type="triangle" w="lg" len="lg"/>
          </a:ln>
        </p:spPr>
        <p:style>
          <a:lnRef idx="1">
            <a:schemeClr val="accent1"/>
          </a:lnRef>
          <a:fillRef idx="2">
            <a:schemeClr val="accent1"/>
          </a:fillRef>
          <a:effectRef idx="1">
            <a:schemeClr val="accent1"/>
          </a:effectRef>
          <a:fontRef idx="minor">
            <a:schemeClr val="dk1"/>
          </a:fontRef>
        </p:style>
        <p:txBody>
          <a:bodyPr wrap="none" anchorCtr="1"/>
          <a:lstStyle/>
          <a:p>
            <a:pPr algn="ctr">
              <a:defRPr/>
            </a:pPr>
            <a:r>
              <a:rPr lang="en-US" sz="2800" b="1" dirty="0"/>
              <a:t>User</a:t>
            </a:r>
            <a:br>
              <a:rPr lang="en-US" sz="2800" b="1" dirty="0"/>
            </a:br>
            <a:r>
              <a:rPr lang="en-US" sz="2800" b="1" dirty="0"/>
              <a:t>model</a:t>
            </a:r>
          </a:p>
        </p:txBody>
      </p:sp>
      <p:sp>
        <p:nvSpPr>
          <p:cNvPr id="14" name="Rounded Rectangular Callout 13"/>
          <p:cNvSpPr/>
          <p:nvPr/>
        </p:nvSpPr>
        <p:spPr bwMode="auto">
          <a:xfrm>
            <a:off x="3124200" y="2133600"/>
            <a:ext cx="1981200" cy="1676400"/>
          </a:xfrm>
          <a:prstGeom prst="wedgeRoundRectCallout">
            <a:avLst>
              <a:gd name="adj1" fmla="val 8227"/>
              <a:gd name="adj2" fmla="val 71857"/>
              <a:gd name="adj3" fmla="val 16667"/>
            </a:avLst>
          </a:prstGeom>
          <a:ln>
            <a:headEnd type="none" w="med" len="med"/>
            <a:tailEnd type="triangle" w="lg" len="lg"/>
          </a:ln>
        </p:spPr>
        <p:style>
          <a:lnRef idx="1">
            <a:schemeClr val="accent2"/>
          </a:lnRef>
          <a:fillRef idx="2">
            <a:schemeClr val="accent2"/>
          </a:fillRef>
          <a:effectRef idx="1">
            <a:schemeClr val="accent2"/>
          </a:effectRef>
          <a:fontRef idx="minor">
            <a:schemeClr val="dk1"/>
          </a:fontRef>
        </p:style>
        <p:txBody>
          <a:bodyPr wrap="none" anchorCtr="1"/>
          <a:lstStyle/>
          <a:p>
            <a:pPr algn="ctr">
              <a:defRPr/>
            </a:pPr>
            <a:r>
              <a:rPr lang="en-US" sz="2800" b="1" dirty="0">
                <a:solidFill>
                  <a:schemeClr val="tx1"/>
                </a:solidFill>
              </a:rPr>
              <a:t>Interface</a:t>
            </a:r>
            <a:br>
              <a:rPr lang="en-US" sz="2800" b="1" dirty="0">
                <a:solidFill>
                  <a:schemeClr val="tx1"/>
                </a:solidFill>
              </a:rPr>
            </a:br>
            <a:r>
              <a:rPr lang="en-US" sz="2800" b="1" dirty="0">
                <a:solidFill>
                  <a:schemeClr val="tx1"/>
                </a:solidFill>
              </a:rPr>
              <a:t>model</a:t>
            </a:r>
          </a:p>
        </p:txBody>
      </p:sp>
      <p:sp>
        <p:nvSpPr>
          <p:cNvPr id="17418" name="mainfrm"/>
          <p:cNvSpPr>
            <a:spLocks noEditPoints="1" noChangeArrowheads="1"/>
          </p:cNvSpPr>
          <p:nvPr/>
        </p:nvSpPr>
        <p:spPr bwMode="auto">
          <a:xfrm>
            <a:off x="2133600" y="4191000"/>
            <a:ext cx="990600" cy="16764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p>
        </p:txBody>
      </p:sp>
      <p:cxnSp>
        <p:nvCxnSpPr>
          <p:cNvPr id="17419" name="Straight Connector 16"/>
          <p:cNvCxnSpPr>
            <a:cxnSpLocks noChangeShapeType="1"/>
            <a:stCxn id="17418" idx="3"/>
          </p:cNvCxnSpPr>
          <p:nvPr/>
        </p:nvCxnSpPr>
        <p:spPr bwMode="auto">
          <a:xfrm>
            <a:off x="3124200" y="5029200"/>
            <a:ext cx="685800" cy="1588"/>
          </a:xfrm>
          <a:prstGeom prst="line">
            <a:avLst/>
          </a:prstGeom>
          <a:noFill/>
          <a:ln w="57150" algn="ctr">
            <a:solidFill>
              <a:schemeClr val="tx1"/>
            </a:solidFill>
            <a:round/>
            <a:headEnd/>
            <a:tailEnd type="triangle" w="lg" len="lg"/>
          </a:ln>
        </p:spPr>
      </p:cxnSp>
      <p:sp>
        <p:nvSpPr>
          <p:cNvPr id="17420" name="Rectangle 17"/>
          <p:cNvSpPr>
            <a:spLocks noChangeArrowheads="1"/>
          </p:cNvSpPr>
          <p:nvPr/>
        </p:nvSpPr>
        <p:spPr bwMode="auto">
          <a:xfrm>
            <a:off x="533400" y="4572000"/>
            <a:ext cx="1524000" cy="954088"/>
          </a:xfrm>
          <a:prstGeom prst="rect">
            <a:avLst/>
          </a:prstGeom>
          <a:noFill/>
          <a:ln w="9525">
            <a:noFill/>
            <a:miter lim="800000"/>
            <a:headEnd/>
            <a:tailEnd/>
          </a:ln>
        </p:spPr>
        <p:txBody>
          <a:bodyPr>
            <a:spAutoFit/>
          </a:bodyPr>
          <a:lstStyle/>
          <a:p>
            <a:pPr algn="ctr"/>
            <a:r>
              <a:rPr lang="en-US" sz="2800" b="1"/>
              <a:t>System</a:t>
            </a:r>
            <a:br>
              <a:rPr lang="en-US" sz="2800" b="1"/>
            </a:br>
            <a:r>
              <a:rPr lang="en-US" sz="2800" b="1"/>
              <a:t>model</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Interface Model Hides System Model</a:t>
            </a:r>
          </a:p>
        </p:txBody>
      </p:sp>
      <p:sp>
        <p:nvSpPr>
          <p:cNvPr id="18435" name="Rectangle 3"/>
          <p:cNvSpPr>
            <a:spLocks noGrp="1" noChangeArrowheads="1"/>
          </p:cNvSpPr>
          <p:nvPr>
            <p:ph type="body" idx="1"/>
          </p:nvPr>
        </p:nvSpPr>
        <p:spPr/>
        <p:txBody>
          <a:bodyPr/>
          <a:lstStyle/>
          <a:p>
            <a:r>
              <a:rPr lang="en-US" smtClean="0"/>
              <a:t>Interface model should be:</a:t>
            </a:r>
          </a:p>
          <a:p>
            <a:pPr lvl="1"/>
            <a:r>
              <a:rPr lang="en-US" smtClean="0"/>
              <a:t>Simple</a:t>
            </a:r>
          </a:p>
          <a:p>
            <a:pPr lvl="1"/>
            <a:r>
              <a:rPr lang="en-US" smtClean="0"/>
              <a:t>Appropriate: reflect user</a:t>
            </a:r>
            <a:r>
              <a:rPr lang="en-US" smtClean="0">
                <a:latin typeface="Verdana" pitchFamily="-97" charset="0"/>
              </a:rPr>
              <a:t>’</a:t>
            </a:r>
            <a:r>
              <a:rPr lang="en-US" smtClean="0"/>
              <a:t>s model of the task</a:t>
            </a:r>
          </a:p>
          <a:p>
            <a:pPr lvl="1"/>
            <a:r>
              <a:rPr lang="en-US" smtClean="0"/>
              <a:t>Well-communicated</a:t>
            </a:r>
          </a:p>
          <a:p>
            <a:endParaRPr lang="en-US" smtClean="0"/>
          </a:p>
          <a:p>
            <a:endParaRPr lang="en-US" smtClean="0"/>
          </a:p>
        </p:txBody>
      </p:sp>
      <p:sp>
        <p:nvSpPr>
          <p:cNvPr id="18436" name="Date Placeholder 3"/>
          <p:cNvSpPr>
            <a:spLocks noGrp="1"/>
          </p:cNvSpPr>
          <p:nvPr>
            <p:ph type="dt" sz="quarter" idx="10"/>
          </p:nvPr>
        </p:nvSpPr>
        <p:spPr>
          <a:noFill/>
        </p:spPr>
        <p:txBody>
          <a:bodyPr/>
          <a:lstStyle/>
          <a:p>
            <a:r>
              <a:rPr lang="en-US" smtClean="0"/>
              <a:t>Spring 2011</a:t>
            </a:r>
          </a:p>
        </p:txBody>
      </p:sp>
      <p:sp>
        <p:nvSpPr>
          <p:cNvPr id="18437" name="Footer Placeholder 4"/>
          <p:cNvSpPr>
            <a:spLocks noGrp="1"/>
          </p:cNvSpPr>
          <p:nvPr>
            <p:ph type="ftr" sz="quarter" idx="11"/>
          </p:nvPr>
        </p:nvSpPr>
        <p:spPr>
          <a:noFill/>
        </p:spPr>
        <p:txBody>
          <a:bodyPr/>
          <a:lstStyle/>
          <a:p>
            <a:r>
              <a:rPr lang="en-US" smtClean="0"/>
              <a:t>6.813/6.831 User Interface Design and Implementation</a:t>
            </a:r>
          </a:p>
        </p:txBody>
      </p:sp>
      <p:sp>
        <p:nvSpPr>
          <p:cNvPr id="18438" name="Slide Number Placeholder 5"/>
          <p:cNvSpPr>
            <a:spLocks noGrp="1"/>
          </p:cNvSpPr>
          <p:nvPr>
            <p:ph type="sldNum" sz="quarter" idx="12"/>
          </p:nvPr>
        </p:nvSpPr>
        <p:spPr>
          <a:noFill/>
        </p:spPr>
        <p:txBody>
          <a:bodyPr/>
          <a:lstStyle/>
          <a:p>
            <a:fld id="{AD732D22-B014-4D0B-B6CA-4512AD896149}" type="slidenum">
              <a:rPr lang="en-US" smtClean="0"/>
              <a:pPr/>
              <a:t>21</a:t>
            </a:fld>
            <a:endParaRPr lang="en-US" smtClean="0"/>
          </a:p>
        </p:txBody>
      </p:sp>
      <p:pic>
        <p:nvPicPr>
          <p:cNvPr id="8" name="Picture 7"/>
          <p:cNvPicPr>
            <a:picLocks noChangeAspect="1"/>
          </p:cNvPicPr>
          <p:nvPr/>
        </p:nvPicPr>
        <p:blipFill>
          <a:blip r:embed="rId3"/>
          <a:stretch>
            <a:fillRect/>
          </a:stretch>
        </p:blipFill>
        <p:spPr>
          <a:xfrm>
            <a:off x="1371600" y="3352800"/>
            <a:ext cx="2994760" cy="2286000"/>
          </a:xfrm>
          <a:prstGeom prst="rect">
            <a:avLst/>
          </a:prstGeom>
        </p:spPr>
      </p:pic>
      <p:pic>
        <p:nvPicPr>
          <p:cNvPr id="9" name="Picture 8"/>
          <p:cNvPicPr>
            <a:picLocks noChangeAspect="1"/>
          </p:cNvPicPr>
          <p:nvPr/>
        </p:nvPicPr>
        <p:blipFill>
          <a:blip r:embed="rId4"/>
          <a:stretch>
            <a:fillRect/>
          </a:stretch>
        </p:blipFill>
        <p:spPr>
          <a:xfrm flipH="1">
            <a:off x="5105400" y="3276600"/>
            <a:ext cx="1854200" cy="24336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User Model May Be Wrong</a:t>
            </a:r>
          </a:p>
        </p:txBody>
      </p:sp>
      <p:sp>
        <p:nvSpPr>
          <p:cNvPr id="19459" name="Rectangle 3"/>
          <p:cNvSpPr>
            <a:spLocks noGrp="1" noChangeArrowheads="1"/>
          </p:cNvSpPr>
          <p:nvPr>
            <p:ph type="body" idx="1"/>
          </p:nvPr>
        </p:nvSpPr>
        <p:spPr/>
        <p:txBody>
          <a:bodyPr/>
          <a:lstStyle/>
          <a:p>
            <a:r>
              <a:rPr lang="en-US" smtClean="0"/>
              <a:t>Sometimes harmless</a:t>
            </a:r>
          </a:p>
          <a:p>
            <a:pPr lvl="1"/>
            <a:r>
              <a:rPr lang="en-US" smtClean="0"/>
              <a:t>Electricity as water</a:t>
            </a:r>
          </a:p>
          <a:p>
            <a:r>
              <a:rPr lang="en-US" smtClean="0"/>
              <a:t>Sometimes misleading</a:t>
            </a:r>
          </a:p>
          <a:p>
            <a:pPr lvl="1"/>
            <a:r>
              <a:rPr lang="en-US" smtClean="0"/>
              <a:t>Thermostat as a valve</a:t>
            </a:r>
          </a:p>
          <a:p>
            <a:endParaRPr lang="en-US" smtClean="0"/>
          </a:p>
        </p:txBody>
      </p:sp>
      <p:sp>
        <p:nvSpPr>
          <p:cNvPr id="19460" name="Date Placeholder 3"/>
          <p:cNvSpPr>
            <a:spLocks noGrp="1"/>
          </p:cNvSpPr>
          <p:nvPr>
            <p:ph type="dt" sz="quarter" idx="10"/>
          </p:nvPr>
        </p:nvSpPr>
        <p:spPr>
          <a:noFill/>
        </p:spPr>
        <p:txBody>
          <a:bodyPr/>
          <a:lstStyle/>
          <a:p>
            <a:r>
              <a:rPr lang="en-US" smtClean="0"/>
              <a:t>Spring 2011</a:t>
            </a:r>
          </a:p>
        </p:txBody>
      </p:sp>
      <p:sp>
        <p:nvSpPr>
          <p:cNvPr id="19461" name="Footer Placeholder 4"/>
          <p:cNvSpPr>
            <a:spLocks noGrp="1"/>
          </p:cNvSpPr>
          <p:nvPr>
            <p:ph type="ftr" sz="quarter" idx="11"/>
          </p:nvPr>
        </p:nvSpPr>
        <p:spPr>
          <a:noFill/>
        </p:spPr>
        <p:txBody>
          <a:bodyPr/>
          <a:lstStyle/>
          <a:p>
            <a:r>
              <a:rPr lang="en-US" smtClean="0"/>
              <a:t>6.813/6.831 User Interface Design and Implementation</a:t>
            </a:r>
          </a:p>
        </p:txBody>
      </p:sp>
      <p:sp>
        <p:nvSpPr>
          <p:cNvPr id="19462" name="Slide Number Placeholder 5"/>
          <p:cNvSpPr>
            <a:spLocks noGrp="1"/>
          </p:cNvSpPr>
          <p:nvPr>
            <p:ph type="sldNum" sz="quarter" idx="12"/>
          </p:nvPr>
        </p:nvSpPr>
        <p:spPr>
          <a:noFill/>
        </p:spPr>
        <p:txBody>
          <a:bodyPr/>
          <a:lstStyle/>
          <a:p>
            <a:fld id="{EB3FFB8C-89AE-4F93-B45B-3C7A208052B5}" type="slidenum">
              <a:rPr lang="en-US" smtClean="0"/>
              <a:pPr/>
              <a:t>22</a:t>
            </a:fld>
            <a:endParaRPr lang="en-US" smtClean="0"/>
          </a:p>
        </p:txBody>
      </p:sp>
      <p:pic>
        <p:nvPicPr>
          <p:cNvPr id="19463" name="Picture 7"/>
          <p:cNvPicPr>
            <a:picLocks noChangeAspect="1" noChangeArrowheads="1"/>
          </p:cNvPicPr>
          <p:nvPr/>
        </p:nvPicPr>
        <p:blipFill>
          <a:blip r:embed="rId3" cstate="print"/>
          <a:srcRect/>
          <a:stretch>
            <a:fillRect/>
          </a:stretch>
        </p:blipFill>
        <p:spPr bwMode="auto">
          <a:xfrm>
            <a:off x="4419600" y="3429000"/>
            <a:ext cx="2476500" cy="1589088"/>
          </a:xfrm>
          <a:prstGeom prst="rect">
            <a:avLst/>
          </a:prstGeom>
          <a:noFill/>
          <a:ln w="25400" algn="ctr">
            <a:noFill/>
            <a:miter lim="800000"/>
            <a:headEnd/>
            <a:tailEnd type="none" w="lg" len="lg"/>
          </a:ln>
        </p:spPr>
      </p:pic>
      <p:pic>
        <p:nvPicPr>
          <p:cNvPr id="19464" name="Picture 9"/>
          <p:cNvPicPr>
            <a:picLocks noChangeAspect="1" noChangeArrowheads="1"/>
          </p:cNvPicPr>
          <p:nvPr/>
        </p:nvPicPr>
        <p:blipFill>
          <a:blip r:embed="rId4" cstate="print"/>
          <a:srcRect/>
          <a:stretch>
            <a:fillRect/>
          </a:stretch>
        </p:blipFill>
        <p:spPr bwMode="auto">
          <a:xfrm>
            <a:off x="2209800" y="3429000"/>
            <a:ext cx="1524000" cy="1489075"/>
          </a:xfrm>
          <a:prstGeom prst="rect">
            <a:avLst/>
          </a:prstGeom>
          <a:noFill/>
          <a:ln w="25400" algn="ctr">
            <a:noFill/>
            <a:miter lim="800000"/>
            <a:headEnd/>
            <a:tailEnd type="none" w="lg" len="lg"/>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Back Button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Spring 2011</a:t>
            </a:r>
            <a:endParaRPr lang="en-US"/>
          </a:p>
        </p:txBody>
      </p:sp>
      <p:sp>
        <p:nvSpPr>
          <p:cNvPr id="5" name="Footer Placeholder 4"/>
          <p:cNvSpPr>
            <a:spLocks noGrp="1"/>
          </p:cNvSpPr>
          <p:nvPr>
            <p:ph type="ftr" sz="quarter" idx="11"/>
          </p:nvPr>
        </p:nvSpPr>
        <p:spPr/>
        <p:txBody>
          <a:bodyPr/>
          <a:lstStyle/>
          <a:p>
            <a:pPr>
              <a:defRPr/>
            </a:pPr>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pPr>
              <a:defRPr/>
            </a:pPr>
            <a:fld id="{2BFED5DB-3631-4732-83DE-CBA91DB25842}" type="slidenum">
              <a:rPr lang="en-US" smtClean="0"/>
              <a:pPr>
                <a:defRPr/>
              </a:pPr>
              <a:t>23</a:t>
            </a:fld>
            <a:endParaRPr lang="en-US"/>
          </a:p>
        </p:txBody>
      </p:sp>
      <p:pic>
        <p:nvPicPr>
          <p:cNvPr id="7" name="Picture 6"/>
          <p:cNvPicPr>
            <a:picLocks noChangeAspect="1"/>
          </p:cNvPicPr>
          <p:nvPr/>
        </p:nvPicPr>
        <p:blipFill>
          <a:blip r:embed="rId3"/>
          <a:stretch>
            <a:fillRect/>
          </a:stretch>
        </p:blipFill>
        <p:spPr>
          <a:xfrm>
            <a:off x="1676400" y="2514600"/>
            <a:ext cx="4762500" cy="889000"/>
          </a:xfrm>
          <a:prstGeom prst="rect">
            <a:avLst/>
          </a:prstGeom>
        </p:spPr>
      </p:pic>
      <p:pic>
        <p:nvPicPr>
          <p:cNvPr id="8" name="Picture 7"/>
          <p:cNvPicPr>
            <a:picLocks noChangeAspect="1"/>
          </p:cNvPicPr>
          <p:nvPr/>
        </p:nvPicPr>
        <p:blipFill>
          <a:blip r:embed="rId4"/>
          <a:srcRect r="17932" b="88136"/>
          <a:stretch>
            <a:fillRect/>
          </a:stretch>
        </p:blipFill>
        <p:spPr>
          <a:xfrm>
            <a:off x="533400" y="1676400"/>
            <a:ext cx="7402286" cy="60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Learnability Principles</a:t>
            </a:r>
          </a:p>
        </p:txBody>
      </p:sp>
      <p:sp>
        <p:nvSpPr>
          <p:cNvPr id="20483" name="Rectangle 3"/>
          <p:cNvSpPr>
            <a:spLocks noGrp="1" noChangeArrowheads="1"/>
          </p:cNvSpPr>
          <p:nvPr>
            <p:ph type="body" idx="1"/>
          </p:nvPr>
        </p:nvSpPr>
        <p:spPr/>
        <p:txBody>
          <a:bodyPr/>
          <a:lstStyle/>
          <a:p>
            <a:r>
              <a:rPr lang="en-US" smtClean="0"/>
              <a:t>Cues that communicate the system model</a:t>
            </a:r>
          </a:p>
          <a:p>
            <a:pPr lvl="1"/>
            <a:r>
              <a:rPr lang="en-US" smtClean="0"/>
              <a:t>Affordances</a:t>
            </a:r>
          </a:p>
          <a:p>
            <a:pPr lvl="1"/>
            <a:r>
              <a:rPr lang="en-US" smtClean="0"/>
              <a:t>Natural mapping</a:t>
            </a:r>
          </a:p>
          <a:p>
            <a:pPr lvl="1"/>
            <a:r>
              <a:rPr lang="en-US" smtClean="0"/>
              <a:t>Visibility</a:t>
            </a:r>
          </a:p>
          <a:p>
            <a:pPr lvl="1"/>
            <a:r>
              <a:rPr lang="en-US" smtClean="0"/>
              <a:t>Feedback</a:t>
            </a:r>
          </a:p>
          <a:p>
            <a:r>
              <a:rPr lang="en-US" smtClean="0"/>
              <a:t>Consistency</a:t>
            </a:r>
          </a:p>
          <a:p>
            <a:pPr lvl="1"/>
            <a:r>
              <a:rPr lang="en-US" smtClean="0"/>
              <a:t>Internal, external, metaphorical</a:t>
            </a:r>
          </a:p>
          <a:p>
            <a:pPr lvl="1"/>
            <a:r>
              <a:rPr lang="en-US" smtClean="0"/>
              <a:t>Speak the user’s language</a:t>
            </a:r>
          </a:p>
          <a:p>
            <a:pPr lvl="1"/>
            <a:r>
              <a:rPr lang="en-US" smtClean="0"/>
              <a:t>Metaphors</a:t>
            </a:r>
          </a:p>
          <a:p>
            <a:pPr lvl="1"/>
            <a:r>
              <a:rPr lang="en-US" smtClean="0"/>
              <a:t>Platform standards</a:t>
            </a:r>
          </a:p>
          <a:p>
            <a:pPr lvl="1"/>
            <a:endParaRPr lang="en-US" smtClean="0"/>
          </a:p>
        </p:txBody>
      </p:sp>
      <p:sp>
        <p:nvSpPr>
          <p:cNvPr id="20484" name="Date Placeholder 3"/>
          <p:cNvSpPr>
            <a:spLocks noGrp="1"/>
          </p:cNvSpPr>
          <p:nvPr>
            <p:ph type="dt" sz="quarter" idx="10"/>
          </p:nvPr>
        </p:nvSpPr>
        <p:spPr>
          <a:noFill/>
        </p:spPr>
        <p:txBody>
          <a:bodyPr/>
          <a:lstStyle/>
          <a:p>
            <a:r>
              <a:rPr lang="en-US" smtClean="0"/>
              <a:t>Spring 2011</a:t>
            </a:r>
          </a:p>
        </p:txBody>
      </p:sp>
      <p:sp>
        <p:nvSpPr>
          <p:cNvPr id="20485" name="Footer Placeholder 4"/>
          <p:cNvSpPr>
            <a:spLocks noGrp="1"/>
          </p:cNvSpPr>
          <p:nvPr>
            <p:ph type="ftr" sz="quarter" idx="11"/>
          </p:nvPr>
        </p:nvSpPr>
        <p:spPr>
          <a:noFill/>
        </p:spPr>
        <p:txBody>
          <a:bodyPr/>
          <a:lstStyle/>
          <a:p>
            <a:r>
              <a:rPr lang="en-US" smtClean="0"/>
              <a:t>6.813/6.831 User Interface Design and Implementation</a:t>
            </a:r>
          </a:p>
        </p:txBody>
      </p:sp>
      <p:sp>
        <p:nvSpPr>
          <p:cNvPr id="20486" name="Slide Number Placeholder 5"/>
          <p:cNvSpPr>
            <a:spLocks noGrp="1"/>
          </p:cNvSpPr>
          <p:nvPr>
            <p:ph type="sldNum" sz="quarter" idx="12"/>
          </p:nvPr>
        </p:nvSpPr>
        <p:spPr>
          <a:noFill/>
        </p:spPr>
        <p:txBody>
          <a:bodyPr/>
          <a:lstStyle/>
          <a:p>
            <a:fld id="{F3F370A7-D05F-4657-A02B-94F8488BD6F1}" type="slidenum">
              <a:rPr lang="en-US" smtClean="0"/>
              <a:pPr/>
              <a:t>24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Affordances</a:t>
            </a:r>
          </a:p>
        </p:txBody>
      </p:sp>
      <p:sp>
        <p:nvSpPr>
          <p:cNvPr id="21507" name="Rectangle 3"/>
          <p:cNvSpPr>
            <a:spLocks noGrp="1" noChangeArrowheads="1"/>
          </p:cNvSpPr>
          <p:nvPr>
            <p:ph type="body" idx="1"/>
          </p:nvPr>
        </p:nvSpPr>
        <p:spPr/>
        <p:txBody>
          <a:bodyPr/>
          <a:lstStyle/>
          <a:p>
            <a:pPr>
              <a:lnSpc>
                <a:spcPct val="90000"/>
              </a:lnSpc>
            </a:pPr>
            <a:r>
              <a:rPr lang="en-US" smtClean="0"/>
              <a:t>Perceived and actual properties of a thing that determine how the thing could be used</a:t>
            </a:r>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r>
              <a:rPr lang="en-US" smtClean="0"/>
              <a:t>Perceived vs. actual </a:t>
            </a:r>
          </a:p>
        </p:txBody>
      </p:sp>
      <p:sp>
        <p:nvSpPr>
          <p:cNvPr id="21508" name="Date Placeholder 3"/>
          <p:cNvSpPr>
            <a:spLocks noGrp="1"/>
          </p:cNvSpPr>
          <p:nvPr>
            <p:ph type="dt" sz="quarter" idx="10"/>
          </p:nvPr>
        </p:nvSpPr>
        <p:spPr>
          <a:noFill/>
        </p:spPr>
        <p:txBody>
          <a:bodyPr/>
          <a:lstStyle/>
          <a:p>
            <a:r>
              <a:rPr lang="en-US" smtClean="0"/>
              <a:t>Spring 2011</a:t>
            </a:r>
          </a:p>
        </p:txBody>
      </p:sp>
      <p:sp>
        <p:nvSpPr>
          <p:cNvPr id="21509" name="Footer Placeholder 4"/>
          <p:cNvSpPr>
            <a:spLocks noGrp="1"/>
          </p:cNvSpPr>
          <p:nvPr>
            <p:ph type="ftr" sz="quarter" idx="11"/>
          </p:nvPr>
        </p:nvSpPr>
        <p:spPr>
          <a:noFill/>
        </p:spPr>
        <p:txBody>
          <a:bodyPr/>
          <a:lstStyle/>
          <a:p>
            <a:r>
              <a:rPr lang="en-US" smtClean="0"/>
              <a:t>6.813/6.831 User Interface Design and Implementation</a:t>
            </a:r>
          </a:p>
        </p:txBody>
      </p:sp>
      <p:sp>
        <p:nvSpPr>
          <p:cNvPr id="21510" name="Slide Number Placeholder 5"/>
          <p:cNvSpPr>
            <a:spLocks noGrp="1"/>
          </p:cNvSpPr>
          <p:nvPr>
            <p:ph type="sldNum" sz="quarter" idx="12"/>
          </p:nvPr>
        </p:nvSpPr>
        <p:spPr>
          <a:noFill/>
        </p:spPr>
        <p:txBody>
          <a:bodyPr/>
          <a:lstStyle/>
          <a:p>
            <a:fld id="{FABAD7EA-AA6C-499C-A700-D357F0A0446A}" type="slidenum">
              <a:rPr lang="en-US" smtClean="0"/>
              <a:pPr/>
              <a:t>25</a:t>
            </a:fld>
            <a:endParaRPr lang="en-US" smtClean="0"/>
          </a:p>
        </p:txBody>
      </p:sp>
      <p:pic>
        <p:nvPicPr>
          <p:cNvPr id="21511" name="Picture 4" descr="autotim1"/>
          <p:cNvPicPr>
            <a:picLocks noChangeAspect="1" noChangeArrowheads="1"/>
          </p:cNvPicPr>
          <p:nvPr/>
        </p:nvPicPr>
        <p:blipFill>
          <a:blip r:embed="rId3" cstate="print"/>
          <a:srcRect t="49655"/>
          <a:stretch>
            <a:fillRect/>
          </a:stretch>
        </p:blipFill>
        <p:spPr bwMode="auto">
          <a:xfrm>
            <a:off x="1219200" y="4876800"/>
            <a:ext cx="4341813" cy="609600"/>
          </a:xfrm>
          <a:prstGeom prst="rect">
            <a:avLst/>
          </a:prstGeom>
          <a:noFill/>
          <a:ln w="9525">
            <a:noFill/>
            <a:miter lim="800000"/>
            <a:headEnd/>
            <a:tailEnd/>
          </a:ln>
        </p:spPr>
      </p:pic>
      <p:pic>
        <p:nvPicPr>
          <p:cNvPr id="21512" name="Picture 7"/>
          <p:cNvPicPr>
            <a:picLocks noChangeAspect="1" noChangeArrowheads="1"/>
          </p:cNvPicPr>
          <p:nvPr/>
        </p:nvPicPr>
        <p:blipFill>
          <a:blip r:embed="rId4" cstate="print"/>
          <a:srcRect/>
          <a:stretch>
            <a:fillRect/>
          </a:stretch>
        </p:blipFill>
        <p:spPr bwMode="auto">
          <a:xfrm>
            <a:off x="6096000" y="4495800"/>
            <a:ext cx="1276350" cy="1701800"/>
          </a:xfrm>
          <a:prstGeom prst="rect">
            <a:avLst/>
          </a:prstGeom>
          <a:noFill/>
          <a:ln w="25400" algn="ctr">
            <a:noFill/>
            <a:miter lim="800000"/>
            <a:headEnd/>
            <a:tailEnd type="none" w="lg" len="lg"/>
          </a:ln>
        </p:spPr>
      </p:pic>
      <p:pic>
        <p:nvPicPr>
          <p:cNvPr id="21513" name="Picture 8"/>
          <p:cNvPicPr>
            <a:picLocks noChangeAspect="1" noChangeArrowheads="1"/>
          </p:cNvPicPr>
          <p:nvPr/>
        </p:nvPicPr>
        <p:blipFill>
          <a:blip r:embed="rId5" cstate="print"/>
          <a:srcRect/>
          <a:stretch>
            <a:fillRect/>
          </a:stretch>
        </p:blipFill>
        <p:spPr bwMode="auto">
          <a:xfrm>
            <a:off x="1524000" y="2362200"/>
            <a:ext cx="946150" cy="1447800"/>
          </a:xfrm>
          <a:prstGeom prst="rect">
            <a:avLst/>
          </a:prstGeom>
          <a:noFill/>
          <a:ln w="25400" algn="ctr">
            <a:noFill/>
            <a:miter lim="800000"/>
            <a:headEnd/>
            <a:tailEnd type="none" w="lg" len="lg"/>
          </a:ln>
        </p:spPr>
      </p:pic>
      <p:pic>
        <p:nvPicPr>
          <p:cNvPr id="21514" name="Picture 4" descr="award2"/>
          <p:cNvPicPr>
            <a:picLocks noChangeAspect="1" noChangeArrowheads="1"/>
          </p:cNvPicPr>
          <p:nvPr/>
        </p:nvPicPr>
        <p:blipFill>
          <a:blip r:embed="rId6" cstate="print"/>
          <a:srcRect l="2779" t="8598" r="58333" b="16167"/>
          <a:stretch>
            <a:fillRect/>
          </a:stretch>
        </p:blipFill>
        <p:spPr bwMode="auto">
          <a:xfrm>
            <a:off x="7010400" y="2209800"/>
            <a:ext cx="1524000" cy="1905000"/>
          </a:xfrm>
          <a:prstGeom prst="rect">
            <a:avLst/>
          </a:prstGeom>
          <a:noFill/>
          <a:ln w="9525">
            <a:noFill/>
            <a:miter lim="800000"/>
            <a:headEnd/>
            <a:tailEnd/>
          </a:ln>
        </p:spPr>
      </p:pic>
      <p:pic>
        <p:nvPicPr>
          <p:cNvPr id="21515" name="Picture 7" descr="Picture1"/>
          <p:cNvPicPr>
            <a:picLocks noChangeAspect="1" noChangeArrowheads="1"/>
          </p:cNvPicPr>
          <p:nvPr/>
        </p:nvPicPr>
        <p:blipFill>
          <a:blip r:embed="rId7" cstate="print"/>
          <a:srcRect l="26666" t="75288" r="2667" b="16347"/>
          <a:stretch>
            <a:fillRect/>
          </a:stretch>
        </p:blipFill>
        <p:spPr bwMode="auto">
          <a:xfrm>
            <a:off x="2819400" y="3505200"/>
            <a:ext cx="4038600" cy="381000"/>
          </a:xfrm>
          <a:prstGeom prst="rect">
            <a:avLst/>
          </a:prstGeom>
          <a:noFill/>
          <a:ln w="9525">
            <a:noFill/>
            <a:miter lim="800000"/>
            <a:headEnd/>
            <a:tailEnd/>
          </a:ln>
        </p:spPr>
      </p:pic>
      <p:sp>
        <p:nvSpPr>
          <p:cNvPr id="21516" name="Picture 9"/>
          <p:cNvSpPr>
            <a:spLocks noChangeAspect="1" noChangeArrowheads="1"/>
          </p:cNvSpPr>
          <p:nvPr/>
        </p:nvSpPr>
        <p:spPr bwMode="auto">
          <a:xfrm>
            <a:off x="4876800" y="2286000"/>
            <a:ext cx="700088" cy="1020763"/>
          </a:xfrm>
          <a:prstGeom prst="rect">
            <a:avLst/>
          </a:prstGeom>
          <a:noFill/>
          <a:ln w="25400" algn="ctr">
            <a:noFill/>
            <a:miter lim="800000"/>
            <a:headEnd/>
            <a:tailEnd type="none" w="lg" len="lg"/>
          </a:ln>
        </p:spPr>
        <p:txBody>
          <a:bodyPr/>
          <a:lstStyle/>
          <a:p>
            <a:endParaRPr lang="en-US"/>
          </a:p>
        </p:txBody>
      </p:sp>
      <p:pic>
        <p:nvPicPr>
          <p:cNvPr id="21517" name="Picture 10"/>
          <p:cNvPicPr>
            <a:picLocks noChangeAspect="1" noChangeArrowheads="1"/>
          </p:cNvPicPr>
          <p:nvPr/>
        </p:nvPicPr>
        <p:blipFill>
          <a:blip r:embed="rId8" cstate="print"/>
          <a:srcRect/>
          <a:stretch>
            <a:fillRect/>
          </a:stretch>
        </p:blipFill>
        <p:spPr bwMode="auto">
          <a:xfrm>
            <a:off x="3276600" y="2286000"/>
            <a:ext cx="1066800" cy="979488"/>
          </a:xfrm>
          <a:prstGeom prst="rect">
            <a:avLst/>
          </a:prstGeom>
          <a:noFill/>
          <a:ln w="25400" algn="ctr">
            <a:noFill/>
            <a:miter lim="800000"/>
            <a:headEnd/>
            <a:tailEnd type="none" w="lg" len="lg"/>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Natural Mapping</a:t>
            </a:r>
          </a:p>
        </p:txBody>
      </p:sp>
      <p:sp>
        <p:nvSpPr>
          <p:cNvPr id="22531" name="Rectangle 3"/>
          <p:cNvSpPr>
            <a:spLocks noGrp="1" noChangeArrowheads="1"/>
          </p:cNvSpPr>
          <p:nvPr>
            <p:ph type="body" idx="1"/>
          </p:nvPr>
        </p:nvSpPr>
        <p:spPr/>
        <p:txBody>
          <a:bodyPr/>
          <a:lstStyle/>
          <a:p>
            <a:r>
              <a:rPr lang="en-US" smtClean="0"/>
              <a:t>Physical arrangement of controls should match arrangement of function</a:t>
            </a:r>
          </a:p>
          <a:p>
            <a:r>
              <a:rPr lang="en-US" smtClean="0"/>
              <a:t>Best mapping is direct, but natural mappings don</a:t>
            </a:r>
            <a:r>
              <a:rPr lang="en-US" smtClean="0">
                <a:latin typeface="Verdana" pitchFamily="-97" charset="0"/>
              </a:rPr>
              <a:t>’</a:t>
            </a:r>
            <a:r>
              <a:rPr lang="en-US" smtClean="0"/>
              <a:t>t have to be direct</a:t>
            </a:r>
          </a:p>
          <a:p>
            <a:pPr lvl="1"/>
            <a:r>
              <a:rPr lang="en-US" smtClean="0"/>
              <a:t>Light switches</a:t>
            </a:r>
          </a:p>
          <a:p>
            <a:pPr lvl="1"/>
            <a:r>
              <a:rPr lang="en-US" smtClean="0"/>
              <a:t>Stove burners</a:t>
            </a:r>
          </a:p>
          <a:p>
            <a:pPr lvl="1"/>
            <a:r>
              <a:rPr lang="en-US" smtClean="0"/>
              <a:t>Turn signals</a:t>
            </a:r>
          </a:p>
          <a:p>
            <a:pPr lvl="1"/>
            <a:r>
              <a:rPr lang="en-US" smtClean="0"/>
              <a:t>Audio mixer</a:t>
            </a:r>
          </a:p>
          <a:p>
            <a:endParaRPr lang="en-US" smtClean="0"/>
          </a:p>
        </p:txBody>
      </p:sp>
      <p:sp>
        <p:nvSpPr>
          <p:cNvPr id="22532" name="Date Placeholder 3"/>
          <p:cNvSpPr>
            <a:spLocks noGrp="1"/>
          </p:cNvSpPr>
          <p:nvPr>
            <p:ph type="dt" sz="quarter" idx="10"/>
          </p:nvPr>
        </p:nvSpPr>
        <p:spPr>
          <a:noFill/>
        </p:spPr>
        <p:txBody>
          <a:bodyPr/>
          <a:lstStyle/>
          <a:p>
            <a:r>
              <a:rPr lang="en-US" smtClean="0"/>
              <a:t>Spring 2011</a:t>
            </a:r>
          </a:p>
        </p:txBody>
      </p:sp>
      <p:sp>
        <p:nvSpPr>
          <p:cNvPr id="22533" name="Footer Placeholder 4"/>
          <p:cNvSpPr>
            <a:spLocks noGrp="1"/>
          </p:cNvSpPr>
          <p:nvPr>
            <p:ph type="ftr" sz="quarter" idx="11"/>
          </p:nvPr>
        </p:nvSpPr>
        <p:spPr>
          <a:noFill/>
        </p:spPr>
        <p:txBody>
          <a:bodyPr/>
          <a:lstStyle/>
          <a:p>
            <a:r>
              <a:rPr lang="en-US" smtClean="0"/>
              <a:t>6.813/6.831 User Interface Design and Implementation</a:t>
            </a:r>
          </a:p>
        </p:txBody>
      </p:sp>
      <p:sp>
        <p:nvSpPr>
          <p:cNvPr id="22534" name="Slide Number Placeholder 5"/>
          <p:cNvSpPr>
            <a:spLocks noGrp="1"/>
          </p:cNvSpPr>
          <p:nvPr>
            <p:ph type="sldNum" sz="quarter" idx="12"/>
          </p:nvPr>
        </p:nvSpPr>
        <p:spPr>
          <a:noFill/>
        </p:spPr>
        <p:txBody>
          <a:bodyPr/>
          <a:lstStyle/>
          <a:p>
            <a:fld id="{5DB62701-7820-48BB-A0C9-DEA721079249}" type="slidenum">
              <a:rPr lang="en-US" smtClean="0"/>
              <a:pPr/>
              <a:t>26</a:t>
            </a:fld>
            <a:endParaRPr lang="en-US" smtClean="0"/>
          </a:p>
        </p:txBody>
      </p:sp>
      <p:pic>
        <p:nvPicPr>
          <p:cNvPr id="22535" name="Picture 3" descr="cdibm"/>
          <p:cNvPicPr>
            <a:picLocks noChangeAspect="1" noChangeArrowheads="1"/>
          </p:cNvPicPr>
          <p:nvPr/>
        </p:nvPicPr>
        <p:blipFill>
          <a:blip r:embed="rId3" cstate="print"/>
          <a:srcRect/>
          <a:stretch>
            <a:fillRect/>
          </a:stretch>
        </p:blipFill>
        <p:spPr bwMode="auto">
          <a:xfrm>
            <a:off x="4343400" y="3505200"/>
            <a:ext cx="2514600" cy="2081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Visibility</a:t>
            </a:r>
          </a:p>
        </p:txBody>
      </p:sp>
      <p:sp>
        <p:nvSpPr>
          <p:cNvPr id="23555" name="Rectangle 3"/>
          <p:cNvSpPr>
            <a:spLocks noGrp="1" noChangeArrowheads="1"/>
          </p:cNvSpPr>
          <p:nvPr>
            <p:ph type="body" idx="1"/>
          </p:nvPr>
        </p:nvSpPr>
        <p:spPr/>
        <p:txBody>
          <a:bodyPr/>
          <a:lstStyle/>
          <a:p>
            <a:r>
              <a:rPr lang="en-US" smtClean="0"/>
              <a:t>Relevant parts of system should be visible</a:t>
            </a:r>
          </a:p>
          <a:p>
            <a:pPr lvl="1"/>
            <a:r>
              <a:rPr lang="en-US" smtClean="0"/>
              <a:t>Not usually a problem in the real world</a:t>
            </a:r>
          </a:p>
          <a:p>
            <a:pPr lvl="1"/>
            <a:r>
              <a:rPr lang="en-US" smtClean="0"/>
              <a:t>But takes extra effort in computer interfaces</a:t>
            </a:r>
          </a:p>
          <a:p>
            <a:pPr lvl="1"/>
            <a:endParaRPr lang="en-US" smtClean="0"/>
          </a:p>
          <a:p>
            <a:pPr lvl="1"/>
            <a:endParaRPr lang="en-US" smtClean="0"/>
          </a:p>
          <a:p>
            <a:pPr lvl="1"/>
            <a:endParaRPr lang="en-US" smtClean="0"/>
          </a:p>
          <a:p>
            <a:pPr lvl="1"/>
            <a:endParaRPr lang="en-US" smtClean="0"/>
          </a:p>
          <a:p>
            <a:pPr lvl="1"/>
            <a:endParaRPr lang="en-US" smtClean="0"/>
          </a:p>
          <a:p>
            <a:pPr lvl="1"/>
            <a:endParaRPr lang="en-US" smtClean="0"/>
          </a:p>
          <a:p>
            <a:r>
              <a:rPr lang="en-US" smtClean="0"/>
              <a:t>Availability of drag &amp; drop is often invisible</a:t>
            </a:r>
          </a:p>
        </p:txBody>
      </p:sp>
      <p:sp>
        <p:nvSpPr>
          <p:cNvPr id="23556" name="Date Placeholder 3"/>
          <p:cNvSpPr>
            <a:spLocks noGrp="1"/>
          </p:cNvSpPr>
          <p:nvPr>
            <p:ph type="dt" sz="quarter" idx="10"/>
          </p:nvPr>
        </p:nvSpPr>
        <p:spPr>
          <a:noFill/>
        </p:spPr>
        <p:txBody>
          <a:bodyPr/>
          <a:lstStyle/>
          <a:p>
            <a:r>
              <a:rPr lang="en-US" smtClean="0"/>
              <a:t>Spring 2011</a:t>
            </a:r>
          </a:p>
        </p:txBody>
      </p:sp>
      <p:sp>
        <p:nvSpPr>
          <p:cNvPr id="23557" name="Footer Placeholder 4"/>
          <p:cNvSpPr>
            <a:spLocks noGrp="1"/>
          </p:cNvSpPr>
          <p:nvPr>
            <p:ph type="ftr" sz="quarter" idx="11"/>
          </p:nvPr>
        </p:nvSpPr>
        <p:spPr>
          <a:noFill/>
        </p:spPr>
        <p:txBody>
          <a:bodyPr/>
          <a:lstStyle/>
          <a:p>
            <a:r>
              <a:rPr lang="en-US" smtClean="0"/>
              <a:t>6.813/6.831 User Interface Design and Implementation</a:t>
            </a:r>
          </a:p>
        </p:txBody>
      </p:sp>
      <p:sp>
        <p:nvSpPr>
          <p:cNvPr id="23558" name="Slide Number Placeholder 5"/>
          <p:cNvSpPr>
            <a:spLocks noGrp="1"/>
          </p:cNvSpPr>
          <p:nvPr>
            <p:ph type="sldNum" sz="quarter" idx="12"/>
          </p:nvPr>
        </p:nvSpPr>
        <p:spPr>
          <a:noFill/>
        </p:spPr>
        <p:txBody>
          <a:bodyPr/>
          <a:lstStyle/>
          <a:p>
            <a:fld id="{41854761-A51F-44FF-9237-AA7BDFAC537B}" type="slidenum">
              <a:rPr lang="en-US" smtClean="0"/>
              <a:pPr/>
              <a:t>27</a:t>
            </a:fld>
            <a:endParaRPr lang="en-US" smtClean="0"/>
          </a:p>
        </p:txBody>
      </p:sp>
      <p:grpSp>
        <p:nvGrpSpPr>
          <p:cNvPr id="23559" name="Group 10"/>
          <p:cNvGrpSpPr>
            <a:grpSpLocks/>
          </p:cNvGrpSpPr>
          <p:nvPr/>
        </p:nvGrpSpPr>
        <p:grpSpPr bwMode="auto">
          <a:xfrm>
            <a:off x="2438400" y="2971800"/>
            <a:ext cx="3200400" cy="2305050"/>
            <a:chOff x="838200" y="1447800"/>
            <a:chExt cx="7467600" cy="4514850"/>
          </a:xfrm>
        </p:grpSpPr>
        <p:pic>
          <p:nvPicPr>
            <p:cNvPr id="23560" name="Picture 3" descr="cdibmx"/>
            <p:cNvPicPr>
              <a:picLocks noChangeAspect="1" noChangeArrowheads="1"/>
            </p:cNvPicPr>
            <p:nvPr/>
          </p:nvPicPr>
          <p:blipFill>
            <a:blip r:embed="rId3" cstate="print"/>
            <a:srcRect/>
            <a:stretch>
              <a:fillRect/>
            </a:stretch>
          </p:blipFill>
          <p:spPr bwMode="auto">
            <a:xfrm>
              <a:off x="838200" y="1447800"/>
              <a:ext cx="7467600" cy="3284538"/>
            </a:xfrm>
            <a:prstGeom prst="rect">
              <a:avLst/>
            </a:prstGeom>
            <a:noFill/>
            <a:ln w="9525">
              <a:noFill/>
              <a:miter lim="800000"/>
              <a:headEnd/>
              <a:tailEnd/>
            </a:ln>
          </p:spPr>
        </p:pic>
        <p:pic>
          <p:nvPicPr>
            <p:cNvPr id="23561" name="Picture 4" descr="cdpage"/>
            <p:cNvPicPr>
              <a:picLocks noChangeAspect="1" noChangeArrowheads="1"/>
            </p:cNvPicPr>
            <p:nvPr/>
          </p:nvPicPr>
          <p:blipFill>
            <a:blip r:embed="rId4" cstate="print"/>
            <a:srcRect/>
            <a:stretch>
              <a:fillRect/>
            </a:stretch>
          </p:blipFill>
          <p:spPr bwMode="auto">
            <a:xfrm>
              <a:off x="5638800" y="5257800"/>
              <a:ext cx="1114425" cy="704850"/>
            </a:xfrm>
            <a:prstGeom prst="rect">
              <a:avLst/>
            </a:prstGeom>
            <a:noFill/>
            <a:ln w="9525">
              <a:noFill/>
              <a:miter lim="800000"/>
              <a:headEnd/>
              <a:tailEnd/>
            </a:ln>
          </p:spPr>
        </p:pic>
        <p:sp>
          <p:nvSpPr>
            <p:cNvPr id="23562" name="Text Box 5"/>
            <p:cNvSpPr txBox="1">
              <a:spLocks noChangeArrowheads="1"/>
            </p:cNvSpPr>
            <p:nvPr/>
          </p:nvSpPr>
          <p:spPr bwMode="auto">
            <a:xfrm>
              <a:off x="2819401" y="5105399"/>
              <a:ext cx="3678999" cy="783686"/>
            </a:xfrm>
            <a:prstGeom prst="rect">
              <a:avLst/>
            </a:prstGeom>
            <a:noFill/>
            <a:ln w="12700" cap="sq" algn="ctr">
              <a:noFill/>
              <a:miter lim="800000"/>
              <a:headEnd type="none" w="sm" len="sm"/>
              <a:tailEnd type="none" w="sm" len="sm"/>
            </a:ln>
          </p:spPr>
          <p:txBody>
            <a:bodyPr wrap="none" anchorCtr="1">
              <a:spAutoFit/>
            </a:bodyPr>
            <a:lstStyle/>
            <a:p>
              <a:r>
                <a:rPr lang="en-US" b="1">
                  <a:latin typeface="Gill Sans MT" pitchFamily="34" charset="0"/>
                </a:rPr>
                <a:t>mouse over</a:t>
              </a:r>
            </a:p>
          </p:txBody>
        </p:sp>
        <p:sp>
          <p:nvSpPr>
            <p:cNvPr id="23563" name="Line 6"/>
            <p:cNvSpPr>
              <a:spLocks noChangeShapeType="1"/>
            </p:cNvSpPr>
            <p:nvPr/>
          </p:nvSpPr>
          <p:spPr bwMode="auto">
            <a:xfrm>
              <a:off x="3962400" y="4419600"/>
              <a:ext cx="1524000" cy="838200"/>
            </a:xfrm>
            <a:prstGeom prst="line">
              <a:avLst/>
            </a:prstGeom>
            <a:noFill/>
            <a:ln w="76200" cap="sq">
              <a:solidFill>
                <a:schemeClr val="tx1"/>
              </a:solidFill>
              <a:round/>
              <a:headEnd type="none" w="sm" len="sm"/>
              <a:tailEnd type="triangle" w="med" len="med"/>
            </a:ln>
          </p:spPr>
          <p:txBody>
            <a:bodyPr wrap="none" anchorCtr="1"/>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Feedback</a:t>
            </a:r>
          </a:p>
        </p:txBody>
      </p:sp>
      <p:sp>
        <p:nvSpPr>
          <p:cNvPr id="24579" name="Rectangle 3"/>
          <p:cNvSpPr>
            <a:spLocks noGrp="1" noChangeArrowheads="1"/>
          </p:cNvSpPr>
          <p:nvPr>
            <p:ph type="body" idx="1"/>
          </p:nvPr>
        </p:nvSpPr>
        <p:spPr/>
        <p:txBody>
          <a:bodyPr/>
          <a:lstStyle/>
          <a:p>
            <a:pPr>
              <a:lnSpc>
                <a:spcPct val="90000"/>
              </a:lnSpc>
            </a:pPr>
            <a:r>
              <a:rPr lang="en-US" smtClean="0"/>
              <a:t>Actions should have immediate, visible effects</a:t>
            </a:r>
          </a:p>
          <a:p>
            <a:pPr lvl="1">
              <a:lnSpc>
                <a:spcPct val="90000"/>
              </a:lnSpc>
            </a:pPr>
            <a:r>
              <a:rPr lang="en-US" smtClean="0"/>
              <a:t>Push buttons</a:t>
            </a:r>
          </a:p>
          <a:p>
            <a:pPr lvl="1">
              <a:lnSpc>
                <a:spcPct val="90000"/>
              </a:lnSpc>
            </a:pPr>
            <a:r>
              <a:rPr lang="en-US" smtClean="0"/>
              <a:t>Scrollbars</a:t>
            </a:r>
          </a:p>
          <a:p>
            <a:pPr lvl="1">
              <a:lnSpc>
                <a:spcPct val="90000"/>
              </a:lnSpc>
            </a:pPr>
            <a:r>
              <a:rPr lang="en-US" smtClean="0"/>
              <a:t>Drag &amp; drop</a:t>
            </a:r>
          </a:p>
          <a:p>
            <a:pPr>
              <a:lnSpc>
                <a:spcPct val="90000"/>
              </a:lnSpc>
            </a:pPr>
            <a:r>
              <a:rPr lang="en-US" smtClean="0"/>
              <a:t>Kinds of feedback</a:t>
            </a:r>
          </a:p>
          <a:p>
            <a:pPr lvl="1">
              <a:lnSpc>
                <a:spcPct val="90000"/>
              </a:lnSpc>
            </a:pPr>
            <a:r>
              <a:rPr lang="en-US" smtClean="0"/>
              <a:t>Visual</a:t>
            </a:r>
          </a:p>
          <a:p>
            <a:pPr lvl="1">
              <a:lnSpc>
                <a:spcPct val="90000"/>
              </a:lnSpc>
            </a:pPr>
            <a:r>
              <a:rPr lang="en-US" smtClean="0"/>
              <a:t>Audio</a:t>
            </a:r>
          </a:p>
          <a:p>
            <a:pPr lvl="1">
              <a:lnSpc>
                <a:spcPct val="90000"/>
              </a:lnSpc>
            </a:pPr>
            <a:r>
              <a:rPr lang="en-US" smtClean="0"/>
              <a:t>Haptic</a:t>
            </a:r>
          </a:p>
          <a:p>
            <a:pPr lvl="1">
              <a:lnSpc>
                <a:spcPct val="90000"/>
              </a:lnSpc>
            </a:pPr>
            <a:endParaRPr lang="en-US" smtClean="0"/>
          </a:p>
          <a:p>
            <a:pPr>
              <a:lnSpc>
                <a:spcPct val="90000"/>
              </a:lnSpc>
            </a:pPr>
            <a:endParaRPr lang="en-US" smtClean="0"/>
          </a:p>
        </p:txBody>
      </p:sp>
      <p:sp>
        <p:nvSpPr>
          <p:cNvPr id="24580" name="Date Placeholder 3"/>
          <p:cNvSpPr>
            <a:spLocks noGrp="1"/>
          </p:cNvSpPr>
          <p:nvPr>
            <p:ph type="dt" sz="quarter" idx="10"/>
          </p:nvPr>
        </p:nvSpPr>
        <p:spPr>
          <a:noFill/>
        </p:spPr>
        <p:txBody>
          <a:bodyPr/>
          <a:lstStyle/>
          <a:p>
            <a:r>
              <a:rPr lang="en-US" smtClean="0"/>
              <a:t>Spring 2011</a:t>
            </a:r>
          </a:p>
        </p:txBody>
      </p:sp>
      <p:sp>
        <p:nvSpPr>
          <p:cNvPr id="24581" name="Footer Placeholder 4"/>
          <p:cNvSpPr>
            <a:spLocks noGrp="1"/>
          </p:cNvSpPr>
          <p:nvPr>
            <p:ph type="ftr" sz="quarter" idx="11"/>
          </p:nvPr>
        </p:nvSpPr>
        <p:spPr>
          <a:noFill/>
        </p:spPr>
        <p:txBody>
          <a:bodyPr/>
          <a:lstStyle/>
          <a:p>
            <a:r>
              <a:rPr lang="en-US" smtClean="0"/>
              <a:t>6.813/6.831 User Interface Design and Implementation</a:t>
            </a:r>
          </a:p>
        </p:txBody>
      </p:sp>
      <p:sp>
        <p:nvSpPr>
          <p:cNvPr id="24582" name="Slide Number Placeholder 5"/>
          <p:cNvSpPr>
            <a:spLocks noGrp="1"/>
          </p:cNvSpPr>
          <p:nvPr>
            <p:ph type="sldNum" sz="quarter" idx="12"/>
          </p:nvPr>
        </p:nvSpPr>
        <p:spPr>
          <a:noFill/>
        </p:spPr>
        <p:txBody>
          <a:bodyPr/>
          <a:lstStyle/>
          <a:p>
            <a:fld id="{A47A71C8-24C3-4BC1-B2F1-D35E49185F57}" type="slidenum">
              <a:rPr lang="en-US" smtClean="0"/>
              <a:pPr/>
              <a:t>28</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Consistency</a:t>
            </a:r>
          </a:p>
        </p:txBody>
      </p:sp>
      <p:sp>
        <p:nvSpPr>
          <p:cNvPr id="25603" name="Rectangle 4"/>
          <p:cNvSpPr>
            <a:spLocks noGrp="1" noChangeArrowheads="1"/>
          </p:cNvSpPr>
          <p:nvPr>
            <p:ph type="body" idx="1"/>
          </p:nvPr>
        </p:nvSpPr>
        <p:spPr/>
        <p:txBody>
          <a:bodyPr/>
          <a:lstStyle/>
          <a:p>
            <a:pPr>
              <a:lnSpc>
                <a:spcPct val="80000"/>
              </a:lnSpc>
            </a:pPr>
            <a:r>
              <a:rPr lang="en-US" smtClean="0"/>
              <a:t>Also called the “principle of least surprise”</a:t>
            </a:r>
          </a:p>
          <a:p>
            <a:pPr lvl="1">
              <a:lnSpc>
                <a:spcPct val="80000"/>
              </a:lnSpc>
            </a:pPr>
            <a:r>
              <a:rPr lang="en-US" smtClean="0"/>
              <a:t>Similar things should look and act similar</a:t>
            </a:r>
          </a:p>
          <a:p>
            <a:pPr lvl="1">
              <a:lnSpc>
                <a:spcPct val="80000"/>
              </a:lnSpc>
            </a:pPr>
            <a:r>
              <a:rPr lang="en-US" smtClean="0"/>
              <a:t>Different things should look different</a:t>
            </a:r>
          </a:p>
          <a:p>
            <a:pPr>
              <a:lnSpc>
                <a:spcPct val="80000"/>
              </a:lnSpc>
            </a:pPr>
            <a:r>
              <a:rPr lang="en-US" smtClean="0"/>
              <a:t>Kinds of consistency</a:t>
            </a:r>
          </a:p>
          <a:p>
            <a:pPr lvl="1"/>
            <a:r>
              <a:rPr lang="en-US" smtClean="0"/>
              <a:t>Internal</a:t>
            </a:r>
          </a:p>
          <a:p>
            <a:pPr lvl="1"/>
            <a:r>
              <a:rPr lang="en-US" smtClean="0"/>
              <a:t>External</a:t>
            </a:r>
          </a:p>
          <a:p>
            <a:pPr lvl="1"/>
            <a:r>
              <a:rPr lang="en-US" smtClean="0"/>
              <a:t>Metaphorical</a:t>
            </a:r>
          </a:p>
          <a:p>
            <a:pPr>
              <a:lnSpc>
                <a:spcPct val="80000"/>
              </a:lnSpc>
            </a:pPr>
            <a:endParaRPr lang="en-US" smtClean="0"/>
          </a:p>
        </p:txBody>
      </p:sp>
      <p:sp>
        <p:nvSpPr>
          <p:cNvPr id="25604" name="Date Placeholder 3"/>
          <p:cNvSpPr>
            <a:spLocks noGrp="1"/>
          </p:cNvSpPr>
          <p:nvPr>
            <p:ph type="dt" sz="quarter" idx="10"/>
          </p:nvPr>
        </p:nvSpPr>
        <p:spPr>
          <a:noFill/>
        </p:spPr>
        <p:txBody>
          <a:bodyPr/>
          <a:lstStyle/>
          <a:p>
            <a:r>
              <a:rPr lang="en-US" smtClean="0"/>
              <a:t>Spring 2011</a:t>
            </a:r>
          </a:p>
        </p:txBody>
      </p:sp>
      <p:sp>
        <p:nvSpPr>
          <p:cNvPr id="25605" name="Footer Placeholder 4"/>
          <p:cNvSpPr>
            <a:spLocks noGrp="1"/>
          </p:cNvSpPr>
          <p:nvPr>
            <p:ph type="ftr" sz="quarter" idx="11"/>
          </p:nvPr>
        </p:nvSpPr>
        <p:spPr>
          <a:noFill/>
        </p:spPr>
        <p:txBody>
          <a:bodyPr/>
          <a:lstStyle/>
          <a:p>
            <a:r>
              <a:rPr lang="en-US" smtClean="0"/>
              <a:t>6.813/6.831 User Interface Design and Implementation</a:t>
            </a:r>
          </a:p>
        </p:txBody>
      </p:sp>
      <p:sp>
        <p:nvSpPr>
          <p:cNvPr id="25606" name="Slide Number Placeholder 5"/>
          <p:cNvSpPr>
            <a:spLocks noGrp="1"/>
          </p:cNvSpPr>
          <p:nvPr>
            <p:ph type="sldNum" sz="quarter" idx="12"/>
          </p:nvPr>
        </p:nvSpPr>
        <p:spPr>
          <a:noFill/>
        </p:spPr>
        <p:txBody>
          <a:bodyPr/>
          <a:lstStyle/>
          <a:p>
            <a:fld id="{20996EB9-3AF5-4885-815D-6E73FA23A73C}" type="slidenum">
              <a:rPr lang="en-US" smtClean="0"/>
              <a:pPr/>
              <a:t>29</a:t>
            </a:fld>
            <a:endParaRPr lang="en-US" smtClean="0"/>
          </a:p>
        </p:txBody>
      </p:sp>
      <p:pic>
        <p:nvPicPr>
          <p:cNvPr id="25607" name="Picture 5" descr="cdibmx"/>
          <p:cNvPicPr>
            <a:picLocks noChangeAspect="1" noChangeArrowheads="1"/>
          </p:cNvPicPr>
          <p:nvPr/>
        </p:nvPicPr>
        <p:blipFill>
          <a:blip r:embed="rId3" cstate="print"/>
          <a:srcRect/>
          <a:stretch>
            <a:fillRect/>
          </a:stretch>
        </p:blipFill>
        <p:spPr bwMode="auto">
          <a:xfrm>
            <a:off x="3886200" y="3276600"/>
            <a:ext cx="4572000" cy="2011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UI Hall of Shame!</a:t>
            </a:r>
          </a:p>
        </p:txBody>
      </p:sp>
      <p:sp>
        <p:nvSpPr>
          <p:cNvPr id="6147" name="Text Placeholder 7"/>
          <p:cNvSpPr>
            <a:spLocks noGrp="1"/>
          </p:cNvSpPr>
          <p:nvPr>
            <p:ph type="body" idx="1"/>
          </p:nvPr>
        </p:nvSpPr>
        <p:spPr/>
        <p:txBody>
          <a:bodyPr/>
          <a:lstStyle/>
          <a:p>
            <a:endParaRPr lang="en-US" smtClean="0"/>
          </a:p>
        </p:txBody>
      </p:sp>
      <p:sp>
        <p:nvSpPr>
          <p:cNvPr id="6148" name="Date Placeholder 2"/>
          <p:cNvSpPr>
            <a:spLocks noGrp="1"/>
          </p:cNvSpPr>
          <p:nvPr>
            <p:ph type="dt" sz="quarter" idx="10"/>
          </p:nvPr>
        </p:nvSpPr>
        <p:spPr>
          <a:noFill/>
        </p:spPr>
        <p:txBody>
          <a:bodyPr/>
          <a:lstStyle/>
          <a:p>
            <a:r>
              <a:rPr lang="en-US" smtClean="0"/>
              <a:t>Spring 2011</a:t>
            </a:r>
          </a:p>
        </p:txBody>
      </p:sp>
      <p:sp>
        <p:nvSpPr>
          <p:cNvPr id="6149" name="Footer Placeholder 3"/>
          <p:cNvSpPr>
            <a:spLocks noGrp="1"/>
          </p:cNvSpPr>
          <p:nvPr>
            <p:ph type="ftr" sz="quarter" idx="11"/>
          </p:nvPr>
        </p:nvSpPr>
        <p:spPr>
          <a:noFill/>
        </p:spPr>
        <p:txBody>
          <a:bodyPr/>
          <a:lstStyle/>
          <a:p>
            <a:r>
              <a:rPr lang="en-US" smtClean="0"/>
              <a:t>6.813/6.831 User Interface Design and Implementation</a:t>
            </a:r>
          </a:p>
        </p:txBody>
      </p:sp>
      <p:sp>
        <p:nvSpPr>
          <p:cNvPr id="6150" name="Slide Number Placeholder 4"/>
          <p:cNvSpPr>
            <a:spLocks noGrp="1"/>
          </p:cNvSpPr>
          <p:nvPr>
            <p:ph type="sldNum" sz="quarter" idx="12"/>
          </p:nvPr>
        </p:nvSpPr>
        <p:spPr>
          <a:noFill/>
        </p:spPr>
        <p:txBody>
          <a:bodyPr/>
          <a:lstStyle/>
          <a:p>
            <a:fld id="{FA0511A7-FE39-4788-A96B-28A1A3827947}" type="slidenum">
              <a:rPr lang="en-US" smtClean="0"/>
              <a:pPr/>
              <a:t>3</a:t>
            </a:fld>
            <a:endParaRPr lang="en-US" smtClean="0"/>
          </a:p>
        </p:txBody>
      </p:sp>
      <p:pic>
        <p:nvPicPr>
          <p:cNvPr id="6151" name="Picture 3" descr="cdibmx"/>
          <p:cNvPicPr>
            <a:picLocks noChangeAspect="1" noChangeArrowheads="1"/>
          </p:cNvPicPr>
          <p:nvPr/>
        </p:nvPicPr>
        <p:blipFill>
          <a:blip r:embed="rId3" cstate="print"/>
          <a:srcRect/>
          <a:stretch>
            <a:fillRect/>
          </a:stretch>
        </p:blipFill>
        <p:spPr bwMode="auto">
          <a:xfrm>
            <a:off x="838200" y="1447800"/>
            <a:ext cx="7467600" cy="3284538"/>
          </a:xfrm>
          <a:prstGeom prst="rect">
            <a:avLst/>
          </a:prstGeom>
          <a:noFill/>
          <a:ln w="9525">
            <a:noFill/>
            <a:miter lim="800000"/>
            <a:headEnd/>
            <a:tailEnd/>
          </a:ln>
        </p:spPr>
      </p:pic>
      <p:sp>
        <p:nvSpPr>
          <p:cNvPr id="6152" name="Rectangle 4"/>
          <p:cNvSpPr>
            <a:spLocks noChangeArrowheads="1"/>
          </p:cNvSpPr>
          <p:nvPr/>
        </p:nvSpPr>
        <p:spPr bwMode="auto">
          <a:xfrm>
            <a:off x="5867400" y="4724400"/>
            <a:ext cx="2478088" cy="274638"/>
          </a:xfrm>
          <a:prstGeom prst="rect">
            <a:avLst/>
          </a:prstGeom>
          <a:noFill/>
          <a:ln w="12700" algn="ctr">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pitchFamily="34" charset="0"/>
                <a:cs typeface="Times New Roman" pitchFamily="-97" charset="0"/>
              </a:rPr>
              <a:t>Source: Interface Hall of Shame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Consistency of Layout</a:t>
            </a:r>
          </a:p>
        </p:txBody>
      </p:sp>
      <p:sp>
        <p:nvSpPr>
          <p:cNvPr id="26627" name="Rectangle 3"/>
          <p:cNvSpPr>
            <a:spLocks noGrp="1" noChangeArrowheads="1"/>
          </p:cNvSpPr>
          <p:nvPr>
            <p:ph type="body" idx="1"/>
          </p:nvPr>
        </p:nvSpPr>
        <p:spPr/>
        <p:txBody>
          <a:bodyPr/>
          <a:lstStyle/>
          <a:p>
            <a:endParaRPr lang="en-US" smtClean="0"/>
          </a:p>
        </p:txBody>
      </p:sp>
      <p:sp>
        <p:nvSpPr>
          <p:cNvPr id="26628" name="Date Placeholder 3"/>
          <p:cNvSpPr>
            <a:spLocks noGrp="1"/>
          </p:cNvSpPr>
          <p:nvPr>
            <p:ph type="dt" sz="quarter" idx="10"/>
          </p:nvPr>
        </p:nvSpPr>
        <p:spPr>
          <a:noFill/>
        </p:spPr>
        <p:txBody>
          <a:bodyPr/>
          <a:lstStyle/>
          <a:p>
            <a:r>
              <a:rPr lang="en-US" smtClean="0"/>
              <a:t>Spring 2011</a:t>
            </a:r>
          </a:p>
        </p:txBody>
      </p:sp>
      <p:sp>
        <p:nvSpPr>
          <p:cNvPr id="26629" name="Footer Placeholder 4"/>
          <p:cNvSpPr>
            <a:spLocks noGrp="1"/>
          </p:cNvSpPr>
          <p:nvPr>
            <p:ph type="ftr" sz="quarter" idx="11"/>
          </p:nvPr>
        </p:nvSpPr>
        <p:spPr>
          <a:noFill/>
        </p:spPr>
        <p:txBody>
          <a:bodyPr/>
          <a:lstStyle/>
          <a:p>
            <a:r>
              <a:rPr lang="en-US" smtClean="0"/>
              <a:t>6.813/6.831 User Interface Design and Implementation</a:t>
            </a:r>
          </a:p>
        </p:txBody>
      </p:sp>
      <p:sp>
        <p:nvSpPr>
          <p:cNvPr id="26630" name="Slide Number Placeholder 5"/>
          <p:cNvSpPr>
            <a:spLocks noGrp="1"/>
          </p:cNvSpPr>
          <p:nvPr>
            <p:ph type="sldNum" sz="quarter" idx="12"/>
          </p:nvPr>
        </p:nvSpPr>
        <p:spPr>
          <a:noFill/>
        </p:spPr>
        <p:txBody>
          <a:bodyPr/>
          <a:lstStyle/>
          <a:p>
            <a:fld id="{8BE6E129-FE73-4763-A485-D058918A3207}" type="slidenum">
              <a:rPr lang="en-US" smtClean="0"/>
              <a:pPr/>
              <a:t>30</a:t>
            </a:fld>
            <a:endParaRPr lang="en-US" smtClean="0"/>
          </a:p>
        </p:txBody>
      </p:sp>
      <p:grpSp>
        <p:nvGrpSpPr>
          <p:cNvPr id="26631" name="Group 9"/>
          <p:cNvGrpSpPr>
            <a:grpSpLocks/>
          </p:cNvGrpSpPr>
          <p:nvPr/>
        </p:nvGrpSpPr>
        <p:grpSpPr bwMode="auto">
          <a:xfrm>
            <a:off x="5029200" y="1371600"/>
            <a:ext cx="3228975" cy="2270125"/>
            <a:chOff x="336" y="2074"/>
            <a:chExt cx="2034" cy="1430"/>
          </a:xfrm>
        </p:grpSpPr>
        <p:pic>
          <p:nvPicPr>
            <p:cNvPr id="26635" name="Picture 6" descr="vbok3"/>
            <p:cNvPicPr>
              <a:picLocks noChangeAspect="1" noChangeArrowheads="1"/>
            </p:cNvPicPr>
            <p:nvPr/>
          </p:nvPicPr>
          <p:blipFill>
            <a:blip r:embed="rId3" cstate="print"/>
            <a:srcRect/>
            <a:stretch>
              <a:fillRect/>
            </a:stretch>
          </p:blipFill>
          <p:spPr bwMode="auto">
            <a:xfrm>
              <a:off x="480" y="2746"/>
              <a:ext cx="1344" cy="758"/>
            </a:xfrm>
            <a:prstGeom prst="rect">
              <a:avLst/>
            </a:prstGeom>
            <a:noFill/>
            <a:ln w="9525">
              <a:noFill/>
              <a:miter lim="800000"/>
              <a:headEnd/>
              <a:tailEnd/>
            </a:ln>
          </p:spPr>
        </p:pic>
        <p:pic>
          <p:nvPicPr>
            <p:cNvPr id="26636" name="Picture 7" descr="vbok1"/>
            <p:cNvPicPr>
              <a:picLocks noChangeAspect="1" noChangeArrowheads="1"/>
            </p:cNvPicPr>
            <p:nvPr/>
          </p:nvPicPr>
          <p:blipFill>
            <a:blip r:embed="rId4" cstate="print"/>
            <a:srcRect/>
            <a:stretch>
              <a:fillRect/>
            </a:stretch>
          </p:blipFill>
          <p:spPr bwMode="auto">
            <a:xfrm>
              <a:off x="1008" y="2362"/>
              <a:ext cx="1362" cy="768"/>
            </a:xfrm>
            <a:prstGeom prst="rect">
              <a:avLst/>
            </a:prstGeom>
            <a:noFill/>
            <a:ln w="9525">
              <a:noFill/>
              <a:miter lim="800000"/>
              <a:headEnd/>
              <a:tailEnd/>
            </a:ln>
          </p:spPr>
        </p:pic>
        <p:pic>
          <p:nvPicPr>
            <p:cNvPr id="26637" name="Picture 8" descr="vbok2"/>
            <p:cNvPicPr>
              <a:picLocks noChangeAspect="1" noChangeArrowheads="1"/>
            </p:cNvPicPr>
            <p:nvPr/>
          </p:nvPicPr>
          <p:blipFill>
            <a:blip r:embed="rId5" cstate="print"/>
            <a:srcRect/>
            <a:stretch>
              <a:fillRect/>
            </a:stretch>
          </p:blipFill>
          <p:spPr bwMode="auto">
            <a:xfrm>
              <a:off x="336" y="2074"/>
              <a:ext cx="1362" cy="768"/>
            </a:xfrm>
            <a:prstGeom prst="rect">
              <a:avLst/>
            </a:prstGeom>
            <a:noFill/>
            <a:ln w="9525">
              <a:noFill/>
              <a:miter lim="800000"/>
              <a:headEnd/>
              <a:tailEnd/>
            </a:ln>
          </p:spPr>
        </p:pic>
      </p:grpSp>
      <p:pic>
        <p:nvPicPr>
          <p:cNvPr id="26632" name="Picture 3" descr="w6opt"/>
          <p:cNvPicPr>
            <a:picLocks noChangeAspect="1" noChangeArrowheads="1" noCrop="1"/>
          </p:cNvPicPr>
          <p:nvPr/>
        </p:nvPicPr>
        <p:blipFill>
          <a:blip r:embed="rId6" cstate="print"/>
          <a:srcRect/>
          <a:stretch>
            <a:fillRect/>
          </a:stretch>
        </p:blipFill>
        <p:spPr bwMode="auto">
          <a:xfrm>
            <a:off x="228600" y="4325938"/>
            <a:ext cx="3657600" cy="1465262"/>
          </a:xfrm>
          <a:prstGeom prst="rect">
            <a:avLst/>
          </a:prstGeom>
          <a:noFill/>
          <a:ln w="9525">
            <a:noFill/>
            <a:miter lim="800000"/>
            <a:headEnd/>
            <a:tailEnd/>
          </a:ln>
        </p:spPr>
      </p:pic>
      <p:pic>
        <p:nvPicPr>
          <p:cNvPr id="26633" name="Picture 9"/>
          <p:cNvPicPr>
            <a:picLocks noChangeAspect="1" noChangeArrowheads="1"/>
          </p:cNvPicPr>
          <p:nvPr/>
        </p:nvPicPr>
        <p:blipFill>
          <a:blip r:embed="rId7" cstate="print"/>
          <a:srcRect l="16982" t="15875" r="30190" b="16495"/>
          <a:stretch>
            <a:fillRect/>
          </a:stretch>
        </p:blipFill>
        <p:spPr bwMode="auto">
          <a:xfrm>
            <a:off x="1600200" y="990600"/>
            <a:ext cx="2667000" cy="3124200"/>
          </a:xfrm>
          <a:prstGeom prst="rect">
            <a:avLst/>
          </a:prstGeom>
          <a:noFill/>
          <a:ln w="25400" algn="ctr">
            <a:noFill/>
            <a:miter lim="800000"/>
            <a:headEnd/>
            <a:tailEnd type="none" w="lg" len="lg"/>
          </a:ln>
        </p:spPr>
      </p:pic>
      <p:pic>
        <p:nvPicPr>
          <p:cNvPr id="26634" name="Picture 9" descr="rtm_tabs.png"/>
          <p:cNvPicPr>
            <a:picLocks noChangeAspect="1"/>
          </p:cNvPicPr>
          <p:nvPr/>
        </p:nvPicPr>
        <p:blipFill>
          <a:blip r:embed="rId8" cstate="print"/>
          <a:srcRect b="32306"/>
          <a:stretch>
            <a:fillRect/>
          </a:stretch>
        </p:blipFill>
        <p:spPr bwMode="auto">
          <a:xfrm>
            <a:off x="4419600" y="4183063"/>
            <a:ext cx="3962400" cy="19542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6"/>
          <p:cNvSpPr>
            <a:spLocks noGrp="1"/>
          </p:cNvSpPr>
          <p:nvPr>
            <p:ph type="title"/>
          </p:nvPr>
        </p:nvSpPr>
        <p:spPr/>
        <p:txBody>
          <a:bodyPr/>
          <a:lstStyle/>
          <a:p>
            <a:r>
              <a:rPr lang="en-US" smtClean="0"/>
              <a:t>Consistency in Wording</a:t>
            </a:r>
          </a:p>
        </p:txBody>
      </p:sp>
      <p:sp>
        <p:nvSpPr>
          <p:cNvPr id="27651" name="Text Placeholder 7"/>
          <p:cNvSpPr>
            <a:spLocks noGrp="1"/>
          </p:cNvSpPr>
          <p:nvPr>
            <p:ph type="body" idx="1"/>
          </p:nvPr>
        </p:nvSpPr>
        <p:spPr/>
        <p:txBody>
          <a:bodyPr/>
          <a:lstStyle/>
          <a:p>
            <a:endParaRPr lang="en-US" smtClean="0"/>
          </a:p>
        </p:txBody>
      </p:sp>
      <p:sp>
        <p:nvSpPr>
          <p:cNvPr id="27652" name="Date Placeholder 3"/>
          <p:cNvSpPr>
            <a:spLocks noGrp="1"/>
          </p:cNvSpPr>
          <p:nvPr>
            <p:ph type="dt" sz="quarter" idx="10"/>
          </p:nvPr>
        </p:nvSpPr>
        <p:spPr>
          <a:noFill/>
        </p:spPr>
        <p:txBody>
          <a:bodyPr/>
          <a:lstStyle/>
          <a:p>
            <a:r>
              <a:rPr lang="en-US" smtClean="0"/>
              <a:t>Spring 2011</a:t>
            </a:r>
          </a:p>
        </p:txBody>
      </p:sp>
      <p:sp>
        <p:nvSpPr>
          <p:cNvPr id="27653" name="Footer Placeholder 4"/>
          <p:cNvSpPr>
            <a:spLocks noGrp="1"/>
          </p:cNvSpPr>
          <p:nvPr>
            <p:ph type="ftr" sz="quarter" idx="11"/>
          </p:nvPr>
        </p:nvSpPr>
        <p:spPr>
          <a:noFill/>
        </p:spPr>
        <p:txBody>
          <a:bodyPr/>
          <a:lstStyle/>
          <a:p>
            <a:r>
              <a:rPr lang="en-US" smtClean="0"/>
              <a:t>6.813/6.831 User Interface Design and Implementation</a:t>
            </a:r>
          </a:p>
        </p:txBody>
      </p:sp>
      <p:sp>
        <p:nvSpPr>
          <p:cNvPr id="27654" name="Slide Number Placeholder 5"/>
          <p:cNvSpPr>
            <a:spLocks noGrp="1"/>
          </p:cNvSpPr>
          <p:nvPr>
            <p:ph type="sldNum" sz="quarter" idx="12"/>
          </p:nvPr>
        </p:nvSpPr>
        <p:spPr>
          <a:noFill/>
        </p:spPr>
        <p:txBody>
          <a:bodyPr/>
          <a:lstStyle/>
          <a:p>
            <a:fld id="{59611810-6F36-4E19-9D90-6427E6D2E01B}" type="slidenum">
              <a:rPr lang="en-US" smtClean="0"/>
              <a:pPr/>
              <a:t>31</a:t>
            </a:fld>
            <a:endParaRPr lang="en-US" smtClean="0"/>
          </a:p>
        </p:txBody>
      </p:sp>
      <p:pic>
        <p:nvPicPr>
          <p:cNvPr id="79875" name="Picture 3"/>
          <p:cNvPicPr>
            <a:picLocks noChangeAspect="1" noChangeArrowheads="1"/>
          </p:cNvPicPr>
          <p:nvPr/>
        </p:nvPicPr>
        <p:blipFill>
          <a:blip r:embed="rId3" cstate="print"/>
          <a:srcRect l="3125" t="44350" r="60938" b="43221"/>
          <a:stretch>
            <a:fillRect/>
          </a:stretch>
        </p:blipFill>
        <p:spPr bwMode="auto">
          <a:xfrm>
            <a:off x="762000" y="4648200"/>
            <a:ext cx="3505200" cy="838200"/>
          </a:xfrm>
          <a:prstGeom prst="rect">
            <a:avLst/>
          </a:prstGeom>
          <a:ln>
            <a:headEnd type="none" w="med" len="med"/>
            <a:tailEnd type="none" w="lg" len="lg"/>
          </a:ln>
        </p:spPr>
        <p:style>
          <a:lnRef idx="0">
            <a:schemeClr val="accent3"/>
          </a:lnRef>
          <a:fillRef idx="3">
            <a:schemeClr val="accent3"/>
          </a:fillRef>
          <a:effectRef idx="3">
            <a:schemeClr val="accent3"/>
          </a:effectRef>
          <a:fontRef idx="minor">
            <a:schemeClr val="lt1"/>
          </a:fontRef>
        </p:style>
      </p:pic>
      <p:pic>
        <p:nvPicPr>
          <p:cNvPr id="79876" name="Picture 4"/>
          <p:cNvPicPr>
            <a:picLocks noChangeAspect="1" noChangeArrowheads="1"/>
          </p:cNvPicPr>
          <p:nvPr/>
        </p:nvPicPr>
        <p:blipFill>
          <a:blip r:embed="rId4" cstate="print"/>
          <a:srcRect l="3125" t="74859" r="62500" b="13842"/>
          <a:stretch>
            <a:fillRect/>
          </a:stretch>
        </p:blipFill>
        <p:spPr bwMode="auto">
          <a:xfrm>
            <a:off x="762000" y="3352800"/>
            <a:ext cx="3352800" cy="762000"/>
          </a:xfrm>
          <a:prstGeom prst="rect">
            <a:avLst/>
          </a:prstGeom>
          <a:ln>
            <a:headEnd type="none" w="med" len="med"/>
            <a:tailEnd type="none" w="lg" len="lg"/>
          </a:ln>
        </p:spPr>
        <p:style>
          <a:lnRef idx="0">
            <a:schemeClr val="accent3"/>
          </a:lnRef>
          <a:fillRef idx="3">
            <a:schemeClr val="accent3"/>
          </a:fillRef>
          <a:effectRef idx="3">
            <a:schemeClr val="accent3"/>
          </a:effectRef>
          <a:fontRef idx="minor">
            <a:schemeClr val="lt1"/>
          </a:fontRef>
        </p:style>
      </p:pic>
      <p:pic>
        <p:nvPicPr>
          <p:cNvPr id="79877" name="Picture 5"/>
          <p:cNvPicPr>
            <a:picLocks noChangeAspect="1" noChangeArrowheads="1"/>
          </p:cNvPicPr>
          <p:nvPr/>
        </p:nvPicPr>
        <p:blipFill>
          <a:blip r:embed="rId5" cstate="print"/>
          <a:srcRect l="3125" t="61299" r="62500" b="21752"/>
          <a:stretch>
            <a:fillRect/>
          </a:stretch>
        </p:blipFill>
        <p:spPr bwMode="auto">
          <a:xfrm>
            <a:off x="4495800" y="3276600"/>
            <a:ext cx="3352800" cy="1143000"/>
          </a:xfrm>
          <a:prstGeom prst="rect">
            <a:avLst/>
          </a:prstGeom>
          <a:ln>
            <a:headEnd type="none" w="med" len="med"/>
            <a:tailEnd type="none" w="lg" len="lg"/>
          </a:ln>
        </p:spPr>
        <p:style>
          <a:lnRef idx="0">
            <a:schemeClr val="accent3"/>
          </a:lnRef>
          <a:fillRef idx="3">
            <a:schemeClr val="accent3"/>
          </a:fillRef>
          <a:effectRef idx="3">
            <a:schemeClr val="accent3"/>
          </a:effectRef>
          <a:fontRef idx="minor">
            <a:schemeClr val="lt1"/>
          </a:fontRef>
        </p:style>
      </p:pic>
      <p:pic>
        <p:nvPicPr>
          <p:cNvPr id="13" name="Picture 5"/>
          <p:cNvPicPr>
            <a:picLocks noChangeAspect="1" noChangeArrowheads="1"/>
          </p:cNvPicPr>
          <p:nvPr/>
        </p:nvPicPr>
        <p:blipFill>
          <a:blip r:embed="rId5" cstate="print"/>
          <a:srcRect l="4688" t="45480" r="52344" b="39831"/>
          <a:stretch>
            <a:fillRect/>
          </a:stretch>
        </p:blipFill>
        <p:spPr bwMode="auto">
          <a:xfrm>
            <a:off x="4648200" y="4648200"/>
            <a:ext cx="4191000" cy="990600"/>
          </a:xfrm>
          <a:prstGeom prst="rect">
            <a:avLst/>
          </a:prstGeom>
          <a:ln>
            <a:headEnd type="none" w="med" len="med"/>
            <a:tailEnd type="none" w="lg" len="lg"/>
          </a:ln>
        </p:spPr>
        <p:style>
          <a:lnRef idx="0">
            <a:schemeClr val="accent3"/>
          </a:lnRef>
          <a:fillRef idx="3">
            <a:schemeClr val="accent3"/>
          </a:fillRef>
          <a:effectRef idx="3">
            <a:schemeClr val="accent3"/>
          </a:effectRef>
          <a:fontRef idx="minor">
            <a:schemeClr val="lt1"/>
          </a:fontRef>
        </p:style>
      </p:pic>
      <p:pic>
        <p:nvPicPr>
          <p:cNvPr id="27659" name="Picture 6"/>
          <p:cNvPicPr>
            <a:picLocks noChangeAspect="1" noChangeArrowheads="1"/>
          </p:cNvPicPr>
          <p:nvPr/>
        </p:nvPicPr>
        <p:blipFill>
          <a:blip r:embed="rId6" cstate="print"/>
          <a:srcRect l="3125" t="20622" r="3125" b="62428"/>
          <a:stretch>
            <a:fillRect/>
          </a:stretch>
        </p:blipFill>
        <p:spPr bwMode="auto">
          <a:xfrm>
            <a:off x="685800" y="1981200"/>
            <a:ext cx="7848600" cy="981075"/>
          </a:xfrm>
          <a:prstGeom prst="rect">
            <a:avLst/>
          </a:prstGeom>
          <a:noFill/>
          <a:ln w="25400" algn="ctr">
            <a:noFill/>
            <a:miter lim="800000"/>
            <a:headEnd/>
            <a:tailEnd type="none" w="lg" len="lg"/>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Speak the User’s Language</a:t>
            </a:r>
          </a:p>
        </p:txBody>
      </p:sp>
      <p:sp>
        <p:nvSpPr>
          <p:cNvPr id="28675" name="Rectangle 4"/>
          <p:cNvSpPr>
            <a:spLocks noGrp="1" noChangeArrowheads="1"/>
          </p:cNvSpPr>
          <p:nvPr>
            <p:ph type="body" idx="1"/>
          </p:nvPr>
        </p:nvSpPr>
        <p:spPr>
          <a:xfrm>
            <a:off x="685800" y="1371600"/>
            <a:ext cx="7772400" cy="4724400"/>
          </a:xfrm>
        </p:spPr>
        <p:txBody>
          <a:bodyPr/>
          <a:lstStyle/>
          <a:p>
            <a:pPr>
              <a:lnSpc>
                <a:spcPct val="90000"/>
              </a:lnSpc>
            </a:pPr>
            <a:r>
              <a:rPr lang="en-US" sz="2400" dirty="0" smtClean="0"/>
              <a:t>Use common words, not techie jargon</a:t>
            </a:r>
          </a:p>
          <a:p>
            <a:pPr lvl="1">
              <a:lnSpc>
                <a:spcPct val="90000"/>
              </a:lnSpc>
            </a:pPr>
            <a:r>
              <a:rPr lang="en-US" sz="2000" dirty="0" smtClean="0"/>
              <a:t>But use domain-specific terms where appropriate</a:t>
            </a:r>
          </a:p>
          <a:p>
            <a:pPr>
              <a:lnSpc>
                <a:spcPct val="90000"/>
              </a:lnSpc>
            </a:pPr>
            <a:r>
              <a:rPr lang="en-US" sz="2400" dirty="0" smtClean="0"/>
              <a:t>Allow aliases/synonyms in command languages</a:t>
            </a:r>
          </a:p>
          <a:p>
            <a:pPr>
              <a:lnSpc>
                <a:spcPct val="90000"/>
              </a:lnSpc>
              <a:buNone/>
            </a:pPr>
            <a:endParaRPr lang="en-US" sz="2400" dirty="0" smtClean="0"/>
          </a:p>
          <a:p>
            <a:pPr>
              <a:lnSpc>
                <a:spcPct val="90000"/>
              </a:lnSpc>
              <a:buFontTx/>
              <a:buNone/>
            </a:pPr>
            <a:endParaRPr lang="en-US" sz="2000" dirty="0" smtClean="0"/>
          </a:p>
        </p:txBody>
      </p:sp>
      <p:sp>
        <p:nvSpPr>
          <p:cNvPr id="28676" name="Date Placeholder 4"/>
          <p:cNvSpPr>
            <a:spLocks noGrp="1"/>
          </p:cNvSpPr>
          <p:nvPr>
            <p:ph type="dt" sz="quarter" idx="10"/>
          </p:nvPr>
        </p:nvSpPr>
        <p:spPr>
          <a:noFill/>
        </p:spPr>
        <p:txBody>
          <a:bodyPr/>
          <a:lstStyle/>
          <a:p>
            <a:r>
              <a:rPr lang="en-US" smtClean="0"/>
              <a:t>Spring 2011</a:t>
            </a:r>
          </a:p>
        </p:txBody>
      </p:sp>
      <p:sp>
        <p:nvSpPr>
          <p:cNvPr id="28677" name="Footer Placeholder 5"/>
          <p:cNvSpPr>
            <a:spLocks noGrp="1"/>
          </p:cNvSpPr>
          <p:nvPr>
            <p:ph type="ftr" sz="quarter" idx="11"/>
          </p:nvPr>
        </p:nvSpPr>
        <p:spPr>
          <a:noFill/>
        </p:spPr>
        <p:txBody>
          <a:bodyPr/>
          <a:lstStyle/>
          <a:p>
            <a:r>
              <a:rPr lang="en-US" smtClean="0"/>
              <a:t>6.813/6.831 User Interface Design and Implementation</a:t>
            </a:r>
          </a:p>
        </p:txBody>
      </p:sp>
      <p:sp>
        <p:nvSpPr>
          <p:cNvPr id="28678" name="Slide Number Placeholder 6"/>
          <p:cNvSpPr>
            <a:spLocks noGrp="1"/>
          </p:cNvSpPr>
          <p:nvPr>
            <p:ph type="sldNum" sz="quarter" idx="12"/>
          </p:nvPr>
        </p:nvSpPr>
        <p:spPr>
          <a:noFill/>
        </p:spPr>
        <p:txBody>
          <a:bodyPr/>
          <a:lstStyle/>
          <a:p>
            <a:fld id="{7DAA4AB8-7F06-43F5-A72F-113CC8EE9BA8}" type="slidenum">
              <a:rPr lang="en-US" smtClean="0"/>
              <a:pPr/>
              <a:t>32</a:t>
            </a:fld>
            <a:endParaRPr lang="en-US" smtClean="0"/>
          </a:p>
        </p:txBody>
      </p:sp>
      <p:pic>
        <p:nvPicPr>
          <p:cNvPr id="28679" name="Picture 6" descr="type-mismatch"/>
          <p:cNvPicPr>
            <a:picLocks noGrp="1" noChangeAspect="1" noChangeArrowheads="1"/>
          </p:cNvPicPr>
          <p:nvPr>
            <p:ph sz="half" idx="4294967295"/>
          </p:nvPr>
        </p:nvPicPr>
        <p:blipFill>
          <a:blip r:embed="rId3" cstate="print"/>
          <a:srcRect/>
          <a:stretch>
            <a:fillRect/>
          </a:stretch>
        </p:blipFill>
        <p:spPr>
          <a:xfrm>
            <a:off x="2362200" y="2895600"/>
            <a:ext cx="3505200" cy="2317750"/>
          </a:xfrm>
          <a:noFill/>
        </p:spPr>
      </p:pic>
      <p:sp>
        <p:nvSpPr>
          <p:cNvPr id="28680" name="Rectangle 7"/>
          <p:cNvSpPr>
            <a:spLocks noChangeArrowheads="1"/>
          </p:cNvSpPr>
          <p:nvPr/>
        </p:nvSpPr>
        <p:spPr bwMode="auto">
          <a:xfrm>
            <a:off x="3276600" y="5181600"/>
            <a:ext cx="2478088" cy="274638"/>
          </a:xfrm>
          <a:prstGeom prst="rect">
            <a:avLst/>
          </a:prstGeom>
          <a:noFill/>
          <a:ln w="12700" algn="ctr">
            <a:noFill/>
            <a:miter lim="800000"/>
            <a:headEnd type="none" w="sm" len="sm"/>
            <a:tailEnd type="none" w="sm" len="sm"/>
          </a:ln>
        </p:spPr>
        <p:txBody>
          <a:bodyPr wrap="none" anchorCtr="1">
            <a:spAutoFit/>
          </a:bodyPr>
          <a:lstStyle/>
          <a:p>
            <a:pPr eaLnBrk="0" hangingPunct="0"/>
            <a:r>
              <a:rPr lang="en-US" sz="1200" b="1" dirty="0">
                <a:solidFill>
                  <a:srgbClr val="001963"/>
                </a:solidFill>
                <a:latin typeface="Gill Sans MT" pitchFamily="34" charset="0"/>
                <a:cs typeface="Times New Roman" pitchFamily="-97" charset="0"/>
              </a:rPr>
              <a:t>Source: Interface Hall of Shame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smtClean="0"/>
              <a:t>Follow Platform Standards</a:t>
            </a:r>
          </a:p>
        </p:txBody>
      </p:sp>
      <p:sp>
        <p:nvSpPr>
          <p:cNvPr id="29699" name="Text Placeholder 7"/>
          <p:cNvSpPr>
            <a:spLocks noGrp="1"/>
          </p:cNvSpPr>
          <p:nvPr>
            <p:ph type="body" idx="1"/>
          </p:nvPr>
        </p:nvSpPr>
        <p:spPr/>
        <p:txBody>
          <a:bodyPr/>
          <a:lstStyle/>
          <a:p>
            <a:r>
              <a:rPr lang="en-US" smtClean="0"/>
              <a:t>Follow platform standards</a:t>
            </a:r>
          </a:p>
          <a:p>
            <a:pPr lvl="1"/>
            <a:r>
              <a:rPr lang="en-US" smtClean="0"/>
              <a:t>Apple Human Interface Guidelines</a:t>
            </a:r>
          </a:p>
          <a:p>
            <a:pPr lvl="1"/>
            <a:r>
              <a:rPr lang="en-US" smtClean="0"/>
              <a:t>Windows Vista User Experience Guidelines</a:t>
            </a:r>
          </a:p>
          <a:p>
            <a:pPr lvl="1"/>
            <a:r>
              <a:rPr lang="en-US" smtClean="0"/>
              <a:t>GNOME Human Interface Guidelines</a:t>
            </a:r>
          </a:p>
          <a:p>
            <a:pPr lvl="1"/>
            <a:r>
              <a:rPr lang="en-US" smtClean="0"/>
              <a:t>KDE User Interface Guidelines</a:t>
            </a:r>
          </a:p>
          <a:p>
            <a:pPr lvl="1"/>
            <a:r>
              <a:rPr lang="en-US" smtClean="0"/>
              <a:t>Java Look &amp; Feel Design Guidelines</a:t>
            </a:r>
          </a:p>
          <a:p>
            <a:r>
              <a:rPr lang="en-US" smtClean="0"/>
              <a:t>Or imitate what the popular programs do</a:t>
            </a:r>
          </a:p>
        </p:txBody>
      </p:sp>
      <p:sp>
        <p:nvSpPr>
          <p:cNvPr id="29700" name="Date Placeholder 3"/>
          <p:cNvSpPr>
            <a:spLocks noGrp="1"/>
          </p:cNvSpPr>
          <p:nvPr>
            <p:ph type="dt" sz="quarter" idx="10"/>
          </p:nvPr>
        </p:nvSpPr>
        <p:spPr>
          <a:noFill/>
        </p:spPr>
        <p:txBody>
          <a:bodyPr/>
          <a:lstStyle/>
          <a:p>
            <a:r>
              <a:rPr lang="en-US" smtClean="0"/>
              <a:t>Spring 2011</a:t>
            </a:r>
          </a:p>
        </p:txBody>
      </p:sp>
      <p:sp>
        <p:nvSpPr>
          <p:cNvPr id="29701" name="Footer Placeholder 4"/>
          <p:cNvSpPr>
            <a:spLocks noGrp="1"/>
          </p:cNvSpPr>
          <p:nvPr>
            <p:ph type="ftr" sz="quarter" idx="11"/>
          </p:nvPr>
        </p:nvSpPr>
        <p:spPr>
          <a:noFill/>
        </p:spPr>
        <p:txBody>
          <a:bodyPr/>
          <a:lstStyle/>
          <a:p>
            <a:r>
              <a:rPr lang="en-US" smtClean="0"/>
              <a:t>6.813/6.831 User Interface Design and Implementation</a:t>
            </a:r>
          </a:p>
        </p:txBody>
      </p:sp>
      <p:sp>
        <p:nvSpPr>
          <p:cNvPr id="29702" name="Slide Number Placeholder 5"/>
          <p:cNvSpPr>
            <a:spLocks noGrp="1"/>
          </p:cNvSpPr>
          <p:nvPr>
            <p:ph type="sldNum" sz="quarter" idx="12"/>
          </p:nvPr>
        </p:nvSpPr>
        <p:spPr>
          <a:noFill/>
        </p:spPr>
        <p:txBody>
          <a:bodyPr/>
          <a:lstStyle/>
          <a:p>
            <a:fld id="{4B5C3271-D8AF-4344-886E-450B12ACD5CE}" type="slidenum">
              <a:rPr lang="en-US" smtClean="0"/>
              <a:pPr/>
              <a:t>33</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Metaphors</a:t>
            </a:r>
          </a:p>
        </p:txBody>
      </p:sp>
      <p:sp>
        <p:nvSpPr>
          <p:cNvPr id="30723" name="Rectangle 3"/>
          <p:cNvSpPr>
            <a:spLocks noGrp="1" noChangeArrowheads="1"/>
          </p:cNvSpPr>
          <p:nvPr>
            <p:ph type="body" idx="1"/>
          </p:nvPr>
        </p:nvSpPr>
        <p:spPr/>
        <p:txBody>
          <a:bodyPr/>
          <a:lstStyle/>
          <a:p>
            <a:r>
              <a:rPr lang="en-US" smtClean="0"/>
              <a:t>Advantages</a:t>
            </a:r>
          </a:p>
          <a:p>
            <a:pPr lvl="1"/>
            <a:r>
              <a:rPr lang="en-US" smtClean="0"/>
              <a:t>Highly learnable when appropriate</a:t>
            </a:r>
          </a:p>
          <a:p>
            <a:pPr lvl="1"/>
            <a:r>
              <a:rPr lang="en-US" smtClean="0"/>
              <a:t>Hooks into user’s existing mental</a:t>
            </a:r>
            <a:br>
              <a:rPr lang="en-US" smtClean="0"/>
            </a:br>
            <a:r>
              <a:rPr lang="en-US" smtClean="0"/>
              <a:t>models very easily</a:t>
            </a:r>
          </a:p>
          <a:p>
            <a:r>
              <a:rPr lang="en-US" smtClean="0"/>
              <a:t>Dangers</a:t>
            </a:r>
          </a:p>
          <a:p>
            <a:pPr lvl="1"/>
            <a:r>
              <a:rPr lang="en-US" smtClean="0"/>
              <a:t>Often hard for designers to find</a:t>
            </a:r>
          </a:p>
          <a:p>
            <a:pPr lvl="1"/>
            <a:r>
              <a:rPr lang="en-US" smtClean="0"/>
              <a:t>May be deceptive</a:t>
            </a:r>
          </a:p>
          <a:p>
            <a:pPr lvl="1"/>
            <a:r>
              <a:rPr lang="en-US" smtClean="0"/>
              <a:t>May be constraining</a:t>
            </a:r>
          </a:p>
          <a:p>
            <a:pPr lvl="1"/>
            <a:r>
              <a:rPr lang="en-US" smtClean="0"/>
              <a:t>Metaphor is usually broken somewhere</a:t>
            </a:r>
          </a:p>
          <a:p>
            <a:pPr lvl="1"/>
            <a:r>
              <a:rPr lang="en-US" smtClean="0"/>
              <a:t>Use of a metaphor doesn</a:t>
            </a:r>
            <a:r>
              <a:rPr lang="en-US" smtClean="0">
                <a:latin typeface="Verdana" pitchFamily="-97" charset="0"/>
              </a:rPr>
              <a:t>’</a:t>
            </a:r>
            <a:r>
              <a:rPr lang="en-US" smtClean="0"/>
              <a:t>t excuse other bad design decisions</a:t>
            </a:r>
          </a:p>
        </p:txBody>
      </p:sp>
      <p:sp>
        <p:nvSpPr>
          <p:cNvPr id="30724" name="Date Placeholder 3"/>
          <p:cNvSpPr>
            <a:spLocks noGrp="1"/>
          </p:cNvSpPr>
          <p:nvPr>
            <p:ph type="dt" sz="quarter" idx="10"/>
          </p:nvPr>
        </p:nvSpPr>
        <p:spPr>
          <a:noFill/>
        </p:spPr>
        <p:txBody>
          <a:bodyPr/>
          <a:lstStyle/>
          <a:p>
            <a:r>
              <a:rPr lang="en-US" smtClean="0"/>
              <a:t>Spring 2011</a:t>
            </a:r>
          </a:p>
        </p:txBody>
      </p:sp>
      <p:sp>
        <p:nvSpPr>
          <p:cNvPr id="30725" name="Footer Placeholder 4"/>
          <p:cNvSpPr>
            <a:spLocks noGrp="1"/>
          </p:cNvSpPr>
          <p:nvPr>
            <p:ph type="ftr" sz="quarter" idx="11"/>
          </p:nvPr>
        </p:nvSpPr>
        <p:spPr>
          <a:noFill/>
        </p:spPr>
        <p:txBody>
          <a:bodyPr/>
          <a:lstStyle/>
          <a:p>
            <a:r>
              <a:rPr lang="en-US" smtClean="0"/>
              <a:t>6.813/6.831 User Interface Design and Implementation</a:t>
            </a:r>
          </a:p>
        </p:txBody>
      </p:sp>
      <p:sp>
        <p:nvSpPr>
          <p:cNvPr id="30726" name="Slide Number Placeholder 5"/>
          <p:cNvSpPr>
            <a:spLocks noGrp="1"/>
          </p:cNvSpPr>
          <p:nvPr>
            <p:ph type="sldNum" sz="quarter" idx="12"/>
          </p:nvPr>
        </p:nvSpPr>
        <p:spPr>
          <a:noFill/>
        </p:spPr>
        <p:txBody>
          <a:bodyPr/>
          <a:lstStyle/>
          <a:p>
            <a:fld id="{B360AD86-9833-4F07-B82A-80D2DB5629DC}" type="slidenum">
              <a:rPr lang="en-US" smtClean="0"/>
              <a:pPr/>
              <a:t>34</a:t>
            </a:fld>
            <a:endParaRPr lang="en-US" smtClean="0"/>
          </a:p>
        </p:txBody>
      </p:sp>
      <p:pic>
        <p:nvPicPr>
          <p:cNvPr id="30727" name="Picture 7"/>
          <p:cNvPicPr>
            <a:picLocks noChangeAspect="1" noChangeArrowheads="1"/>
          </p:cNvPicPr>
          <p:nvPr/>
        </p:nvPicPr>
        <p:blipFill>
          <a:blip r:embed="rId3" cstate="print"/>
          <a:srcRect l="39928" t="33954" r="3957" b="6447"/>
          <a:stretch>
            <a:fillRect/>
          </a:stretch>
        </p:blipFill>
        <p:spPr bwMode="auto">
          <a:xfrm>
            <a:off x="6553200" y="1219200"/>
            <a:ext cx="1981200" cy="1320800"/>
          </a:xfrm>
          <a:prstGeom prst="rect">
            <a:avLst/>
          </a:prstGeom>
          <a:noFill/>
          <a:ln w="25400" algn="ctr">
            <a:noFill/>
            <a:miter lim="800000"/>
            <a:headEnd/>
            <a:tailEnd type="none" w="lg" len="lg"/>
          </a:ln>
        </p:spPr>
      </p:pic>
      <p:sp>
        <p:nvSpPr>
          <p:cNvPr id="30728" name="TextBox 8"/>
          <p:cNvSpPr txBox="1">
            <a:spLocks noChangeArrowheads="1"/>
          </p:cNvSpPr>
          <p:nvPr/>
        </p:nvSpPr>
        <p:spPr bwMode="auto">
          <a:xfrm>
            <a:off x="6326188" y="2590800"/>
            <a:ext cx="2436812" cy="400050"/>
          </a:xfrm>
          <a:prstGeom prst="rect">
            <a:avLst/>
          </a:prstGeom>
          <a:noFill/>
          <a:ln w="9525">
            <a:noFill/>
            <a:miter lim="800000"/>
            <a:headEnd/>
            <a:tailEnd/>
          </a:ln>
        </p:spPr>
        <p:txBody>
          <a:bodyPr wrap="none">
            <a:spAutoFit/>
          </a:bodyPr>
          <a:lstStyle/>
          <a:p>
            <a:r>
              <a:rPr lang="en-US" b="1"/>
              <a:t>Desktop metaphor</a:t>
            </a:r>
          </a:p>
        </p:txBody>
      </p:sp>
      <p:pic>
        <p:nvPicPr>
          <p:cNvPr id="30729" name="Picture 7"/>
          <p:cNvPicPr>
            <a:picLocks noChangeAspect="1" noChangeArrowheads="1"/>
          </p:cNvPicPr>
          <p:nvPr/>
        </p:nvPicPr>
        <p:blipFill>
          <a:blip r:embed="rId4" cstate="print"/>
          <a:srcRect t="54279" r="50000"/>
          <a:stretch>
            <a:fillRect/>
          </a:stretch>
        </p:blipFill>
        <p:spPr bwMode="auto">
          <a:xfrm>
            <a:off x="6745288" y="3257550"/>
            <a:ext cx="714375" cy="814388"/>
          </a:xfrm>
          <a:prstGeom prst="rect">
            <a:avLst/>
          </a:prstGeom>
          <a:noFill/>
          <a:ln w="25400" algn="ctr">
            <a:noFill/>
            <a:miter lim="800000"/>
            <a:headEnd/>
            <a:tailEnd type="none" w="lg" len="lg"/>
          </a:ln>
        </p:spPr>
      </p:pic>
      <p:pic>
        <p:nvPicPr>
          <p:cNvPr id="30730" name="Picture 9"/>
          <p:cNvPicPr>
            <a:picLocks noChangeAspect="1" noChangeArrowheads="1"/>
          </p:cNvPicPr>
          <p:nvPr/>
        </p:nvPicPr>
        <p:blipFill>
          <a:blip r:embed="rId5" cstate="print"/>
          <a:srcRect/>
          <a:stretch>
            <a:fillRect/>
          </a:stretch>
        </p:blipFill>
        <p:spPr bwMode="auto">
          <a:xfrm>
            <a:off x="7507288" y="3409950"/>
            <a:ext cx="619125" cy="619125"/>
          </a:xfrm>
          <a:prstGeom prst="rect">
            <a:avLst/>
          </a:prstGeom>
          <a:noFill/>
          <a:ln w="25400" algn="ctr">
            <a:noFill/>
            <a:miter lim="800000"/>
            <a:headEnd/>
            <a:tailEnd type="none" w="lg" len="lg"/>
          </a:ln>
        </p:spPr>
      </p:pic>
      <p:sp>
        <p:nvSpPr>
          <p:cNvPr id="30731" name="TextBox 12"/>
          <p:cNvSpPr txBox="1">
            <a:spLocks noChangeArrowheads="1"/>
          </p:cNvSpPr>
          <p:nvPr/>
        </p:nvSpPr>
        <p:spPr bwMode="auto">
          <a:xfrm>
            <a:off x="6364288" y="4019550"/>
            <a:ext cx="2551112" cy="400050"/>
          </a:xfrm>
          <a:prstGeom prst="rect">
            <a:avLst/>
          </a:prstGeom>
          <a:noFill/>
          <a:ln w="9525">
            <a:noFill/>
            <a:miter lim="800000"/>
            <a:headEnd/>
            <a:tailEnd/>
          </a:ln>
        </p:spPr>
        <p:txBody>
          <a:bodyPr wrap="none">
            <a:spAutoFit/>
          </a:bodyPr>
          <a:lstStyle/>
          <a:p>
            <a:r>
              <a:rPr lang="en-US" b="1"/>
              <a:t>Trashcan metaphor</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Case Against Consistency (Grudin)</a:t>
            </a:r>
          </a:p>
        </p:txBody>
      </p:sp>
      <p:sp>
        <p:nvSpPr>
          <p:cNvPr id="31747" name="Rectangle 3"/>
          <p:cNvSpPr>
            <a:spLocks noGrp="1" noChangeArrowheads="1"/>
          </p:cNvSpPr>
          <p:nvPr>
            <p:ph type="body" idx="1"/>
          </p:nvPr>
        </p:nvSpPr>
        <p:spPr/>
        <p:txBody>
          <a:bodyPr/>
          <a:lstStyle/>
          <a:p>
            <a:r>
              <a:rPr lang="en-US" smtClean="0"/>
              <a:t>Inconsistency is appropriate when context and task demand it</a:t>
            </a:r>
          </a:p>
          <a:p>
            <a:pPr lvl="1"/>
            <a:r>
              <a:rPr lang="en-US" smtClean="0"/>
              <a:t>Arrow keys</a:t>
            </a:r>
          </a:p>
          <a:p>
            <a:r>
              <a:rPr lang="en-US" smtClean="0"/>
              <a:t>But if all else is (almost) equal, consistency wins</a:t>
            </a:r>
          </a:p>
          <a:p>
            <a:pPr lvl="1"/>
            <a:r>
              <a:rPr lang="en-US" smtClean="0"/>
              <a:t>QWERTY vs. Dvorak</a:t>
            </a:r>
          </a:p>
          <a:p>
            <a:pPr lvl="1"/>
            <a:r>
              <a:rPr lang="en-US" smtClean="0"/>
              <a:t>OK/Cancel button order</a:t>
            </a:r>
          </a:p>
        </p:txBody>
      </p:sp>
      <p:sp>
        <p:nvSpPr>
          <p:cNvPr id="31748" name="Date Placeholder 3"/>
          <p:cNvSpPr>
            <a:spLocks noGrp="1"/>
          </p:cNvSpPr>
          <p:nvPr>
            <p:ph type="dt" sz="quarter" idx="10"/>
          </p:nvPr>
        </p:nvSpPr>
        <p:spPr>
          <a:noFill/>
        </p:spPr>
        <p:txBody>
          <a:bodyPr/>
          <a:lstStyle/>
          <a:p>
            <a:r>
              <a:rPr lang="en-US" smtClean="0"/>
              <a:t>Spring 2011</a:t>
            </a:r>
          </a:p>
        </p:txBody>
      </p:sp>
      <p:sp>
        <p:nvSpPr>
          <p:cNvPr id="31749" name="Footer Placeholder 4"/>
          <p:cNvSpPr>
            <a:spLocks noGrp="1"/>
          </p:cNvSpPr>
          <p:nvPr>
            <p:ph type="ftr" sz="quarter" idx="11"/>
          </p:nvPr>
        </p:nvSpPr>
        <p:spPr>
          <a:noFill/>
        </p:spPr>
        <p:txBody>
          <a:bodyPr/>
          <a:lstStyle/>
          <a:p>
            <a:r>
              <a:rPr lang="en-US" smtClean="0"/>
              <a:t>6.813/6.831 User Interface Design and Implementation</a:t>
            </a:r>
          </a:p>
        </p:txBody>
      </p:sp>
      <p:sp>
        <p:nvSpPr>
          <p:cNvPr id="31750" name="Slide Number Placeholder 5"/>
          <p:cNvSpPr>
            <a:spLocks noGrp="1"/>
          </p:cNvSpPr>
          <p:nvPr>
            <p:ph type="sldNum" sz="quarter" idx="12"/>
          </p:nvPr>
        </p:nvSpPr>
        <p:spPr>
          <a:noFill/>
        </p:spPr>
        <p:txBody>
          <a:bodyPr/>
          <a:lstStyle/>
          <a:p>
            <a:fld id="{F42EB012-58BA-4CD3-B406-B2A74822DCC5}" type="slidenum">
              <a:rPr lang="en-US" smtClean="0"/>
              <a:pPr/>
              <a:t>35</a:t>
            </a:fld>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r>
              <a:rPr lang="en-US" smtClean="0"/>
              <a:t>Summary</a:t>
            </a:r>
          </a:p>
        </p:txBody>
      </p:sp>
      <p:sp>
        <p:nvSpPr>
          <p:cNvPr id="32771" name="Text Placeholder 7"/>
          <p:cNvSpPr>
            <a:spLocks noGrp="1"/>
          </p:cNvSpPr>
          <p:nvPr>
            <p:ph type="body" idx="1"/>
          </p:nvPr>
        </p:nvSpPr>
        <p:spPr/>
        <p:txBody>
          <a:bodyPr/>
          <a:lstStyle/>
          <a:p>
            <a:r>
              <a:rPr lang="en-US" dirty="0" smtClean="0"/>
              <a:t>Learnable interfaces should clearly communicate the correct mental model to the user</a:t>
            </a:r>
          </a:p>
          <a:p>
            <a:pPr lvl="1"/>
            <a:r>
              <a:rPr lang="en-US" dirty="0" smtClean="0"/>
              <a:t>Use affordances, natural mapping, visibility</a:t>
            </a:r>
          </a:p>
          <a:p>
            <a:pPr lvl="1"/>
            <a:r>
              <a:rPr lang="en-US" dirty="0" smtClean="0"/>
              <a:t>Consider metaphors</a:t>
            </a:r>
          </a:p>
          <a:p>
            <a:pPr lvl="1"/>
            <a:r>
              <a:rPr lang="en-US" dirty="0" smtClean="0"/>
              <a:t>Be consistent internally, externally, metaphorically</a:t>
            </a:r>
          </a:p>
          <a:p>
            <a:pPr lvl="1"/>
            <a:r>
              <a:rPr lang="en-US" dirty="0" smtClean="0"/>
              <a:t>Prefer knowledge in the world over knowledge in the head</a:t>
            </a:r>
          </a:p>
        </p:txBody>
      </p:sp>
      <p:sp>
        <p:nvSpPr>
          <p:cNvPr id="32772" name="Date Placeholder 3"/>
          <p:cNvSpPr>
            <a:spLocks noGrp="1"/>
          </p:cNvSpPr>
          <p:nvPr>
            <p:ph type="dt" sz="quarter" idx="10"/>
          </p:nvPr>
        </p:nvSpPr>
        <p:spPr>
          <a:noFill/>
        </p:spPr>
        <p:txBody>
          <a:bodyPr/>
          <a:lstStyle/>
          <a:p>
            <a:r>
              <a:rPr lang="en-US" smtClean="0"/>
              <a:t>Spring 2011</a:t>
            </a:r>
          </a:p>
        </p:txBody>
      </p:sp>
      <p:sp>
        <p:nvSpPr>
          <p:cNvPr id="32773" name="Footer Placeholder 4"/>
          <p:cNvSpPr>
            <a:spLocks noGrp="1"/>
          </p:cNvSpPr>
          <p:nvPr>
            <p:ph type="ftr" sz="quarter" idx="11"/>
          </p:nvPr>
        </p:nvSpPr>
        <p:spPr>
          <a:noFill/>
        </p:spPr>
        <p:txBody>
          <a:bodyPr/>
          <a:lstStyle/>
          <a:p>
            <a:r>
              <a:rPr lang="en-US" smtClean="0"/>
              <a:t>6.813/6.831 User Interface Design and Implementation</a:t>
            </a:r>
          </a:p>
        </p:txBody>
      </p:sp>
      <p:sp>
        <p:nvSpPr>
          <p:cNvPr id="32774" name="Slide Number Placeholder 5"/>
          <p:cNvSpPr>
            <a:spLocks noGrp="1"/>
          </p:cNvSpPr>
          <p:nvPr>
            <p:ph type="sldNum" sz="quarter" idx="12"/>
          </p:nvPr>
        </p:nvSpPr>
        <p:spPr>
          <a:noFill/>
        </p:spPr>
        <p:txBody>
          <a:bodyPr/>
          <a:lstStyle/>
          <a:p>
            <a:fld id="{06802554-B8FD-498C-BAAA-BFBC2672E6A2}" type="slidenum">
              <a:rPr lang="en-US" smtClean="0"/>
              <a:pPr/>
              <a:t>36</a:t>
            </a:fld>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Next Time: UI Hall of Fame or Shame?</a:t>
            </a:r>
          </a:p>
        </p:txBody>
      </p:sp>
      <p:sp>
        <p:nvSpPr>
          <p:cNvPr id="19459" name="Text Placeholder 8"/>
          <p:cNvSpPr>
            <a:spLocks noGrp="1"/>
          </p:cNvSpPr>
          <p:nvPr>
            <p:ph type="body" idx="1"/>
          </p:nvPr>
        </p:nvSpPr>
        <p:spPr/>
        <p:txBody>
          <a:bodyPr/>
          <a:lstStyle/>
          <a:p>
            <a:endParaRPr lang="en-US" smtClean="0"/>
          </a:p>
        </p:txBody>
      </p:sp>
      <p:sp>
        <p:nvSpPr>
          <p:cNvPr id="19460" name="Date Placeholder 2"/>
          <p:cNvSpPr>
            <a:spLocks noGrp="1"/>
          </p:cNvSpPr>
          <p:nvPr>
            <p:ph type="dt" sz="quarter" idx="10"/>
          </p:nvPr>
        </p:nvSpPr>
        <p:spPr>
          <a:noFill/>
        </p:spPr>
        <p:txBody>
          <a:bodyPr/>
          <a:lstStyle/>
          <a:p>
            <a:r>
              <a:rPr lang="en-US" smtClean="0"/>
              <a:t>Spring 2011</a:t>
            </a:r>
          </a:p>
        </p:txBody>
      </p:sp>
      <p:sp>
        <p:nvSpPr>
          <p:cNvPr id="19461" name="Footer Placeholder 3"/>
          <p:cNvSpPr>
            <a:spLocks noGrp="1"/>
          </p:cNvSpPr>
          <p:nvPr>
            <p:ph type="ftr" sz="quarter" idx="11"/>
          </p:nvPr>
        </p:nvSpPr>
        <p:spPr>
          <a:noFill/>
        </p:spPr>
        <p:txBody>
          <a:bodyPr/>
          <a:lstStyle/>
          <a:p>
            <a:r>
              <a:rPr lang="en-US" smtClean="0"/>
              <a:t>6.813/6.831 User Interface Design and Implementation</a:t>
            </a:r>
          </a:p>
        </p:txBody>
      </p:sp>
      <p:sp>
        <p:nvSpPr>
          <p:cNvPr id="19462" name="Slide Number Placeholder 4"/>
          <p:cNvSpPr>
            <a:spLocks noGrp="1"/>
          </p:cNvSpPr>
          <p:nvPr>
            <p:ph type="sldNum" sz="quarter" idx="12"/>
          </p:nvPr>
        </p:nvSpPr>
        <p:spPr>
          <a:noFill/>
        </p:spPr>
        <p:txBody>
          <a:bodyPr/>
          <a:lstStyle/>
          <a:p>
            <a:fld id="{85EF8BAC-ABD9-4345-AD45-FCF362D07EB8}" type="slidenum">
              <a:rPr lang="en-US"/>
              <a:pPr/>
              <a:t>37</a:t>
            </a:fld>
            <a:endParaRPr lang="en-US"/>
          </a:p>
        </p:txBody>
      </p:sp>
      <p:pic>
        <p:nvPicPr>
          <p:cNvPr id="19463" name="Picture 3"/>
          <p:cNvPicPr>
            <a:picLocks noChangeAspect="1" noChangeArrowheads="1"/>
          </p:cNvPicPr>
          <p:nvPr/>
        </p:nvPicPr>
        <p:blipFill>
          <a:blip r:embed="rId3" cstate="print"/>
          <a:srcRect/>
          <a:stretch>
            <a:fillRect/>
          </a:stretch>
        </p:blipFill>
        <p:spPr bwMode="auto">
          <a:xfrm>
            <a:off x="1371600" y="1238250"/>
            <a:ext cx="6096000" cy="4568825"/>
          </a:xfrm>
          <a:prstGeom prst="rect">
            <a:avLst/>
          </a:prstGeom>
          <a:noFill/>
          <a:ln w="9525">
            <a:noFill/>
            <a:miter lim="800000"/>
            <a:headEnd/>
            <a:tailEnd/>
          </a:ln>
        </p:spPr>
      </p:pic>
      <p:sp>
        <p:nvSpPr>
          <p:cNvPr id="19464" name="Text Box 4"/>
          <p:cNvSpPr txBox="1">
            <a:spLocks noChangeArrowheads="1"/>
          </p:cNvSpPr>
          <p:nvPr/>
        </p:nvSpPr>
        <p:spPr bwMode="auto">
          <a:xfrm>
            <a:off x="4064000" y="5791200"/>
            <a:ext cx="3613150" cy="366713"/>
          </a:xfrm>
          <a:prstGeom prst="rect">
            <a:avLst/>
          </a:prstGeom>
          <a:noFill/>
          <a:ln w="12700" cap="sq">
            <a:noFill/>
            <a:miter lim="800000"/>
            <a:headEnd type="none" w="sm" len="sm"/>
            <a:tailEnd type="none" w="sm" len="sm"/>
          </a:ln>
        </p:spPr>
        <p:txBody>
          <a:bodyPr wrap="none" anchorCtr="1">
            <a:spAutoFit/>
          </a:bodyPr>
          <a:lstStyle/>
          <a:p>
            <a:r>
              <a:rPr lang="en-US" sz="1800">
                <a:latin typeface="Gill Sans MT" charset="0"/>
              </a:rPr>
              <a:t>Suggested by Vishy Venugopalan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UI Hall of Shame</a:t>
            </a:r>
          </a:p>
        </p:txBody>
      </p:sp>
      <p:sp>
        <p:nvSpPr>
          <p:cNvPr id="7171" name="Text Placeholder 10"/>
          <p:cNvSpPr>
            <a:spLocks noGrp="1"/>
          </p:cNvSpPr>
          <p:nvPr>
            <p:ph type="body" idx="1"/>
          </p:nvPr>
        </p:nvSpPr>
        <p:spPr/>
        <p:txBody>
          <a:bodyPr/>
          <a:lstStyle/>
          <a:p>
            <a:endParaRPr lang="en-US" smtClean="0"/>
          </a:p>
        </p:txBody>
      </p:sp>
      <p:sp>
        <p:nvSpPr>
          <p:cNvPr id="7172" name="Date Placeholder 2"/>
          <p:cNvSpPr>
            <a:spLocks noGrp="1"/>
          </p:cNvSpPr>
          <p:nvPr>
            <p:ph type="dt" sz="quarter" idx="10"/>
          </p:nvPr>
        </p:nvSpPr>
        <p:spPr>
          <a:noFill/>
        </p:spPr>
        <p:txBody>
          <a:bodyPr/>
          <a:lstStyle/>
          <a:p>
            <a:r>
              <a:rPr lang="en-US" smtClean="0"/>
              <a:t>Spring 2011</a:t>
            </a:r>
          </a:p>
        </p:txBody>
      </p:sp>
      <p:sp>
        <p:nvSpPr>
          <p:cNvPr id="7173" name="Footer Placeholder 3"/>
          <p:cNvSpPr>
            <a:spLocks noGrp="1"/>
          </p:cNvSpPr>
          <p:nvPr>
            <p:ph type="ftr" sz="quarter" idx="11"/>
          </p:nvPr>
        </p:nvSpPr>
        <p:spPr>
          <a:noFill/>
        </p:spPr>
        <p:txBody>
          <a:bodyPr/>
          <a:lstStyle/>
          <a:p>
            <a:r>
              <a:rPr lang="en-US" smtClean="0"/>
              <a:t>6.813/6.831 User Interface Design and Implementation</a:t>
            </a:r>
          </a:p>
        </p:txBody>
      </p:sp>
      <p:sp>
        <p:nvSpPr>
          <p:cNvPr id="7174" name="Slide Number Placeholder 4"/>
          <p:cNvSpPr>
            <a:spLocks noGrp="1"/>
          </p:cNvSpPr>
          <p:nvPr>
            <p:ph type="sldNum" sz="quarter" idx="12"/>
          </p:nvPr>
        </p:nvSpPr>
        <p:spPr>
          <a:noFill/>
        </p:spPr>
        <p:txBody>
          <a:bodyPr/>
          <a:lstStyle/>
          <a:p>
            <a:fld id="{D915E528-0536-4CD0-BE5A-662CFA656C7E}" type="slidenum">
              <a:rPr lang="en-US" smtClean="0"/>
              <a:pPr/>
              <a:t>4</a:t>
            </a:fld>
            <a:endParaRPr lang="en-US" smtClean="0"/>
          </a:p>
        </p:txBody>
      </p:sp>
      <p:pic>
        <p:nvPicPr>
          <p:cNvPr id="7175" name="Picture 3" descr="cdibmx"/>
          <p:cNvPicPr>
            <a:picLocks noChangeAspect="1" noChangeArrowheads="1"/>
          </p:cNvPicPr>
          <p:nvPr/>
        </p:nvPicPr>
        <p:blipFill>
          <a:blip r:embed="rId3" cstate="print"/>
          <a:srcRect/>
          <a:stretch>
            <a:fillRect/>
          </a:stretch>
        </p:blipFill>
        <p:spPr bwMode="auto">
          <a:xfrm>
            <a:off x="838200" y="1447800"/>
            <a:ext cx="7467600" cy="3284538"/>
          </a:xfrm>
          <a:prstGeom prst="rect">
            <a:avLst/>
          </a:prstGeom>
          <a:noFill/>
          <a:ln w="9525">
            <a:noFill/>
            <a:miter lim="800000"/>
            <a:headEnd/>
            <a:tailEnd/>
          </a:ln>
        </p:spPr>
      </p:pic>
      <p:pic>
        <p:nvPicPr>
          <p:cNvPr id="7176" name="Picture 4" descr="cdpage"/>
          <p:cNvPicPr>
            <a:picLocks noChangeAspect="1" noChangeArrowheads="1"/>
          </p:cNvPicPr>
          <p:nvPr/>
        </p:nvPicPr>
        <p:blipFill>
          <a:blip r:embed="rId4" cstate="print"/>
          <a:srcRect/>
          <a:stretch>
            <a:fillRect/>
          </a:stretch>
        </p:blipFill>
        <p:spPr bwMode="auto">
          <a:xfrm>
            <a:off x="5638800" y="5257800"/>
            <a:ext cx="1114425" cy="704850"/>
          </a:xfrm>
          <a:prstGeom prst="rect">
            <a:avLst/>
          </a:prstGeom>
          <a:noFill/>
          <a:ln w="9525">
            <a:noFill/>
            <a:miter lim="800000"/>
            <a:headEnd/>
            <a:tailEnd/>
          </a:ln>
        </p:spPr>
      </p:pic>
      <p:sp>
        <p:nvSpPr>
          <p:cNvPr id="7177" name="Text Box 5"/>
          <p:cNvSpPr txBox="1">
            <a:spLocks noChangeArrowheads="1"/>
          </p:cNvSpPr>
          <p:nvPr/>
        </p:nvSpPr>
        <p:spPr bwMode="auto">
          <a:xfrm>
            <a:off x="2819400" y="5105400"/>
            <a:ext cx="2462213" cy="579438"/>
          </a:xfrm>
          <a:prstGeom prst="rect">
            <a:avLst/>
          </a:prstGeom>
          <a:noFill/>
          <a:ln w="12700" cap="sq" algn="ctr">
            <a:noFill/>
            <a:miter lim="800000"/>
            <a:headEnd type="none" w="sm" len="sm"/>
            <a:tailEnd type="none" w="sm" len="sm"/>
          </a:ln>
        </p:spPr>
        <p:txBody>
          <a:bodyPr wrap="none" anchorCtr="1">
            <a:spAutoFit/>
          </a:bodyPr>
          <a:lstStyle/>
          <a:p>
            <a:r>
              <a:rPr lang="en-US" sz="3200" b="1">
                <a:latin typeface="Gill Sans MT" pitchFamily="34" charset="0"/>
              </a:rPr>
              <a:t>mouse over</a:t>
            </a:r>
          </a:p>
        </p:txBody>
      </p:sp>
      <p:sp>
        <p:nvSpPr>
          <p:cNvPr id="7178" name="Line 6"/>
          <p:cNvSpPr>
            <a:spLocks noChangeShapeType="1"/>
          </p:cNvSpPr>
          <p:nvPr/>
        </p:nvSpPr>
        <p:spPr bwMode="auto">
          <a:xfrm>
            <a:off x="3962400" y="4419600"/>
            <a:ext cx="1524000" cy="838200"/>
          </a:xfrm>
          <a:prstGeom prst="line">
            <a:avLst/>
          </a:prstGeom>
          <a:noFill/>
          <a:ln w="76200" cap="sq">
            <a:solidFill>
              <a:schemeClr val="tx1"/>
            </a:solidFill>
            <a:round/>
            <a:headEnd type="none" w="sm" len="sm"/>
            <a:tailEnd type="triangle" w="med" len="med"/>
          </a:ln>
        </p:spPr>
        <p:txBody>
          <a:bodyPr wrap="none" anchorCtr="1"/>
          <a:lstStyle/>
          <a:p>
            <a:endParaRPr lang="en-US"/>
          </a:p>
        </p:txBody>
      </p:sp>
      <p:sp>
        <p:nvSpPr>
          <p:cNvPr id="7179" name="Rectangle 7"/>
          <p:cNvSpPr>
            <a:spLocks noChangeArrowheads="1"/>
          </p:cNvSpPr>
          <p:nvPr/>
        </p:nvSpPr>
        <p:spPr bwMode="auto">
          <a:xfrm>
            <a:off x="5867400" y="4724400"/>
            <a:ext cx="2478088" cy="274638"/>
          </a:xfrm>
          <a:prstGeom prst="rect">
            <a:avLst/>
          </a:prstGeom>
          <a:noFill/>
          <a:ln w="12700" algn="ctr">
            <a:noFill/>
            <a:miter lim="800000"/>
            <a:headEnd type="none" w="sm" len="sm"/>
            <a:tailEnd type="none" w="sm" len="sm"/>
          </a:ln>
        </p:spPr>
        <p:txBody>
          <a:bodyPr wrap="none" anchorCtr="1">
            <a:spAutoFit/>
          </a:bodyPr>
          <a:lstStyle/>
          <a:p>
            <a:pPr eaLnBrk="0" hangingPunct="0"/>
            <a:r>
              <a:rPr lang="en-US" sz="1200" b="1">
                <a:solidFill>
                  <a:srgbClr val="001963"/>
                </a:solidFill>
                <a:latin typeface="Gill Sans MT" pitchFamily="34" charset="0"/>
                <a:cs typeface="Times New Roman" pitchFamily="-97" charset="0"/>
              </a:rPr>
              <a:t>Source: Interface Hall of Shame</a:t>
            </a:r>
          </a:p>
        </p:txBody>
      </p:sp>
      <p:sp>
        <p:nvSpPr>
          <p:cNvPr id="12" name="Rectangle 11"/>
          <p:cNvSpPr/>
          <p:nvPr/>
        </p:nvSpPr>
        <p:spPr>
          <a:xfrm>
            <a:off x="4479667" y="3228945"/>
            <a:ext cx="184666" cy="400110"/>
          </a:xfrm>
          <a:prstGeom prst="rect">
            <a:avLst/>
          </a:prstGeom>
        </p:spPr>
        <p:txBody>
          <a:bodyPr wrap="none">
            <a:spAutoFit/>
          </a:bodyPr>
          <a:lstStyle/>
          <a:p>
            <a:r>
              <a:rPr lang="en-US"/>
              <a:t> </a:t>
            </a:r>
          </a:p>
        </p:txBody>
      </p:sp>
      <p:sp>
        <p:nvSpPr>
          <p:cNvPr id="13" name="Rectangle 12"/>
          <p:cNvSpPr/>
          <p:nvPr/>
        </p:nvSpPr>
        <p:spPr>
          <a:xfrm>
            <a:off x="4479667" y="3228945"/>
            <a:ext cx="184666" cy="400110"/>
          </a:xfrm>
          <a:prstGeom prst="rect">
            <a:avLst/>
          </a:prstGeom>
        </p:spPr>
        <p:txBody>
          <a:bodyPr wrap="none">
            <a:spAutoFit/>
          </a:bodyPr>
          <a:lstStyle/>
          <a:p>
            <a:r>
              <a:rPr lang="en-US"/>
              <a:t> </a:t>
            </a:r>
          </a:p>
        </p:txBody>
      </p:sp>
      <p:sp>
        <p:nvSpPr>
          <p:cNvPr id="14" name="Rectangle 13"/>
          <p:cNvSpPr/>
          <p:nvPr/>
        </p:nvSpPr>
        <p:spPr>
          <a:xfrm>
            <a:off x="4479667" y="3228945"/>
            <a:ext cx="184666" cy="400110"/>
          </a:xfrm>
          <a:prstGeom prst="rect">
            <a:avLst/>
          </a:prstGeom>
        </p:spPr>
        <p:txBody>
          <a:bodyPr wrap="none">
            <a:spAutoFit/>
          </a:bodyPr>
          <a:lstStyle/>
          <a:p>
            <a:r>
              <a:rPr lang="en-US"/>
              <a: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14400"/>
          </a:xfrm>
        </p:spPr>
        <p:txBody>
          <a:bodyPr/>
          <a:lstStyle/>
          <a:p>
            <a:r>
              <a:rPr lang="en-US"/>
              <a:t>Nanoquiz</a:t>
            </a:r>
          </a:p>
        </p:txBody>
      </p:sp>
      <p:sp>
        <p:nvSpPr>
          <p:cNvPr id="4" name="Subtitle 3"/>
          <p:cNvSpPr>
            <a:spLocks noGrp="1"/>
          </p:cNvSpPr>
          <p:nvPr>
            <p:ph type="subTitle" idx="1"/>
          </p:nvPr>
        </p:nvSpPr>
        <p:spPr>
          <a:xfrm>
            <a:off x="1447800" y="5029200"/>
            <a:ext cx="6400800" cy="1524000"/>
          </a:xfrm>
        </p:spPr>
        <p:txBody>
          <a:bodyPr>
            <a:normAutofit fontScale="62500" lnSpcReduction="20000"/>
          </a:bodyPr>
          <a:lstStyle/>
          <a:p>
            <a:pPr algn="l">
              <a:buFont typeface="Arial"/>
              <a:buChar char="•"/>
            </a:pPr>
            <a:r>
              <a:rPr lang="en-US" sz="4000">
                <a:solidFill>
                  <a:schemeClr val="tx1"/>
                </a:solidFill>
              </a:rPr>
              <a:t> closed book, closed notes</a:t>
            </a:r>
          </a:p>
          <a:p>
            <a:pPr algn="l">
              <a:buFont typeface="Arial"/>
              <a:buChar char="•"/>
            </a:pPr>
            <a:r>
              <a:rPr lang="en-US" sz="4000">
                <a:solidFill>
                  <a:schemeClr val="tx1"/>
                </a:solidFill>
              </a:rPr>
              <a:t> submit </a:t>
            </a:r>
            <a:r>
              <a:rPr lang="en-US" sz="4000" b="1">
                <a:solidFill>
                  <a:schemeClr val="tx1"/>
                </a:solidFill>
              </a:rPr>
              <a:t>before </a:t>
            </a:r>
            <a:r>
              <a:rPr lang="en-US" sz="4000">
                <a:solidFill>
                  <a:schemeClr val="tx1"/>
                </a:solidFill>
              </a:rPr>
              <a:t>time is up (paper or web)</a:t>
            </a:r>
          </a:p>
          <a:p>
            <a:pPr algn="l">
              <a:buFont typeface="Arial"/>
              <a:buChar char="•"/>
            </a:pPr>
            <a:r>
              <a:rPr lang="en-US" sz="4000">
                <a:solidFill>
                  <a:schemeClr val="tx1"/>
                </a:solidFill>
              </a:rPr>
              <a:t> we’ll show a timer for the last 20 seconds</a:t>
            </a:r>
          </a:p>
        </p:txBody>
      </p:sp>
      <p:pic>
        <p:nvPicPr>
          <p:cNvPr id="5" name="Picture 4"/>
          <p:cNvPicPr>
            <a:picLocks noChangeAspect="1"/>
          </p:cNvPicPr>
          <p:nvPr/>
        </p:nvPicPr>
        <p:blipFill>
          <a:blip r:embed="rId2"/>
          <a:srcRect l="215" b="24841"/>
          <a:stretch>
            <a:fillRect/>
          </a:stretch>
        </p:blipFill>
        <p:spPr>
          <a:xfrm>
            <a:off x="1205033" y="1143000"/>
            <a:ext cx="6751166" cy="3492403"/>
          </a:xfrm>
          <a:prstGeom prst="rect">
            <a:avLst/>
          </a:prstGeom>
        </p:spPr>
      </p:pic>
      <p:sp>
        <p:nvSpPr>
          <p:cNvPr id="7" name="Right Arrow 6"/>
          <p:cNvSpPr/>
          <p:nvPr/>
        </p:nvSpPr>
        <p:spPr>
          <a:xfrm>
            <a:off x="367598" y="3674461"/>
            <a:ext cx="1137674" cy="651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304800"/>
            <a:ext cx="8686800" cy="6186310"/>
          </a:xfrm>
          <a:prstGeom prst="rect">
            <a:avLst/>
          </a:prstGeom>
        </p:spPr>
        <p:txBody>
          <a:bodyPr vert="horz" wrap="square" lIns="91440" tIns="45720" rIns="91440" bIns="45720" rtlCol="0">
            <a:spAutoFit/>
          </a:bodyPr>
          <a:lstStyle/>
          <a:p>
            <a:pPr defTabSz="457200" fontAlgn="auto">
              <a:spcBef>
                <a:spcPts val="0"/>
              </a:spcBef>
              <a:spcAft>
                <a:spcPts val="0"/>
              </a:spcAft>
            </a:pPr>
            <a:r>
              <a:rPr lang="en-US" sz="1800" dirty="0" smtClean="0">
                <a:solidFill>
                  <a:prstClr val="black"/>
                </a:solidFill>
                <a:latin typeface="Calibri"/>
                <a:cs typeface="+mn-cs"/>
              </a:rPr>
              <a:t>1. Which of the following are NOT dimensions of usability?</a:t>
            </a:r>
          </a:p>
          <a:p>
            <a:pPr defTabSz="457200" fontAlgn="auto">
              <a:spcBef>
                <a:spcPts val="0"/>
              </a:spcBef>
              <a:spcAft>
                <a:spcPts val="0"/>
              </a:spcAft>
            </a:pPr>
            <a:r>
              <a:rPr lang="en-US" sz="1800" dirty="0">
                <a:solidFill>
                  <a:prstClr val="black"/>
                </a:solidFill>
                <a:latin typeface="Calibri"/>
                <a:cs typeface="+mn-cs"/>
              </a:rPr>
              <a:t>	A. satisfaction	  B. reliability    C. efficiency   D. functionality   E. learnability</a:t>
            </a:r>
          </a:p>
          <a:p>
            <a:pPr defTabSz="457200" fontAlgn="auto">
              <a:spcBef>
                <a:spcPts val="0"/>
              </a:spcBef>
              <a:spcAft>
                <a:spcPts val="0"/>
              </a:spcAft>
            </a:pPr>
            <a:endParaRPr lang="en-US" sz="1800" dirty="0">
              <a:solidFill>
                <a:prstClr val="black"/>
              </a:solidFill>
              <a:latin typeface="Calibri"/>
              <a:cs typeface="+mn-cs"/>
            </a:endParaRPr>
          </a:p>
          <a:p>
            <a:pPr defTabSz="457200" fontAlgn="auto">
              <a:spcBef>
                <a:spcPts val="0"/>
              </a:spcBef>
              <a:spcAft>
                <a:spcPts val="0"/>
              </a:spcAft>
            </a:pPr>
            <a:r>
              <a:rPr lang="en-US" sz="1800" dirty="0">
                <a:solidFill>
                  <a:prstClr val="black"/>
                </a:solidFill>
                <a:latin typeface="Calibri"/>
                <a:cs typeface="+mn-cs"/>
              </a:rPr>
              <a:t>2. For the anecdote below</a:t>
            </a:r>
            <a:r>
              <a:rPr lang="en-US" sz="1800" dirty="0" smtClean="0">
                <a:solidFill>
                  <a:prstClr val="black"/>
                </a:solidFill>
                <a:latin typeface="Calibri"/>
                <a:cs typeface="+mn-cs"/>
              </a:rPr>
              <a:t>:</a:t>
            </a:r>
          </a:p>
          <a:p>
            <a:pPr marL="458788" defTabSz="230188" fontAlgn="auto">
              <a:spcBef>
                <a:spcPts val="0"/>
              </a:spcBef>
              <a:spcAft>
                <a:spcPts val="0"/>
              </a:spcAft>
              <a:tabLst>
                <a:tab pos="406400" algn="l"/>
              </a:tabLst>
            </a:pPr>
            <a:r>
              <a:rPr lang="en-US" sz="1800" dirty="0">
                <a:solidFill>
                  <a:prstClr val="black"/>
                </a:solidFill>
                <a:latin typeface="Calibri"/>
                <a:cs typeface="+mn-cs"/>
              </a:rPr>
              <a:t>An oil spill was caused by a helm lever on an oil tanker. The lever had three positions: Autopilot – Manual – Disconnected. In a tight passage off English coast, trying to maneuver in a narrow channel with fishing boats, the captain accidentally pushed the lever too far – past Manual to Disconnected. Since the supertanker turned very slowly anyway, the crew didn’t realize at first that they weren’t turning </a:t>
            </a:r>
            <a:r>
              <a:rPr lang="en-US" sz="1800" i="1" dirty="0">
                <a:solidFill>
                  <a:prstClr val="black"/>
                </a:solidFill>
                <a:latin typeface="Calibri"/>
                <a:cs typeface="+mn-cs"/>
              </a:rPr>
              <a:t>at all</a:t>
            </a:r>
            <a:r>
              <a:rPr lang="en-US" sz="1800" dirty="0">
                <a:solidFill>
                  <a:prstClr val="black"/>
                </a:solidFill>
                <a:latin typeface="Calibri"/>
                <a:cs typeface="+mn-cs"/>
              </a:rPr>
              <a:t>. Even then, they had so many other hypotheses for why the helm wasn’t responding (burned-out fuse, interconnect problem, etc.) that they didn’t think of the lever. The tanker hit the rocks, and a large oil spill resulted.</a:t>
            </a:r>
          </a:p>
          <a:p>
            <a:pPr marL="863600" defTabSz="230188" fontAlgn="auto">
              <a:spcBef>
                <a:spcPts val="0"/>
              </a:spcBef>
              <a:spcAft>
                <a:spcPts val="0"/>
              </a:spcAft>
            </a:pPr>
            <a:r>
              <a:rPr lang="en-US" sz="1800" dirty="0">
                <a:solidFill>
                  <a:prstClr val="black"/>
                </a:solidFill>
                <a:latin typeface="Calibri"/>
                <a:cs typeface="+mn-cs"/>
              </a:rPr>
              <a:t> </a:t>
            </a:r>
            <a:endParaRPr lang="en-US" sz="1800" dirty="0" smtClean="0">
              <a:solidFill>
                <a:prstClr val="black"/>
              </a:solidFill>
              <a:latin typeface="Calibri"/>
              <a:cs typeface="+mn-cs"/>
            </a:endParaRPr>
          </a:p>
          <a:p>
            <a:pPr defTabSz="457200" fontAlgn="auto">
              <a:spcBef>
                <a:spcPts val="0"/>
              </a:spcBef>
              <a:spcAft>
                <a:spcPts val="0"/>
              </a:spcAft>
            </a:pPr>
            <a:r>
              <a:rPr lang="en-US" sz="1800" dirty="0" smtClean="0">
                <a:solidFill>
                  <a:prstClr val="black"/>
                </a:solidFill>
                <a:latin typeface="Calibri"/>
                <a:cs typeface="+mn-cs"/>
              </a:rPr>
              <a:t>	Which </a:t>
            </a:r>
            <a:r>
              <a:rPr lang="en-US" sz="1800" dirty="0">
                <a:solidFill>
                  <a:prstClr val="black"/>
                </a:solidFill>
                <a:latin typeface="Calibri"/>
                <a:cs typeface="+mn-cs"/>
              </a:rPr>
              <a:t>dimensions of usability are relevant to the failure in this story?</a:t>
            </a:r>
            <a:endParaRPr lang="en-US" sz="1800" dirty="0" smtClean="0">
              <a:solidFill>
                <a:prstClr val="black"/>
              </a:solidFill>
              <a:latin typeface="Calibri"/>
              <a:cs typeface="+mn-cs"/>
            </a:endParaRPr>
          </a:p>
          <a:p>
            <a:pPr marL="457200" indent="-457200" defTabSz="457200" fontAlgn="auto">
              <a:spcBef>
                <a:spcPts val="0"/>
              </a:spcBef>
              <a:spcAft>
                <a:spcPts val="0"/>
              </a:spcAft>
            </a:pPr>
            <a:r>
              <a:rPr lang="en-US" sz="1800" dirty="0" smtClean="0">
                <a:solidFill>
                  <a:prstClr val="black"/>
                </a:solidFill>
                <a:latin typeface="Calibri"/>
                <a:cs typeface="+mn-cs"/>
              </a:rPr>
              <a:t>	A. efficiency       </a:t>
            </a:r>
            <a:r>
              <a:rPr lang="en-US" sz="1800" dirty="0">
                <a:solidFill>
                  <a:prstClr val="black"/>
                </a:solidFill>
                <a:latin typeface="Calibri"/>
                <a:cs typeface="+mn-cs"/>
              </a:rPr>
              <a:t>B. visibility     C. </a:t>
            </a:r>
            <a:r>
              <a:rPr lang="en-US" sz="1800" dirty="0" err="1">
                <a:solidFill>
                  <a:prstClr val="black"/>
                </a:solidFill>
                <a:latin typeface="Calibri"/>
                <a:cs typeface="+mn-cs"/>
              </a:rPr>
              <a:t>learnability</a:t>
            </a:r>
            <a:r>
              <a:rPr lang="en-US" sz="1800" dirty="0">
                <a:solidFill>
                  <a:prstClr val="black"/>
                </a:solidFill>
                <a:latin typeface="Calibri"/>
                <a:cs typeface="+mn-cs"/>
              </a:rPr>
              <a:t>    D. errors    E. </a:t>
            </a:r>
            <a:r>
              <a:rPr lang="en-US" sz="1800" dirty="0" smtClean="0">
                <a:solidFill>
                  <a:prstClr val="black"/>
                </a:solidFill>
                <a:latin typeface="Calibri"/>
                <a:cs typeface="+mn-cs"/>
              </a:rPr>
              <a:t>satisfaction	</a:t>
            </a:r>
          </a:p>
          <a:p>
            <a:pPr marL="457200" indent="-457200" defTabSz="457200" fontAlgn="auto">
              <a:spcBef>
                <a:spcPts val="0"/>
              </a:spcBef>
              <a:spcAft>
                <a:spcPts val="0"/>
              </a:spcAft>
            </a:pPr>
            <a:r>
              <a:rPr lang="en-US" sz="1800" dirty="0" smtClean="0">
                <a:solidFill>
                  <a:prstClr val="black"/>
                </a:solidFill>
                <a:latin typeface="Calibri"/>
                <a:cs typeface="+mn-cs"/>
              </a:rPr>
              <a:t> </a:t>
            </a:r>
          </a:p>
          <a:p>
            <a:pPr marL="457200" indent="-457200" defTabSz="457200" fontAlgn="auto">
              <a:spcBef>
                <a:spcPts val="0"/>
              </a:spcBef>
              <a:spcAft>
                <a:spcPts val="0"/>
              </a:spcAft>
            </a:pPr>
            <a:r>
              <a:rPr lang="en-US" sz="1800" dirty="0" smtClean="0">
                <a:solidFill>
                  <a:prstClr val="black"/>
                </a:solidFill>
                <a:latin typeface="Calibri"/>
                <a:cs typeface="+mn-cs"/>
              </a:rPr>
              <a:t>3. Why are user interfaces hard to design? (choose all good answers)</a:t>
            </a:r>
          </a:p>
          <a:p>
            <a:pPr marL="457200" indent="-457200" defTabSz="457200" fontAlgn="auto">
              <a:spcBef>
                <a:spcPts val="0"/>
              </a:spcBef>
              <a:spcAft>
                <a:spcPts val="0"/>
              </a:spcAft>
            </a:pPr>
            <a:r>
              <a:rPr lang="en-US" sz="1800" dirty="0" smtClean="0">
                <a:solidFill>
                  <a:prstClr val="black"/>
                </a:solidFill>
                <a:latin typeface="Calibri"/>
                <a:cs typeface="+mn-cs"/>
              </a:rPr>
              <a:t>	A. People are hard to predict.</a:t>
            </a:r>
          </a:p>
          <a:p>
            <a:pPr marL="457200" indent="-457200" defTabSz="457200" fontAlgn="auto">
              <a:spcBef>
                <a:spcPts val="0"/>
              </a:spcBef>
              <a:spcAft>
                <a:spcPts val="0"/>
              </a:spcAft>
            </a:pPr>
            <a:r>
              <a:rPr lang="en-US" sz="1800" dirty="0" smtClean="0">
                <a:solidFill>
                  <a:prstClr val="black"/>
                </a:solidFill>
                <a:latin typeface="Calibri"/>
                <a:cs typeface="+mn-cs"/>
              </a:rPr>
              <a:t>	B. Software engineers are different from most people.</a:t>
            </a:r>
          </a:p>
          <a:p>
            <a:pPr marL="457200" indent="-457200" defTabSz="457200" fontAlgn="auto">
              <a:spcBef>
                <a:spcPts val="0"/>
              </a:spcBef>
              <a:spcAft>
                <a:spcPts val="0"/>
              </a:spcAft>
            </a:pPr>
            <a:r>
              <a:rPr lang="en-US" sz="1800" dirty="0" smtClean="0">
                <a:solidFill>
                  <a:prstClr val="black"/>
                </a:solidFill>
                <a:latin typeface="Calibri"/>
                <a:cs typeface="+mn-cs"/>
              </a:rPr>
              <a:t>	C. Usability is largely a matter of personal taste.</a:t>
            </a:r>
          </a:p>
          <a:p>
            <a:pPr marL="457200" indent="-457200" defTabSz="457200" fontAlgn="auto">
              <a:spcBef>
                <a:spcPts val="0"/>
              </a:spcBef>
              <a:spcAft>
                <a:spcPts val="0"/>
              </a:spcAft>
            </a:pPr>
            <a:r>
              <a:rPr lang="en-US" sz="1800" dirty="0" smtClean="0">
                <a:solidFill>
                  <a:prstClr val="black"/>
                </a:solidFill>
                <a:latin typeface="Calibri"/>
                <a:cs typeface="+mn-cs"/>
              </a:rPr>
              <a:t>	D. It’s hard for designers to forget what they know.</a:t>
            </a:r>
          </a:p>
          <a:p>
            <a:pPr marL="457200" indent="-457200" defTabSz="457200" fontAlgn="auto">
              <a:spcBef>
                <a:spcPts val="0"/>
              </a:spcBef>
              <a:spcAft>
                <a:spcPts val="0"/>
              </a:spcAft>
            </a:pPr>
            <a:r>
              <a:rPr lang="en-US" sz="1800" dirty="0" smtClean="0">
                <a:solidFill>
                  <a:prstClr val="black"/>
                </a:solidFill>
                <a:latin typeface="Calibri"/>
                <a:cs typeface="+mn-cs"/>
              </a:rPr>
              <a:t>	E. UI design is an aesthetic process and hard to approach objectively or scientifically. </a:t>
            </a:r>
          </a:p>
        </p:txBody>
      </p:sp>
      <p:sp>
        <p:nvSpPr>
          <p:cNvPr id="3" name="TextBox 2"/>
          <p:cNvSpPr txBox="1"/>
          <p:nvPr/>
        </p:nvSpPr>
        <p:spPr>
          <a:xfrm>
            <a:off x="8538020" y="0"/>
            <a:ext cx="605980" cy="369332"/>
          </a:xfrm>
          <a:prstGeom prst="rect">
            <a:avLst/>
          </a:prstGeom>
          <a:noFill/>
        </p:spPr>
        <p:txBody>
          <a:bodyPr wrap="none" rtlCol="0">
            <a:spAutoFit/>
          </a:bodyPr>
          <a:lstStyle/>
          <a:p>
            <a:pPr defTabSz="457200" fontAlgn="auto">
              <a:spcBef>
                <a:spcPts val="0"/>
              </a:spcBef>
              <a:spcAft>
                <a:spcPts val="0"/>
              </a:spcAft>
            </a:pPr>
            <a:r>
              <a:rPr lang="en-US" sz="1800">
                <a:solidFill>
                  <a:prstClr val="black"/>
                </a:solidFill>
                <a:latin typeface="Calibri"/>
                <a:cs typeface="+mn-cs"/>
              </a:rPr>
              <a:t>NQ1</a:t>
            </a:r>
          </a:p>
        </p:txBody>
      </p:sp>
      <p:sp>
        <p:nvSpPr>
          <p:cNvPr id="6" name="TextBox 5"/>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20</a:t>
            </a:r>
          </a:p>
        </p:txBody>
      </p:sp>
      <p:sp>
        <p:nvSpPr>
          <p:cNvPr id="7" name="TextBox 6"/>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19</a:t>
            </a:r>
          </a:p>
        </p:txBody>
      </p:sp>
      <p:sp>
        <p:nvSpPr>
          <p:cNvPr id="8" name="TextBox 7"/>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18</a:t>
            </a:r>
          </a:p>
        </p:txBody>
      </p:sp>
      <p:sp>
        <p:nvSpPr>
          <p:cNvPr id="9" name="TextBox 8"/>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17</a:t>
            </a:r>
          </a:p>
        </p:txBody>
      </p:sp>
      <p:sp>
        <p:nvSpPr>
          <p:cNvPr id="10" name="TextBox 9"/>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16</a:t>
            </a:r>
          </a:p>
        </p:txBody>
      </p:sp>
      <p:sp>
        <p:nvSpPr>
          <p:cNvPr id="11" name="TextBox 10"/>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15</a:t>
            </a:r>
          </a:p>
        </p:txBody>
      </p:sp>
      <p:sp>
        <p:nvSpPr>
          <p:cNvPr id="12" name="TextBox 11"/>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14</a:t>
            </a:r>
          </a:p>
        </p:txBody>
      </p:sp>
      <p:sp>
        <p:nvSpPr>
          <p:cNvPr id="13" name="TextBox 12"/>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13</a:t>
            </a:r>
          </a:p>
        </p:txBody>
      </p:sp>
      <p:sp>
        <p:nvSpPr>
          <p:cNvPr id="14" name="TextBox 13"/>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12</a:t>
            </a:r>
          </a:p>
        </p:txBody>
      </p:sp>
      <p:sp>
        <p:nvSpPr>
          <p:cNvPr id="15" name="TextBox 14"/>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11</a:t>
            </a:r>
          </a:p>
        </p:txBody>
      </p:sp>
      <p:sp>
        <p:nvSpPr>
          <p:cNvPr id="16" name="TextBox 15"/>
          <p:cNvSpPr txBox="1"/>
          <p:nvPr/>
        </p:nvSpPr>
        <p:spPr>
          <a:xfrm>
            <a:off x="8179373" y="0"/>
            <a:ext cx="964627"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10</a:t>
            </a:r>
          </a:p>
        </p:txBody>
      </p:sp>
      <p:sp>
        <p:nvSpPr>
          <p:cNvPr id="17" name="TextBox 16"/>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9</a:t>
            </a:r>
          </a:p>
        </p:txBody>
      </p:sp>
      <p:sp>
        <p:nvSpPr>
          <p:cNvPr id="18" name="TextBox 17"/>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8</a:t>
            </a:r>
          </a:p>
        </p:txBody>
      </p:sp>
      <p:sp>
        <p:nvSpPr>
          <p:cNvPr id="19" name="TextBox 18"/>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7</a:t>
            </a:r>
          </a:p>
        </p:txBody>
      </p:sp>
      <p:sp>
        <p:nvSpPr>
          <p:cNvPr id="20" name="TextBox 19"/>
          <p:cNvSpPr txBox="1"/>
          <p:nvPr/>
        </p:nvSpPr>
        <p:spPr>
          <a:xfrm>
            <a:off x="8221452" y="0"/>
            <a:ext cx="922548" cy="1015663"/>
          </a:xfrm>
          <a:prstGeom prst="rect">
            <a:avLst/>
          </a:prstGeom>
          <a:solidFill>
            <a:schemeClr val="bg1"/>
          </a:solidFill>
        </p:spPr>
        <p:txBody>
          <a:bodyPr wrap="square" rtlCol="0">
            <a:spAutoFit/>
          </a:bodyPr>
          <a:lstStyle/>
          <a:p>
            <a:pPr defTabSz="457200" fontAlgn="auto">
              <a:spcBef>
                <a:spcPts val="0"/>
              </a:spcBef>
              <a:spcAft>
                <a:spcPts val="0"/>
              </a:spcAft>
            </a:pPr>
            <a:r>
              <a:rPr lang="en-US" sz="6000">
                <a:solidFill>
                  <a:prstClr val="black"/>
                </a:solidFill>
                <a:latin typeface="Calibri"/>
                <a:cs typeface="+mn-cs"/>
              </a:rPr>
              <a:t>  6</a:t>
            </a:r>
          </a:p>
        </p:txBody>
      </p:sp>
      <p:sp>
        <p:nvSpPr>
          <p:cNvPr id="21" name="TextBox 20"/>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5</a:t>
            </a:r>
          </a:p>
        </p:txBody>
      </p:sp>
      <p:sp>
        <p:nvSpPr>
          <p:cNvPr id="22" name="TextBox 21"/>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4</a:t>
            </a:r>
          </a:p>
        </p:txBody>
      </p:sp>
      <p:sp>
        <p:nvSpPr>
          <p:cNvPr id="23" name="TextBox 22"/>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3</a:t>
            </a:r>
          </a:p>
        </p:txBody>
      </p:sp>
      <p:sp>
        <p:nvSpPr>
          <p:cNvPr id="24" name="TextBox 23"/>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2</a:t>
            </a:r>
          </a:p>
        </p:txBody>
      </p:sp>
      <p:sp>
        <p:nvSpPr>
          <p:cNvPr id="25" name="TextBox 24"/>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1</a:t>
            </a:r>
          </a:p>
        </p:txBody>
      </p:sp>
      <p:sp>
        <p:nvSpPr>
          <p:cNvPr id="26" name="TextBox 25"/>
          <p:cNvSpPr txBox="1"/>
          <p:nvPr/>
        </p:nvSpPr>
        <p:spPr>
          <a:xfrm>
            <a:off x="8221452" y="0"/>
            <a:ext cx="922548" cy="1015663"/>
          </a:xfrm>
          <a:prstGeom prst="rect">
            <a:avLst/>
          </a:prstGeom>
          <a:solidFill>
            <a:schemeClr val="bg1"/>
          </a:solidFill>
        </p:spPr>
        <p:txBody>
          <a:bodyPr wrap="none" rtlCol="0">
            <a:spAutoFit/>
          </a:bodyPr>
          <a:lstStyle/>
          <a:p>
            <a:pPr defTabSz="457200" fontAlgn="auto">
              <a:spcBef>
                <a:spcPts val="0"/>
              </a:spcBef>
              <a:spcAft>
                <a:spcPts val="0"/>
              </a:spcAft>
            </a:pPr>
            <a:r>
              <a:rPr lang="en-US" sz="6000">
                <a:solidFill>
                  <a:prstClr val="black"/>
                </a:solidFill>
                <a:latin typeface="Calibri"/>
                <a:cs typeface="+mn-cs"/>
              </a:rPr>
              <a:t>  0</a:t>
            </a:r>
          </a:p>
        </p:txBody>
      </p:sp>
      <p:sp>
        <p:nvSpPr>
          <p:cNvPr id="27" name="Oval 26"/>
          <p:cNvSpPr/>
          <p:nvPr/>
        </p:nvSpPr>
        <p:spPr bwMode="auto">
          <a:xfrm>
            <a:off x="2412999" y="643466"/>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8" name="Oval 27"/>
          <p:cNvSpPr/>
          <p:nvPr/>
        </p:nvSpPr>
        <p:spPr bwMode="auto">
          <a:xfrm>
            <a:off x="4969933" y="635001"/>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29" name="Oval 28"/>
          <p:cNvSpPr/>
          <p:nvPr/>
        </p:nvSpPr>
        <p:spPr bwMode="auto">
          <a:xfrm>
            <a:off x="2438400" y="41910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0" name="Oval 29"/>
          <p:cNvSpPr/>
          <p:nvPr/>
        </p:nvSpPr>
        <p:spPr bwMode="auto">
          <a:xfrm>
            <a:off x="5181600" y="41910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1" name="Oval 30"/>
          <p:cNvSpPr/>
          <p:nvPr/>
        </p:nvSpPr>
        <p:spPr bwMode="auto">
          <a:xfrm>
            <a:off x="948266" y="5029200"/>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2" name="Oval 31"/>
          <p:cNvSpPr/>
          <p:nvPr/>
        </p:nvSpPr>
        <p:spPr bwMode="auto">
          <a:xfrm>
            <a:off x="922865" y="5274733"/>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
        <p:nvSpPr>
          <p:cNvPr id="33" name="Oval 32"/>
          <p:cNvSpPr/>
          <p:nvPr/>
        </p:nvSpPr>
        <p:spPr bwMode="auto">
          <a:xfrm>
            <a:off x="931333" y="5850467"/>
            <a:ext cx="304800" cy="304800"/>
          </a:xfrm>
          <a:prstGeom prst="ellipse">
            <a:avLst/>
          </a:prstGeom>
          <a:noFill/>
          <a:ln w="57150" cap="flat" cmpd="sng" algn="ctr">
            <a:solidFill>
              <a:srgbClr val="FF6600"/>
            </a:solidFill>
            <a:prstDash val="solid"/>
            <a:round/>
            <a:headEnd type="none" w="med" len="med"/>
            <a:tailEnd type="triangle" w="lg" len="lg"/>
          </a:ln>
          <a:effectLst/>
        </p:spPr>
        <p:txBody>
          <a:bodyPr vert="horz" wrap="none" lIns="91440" tIns="45720" rIns="91440" bIns="45720" numCol="1" rtlCol="0" anchor="t"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100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100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100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1000"/>
                                  </p:stCondLst>
                                  <p:childTnLst>
                                    <p:set>
                                      <p:cBhvr>
                                        <p:cTn id="57" dur="1" fill="hold">
                                          <p:stCondLst>
                                            <p:cond delay="0"/>
                                          </p:stCondLst>
                                        </p:cTn>
                                        <p:tgtEl>
                                          <p:spTgt spid="23"/>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100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100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100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Today’s Topics</a:t>
            </a:r>
          </a:p>
        </p:txBody>
      </p:sp>
      <p:sp>
        <p:nvSpPr>
          <p:cNvPr id="5" name="Text Placeholder 4"/>
          <p:cNvSpPr>
            <a:spLocks noGrp="1"/>
          </p:cNvSpPr>
          <p:nvPr>
            <p:ph type="body" idx="1"/>
          </p:nvPr>
        </p:nvSpPr>
        <p:spPr/>
        <p:txBody>
          <a:bodyPr/>
          <a:lstStyle/>
          <a:p>
            <a:r>
              <a:rPr lang="en-US"/>
              <a:t>Human memory</a:t>
            </a:r>
          </a:p>
          <a:p>
            <a:r>
              <a:rPr lang="en-US"/>
              <a:t>Interaction styles</a:t>
            </a:r>
          </a:p>
          <a:p>
            <a:r>
              <a:rPr lang="en-US"/>
              <a:t>User model vs. system model</a:t>
            </a:r>
          </a:p>
          <a:p>
            <a:r>
              <a:rPr lang="en-US"/>
              <a:t>Learnability principles &amp; design patterns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Gill Sans MT" charset="0"/>
              </a:rPr>
              <a:t>People Don't Learn Instantly</a:t>
            </a:r>
          </a:p>
        </p:txBody>
      </p:sp>
      <p:sp>
        <p:nvSpPr>
          <p:cNvPr id="43011" name="Text Placeholder 9"/>
          <p:cNvSpPr>
            <a:spLocks noGrp="1"/>
          </p:cNvSpPr>
          <p:nvPr>
            <p:ph type="body" idx="1"/>
          </p:nvPr>
        </p:nvSpPr>
        <p:spPr/>
        <p:txBody>
          <a:bodyPr/>
          <a:lstStyle/>
          <a:p>
            <a:endParaRPr lang="en-US">
              <a:latin typeface="Gill Sans MT" charset="0"/>
            </a:endParaRPr>
          </a:p>
        </p:txBody>
      </p:sp>
      <p:sp>
        <p:nvSpPr>
          <p:cNvPr id="43012" name="Footer Placeholder 4"/>
          <p:cNvSpPr>
            <a:spLocks noGrp="1"/>
          </p:cNvSpPr>
          <p:nvPr>
            <p:ph type="ftr" sz="quarter" idx="11"/>
          </p:nvPr>
        </p:nvSpPr>
        <p:spPr bwMode="auto">
          <a:noFill/>
          <a:ln>
            <a:miter lim="800000"/>
            <a:headEnd/>
            <a:tailEnd/>
          </a:ln>
        </p:spPr>
        <p:txBody>
          <a:bodyPr/>
          <a:lstStyle/>
          <a:p>
            <a:r>
              <a:rPr lang="en-US"/>
              <a:t>6.813/6.831 User Interface Design and Implementation</a:t>
            </a:r>
          </a:p>
        </p:txBody>
      </p:sp>
      <p:grpSp>
        <p:nvGrpSpPr>
          <p:cNvPr id="2" name="Group 4"/>
          <p:cNvGrpSpPr>
            <a:grpSpLocks/>
          </p:cNvGrpSpPr>
          <p:nvPr/>
        </p:nvGrpSpPr>
        <p:grpSpPr bwMode="auto">
          <a:xfrm>
            <a:off x="609600" y="1828800"/>
            <a:ext cx="7924800" cy="2878138"/>
            <a:chOff x="1056" y="2385"/>
            <a:chExt cx="3792" cy="1344"/>
          </a:xfrm>
        </p:grpSpPr>
        <p:pic>
          <p:nvPicPr>
            <p:cNvPr id="43015" name="Picture 5" descr="too-many-steps"/>
            <p:cNvPicPr>
              <a:picLocks noChangeAspect="1" noChangeArrowheads="1"/>
            </p:cNvPicPr>
            <p:nvPr/>
          </p:nvPicPr>
          <p:blipFill>
            <a:blip r:embed="rId3"/>
            <a:srcRect/>
            <a:stretch>
              <a:fillRect/>
            </a:stretch>
          </p:blipFill>
          <p:spPr bwMode="auto">
            <a:xfrm>
              <a:off x="1056" y="2385"/>
              <a:ext cx="3792" cy="1194"/>
            </a:xfrm>
            <a:prstGeom prst="rect">
              <a:avLst/>
            </a:prstGeom>
            <a:noFill/>
            <a:ln w="9525">
              <a:noFill/>
              <a:miter lim="800000"/>
              <a:headEnd/>
              <a:tailEnd/>
            </a:ln>
          </p:spPr>
        </p:pic>
        <p:sp>
          <p:nvSpPr>
            <p:cNvPr id="43016" name="Rectangle 6"/>
            <p:cNvSpPr>
              <a:spLocks noChangeArrowheads="1"/>
            </p:cNvSpPr>
            <p:nvPr/>
          </p:nvSpPr>
          <p:spPr bwMode="auto">
            <a:xfrm>
              <a:off x="3452" y="3600"/>
              <a:ext cx="1186" cy="129"/>
            </a:xfrm>
            <a:prstGeom prst="rect">
              <a:avLst/>
            </a:prstGeom>
            <a:noFill/>
            <a:ln w="12700">
              <a:noFill/>
              <a:miter lim="800000"/>
              <a:headEnd type="none" w="sm" len="sm"/>
              <a:tailEnd type="none" w="sm" len="sm"/>
            </a:ln>
          </p:spPr>
          <p:txBody>
            <a:bodyPr wrap="none" anchorCtr="1">
              <a:prstTxWarp prst="textNoShape">
                <a:avLst/>
              </a:prstTxWarp>
              <a:spAutoFit/>
            </a:bodyPr>
            <a:lstStyle/>
            <a:p>
              <a:pPr eaLnBrk="0" hangingPunct="0"/>
              <a:r>
                <a:rPr lang="en-US" sz="1200">
                  <a:solidFill>
                    <a:srgbClr val="001963"/>
                  </a:solidFill>
                  <a:ea typeface="Times New Roman" charset="0"/>
                  <a:cs typeface="Times New Roman" charset="0"/>
                </a:rPr>
                <a:t>Source: Interface Hall of Shame</a:t>
              </a:r>
            </a:p>
          </p:txBody>
        </p:sp>
      </p:grpSp>
      <p:sp>
        <p:nvSpPr>
          <p:cNvPr id="43014" name="Date Placeholder 7"/>
          <p:cNvSpPr>
            <a:spLocks noGrp="1"/>
          </p:cNvSpPr>
          <p:nvPr>
            <p:ph type="dt" sz="quarter" idx="10"/>
          </p:nvPr>
        </p:nvSpPr>
        <p:spPr bwMode="auto">
          <a:noFill/>
          <a:ln>
            <a:miter lim="800000"/>
            <a:headEnd/>
            <a:tailEnd/>
          </a:ln>
        </p:spPr>
        <p:txBody>
          <a:bodyPr/>
          <a:lstStyle/>
          <a:p>
            <a:r>
              <a:rPr lang="en-US"/>
              <a:t>Spring 2011</a:t>
            </a:r>
          </a:p>
        </p:txBody>
      </p:sp>
      <p:sp>
        <p:nvSpPr>
          <p:cNvPr id="9" name="Slide Number Placeholder 8"/>
          <p:cNvSpPr>
            <a:spLocks noGrp="1"/>
          </p:cNvSpPr>
          <p:nvPr>
            <p:ph type="sldNum" sz="quarter" idx="12"/>
          </p:nvPr>
        </p:nvSpPr>
        <p:spPr/>
        <p:txBody>
          <a:bodyPr/>
          <a:lstStyle/>
          <a:p>
            <a:pPr>
              <a:defRPr/>
            </a:pPr>
            <a:fld id="{2BFED5DB-3631-4732-83DE-CBA91DB25842}" type="slidenum">
              <a:rPr lang="en-US"/>
              <a:pPr>
                <a:defRPr/>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smtClean="0"/>
              <a:t>Spring 2011</a:t>
            </a:r>
          </a:p>
        </p:txBody>
      </p:sp>
      <p:sp>
        <p:nvSpPr>
          <p:cNvPr id="9219" name="Footer Placeholder 4"/>
          <p:cNvSpPr>
            <a:spLocks noGrp="1"/>
          </p:cNvSpPr>
          <p:nvPr>
            <p:ph type="ftr" sz="quarter" idx="11"/>
          </p:nvPr>
        </p:nvSpPr>
        <p:spPr>
          <a:noFill/>
        </p:spPr>
        <p:txBody>
          <a:bodyPr/>
          <a:lstStyle/>
          <a:p>
            <a:r>
              <a:rPr lang="en-US" smtClean="0"/>
              <a:t>6.813/6.831 User Interface Design and Implementation</a:t>
            </a:r>
          </a:p>
        </p:txBody>
      </p:sp>
      <p:sp>
        <p:nvSpPr>
          <p:cNvPr id="9220" name="Slide Number Placeholder 5"/>
          <p:cNvSpPr>
            <a:spLocks noGrp="1"/>
          </p:cNvSpPr>
          <p:nvPr>
            <p:ph type="sldNum" sz="quarter" idx="12"/>
          </p:nvPr>
        </p:nvSpPr>
        <p:spPr>
          <a:noFill/>
        </p:spPr>
        <p:txBody>
          <a:bodyPr/>
          <a:lstStyle/>
          <a:p>
            <a:fld id="{8CD33F21-E187-4BA7-9A2D-9D86CE78A592}" type="slidenum">
              <a:rPr lang="en-US" smtClean="0"/>
              <a:pPr/>
              <a:t>9</a:t>
            </a:fld>
            <a:endParaRPr lang="en-US" smtClean="0"/>
          </a:p>
        </p:txBody>
      </p:sp>
      <p:sp>
        <p:nvSpPr>
          <p:cNvPr id="9221" name="Rectangle 2"/>
          <p:cNvSpPr>
            <a:spLocks noGrp="1" noChangeArrowheads="1"/>
          </p:cNvSpPr>
          <p:nvPr>
            <p:ph type="title"/>
          </p:nvPr>
        </p:nvSpPr>
        <p:spPr/>
        <p:txBody>
          <a:bodyPr/>
          <a:lstStyle/>
          <a:p>
            <a:r>
              <a:rPr lang="en-US" smtClean="0"/>
              <a:t>Memory</a:t>
            </a:r>
          </a:p>
        </p:txBody>
      </p:sp>
      <p:sp>
        <p:nvSpPr>
          <p:cNvPr id="9222" name="Rectangle 3"/>
          <p:cNvSpPr>
            <a:spLocks noGrp="1" noChangeArrowheads="1"/>
          </p:cNvSpPr>
          <p:nvPr>
            <p:ph type="body" idx="1"/>
          </p:nvPr>
        </p:nvSpPr>
        <p:spPr/>
        <p:txBody>
          <a:bodyPr/>
          <a:lstStyle/>
          <a:p>
            <a:r>
              <a:rPr lang="en-US" smtClean="0"/>
              <a:t>Working memory</a:t>
            </a:r>
          </a:p>
          <a:p>
            <a:pPr lvl="1"/>
            <a:r>
              <a:rPr lang="en-US" smtClean="0"/>
              <a:t>Small: 7 ± 2 </a:t>
            </a:r>
            <a:r>
              <a:rPr lang="en-US" smtClean="0">
                <a:latin typeface="Tahoma" pitchFamily="34" charset="0"/>
              </a:rPr>
              <a:t>“</a:t>
            </a:r>
            <a:r>
              <a:rPr lang="en-US" smtClean="0"/>
              <a:t>chunks</a:t>
            </a:r>
            <a:r>
              <a:rPr lang="en-US" smtClean="0">
                <a:latin typeface="Tahoma" pitchFamily="34" charset="0"/>
              </a:rPr>
              <a:t>”</a:t>
            </a:r>
            <a:endParaRPr lang="en-US" smtClean="0"/>
          </a:p>
          <a:p>
            <a:pPr lvl="1"/>
            <a:r>
              <a:rPr lang="en-US" smtClean="0"/>
              <a:t>Short-lived: ~10 sec</a:t>
            </a:r>
          </a:p>
          <a:p>
            <a:pPr lvl="1"/>
            <a:r>
              <a:rPr lang="en-US" smtClean="0"/>
              <a:t>Maintenance rehearsal fends off decay (but costs attention)</a:t>
            </a:r>
          </a:p>
          <a:p>
            <a:r>
              <a:rPr lang="en-US" smtClean="0"/>
              <a:t>Long-term memory</a:t>
            </a:r>
          </a:p>
          <a:p>
            <a:pPr lvl="1"/>
            <a:r>
              <a:rPr lang="en-US" smtClean="0"/>
              <a:t>Practically infinite in size and duration</a:t>
            </a:r>
          </a:p>
          <a:p>
            <a:pPr lvl="1"/>
            <a:r>
              <a:rPr lang="en-US" smtClean="0"/>
              <a:t>Elaborative rehearsal transfers chunks to long-term memory</a:t>
            </a:r>
          </a:p>
        </p:txBody>
      </p:sp>
      <p:sp>
        <p:nvSpPr>
          <p:cNvPr id="9223" name="Rectangle 11"/>
          <p:cNvSpPr>
            <a:spLocks noChangeArrowheads="1"/>
          </p:cNvSpPr>
          <p:nvPr/>
        </p:nvSpPr>
        <p:spPr bwMode="auto">
          <a:xfrm>
            <a:off x="7239000" y="1371600"/>
            <a:ext cx="1295400" cy="762000"/>
          </a:xfrm>
          <a:prstGeom prst="rect">
            <a:avLst/>
          </a:prstGeom>
          <a:solidFill>
            <a:srgbClr val="99CC00"/>
          </a:solidFill>
          <a:ln w="9525" algn="ctr">
            <a:solidFill>
              <a:schemeClr val="tx1"/>
            </a:solidFill>
            <a:miter lim="800000"/>
            <a:headEnd/>
            <a:tailEnd/>
          </a:ln>
        </p:spPr>
        <p:txBody>
          <a:bodyPr wrap="none" anchorCtr="1"/>
          <a:lstStyle/>
          <a:p>
            <a:pPr algn="ctr"/>
            <a:r>
              <a:rPr lang="en-US">
                <a:latin typeface="Tahoma" pitchFamily="34" charset="0"/>
              </a:rPr>
              <a:t>Long-term</a:t>
            </a:r>
          </a:p>
          <a:p>
            <a:pPr algn="ctr"/>
            <a:r>
              <a:rPr lang="en-US">
                <a:latin typeface="Tahoma" pitchFamily="34" charset="0"/>
              </a:rPr>
              <a:t>Memory</a:t>
            </a:r>
          </a:p>
        </p:txBody>
      </p:sp>
      <p:sp>
        <p:nvSpPr>
          <p:cNvPr id="9224" name="Rectangle 12"/>
          <p:cNvSpPr>
            <a:spLocks noChangeArrowheads="1"/>
          </p:cNvSpPr>
          <p:nvPr/>
        </p:nvSpPr>
        <p:spPr bwMode="auto">
          <a:xfrm>
            <a:off x="5181600" y="1371600"/>
            <a:ext cx="1295400" cy="762000"/>
          </a:xfrm>
          <a:prstGeom prst="rect">
            <a:avLst/>
          </a:prstGeom>
          <a:solidFill>
            <a:srgbClr val="99CC00"/>
          </a:solidFill>
          <a:ln w="9525" algn="ctr">
            <a:solidFill>
              <a:schemeClr val="tx1"/>
            </a:solidFill>
            <a:miter lim="800000"/>
            <a:headEnd/>
            <a:tailEnd/>
          </a:ln>
        </p:spPr>
        <p:txBody>
          <a:bodyPr wrap="none" anchorCtr="1"/>
          <a:lstStyle/>
          <a:p>
            <a:pPr algn="ctr"/>
            <a:r>
              <a:rPr lang="en-US">
                <a:latin typeface="Tahoma" pitchFamily="34" charset="0"/>
              </a:rPr>
              <a:t>Working</a:t>
            </a:r>
          </a:p>
          <a:p>
            <a:pPr algn="ctr"/>
            <a:r>
              <a:rPr lang="en-US">
                <a:latin typeface="Tahoma" pitchFamily="34" charset="0"/>
              </a:rPr>
              <a:t>Memory</a:t>
            </a:r>
          </a:p>
        </p:txBody>
      </p:sp>
      <p:cxnSp>
        <p:nvCxnSpPr>
          <p:cNvPr id="9225" name="AutoShape 13"/>
          <p:cNvCxnSpPr>
            <a:cxnSpLocks noChangeShapeType="1"/>
          </p:cNvCxnSpPr>
          <p:nvPr/>
        </p:nvCxnSpPr>
        <p:spPr bwMode="auto">
          <a:xfrm>
            <a:off x="6477000" y="1562100"/>
            <a:ext cx="762000" cy="0"/>
          </a:xfrm>
          <a:prstGeom prst="straightConnector1">
            <a:avLst/>
          </a:prstGeom>
          <a:noFill/>
          <a:ln w="63500">
            <a:solidFill>
              <a:schemeClr val="tx1"/>
            </a:solidFill>
            <a:round/>
            <a:headEnd/>
            <a:tailEnd type="triangle" w="med" len="med"/>
          </a:ln>
        </p:spPr>
      </p:cxnSp>
      <p:cxnSp>
        <p:nvCxnSpPr>
          <p:cNvPr id="9226" name="AutoShape 14"/>
          <p:cNvCxnSpPr>
            <a:cxnSpLocks noChangeShapeType="1"/>
          </p:cNvCxnSpPr>
          <p:nvPr/>
        </p:nvCxnSpPr>
        <p:spPr bwMode="auto">
          <a:xfrm rot="10800000">
            <a:off x="6477000" y="1943100"/>
            <a:ext cx="762000" cy="0"/>
          </a:xfrm>
          <a:prstGeom prst="straightConnector1">
            <a:avLst/>
          </a:prstGeom>
          <a:noFill/>
          <a:ln w="63500">
            <a:solidFill>
              <a:schemeClr val="tx1"/>
            </a:solidFill>
            <a:round/>
            <a:headEnd/>
            <a:tailEnd type="triangle" w="med" len="med"/>
          </a:ln>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t-6893">
  <a:themeElements>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t-6893">
      <a:majorFont>
        <a:latin typeface="Arial Black"/>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triangle" w="lg" len="lg"/>
        </a:ln>
        <a:effectLst/>
      </a:spPr>
      <a:bodyPr vert="horz" wrap="none" lIns="91440" tIns="45720" rIns="91440" bIns="45720" numCol="1" anchor="t"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it-689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t-689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t-689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t-689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t-689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t-689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t-689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mit-6893</Template>
  <TotalTime>4261</TotalTime>
  <Words>10441</Words>
  <Application>Microsoft Macintosh PowerPoint</Application>
  <PresentationFormat>On-screen Show (4:3)</PresentationFormat>
  <Paragraphs>549</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mit-6893</vt:lpstr>
      <vt:lpstr>1_Office Theme</vt:lpstr>
      <vt:lpstr>Lecture 2: Learnability</vt:lpstr>
      <vt:lpstr>UI Hall of Fame or Shame?</vt:lpstr>
      <vt:lpstr>UI Hall of Shame!</vt:lpstr>
      <vt:lpstr>UI Hall of Shame</vt:lpstr>
      <vt:lpstr>Nanoquiz</vt:lpstr>
      <vt:lpstr>PowerPoint Presentation</vt:lpstr>
      <vt:lpstr>Today’s Topics</vt:lpstr>
      <vt:lpstr>People Don't Learn Instantly</vt:lpstr>
      <vt:lpstr>Memory</vt:lpstr>
      <vt:lpstr>Chunking</vt:lpstr>
      <vt:lpstr>Recognition vs. Recall</vt:lpstr>
      <vt:lpstr>Gulfs of Execution and Evaluation</vt:lpstr>
      <vt:lpstr>Interaction Styles</vt:lpstr>
      <vt:lpstr>Command Language</vt:lpstr>
      <vt:lpstr>Menus and Forms</vt:lpstr>
      <vt:lpstr>Direct Manipulation</vt:lpstr>
      <vt:lpstr>PowerPoint Presentation</vt:lpstr>
      <vt:lpstr>Comparison of Interaction Styles</vt:lpstr>
      <vt:lpstr>Models</vt:lpstr>
      <vt:lpstr>Models in UI Design</vt:lpstr>
      <vt:lpstr>Interface Model Hides System Model</vt:lpstr>
      <vt:lpstr>User Model May Be Wrong</vt:lpstr>
      <vt:lpstr>Example: the Back Button</vt:lpstr>
      <vt:lpstr>Learnability Principles</vt:lpstr>
      <vt:lpstr>Affordances</vt:lpstr>
      <vt:lpstr>Natural Mapping</vt:lpstr>
      <vt:lpstr>Visibility</vt:lpstr>
      <vt:lpstr>Feedback</vt:lpstr>
      <vt:lpstr>Consistency</vt:lpstr>
      <vt:lpstr>Consistency of Layout</vt:lpstr>
      <vt:lpstr>Consistency in Wording</vt:lpstr>
      <vt:lpstr>Speak the User’s Language</vt:lpstr>
      <vt:lpstr>Follow Platform Standards</vt:lpstr>
      <vt:lpstr>Metaphors</vt:lpstr>
      <vt:lpstr>Case Against Consistency (Grudin)</vt:lpstr>
      <vt:lpstr>Summary</vt:lpstr>
      <vt:lpstr>Next Time: UI Hall of Fame or Shame?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Miller</cp:lastModifiedBy>
  <cp:revision>781</cp:revision>
  <cp:lastPrinted>2011-02-04T14:11:28Z</cp:lastPrinted>
  <dcterms:created xsi:type="dcterms:W3CDTF">2011-03-24T02:31:05Z</dcterms:created>
  <dcterms:modified xsi:type="dcterms:W3CDTF">2011-05-14T21:11:23Z</dcterms:modified>
</cp:coreProperties>
</file>