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75" r:id="rId11"/>
    <p:sldId id="265" r:id="rId12"/>
    <p:sldId id="266" r:id="rId13"/>
    <p:sldId id="267" r:id="rId14"/>
    <p:sldId id="269" r:id="rId15"/>
    <p:sldId id="270" r:id="rId16"/>
    <p:sldId id="271" r:id="rId17"/>
    <p:sldId id="276" r:id="rId18"/>
    <p:sldId id="277" r:id="rId19"/>
    <p:sldId id="272" r:id="rId20"/>
    <p:sldId id="274" r:id="rId21"/>
    <p:sldId id="273" r:id="rId22"/>
    <p:sldId id="279" r:id="rId23"/>
    <p:sldId id="278" r:id="rId24"/>
  </p:sldIdLst>
  <p:sldSz cx="9144000" cy="6858000" type="letter"/>
  <p:notesSz cx="7315200" cy="96012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4230" autoAdjust="0"/>
  </p:normalViewPr>
  <p:slideViewPr>
    <p:cSldViewPr>
      <p:cViewPr>
        <p:scale>
          <a:sx n="66" d="100"/>
          <a:sy n="66" d="100"/>
        </p:scale>
        <p:origin x="-1448" y="-30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72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defRPr>
            </a:lvl1pPr>
          </a:lstStyle>
          <a:p>
            <a:pPr>
              <a:defRPr/>
            </a:pPr>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08073646-1C4A-4721-B3F5-586AE1318327}"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503363" y="720725"/>
            <a:ext cx="4119562"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261C154A-8278-49E9-8F8D-CE2B7335DD43}"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1000"/>
      </a:spcBef>
      <a:spcAft>
        <a:spcPct val="0"/>
      </a:spcAft>
      <a:defRPr sz="1000" kern="1200">
        <a:solidFill>
          <a:schemeClr val="tx1"/>
        </a:solidFill>
        <a:latin typeface="Times New Roman" pitchFamily="18" charset="0"/>
        <a:ea typeface="Arial" charset="0"/>
        <a:cs typeface="Arial" charset="0"/>
      </a:defRPr>
    </a:lvl1pPr>
    <a:lvl2pPr marL="182563" indent="-90488" algn="l" rtl="0" eaLnBrk="0" fontAlgn="base" hangingPunct="0">
      <a:spcBef>
        <a:spcPct val="0"/>
      </a:spcBef>
      <a:spcAft>
        <a:spcPct val="0"/>
      </a:spcAft>
      <a:buFont typeface="Arial" charset="0"/>
      <a:buChar char="•"/>
      <a:defRPr sz="1000" kern="1200">
        <a:solidFill>
          <a:schemeClr val="tx1"/>
        </a:solidFill>
        <a:latin typeface="Times New Roman" pitchFamily="18" charset="0"/>
        <a:ea typeface="Arial" charset="0"/>
        <a:cs typeface="Arial" charset="0"/>
      </a:defRPr>
    </a:lvl2pPr>
    <a:lvl3pPr marL="914400" algn="l" rtl="0" eaLnBrk="0" fontAlgn="base" hangingPunct="0">
      <a:spcBef>
        <a:spcPts val="1000"/>
      </a:spcBef>
      <a:spcAft>
        <a:spcPct val="0"/>
      </a:spcAft>
      <a:defRPr sz="1000" kern="1200">
        <a:solidFill>
          <a:schemeClr val="tx1"/>
        </a:solidFill>
        <a:latin typeface="Times New Roman" pitchFamily="18" charset="0"/>
        <a:ea typeface="Arial" charset="0"/>
        <a:cs typeface="Arial" charset="0"/>
      </a:defRPr>
    </a:lvl3pPr>
    <a:lvl4pPr marL="1371600" algn="l" rtl="0" eaLnBrk="0" fontAlgn="base" hangingPunct="0">
      <a:spcBef>
        <a:spcPts val="1000"/>
      </a:spcBef>
      <a:spcAft>
        <a:spcPct val="0"/>
      </a:spcAft>
      <a:defRPr sz="1000" kern="1200">
        <a:solidFill>
          <a:schemeClr val="tx1"/>
        </a:solidFill>
        <a:latin typeface="Times New Roman" pitchFamily="18" charset="0"/>
        <a:ea typeface="Arial" charset="0"/>
        <a:cs typeface="Arial" charset="0"/>
      </a:defRPr>
    </a:lvl4pPr>
    <a:lvl5pPr marL="1828800" algn="l" rtl="0" eaLnBrk="0" fontAlgn="base" hangingPunct="0">
      <a:spcBef>
        <a:spcPts val="1000"/>
      </a:spcBef>
      <a:spcAft>
        <a:spcPct val="0"/>
      </a:spcAft>
      <a:defRPr sz="10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D0E60BF-9838-4D8F-9D07-6EAFACD97020}"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solidFill>
                <a:schemeClr val="bg1"/>
              </a:solidFill>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4BEBD7-B251-44A8-9D30-531D6620120B}" type="slidenum">
              <a:rPr lang="en-US"/>
              <a:pPr/>
              <a:t>10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mtClean="0">
                <a:latin typeface="Times New Roman" charset="0"/>
              </a:rPr>
              <a:t>Finally, we have the much-reviled Microsoft Office Paperclip.</a:t>
            </a:r>
          </a:p>
          <a:p>
            <a:r>
              <a:rPr lang="en-US" smtClean="0">
                <a:latin typeface="Times New Roman" charset="0"/>
              </a:rPr>
              <a:t>Clippy was a well-intentioned effort to solve a real usability problem.  Users don’t read the manual, don’t use the online help, and don’t know how to find the answers to their problems.  Clippy tries to suggest answers to the problem it thinks you’re having.</a:t>
            </a:r>
          </a:p>
          <a:p>
            <a:r>
              <a:rPr lang="en-US" smtClean="0">
                <a:latin typeface="Times New Roman" charset="0"/>
              </a:rPr>
              <a:t>Unfortunately it’s often wrong, often intrusive, and often annoying.  The subjective quality of your interface matters too.</a:t>
            </a:r>
          </a:p>
          <a:p>
            <a:endParaRPr 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EBF63B5-C9F5-4FF5-8861-9BBA181EBE07}" type="slidenum">
              <a:rPr lang="en-US"/>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latin typeface="Times New Roman" charset="0"/>
              </a:rPr>
              <a:t>So what?  Why should we care about usability?  After all, human beings are capable of extraordinary learning and adaptation. Even the worst interface can be fixed by a man page, right?</a:t>
            </a:r>
          </a:p>
          <a:p>
            <a:r>
              <a:rPr lang="en-US" smtClean="0">
                <a:latin typeface="Times New Roman" charset="0"/>
              </a:rPr>
              <a:t>Putting aside the essential inhumanity of this position, there are some practical reasons why we should care about the user interfaces of our software.  Usability strongly affects how software is perceived, because the user interface is the means by which the software presents itself to the world. “Ease of use” ratings appear in magazine reviews, affect word-of-mouth recommendations, and influence buying decisions. A Harris poll (reported in the Wall Street Journal 11/8/05) found that ease of use (61%), customer service (58%), and no-hassle installation (57%) are the most important factors US adults consider when purchasing a new technology product.</a:t>
            </a:r>
          </a:p>
          <a:p>
            <a:r>
              <a:rPr lang="en-US" smtClean="0">
                <a:latin typeface="Times New Roman" charset="0"/>
              </a:rPr>
              <a:t>Usable software sells.  Conversely, unusable software doesn’t sell.  If a web site is so unusable that shoppers can’t find what they want, or can’t make it through the checkout process, then they will go somewhere else.</a:t>
            </a:r>
          </a:p>
          <a:p>
            <a:r>
              <a:rPr lang="en-US" smtClean="0">
                <a:latin typeface="Times New Roman" charset="0"/>
              </a:rPr>
              <a:t>Unfortunately, a user’s perception of software usability is often superficial.  An attractive user interface may seem “user friendly” even if it’s not really usable. Part of that is because users often blame themselves for errors they make, even if the errors could have been prevented</a:t>
            </a:r>
            <a:r>
              <a:rPr lang="en-US" b="1" smtClean="0">
                <a:latin typeface="Times New Roman" charset="0"/>
              </a:rPr>
              <a:t> </a:t>
            </a:r>
            <a:r>
              <a:rPr lang="en-US" smtClean="0">
                <a:latin typeface="Times New Roman" charset="0"/>
              </a:rPr>
              <a:t>by better interface design. (“Oops, I missed the File menu again! How stupid of me.”) So usability is a little different from other important attributes of software, like reliability, performance, or security. If the program is slow, or crashes, or gets hacked, we know who to blame.  If it’s unusable, but not fatally so, the usability problems may go unreported.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BF7498E-F2F5-4125-AB14-C358E3CB624C}" type="slidenum">
              <a:rPr lang="en-US"/>
              <a:pPr/>
              <a:t>12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900" smtClean="0">
                <a:latin typeface="Times New Roman" charset="0"/>
              </a:rPr>
              <a:t>Users don’t obey Moore’s Law.  Their time doesn’t get cheaper with every new generation, like processors do.  In fact, user time is probably getting </a:t>
            </a:r>
            <a:r>
              <a:rPr lang="en-US" sz="900" i="1" smtClean="0">
                <a:latin typeface="Times New Roman" charset="0"/>
              </a:rPr>
              <a:t>more </a:t>
            </a:r>
            <a:r>
              <a:rPr lang="en-US" sz="900" smtClean="0">
                <a:latin typeface="Times New Roman" charset="0"/>
              </a:rPr>
              <a:t>expensive every year. Interfaces that waste user time repeatedly over a lifetime of use impose a hidden cost that companies are less and less inclined to pay.  For some applications, like customer call centers, saving a few seconds per call may translate into millions of dollars saved per year.</a:t>
            </a:r>
          </a:p>
          <a:p>
            <a:r>
              <a:rPr lang="en-US" sz="900" smtClean="0">
                <a:latin typeface="Times New Roman" charset="0"/>
              </a:rPr>
              <a:t>Even for shrink-wrapped software, bad user interfaces can have costs after the sale. For many software companies, a single customer support call can wipe out all the profit on that sale.</a:t>
            </a:r>
          </a:p>
          <a:p>
            <a:r>
              <a:rPr lang="en-US" sz="900" smtClean="0">
                <a:latin typeface="Times New Roman" charset="0"/>
              </a:rPr>
              <a:t>Bad user interface design can also cost lives.  The Therac-25 was a radiation therapy machine for treating cancer patients. It had an electron beam with two settings: a low-energy mode, beamed directly onto the patient, and a high-energy mode in which the beam was blocked by an X-ray generating filter. Tragically, the system’s design had a race condition between the user interface and the beam controller. If the operator chose a mode, and the machine started configuring itself, and then the operator backed up and made a different choice within the 8-second interval it took for the machine to swing its magnets into place, then part of the system wouldn’t receive the new setting.  As a result, a fast, experienced operator could inadvertently give severe overdoses, and several patients died. (Nancy Leveson, “Medical Devices: the Therac-25”, 1995, http://sunnyday.mit.edu/therac-25.html) </a:t>
            </a:r>
          </a:p>
          <a:p>
            <a:r>
              <a:rPr lang="en-US" sz="900" smtClean="0">
                <a:latin typeface="Times New Roman" charset="0"/>
              </a:rPr>
              <a:t>In 1988, the USS Vincennes guided missile cruiser shot down an Iranian airliner over the Persian Gulf with almost 300 people aboard. There were two failures in this incident. The radar operator interpreted the airliner as an F-14, descending as if to attack, rather than (in reality) a civilian plane that was climbing after takeoff.  Both failures seemed to be caused by user interface. The IFF system was reporting the signal from an F14 on the ground at an airport hundreds of miles away, not the signal from the airliner; and the plane’s altitude readout showed only its current altitude, not the direction of change in altitude, leaving to the operator the mental comparison and calculation to determine whether the altitude was going up or down. (Peter Neumann, “Aegis, Vincennes, and the Iranian Airbus“, Risks v8 n74, May 1989).</a:t>
            </a:r>
          </a:p>
          <a:p>
            <a:r>
              <a:rPr lang="en-US" sz="900" smtClean="0">
                <a:latin typeface="Times New Roman" charset="0"/>
              </a:rPr>
              <a:t>An oil spill was caused by a helm lever on an oil tanker.  The lever had three positions: Autopilot – Manual – Disconnected.  In a tight passage off English coast, trying to maneuver in a narrow channel with fishing boats, the captain accidentally pushed the lever too far – past Manual to Disconnected.  Since the supertanker turned very slowly anyway, the crew didn’t realize at first that they weren’t turning </a:t>
            </a:r>
            <a:r>
              <a:rPr lang="en-US" sz="900" i="1" smtClean="0">
                <a:latin typeface="Times New Roman" charset="0"/>
              </a:rPr>
              <a:t>at all</a:t>
            </a:r>
            <a:r>
              <a:rPr lang="en-US" sz="900" smtClean="0">
                <a:latin typeface="Times New Roman" charset="0"/>
              </a:rPr>
              <a:t> (feedback).</a:t>
            </a:r>
            <a:r>
              <a:rPr lang="en-US" sz="900" i="1" smtClean="0">
                <a:latin typeface="Times New Roman" charset="0"/>
              </a:rPr>
              <a:t>  </a:t>
            </a:r>
            <a:r>
              <a:rPr lang="en-US" sz="900" smtClean="0">
                <a:latin typeface="Times New Roman" charset="0"/>
              </a:rPr>
              <a:t>Even then, they had so many other hypotheses for why the helm wasn’t responding (burned-out fuse, interconnect problem, etc.) that they didn’t think of the lever. The tanker hit the rocks, and a large oil spill resulted. (Steven Casey, </a:t>
            </a:r>
            <a:r>
              <a:rPr lang="en-US" sz="900" i="1" smtClean="0">
                <a:latin typeface="Times New Roman" charset="0"/>
              </a:rPr>
              <a:t>Set Phasers on Stun</a:t>
            </a:r>
            <a:r>
              <a:rPr lang="en-US" sz="900" smtClean="0">
                <a:latin typeface="Times New Roman" charset="0"/>
              </a:rPr>
              <a:t>)</a:t>
            </a:r>
          </a:p>
          <a:p>
            <a:r>
              <a:rPr lang="en-US" sz="900" smtClean="0">
                <a:latin typeface="Times New Roman" charset="0"/>
              </a:rPr>
              <a:t>In April 2006, an Predator unmanned aerial vehicle (UAV) crashed while patrolling the US border in Arizona.  The pilot (who fortunately was safely in a control room hundreds of miles away) reported that his primary control console “locked up”, leading him to switch over to a backup console – but before switching between the two consoles, it’s necessary for the user to match the control positions on the new console to those on the original console. The backup console was set to the fuel cutoff position (in other words, NO FUEL) when he did the switch over. As a result, the fuel was cut off to the UAV, and it went right down. (Risks Digest, v24 n29)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D2BF51E-66AA-4D85-B7E3-95502B215211}" type="slidenum">
              <a:rPr lang="en-US"/>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latin typeface="Times New Roman" charset="0"/>
              </a:rPr>
              <a:t>Unfortunately, user interfaces are not easy to design. You (the developer) are not a typical user. You know far more about your application than any user will. You can try to imagine being your mother, or your grandma, but it doesn’t help much. It’s very hard to </a:t>
            </a:r>
            <a:r>
              <a:rPr lang="en-US" i="1" dirty="0" smtClean="0">
                <a:latin typeface="Times New Roman" charset="0"/>
              </a:rPr>
              <a:t>forget</a:t>
            </a:r>
            <a:r>
              <a:rPr lang="en-US" dirty="0" smtClean="0">
                <a:latin typeface="Times New Roman" charset="0"/>
              </a:rPr>
              <a:t> things you know.</a:t>
            </a:r>
          </a:p>
          <a:p>
            <a:r>
              <a:rPr lang="en-US" dirty="0" smtClean="0">
                <a:latin typeface="Times New Roman" charset="0"/>
              </a:rPr>
              <a:t>This is how usability is different from everything else you learn about software engineering.  Specifications, assertions, and object models are all about communicating with other </a:t>
            </a:r>
            <a:r>
              <a:rPr lang="en-US" i="1" dirty="0" smtClean="0">
                <a:latin typeface="Times New Roman" charset="0"/>
              </a:rPr>
              <a:t>programmers</a:t>
            </a:r>
            <a:r>
              <a:rPr lang="en-US" dirty="0" smtClean="0">
                <a:latin typeface="Times New Roman" charset="0"/>
              </a:rPr>
              <a:t>, who are probably a lot like us. Usability is about communicating with other </a:t>
            </a:r>
            <a:r>
              <a:rPr lang="en-US" i="1" dirty="0" smtClean="0">
                <a:latin typeface="Times New Roman" charset="0"/>
              </a:rPr>
              <a:t>users</a:t>
            </a:r>
            <a:r>
              <a:rPr lang="en-US" dirty="0" smtClean="0">
                <a:latin typeface="Times New Roman" charset="0"/>
              </a:rPr>
              <a:t>, who are probably not like us.</a:t>
            </a:r>
          </a:p>
          <a:p>
            <a:r>
              <a:rPr lang="en-US" dirty="0" smtClean="0">
                <a:latin typeface="Times New Roman" charset="0"/>
              </a:rPr>
              <a:t>The user is always right.  Don’t blame the user for what goes wrong.  If users consistently make mistakes with some part of your interface, take it as a sign that your </a:t>
            </a:r>
            <a:r>
              <a:rPr lang="en-US" i="1" dirty="0" smtClean="0">
                <a:latin typeface="Times New Roman" charset="0"/>
              </a:rPr>
              <a:t>interface</a:t>
            </a:r>
            <a:r>
              <a:rPr lang="en-US" dirty="0" smtClean="0">
                <a:latin typeface="Times New Roman" charset="0"/>
              </a:rPr>
              <a:t> is wrong, not that the users are dumb.  This lesson can be very hard for a software designer to swallow!</a:t>
            </a:r>
          </a:p>
          <a:p>
            <a:r>
              <a:rPr lang="en-US" dirty="0" smtClean="0">
                <a:latin typeface="Times New Roman" charset="0"/>
              </a:rPr>
              <a:t>Unfortunately, the user is not always right.  Users aren’t oracles.  They don’t always know what they want, or what would help them. In a study conducted in the 1950s, people were asked whether they would prefer lighter telephone handsets, and on average, they said they were happy with the handsets they had (which at the time were made rather heavy for durability).  Yet an actual test of telephone handsets, identical except for weight, revealed that people preferred the handsets that were about half the weight that was normal at the time. (</a:t>
            </a:r>
            <a:r>
              <a:rPr lang="en-US" dirty="0" err="1" smtClean="0">
                <a:latin typeface="Times New Roman" charset="0"/>
              </a:rPr>
              <a:t>Klemmer</a:t>
            </a:r>
            <a:r>
              <a:rPr lang="en-US" dirty="0" smtClean="0">
                <a:latin typeface="Times New Roman" charset="0"/>
              </a:rPr>
              <a:t>, </a:t>
            </a:r>
            <a:r>
              <a:rPr lang="en-US" i="1" dirty="0" smtClean="0">
                <a:latin typeface="Times New Roman" charset="0"/>
              </a:rPr>
              <a:t>Ergonomics</a:t>
            </a:r>
            <a:r>
              <a:rPr lang="en-US" dirty="0" smtClean="0">
                <a:latin typeface="Times New Roman" charset="0"/>
              </a:rPr>
              <a:t>, </a:t>
            </a:r>
            <a:r>
              <a:rPr lang="en-US" dirty="0" err="1" smtClean="0">
                <a:latin typeface="Times New Roman" charset="0"/>
              </a:rPr>
              <a:t>Ablex</a:t>
            </a:r>
            <a:r>
              <a:rPr lang="en-US" dirty="0" smtClean="0">
                <a:latin typeface="Times New Roman" charset="0"/>
              </a:rPr>
              <a:t>, 1989, pp 197-201).</a:t>
            </a:r>
            <a:endParaRPr lang="en-US" i="1" dirty="0" smtClean="0">
              <a:latin typeface="Times New Roman" charset="0"/>
            </a:endParaRPr>
          </a:p>
          <a:p>
            <a:r>
              <a:rPr lang="en-US" dirty="0" smtClean="0">
                <a:latin typeface="Times New Roman" charset="0"/>
              </a:rPr>
              <a:t>Another example: Google has discovered that when they</a:t>
            </a:r>
            <a:r>
              <a:rPr lang="en-US" baseline="0" dirty="0" smtClean="0">
                <a:latin typeface="Times New Roman" charset="0"/>
              </a:rPr>
              <a:t> survey </a:t>
            </a:r>
            <a:r>
              <a:rPr lang="en-US" i="0" baseline="0" dirty="0" smtClean="0">
                <a:latin typeface="Times New Roman" charset="0"/>
              </a:rPr>
              <a:t>users about how many search results they want per page (10, 20, 30), users overwhelmingly say “30 results”.  But when Google actually </a:t>
            </a:r>
            <a:r>
              <a:rPr lang="en-US" i="1" baseline="0" dirty="0" smtClean="0">
                <a:latin typeface="Times New Roman" charset="0"/>
              </a:rPr>
              <a:t>deploys</a:t>
            </a:r>
            <a:r>
              <a:rPr lang="en-US" i="0" baseline="0" dirty="0" smtClean="0">
                <a:latin typeface="Times New Roman" charset="0"/>
              </a:rPr>
              <a:t> 30-result search pages (as part of an “A/B test”, which we’ll talk about in a later lecture), usage drops by 20% relative to the conventional 10-result page.  Why? Probably because the 30-result page takes a half second longer to load. (http://perspectives.mvdirona.com/2009/10/31/TheCostOfLatency.aspx)</a:t>
            </a:r>
            <a:endParaRPr lang="en-US" dirty="0" smtClean="0">
              <a:latin typeface="Times New Roman" charset="0"/>
            </a:endParaRPr>
          </a:p>
          <a:p>
            <a:r>
              <a:rPr lang="en-US" dirty="0" smtClean="0">
                <a:latin typeface="Times New Roman" charset="0"/>
              </a:rPr>
              <a:t>Users aren’t designers, either, and shouldn’t be forced to fill that role.  It’s easy to say, “Yeah, the interface is bad, but users can customize it however they want it.” There are two problems with this statement: (1) most users don’t, and (2) user customizations may be even worse!  One study of command abbreviations found that users made twice as many errors with their </a:t>
            </a:r>
            <a:r>
              <a:rPr lang="en-US" i="1" dirty="0" smtClean="0">
                <a:latin typeface="Times New Roman" charset="0"/>
              </a:rPr>
              <a:t>own</a:t>
            </a:r>
            <a:r>
              <a:rPr lang="en-US" dirty="0" smtClean="0">
                <a:latin typeface="Times New Roman" charset="0"/>
              </a:rPr>
              <a:t> command abbreviations than with a carefully-designed set (</a:t>
            </a:r>
            <a:r>
              <a:rPr lang="en-US" dirty="0" err="1" smtClean="0">
                <a:latin typeface="Times New Roman" charset="0"/>
              </a:rPr>
              <a:t>Grudin</a:t>
            </a:r>
            <a:r>
              <a:rPr lang="en-US" dirty="0" smtClean="0">
                <a:latin typeface="Times New Roman" charset="0"/>
              </a:rPr>
              <a:t> &amp; Barnard, “When does an abbreviation become a word?”, CHI ’85).  So customization isn’t the silver bullet.</a:t>
            </a:r>
          </a:p>
          <a:p>
            <a:endParaRPr lang="en-US" dirty="0"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0AEF23C-DC25-4189-BDA8-1945BD993B83}" type="slidenum">
              <a:rPr lang="en-US"/>
              <a:pPr/>
              <a:t>14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mtClean="0">
                <a:latin typeface="Times New Roman" charset="0"/>
              </a:rPr>
              <a:t>The property we’re concerned with here, </a:t>
            </a:r>
            <a:r>
              <a:rPr lang="en-US" b="1" smtClean="0">
                <a:latin typeface="Times New Roman" charset="0"/>
              </a:rPr>
              <a:t>usability</a:t>
            </a:r>
            <a:r>
              <a:rPr lang="en-US" smtClean="0">
                <a:latin typeface="Times New Roman" charset="0"/>
              </a:rPr>
              <a:t>, is more precise than just how “good” the system is.  A system can be good or bad in many ways.  If important requirements are unsatisfied by the system, that’s probably a deficiency in functionality, not in usability.  If the system is very expensive or crashes frequently, those problems certainly detract from the user’s experience, but we don’t need user testing to tell us that.</a:t>
            </a:r>
          </a:p>
          <a:p>
            <a:r>
              <a:rPr lang="en-US" smtClean="0">
                <a:latin typeface="Times New Roman" charset="0"/>
              </a:rPr>
              <a:t>More narrowly defined, usability measures how well users can use the system’s functionality.  Usability has several dimensions: learnability, efficiency, error rate/severity, and subjective satisfaction.  These aren’t the only aspects of usability that you might care about (for example, fatigue is important too), but these are the primary ones we’ll care about in this class.</a:t>
            </a:r>
            <a:endParaRPr lang="en-US" b="1" smtClean="0">
              <a:latin typeface="Times New Roman" charset="0"/>
            </a:endParaRPr>
          </a:p>
          <a:p>
            <a:r>
              <a:rPr lang="en-US" smtClean="0">
                <a:latin typeface="Times New Roman" charset="0"/>
              </a:rPr>
              <a:t>Notice that we can </a:t>
            </a:r>
            <a:r>
              <a:rPr lang="en-US" b="1" smtClean="0">
                <a:latin typeface="Times New Roman" charset="0"/>
              </a:rPr>
              <a:t>quantify</a:t>
            </a:r>
            <a:r>
              <a:rPr lang="en-US" smtClean="0">
                <a:latin typeface="Times New Roman" charset="0"/>
              </a:rPr>
              <a:t> all these measures of usability.  Just as we can say algorithm X is faster than algorithm Y on some workload, we can say that interface X is more learnable, or more efficient, or less error-prone than interface Y for some set of tasks and some class of users, by designing an experiment that measures the two interfaces.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3755A1C-0957-4A05-AC40-57CDF8288314}" type="slidenum">
              <a:rPr lang="en-US"/>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latin typeface="Times New Roman" charset="0"/>
              </a:rPr>
              <a:t>The usability dimensions are not uniformly important for all classes of users, or for all applications.  That’s one reason why it’s important to understand your users, so that you know what you should optimize for.  A web site used only once by millions of people – e.g., the national telephone do-not-call registry – has such a strong need for ease of learning, in fact zero learning, that it far outweighs other concerns.  A stock trading program used on a daily basis by expert traders, for whom lost seconds translate to lost dollars, must put efficiency above all else.</a:t>
            </a:r>
          </a:p>
          <a:p>
            <a:r>
              <a:rPr lang="en-US" smtClean="0">
                <a:latin typeface="Times New Roman" charset="0"/>
              </a:rPr>
              <a:t>But users can’t be simply classified as novices or experts, either.  For some applications (like stock trading), your users may be </a:t>
            </a:r>
            <a:r>
              <a:rPr lang="en-US" i="1" smtClean="0">
                <a:latin typeface="Times New Roman" charset="0"/>
              </a:rPr>
              <a:t>domain </a:t>
            </a:r>
            <a:r>
              <a:rPr lang="en-US" smtClean="0">
                <a:latin typeface="Times New Roman" charset="0"/>
              </a:rPr>
              <a:t>experts, deeply knowledgeable about the stock market, and yet still be novices at your particular application.  Even users with long experience using an application may be novices or infrequent users when it comes to some of its features.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049D734-82A0-4A85-8F8A-BC79C2104934}" type="slidenum">
              <a:rPr lang="en-US"/>
              <a:pPr/>
              <a:t>16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mtClean="0">
                <a:latin typeface="Times New Roman" charset="0"/>
              </a:rPr>
              <a:t>Usability doesn’t exist in isolation, of course, and it may not even be the most important property of some systems.  Astronauts may care more about reliability of their navigation computer than its usability; military systems would rather be secure than easy to log into.  Ideally these should be false dichotomies: we’d rather have systems that are reliable, secure, </a:t>
            </a:r>
            <a:r>
              <a:rPr lang="en-US" i="1" smtClean="0">
                <a:latin typeface="Times New Roman" charset="0"/>
              </a:rPr>
              <a:t>and</a:t>
            </a:r>
            <a:r>
              <a:rPr lang="en-US" smtClean="0">
                <a:latin typeface="Times New Roman" charset="0"/>
              </a:rPr>
              <a:t> usable.  But in the real world, development resources are finite, and tradeoffs must be made.</a:t>
            </a:r>
          </a:p>
          <a:p>
            <a:r>
              <a:rPr lang="en-US" smtClean="0">
                <a:latin typeface="Times New Roman" charset="0"/>
              </a:rPr>
              <a:t>In this class, we’ll take an extreme position: usability will be our primary goal.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are many</a:t>
            </a:r>
            <a:r>
              <a:rPr lang="en-US" baseline="0"/>
              <a:t> terms floating around this field.  This course is primarily about </a:t>
            </a:r>
            <a:r>
              <a:rPr lang="en-US" b="1" baseline="0"/>
              <a:t>user interfaces</a:t>
            </a:r>
            <a:r>
              <a:rPr lang="en-US" b="0" baseline="0"/>
              <a:t> – the part of a computer system that </a:t>
            </a:r>
            <a:r>
              <a:rPr lang="en-US" b="0" i="1" baseline="0"/>
              <a:t>interacts </a:t>
            </a:r>
            <a:r>
              <a:rPr lang="en-US" b="0" baseline="0"/>
              <a:t>with a person, using </a:t>
            </a:r>
            <a:r>
              <a:rPr lang="en-US" b="0" i="1" baseline="0"/>
              <a:t>input and output </a:t>
            </a:r>
            <a:r>
              <a:rPr lang="en-US" b="0" baseline="0"/>
              <a:t>-- and the property that most concerns us about those user interfaces is usability.  Human-computer interaction is a common term for this field of study.</a:t>
            </a:r>
          </a:p>
          <a:p>
            <a:r>
              <a:rPr lang="en-US" b="0" baseline="0"/>
              <a:t>Note that because we’re focused on interaction, we won’t be talking much about ergonomics -- the weight of a smartphone, how well a mouse fits your hand, the feel of a car seat.</a:t>
            </a:r>
          </a:p>
          <a:p>
            <a:r>
              <a:rPr lang="en-US" b="0" baseline="0"/>
              <a:t>Many people take a broader, more holistic approach to thinking about the user and their relationship to not only user interfaces but also to the products and systems and processes that those user interfaces are part of.  This field is often called </a:t>
            </a:r>
            <a:r>
              <a:rPr lang="en-US" b="1" baseline="0"/>
              <a:t>user experience design</a:t>
            </a:r>
            <a:r>
              <a:rPr lang="en-US" b="0" baseline="0"/>
              <a:t> (often called UX).  A good example of the difference is found on the next page.  This is broader than we’ll tackle in this course, but many of the principles we’ll discuss (user-centered design, iterative design, simplicity) are generally applicable to UX.</a:t>
            </a:r>
          </a:p>
          <a:p>
            <a:r>
              <a:rPr lang="en-US" b="0" baseline="0"/>
              <a:t>In fact, they’re applicable to many kinds of </a:t>
            </a:r>
            <a:r>
              <a:rPr lang="en-US" b="1" baseline="0"/>
              <a:t>design</a:t>
            </a:r>
            <a:r>
              <a:rPr lang="en-US" b="0" baseline="0"/>
              <a:t>, considered as the general problem of creating new objects that solve problems or satisfy needs in certain contexts and under certain constraints.  There’s a fad called “design thinking” that involves a perspective very like the one we’ll be taking in this class: gathering information, making prototypes, iterative improvement.  User interface design is a special case of design.</a:t>
            </a:r>
            <a:endParaRPr lang="en-US" b="1"/>
          </a:p>
        </p:txBody>
      </p:sp>
      <p:sp>
        <p:nvSpPr>
          <p:cNvPr id="4" name="Slide Number Placeholder 3"/>
          <p:cNvSpPr>
            <a:spLocks noGrp="1"/>
          </p:cNvSpPr>
          <p:nvPr>
            <p:ph type="sldNum" sz="quarter" idx="10"/>
          </p:nvPr>
        </p:nvSpPr>
        <p:spPr/>
        <p:txBody>
          <a:bodyPr/>
          <a:lstStyle/>
          <a:p>
            <a:fld id="{261C154A-8278-49E9-8F8D-CE2B7335DD43}"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Here’s an example of how UX differs</a:t>
            </a:r>
            <a:r>
              <a:rPr lang="en-US" baseline="0"/>
              <a:t> from UI.  The iPhone at the left has a UI.  What you see on its screen is part of its UI; it also has UI in other modalities than seeing and pointing (e.g., microphone, speaker, camera, tilt and shake sensing).</a:t>
            </a:r>
          </a:p>
          <a:p>
            <a:r>
              <a:rPr lang="en-US" baseline="0"/>
              <a:t>But surrounding that single device and its UI is a constellation of products and services and experiences that constitute the entire iPhone experience.  The packaging.  (YouTube videos of people </a:t>
            </a:r>
            <a:r>
              <a:rPr lang="en-US" b="1" baseline="0"/>
              <a:t>unboxing their phones</a:t>
            </a:r>
            <a:r>
              <a:rPr lang="en-US" b="0" baseline="0"/>
              <a:t>!)  The App store.  The Genius Bar.  The advertising.  The calling plan you buy and the wireless reception you get and whether your friends have iPhones too.  </a:t>
            </a:r>
            <a:r>
              <a:rPr lang="en-US" baseline="0"/>
              <a:t>It’s all part of your experience with the iPhone, and user experience design aims to encompass all of it.</a:t>
            </a:r>
          </a:p>
          <a:p>
            <a:r>
              <a:rPr lang="en-US" baseline="0"/>
              <a:t>Our goals in this course are not quite so grand.  We’ll focus on the thing on the left. </a:t>
            </a:r>
          </a:p>
        </p:txBody>
      </p:sp>
      <p:sp>
        <p:nvSpPr>
          <p:cNvPr id="4" name="Slide Number Placeholder 3"/>
          <p:cNvSpPr>
            <a:spLocks noGrp="1"/>
          </p:cNvSpPr>
          <p:nvPr>
            <p:ph type="sldNum" sz="quarter" idx="10"/>
          </p:nvPr>
        </p:nvSpPr>
        <p:spPr/>
        <p:txBody>
          <a:bodyPr/>
          <a:lstStyle/>
          <a:p>
            <a:fld id="{261C154A-8278-49E9-8F8D-CE2B7335DD43}"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A278CCC-D88E-49D8-A489-26465472015C}" type="slidenum">
              <a:rPr lang="en-US"/>
              <a:pPr/>
              <a:t>19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latin typeface="Times New Roman" charset="0"/>
              </a:rPr>
              <a:t>This course will be structured as four interleaving threads of lectures: design principles; design techniques; implementation techniques; and research methods.  They’re interwoven with each other because you have to gain experience in the first three in order to do your group project, which takes the entire semester, and the fourth is necessary for the 6.831 version of the course, which introduces graduate students to research in HCI.  </a:t>
            </a:r>
          </a:p>
          <a:p>
            <a:r>
              <a:rPr lang="en-US" dirty="0" smtClean="0">
                <a:latin typeface="Times New Roman" charset="0"/>
              </a:rPr>
              <a:t>Each lecture will be accompanied by lecture notes available on the course web site.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A2260E9-258E-4A63-8B25-0CC4859B2F5E}"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a:spcBef>
                <a:spcPct val="80000"/>
              </a:spcBef>
            </a:pPr>
            <a:r>
              <a:rPr lang="en-US" smtClean="0">
                <a:latin typeface="Times New Roman" charset="0"/>
              </a:rPr>
              <a:t>Usability is about creating effective user interfaces (UIs).  Slapping a pretty window interface on a program does </a:t>
            </a:r>
            <a:r>
              <a:rPr lang="en-US" i="1" smtClean="0">
                <a:latin typeface="Times New Roman" charset="0"/>
              </a:rPr>
              <a:t>not </a:t>
            </a:r>
            <a:r>
              <a:rPr lang="en-US" smtClean="0">
                <a:latin typeface="Times New Roman" charset="0"/>
              </a:rPr>
              <a:t>automatically confer usability on it.  This example shows why.  This dialog box, which appeared in a program that prints custom award certificates, presents the task of selecting a template for the certificate.  </a:t>
            </a:r>
          </a:p>
          <a:p>
            <a:pPr>
              <a:spcBef>
                <a:spcPct val="80000"/>
              </a:spcBef>
            </a:pPr>
            <a:r>
              <a:rPr lang="en-US" smtClean="0">
                <a:latin typeface="Times New Roman" charset="0"/>
              </a:rPr>
              <a:t>This interface is clearly graphical.  It’s mouse-driven – no memorizing or typing complicated commands.  It’s even what-you-see-is-what-you-get (WYSIWYG) – the user gets a preview of the award that will be created.  So why isn’t it usable?</a:t>
            </a:r>
          </a:p>
          <a:p>
            <a:pPr>
              <a:spcBef>
                <a:spcPct val="80000"/>
              </a:spcBef>
            </a:pPr>
            <a:r>
              <a:rPr lang="en-US" smtClean="0">
                <a:latin typeface="Times New Roman" charset="0"/>
              </a:rPr>
              <a:t>The first clue that there might be a problem here is the long help message on the left side.  Why so much help for a simple selection task?  Because the interface is bizarre!  The </a:t>
            </a:r>
            <a:r>
              <a:rPr lang="en-US" i="1" smtClean="0">
                <a:latin typeface="Times New Roman" charset="0"/>
              </a:rPr>
              <a:t>scrollbar </a:t>
            </a:r>
            <a:r>
              <a:rPr lang="en-US" smtClean="0">
                <a:latin typeface="Times New Roman" charset="0"/>
              </a:rPr>
              <a:t>is used to select an award template. Each position on the scrollbar represents a template, and moving the scrollbar back and forth changes the template shown.</a:t>
            </a:r>
          </a:p>
          <a:p>
            <a:pPr>
              <a:spcBef>
                <a:spcPct val="80000"/>
              </a:spcBef>
            </a:pPr>
            <a:r>
              <a:rPr lang="en-US" smtClean="0">
                <a:latin typeface="Times New Roman" charset="0"/>
              </a:rPr>
              <a:t>This is a cute but bad use of a scrollbar. Notice that the scrollbar doesn’t have any marks on it.  How many templates are there?  How are they sorted?  How far do you have to move the scrollbar to select the next one?  You can’t even guess from this interface.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Times New Roman" charset="0"/>
              </a:rPr>
              <a:t>Here are the key objectives o</a:t>
            </a:r>
            <a:r>
              <a:rPr lang="en-US" baseline="0" smtClean="0">
                <a:latin typeface="Times New Roman" charset="0"/>
              </a:rPr>
              <a:t>f the course</a:t>
            </a:r>
            <a:r>
              <a:rPr lang="en-US" smtClean="0">
                <a:latin typeface="Times New Roman" charset="0"/>
              </a:rPr>
              <a:t>.  This is what I hope you’ll take away from the class.</a:t>
            </a:r>
          </a:p>
        </p:txBody>
      </p:sp>
      <p:sp>
        <p:nvSpPr>
          <p:cNvPr id="54276" name="Slide Number Placeholder 3"/>
          <p:cNvSpPr>
            <a:spLocks noGrp="1"/>
          </p:cNvSpPr>
          <p:nvPr>
            <p:ph type="sldNum" sz="quarter" idx="5"/>
          </p:nvPr>
        </p:nvSpPr>
        <p:spPr>
          <a:noFill/>
        </p:spPr>
        <p:txBody>
          <a:bodyPr/>
          <a:lstStyle/>
          <a:p>
            <a:fld id="{C820CAB4-84EE-4F25-9092-5B5BC01279C5}"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D798F34-BBED-40D9-9423-1A32D8952829}" type="slidenum">
              <a:rPr lang="en-US"/>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latin typeface="Times New Roman" charset="0"/>
              </a:rPr>
              <a:t>Administrivia can be found on the course web site.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C154A-8278-49E9-8F8D-CE2B7335DD43}"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271C3BD-1A0C-44CE-8D57-F6CD7DF608D8}" type="slidenum">
              <a:rPr lang="en-US" smtClean="0">
                <a:latin typeface="Times New Roman" pitchFamily="-97" charset="0"/>
              </a:rPr>
              <a:pPr/>
              <a:t>23</a:t>
            </a:fld>
            <a:endParaRPr lang="en-US" smtClean="0">
              <a:latin typeface="Times New Roman" pitchFamily="-97" charset="0"/>
            </a:endParaRPr>
          </a:p>
        </p:txBody>
      </p:sp>
      <p:sp>
        <p:nvSpPr>
          <p:cNvPr id="35843" name="Rectangle 2"/>
          <p:cNvSpPr>
            <a:spLocks noGrp="1" noRot="1" noChangeAspect="1" noChangeArrowheads="1" noTextEdit="1"/>
          </p:cNvSpPr>
          <p:nvPr>
            <p:ph type="sldImg"/>
          </p:nvPr>
        </p:nvSpPr>
        <p:spPr>
          <a:xfrm>
            <a:off x="1262063" y="720725"/>
            <a:ext cx="4795837" cy="3597275"/>
          </a:xfrm>
          <a:ln/>
        </p:spPr>
      </p:sp>
      <p:sp>
        <p:nvSpPr>
          <p:cNvPr id="35844" name="Rectangle 3"/>
          <p:cNvSpPr>
            <a:spLocks noGrp="1" noChangeArrowheads="1"/>
          </p:cNvSpPr>
          <p:nvPr>
            <p:ph type="body" idx="1"/>
          </p:nvPr>
        </p:nvSpPr>
        <p:spPr>
          <a:xfrm>
            <a:off x="731838" y="4560888"/>
            <a:ext cx="5851525" cy="4319587"/>
          </a:xfrm>
          <a:noFill/>
          <a:ln/>
        </p:spPr>
        <p:txBody>
          <a:bodyPr/>
          <a:lstStyle/>
          <a:p>
            <a:r>
              <a:rPr lang="en-US" smtClean="0">
                <a:latin typeface="Times New Roman" pitchFamily="-97" charset="0"/>
              </a:rPr>
              <a:t>Every lecture will start with a</a:t>
            </a:r>
            <a:r>
              <a:rPr lang="en-US" baseline="0" smtClean="0">
                <a:latin typeface="Times New Roman" pitchFamily="-97" charset="0"/>
              </a:rPr>
              <a:t> candidate for the UI Hall of Fame or Shame.  Here’s a</a:t>
            </a:r>
            <a:r>
              <a:rPr lang="en-US" smtClean="0">
                <a:latin typeface="Times New Roman" pitchFamily="-97" charset="0"/>
              </a:rPr>
              <a:t> peek at</a:t>
            </a:r>
            <a:r>
              <a:rPr lang="en-US" baseline="0" smtClean="0">
                <a:latin typeface="Times New Roman" pitchFamily="-97" charset="0"/>
              </a:rPr>
              <a:t> next lecture’s candidate, so you can start thinking about it.</a:t>
            </a:r>
          </a:p>
          <a:p>
            <a:r>
              <a:rPr lang="en-US" smtClean="0">
                <a:latin typeface="Times New Roman" pitchFamily="-97" charset="0"/>
              </a:rPr>
              <a:t>IBM’s RealCD is CD player software, which allows you to play an audio CD in your CD/DVD drive.</a:t>
            </a:r>
          </a:p>
          <a:p>
            <a:r>
              <a:rPr lang="en-US" smtClean="0">
                <a:latin typeface="Times New Roman" pitchFamily="-97" charset="0"/>
              </a:rPr>
              <a:t>Why is it called “Real”?  Because its designers based it on a real-world object.  This interface has a </a:t>
            </a:r>
            <a:r>
              <a:rPr lang="en-US" i="1" smtClean="0">
                <a:latin typeface="Times New Roman" pitchFamily="-97" charset="0"/>
              </a:rPr>
              <a:t>metaphor</a:t>
            </a:r>
            <a:r>
              <a:rPr lang="en-US" smtClean="0">
                <a:latin typeface="Times New Roman" pitchFamily="-97" charset="0"/>
              </a:rPr>
              <a:t>, an analogue in the real world. Next lecture will be about learnability,</a:t>
            </a:r>
            <a:r>
              <a:rPr lang="en-US" baseline="0" smtClean="0">
                <a:latin typeface="Times New Roman" pitchFamily="-97" charset="0"/>
              </a:rPr>
              <a:t> and m</a:t>
            </a:r>
            <a:r>
              <a:rPr lang="en-US" smtClean="0">
                <a:latin typeface="Times New Roman" pitchFamily="-97" charset="0"/>
              </a:rPr>
              <a:t>etaphors are one way to make an interface more learnable, since users can make guesses about how it will work based on what they already know about the interface’s metaphor. Unfortunately, the designers’ careful adherence to this metaphor produced some remarkable effects, none of them good.</a:t>
            </a:r>
          </a:p>
          <a:p>
            <a:r>
              <a:rPr lang="en-US" smtClean="0">
                <a:latin typeface="Times New Roman" pitchFamily="-97" charset="0"/>
              </a:rPr>
              <a:t>Can you tell by looking at it what metaphor is RealCD</a:t>
            </a:r>
            <a:r>
              <a:rPr lang="en-US" baseline="0" smtClean="0">
                <a:latin typeface="Times New Roman" pitchFamily="-97" charset="0"/>
              </a:rPr>
              <a:t> using?  Why is it a bad choice for a CD player?</a:t>
            </a:r>
            <a:endParaRPr lang="en-US" smtClean="0">
              <a:latin typeface="Times New Roman" pitchFamily="-9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4A1B0A4-075A-48E3-9EE4-D142AD06B8A4}"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a:spcBef>
                <a:spcPct val="80000"/>
              </a:spcBef>
            </a:pPr>
            <a:r>
              <a:rPr lang="en-US" smtClean="0">
                <a:latin typeface="Times New Roman" charset="0"/>
              </a:rPr>
              <a:t>Normally, a horizontal scrollbar underneath an image (or document, or some other content) is designed for scrolling the content horizontally. A new or infrequent user looking at the window sees the scrollbar, assumes it serves that function, and ignores it.  </a:t>
            </a:r>
            <a:r>
              <a:rPr lang="en-US" b="1" smtClean="0">
                <a:latin typeface="Times New Roman" charset="0"/>
              </a:rPr>
              <a:t>Inconsistency</a:t>
            </a:r>
            <a:r>
              <a:rPr lang="en-US" smtClean="0">
                <a:latin typeface="Times New Roman" charset="0"/>
              </a:rPr>
              <a:t> with prior experience and other applications tends to trip up new or infrequent users.</a:t>
            </a:r>
          </a:p>
          <a:p>
            <a:pPr>
              <a:spcBef>
                <a:spcPct val="80000"/>
              </a:spcBef>
            </a:pPr>
            <a:r>
              <a:rPr lang="en-US" smtClean="0">
                <a:latin typeface="Times New Roman" charset="0"/>
              </a:rPr>
              <a:t>Another way to put it is that the horizontal scrollbar is an </a:t>
            </a:r>
            <a:r>
              <a:rPr lang="en-US" b="1" smtClean="0">
                <a:latin typeface="Times New Roman" charset="0"/>
              </a:rPr>
              <a:t>affordance</a:t>
            </a:r>
            <a:r>
              <a:rPr lang="en-US" smtClean="0">
                <a:latin typeface="Times New Roman" charset="0"/>
              </a:rPr>
              <a:t> for continuous scrolling, not for discrete selection. We  see affordances out in the real world, too; a door knob says “turn me”, a handle says “pull me”.  We’ve all seen those apparently-pullable door handles with a little sign that says “Push”; and many of us have had the embarrassing experience of trying to pull on the door before we notice the sign.  The help text on this dialog box is filling the same role here.</a:t>
            </a:r>
          </a:p>
          <a:p>
            <a:pPr>
              <a:spcBef>
                <a:spcPct val="80000"/>
              </a:spcBef>
            </a:pPr>
            <a:r>
              <a:rPr lang="en-US" smtClean="0">
                <a:latin typeface="Times New Roman" charset="0"/>
              </a:rPr>
              <a:t>But the dialog doesn’t get any better for frequent users, either.  If a frequent user wants a template they’ve used before, how can they find it?  Surely they’ll remember that it’s 56% of the way along the scrollbar? This interface provides no </a:t>
            </a:r>
            <a:r>
              <a:rPr lang="en-US" b="1" smtClean="0">
                <a:latin typeface="Times New Roman" charset="0"/>
              </a:rPr>
              <a:t>shortcuts</a:t>
            </a:r>
            <a:r>
              <a:rPr lang="en-US" smtClean="0">
                <a:latin typeface="Times New Roman" charset="0"/>
              </a:rPr>
              <a:t> for frequent users.  In fact, this interface takes what should be a random access process and transforms it into a linear process.  Every user has to look through all the choices, even if they already know which one they want.  The computer scientist in you should cringe at that algorithm.</a:t>
            </a:r>
          </a:p>
          <a:p>
            <a:pPr>
              <a:spcBef>
                <a:spcPct val="80000"/>
              </a:spcBef>
            </a:pPr>
            <a:r>
              <a:rPr lang="en-US" smtClean="0">
                <a:latin typeface="Times New Roman" charset="0"/>
              </a:rPr>
              <a:t>Even the help text has usability problems.  “Press OKAY”?  Where is that?  And why does the message have a ragged left margin?  You don’t see ragged left too often in newspapers and magazine layout, and there’s a good reason.</a:t>
            </a:r>
          </a:p>
          <a:p>
            <a:pPr>
              <a:spcBef>
                <a:spcPct val="80000"/>
              </a:spcBef>
            </a:pPr>
            <a:r>
              <a:rPr lang="en-US" smtClean="0">
                <a:latin typeface="Times New Roman" charset="0"/>
              </a:rPr>
              <a:t>On the plus side, the designer of this dialog box at least recognized that there was a problem – hence the help message.  But the help message is indicative of a flawed approach to usability.  Usability can’t be left until the end of software development, like package artwork or an installer.  It can’t be patched here and there with extra messages or more documentation.  It must be part of the process, so that usability bugs can be </a:t>
            </a:r>
            <a:r>
              <a:rPr lang="en-US" i="1" smtClean="0">
                <a:latin typeface="Times New Roman" charset="0"/>
              </a:rPr>
              <a:t>fixed</a:t>
            </a:r>
            <a:r>
              <a:rPr lang="en-US" smtClean="0">
                <a:latin typeface="Times New Roman" charset="0"/>
              </a:rPr>
              <a:t>, instead of merely patched.</a:t>
            </a:r>
          </a:p>
          <a:p>
            <a:pPr>
              <a:spcBef>
                <a:spcPct val="80000"/>
              </a:spcBef>
            </a:pPr>
            <a:r>
              <a:rPr lang="en-US" smtClean="0">
                <a:latin typeface="Times New Roman" charset="0"/>
              </a:rPr>
              <a:t>How could this dialog box be redesigned to solve some of these problems?</a:t>
            </a:r>
          </a:p>
          <a:p>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30B8F07-86F1-455D-B93B-0EAE5AC76861}" type="slidenum">
              <a:rPr lang="en-US"/>
              <a:pPr/>
              <a:t>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mtClean="0">
                <a:latin typeface="Times New Roman" charset="0"/>
              </a:rPr>
              <a:t>Here’s one way it might be redesigned.  The templates now fill a list box on the left; selecting a template shows its preview on the right.  This interface suffers from none of the problems of its predecessor: list boxes clearly afford selection to new or infrequent users; random access is trivial for frequent users.  And no help message is needed.</a:t>
            </a:r>
          </a:p>
          <a:p>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1C9737E-1580-4416-BC31-5563AFF6EC4E}"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mtClean="0">
                <a:latin typeface="Times New Roman" charset="0"/>
              </a:rPr>
              <a:t>Here’s another bizarre interface, taken from a program that launches housekeeping tasks at scheduled intervals. The date and time </a:t>
            </a:r>
            <a:r>
              <a:rPr lang="en-US" i="1" smtClean="0">
                <a:latin typeface="Times New Roman" charset="0"/>
              </a:rPr>
              <a:t>look</a:t>
            </a:r>
            <a:r>
              <a:rPr lang="en-US" smtClean="0">
                <a:latin typeface="Times New Roman" charset="0"/>
              </a:rPr>
              <a:t> like editable fields (affordance!), but you can’t edit them with the keyboard.  Instead, if you want to change the time, you have to click on the Set Time button to bring up a dialog box.</a:t>
            </a:r>
          </a:p>
          <a:p>
            <a:r>
              <a:rPr lang="en-US" smtClean="0">
                <a:latin typeface="Times New Roman" charset="0"/>
              </a:rPr>
              <a:t>This dialog box displays time differently, using 12-hour time (7:17 pm) where the original dialog used 24-hour time (consistency!). Just to increase the confusion, it also adds a third representation, an analog clock face.</a:t>
            </a:r>
          </a:p>
          <a:p>
            <a:r>
              <a:rPr lang="en-US" smtClean="0">
                <a:latin typeface="Times New Roman" charset="0"/>
              </a:rPr>
              <a:t>So how is the time actually changed?  By clicking mouse buttons: clicking the left mouse button increases the minute by 1 (wrapping around from 59 to 0), and clicking the right mouse button increases the hour.  Sound familiar?  This designer has managed to turn a sophisticated graphical user interface, full of windows, buttons, and widgets, and controlled by a hundred-key keyboard and two-button mouse, into a </a:t>
            </a:r>
            <a:r>
              <a:rPr lang="en-US" b="1" smtClean="0">
                <a:latin typeface="Times New Roman" charset="0"/>
              </a:rPr>
              <a:t>clock radio!</a:t>
            </a:r>
          </a:p>
          <a:p>
            <a:r>
              <a:rPr lang="en-US" smtClean="0">
                <a:latin typeface="Times New Roman" charset="0"/>
              </a:rPr>
              <a:t>Perhaps the worst part of this example is that it’s not a result of laziness.  Somebody went to a lot of effort to draw that clock face with hands.  If only they’d spent some of that time thinking about usability instead.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5E55A0-A8B6-4E00-A3ED-7108E05202EB}" type="slidenum">
              <a:rPr lang="en-US"/>
              <a:pPr/>
              <a:t>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mtClean="0">
                <a:latin typeface="Times New Roman" charset="0"/>
              </a:rPr>
              <a:t>Gimp is an open-source image editing program, comparable to Adobe Photoshop.  Gimp’s designers made a strange choice for its menus. Gimp windows have no menu bar.  Instead, all Gimp menus are accessed from a </a:t>
            </a:r>
            <a:r>
              <a:rPr lang="en-US" i="1" smtClean="0">
                <a:latin typeface="Times New Roman" charset="0"/>
              </a:rPr>
              <a:t>context menu</a:t>
            </a:r>
            <a:r>
              <a:rPr lang="en-US" smtClean="0">
                <a:latin typeface="Times New Roman" charset="0"/>
              </a:rPr>
              <a:t>, which pops up on right-click.</a:t>
            </a:r>
          </a:p>
          <a:p>
            <a:r>
              <a:rPr lang="en-US" smtClean="0">
                <a:latin typeface="Times New Roman" charset="0"/>
              </a:rPr>
              <a:t>This is certainly inconsistent with other applications, and new users are likely to stumble trying to find, for example, the File menu, which never appears on a context menu in other applications.  (I certainly stumbled as a new user of Gimp.)  But Gimp’s designers were probably thinking about expert users when they made this decision.  A context menu should be faster to invoke, since you don’t have to move the mouse up to the menu bar.  A context menu can be popped up anywhere.  So it should be faster.  Right?</a:t>
            </a:r>
          </a:p>
          <a:p>
            <a:r>
              <a:rPr lang="en-US" smtClean="0">
                <a:latin typeface="Times New Roman" charset="0"/>
              </a:rPr>
              <a:t>Wrong.  With Gimp’s design, as soon as the mouse hovers over a choice on the context menu (like File or Edit), the submenu immediately</a:t>
            </a:r>
            <a:r>
              <a:rPr lang="en-US" b="1" smtClean="0">
                <a:latin typeface="Times New Roman" charset="0"/>
              </a:rPr>
              <a:t> </a:t>
            </a:r>
            <a:r>
              <a:rPr lang="en-US" smtClean="0">
                <a:latin typeface="Times New Roman" charset="0"/>
              </a:rPr>
              <a:t>pops up to the right. That means, if I want to reach an option on the File menu, I have to move my mouse carefully to the right, staying within the File choice, until it reaches the File submenu.  If my mouse ever strays into the Edit item, the File menu I’m aiming for vanishes, replaced by the Edit menu.  So if I want to select File/Quit, I can’t just drag my mouse in a straight line from File to Quit – I have to drive into the File menu, turn 90 degrees and then drive down to Quit!  Hierarchical submenus are actually slower to use than a menu bar.</a:t>
            </a:r>
          </a:p>
          <a:p>
            <a:r>
              <a:rPr lang="en-US" smtClean="0">
                <a:latin typeface="Times New Roman" charset="0"/>
              </a:rPr>
              <a:t>Part of the problem here is the way GTK (the UI toolkit used by Gimp) implements submenus.  Changing the submenu immediately is probably a bad idea. Microsoft Windows does it a little better – you have to hover over a choice for about half a second before the submenu appears, so if you veer off course briefly, you won’t lose your target. But you still have to make that right-angle turn.  Apple Macintosh does even better: when a submenu opens, there’s a triangular zone, spreading from the mouse to the submenu, in which the mouse pointer can move without losing the submenu. So you can drive diagonally toward Quit without losing the File menu, or you can drive straight down to get to the Edit menu instead.</a:t>
            </a:r>
          </a:p>
          <a:p>
            <a:r>
              <a:rPr lang="en-US" smtClean="0">
                <a:latin typeface="Times New Roman" charset="0"/>
              </a:rPr>
              <a:t>Gimp’s designers made a choice without fully considering how it interacted with human capabilities.  We’ll see that there are some techniques and principles that we can use to predict how decisions like this will affect a user interface – and we’ll also see how we can measure and evaluate the actual effects.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0F2F2C9-C347-4BD1-BEA5-5ADF455A0A1B}" type="slidenum">
              <a:rPr lang="en-US"/>
              <a:pPr/>
              <a:t>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mtClean="0">
                <a:latin typeface="Times New Roman" charset="0"/>
              </a:rPr>
              <a:t>There’s another interesting design feature in Gimp’s menus --- well-intentioned and clever, but problematic in practice.  Suppose my mouse is halfway down the File menu when I notice that the Quit command actually has a keyboard shortcut: Ctrl-Q.  Great!  So I press it.</a:t>
            </a:r>
          </a:p>
          <a:p>
            <a:r>
              <a:rPr lang="en-US" smtClean="0">
                <a:latin typeface="Times New Roman" charset="0"/>
              </a:rPr>
              <a:t>But it doesn’t invoke the Quit command.  Instead, it changes the shortcut of whatever command my mouse is hovering over --- in this case, Save --- to Ctrl-Q.  This is a </a:t>
            </a:r>
            <a:r>
              <a:rPr lang="en-US" b="1" smtClean="0">
                <a:latin typeface="Times New Roman" charset="0"/>
              </a:rPr>
              <a:t>mode</a:t>
            </a:r>
            <a:r>
              <a:rPr lang="en-US" smtClean="0">
                <a:latin typeface="Times New Roman" charset="0"/>
              </a:rPr>
              <a:t>: a state of the system in which a user action has a different meaning than it does in other states.  Modes may be inevitable in user interfaces, but </a:t>
            </a:r>
            <a:r>
              <a:rPr lang="en-US" b="1" smtClean="0">
                <a:latin typeface="Times New Roman" charset="0"/>
              </a:rPr>
              <a:t>mode errors</a:t>
            </a:r>
            <a:r>
              <a:rPr lang="en-US" smtClean="0">
                <a:latin typeface="Times New Roman" charset="0"/>
              </a:rPr>
              <a:t> --- using the action in the wrong mode, so it does something you don’t intend --- do not have to be inevitable.</a:t>
            </a:r>
          </a:p>
          <a:p>
            <a:r>
              <a:rPr lang="en-US" smtClean="0">
                <a:latin typeface="Times New Roman" charset="0"/>
              </a:rPr>
              <a:t>Worse, it’s not an easy error to undo. (Pressing Ctrl-Z, the conventional undo shortcut, only makes it worse!)  I have to reassign the old shortcut to the Save command --- if I can remember the original shortcut. Then I have find the command whose original shortcut was Ctrl-Q, and restore that one as well.  This error wasn’t easily </a:t>
            </a:r>
            <a:r>
              <a:rPr lang="en-US" b="1" smtClean="0">
                <a:latin typeface="Times New Roman" charset="0"/>
              </a:rPr>
              <a:t>recoverable.</a:t>
            </a:r>
            <a:endParaRPr lang="en-US" smtClean="0">
              <a:latin typeface="Times New Roman" charset="0"/>
            </a:endParaRPr>
          </a:p>
          <a:p>
            <a:r>
              <a:rPr lang="en-US" smtClean="0">
                <a:latin typeface="Times New Roman" charset="0"/>
              </a:rPr>
              <a:t>Gimp’s designers had a terrific idea here – making it easy to assign keyboard shortcuts by just pointing at the menu item you want to change and pressing the shortcut.  That’s simple and elegant, in fact far simpler than most customization interfaces.  But they’ve given us too much rope, and it’s too easy to hang ourselves.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CE6208-A2BA-4F7D-8545-CA87D7C80D1D}" type="slidenum">
              <a:rPr lang="en-US"/>
              <a:pPr/>
              <a:t>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latin typeface="Times New Roman" charset="0"/>
              </a:rPr>
              <a:t>In Emacs, Ctrl-S starts an </a:t>
            </a:r>
            <a:r>
              <a:rPr lang="en-US" i="1" smtClean="0">
                <a:latin typeface="Times New Roman" charset="0"/>
              </a:rPr>
              <a:t>incremental search</a:t>
            </a:r>
            <a:r>
              <a:rPr lang="en-US" smtClean="0">
                <a:latin typeface="Times New Roman" charset="0"/>
              </a:rPr>
              <a:t>.  This is a well-designed feature.</a:t>
            </a:r>
          </a:p>
          <a:p>
            <a:pPr lvl="1"/>
            <a:r>
              <a:rPr lang="en-US" smtClean="0">
                <a:latin typeface="Times New Roman" charset="0"/>
              </a:rPr>
              <a:t>it’s highly </a:t>
            </a:r>
            <a:r>
              <a:rPr lang="en-US" b="1" smtClean="0">
                <a:latin typeface="Times New Roman" charset="0"/>
              </a:rPr>
              <a:t>responsive</a:t>
            </a:r>
            <a:r>
              <a:rPr lang="en-US" smtClean="0">
                <a:latin typeface="Times New Roman" charset="0"/>
              </a:rPr>
              <a:t>: updates as fast as the user can type</a:t>
            </a:r>
          </a:p>
          <a:p>
            <a:pPr lvl="1"/>
            <a:r>
              <a:rPr lang="en-US" smtClean="0">
                <a:latin typeface="Times New Roman" charset="0"/>
              </a:rPr>
              <a:t>it’s easily and obviously </a:t>
            </a:r>
            <a:r>
              <a:rPr lang="en-US" b="1" smtClean="0">
                <a:latin typeface="Times New Roman" charset="0"/>
              </a:rPr>
              <a:t>reversible</a:t>
            </a:r>
            <a:r>
              <a:rPr lang="en-US" smtClean="0">
                <a:latin typeface="Times New Roman" charset="0"/>
              </a:rPr>
              <a:t>: press Backspace if you made a mistake</a:t>
            </a:r>
          </a:p>
          <a:p>
            <a:pPr lvl="1"/>
            <a:r>
              <a:rPr lang="en-US" smtClean="0">
                <a:latin typeface="Times New Roman" charset="0"/>
              </a:rPr>
              <a:t>it provides immediate </a:t>
            </a:r>
            <a:r>
              <a:rPr lang="en-US" b="1" smtClean="0">
                <a:latin typeface="Times New Roman" charset="0"/>
              </a:rPr>
              <a:t>feedback</a:t>
            </a:r>
            <a:r>
              <a:rPr lang="en-US" smtClean="0">
                <a:latin typeface="Times New Roman" charset="0"/>
              </a:rPr>
              <a:t> about what it’s doing</a:t>
            </a:r>
          </a:p>
          <a:p>
            <a:pPr lvl="1"/>
            <a:r>
              <a:rPr lang="en-US" smtClean="0">
                <a:latin typeface="Times New Roman" charset="0"/>
              </a:rPr>
              <a:t>successful searches may even achieve early success: only 3 letters was enough to find BasicProgressGenerator, and I could instantly tell that it was enough</a:t>
            </a:r>
          </a:p>
          <a:p>
            <a:pPr lvl="1"/>
            <a:r>
              <a:rPr lang="en-US" smtClean="0">
                <a:latin typeface="Times New Roman" charset="0"/>
              </a:rPr>
              <a:t>user gets early feedback about typos and failed searches</a:t>
            </a:r>
          </a:p>
          <a:p>
            <a:r>
              <a:rPr lang="en-US" smtClean="0">
                <a:latin typeface="Times New Roman" charset="0"/>
              </a:rPr>
              <a:t>What’s the downside? All its controls are </a:t>
            </a:r>
            <a:r>
              <a:rPr lang="en-US" b="1" smtClean="0">
                <a:latin typeface="Times New Roman" charset="0"/>
              </a:rPr>
              <a:t>invisible</a:t>
            </a:r>
            <a:r>
              <a:rPr lang="en-US" smtClean="0">
                <a:latin typeface="Times New Roman" charset="0"/>
              </a:rPr>
              <a:t>.  How do you start the incremental search? How do you search again?  How do you go backwards?  How do you do a case-sensitive search?</a:t>
            </a:r>
          </a:p>
          <a:p>
            <a:r>
              <a:rPr lang="en-US" smtClean="0">
                <a:latin typeface="Times New Roman" charset="0"/>
              </a:rPr>
              <a:t>Once learned, however, these commands are simple.  Ctrl-S starts the search.  Pressing Ctrl-S again looks for a later match. (But now there is the possibility of mode error!) Pressing Ctrl-R looks backwards for a previous match.  (What does Backspace do?)  Using any capitalized letters in your query forces a case-sensitive search. (But how do I search for an all-lowercase string case-sensitively?)</a:t>
            </a:r>
          </a:p>
          <a:p>
            <a:endParaRPr 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7FDB053-16D6-4FC6-9E6B-FA875EBCB25C}" type="slidenum">
              <a:rPr lang="en-US"/>
              <a:pPr/>
              <a:t>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latin typeface="Times New Roman" charset="0"/>
              </a:rPr>
              <a:t>XEmacs has menus (the original Emacs didn’t).  Alas, XEmacs isn’t interested in helping users learn incremental search. Instead, it pops up this conventional Find dialog, which scores great on visibility, but lacks the responsiveness, easy reversibility, and fast performance of incremental search.  Even worse, it covers up the matches you’re trying to find unless you manhandle it out of the way!</a:t>
            </a:r>
          </a:p>
          <a:p>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E4BCEAB8-06A5-4674-AF58-2362FC21A0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748B2B5-41D7-4159-90FD-04EC08CDB5C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EA9A3D2C-E7B0-41F9-B6D9-1DC15535461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08BF3C87-60DA-48BB-AE3C-B67AEA4040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DED02BFE-7271-4A80-94B1-FD65C6DFD2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460131C0-6659-4378-84D7-9E75C1B357D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52AC1F09-2D7A-445F-A3D4-12F5B47D9B7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2B1927E9-FA1F-408A-B600-8D851381034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0865F683-D6B1-41F4-BD57-49C8073962A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7769B0E4-5AD4-4B74-8A1A-6058119080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91FF7C6-2E5B-4C40-A5DE-8BE7C4685F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2B1F7454-AB04-4E8F-A161-493FBE9E57F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1FD525-82AD-4D83-90EB-0F743BF092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p:txStyles>
    <p:titleStyle>
      <a:lvl1pPr algn="l" rtl="0" eaLnBrk="0" fontAlgn="base" hangingPunct="0">
        <a:spcBef>
          <a:spcPct val="0"/>
        </a:spcBef>
        <a:spcAft>
          <a:spcPct val="0"/>
        </a:spcAft>
        <a:defRPr sz="2800">
          <a:solidFill>
            <a:schemeClr val="accent1"/>
          </a:solidFill>
          <a:latin typeface="+mj-lt"/>
          <a:ea typeface="ＭＳ Ｐゴシック" charset="-128"/>
          <a:cs typeface="+mj-cs"/>
        </a:defRPr>
      </a:lvl1pPr>
      <a:lvl2pPr algn="l" rtl="0" eaLnBrk="0" fontAlgn="base" hangingPunct="0">
        <a:spcBef>
          <a:spcPct val="0"/>
        </a:spcBef>
        <a:spcAft>
          <a:spcPct val="0"/>
        </a:spcAft>
        <a:defRPr sz="2800">
          <a:solidFill>
            <a:schemeClr val="accent1"/>
          </a:solidFill>
          <a:latin typeface="Arial Black" pitchFamily="34" charset="0"/>
          <a:ea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p:spPr>
        <p:txBody>
          <a:bodyPr/>
          <a:lstStyle/>
          <a:p>
            <a:r>
              <a:rPr lang="en-US" smtClean="0"/>
              <a:t>Spring 2011</a:t>
            </a:r>
            <a:endParaRPr lang="en-US" dirty="0" smtClean="0"/>
          </a:p>
        </p:txBody>
      </p:sp>
      <p:sp>
        <p:nvSpPr>
          <p:cNvPr id="16387" name="Rectangle 5"/>
          <p:cNvSpPr>
            <a:spLocks noGrp="1" noChangeArrowheads="1"/>
          </p:cNvSpPr>
          <p:nvPr>
            <p:ph type="ftr" sz="quarter" idx="11"/>
          </p:nvPr>
        </p:nvSpPr>
        <p:spPr>
          <a:noFill/>
        </p:spPr>
        <p:txBody>
          <a:bodyPr/>
          <a:lstStyle/>
          <a:p>
            <a:r>
              <a:rPr lang="en-US" smtClean="0"/>
              <a:t>6.813/6.831 User Interface Design and Implementation</a:t>
            </a:r>
          </a:p>
        </p:txBody>
      </p:sp>
      <p:sp>
        <p:nvSpPr>
          <p:cNvPr id="16388" name="Rectangle 6"/>
          <p:cNvSpPr>
            <a:spLocks noGrp="1" noChangeArrowheads="1"/>
          </p:cNvSpPr>
          <p:nvPr>
            <p:ph type="sldNum" sz="quarter" idx="12"/>
          </p:nvPr>
        </p:nvSpPr>
        <p:spPr>
          <a:noFill/>
        </p:spPr>
        <p:txBody>
          <a:bodyPr/>
          <a:lstStyle/>
          <a:p>
            <a:fld id="{000037EB-D724-4546-AB8D-7622E9128A1B}" type="slidenum">
              <a:rPr lang="en-US"/>
              <a:pPr/>
              <a:t>1</a:t>
            </a:fld>
            <a:endParaRPr lang="en-US"/>
          </a:p>
        </p:txBody>
      </p:sp>
      <p:sp>
        <p:nvSpPr>
          <p:cNvPr id="16389" name="Rectangle 2"/>
          <p:cNvSpPr>
            <a:spLocks noGrp="1" noChangeArrowheads="1"/>
          </p:cNvSpPr>
          <p:nvPr>
            <p:ph type="ctrTitle"/>
          </p:nvPr>
        </p:nvSpPr>
        <p:spPr>
          <a:xfrm>
            <a:off x="685800" y="2492375"/>
            <a:ext cx="7772400" cy="744538"/>
          </a:xfrm>
        </p:spPr>
        <p:txBody>
          <a:bodyPr/>
          <a:lstStyle/>
          <a:p>
            <a:pPr eaLnBrk="1" hangingPunct="1"/>
            <a:r>
              <a:rPr lang="en-US" smtClean="0"/>
              <a:t>Lecture 1: Usability</a:t>
            </a:r>
          </a:p>
        </p:txBody>
      </p:sp>
      <p:sp>
        <p:nvSpPr>
          <p:cNvPr id="16390"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Rectangle 5"/>
          <p:cNvSpPr>
            <a:spLocks noGrp="1" noChangeArrowheads="1"/>
          </p:cNvSpPr>
          <p:nvPr>
            <p:ph type="title"/>
          </p:nvPr>
        </p:nvSpPr>
        <p:spPr/>
        <p:txBody>
          <a:bodyPr/>
          <a:lstStyle/>
          <a:p>
            <a:r>
              <a:rPr lang="en-US" smtClean="0"/>
              <a:t>UI Hall of Fame or Shame?</a:t>
            </a:r>
          </a:p>
        </p:txBody>
      </p:sp>
      <p:sp>
        <p:nvSpPr>
          <p:cNvPr id="34820" name="Text Placeholder 6"/>
          <p:cNvSpPr>
            <a:spLocks noGrp="1"/>
          </p:cNvSpPr>
          <p:nvPr>
            <p:ph type="body" idx="1"/>
          </p:nvPr>
        </p:nvSpPr>
        <p:spPr/>
        <p:txBody>
          <a:bodyPr/>
          <a:lstStyle/>
          <a:p>
            <a:endParaRPr lang="en-US" smtClean="0"/>
          </a:p>
        </p:txBody>
      </p:sp>
      <p:sp>
        <p:nvSpPr>
          <p:cNvPr id="34821" name="Date Placeholder 2"/>
          <p:cNvSpPr>
            <a:spLocks noGrp="1"/>
          </p:cNvSpPr>
          <p:nvPr>
            <p:ph type="dt" sz="quarter" idx="10"/>
          </p:nvPr>
        </p:nvSpPr>
        <p:spPr>
          <a:noFill/>
        </p:spPr>
        <p:txBody>
          <a:bodyPr/>
          <a:lstStyle/>
          <a:p>
            <a:r>
              <a:rPr lang="en-US" smtClean="0"/>
              <a:t>Spring 2011</a:t>
            </a:r>
          </a:p>
        </p:txBody>
      </p:sp>
      <p:sp>
        <p:nvSpPr>
          <p:cNvPr id="34822" name="Footer Placeholder 3"/>
          <p:cNvSpPr>
            <a:spLocks noGrp="1"/>
          </p:cNvSpPr>
          <p:nvPr>
            <p:ph type="ftr" sz="quarter" idx="11"/>
          </p:nvPr>
        </p:nvSpPr>
        <p:spPr>
          <a:noFill/>
        </p:spPr>
        <p:txBody>
          <a:bodyPr/>
          <a:lstStyle/>
          <a:p>
            <a:r>
              <a:rPr lang="en-US" smtClean="0"/>
              <a:t>6.813/6.831 User Interface Design and Implementation</a:t>
            </a:r>
          </a:p>
        </p:txBody>
      </p:sp>
      <p:sp>
        <p:nvSpPr>
          <p:cNvPr id="34823" name="Slide Number Placeholder 4"/>
          <p:cNvSpPr>
            <a:spLocks noGrp="1"/>
          </p:cNvSpPr>
          <p:nvPr>
            <p:ph type="sldNum" sz="quarter" idx="12"/>
          </p:nvPr>
        </p:nvSpPr>
        <p:spPr>
          <a:noFill/>
        </p:spPr>
        <p:txBody>
          <a:bodyPr/>
          <a:lstStyle/>
          <a:p>
            <a:fld id="{B73AD023-40E8-42B4-85F7-78F978EB37E0}" type="slidenum">
              <a:rPr lang="en-US"/>
              <a:pPr/>
              <a:t>10</a:t>
            </a:fld>
            <a:endParaRPr lang="en-US"/>
          </a:p>
        </p:txBody>
      </p:sp>
      <p:pic>
        <p:nvPicPr>
          <p:cNvPr id="8" name="Picture 7"/>
          <p:cNvPicPr>
            <a:picLocks noChangeAspect="1"/>
          </p:cNvPicPr>
          <p:nvPr/>
        </p:nvPicPr>
        <p:blipFill>
          <a:blip r:embed="rId3"/>
          <a:stretch>
            <a:fillRect/>
          </a:stretch>
        </p:blipFill>
        <p:spPr>
          <a:xfrm>
            <a:off x="457200" y="1143000"/>
            <a:ext cx="2000250" cy="4572000"/>
          </a:xfrm>
          <a:prstGeom prst="rect">
            <a:avLst/>
          </a:prstGeom>
        </p:spPr>
      </p:pic>
      <p:pic>
        <p:nvPicPr>
          <p:cNvPr id="10" name="Picture 9"/>
          <p:cNvPicPr>
            <a:picLocks noChangeAspect="1"/>
          </p:cNvPicPr>
          <p:nvPr/>
        </p:nvPicPr>
        <p:blipFill>
          <a:blip r:embed="rId4"/>
          <a:stretch>
            <a:fillRect/>
          </a:stretch>
        </p:blipFill>
        <p:spPr>
          <a:xfrm>
            <a:off x="6268528" y="838200"/>
            <a:ext cx="2875472" cy="3048000"/>
          </a:xfrm>
          <a:prstGeom prst="rect">
            <a:avLst/>
          </a:prstGeom>
        </p:spPr>
      </p:pic>
      <p:pic>
        <p:nvPicPr>
          <p:cNvPr id="12" name="Picture 11"/>
          <p:cNvPicPr>
            <a:picLocks noChangeAspect="1"/>
          </p:cNvPicPr>
          <p:nvPr/>
        </p:nvPicPr>
        <p:blipFill>
          <a:blip r:embed="rId5"/>
          <a:stretch>
            <a:fillRect/>
          </a:stretch>
        </p:blipFill>
        <p:spPr>
          <a:xfrm>
            <a:off x="2895600" y="838200"/>
            <a:ext cx="3041596" cy="2895600"/>
          </a:xfrm>
          <a:prstGeom prst="rect">
            <a:avLst/>
          </a:prstGeom>
        </p:spPr>
      </p:pic>
      <p:pic>
        <p:nvPicPr>
          <p:cNvPr id="9" name="Picture 8"/>
          <p:cNvPicPr>
            <a:picLocks noChangeAspect="1"/>
          </p:cNvPicPr>
          <p:nvPr/>
        </p:nvPicPr>
        <p:blipFill>
          <a:blip r:embed="rId6"/>
          <a:srcRect l="21497" t="23128" r="23226" b="7487"/>
          <a:stretch>
            <a:fillRect/>
          </a:stretch>
        </p:blipFill>
        <p:spPr>
          <a:xfrm>
            <a:off x="2895600" y="2743200"/>
            <a:ext cx="2457450" cy="3276600"/>
          </a:xfrm>
          <a:prstGeom prst="rect">
            <a:avLst/>
          </a:prstGeom>
        </p:spPr>
      </p:pic>
      <p:pic>
        <p:nvPicPr>
          <p:cNvPr id="11" name="Picture 10"/>
          <p:cNvPicPr>
            <a:picLocks noChangeAspect="1"/>
          </p:cNvPicPr>
          <p:nvPr/>
        </p:nvPicPr>
        <p:blipFill>
          <a:blip r:embed="rId7"/>
          <a:stretch>
            <a:fillRect/>
          </a:stretch>
        </p:blipFill>
        <p:spPr>
          <a:xfrm>
            <a:off x="6019800" y="3962400"/>
            <a:ext cx="2716654" cy="2034210"/>
          </a:xfrm>
          <a:prstGeom prst="rect">
            <a:avLst/>
          </a:prstGeom>
        </p:spPr>
      </p:pic>
      <p:pic>
        <p:nvPicPr>
          <p:cNvPr id="13" name="Picture 12"/>
          <p:cNvPicPr>
            <a:picLocks noChangeAspect="1"/>
          </p:cNvPicPr>
          <p:nvPr/>
        </p:nvPicPr>
        <p:blipFill>
          <a:blip r:embed="rId8"/>
          <a:srcRect l="-44444" t="-15342" r="-46667" b="-18904"/>
          <a:stretch>
            <a:fillRect/>
          </a:stretch>
        </p:blipFill>
        <p:spPr>
          <a:xfrm>
            <a:off x="2514600" y="838200"/>
            <a:ext cx="6553200" cy="5334000"/>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The User Interface Is Important</a:t>
            </a:r>
          </a:p>
        </p:txBody>
      </p:sp>
      <p:sp>
        <p:nvSpPr>
          <p:cNvPr id="36867" name="Rectangle 3"/>
          <p:cNvSpPr>
            <a:spLocks noGrp="1" noChangeArrowheads="1"/>
          </p:cNvSpPr>
          <p:nvPr>
            <p:ph type="body" idx="1"/>
          </p:nvPr>
        </p:nvSpPr>
        <p:spPr/>
        <p:txBody>
          <a:bodyPr/>
          <a:lstStyle/>
          <a:p>
            <a:r>
              <a:rPr lang="en-US" smtClean="0"/>
              <a:t>User interface strongly affects perception of software</a:t>
            </a:r>
          </a:p>
          <a:p>
            <a:pPr lvl="1"/>
            <a:r>
              <a:rPr lang="en-US" smtClean="0"/>
              <a:t>Usable software sells better</a:t>
            </a:r>
          </a:p>
          <a:p>
            <a:pPr lvl="1"/>
            <a:r>
              <a:rPr lang="en-US" smtClean="0"/>
              <a:t>Unusable web sites are abandoned</a:t>
            </a:r>
          </a:p>
          <a:p>
            <a:r>
              <a:rPr lang="en-US" smtClean="0"/>
              <a:t>Perception is sometimes superficial</a:t>
            </a:r>
          </a:p>
          <a:p>
            <a:pPr lvl="1"/>
            <a:r>
              <a:rPr lang="en-US" smtClean="0"/>
              <a:t>Users blame themselves for UI failings</a:t>
            </a:r>
          </a:p>
          <a:p>
            <a:pPr lvl="1"/>
            <a:r>
              <a:rPr lang="en-US" smtClean="0"/>
              <a:t>People who make buying decisions are not always end-users</a:t>
            </a:r>
          </a:p>
        </p:txBody>
      </p:sp>
      <p:sp>
        <p:nvSpPr>
          <p:cNvPr id="36868" name="Date Placeholder 3"/>
          <p:cNvSpPr>
            <a:spLocks noGrp="1"/>
          </p:cNvSpPr>
          <p:nvPr>
            <p:ph type="dt" sz="quarter" idx="10"/>
          </p:nvPr>
        </p:nvSpPr>
        <p:spPr>
          <a:noFill/>
        </p:spPr>
        <p:txBody>
          <a:bodyPr/>
          <a:lstStyle/>
          <a:p>
            <a:r>
              <a:rPr lang="en-US" smtClean="0"/>
              <a:t>Spring 2011</a:t>
            </a:r>
          </a:p>
        </p:txBody>
      </p:sp>
      <p:sp>
        <p:nvSpPr>
          <p:cNvPr id="36869" name="Footer Placeholder 4"/>
          <p:cNvSpPr>
            <a:spLocks noGrp="1"/>
          </p:cNvSpPr>
          <p:nvPr>
            <p:ph type="ftr" sz="quarter" idx="11"/>
          </p:nvPr>
        </p:nvSpPr>
        <p:spPr>
          <a:noFill/>
        </p:spPr>
        <p:txBody>
          <a:bodyPr/>
          <a:lstStyle/>
          <a:p>
            <a:r>
              <a:rPr lang="en-US" smtClean="0"/>
              <a:t>6.813/6.831 User Interface Design and Implementation</a:t>
            </a:r>
          </a:p>
        </p:txBody>
      </p:sp>
      <p:sp>
        <p:nvSpPr>
          <p:cNvPr id="36870" name="Slide Number Placeholder 5"/>
          <p:cNvSpPr>
            <a:spLocks noGrp="1"/>
          </p:cNvSpPr>
          <p:nvPr>
            <p:ph type="sldNum" sz="quarter" idx="12"/>
          </p:nvPr>
        </p:nvSpPr>
        <p:spPr>
          <a:noFill/>
        </p:spPr>
        <p:txBody>
          <a:bodyPr/>
          <a:lstStyle/>
          <a:p>
            <a:fld id="{4C51B111-8B5E-4C81-A9B5-C93848B9F713}"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The Cost of Getting It Wrong</a:t>
            </a:r>
          </a:p>
        </p:txBody>
      </p:sp>
      <p:sp>
        <p:nvSpPr>
          <p:cNvPr id="38915" name="Rectangle 3"/>
          <p:cNvSpPr>
            <a:spLocks noGrp="1" noChangeArrowheads="1"/>
          </p:cNvSpPr>
          <p:nvPr>
            <p:ph type="body" idx="1"/>
          </p:nvPr>
        </p:nvSpPr>
        <p:spPr/>
        <p:txBody>
          <a:bodyPr/>
          <a:lstStyle/>
          <a:p>
            <a:r>
              <a:rPr lang="en-US" smtClean="0"/>
              <a:t>Users</a:t>
            </a:r>
            <a:r>
              <a:rPr lang="en-US" smtClean="0">
                <a:latin typeface="Verdana" charset="0"/>
              </a:rPr>
              <a:t>’</a:t>
            </a:r>
            <a:r>
              <a:rPr lang="en-US" smtClean="0"/>
              <a:t> time isn</a:t>
            </a:r>
            <a:r>
              <a:rPr lang="en-US" smtClean="0">
                <a:latin typeface="Verdana" charset="0"/>
              </a:rPr>
              <a:t>’</a:t>
            </a:r>
            <a:r>
              <a:rPr lang="en-US" smtClean="0"/>
              <a:t>t getting cheaper</a:t>
            </a:r>
          </a:p>
          <a:p>
            <a:r>
              <a:rPr lang="en-US" smtClean="0"/>
              <a:t>Design it correctly now, or pay for it later</a:t>
            </a:r>
          </a:p>
          <a:p>
            <a:r>
              <a:rPr lang="en-US" smtClean="0"/>
              <a:t>Disasters happen</a:t>
            </a:r>
          </a:p>
          <a:p>
            <a:pPr lvl="1"/>
            <a:r>
              <a:rPr lang="en-US" smtClean="0"/>
              <a:t>Therac-25 radiation therapy machine</a:t>
            </a:r>
          </a:p>
          <a:p>
            <a:pPr lvl="1"/>
            <a:r>
              <a:rPr lang="en-US" smtClean="0"/>
              <a:t>Aegis radar system in USS Vincennes</a:t>
            </a:r>
          </a:p>
          <a:p>
            <a:pPr lvl="1"/>
            <a:r>
              <a:rPr lang="en-US" smtClean="0"/>
              <a:t>Supertanker accident off England</a:t>
            </a:r>
          </a:p>
          <a:p>
            <a:pPr lvl="1"/>
            <a:r>
              <a:rPr lang="en-US" smtClean="0"/>
              <a:t>Predator UAV accident in Arizona</a:t>
            </a:r>
          </a:p>
          <a:p>
            <a:endParaRPr lang="en-US" smtClean="0"/>
          </a:p>
        </p:txBody>
      </p:sp>
      <p:sp>
        <p:nvSpPr>
          <p:cNvPr id="38916" name="Date Placeholder 3"/>
          <p:cNvSpPr>
            <a:spLocks noGrp="1"/>
          </p:cNvSpPr>
          <p:nvPr>
            <p:ph type="dt" sz="quarter" idx="10"/>
          </p:nvPr>
        </p:nvSpPr>
        <p:spPr>
          <a:noFill/>
        </p:spPr>
        <p:txBody>
          <a:bodyPr/>
          <a:lstStyle/>
          <a:p>
            <a:r>
              <a:rPr lang="en-US" smtClean="0"/>
              <a:t>Spring 2011</a:t>
            </a:r>
          </a:p>
        </p:txBody>
      </p:sp>
      <p:sp>
        <p:nvSpPr>
          <p:cNvPr id="38917" name="Footer Placeholder 4"/>
          <p:cNvSpPr>
            <a:spLocks noGrp="1"/>
          </p:cNvSpPr>
          <p:nvPr>
            <p:ph type="ftr" sz="quarter" idx="11"/>
          </p:nvPr>
        </p:nvSpPr>
        <p:spPr>
          <a:noFill/>
        </p:spPr>
        <p:txBody>
          <a:bodyPr/>
          <a:lstStyle/>
          <a:p>
            <a:r>
              <a:rPr lang="en-US" smtClean="0"/>
              <a:t>6.813/6.831 User Interface Design and Implementation</a:t>
            </a:r>
          </a:p>
        </p:txBody>
      </p:sp>
      <p:sp>
        <p:nvSpPr>
          <p:cNvPr id="38918" name="Slide Number Placeholder 5"/>
          <p:cNvSpPr>
            <a:spLocks noGrp="1"/>
          </p:cNvSpPr>
          <p:nvPr>
            <p:ph type="sldNum" sz="quarter" idx="12"/>
          </p:nvPr>
        </p:nvSpPr>
        <p:spPr>
          <a:noFill/>
        </p:spPr>
        <p:txBody>
          <a:bodyPr/>
          <a:lstStyle/>
          <a:p>
            <a:fld id="{8BC8FAB5-BC29-45A6-8304-799B04D7E001}"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User Interfaces Are Hard to Design</a:t>
            </a:r>
          </a:p>
        </p:txBody>
      </p:sp>
      <p:sp>
        <p:nvSpPr>
          <p:cNvPr id="40963" name="Rectangle 3"/>
          <p:cNvSpPr>
            <a:spLocks noGrp="1" noChangeArrowheads="1"/>
          </p:cNvSpPr>
          <p:nvPr>
            <p:ph type="body" idx="1"/>
          </p:nvPr>
        </p:nvSpPr>
        <p:spPr/>
        <p:txBody>
          <a:bodyPr/>
          <a:lstStyle/>
          <a:p>
            <a:r>
              <a:rPr lang="en-US" smtClean="0"/>
              <a:t>You are not the user</a:t>
            </a:r>
          </a:p>
          <a:p>
            <a:pPr lvl="1"/>
            <a:r>
              <a:rPr lang="en-US" smtClean="0"/>
              <a:t>Most software engineering is about communicating with other programmers</a:t>
            </a:r>
          </a:p>
          <a:p>
            <a:pPr lvl="1"/>
            <a:r>
              <a:rPr lang="en-US" smtClean="0"/>
              <a:t>UI is about communicating with users</a:t>
            </a:r>
          </a:p>
          <a:p>
            <a:r>
              <a:rPr lang="en-US" smtClean="0"/>
              <a:t>The user is always right</a:t>
            </a:r>
          </a:p>
          <a:p>
            <a:pPr lvl="1"/>
            <a:r>
              <a:rPr lang="en-US" smtClean="0"/>
              <a:t>Consistent problems are the system</a:t>
            </a:r>
            <a:r>
              <a:rPr lang="en-US" smtClean="0">
                <a:latin typeface="Verdana" charset="0"/>
              </a:rPr>
              <a:t>’</a:t>
            </a:r>
            <a:r>
              <a:rPr lang="en-US" smtClean="0"/>
              <a:t>s fault</a:t>
            </a:r>
          </a:p>
          <a:p>
            <a:r>
              <a:rPr lang="en-US" smtClean="0"/>
              <a:t>...but the user is not always right, either</a:t>
            </a:r>
          </a:p>
          <a:p>
            <a:pPr lvl="1"/>
            <a:r>
              <a:rPr lang="en-US" smtClean="0"/>
              <a:t>Users aren</a:t>
            </a:r>
            <a:r>
              <a:rPr lang="en-US" smtClean="0">
                <a:latin typeface="Verdana" charset="0"/>
              </a:rPr>
              <a:t>’</a:t>
            </a:r>
            <a:r>
              <a:rPr lang="en-US" smtClean="0"/>
              <a:t>t designers</a:t>
            </a:r>
          </a:p>
          <a:p>
            <a:endParaRPr lang="en-US" smtClean="0"/>
          </a:p>
        </p:txBody>
      </p:sp>
      <p:sp>
        <p:nvSpPr>
          <p:cNvPr id="40964" name="Date Placeholder 3"/>
          <p:cNvSpPr>
            <a:spLocks noGrp="1"/>
          </p:cNvSpPr>
          <p:nvPr>
            <p:ph type="dt" sz="quarter" idx="10"/>
          </p:nvPr>
        </p:nvSpPr>
        <p:spPr>
          <a:noFill/>
        </p:spPr>
        <p:txBody>
          <a:bodyPr/>
          <a:lstStyle/>
          <a:p>
            <a:r>
              <a:rPr lang="en-US" smtClean="0"/>
              <a:t>Spring 2011</a:t>
            </a:r>
          </a:p>
        </p:txBody>
      </p:sp>
      <p:sp>
        <p:nvSpPr>
          <p:cNvPr id="40965" name="Footer Placeholder 4"/>
          <p:cNvSpPr>
            <a:spLocks noGrp="1"/>
          </p:cNvSpPr>
          <p:nvPr>
            <p:ph type="ftr" sz="quarter" idx="11"/>
          </p:nvPr>
        </p:nvSpPr>
        <p:spPr>
          <a:noFill/>
        </p:spPr>
        <p:txBody>
          <a:bodyPr/>
          <a:lstStyle/>
          <a:p>
            <a:r>
              <a:rPr lang="en-US" smtClean="0"/>
              <a:t>6.813/6.831 User Interface Design and Implementation</a:t>
            </a:r>
          </a:p>
        </p:txBody>
      </p:sp>
      <p:sp>
        <p:nvSpPr>
          <p:cNvPr id="40966" name="Slide Number Placeholder 5"/>
          <p:cNvSpPr>
            <a:spLocks noGrp="1"/>
          </p:cNvSpPr>
          <p:nvPr>
            <p:ph type="sldNum" sz="quarter" idx="12"/>
          </p:nvPr>
        </p:nvSpPr>
        <p:spPr>
          <a:noFill/>
        </p:spPr>
        <p:txBody>
          <a:bodyPr/>
          <a:lstStyle/>
          <a:p>
            <a:fld id="{106C86B1-48A9-4C4A-93C5-723A477F9422}"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Usability Defined</a:t>
            </a:r>
          </a:p>
        </p:txBody>
      </p:sp>
      <p:sp>
        <p:nvSpPr>
          <p:cNvPr id="45059" name="Rectangle 3"/>
          <p:cNvSpPr>
            <a:spLocks noGrp="1" noChangeArrowheads="1"/>
          </p:cNvSpPr>
          <p:nvPr>
            <p:ph type="body" idx="1"/>
          </p:nvPr>
        </p:nvSpPr>
        <p:spPr/>
        <p:txBody>
          <a:bodyPr/>
          <a:lstStyle/>
          <a:p>
            <a:r>
              <a:rPr lang="en-US" smtClean="0"/>
              <a:t>Usability: how well</a:t>
            </a:r>
            <a:r>
              <a:rPr lang="en-US" b="1" smtClean="0"/>
              <a:t> </a:t>
            </a:r>
            <a:r>
              <a:rPr lang="en-US" smtClean="0"/>
              <a:t>users can use the system</a:t>
            </a:r>
            <a:r>
              <a:rPr lang="en-US" smtClean="0">
                <a:latin typeface="Verdana" charset="0"/>
              </a:rPr>
              <a:t>’</a:t>
            </a:r>
            <a:r>
              <a:rPr lang="en-US" smtClean="0"/>
              <a:t>s functionality</a:t>
            </a:r>
          </a:p>
          <a:p>
            <a:r>
              <a:rPr lang="en-US" smtClean="0"/>
              <a:t>Dimensions of usability</a:t>
            </a:r>
          </a:p>
          <a:p>
            <a:pPr lvl="1"/>
            <a:r>
              <a:rPr lang="en-US" smtClean="0"/>
              <a:t>Learnability: is it easy to learn?</a:t>
            </a:r>
          </a:p>
          <a:p>
            <a:pPr lvl="1"/>
            <a:r>
              <a:rPr lang="en-US" smtClean="0"/>
              <a:t>Efficiency: once learned, is it fast to use?</a:t>
            </a:r>
          </a:p>
          <a:p>
            <a:pPr lvl="1"/>
            <a:r>
              <a:rPr lang="en-US" smtClean="0"/>
              <a:t>Visibility: is the state of the system visible?</a:t>
            </a:r>
          </a:p>
          <a:p>
            <a:pPr lvl="1"/>
            <a:r>
              <a:rPr lang="en-US" smtClean="0"/>
              <a:t>Errors: are errors few and recoverable?</a:t>
            </a:r>
          </a:p>
          <a:p>
            <a:pPr lvl="1"/>
            <a:r>
              <a:rPr lang="en-US" smtClean="0"/>
              <a:t>Satisfaction: is it enjoyable to use?</a:t>
            </a:r>
          </a:p>
        </p:txBody>
      </p:sp>
      <p:sp>
        <p:nvSpPr>
          <p:cNvPr id="45060" name="Date Placeholder 3"/>
          <p:cNvSpPr>
            <a:spLocks noGrp="1"/>
          </p:cNvSpPr>
          <p:nvPr>
            <p:ph type="dt" sz="quarter" idx="10"/>
          </p:nvPr>
        </p:nvSpPr>
        <p:spPr>
          <a:noFill/>
        </p:spPr>
        <p:txBody>
          <a:bodyPr/>
          <a:lstStyle/>
          <a:p>
            <a:r>
              <a:rPr lang="en-US" smtClean="0"/>
              <a:t>Spring 2011</a:t>
            </a:r>
          </a:p>
        </p:txBody>
      </p:sp>
      <p:sp>
        <p:nvSpPr>
          <p:cNvPr id="45061" name="Footer Placeholder 4"/>
          <p:cNvSpPr>
            <a:spLocks noGrp="1"/>
          </p:cNvSpPr>
          <p:nvPr>
            <p:ph type="ftr" sz="quarter" idx="11"/>
          </p:nvPr>
        </p:nvSpPr>
        <p:spPr>
          <a:noFill/>
        </p:spPr>
        <p:txBody>
          <a:bodyPr/>
          <a:lstStyle/>
          <a:p>
            <a:r>
              <a:rPr lang="en-US" smtClean="0"/>
              <a:t>6.813/6.831 User Interface Design and Implementation</a:t>
            </a:r>
          </a:p>
        </p:txBody>
      </p:sp>
      <p:sp>
        <p:nvSpPr>
          <p:cNvPr id="45062" name="Slide Number Placeholder 5"/>
          <p:cNvSpPr>
            <a:spLocks noGrp="1"/>
          </p:cNvSpPr>
          <p:nvPr>
            <p:ph type="sldNum" sz="quarter" idx="12"/>
          </p:nvPr>
        </p:nvSpPr>
        <p:spPr>
          <a:noFill/>
        </p:spPr>
        <p:txBody>
          <a:bodyPr/>
          <a:lstStyle/>
          <a:p>
            <a:fld id="{B1D400AD-2EFC-41EF-A23B-A05270444013}"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Usability Dimensions Vary In Importance</a:t>
            </a:r>
          </a:p>
        </p:txBody>
      </p:sp>
      <p:sp>
        <p:nvSpPr>
          <p:cNvPr id="47107" name="Rectangle 3"/>
          <p:cNvSpPr>
            <a:spLocks noGrp="1" noChangeArrowheads="1"/>
          </p:cNvSpPr>
          <p:nvPr>
            <p:ph type="body" idx="1"/>
          </p:nvPr>
        </p:nvSpPr>
        <p:spPr/>
        <p:txBody>
          <a:bodyPr/>
          <a:lstStyle/>
          <a:p>
            <a:r>
              <a:rPr lang="en-US" smtClean="0"/>
              <a:t>Depends on the user</a:t>
            </a:r>
          </a:p>
          <a:p>
            <a:pPr lvl="1"/>
            <a:r>
              <a:rPr lang="en-US" smtClean="0"/>
              <a:t>Novice users need learnability</a:t>
            </a:r>
          </a:p>
          <a:p>
            <a:pPr lvl="1"/>
            <a:r>
              <a:rPr lang="en-US" smtClean="0"/>
              <a:t>Infrequent users need memorability</a:t>
            </a:r>
          </a:p>
          <a:p>
            <a:pPr lvl="1"/>
            <a:r>
              <a:rPr lang="en-US" smtClean="0"/>
              <a:t>Experts need efficiency</a:t>
            </a:r>
          </a:p>
          <a:p>
            <a:r>
              <a:rPr lang="en-US" smtClean="0"/>
              <a:t>But no user is uniformly novice or expert</a:t>
            </a:r>
          </a:p>
          <a:p>
            <a:pPr lvl="1"/>
            <a:r>
              <a:rPr lang="en-US" smtClean="0"/>
              <a:t>Domain experience</a:t>
            </a:r>
          </a:p>
          <a:p>
            <a:pPr lvl="1"/>
            <a:r>
              <a:rPr lang="en-US" smtClean="0"/>
              <a:t>Application experience</a:t>
            </a:r>
          </a:p>
          <a:p>
            <a:pPr lvl="1"/>
            <a:r>
              <a:rPr lang="en-US" smtClean="0"/>
              <a:t>Feature experience</a:t>
            </a:r>
          </a:p>
        </p:txBody>
      </p:sp>
      <p:sp>
        <p:nvSpPr>
          <p:cNvPr id="47108" name="Date Placeholder 3"/>
          <p:cNvSpPr>
            <a:spLocks noGrp="1"/>
          </p:cNvSpPr>
          <p:nvPr>
            <p:ph type="dt" sz="quarter" idx="10"/>
          </p:nvPr>
        </p:nvSpPr>
        <p:spPr>
          <a:noFill/>
        </p:spPr>
        <p:txBody>
          <a:bodyPr/>
          <a:lstStyle/>
          <a:p>
            <a:r>
              <a:rPr lang="en-US" smtClean="0"/>
              <a:t>Spring 2011</a:t>
            </a:r>
          </a:p>
        </p:txBody>
      </p:sp>
      <p:sp>
        <p:nvSpPr>
          <p:cNvPr id="47109" name="Footer Placeholder 4"/>
          <p:cNvSpPr>
            <a:spLocks noGrp="1"/>
          </p:cNvSpPr>
          <p:nvPr>
            <p:ph type="ftr" sz="quarter" idx="11"/>
          </p:nvPr>
        </p:nvSpPr>
        <p:spPr>
          <a:noFill/>
        </p:spPr>
        <p:txBody>
          <a:bodyPr/>
          <a:lstStyle/>
          <a:p>
            <a:r>
              <a:rPr lang="en-US" smtClean="0"/>
              <a:t>6.813/6.831 User Interface Design and Implementation</a:t>
            </a:r>
          </a:p>
        </p:txBody>
      </p:sp>
      <p:sp>
        <p:nvSpPr>
          <p:cNvPr id="47110" name="Slide Number Placeholder 5"/>
          <p:cNvSpPr>
            <a:spLocks noGrp="1"/>
          </p:cNvSpPr>
          <p:nvPr>
            <p:ph type="sldNum" sz="quarter" idx="12"/>
          </p:nvPr>
        </p:nvSpPr>
        <p:spPr>
          <a:noFill/>
        </p:spPr>
        <p:txBody>
          <a:bodyPr/>
          <a:lstStyle/>
          <a:p>
            <a:fld id="{D5E6BD14-6B3E-4E9B-80D0-584674A0E9B7}"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Usability Is Only One Attribute of a System</a:t>
            </a:r>
          </a:p>
        </p:txBody>
      </p:sp>
      <p:sp>
        <p:nvSpPr>
          <p:cNvPr id="49155" name="Rectangle 3"/>
          <p:cNvSpPr>
            <a:spLocks noGrp="1" noChangeArrowheads="1"/>
          </p:cNvSpPr>
          <p:nvPr>
            <p:ph type="body" idx="1"/>
          </p:nvPr>
        </p:nvSpPr>
        <p:spPr/>
        <p:txBody>
          <a:bodyPr/>
          <a:lstStyle/>
          <a:p>
            <a:r>
              <a:rPr lang="en-US" smtClean="0"/>
              <a:t>Software designers have a lot to worry about:</a:t>
            </a:r>
          </a:p>
          <a:p>
            <a:pPr lvl="1"/>
            <a:r>
              <a:rPr lang="en-US" smtClean="0"/>
              <a:t>Functionality		</a:t>
            </a:r>
            <a:r>
              <a:rPr lang="en-US" b="1" smtClean="0">
                <a:solidFill>
                  <a:schemeClr val="accent1"/>
                </a:solidFill>
                <a:latin typeface="Gill Sans MT" charset="0"/>
              </a:rPr>
              <a:t>–</a:t>
            </a:r>
            <a:r>
              <a:rPr lang="en-US" b="1" smtClean="0">
                <a:solidFill>
                  <a:schemeClr val="accent1"/>
                </a:solidFill>
              </a:rPr>
              <a:t> Usability</a:t>
            </a:r>
          </a:p>
          <a:p>
            <a:pPr lvl="1"/>
            <a:r>
              <a:rPr lang="en-US" smtClean="0"/>
              <a:t>Performance		</a:t>
            </a:r>
            <a:r>
              <a:rPr lang="en-US" smtClean="0">
                <a:latin typeface="Gill Sans MT" charset="0"/>
              </a:rPr>
              <a:t>–</a:t>
            </a:r>
            <a:r>
              <a:rPr lang="en-US" smtClean="0"/>
              <a:t> Size</a:t>
            </a:r>
          </a:p>
          <a:p>
            <a:pPr lvl="1"/>
            <a:r>
              <a:rPr lang="en-US" smtClean="0"/>
              <a:t>Cost			</a:t>
            </a:r>
            <a:r>
              <a:rPr lang="en-US" smtClean="0">
                <a:latin typeface="Gill Sans MT" charset="0"/>
              </a:rPr>
              <a:t>–</a:t>
            </a:r>
            <a:r>
              <a:rPr lang="en-US" smtClean="0"/>
              <a:t> Reliability</a:t>
            </a:r>
          </a:p>
          <a:p>
            <a:pPr lvl="1"/>
            <a:r>
              <a:rPr lang="en-US" smtClean="0"/>
              <a:t>Security		</a:t>
            </a:r>
            <a:r>
              <a:rPr lang="en-US" smtClean="0">
                <a:latin typeface="Gill Sans MT" charset="0"/>
              </a:rPr>
              <a:t>–</a:t>
            </a:r>
            <a:r>
              <a:rPr lang="en-US" smtClean="0"/>
              <a:t> Standards</a:t>
            </a:r>
          </a:p>
          <a:p>
            <a:r>
              <a:rPr lang="en-US" smtClean="0"/>
              <a:t>Many design decisions involve tradeoffs among different attributes</a:t>
            </a:r>
          </a:p>
          <a:p>
            <a:r>
              <a:rPr lang="en-US" smtClean="0"/>
              <a:t>We</a:t>
            </a:r>
            <a:r>
              <a:rPr lang="en-US" smtClean="0">
                <a:latin typeface="Verdana" charset="0"/>
              </a:rPr>
              <a:t>’</a:t>
            </a:r>
            <a:r>
              <a:rPr lang="en-US" smtClean="0"/>
              <a:t>ll take an extreme position in this class</a:t>
            </a:r>
          </a:p>
        </p:txBody>
      </p:sp>
      <p:sp>
        <p:nvSpPr>
          <p:cNvPr id="49156" name="Date Placeholder 3"/>
          <p:cNvSpPr>
            <a:spLocks noGrp="1"/>
          </p:cNvSpPr>
          <p:nvPr>
            <p:ph type="dt" sz="quarter" idx="10"/>
          </p:nvPr>
        </p:nvSpPr>
        <p:spPr>
          <a:noFill/>
        </p:spPr>
        <p:txBody>
          <a:bodyPr/>
          <a:lstStyle/>
          <a:p>
            <a:r>
              <a:rPr lang="en-US" smtClean="0"/>
              <a:t>Spring 2011</a:t>
            </a:r>
          </a:p>
        </p:txBody>
      </p:sp>
      <p:sp>
        <p:nvSpPr>
          <p:cNvPr id="49157" name="Footer Placeholder 4"/>
          <p:cNvSpPr>
            <a:spLocks noGrp="1"/>
          </p:cNvSpPr>
          <p:nvPr>
            <p:ph type="ftr" sz="quarter" idx="11"/>
          </p:nvPr>
        </p:nvSpPr>
        <p:spPr>
          <a:noFill/>
        </p:spPr>
        <p:txBody>
          <a:bodyPr/>
          <a:lstStyle/>
          <a:p>
            <a:r>
              <a:rPr lang="en-US" smtClean="0"/>
              <a:t>6.813/6.831 User Interface Design and Implementation</a:t>
            </a:r>
          </a:p>
        </p:txBody>
      </p:sp>
      <p:sp>
        <p:nvSpPr>
          <p:cNvPr id="49158" name="Slide Number Placeholder 5"/>
          <p:cNvSpPr>
            <a:spLocks noGrp="1"/>
          </p:cNvSpPr>
          <p:nvPr>
            <p:ph type="sldNum" sz="quarter" idx="12"/>
          </p:nvPr>
        </p:nvSpPr>
        <p:spPr>
          <a:noFill/>
        </p:spPr>
        <p:txBody>
          <a:bodyPr/>
          <a:lstStyle/>
          <a:p>
            <a:fld id="{447216E5-0489-45D7-A0AE-CAC740E144FB}"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Words, Words, Words</a:t>
            </a:r>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08BF3C87-60DA-48BB-AE3C-B67AEA404027}" type="slidenum">
              <a:rPr lang="en-US"/>
              <a:pPr/>
              <a:t>17</a:t>
            </a:fld>
            <a:endParaRPr lang="en-US"/>
          </a:p>
        </p:txBody>
      </p:sp>
      <p:sp>
        <p:nvSpPr>
          <p:cNvPr id="7" name="Rectangle 6"/>
          <p:cNvSpPr/>
          <p:nvPr/>
        </p:nvSpPr>
        <p:spPr>
          <a:xfrm>
            <a:off x="2823529" y="3886200"/>
            <a:ext cx="3577271" cy="523220"/>
          </a:xfrm>
          <a:prstGeom prst="rect">
            <a:avLst/>
          </a:prstGeom>
        </p:spPr>
        <p:txBody>
          <a:bodyPr wrap="none">
            <a:spAutoFit/>
          </a:bodyPr>
          <a:lstStyle/>
          <a:p>
            <a:r>
              <a:rPr lang="en-US" sz="2800"/>
              <a:t>user experience (UX)</a:t>
            </a:r>
          </a:p>
        </p:txBody>
      </p:sp>
      <p:sp>
        <p:nvSpPr>
          <p:cNvPr id="9" name="Rectangle 8"/>
          <p:cNvSpPr/>
          <p:nvPr/>
        </p:nvSpPr>
        <p:spPr>
          <a:xfrm>
            <a:off x="1219200" y="1143000"/>
            <a:ext cx="3058124" cy="523220"/>
          </a:xfrm>
          <a:prstGeom prst="rect">
            <a:avLst/>
          </a:prstGeom>
        </p:spPr>
        <p:txBody>
          <a:bodyPr wrap="none">
            <a:spAutoFit/>
          </a:bodyPr>
          <a:lstStyle/>
          <a:p>
            <a:r>
              <a:rPr lang="en-US" sz="2800"/>
              <a:t>user interface (UI)</a:t>
            </a:r>
          </a:p>
        </p:txBody>
      </p:sp>
      <p:sp>
        <p:nvSpPr>
          <p:cNvPr id="10" name="Rectangle 9"/>
          <p:cNvSpPr/>
          <p:nvPr/>
        </p:nvSpPr>
        <p:spPr>
          <a:xfrm>
            <a:off x="2709079" y="1676400"/>
            <a:ext cx="1481921" cy="523220"/>
          </a:xfrm>
          <a:prstGeom prst="rect">
            <a:avLst/>
          </a:prstGeom>
        </p:spPr>
        <p:txBody>
          <a:bodyPr wrap="none">
            <a:spAutoFit/>
          </a:bodyPr>
          <a:lstStyle/>
          <a:p>
            <a:r>
              <a:rPr lang="en-US" sz="2800"/>
              <a:t>usability</a:t>
            </a:r>
          </a:p>
        </p:txBody>
      </p:sp>
      <p:sp>
        <p:nvSpPr>
          <p:cNvPr id="11" name="Rectangle 10"/>
          <p:cNvSpPr/>
          <p:nvPr/>
        </p:nvSpPr>
        <p:spPr>
          <a:xfrm>
            <a:off x="711941" y="2372380"/>
            <a:ext cx="5612659" cy="523220"/>
          </a:xfrm>
          <a:prstGeom prst="rect">
            <a:avLst/>
          </a:prstGeom>
        </p:spPr>
        <p:txBody>
          <a:bodyPr wrap="none">
            <a:spAutoFit/>
          </a:bodyPr>
          <a:lstStyle/>
          <a:p>
            <a:r>
              <a:rPr lang="en-US" sz="2800"/>
              <a:t>human-computer interaction (HCI)</a:t>
            </a:r>
          </a:p>
        </p:txBody>
      </p:sp>
      <p:sp>
        <p:nvSpPr>
          <p:cNvPr id="12" name="Rectangle 11"/>
          <p:cNvSpPr/>
          <p:nvPr/>
        </p:nvSpPr>
        <p:spPr>
          <a:xfrm>
            <a:off x="1676400" y="4724400"/>
            <a:ext cx="1302385" cy="523220"/>
          </a:xfrm>
          <a:prstGeom prst="rect">
            <a:avLst/>
          </a:prstGeom>
        </p:spPr>
        <p:txBody>
          <a:bodyPr wrap="none">
            <a:spAutoFit/>
          </a:bodyPr>
          <a:lstStyle/>
          <a:p>
            <a:r>
              <a:rPr lang="en-US" sz="2800"/>
              <a:t>Design</a:t>
            </a:r>
          </a:p>
        </p:txBody>
      </p:sp>
      <p:sp>
        <p:nvSpPr>
          <p:cNvPr id="16" name="Rectangle 15"/>
          <p:cNvSpPr/>
          <p:nvPr/>
        </p:nvSpPr>
        <p:spPr>
          <a:xfrm>
            <a:off x="1676400" y="3134380"/>
            <a:ext cx="2040693" cy="523220"/>
          </a:xfrm>
          <a:prstGeom prst="rect">
            <a:avLst/>
          </a:prstGeom>
        </p:spPr>
        <p:txBody>
          <a:bodyPr wrap="none">
            <a:spAutoFit/>
          </a:bodyPr>
          <a:lstStyle/>
          <a:p>
            <a:r>
              <a:rPr lang="en-US" sz="2800"/>
              <a:t>ergonomics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User Experience Design</a:t>
            </a:r>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08BF3C87-60DA-48BB-AE3C-B67AEA404027}" type="slidenum">
              <a:rPr lang="en-US"/>
              <a:pPr/>
              <a:t>18</a:t>
            </a:fld>
            <a:endParaRPr lang="en-US"/>
          </a:p>
        </p:txBody>
      </p:sp>
      <p:pic>
        <p:nvPicPr>
          <p:cNvPr id="7" name="Picture 6"/>
          <p:cNvPicPr>
            <a:picLocks noChangeAspect="1"/>
          </p:cNvPicPr>
          <p:nvPr/>
        </p:nvPicPr>
        <p:blipFill>
          <a:blip r:embed="rId3"/>
          <a:stretch>
            <a:fillRect/>
          </a:stretch>
        </p:blipFill>
        <p:spPr>
          <a:xfrm>
            <a:off x="304800" y="1371600"/>
            <a:ext cx="2445298" cy="4028306"/>
          </a:xfrm>
          <a:prstGeom prst="rect">
            <a:avLst/>
          </a:prstGeom>
        </p:spPr>
      </p:pic>
      <p:pic>
        <p:nvPicPr>
          <p:cNvPr id="8" name="Picture 7"/>
          <p:cNvPicPr>
            <a:picLocks noChangeAspect="1"/>
          </p:cNvPicPr>
          <p:nvPr/>
        </p:nvPicPr>
        <p:blipFill>
          <a:blip r:embed="rId4"/>
          <a:stretch>
            <a:fillRect/>
          </a:stretch>
        </p:blipFill>
        <p:spPr>
          <a:xfrm>
            <a:off x="3124200" y="1136650"/>
            <a:ext cx="2450497" cy="1835150"/>
          </a:xfrm>
          <a:prstGeom prst="rect">
            <a:avLst/>
          </a:prstGeom>
        </p:spPr>
      </p:pic>
      <p:pic>
        <p:nvPicPr>
          <p:cNvPr id="9" name="Picture 8"/>
          <p:cNvPicPr>
            <a:picLocks noChangeAspect="1"/>
          </p:cNvPicPr>
          <p:nvPr/>
        </p:nvPicPr>
        <p:blipFill>
          <a:blip r:embed="rId5"/>
          <a:stretch>
            <a:fillRect/>
          </a:stretch>
        </p:blipFill>
        <p:spPr>
          <a:xfrm>
            <a:off x="3276600" y="3454400"/>
            <a:ext cx="2909621" cy="2184400"/>
          </a:xfrm>
          <a:prstGeom prst="rect">
            <a:avLst/>
          </a:prstGeom>
        </p:spPr>
      </p:pic>
      <p:pic>
        <p:nvPicPr>
          <p:cNvPr id="10" name="Picture 9"/>
          <p:cNvPicPr>
            <a:picLocks noChangeAspect="1"/>
          </p:cNvPicPr>
          <p:nvPr/>
        </p:nvPicPr>
        <p:blipFill>
          <a:blip r:embed="rId6"/>
          <a:stretch>
            <a:fillRect/>
          </a:stretch>
        </p:blipFill>
        <p:spPr>
          <a:xfrm>
            <a:off x="5703661" y="1371600"/>
            <a:ext cx="3211739" cy="1854200"/>
          </a:xfrm>
          <a:prstGeom prst="rect">
            <a:avLst/>
          </a:prstGeom>
        </p:spPr>
      </p:pic>
      <p:pic>
        <p:nvPicPr>
          <p:cNvPr id="12" name="Picture 11"/>
          <p:cNvPicPr>
            <a:picLocks noChangeAspect="1"/>
          </p:cNvPicPr>
          <p:nvPr/>
        </p:nvPicPr>
        <p:blipFill>
          <a:blip r:embed="rId7"/>
          <a:stretch>
            <a:fillRect/>
          </a:stretch>
        </p:blipFill>
        <p:spPr>
          <a:xfrm>
            <a:off x="6477000" y="3429000"/>
            <a:ext cx="2384885" cy="23431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What You’ll Learn in 6.813/6.831</a:t>
            </a:r>
          </a:p>
        </p:txBody>
      </p:sp>
      <p:sp>
        <p:nvSpPr>
          <p:cNvPr id="51203" name="Rectangle 3"/>
          <p:cNvSpPr>
            <a:spLocks noGrp="1" noChangeArrowheads="1"/>
          </p:cNvSpPr>
          <p:nvPr>
            <p:ph type="body" idx="1"/>
          </p:nvPr>
        </p:nvSpPr>
        <p:spPr/>
        <p:txBody>
          <a:bodyPr/>
          <a:lstStyle/>
          <a:p>
            <a:pPr>
              <a:lnSpc>
                <a:spcPct val="90000"/>
              </a:lnSpc>
            </a:pPr>
            <a:r>
              <a:rPr lang="en-US" dirty="0" smtClean="0"/>
              <a:t>Design principles</a:t>
            </a:r>
          </a:p>
          <a:p>
            <a:pPr lvl="1">
              <a:lnSpc>
                <a:spcPct val="90000"/>
              </a:lnSpc>
            </a:pPr>
            <a:r>
              <a:rPr lang="en-US" dirty="0" err="1" smtClean="0"/>
              <a:t>learnability</a:t>
            </a:r>
            <a:r>
              <a:rPr lang="en-US" dirty="0" smtClean="0"/>
              <a:t>, visibility, errors, efficiency, ...</a:t>
            </a:r>
          </a:p>
          <a:p>
            <a:pPr>
              <a:lnSpc>
                <a:spcPct val="90000"/>
              </a:lnSpc>
            </a:pPr>
            <a:r>
              <a:rPr lang="en-US" dirty="0" smtClean="0"/>
              <a:t>Design techniques</a:t>
            </a:r>
          </a:p>
          <a:p>
            <a:pPr lvl="1">
              <a:lnSpc>
                <a:spcPct val="90000"/>
              </a:lnSpc>
            </a:pPr>
            <a:r>
              <a:rPr lang="en-US" dirty="0" smtClean="0"/>
              <a:t>task analysis, prototyping, user testing, ... </a:t>
            </a:r>
          </a:p>
          <a:p>
            <a:pPr>
              <a:lnSpc>
                <a:spcPct val="90000"/>
              </a:lnSpc>
            </a:pPr>
            <a:r>
              <a:rPr lang="en-US" dirty="0" smtClean="0"/>
              <a:t>Implementation techniques</a:t>
            </a:r>
          </a:p>
          <a:p>
            <a:pPr lvl="1">
              <a:lnSpc>
                <a:spcPct val="90000"/>
              </a:lnSpc>
            </a:pPr>
            <a:r>
              <a:rPr lang="en-US" dirty="0" smtClean="0"/>
              <a:t>MVC, output, input, layout, ...</a:t>
            </a:r>
          </a:p>
          <a:p>
            <a:pPr>
              <a:lnSpc>
                <a:spcPct val="90000"/>
              </a:lnSpc>
            </a:pPr>
            <a:r>
              <a:rPr lang="en-US" dirty="0" smtClean="0"/>
              <a:t>Research methods (6.831G only)</a:t>
            </a:r>
          </a:p>
          <a:p>
            <a:pPr lvl="1">
              <a:lnSpc>
                <a:spcPct val="90000"/>
              </a:lnSpc>
            </a:pPr>
            <a:r>
              <a:rPr lang="en-US" dirty="0" smtClean="0"/>
              <a:t>experiment design &amp; analysis</a:t>
            </a:r>
          </a:p>
        </p:txBody>
      </p:sp>
      <p:sp>
        <p:nvSpPr>
          <p:cNvPr id="51204" name="Date Placeholder 3"/>
          <p:cNvSpPr>
            <a:spLocks noGrp="1"/>
          </p:cNvSpPr>
          <p:nvPr>
            <p:ph type="dt" sz="quarter" idx="10"/>
          </p:nvPr>
        </p:nvSpPr>
        <p:spPr>
          <a:noFill/>
        </p:spPr>
        <p:txBody>
          <a:bodyPr/>
          <a:lstStyle/>
          <a:p>
            <a:r>
              <a:rPr lang="en-US" smtClean="0"/>
              <a:t>Spring 2011</a:t>
            </a:r>
          </a:p>
        </p:txBody>
      </p:sp>
      <p:sp>
        <p:nvSpPr>
          <p:cNvPr id="5120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06" name="Slide Number Placeholder 5"/>
          <p:cNvSpPr>
            <a:spLocks noGrp="1"/>
          </p:cNvSpPr>
          <p:nvPr>
            <p:ph type="sldNum" sz="quarter" idx="12"/>
          </p:nvPr>
        </p:nvSpPr>
        <p:spPr>
          <a:noFill/>
        </p:spPr>
        <p:txBody>
          <a:bodyPr/>
          <a:lstStyle/>
          <a:p>
            <a:fld id="{F3DE0279-2DDD-4AF0-BDC5-B21A9D908F40}"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User Interface Hall of Shame</a:t>
            </a:r>
          </a:p>
        </p:txBody>
      </p:sp>
      <p:sp>
        <p:nvSpPr>
          <p:cNvPr id="18435" name="Text Placeholder 7"/>
          <p:cNvSpPr>
            <a:spLocks noGrp="1"/>
          </p:cNvSpPr>
          <p:nvPr>
            <p:ph type="body" idx="1"/>
          </p:nvPr>
        </p:nvSpPr>
        <p:spPr/>
        <p:txBody>
          <a:bodyPr/>
          <a:lstStyle/>
          <a:p>
            <a:endParaRPr lang="en-US" smtClean="0"/>
          </a:p>
        </p:txBody>
      </p:sp>
      <p:sp>
        <p:nvSpPr>
          <p:cNvPr id="18436" name="Date Placeholder 2"/>
          <p:cNvSpPr>
            <a:spLocks noGrp="1"/>
          </p:cNvSpPr>
          <p:nvPr>
            <p:ph type="dt" sz="quarter" idx="10"/>
          </p:nvPr>
        </p:nvSpPr>
        <p:spPr>
          <a:noFill/>
        </p:spPr>
        <p:txBody>
          <a:bodyPr/>
          <a:lstStyle/>
          <a:p>
            <a:r>
              <a:rPr lang="en-US" smtClean="0"/>
              <a:t>Spring 2011</a:t>
            </a:r>
          </a:p>
        </p:txBody>
      </p:sp>
      <p:sp>
        <p:nvSpPr>
          <p:cNvPr id="18437" name="Footer Placeholder 3"/>
          <p:cNvSpPr>
            <a:spLocks noGrp="1"/>
          </p:cNvSpPr>
          <p:nvPr>
            <p:ph type="ftr" sz="quarter" idx="11"/>
          </p:nvPr>
        </p:nvSpPr>
        <p:spPr>
          <a:noFill/>
        </p:spPr>
        <p:txBody>
          <a:bodyPr/>
          <a:lstStyle/>
          <a:p>
            <a:r>
              <a:rPr lang="en-US" smtClean="0"/>
              <a:t>6.813/6.831 User Interface Design and Implementation</a:t>
            </a:r>
          </a:p>
        </p:txBody>
      </p:sp>
      <p:sp>
        <p:nvSpPr>
          <p:cNvPr id="18438" name="Slide Number Placeholder 4"/>
          <p:cNvSpPr>
            <a:spLocks noGrp="1"/>
          </p:cNvSpPr>
          <p:nvPr>
            <p:ph type="sldNum" sz="quarter" idx="12"/>
          </p:nvPr>
        </p:nvSpPr>
        <p:spPr>
          <a:noFill/>
        </p:spPr>
        <p:txBody>
          <a:bodyPr/>
          <a:lstStyle/>
          <a:p>
            <a:fld id="{2CC49B8E-089C-45AD-9846-08682C82281C}" type="slidenum">
              <a:rPr lang="en-US"/>
              <a:pPr/>
              <a:t>2</a:t>
            </a:fld>
            <a:endParaRPr lang="en-US"/>
          </a:p>
        </p:txBody>
      </p:sp>
      <p:pic>
        <p:nvPicPr>
          <p:cNvPr id="18439" name="Picture 3" descr="award"/>
          <p:cNvPicPr>
            <a:picLocks noChangeAspect="1" noChangeArrowheads="1" noCrop="1"/>
          </p:cNvPicPr>
          <p:nvPr/>
        </p:nvPicPr>
        <p:blipFill>
          <a:blip r:embed="rId3" cstate="print"/>
          <a:srcRect/>
          <a:stretch>
            <a:fillRect/>
          </a:stretch>
        </p:blipFill>
        <p:spPr bwMode="auto">
          <a:xfrm>
            <a:off x="1600200" y="1219200"/>
            <a:ext cx="5715000" cy="4556125"/>
          </a:xfrm>
          <a:prstGeom prst="rect">
            <a:avLst/>
          </a:prstGeom>
          <a:noFill/>
          <a:ln w="9525">
            <a:noFill/>
            <a:miter lim="800000"/>
            <a:headEnd/>
            <a:tailEnd/>
          </a:ln>
        </p:spPr>
      </p:pic>
      <p:sp>
        <p:nvSpPr>
          <p:cNvPr id="18440" name="Rectangle 5"/>
          <p:cNvSpPr>
            <a:spLocks noChangeArrowheads="1"/>
          </p:cNvSpPr>
          <p:nvPr/>
        </p:nvSpPr>
        <p:spPr bwMode="auto">
          <a:xfrm>
            <a:off x="4800600" y="5791200"/>
            <a:ext cx="2478088" cy="274638"/>
          </a:xfrm>
          <a:prstGeom prst="rect">
            <a:avLst/>
          </a:prstGeom>
          <a:noFill/>
          <a:ln w="12700">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charset="0"/>
                <a:cs typeface="Times New Roman" charset="0"/>
              </a:rPr>
              <a:t>Source: Interface Hall of Shame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6"/>
          <p:cNvSpPr>
            <a:spLocks noGrp="1"/>
          </p:cNvSpPr>
          <p:nvPr>
            <p:ph type="title"/>
          </p:nvPr>
        </p:nvSpPr>
        <p:spPr/>
        <p:txBody>
          <a:bodyPr/>
          <a:lstStyle/>
          <a:p>
            <a:r>
              <a:rPr lang="en-US" smtClean="0"/>
              <a:t>What I Hope You’ll Get Out of 6.813/6.831</a:t>
            </a:r>
          </a:p>
        </p:txBody>
      </p:sp>
      <p:sp>
        <p:nvSpPr>
          <p:cNvPr id="53251" name="Text Placeholder 7"/>
          <p:cNvSpPr>
            <a:spLocks noGrp="1"/>
          </p:cNvSpPr>
          <p:nvPr>
            <p:ph type="body" idx="1"/>
          </p:nvPr>
        </p:nvSpPr>
        <p:spPr/>
        <p:txBody>
          <a:bodyPr/>
          <a:lstStyle/>
          <a:p>
            <a:pPr>
              <a:lnSpc>
                <a:spcPct val="90000"/>
              </a:lnSpc>
            </a:pPr>
            <a:r>
              <a:rPr lang="en-US" sz="2400" smtClean="0"/>
              <a:t>A sense for usability</a:t>
            </a:r>
          </a:p>
          <a:p>
            <a:pPr lvl="1">
              <a:lnSpc>
                <a:spcPct val="90000"/>
              </a:lnSpc>
            </a:pPr>
            <a:r>
              <a:rPr lang="en-US" sz="2000" smtClean="0"/>
              <a:t>some knowledge of human capabilities</a:t>
            </a:r>
          </a:p>
          <a:p>
            <a:pPr lvl="1">
              <a:lnSpc>
                <a:spcPct val="90000"/>
              </a:lnSpc>
            </a:pPr>
            <a:r>
              <a:rPr lang="en-US" sz="2000" smtClean="0"/>
              <a:t>design principles and patterns for better usability</a:t>
            </a:r>
          </a:p>
          <a:p>
            <a:pPr>
              <a:lnSpc>
                <a:spcPct val="90000"/>
              </a:lnSpc>
            </a:pPr>
            <a:r>
              <a:rPr lang="en-US" sz="2400" smtClean="0"/>
              <a:t>A process for building usable interfaces</a:t>
            </a:r>
          </a:p>
          <a:p>
            <a:pPr lvl="1">
              <a:lnSpc>
                <a:spcPct val="90000"/>
              </a:lnSpc>
            </a:pPr>
            <a:r>
              <a:rPr lang="en-US" sz="2000" smtClean="0"/>
              <a:t>cheap prototypes</a:t>
            </a:r>
          </a:p>
          <a:p>
            <a:pPr lvl="1">
              <a:lnSpc>
                <a:spcPct val="90000"/>
              </a:lnSpc>
            </a:pPr>
            <a:r>
              <a:rPr lang="en-US" sz="2000" smtClean="0"/>
              <a:t>early and regular feedback from users</a:t>
            </a:r>
          </a:p>
          <a:p>
            <a:pPr lvl="1">
              <a:lnSpc>
                <a:spcPct val="90000"/>
              </a:lnSpc>
            </a:pPr>
            <a:r>
              <a:rPr lang="en-US" sz="2000" smtClean="0"/>
              <a:t>iterative design</a:t>
            </a:r>
          </a:p>
          <a:p>
            <a:pPr>
              <a:lnSpc>
                <a:spcPct val="90000"/>
              </a:lnSpc>
            </a:pPr>
            <a:r>
              <a:rPr lang="en-US" sz="2400" smtClean="0"/>
              <a:t>Experience with GUI implementation</a:t>
            </a:r>
          </a:p>
          <a:p>
            <a:pPr lvl="1">
              <a:lnSpc>
                <a:spcPct val="90000"/>
              </a:lnSpc>
            </a:pPr>
            <a:r>
              <a:rPr lang="en-US" sz="2000" smtClean="0"/>
              <a:t> HTML/Javascript</a:t>
            </a:r>
          </a:p>
          <a:p>
            <a:pPr>
              <a:lnSpc>
                <a:spcPct val="90000"/>
              </a:lnSpc>
            </a:pPr>
            <a:r>
              <a:rPr lang="en-US" sz="2400" smtClean="0"/>
              <a:t>(6.831G) Preparation for HCI research</a:t>
            </a:r>
          </a:p>
          <a:p>
            <a:pPr lvl="1">
              <a:lnSpc>
                <a:spcPct val="90000"/>
              </a:lnSpc>
            </a:pPr>
            <a:r>
              <a:rPr lang="en-US" sz="2000" smtClean="0"/>
              <a:t>controlled experiments </a:t>
            </a:r>
          </a:p>
          <a:p>
            <a:pPr lvl="1">
              <a:lnSpc>
                <a:spcPct val="90000"/>
              </a:lnSpc>
            </a:pPr>
            <a:r>
              <a:rPr lang="en-US" sz="2000" smtClean="0"/>
              <a:t>current HCI research topics</a:t>
            </a:r>
          </a:p>
          <a:p>
            <a:pPr lvl="1">
              <a:lnSpc>
                <a:spcPct val="90000"/>
              </a:lnSpc>
            </a:pPr>
            <a:endParaRPr lang="en-US" sz="2000" smtClean="0"/>
          </a:p>
        </p:txBody>
      </p:sp>
      <p:sp>
        <p:nvSpPr>
          <p:cNvPr id="53252" name="Date Placeholder 3"/>
          <p:cNvSpPr>
            <a:spLocks noGrp="1"/>
          </p:cNvSpPr>
          <p:nvPr>
            <p:ph type="dt" sz="quarter" idx="10"/>
          </p:nvPr>
        </p:nvSpPr>
        <p:spPr>
          <a:noFill/>
        </p:spPr>
        <p:txBody>
          <a:bodyPr/>
          <a:lstStyle/>
          <a:p>
            <a:r>
              <a:rPr lang="en-US" smtClean="0"/>
              <a:t>Spring 2011</a:t>
            </a:r>
          </a:p>
        </p:txBody>
      </p:sp>
      <p:sp>
        <p:nvSpPr>
          <p:cNvPr id="53253" name="Footer Placeholder 4"/>
          <p:cNvSpPr>
            <a:spLocks noGrp="1"/>
          </p:cNvSpPr>
          <p:nvPr>
            <p:ph type="ftr" sz="quarter" idx="11"/>
          </p:nvPr>
        </p:nvSpPr>
        <p:spPr>
          <a:noFill/>
        </p:spPr>
        <p:txBody>
          <a:bodyPr/>
          <a:lstStyle/>
          <a:p>
            <a:r>
              <a:rPr lang="en-US" smtClean="0"/>
              <a:t>6.813/6.831 User Interface Design and Implementation</a:t>
            </a:r>
          </a:p>
        </p:txBody>
      </p:sp>
      <p:sp>
        <p:nvSpPr>
          <p:cNvPr id="53254" name="Slide Number Placeholder 5"/>
          <p:cNvSpPr>
            <a:spLocks noGrp="1"/>
          </p:cNvSpPr>
          <p:nvPr>
            <p:ph type="sldNum" sz="quarter" idx="12"/>
          </p:nvPr>
        </p:nvSpPr>
        <p:spPr>
          <a:noFill/>
        </p:spPr>
        <p:txBody>
          <a:bodyPr/>
          <a:lstStyle/>
          <a:p>
            <a:fld id="{A243ADCB-4716-4325-805F-F9F33283D216}"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Course Structure</a:t>
            </a:r>
          </a:p>
        </p:txBody>
      </p:sp>
      <p:sp>
        <p:nvSpPr>
          <p:cNvPr id="55299" name="Rectangle 3"/>
          <p:cNvSpPr>
            <a:spLocks noGrp="1" noChangeArrowheads="1"/>
          </p:cNvSpPr>
          <p:nvPr>
            <p:ph type="body" idx="1"/>
          </p:nvPr>
        </p:nvSpPr>
        <p:spPr/>
        <p:txBody>
          <a:bodyPr/>
          <a:lstStyle/>
          <a:p>
            <a:r>
              <a:rPr lang="en-US" dirty="0" smtClean="0"/>
              <a:t>Group project</a:t>
            </a:r>
          </a:p>
          <a:p>
            <a:r>
              <a:rPr lang="en-US" dirty="0" smtClean="0"/>
              <a:t>Problem sets</a:t>
            </a:r>
          </a:p>
          <a:p>
            <a:r>
              <a:rPr lang="en-US" dirty="0" smtClean="0"/>
              <a:t>In-class activities</a:t>
            </a:r>
          </a:p>
          <a:p>
            <a:r>
              <a:rPr lang="en-US" dirty="0" err="1" smtClean="0"/>
              <a:t>Nanoquizzes</a:t>
            </a:r>
          </a:p>
          <a:p>
            <a:r>
              <a:rPr lang="en-US" dirty="0" smtClean="0"/>
              <a:t>Collaboration policy</a:t>
            </a:r>
          </a:p>
          <a:p>
            <a:pPr>
              <a:buFontTx/>
              <a:buNone/>
            </a:pPr>
            <a:endParaRPr lang="en-US" dirty="0" smtClean="0"/>
          </a:p>
        </p:txBody>
      </p:sp>
      <p:sp>
        <p:nvSpPr>
          <p:cNvPr id="55300" name="Date Placeholder 3"/>
          <p:cNvSpPr>
            <a:spLocks noGrp="1"/>
          </p:cNvSpPr>
          <p:nvPr>
            <p:ph type="dt" sz="quarter" idx="10"/>
          </p:nvPr>
        </p:nvSpPr>
        <p:spPr>
          <a:noFill/>
        </p:spPr>
        <p:txBody>
          <a:bodyPr/>
          <a:lstStyle/>
          <a:p>
            <a:r>
              <a:rPr lang="en-US" smtClean="0"/>
              <a:t>Spring 2011</a:t>
            </a:r>
          </a:p>
        </p:txBody>
      </p:sp>
      <p:sp>
        <p:nvSpPr>
          <p:cNvPr id="55301" name="Footer Placeholder 4"/>
          <p:cNvSpPr>
            <a:spLocks noGrp="1"/>
          </p:cNvSpPr>
          <p:nvPr>
            <p:ph type="ftr" sz="quarter" idx="11"/>
          </p:nvPr>
        </p:nvSpPr>
        <p:spPr>
          <a:noFill/>
        </p:spPr>
        <p:txBody>
          <a:bodyPr/>
          <a:lstStyle/>
          <a:p>
            <a:r>
              <a:rPr lang="en-US" smtClean="0"/>
              <a:t>6.813/6.831 User Interface Design and Implementation</a:t>
            </a:r>
          </a:p>
        </p:txBody>
      </p:sp>
      <p:sp>
        <p:nvSpPr>
          <p:cNvPr id="55302" name="Slide Number Placeholder 5"/>
          <p:cNvSpPr>
            <a:spLocks noGrp="1"/>
          </p:cNvSpPr>
          <p:nvPr>
            <p:ph type="sldNum" sz="quarter" idx="12"/>
          </p:nvPr>
        </p:nvSpPr>
        <p:spPr>
          <a:noFill/>
        </p:spPr>
        <p:txBody>
          <a:bodyPr/>
          <a:lstStyle/>
          <a:p>
            <a:fld id="{049B18A7-1D93-4534-87FF-356596EDF0B6}"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Nanoquizzes</a:t>
            </a:r>
          </a:p>
        </p:txBody>
      </p:sp>
      <p:sp>
        <p:nvSpPr>
          <p:cNvPr id="3" name="Text Placeholder 2"/>
          <p:cNvSpPr>
            <a:spLocks noGrp="1"/>
          </p:cNvSpPr>
          <p:nvPr>
            <p:ph type="body" idx="1"/>
          </p:nvPr>
        </p:nvSpPr>
        <p:spPr>
          <a:xfrm>
            <a:off x="685800" y="990600"/>
            <a:ext cx="7772400" cy="5181600"/>
          </a:xfrm>
        </p:spPr>
        <p:txBody>
          <a:bodyPr/>
          <a:lstStyle/>
          <a:p>
            <a:r>
              <a:rPr lang="en-US" sz="2400"/>
              <a:t>Every lecture will start with a 5-minute quiz </a:t>
            </a:r>
          </a:p>
          <a:p>
            <a:pPr lvl="1"/>
            <a:r>
              <a:rPr lang="en-US" sz="2000"/>
              <a:t>covers recent course material</a:t>
            </a:r>
          </a:p>
          <a:p>
            <a:pPr lvl="1"/>
            <a:r>
              <a:rPr lang="en-US" sz="2000"/>
              <a:t>taken online</a:t>
            </a:r>
          </a:p>
          <a:p>
            <a:pPr lvl="1"/>
            <a:r>
              <a:rPr lang="en-US" sz="2000"/>
              <a:t>we’ll discuss the answers right after</a:t>
            </a:r>
          </a:p>
          <a:p>
            <a:pPr lvl="1"/>
            <a:r>
              <a:rPr lang="en-US" sz="2000"/>
              <a:t>no makeups</a:t>
            </a:r>
          </a:p>
          <a:p>
            <a:pPr lvl="1"/>
            <a:r>
              <a:rPr lang="en-US" sz="2000"/>
              <a:t>your 20% lowest quiz grades (~6/30) will be discarded</a:t>
            </a:r>
          </a:p>
          <a:p>
            <a:r>
              <a:rPr lang="en-US" sz="2400"/>
              <a:t>Simulated question</a:t>
            </a:r>
          </a:p>
          <a:p>
            <a:pPr marL="914400" lvl="1" indent="-457200">
              <a:buFont typeface="+mj-lt"/>
              <a:buAutoNum type="arabicPeriod"/>
            </a:pPr>
            <a:r>
              <a:rPr lang="en-US" sz="2000"/>
              <a:t>Clippy is: (choose all answers that apply)</a:t>
            </a:r>
          </a:p>
          <a:p>
            <a:pPr marL="1314450" lvl="2" indent="-457200">
              <a:buFont typeface="+mj-lt"/>
              <a:buAutoNum type="alphaUcPeriod"/>
            </a:pPr>
            <a:r>
              <a:rPr lang="en-US" sz="1800"/>
              <a:t>Annoying to many users</a:t>
            </a:r>
          </a:p>
          <a:p>
            <a:pPr marL="1314450" lvl="2" indent="-457200">
              <a:buFont typeface="+mj-lt"/>
              <a:buAutoNum type="alphaUcPeriod"/>
            </a:pPr>
            <a:r>
              <a:rPr lang="en-US" sz="1800"/>
              <a:t>A paperclip</a:t>
            </a:r>
          </a:p>
          <a:p>
            <a:pPr marL="1314450" lvl="2" indent="-457200">
              <a:buFont typeface="+mj-lt"/>
              <a:buAutoNum type="alphaUcPeriod"/>
            </a:pPr>
            <a:r>
              <a:rPr lang="en-US" sz="1800"/>
              <a:t>A violation of the satisfaction dimension of usability</a:t>
            </a:r>
          </a:p>
          <a:p>
            <a:pPr marL="1314450" lvl="2" indent="-457200">
              <a:buFont typeface="+mj-lt"/>
              <a:buAutoNum type="alphaUcPeriod"/>
            </a:pPr>
            <a:r>
              <a:rPr lang="en-US" sz="1800"/>
              <a:t>No longer in existence</a:t>
            </a:r>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08BF3C87-60DA-48BB-AE3C-B67AEA404027}" type="slidenum">
              <a:rPr lang="en-US"/>
              <a:pPr/>
              <a:t>22</a:t>
            </a:fld>
            <a:endParaRPr lang="en-US"/>
          </a:p>
        </p:txBody>
      </p:sp>
      <p:sp>
        <p:nvSpPr>
          <p:cNvPr id="7" name="Line Callout 1 6"/>
          <p:cNvSpPr/>
          <p:nvPr/>
        </p:nvSpPr>
        <p:spPr bwMode="auto">
          <a:xfrm>
            <a:off x="7315200" y="1447800"/>
            <a:ext cx="1447800" cy="1295400"/>
          </a:xfrm>
          <a:prstGeom prst="borderCallout1">
            <a:avLst>
              <a:gd name="adj1" fmla="val 44004"/>
              <a:gd name="adj2" fmla="val 84"/>
              <a:gd name="adj3" fmla="val 44782"/>
              <a:gd name="adj4" fmla="val -296666"/>
            </a:avLst>
          </a:prstGeom>
          <a:solidFill>
            <a:srgbClr val="FFFF00"/>
          </a:solidFill>
          <a:ln>
            <a:solidFill>
              <a:schemeClr val="tx1"/>
            </a:solidFill>
            <a:headEnd type="none" w="med" len="med"/>
            <a:tailEnd type="triangle" w="lg" len="lg"/>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1"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Bring </a:t>
            </a:r>
            <a:br>
              <a:rPr kumimoji="0" lang="en-US" sz="2400" b="0" i="0" u="none" strike="noStrike" cap="none" normalizeH="0" baseline="0" smtClean="0">
                <a:ln>
                  <a:noFill/>
                </a:ln>
                <a:solidFill>
                  <a:schemeClr val="tx1"/>
                </a:solidFill>
                <a:effectLst/>
                <a:latin typeface="Arial" charset="0"/>
                <a:cs typeface="Arial" charset="0"/>
              </a:rPr>
            </a:br>
            <a:r>
              <a:rPr kumimoji="0" lang="en-US" sz="2400" b="0" i="0" u="none" strike="noStrike" cap="none" normalizeH="0" baseline="0" smtClean="0">
                <a:ln>
                  <a:noFill/>
                </a:ln>
                <a:solidFill>
                  <a:schemeClr val="tx1"/>
                </a:solidFill>
                <a:effectLst/>
                <a:latin typeface="Arial" charset="0"/>
                <a:cs typeface="Arial" charset="0"/>
              </a:rPr>
              <a:t>your </a:t>
            </a:r>
            <a:br>
              <a:rPr kumimoji="0" lang="en-US" sz="2400" b="0" i="0" u="none" strike="noStrike" cap="none" normalizeH="0" baseline="0" smtClean="0">
                <a:ln>
                  <a:noFill/>
                </a:ln>
                <a:solidFill>
                  <a:schemeClr val="tx1"/>
                </a:solidFill>
                <a:effectLst/>
                <a:latin typeface="Arial" charset="0"/>
                <a:cs typeface="Arial" charset="0"/>
              </a:rPr>
            </a:br>
            <a:r>
              <a:rPr kumimoji="0" lang="en-US" sz="2400" b="0" i="0" u="none" strike="noStrike" cap="none" normalizeH="0" baseline="0" smtClean="0">
                <a:ln>
                  <a:noFill/>
                </a:ln>
                <a:solidFill>
                  <a:schemeClr val="tx1"/>
                </a:solidFill>
                <a:effectLst/>
                <a:latin typeface="Arial" charset="0"/>
                <a:cs typeface="Arial" charset="0"/>
              </a:rPr>
              <a:t>laptop!</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Next Time: UI Hall of Fame or Shame?</a:t>
            </a:r>
          </a:p>
        </p:txBody>
      </p:sp>
      <p:sp>
        <p:nvSpPr>
          <p:cNvPr id="5123" name="Text Placeholder 7"/>
          <p:cNvSpPr>
            <a:spLocks noGrp="1"/>
          </p:cNvSpPr>
          <p:nvPr>
            <p:ph type="body" idx="1"/>
          </p:nvPr>
        </p:nvSpPr>
        <p:spPr/>
        <p:txBody>
          <a:bodyPr/>
          <a:lstStyle/>
          <a:p>
            <a:endParaRPr lang="en-US" smtClean="0"/>
          </a:p>
        </p:txBody>
      </p:sp>
      <p:sp>
        <p:nvSpPr>
          <p:cNvPr id="5124" name="Date Placeholder 2"/>
          <p:cNvSpPr>
            <a:spLocks noGrp="1"/>
          </p:cNvSpPr>
          <p:nvPr>
            <p:ph type="dt" sz="quarter" idx="10"/>
          </p:nvPr>
        </p:nvSpPr>
        <p:spPr>
          <a:noFill/>
        </p:spPr>
        <p:txBody>
          <a:bodyPr/>
          <a:lstStyle/>
          <a:p>
            <a:r>
              <a:rPr lang="en-US" smtClean="0"/>
              <a:t>Spring 2011</a:t>
            </a:r>
          </a:p>
        </p:txBody>
      </p:sp>
      <p:sp>
        <p:nvSpPr>
          <p:cNvPr id="5125" name="Footer Placeholder 3"/>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4"/>
          <p:cNvSpPr>
            <a:spLocks noGrp="1"/>
          </p:cNvSpPr>
          <p:nvPr>
            <p:ph type="sldNum" sz="quarter" idx="12"/>
          </p:nvPr>
        </p:nvSpPr>
        <p:spPr>
          <a:noFill/>
        </p:spPr>
        <p:txBody>
          <a:bodyPr/>
          <a:lstStyle/>
          <a:p>
            <a:fld id="{38BE94D9-20A2-471F-960C-761852C5194C}" type="slidenum">
              <a:rPr lang="en-US" smtClean="0"/>
              <a:pPr/>
              <a:t>23</a:t>
            </a:fld>
            <a:endParaRPr lang="en-US" smtClean="0"/>
          </a:p>
        </p:txBody>
      </p:sp>
      <p:pic>
        <p:nvPicPr>
          <p:cNvPr id="5127" name="Picture 3" descr="cdibm"/>
          <p:cNvPicPr>
            <a:picLocks noChangeAspect="1" noChangeArrowheads="1"/>
          </p:cNvPicPr>
          <p:nvPr/>
        </p:nvPicPr>
        <p:blipFill>
          <a:blip r:embed="rId3" cstate="print"/>
          <a:srcRect/>
          <a:stretch>
            <a:fillRect/>
          </a:stretch>
        </p:blipFill>
        <p:spPr bwMode="auto">
          <a:xfrm>
            <a:off x="2209800" y="1447800"/>
            <a:ext cx="4800600" cy="3973513"/>
          </a:xfrm>
          <a:prstGeom prst="rect">
            <a:avLst/>
          </a:prstGeom>
          <a:noFill/>
          <a:ln w="9525">
            <a:noFill/>
            <a:miter lim="800000"/>
            <a:headEnd/>
            <a:tailEnd/>
          </a:ln>
        </p:spPr>
      </p:pic>
      <p:sp>
        <p:nvSpPr>
          <p:cNvPr id="5128" name="Rectangle 4"/>
          <p:cNvSpPr>
            <a:spLocks noChangeArrowheads="1"/>
          </p:cNvSpPr>
          <p:nvPr/>
        </p:nvSpPr>
        <p:spPr bwMode="auto">
          <a:xfrm>
            <a:off x="4495800" y="5410200"/>
            <a:ext cx="2478088" cy="274638"/>
          </a:xfrm>
          <a:prstGeom prst="rect">
            <a:avLst/>
          </a:prstGeom>
          <a:noFill/>
          <a:ln w="12700" algn="ctr">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pitchFamily="34" charset="0"/>
                <a:cs typeface="Times New Roman" pitchFamily="-97" charset="0"/>
              </a:rPr>
              <a:t>Source: Interface Hall of Shame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User Interface Hall of Shame</a:t>
            </a:r>
          </a:p>
        </p:txBody>
      </p:sp>
      <p:sp>
        <p:nvSpPr>
          <p:cNvPr id="20483" name="Text Placeholder 7"/>
          <p:cNvSpPr>
            <a:spLocks noGrp="1"/>
          </p:cNvSpPr>
          <p:nvPr>
            <p:ph type="body" idx="1"/>
          </p:nvPr>
        </p:nvSpPr>
        <p:spPr/>
        <p:txBody>
          <a:bodyPr/>
          <a:lstStyle/>
          <a:p>
            <a:endParaRPr lang="en-US" smtClean="0"/>
          </a:p>
        </p:txBody>
      </p:sp>
      <p:sp>
        <p:nvSpPr>
          <p:cNvPr id="20484" name="Date Placeholder 2"/>
          <p:cNvSpPr>
            <a:spLocks noGrp="1"/>
          </p:cNvSpPr>
          <p:nvPr>
            <p:ph type="dt" sz="quarter" idx="10"/>
          </p:nvPr>
        </p:nvSpPr>
        <p:spPr>
          <a:noFill/>
        </p:spPr>
        <p:txBody>
          <a:bodyPr/>
          <a:lstStyle/>
          <a:p>
            <a:r>
              <a:rPr lang="en-US" smtClean="0"/>
              <a:t>Spring 2011</a:t>
            </a:r>
          </a:p>
        </p:txBody>
      </p:sp>
      <p:sp>
        <p:nvSpPr>
          <p:cNvPr id="20485" name="Footer Placeholder 3"/>
          <p:cNvSpPr>
            <a:spLocks noGrp="1"/>
          </p:cNvSpPr>
          <p:nvPr>
            <p:ph type="ftr" sz="quarter" idx="11"/>
          </p:nvPr>
        </p:nvSpPr>
        <p:spPr>
          <a:noFill/>
        </p:spPr>
        <p:txBody>
          <a:bodyPr/>
          <a:lstStyle/>
          <a:p>
            <a:r>
              <a:rPr lang="en-US" smtClean="0"/>
              <a:t>6.813/6.831 User Interface Design and Implementation</a:t>
            </a:r>
          </a:p>
        </p:txBody>
      </p:sp>
      <p:sp>
        <p:nvSpPr>
          <p:cNvPr id="20486" name="Slide Number Placeholder 4"/>
          <p:cNvSpPr>
            <a:spLocks noGrp="1"/>
          </p:cNvSpPr>
          <p:nvPr>
            <p:ph type="sldNum" sz="quarter" idx="12"/>
          </p:nvPr>
        </p:nvSpPr>
        <p:spPr>
          <a:noFill/>
        </p:spPr>
        <p:txBody>
          <a:bodyPr/>
          <a:lstStyle/>
          <a:p>
            <a:fld id="{47B6ABD4-FEC5-4C93-850B-DDC2278C79CF}" type="slidenum">
              <a:rPr lang="en-US"/>
              <a:pPr/>
              <a:t>3</a:t>
            </a:fld>
            <a:endParaRPr lang="en-US"/>
          </a:p>
        </p:txBody>
      </p:sp>
      <p:sp>
        <p:nvSpPr>
          <p:cNvPr id="20487" name="Rectangle 5"/>
          <p:cNvSpPr>
            <a:spLocks noChangeArrowheads="1"/>
          </p:cNvSpPr>
          <p:nvPr/>
        </p:nvSpPr>
        <p:spPr bwMode="auto">
          <a:xfrm>
            <a:off x="4800600" y="5791200"/>
            <a:ext cx="2478088" cy="274638"/>
          </a:xfrm>
          <a:prstGeom prst="rect">
            <a:avLst/>
          </a:prstGeom>
          <a:noFill/>
          <a:ln w="12700">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charset="0"/>
                <a:cs typeface="Times New Roman" charset="0"/>
              </a:rPr>
              <a:t>Source: Interface Hall of Shame</a:t>
            </a:r>
          </a:p>
        </p:txBody>
      </p:sp>
      <p:pic>
        <p:nvPicPr>
          <p:cNvPr id="20488" name="Picture 7" descr="Picture1"/>
          <p:cNvPicPr>
            <a:picLocks noChangeAspect="1" noChangeArrowheads="1"/>
          </p:cNvPicPr>
          <p:nvPr/>
        </p:nvPicPr>
        <p:blipFill>
          <a:blip r:embed="rId3" cstate="print"/>
          <a:srcRect/>
          <a:stretch>
            <a:fillRect/>
          </a:stretch>
        </p:blipFill>
        <p:spPr bwMode="auto">
          <a:xfrm>
            <a:off x="1600200" y="1219200"/>
            <a:ext cx="5715000" cy="455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r>
              <a:rPr lang="en-US" smtClean="0"/>
              <a:t>The Example, Redesigned</a:t>
            </a:r>
          </a:p>
        </p:txBody>
      </p:sp>
      <p:sp>
        <p:nvSpPr>
          <p:cNvPr id="22531" name="Text Placeholder 7"/>
          <p:cNvSpPr>
            <a:spLocks noGrp="1"/>
          </p:cNvSpPr>
          <p:nvPr>
            <p:ph type="body" idx="1"/>
          </p:nvPr>
        </p:nvSpPr>
        <p:spPr/>
        <p:txBody>
          <a:bodyPr/>
          <a:lstStyle/>
          <a:p>
            <a:endParaRPr lang="en-US" smtClean="0"/>
          </a:p>
        </p:txBody>
      </p:sp>
      <p:sp>
        <p:nvSpPr>
          <p:cNvPr id="22532" name="Date Placeholder 2"/>
          <p:cNvSpPr>
            <a:spLocks noGrp="1"/>
          </p:cNvSpPr>
          <p:nvPr>
            <p:ph type="dt" sz="quarter" idx="10"/>
          </p:nvPr>
        </p:nvSpPr>
        <p:spPr>
          <a:noFill/>
        </p:spPr>
        <p:txBody>
          <a:bodyPr/>
          <a:lstStyle/>
          <a:p>
            <a:r>
              <a:rPr lang="en-US" smtClean="0"/>
              <a:t>Spring 2011</a:t>
            </a:r>
          </a:p>
        </p:txBody>
      </p:sp>
      <p:sp>
        <p:nvSpPr>
          <p:cNvPr id="22533" name="Footer Placeholder 3"/>
          <p:cNvSpPr>
            <a:spLocks noGrp="1"/>
          </p:cNvSpPr>
          <p:nvPr>
            <p:ph type="ftr" sz="quarter" idx="11"/>
          </p:nvPr>
        </p:nvSpPr>
        <p:spPr>
          <a:noFill/>
        </p:spPr>
        <p:txBody>
          <a:bodyPr/>
          <a:lstStyle/>
          <a:p>
            <a:r>
              <a:rPr lang="en-US" smtClean="0"/>
              <a:t>6.813/6.831 User Interface Design and Implementation</a:t>
            </a:r>
          </a:p>
        </p:txBody>
      </p:sp>
      <p:sp>
        <p:nvSpPr>
          <p:cNvPr id="22534" name="Slide Number Placeholder 4"/>
          <p:cNvSpPr>
            <a:spLocks noGrp="1"/>
          </p:cNvSpPr>
          <p:nvPr>
            <p:ph type="sldNum" sz="quarter" idx="12"/>
          </p:nvPr>
        </p:nvSpPr>
        <p:spPr>
          <a:noFill/>
        </p:spPr>
        <p:txBody>
          <a:bodyPr/>
          <a:lstStyle/>
          <a:p>
            <a:fld id="{A7897ED3-88AC-4449-BAC4-1938D8B6B037}" type="slidenum">
              <a:rPr lang="en-US"/>
              <a:pPr/>
              <a:t>4</a:t>
            </a:fld>
            <a:endParaRPr lang="en-US"/>
          </a:p>
        </p:txBody>
      </p:sp>
      <p:pic>
        <p:nvPicPr>
          <p:cNvPr id="22535" name="Picture 4" descr="award2"/>
          <p:cNvPicPr>
            <a:picLocks noChangeAspect="1" noChangeArrowheads="1"/>
          </p:cNvPicPr>
          <p:nvPr/>
        </p:nvPicPr>
        <p:blipFill>
          <a:blip r:embed="rId3" cstate="print"/>
          <a:srcRect/>
          <a:stretch>
            <a:fillRect/>
          </a:stretch>
        </p:blipFill>
        <p:spPr bwMode="auto">
          <a:xfrm>
            <a:off x="1676400" y="1676400"/>
            <a:ext cx="5486400" cy="3544888"/>
          </a:xfrm>
          <a:prstGeom prst="rect">
            <a:avLst/>
          </a:prstGeom>
          <a:noFill/>
          <a:ln w="9525">
            <a:noFill/>
            <a:miter lim="800000"/>
            <a:headEnd/>
            <a:tailEnd/>
          </a:ln>
        </p:spPr>
      </p:pic>
      <p:sp>
        <p:nvSpPr>
          <p:cNvPr id="22536" name="Rectangle 6"/>
          <p:cNvSpPr>
            <a:spLocks noChangeArrowheads="1"/>
          </p:cNvSpPr>
          <p:nvPr/>
        </p:nvSpPr>
        <p:spPr bwMode="auto">
          <a:xfrm>
            <a:off x="4724400" y="5257800"/>
            <a:ext cx="2478088" cy="274638"/>
          </a:xfrm>
          <a:prstGeom prst="rect">
            <a:avLst/>
          </a:prstGeom>
          <a:noFill/>
          <a:ln w="12700">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charset="0"/>
                <a:cs typeface="Times New Roman" charset="0"/>
              </a:rPr>
              <a:t>Source: Interface Hall of Shame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More UI Hall of Shame</a:t>
            </a:r>
          </a:p>
        </p:txBody>
      </p:sp>
      <p:sp>
        <p:nvSpPr>
          <p:cNvPr id="24579" name="Text Placeholder 9"/>
          <p:cNvSpPr>
            <a:spLocks noGrp="1"/>
          </p:cNvSpPr>
          <p:nvPr>
            <p:ph type="body" idx="1"/>
          </p:nvPr>
        </p:nvSpPr>
        <p:spPr/>
        <p:txBody>
          <a:bodyPr/>
          <a:lstStyle/>
          <a:p>
            <a:endParaRPr lang="en-US" smtClean="0"/>
          </a:p>
        </p:txBody>
      </p:sp>
      <p:sp>
        <p:nvSpPr>
          <p:cNvPr id="24580" name="Date Placeholder 2"/>
          <p:cNvSpPr>
            <a:spLocks noGrp="1"/>
          </p:cNvSpPr>
          <p:nvPr>
            <p:ph type="dt" sz="quarter" idx="10"/>
          </p:nvPr>
        </p:nvSpPr>
        <p:spPr>
          <a:noFill/>
        </p:spPr>
        <p:txBody>
          <a:bodyPr/>
          <a:lstStyle/>
          <a:p>
            <a:r>
              <a:rPr lang="en-US" smtClean="0"/>
              <a:t>Spring 2011</a:t>
            </a:r>
          </a:p>
        </p:txBody>
      </p:sp>
      <p:sp>
        <p:nvSpPr>
          <p:cNvPr id="24581" name="Footer Placeholder 3"/>
          <p:cNvSpPr>
            <a:spLocks noGrp="1"/>
          </p:cNvSpPr>
          <p:nvPr>
            <p:ph type="ftr" sz="quarter" idx="11"/>
          </p:nvPr>
        </p:nvSpPr>
        <p:spPr>
          <a:noFill/>
        </p:spPr>
        <p:txBody>
          <a:bodyPr/>
          <a:lstStyle/>
          <a:p>
            <a:r>
              <a:rPr lang="en-US" smtClean="0"/>
              <a:t>6.813/6.831 User Interface Design and Implementation</a:t>
            </a:r>
          </a:p>
        </p:txBody>
      </p:sp>
      <p:sp>
        <p:nvSpPr>
          <p:cNvPr id="24582" name="Slide Number Placeholder 4"/>
          <p:cNvSpPr>
            <a:spLocks noGrp="1"/>
          </p:cNvSpPr>
          <p:nvPr>
            <p:ph type="sldNum" sz="quarter" idx="12"/>
          </p:nvPr>
        </p:nvSpPr>
        <p:spPr>
          <a:noFill/>
        </p:spPr>
        <p:txBody>
          <a:bodyPr/>
          <a:lstStyle/>
          <a:p>
            <a:fld id="{E632F591-360B-4B54-B23F-E4CC467E9D27}" type="slidenum">
              <a:rPr lang="en-US"/>
              <a:pPr/>
              <a:t>5</a:t>
            </a:fld>
            <a:endParaRPr lang="en-US"/>
          </a:p>
        </p:txBody>
      </p:sp>
      <p:pic>
        <p:nvPicPr>
          <p:cNvPr id="24583" name="Picture 4" descr="autotim1"/>
          <p:cNvPicPr>
            <a:picLocks noChangeAspect="1" noChangeArrowheads="1"/>
          </p:cNvPicPr>
          <p:nvPr/>
        </p:nvPicPr>
        <p:blipFill>
          <a:blip r:embed="rId3" cstate="print"/>
          <a:srcRect/>
          <a:stretch>
            <a:fillRect/>
          </a:stretch>
        </p:blipFill>
        <p:spPr bwMode="auto">
          <a:xfrm>
            <a:off x="533400" y="1828800"/>
            <a:ext cx="4953000" cy="1381125"/>
          </a:xfrm>
          <a:prstGeom prst="rect">
            <a:avLst/>
          </a:prstGeom>
          <a:noFill/>
          <a:ln w="9525">
            <a:noFill/>
            <a:miter lim="800000"/>
            <a:headEnd/>
            <a:tailEnd/>
          </a:ln>
        </p:spPr>
      </p:pic>
      <p:pic>
        <p:nvPicPr>
          <p:cNvPr id="54277" name="Picture 5" descr="autotime"/>
          <p:cNvPicPr>
            <a:picLocks noChangeAspect="1" noChangeArrowheads="1"/>
          </p:cNvPicPr>
          <p:nvPr/>
        </p:nvPicPr>
        <p:blipFill>
          <a:blip r:embed="rId4" cstate="print"/>
          <a:srcRect/>
          <a:stretch>
            <a:fillRect/>
          </a:stretch>
        </p:blipFill>
        <p:spPr bwMode="auto">
          <a:xfrm>
            <a:off x="4876800" y="1295400"/>
            <a:ext cx="3667125" cy="4419600"/>
          </a:xfrm>
          <a:prstGeom prst="rect">
            <a:avLst/>
          </a:prstGeom>
          <a:noFill/>
          <a:ln w="9525">
            <a:noFill/>
            <a:miter lim="800000"/>
            <a:headEnd/>
            <a:tailEnd/>
          </a:ln>
        </p:spPr>
      </p:pic>
      <p:sp>
        <p:nvSpPr>
          <p:cNvPr id="54278" name="Freeform 6"/>
          <p:cNvSpPr>
            <a:spLocks/>
          </p:cNvSpPr>
          <p:nvPr/>
        </p:nvSpPr>
        <p:spPr bwMode="auto">
          <a:xfrm>
            <a:off x="4038600" y="2971800"/>
            <a:ext cx="838200" cy="1054100"/>
          </a:xfrm>
          <a:custGeom>
            <a:avLst/>
            <a:gdLst>
              <a:gd name="T0" fmla="*/ 2147483647 w 840"/>
              <a:gd name="T1" fmla="*/ 0 h 568"/>
              <a:gd name="T2" fmla="*/ 2147483647 w 840"/>
              <a:gd name="T3" fmla="*/ 2147483647 h 568"/>
              <a:gd name="T4" fmla="*/ 2147483647 w 840"/>
              <a:gd name="T5" fmla="*/ 2147483647 h 568"/>
              <a:gd name="T6" fmla="*/ 0 60000 65536"/>
              <a:gd name="T7" fmla="*/ 0 60000 65536"/>
              <a:gd name="T8" fmla="*/ 0 60000 65536"/>
              <a:gd name="T9" fmla="*/ 0 w 840"/>
              <a:gd name="T10" fmla="*/ 0 h 568"/>
              <a:gd name="T11" fmla="*/ 840 w 840"/>
              <a:gd name="T12" fmla="*/ 568 h 568"/>
            </a:gdLst>
            <a:ahLst/>
            <a:cxnLst>
              <a:cxn ang="T6">
                <a:pos x="T0" y="T1"/>
              </a:cxn>
              <a:cxn ang="T7">
                <a:pos x="T2" y="T3"/>
              </a:cxn>
              <a:cxn ang="T8">
                <a:pos x="T4" y="T5"/>
              </a:cxn>
            </a:cxnLst>
            <a:rect l="T9" t="T10" r="T11" b="T12"/>
            <a:pathLst>
              <a:path w="840" h="568">
                <a:moveTo>
                  <a:pt x="120" y="0"/>
                </a:moveTo>
                <a:cubicBezTo>
                  <a:pt x="60" y="196"/>
                  <a:pt x="0" y="392"/>
                  <a:pt x="120" y="480"/>
                </a:cubicBezTo>
                <a:cubicBezTo>
                  <a:pt x="240" y="568"/>
                  <a:pt x="720" y="520"/>
                  <a:pt x="840" y="528"/>
                </a:cubicBezTo>
              </a:path>
            </a:pathLst>
          </a:custGeom>
          <a:noFill/>
          <a:ln w="50800">
            <a:solidFill>
              <a:schemeClr val="tx1"/>
            </a:solidFill>
            <a:round/>
            <a:headEnd type="none" w="sm" len="sm"/>
            <a:tailEnd type="stealth" w="lg" len="lg"/>
          </a:ln>
        </p:spPr>
        <p:txBody>
          <a:bodyPr wrap="none" anchorCtr="1"/>
          <a:lstStyle/>
          <a:p>
            <a:endParaRPr lang="en-US"/>
          </a:p>
        </p:txBody>
      </p:sp>
      <p:sp>
        <p:nvSpPr>
          <p:cNvPr id="54279" name="Rectangle 7"/>
          <p:cNvSpPr>
            <a:spLocks noChangeArrowheads="1"/>
          </p:cNvSpPr>
          <p:nvPr/>
        </p:nvSpPr>
        <p:spPr bwMode="auto">
          <a:xfrm>
            <a:off x="6096000" y="5715000"/>
            <a:ext cx="2478088" cy="274638"/>
          </a:xfrm>
          <a:prstGeom prst="rect">
            <a:avLst/>
          </a:prstGeom>
          <a:noFill/>
          <a:ln w="12700">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charset="0"/>
                <a:cs typeface="Times New Roman" charset="0"/>
              </a:rPr>
              <a:t>Source: Interface Hall of Shame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P spid="54279"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UI Hall of Fame or Shame?</a:t>
            </a:r>
          </a:p>
        </p:txBody>
      </p:sp>
      <p:sp>
        <p:nvSpPr>
          <p:cNvPr id="26627" name="Text Placeholder 7"/>
          <p:cNvSpPr>
            <a:spLocks noGrp="1"/>
          </p:cNvSpPr>
          <p:nvPr>
            <p:ph type="body" idx="1"/>
          </p:nvPr>
        </p:nvSpPr>
        <p:spPr/>
        <p:txBody>
          <a:bodyPr/>
          <a:lstStyle/>
          <a:p>
            <a:endParaRPr lang="en-US" smtClean="0"/>
          </a:p>
        </p:txBody>
      </p:sp>
      <p:sp>
        <p:nvSpPr>
          <p:cNvPr id="26628" name="Date Placeholder 2"/>
          <p:cNvSpPr>
            <a:spLocks noGrp="1"/>
          </p:cNvSpPr>
          <p:nvPr>
            <p:ph type="dt" sz="quarter" idx="10"/>
          </p:nvPr>
        </p:nvSpPr>
        <p:spPr>
          <a:noFill/>
        </p:spPr>
        <p:txBody>
          <a:bodyPr/>
          <a:lstStyle/>
          <a:p>
            <a:r>
              <a:rPr lang="en-US" smtClean="0"/>
              <a:t>Spring 2011</a:t>
            </a:r>
          </a:p>
        </p:txBody>
      </p:sp>
      <p:sp>
        <p:nvSpPr>
          <p:cNvPr id="26629" name="Footer Placeholder 3"/>
          <p:cNvSpPr>
            <a:spLocks noGrp="1"/>
          </p:cNvSpPr>
          <p:nvPr>
            <p:ph type="ftr" sz="quarter" idx="11"/>
          </p:nvPr>
        </p:nvSpPr>
        <p:spPr>
          <a:noFill/>
        </p:spPr>
        <p:txBody>
          <a:bodyPr/>
          <a:lstStyle/>
          <a:p>
            <a:r>
              <a:rPr lang="en-US" smtClean="0"/>
              <a:t>6.813/6.831 User Interface Design and Implementation</a:t>
            </a:r>
          </a:p>
        </p:txBody>
      </p:sp>
      <p:sp>
        <p:nvSpPr>
          <p:cNvPr id="26630" name="Slide Number Placeholder 4"/>
          <p:cNvSpPr>
            <a:spLocks noGrp="1"/>
          </p:cNvSpPr>
          <p:nvPr>
            <p:ph type="sldNum" sz="quarter" idx="12"/>
          </p:nvPr>
        </p:nvSpPr>
        <p:spPr>
          <a:noFill/>
        </p:spPr>
        <p:txBody>
          <a:bodyPr/>
          <a:lstStyle/>
          <a:p>
            <a:fld id="{6438ED21-48F7-44F7-8E2A-3111F36A2B40}" type="slidenum">
              <a:rPr lang="en-US"/>
              <a:pPr/>
              <a:t>6</a:t>
            </a:fld>
            <a:endParaRPr lang="en-US"/>
          </a:p>
        </p:txBody>
      </p:sp>
      <p:pic>
        <p:nvPicPr>
          <p:cNvPr id="26631" name="Picture 9"/>
          <p:cNvPicPr>
            <a:picLocks noChangeAspect="1" noChangeArrowheads="1"/>
          </p:cNvPicPr>
          <p:nvPr/>
        </p:nvPicPr>
        <p:blipFill>
          <a:blip r:embed="rId3" cstate="print"/>
          <a:srcRect/>
          <a:stretch>
            <a:fillRect/>
          </a:stretch>
        </p:blipFill>
        <p:spPr bwMode="auto">
          <a:xfrm>
            <a:off x="2114550" y="1323975"/>
            <a:ext cx="5048250" cy="4619625"/>
          </a:xfrm>
          <a:prstGeom prst="rect">
            <a:avLst/>
          </a:prstGeom>
          <a:noFill/>
          <a:ln w="25400">
            <a:noFill/>
            <a:miter lim="800000"/>
            <a:headEnd/>
            <a:tailEnd type="none" w="lg" len="lg"/>
          </a:ln>
        </p:spPr>
      </p:pic>
      <p:sp>
        <p:nvSpPr>
          <p:cNvPr id="26632" name="Line 10"/>
          <p:cNvSpPr>
            <a:spLocks noChangeShapeType="1"/>
          </p:cNvSpPr>
          <p:nvPr/>
        </p:nvSpPr>
        <p:spPr bwMode="auto">
          <a:xfrm flipV="1">
            <a:off x="3276600" y="2514600"/>
            <a:ext cx="152400" cy="152400"/>
          </a:xfrm>
          <a:prstGeom prst="line">
            <a:avLst/>
          </a:prstGeom>
          <a:noFill/>
          <a:ln w="25400">
            <a:solidFill>
              <a:schemeClr val="tx1"/>
            </a:solidFill>
            <a:round/>
            <a:headEnd/>
            <a:tailEnd type="triangle" w="lg" len="lg"/>
          </a:ln>
        </p:spPr>
        <p:txBody>
          <a:bodyPr wrap="none" anchorCtr="1"/>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UI Hall of Fame or Shame?</a:t>
            </a:r>
          </a:p>
        </p:txBody>
      </p:sp>
      <p:sp>
        <p:nvSpPr>
          <p:cNvPr id="28675" name="Text Placeholder 11"/>
          <p:cNvSpPr>
            <a:spLocks noGrp="1"/>
          </p:cNvSpPr>
          <p:nvPr>
            <p:ph type="body" idx="1"/>
          </p:nvPr>
        </p:nvSpPr>
        <p:spPr/>
        <p:txBody>
          <a:bodyPr/>
          <a:lstStyle/>
          <a:p>
            <a:endParaRPr lang="en-US" smtClean="0"/>
          </a:p>
        </p:txBody>
      </p:sp>
      <p:sp>
        <p:nvSpPr>
          <p:cNvPr id="28676" name="Date Placeholder 2"/>
          <p:cNvSpPr>
            <a:spLocks noGrp="1"/>
          </p:cNvSpPr>
          <p:nvPr>
            <p:ph type="dt" sz="quarter" idx="10"/>
          </p:nvPr>
        </p:nvSpPr>
        <p:spPr>
          <a:noFill/>
        </p:spPr>
        <p:txBody>
          <a:bodyPr/>
          <a:lstStyle/>
          <a:p>
            <a:r>
              <a:rPr lang="en-US" smtClean="0"/>
              <a:t>Spring 2011</a:t>
            </a:r>
          </a:p>
        </p:txBody>
      </p:sp>
      <p:sp>
        <p:nvSpPr>
          <p:cNvPr id="28677" name="Footer Placeholder 3"/>
          <p:cNvSpPr>
            <a:spLocks noGrp="1"/>
          </p:cNvSpPr>
          <p:nvPr>
            <p:ph type="ftr" sz="quarter" idx="11"/>
          </p:nvPr>
        </p:nvSpPr>
        <p:spPr>
          <a:noFill/>
        </p:spPr>
        <p:txBody>
          <a:bodyPr/>
          <a:lstStyle/>
          <a:p>
            <a:r>
              <a:rPr lang="en-US" smtClean="0"/>
              <a:t>6.813/6.831 User Interface Design and Implementation</a:t>
            </a:r>
          </a:p>
        </p:txBody>
      </p:sp>
      <p:sp>
        <p:nvSpPr>
          <p:cNvPr id="28678" name="Slide Number Placeholder 4"/>
          <p:cNvSpPr>
            <a:spLocks noGrp="1"/>
          </p:cNvSpPr>
          <p:nvPr>
            <p:ph type="sldNum" sz="quarter" idx="12"/>
          </p:nvPr>
        </p:nvSpPr>
        <p:spPr>
          <a:noFill/>
        </p:spPr>
        <p:txBody>
          <a:bodyPr/>
          <a:lstStyle/>
          <a:p>
            <a:fld id="{B210FF1E-F30B-42E9-85A4-32CD133D83D6}" type="slidenum">
              <a:rPr lang="en-US"/>
              <a:pPr/>
              <a:t>7</a:t>
            </a:fld>
            <a:endParaRPr lang="en-US"/>
          </a:p>
        </p:txBody>
      </p:sp>
      <p:grpSp>
        <p:nvGrpSpPr>
          <p:cNvPr id="28679" name="Group 9"/>
          <p:cNvGrpSpPr>
            <a:grpSpLocks/>
          </p:cNvGrpSpPr>
          <p:nvPr/>
        </p:nvGrpSpPr>
        <p:grpSpPr bwMode="auto">
          <a:xfrm>
            <a:off x="1295400" y="1447800"/>
            <a:ext cx="2905125" cy="4029075"/>
            <a:chOff x="816" y="912"/>
            <a:chExt cx="1830" cy="2538"/>
          </a:xfrm>
        </p:grpSpPr>
        <p:pic>
          <p:nvPicPr>
            <p:cNvPr id="28683" name="Picture 4"/>
            <p:cNvPicPr>
              <a:picLocks noChangeAspect="1" noChangeArrowheads="1"/>
            </p:cNvPicPr>
            <p:nvPr/>
          </p:nvPicPr>
          <p:blipFill>
            <a:blip r:embed="rId3" cstate="print"/>
            <a:srcRect/>
            <a:stretch>
              <a:fillRect/>
            </a:stretch>
          </p:blipFill>
          <p:spPr bwMode="auto">
            <a:xfrm>
              <a:off x="816" y="912"/>
              <a:ext cx="1830" cy="2538"/>
            </a:xfrm>
            <a:prstGeom prst="rect">
              <a:avLst/>
            </a:prstGeom>
            <a:noFill/>
            <a:ln w="25400">
              <a:noFill/>
              <a:miter lim="800000"/>
              <a:headEnd/>
              <a:tailEnd type="none" w="lg" len="lg"/>
            </a:ln>
          </p:spPr>
        </p:pic>
        <p:sp>
          <p:nvSpPr>
            <p:cNvPr id="28684" name="Line 6"/>
            <p:cNvSpPr>
              <a:spLocks noChangeShapeType="1"/>
            </p:cNvSpPr>
            <p:nvPr/>
          </p:nvSpPr>
          <p:spPr bwMode="auto">
            <a:xfrm flipV="1">
              <a:off x="1872" y="1776"/>
              <a:ext cx="96" cy="96"/>
            </a:xfrm>
            <a:prstGeom prst="line">
              <a:avLst/>
            </a:prstGeom>
            <a:noFill/>
            <a:ln w="25400">
              <a:solidFill>
                <a:schemeClr val="tx1"/>
              </a:solidFill>
              <a:round/>
              <a:headEnd/>
              <a:tailEnd type="triangle" w="lg" len="lg"/>
            </a:ln>
          </p:spPr>
          <p:txBody>
            <a:bodyPr wrap="none" anchorCtr="1"/>
            <a:lstStyle/>
            <a:p>
              <a:endParaRPr lang="en-US"/>
            </a:p>
          </p:txBody>
        </p:sp>
      </p:grpSp>
      <p:grpSp>
        <p:nvGrpSpPr>
          <p:cNvPr id="3" name="Group 8"/>
          <p:cNvGrpSpPr>
            <a:grpSpLocks/>
          </p:cNvGrpSpPr>
          <p:nvPr/>
        </p:nvGrpSpPr>
        <p:grpSpPr bwMode="auto">
          <a:xfrm>
            <a:off x="4800600" y="1447800"/>
            <a:ext cx="2905125" cy="4029075"/>
            <a:chOff x="3024" y="918"/>
            <a:chExt cx="1830" cy="2538"/>
          </a:xfrm>
        </p:grpSpPr>
        <p:pic>
          <p:nvPicPr>
            <p:cNvPr id="28681" name="Picture 5"/>
            <p:cNvPicPr>
              <a:picLocks noChangeAspect="1" noChangeArrowheads="1"/>
            </p:cNvPicPr>
            <p:nvPr/>
          </p:nvPicPr>
          <p:blipFill>
            <a:blip r:embed="rId4" cstate="print"/>
            <a:srcRect/>
            <a:stretch>
              <a:fillRect/>
            </a:stretch>
          </p:blipFill>
          <p:spPr bwMode="auto">
            <a:xfrm>
              <a:off x="3024" y="918"/>
              <a:ext cx="1830" cy="2538"/>
            </a:xfrm>
            <a:prstGeom prst="rect">
              <a:avLst/>
            </a:prstGeom>
            <a:noFill/>
            <a:ln w="25400">
              <a:noFill/>
              <a:miter lim="800000"/>
              <a:headEnd/>
              <a:tailEnd type="none" w="lg" len="lg"/>
            </a:ln>
          </p:spPr>
        </p:pic>
        <p:sp>
          <p:nvSpPr>
            <p:cNvPr id="28682" name="Line 7"/>
            <p:cNvSpPr>
              <a:spLocks noChangeShapeType="1"/>
            </p:cNvSpPr>
            <p:nvPr/>
          </p:nvSpPr>
          <p:spPr bwMode="auto">
            <a:xfrm flipV="1">
              <a:off x="4080" y="1782"/>
              <a:ext cx="96" cy="96"/>
            </a:xfrm>
            <a:prstGeom prst="line">
              <a:avLst/>
            </a:prstGeom>
            <a:noFill/>
            <a:ln w="25400">
              <a:solidFill>
                <a:schemeClr val="tx1"/>
              </a:solidFill>
              <a:round/>
              <a:headEnd/>
              <a:tailEnd type="triangle" w="lg" len="lg"/>
            </a:ln>
          </p:spPr>
          <p:txBody>
            <a:bodyPr wrap="none" anchorCtr="1"/>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UI Hall of Fame or Shame?</a:t>
            </a:r>
          </a:p>
        </p:txBody>
      </p:sp>
      <p:sp>
        <p:nvSpPr>
          <p:cNvPr id="30723" name="Text Placeholder 6"/>
          <p:cNvSpPr>
            <a:spLocks noGrp="1"/>
          </p:cNvSpPr>
          <p:nvPr>
            <p:ph type="body" idx="1"/>
          </p:nvPr>
        </p:nvSpPr>
        <p:spPr/>
        <p:txBody>
          <a:bodyPr/>
          <a:lstStyle/>
          <a:p>
            <a:endParaRPr lang="en-US" smtClean="0"/>
          </a:p>
        </p:txBody>
      </p:sp>
      <p:sp>
        <p:nvSpPr>
          <p:cNvPr id="30724" name="Date Placeholder 2"/>
          <p:cNvSpPr>
            <a:spLocks noGrp="1"/>
          </p:cNvSpPr>
          <p:nvPr>
            <p:ph type="dt" sz="quarter" idx="10"/>
          </p:nvPr>
        </p:nvSpPr>
        <p:spPr>
          <a:noFill/>
        </p:spPr>
        <p:txBody>
          <a:bodyPr/>
          <a:lstStyle/>
          <a:p>
            <a:r>
              <a:rPr lang="en-US" smtClean="0"/>
              <a:t>Spring 2011</a:t>
            </a:r>
          </a:p>
        </p:txBody>
      </p:sp>
      <p:sp>
        <p:nvSpPr>
          <p:cNvPr id="30725" name="Footer Placeholder 3"/>
          <p:cNvSpPr>
            <a:spLocks noGrp="1"/>
          </p:cNvSpPr>
          <p:nvPr>
            <p:ph type="ftr" sz="quarter" idx="11"/>
          </p:nvPr>
        </p:nvSpPr>
        <p:spPr>
          <a:noFill/>
        </p:spPr>
        <p:txBody>
          <a:bodyPr/>
          <a:lstStyle/>
          <a:p>
            <a:r>
              <a:rPr lang="en-US" smtClean="0"/>
              <a:t>6.813/6.831 User Interface Design and Implementation</a:t>
            </a:r>
          </a:p>
        </p:txBody>
      </p:sp>
      <p:sp>
        <p:nvSpPr>
          <p:cNvPr id="30726" name="Slide Number Placeholder 4"/>
          <p:cNvSpPr>
            <a:spLocks noGrp="1"/>
          </p:cNvSpPr>
          <p:nvPr>
            <p:ph type="sldNum" sz="quarter" idx="12"/>
          </p:nvPr>
        </p:nvSpPr>
        <p:spPr>
          <a:noFill/>
        </p:spPr>
        <p:txBody>
          <a:bodyPr/>
          <a:lstStyle/>
          <a:p>
            <a:fld id="{E0E70333-9D18-4900-BD51-53E3D9C7BDFF}" type="slidenum">
              <a:rPr lang="en-US"/>
              <a:pPr/>
              <a:t>8</a:t>
            </a:fld>
            <a:endParaRPr lang="en-US"/>
          </a:p>
        </p:txBody>
      </p:sp>
      <p:pic>
        <p:nvPicPr>
          <p:cNvPr id="30727" name="Picture 5"/>
          <p:cNvPicPr>
            <a:picLocks noChangeAspect="1" noChangeArrowheads="1"/>
          </p:cNvPicPr>
          <p:nvPr/>
        </p:nvPicPr>
        <p:blipFill>
          <a:blip r:embed="rId3" cstate="print"/>
          <a:srcRect/>
          <a:stretch>
            <a:fillRect/>
          </a:stretch>
        </p:blipFill>
        <p:spPr bwMode="auto">
          <a:xfrm>
            <a:off x="914400" y="1295400"/>
            <a:ext cx="7315200" cy="4486275"/>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smtClean="0"/>
              <a:t>UI Hall of Fame or Shame?</a:t>
            </a:r>
          </a:p>
        </p:txBody>
      </p:sp>
      <p:sp>
        <p:nvSpPr>
          <p:cNvPr id="32771" name="Text Placeholder 6"/>
          <p:cNvSpPr>
            <a:spLocks noGrp="1"/>
          </p:cNvSpPr>
          <p:nvPr>
            <p:ph type="body" idx="1"/>
          </p:nvPr>
        </p:nvSpPr>
        <p:spPr/>
        <p:txBody>
          <a:bodyPr/>
          <a:lstStyle/>
          <a:p>
            <a:endParaRPr lang="en-US" smtClean="0"/>
          </a:p>
        </p:txBody>
      </p:sp>
      <p:sp>
        <p:nvSpPr>
          <p:cNvPr id="32772" name="Date Placeholder 2"/>
          <p:cNvSpPr>
            <a:spLocks noGrp="1"/>
          </p:cNvSpPr>
          <p:nvPr>
            <p:ph type="dt" sz="quarter" idx="10"/>
          </p:nvPr>
        </p:nvSpPr>
        <p:spPr>
          <a:noFill/>
        </p:spPr>
        <p:txBody>
          <a:bodyPr/>
          <a:lstStyle/>
          <a:p>
            <a:r>
              <a:rPr lang="en-US" smtClean="0"/>
              <a:t>Spring 2011</a:t>
            </a:r>
          </a:p>
        </p:txBody>
      </p:sp>
      <p:sp>
        <p:nvSpPr>
          <p:cNvPr id="32773" name="Footer Placeholder 3"/>
          <p:cNvSpPr>
            <a:spLocks noGrp="1"/>
          </p:cNvSpPr>
          <p:nvPr>
            <p:ph type="ftr" sz="quarter" idx="11"/>
          </p:nvPr>
        </p:nvSpPr>
        <p:spPr>
          <a:noFill/>
        </p:spPr>
        <p:txBody>
          <a:bodyPr/>
          <a:lstStyle/>
          <a:p>
            <a:r>
              <a:rPr lang="en-US" smtClean="0"/>
              <a:t>6.813/6.831 User Interface Design and Implementation</a:t>
            </a:r>
          </a:p>
        </p:txBody>
      </p:sp>
      <p:sp>
        <p:nvSpPr>
          <p:cNvPr id="32774" name="Slide Number Placeholder 4"/>
          <p:cNvSpPr>
            <a:spLocks noGrp="1"/>
          </p:cNvSpPr>
          <p:nvPr>
            <p:ph type="sldNum" sz="quarter" idx="12"/>
          </p:nvPr>
        </p:nvSpPr>
        <p:spPr>
          <a:noFill/>
        </p:spPr>
        <p:txBody>
          <a:bodyPr/>
          <a:lstStyle/>
          <a:p>
            <a:fld id="{CE833FA3-118E-41C8-AFA3-ACF8E9C8B7CE}" type="slidenum">
              <a:rPr lang="en-US"/>
              <a:pPr/>
              <a:t>9</a:t>
            </a:fld>
            <a:endParaRPr lang="en-US"/>
          </a:p>
        </p:txBody>
      </p:sp>
      <p:pic>
        <p:nvPicPr>
          <p:cNvPr id="32775" name="Picture 7"/>
          <p:cNvPicPr>
            <a:picLocks noChangeAspect="1" noChangeArrowheads="1"/>
          </p:cNvPicPr>
          <p:nvPr/>
        </p:nvPicPr>
        <p:blipFill>
          <a:blip r:embed="rId3" cstate="print"/>
          <a:srcRect/>
          <a:stretch>
            <a:fillRect/>
          </a:stretch>
        </p:blipFill>
        <p:spPr bwMode="auto">
          <a:xfrm>
            <a:off x="914400" y="1295400"/>
            <a:ext cx="7239000" cy="4440238"/>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3124</TotalTime>
  <Words>5903</Words>
  <Application>Microsoft Macintosh PowerPoint</Application>
  <PresentationFormat>Letter Paper (8.5x11 in)</PresentationFormat>
  <Paragraphs>280</Paragraphs>
  <Slides>23</Slides>
  <Notes>23</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mit-6893</vt:lpstr>
      <vt:lpstr>Lecture 1: Usability</vt:lpstr>
      <vt:lpstr>User Interface Hall of Shame</vt:lpstr>
      <vt:lpstr>User Interface Hall of Shame</vt:lpstr>
      <vt:lpstr>The Example, Redesigned</vt:lpstr>
      <vt:lpstr>More UI Hall of Shame</vt:lpstr>
      <vt:lpstr>UI Hall of Fame or Shame?</vt:lpstr>
      <vt:lpstr>UI Hall of Fame or Shame?</vt:lpstr>
      <vt:lpstr>UI Hall of Fame or Shame?</vt:lpstr>
      <vt:lpstr>UI Hall of Fame or Shame?</vt:lpstr>
      <vt:lpstr>UI Hall of Fame or Shame?</vt:lpstr>
      <vt:lpstr>The User Interface Is Important</vt:lpstr>
      <vt:lpstr>The Cost of Getting It Wrong</vt:lpstr>
      <vt:lpstr>User Interfaces Are Hard to Design</vt:lpstr>
      <vt:lpstr>Usability Defined</vt:lpstr>
      <vt:lpstr>Usability Dimensions Vary In Importance</vt:lpstr>
      <vt:lpstr>Usability Is Only One Attribute of a System</vt:lpstr>
      <vt:lpstr>Words, Words, Words</vt:lpstr>
      <vt:lpstr>User Experience Design</vt:lpstr>
      <vt:lpstr>What You’ll Learn in 6.813/6.831</vt:lpstr>
      <vt:lpstr>What I Hope You’ll Get Out of 6.813/6.831</vt:lpstr>
      <vt:lpstr>Course Structure</vt:lpstr>
      <vt:lpstr>Nanoquizzes</vt:lpstr>
      <vt:lpstr>Next Time: UI Hall of Fame or Shame?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545</cp:revision>
  <cp:lastPrinted>2011-02-02T13:02:20Z</cp:lastPrinted>
  <dcterms:created xsi:type="dcterms:W3CDTF">2011-02-02T13:01:24Z</dcterms:created>
  <dcterms:modified xsi:type="dcterms:W3CDTF">2011-02-02T15:48:22Z</dcterms:modified>
</cp:coreProperties>
</file>