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7" r:id="rId5"/>
    <p:sldId id="259" r:id="rId6"/>
    <p:sldId id="260" r:id="rId7"/>
    <p:sldId id="266" r:id="rId8"/>
    <p:sldId id="262" r:id="rId9"/>
    <p:sldId id="265" r:id="rId10"/>
    <p:sldId id="261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0" autoAdjust="0"/>
    <p:restoredTop sz="94660"/>
  </p:normalViewPr>
  <p:slideViewPr>
    <p:cSldViewPr snapToGrid="0">
      <p:cViewPr varScale="1">
        <p:scale>
          <a:sx n="155" d="100"/>
          <a:sy n="155" d="100"/>
        </p:scale>
        <p:origin x="156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F5B0616-9978-442E-9E56-DCF1BB51E446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51D9DFD4-ECB1-450E-8052-892C5DD54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171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B0616-9978-442E-9E56-DCF1BB51E446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9DFD4-ECB1-450E-8052-892C5DD54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527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F5B0616-9978-442E-9E56-DCF1BB51E446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51D9DFD4-ECB1-450E-8052-892C5DD54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1079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F5B0616-9978-442E-9E56-DCF1BB51E446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51D9DFD4-ECB1-450E-8052-892C5DD54F6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87940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F5B0616-9978-442E-9E56-DCF1BB51E446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51D9DFD4-ECB1-450E-8052-892C5DD54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7460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B0616-9978-442E-9E56-DCF1BB51E446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9DFD4-ECB1-450E-8052-892C5DD54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8071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B0616-9978-442E-9E56-DCF1BB51E446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9DFD4-ECB1-450E-8052-892C5DD54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372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B0616-9978-442E-9E56-DCF1BB51E446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9DFD4-ECB1-450E-8052-892C5DD54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422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F5B0616-9978-442E-9E56-DCF1BB51E446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51D9DFD4-ECB1-450E-8052-892C5DD54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194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B0616-9978-442E-9E56-DCF1BB51E446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9DFD4-ECB1-450E-8052-892C5DD54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690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F5B0616-9978-442E-9E56-DCF1BB51E446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51D9DFD4-ECB1-450E-8052-892C5DD54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868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B0616-9978-442E-9E56-DCF1BB51E446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9DFD4-ECB1-450E-8052-892C5DD54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209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B0616-9978-442E-9E56-DCF1BB51E446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9DFD4-ECB1-450E-8052-892C5DD54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969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B0616-9978-442E-9E56-DCF1BB51E446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9DFD4-ECB1-450E-8052-892C5DD54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796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B0616-9978-442E-9E56-DCF1BB51E446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9DFD4-ECB1-450E-8052-892C5DD54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315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B0616-9978-442E-9E56-DCF1BB51E446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9DFD4-ECB1-450E-8052-892C5DD54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831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B0616-9978-442E-9E56-DCF1BB51E446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9DFD4-ECB1-450E-8052-892C5DD54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395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5B0616-9978-442E-9E56-DCF1BB51E446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9DFD4-ECB1-450E-8052-892C5DD54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0414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Julia in </a:t>
            </a:r>
            <a:r>
              <a:rPr lang="en-US" dirty="0" err="1" smtClean="0"/>
              <a:t>Arma</a:t>
            </a:r>
            <a:r>
              <a:rPr lang="en-US" dirty="0" smtClean="0"/>
              <a:t>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Midterm Project, 18.377, 2016</a:t>
            </a:r>
          </a:p>
          <a:p>
            <a:r>
              <a:rPr lang="en-US" dirty="0" smtClean="0"/>
              <a:t>Kyle Kotowick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2064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works!!</a:t>
            </a:r>
          </a:p>
          <a:p>
            <a:r>
              <a:rPr lang="en-US" dirty="0" smtClean="0"/>
              <a:t>Strings-only restriction really slows it down</a:t>
            </a:r>
          </a:p>
          <a:p>
            <a:r>
              <a:rPr lang="en-US" dirty="0" smtClean="0"/>
              <a:t>Worthwhile when input/output string is short, but operation is complex</a:t>
            </a:r>
          </a:p>
          <a:p>
            <a:r>
              <a:rPr lang="en-US" dirty="0" smtClean="0"/>
              <a:t>Does not significantly improve any existing functions we use, but is a good tool for potential future 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665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ARMA 3 is a military simulation video game developed by Bohemia Interactive Studios</a:t>
            </a:r>
          </a:p>
          <a:p>
            <a:r>
              <a:rPr lang="en-US" dirty="0" smtClean="0"/>
              <a:t>Includes a proprietary scripting language (“SQF”) to control units/objects</a:t>
            </a:r>
          </a:p>
          <a:p>
            <a:r>
              <a:rPr lang="en-US" dirty="0" smtClean="0"/>
              <a:t>Allows for extensive modification and programmatic control</a:t>
            </a:r>
          </a:p>
          <a:p>
            <a:r>
              <a:rPr lang="en-US" dirty="0" smtClean="0"/>
              <a:t>Often used for human-participant experiment simulations</a:t>
            </a:r>
          </a:p>
          <a:p>
            <a:pPr lvl="1"/>
            <a:r>
              <a:rPr lang="en-US" dirty="0" smtClean="0"/>
              <a:t>Can collect extensive amount of data from user actions</a:t>
            </a:r>
          </a:p>
          <a:p>
            <a:pPr lvl="1"/>
            <a:r>
              <a:rPr lang="en-US" dirty="0" smtClean="0"/>
              <a:t>Can precisely control experimental parameters and scenario</a:t>
            </a:r>
          </a:p>
          <a:p>
            <a:pPr lvl="1"/>
            <a:r>
              <a:rPr lang="en-US" dirty="0" smtClean="0"/>
              <a:t>Can integrate various algorithms to test them</a:t>
            </a:r>
          </a:p>
          <a:p>
            <a:pPr lvl="1"/>
            <a:r>
              <a:rPr lang="en-US" dirty="0" smtClean="0"/>
              <a:t>No graphics/game-design knowledge required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576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While powerful in what it is able to do in-game, SQF is </a:t>
            </a:r>
            <a:r>
              <a:rPr lang="en-US" b="1" i="1" dirty="0" smtClean="0"/>
              <a:t>SLOW</a:t>
            </a:r>
          </a:p>
          <a:p>
            <a:pPr lvl="1"/>
            <a:r>
              <a:rPr lang="en-US" dirty="0" smtClean="0"/>
              <a:t>Generate array of 1,000,000 random floats between 0 and 1:</a:t>
            </a:r>
          </a:p>
          <a:p>
            <a:pPr lvl="2"/>
            <a:r>
              <a:rPr lang="en-US" dirty="0" smtClean="0"/>
              <a:t>Julia: 28ms</a:t>
            </a:r>
          </a:p>
          <a:p>
            <a:pPr lvl="2"/>
            <a:r>
              <a:rPr lang="en-US" dirty="0" smtClean="0"/>
              <a:t>SQF: 1359ms</a:t>
            </a:r>
          </a:p>
          <a:p>
            <a:pPr lvl="2"/>
            <a:endParaRPr lang="en-US" dirty="0"/>
          </a:p>
          <a:p>
            <a:r>
              <a:rPr lang="en-US" dirty="0" smtClean="0"/>
              <a:t>SQF is </a:t>
            </a:r>
            <a:r>
              <a:rPr lang="en-US" b="1" i="1" dirty="0" smtClean="0"/>
              <a:t>SLOPPY</a:t>
            </a:r>
            <a:endParaRPr lang="en-US" b="1" i="1" dirty="0"/>
          </a:p>
          <a:p>
            <a:pPr lvl="1"/>
            <a:r>
              <a:rPr lang="en-US" dirty="0"/>
              <a:t>Generate array of 1,000,000 random floats between 0 and 1</a:t>
            </a:r>
            <a:r>
              <a:rPr lang="en-US" dirty="0" smtClean="0"/>
              <a:t>:</a:t>
            </a:r>
            <a:endParaRPr lang="en-US" b="1" i="1" dirty="0" smtClean="0"/>
          </a:p>
          <a:p>
            <a:pPr lvl="2"/>
            <a:r>
              <a:rPr lang="en-US" dirty="0"/>
              <a:t>Julia: </a:t>
            </a:r>
            <a:endParaRPr lang="en-US" dirty="0" smtClean="0"/>
          </a:p>
          <a:p>
            <a:pPr marL="1371600" lvl="3" indent="0">
              <a:buNone/>
            </a:pPr>
            <a:r>
              <a:rPr lang="en-US" dirty="0" err="1" smtClean="0"/>
              <a:t>vals</a:t>
            </a:r>
            <a:r>
              <a:rPr lang="en-US" dirty="0" smtClean="0"/>
              <a:t> = rand(1000000)</a:t>
            </a:r>
          </a:p>
          <a:p>
            <a:pPr lvl="2"/>
            <a:r>
              <a:rPr lang="en-US" dirty="0" smtClean="0"/>
              <a:t>SQF: </a:t>
            </a:r>
          </a:p>
          <a:p>
            <a:pPr marL="1371600" lvl="3" indent="0">
              <a:buNone/>
            </a:pPr>
            <a:r>
              <a:rPr lang="en-US" dirty="0" smtClean="0"/>
              <a:t>_</a:t>
            </a:r>
            <a:r>
              <a:rPr lang="en-US" dirty="0" err="1" smtClean="0"/>
              <a:t>vals</a:t>
            </a:r>
            <a:r>
              <a:rPr lang="en-US" dirty="0" smtClean="0"/>
              <a:t> = </a:t>
            </a:r>
            <a:r>
              <a:rPr lang="en-US" dirty="0"/>
              <a:t>[];</a:t>
            </a:r>
          </a:p>
          <a:p>
            <a:pPr marL="1371600" lvl="3" indent="0">
              <a:buNone/>
            </a:pPr>
            <a:r>
              <a:rPr lang="en-US" dirty="0" smtClean="0"/>
              <a:t>for </a:t>
            </a:r>
            <a:r>
              <a:rPr lang="en-US" dirty="0"/>
              <a:t>"_</a:t>
            </a:r>
            <a:r>
              <a:rPr lang="en-US" dirty="0" err="1"/>
              <a:t>i</a:t>
            </a:r>
            <a:r>
              <a:rPr lang="en-US" dirty="0"/>
              <a:t>" from 0 to </a:t>
            </a:r>
            <a:r>
              <a:rPr lang="en-US" dirty="0" smtClean="0"/>
              <a:t>999999 do </a:t>
            </a:r>
            <a:r>
              <a:rPr lang="en-US" dirty="0"/>
              <a:t>{</a:t>
            </a:r>
          </a:p>
          <a:p>
            <a:pPr marL="1828800" lvl="4" indent="0">
              <a:buNone/>
            </a:pPr>
            <a:r>
              <a:rPr lang="en-US" dirty="0" smtClean="0"/>
              <a:t>_</a:t>
            </a:r>
            <a:r>
              <a:rPr lang="en-US" dirty="0" err="1" smtClean="0"/>
              <a:t>vals</a:t>
            </a:r>
            <a:r>
              <a:rPr lang="en-US" dirty="0" smtClean="0"/>
              <a:t> </a:t>
            </a:r>
            <a:r>
              <a:rPr lang="en-US" dirty="0" err="1"/>
              <a:t>pushBack</a:t>
            </a:r>
            <a:r>
              <a:rPr lang="en-US" dirty="0"/>
              <a:t> </a:t>
            </a:r>
            <a:r>
              <a:rPr lang="en-US" dirty="0" smtClean="0"/>
              <a:t>(random 1);</a:t>
            </a:r>
            <a:endParaRPr lang="en-US" dirty="0"/>
          </a:p>
          <a:p>
            <a:pPr marL="1371600" lvl="3" indent="0">
              <a:buNone/>
            </a:pPr>
            <a:r>
              <a:rPr lang="en-US" dirty="0" smtClean="0"/>
              <a:t>};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11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applications use a lot of math</a:t>
            </a:r>
          </a:p>
          <a:p>
            <a:pPr lvl="1"/>
            <a:r>
              <a:rPr lang="en-US" dirty="0" smtClean="0"/>
              <a:t>Orientation conversions (unusual ARMA 3 format to DCM/quaternion/Euler)</a:t>
            </a:r>
          </a:p>
          <a:p>
            <a:pPr lvl="1"/>
            <a:r>
              <a:rPr lang="en-US" dirty="0" smtClean="0"/>
              <a:t>Distance/angle calculations between objects/players</a:t>
            </a:r>
          </a:p>
          <a:p>
            <a:pPr lvl="1"/>
            <a:r>
              <a:rPr lang="en-US" dirty="0" smtClean="0"/>
              <a:t>Custom A.I.</a:t>
            </a:r>
          </a:p>
          <a:p>
            <a:pPr lvl="1"/>
            <a:r>
              <a:rPr lang="en-US" dirty="0" smtClean="0"/>
              <a:t>Testing of various other algorithms (path planning, scheduling, etc.)</a:t>
            </a:r>
          </a:p>
          <a:p>
            <a:r>
              <a:rPr lang="en-US" dirty="0" smtClean="0"/>
              <a:t>Large detrimental impact on performance if this is done in SQF</a:t>
            </a:r>
          </a:p>
          <a:p>
            <a:pPr lvl="1"/>
            <a:r>
              <a:rPr lang="en-US" dirty="0" smtClean="0"/>
              <a:t>Some applications require such calculations on every frame</a:t>
            </a:r>
          </a:p>
          <a:p>
            <a:pPr lvl="1"/>
            <a:r>
              <a:rPr lang="en-US" dirty="0" smtClean="0"/>
              <a:t>Next frame will not be drawn until script for last frame is complete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553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Julia can be embedded in a C/C++ program</a:t>
            </a:r>
          </a:p>
          <a:p>
            <a:r>
              <a:rPr lang="en-US" dirty="0" smtClean="0"/>
              <a:t>ARMA 3 can call a C++ program from within SQF</a:t>
            </a:r>
          </a:p>
          <a:p>
            <a:r>
              <a:rPr lang="en-US" dirty="0" smtClean="0"/>
              <a:t>Let’s chain them together!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6722" y="3391853"/>
            <a:ext cx="2826832" cy="282683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6155" y="3955351"/>
            <a:ext cx="2409651" cy="162839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5032" y="3919727"/>
            <a:ext cx="1699644" cy="1699644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>
            <a:off x="4200144" y="4559808"/>
            <a:ext cx="100584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7333488" y="4559808"/>
            <a:ext cx="100584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7333488" y="4888992"/>
            <a:ext cx="100584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4200144" y="4888992"/>
            <a:ext cx="100584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1071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ARMA 3 can only pass one argument (a string) when it calls the C++ function</a:t>
            </a:r>
          </a:p>
          <a:p>
            <a:pPr lvl="1"/>
            <a:r>
              <a:rPr lang="en-US" dirty="0" smtClean="0"/>
              <a:t>All numerical arguments must be formatted into a string, then parsed by the C++ function</a:t>
            </a:r>
          </a:p>
          <a:p>
            <a:r>
              <a:rPr lang="en-US" dirty="0" smtClean="0"/>
              <a:t>The C++ function can only return a single string back to ARMA</a:t>
            </a:r>
          </a:p>
          <a:p>
            <a:pPr lvl="1"/>
            <a:r>
              <a:rPr lang="en-US" dirty="0" smtClean="0"/>
              <a:t>The length of this return string is limited based on platform type</a:t>
            </a:r>
          </a:p>
          <a:p>
            <a:pPr lvl="1"/>
            <a:r>
              <a:rPr lang="en-US" dirty="0" smtClean="0"/>
              <a:t>Needs a system where repeated calls returns successive parts of the result string</a:t>
            </a:r>
          </a:p>
          <a:p>
            <a:r>
              <a:rPr lang="en-US" dirty="0" smtClean="0"/>
              <a:t>Julia’s embedding limitations</a:t>
            </a:r>
          </a:p>
          <a:p>
            <a:pPr lvl="1"/>
            <a:r>
              <a:rPr lang="en-US" dirty="0" smtClean="0"/>
              <a:t>Can only initialize Julia in one C++ thread</a:t>
            </a:r>
          </a:p>
          <a:p>
            <a:pPr lvl="1"/>
            <a:r>
              <a:rPr lang="en-US" dirty="0" smtClean="0"/>
              <a:t>“</a:t>
            </a:r>
            <a:r>
              <a:rPr lang="en-US" dirty="0" err="1" smtClean="0"/>
              <a:t>addprocs</a:t>
            </a:r>
            <a:r>
              <a:rPr lang="en-US" dirty="0" smtClean="0"/>
              <a:t>” command opens a new terminal for each added </a:t>
            </a:r>
            <a:r>
              <a:rPr lang="en-US" dirty="0" err="1" smtClean="0"/>
              <a:t>proc</a:t>
            </a:r>
            <a:endParaRPr lang="en-US" dirty="0" smtClean="0"/>
          </a:p>
          <a:p>
            <a:r>
              <a:rPr lang="en-US" dirty="0" smtClean="0"/>
              <a:t>Documentation for embedding Julia is </a:t>
            </a:r>
            <a:r>
              <a:rPr lang="en-US" dirty="0" smtClean="0"/>
              <a:t>atrocious</a:t>
            </a:r>
          </a:p>
          <a:p>
            <a:r>
              <a:rPr lang="en-US" dirty="0" smtClean="0"/>
              <a:t>Integration issues:</a:t>
            </a:r>
          </a:p>
          <a:p>
            <a:pPr lvl="1"/>
            <a:r>
              <a:rPr lang="en-US" dirty="0" smtClean="0"/>
              <a:t>ARMA 3 is 32-bit, most Julia installs are 64-bit</a:t>
            </a:r>
          </a:p>
          <a:p>
            <a:pPr lvl="1"/>
            <a:r>
              <a:rPr lang="en-US" dirty="0" smtClean="0"/>
              <a:t>Dynamic/static </a:t>
            </a:r>
            <a:r>
              <a:rPr lang="en-US" smtClean="0"/>
              <a:t>library conversion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9388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Random Numbers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2618232" cy="4024125"/>
          </a:xfrm>
        </p:spPr>
        <p:txBody>
          <a:bodyPr/>
          <a:lstStyle/>
          <a:p>
            <a:r>
              <a:rPr lang="en-US" dirty="0" smtClean="0"/>
              <a:t>Generate an array of random floats</a:t>
            </a:r>
          </a:p>
          <a:p>
            <a:r>
              <a:rPr lang="en-US" dirty="0" smtClean="0"/>
              <a:t>Small input, large output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186628" y="2057401"/>
            <a:ext cx="6633776" cy="4163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3137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Matrix Multiplication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2618232" cy="4024125"/>
          </a:xfrm>
        </p:spPr>
        <p:txBody>
          <a:bodyPr/>
          <a:lstStyle/>
          <a:p>
            <a:r>
              <a:rPr lang="en-US" dirty="0" smtClean="0"/>
              <a:t>Multiply two square matrices of equal size</a:t>
            </a:r>
          </a:p>
          <a:p>
            <a:r>
              <a:rPr lang="en-US" dirty="0" smtClean="0"/>
              <a:t>Medium input, medium output</a:t>
            </a:r>
            <a:endParaRPr lang="en-US" dirty="0"/>
          </a:p>
        </p:txBody>
      </p:sp>
      <p:pic>
        <p:nvPicPr>
          <p:cNvPr id="16" name="Content Placeholder 1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186272" y="2057401"/>
            <a:ext cx="6624983" cy="4161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61257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dirty="0"/>
              <a:t>MATRIX INVERSE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2618232" cy="4024125"/>
          </a:xfrm>
        </p:spPr>
        <p:txBody>
          <a:bodyPr/>
          <a:lstStyle/>
          <a:p>
            <a:r>
              <a:rPr lang="en-US" dirty="0" smtClean="0"/>
              <a:t>Find the inverse of a square matrix</a:t>
            </a:r>
          </a:p>
          <a:p>
            <a:r>
              <a:rPr lang="en-US" dirty="0"/>
              <a:t>Medium input, medium </a:t>
            </a:r>
            <a:r>
              <a:rPr lang="en-US" dirty="0" smtClean="0"/>
              <a:t>output</a:t>
            </a:r>
          </a:p>
          <a:p>
            <a:r>
              <a:rPr lang="en-US" dirty="0" smtClean="0"/>
              <a:t>NOTE: logarithmic scale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188198" y="2060359"/>
            <a:ext cx="6635496" cy="4164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55828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374</TotalTime>
  <Words>460</Words>
  <Application>Microsoft Office PowerPoint</Application>
  <PresentationFormat>Widescreen</PresentationFormat>
  <Paragraphs>68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Century Gothic</vt:lpstr>
      <vt:lpstr>Vapor Trail</vt:lpstr>
      <vt:lpstr>Julia in Arma 3</vt:lpstr>
      <vt:lpstr>Background</vt:lpstr>
      <vt:lpstr>Motivation</vt:lpstr>
      <vt:lpstr>Motivation</vt:lpstr>
      <vt:lpstr>Solution</vt:lpstr>
      <vt:lpstr>Complications</vt:lpstr>
      <vt:lpstr>Example: Random Numbers</vt:lpstr>
      <vt:lpstr>Example: Matrix Multiplication</vt:lpstr>
      <vt:lpstr>Example: MATRIX INVERSE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Julia in Arma 3</dc:title>
  <dc:creator>Kyle Kotowick</dc:creator>
  <cp:lastModifiedBy>Kyle Kotowick</cp:lastModifiedBy>
  <cp:revision>16</cp:revision>
  <dcterms:created xsi:type="dcterms:W3CDTF">2016-10-21T23:26:29Z</dcterms:created>
  <dcterms:modified xsi:type="dcterms:W3CDTF">2016-10-24T17:47:44Z</dcterms:modified>
</cp:coreProperties>
</file>