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8"/>
    <p:restoredTop sz="79777"/>
  </p:normalViewPr>
  <p:slideViewPr>
    <p:cSldViewPr snapToGrid="0" snapToObjects="1">
      <p:cViewPr varScale="1">
        <p:scale>
          <a:sx n="111" d="100"/>
          <a:sy n="111" d="100"/>
        </p:scale>
        <p:origin x="17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fld id="{953A86A2-957F-8C4D-9C69-B02E8E84A240}" type="datetimeFigureOut">
              <a:rPr lang="en-US" smtClean="0"/>
              <a:pPr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fld id="{6D83DB8E-A718-744B-8735-34F88AC1A9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9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6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  <a:lvl2pPr>
              <a:defRPr>
                <a:latin typeface="Helvetica Neue"/>
                <a:cs typeface="Helvetica Neue"/>
              </a:defRPr>
            </a:lvl2pPr>
            <a:lvl3pPr>
              <a:defRPr>
                <a:latin typeface="Helvetica Neue"/>
                <a:cs typeface="Helvetica Neue"/>
              </a:defRPr>
            </a:lvl3pPr>
            <a:lvl4pPr>
              <a:defRPr>
                <a:latin typeface="Helvetica Neue"/>
                <a:cs typeface="Helvetica Neue"/>
              </a:defRPr>
            </a:lvl4pPr>
            <a:lvl5pPr>
              <a:defRPr>
                <a:latin typeface="Helvetica Neue"/>
                <a:cs typeface="Helvetica Neu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fld id="{953A86A2-957F-8C4D-9C69-B02E8E84A240}" type="datetimeFigureOut">
              <a:rPr lang="en-US" smtClean="0"/>
              <a:pPr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  <a:cs typeface="Helvetica Neue"/>
              </a:defRPr>
            </a:lvl1pPr>
          </a:lstStyle>
          <a:p>
            <a:fld id="{6D83DB8E-A718-744B-8735-34F88AC1A9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1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1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0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4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86A2-957F-8C4D-9C69-B02E8E84A24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DB8E-A718-744B-8735-34F88AC1A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6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u="none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953A86A2-957F-8C4D-9C69-B02E8E84A240}" type="datetimeFigureOut">
              <a:rPr lang="en-US" smtClean="0"/>
              <a:pPr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u="none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6D83DB8E-A718-744B-8735-34F88AC1A9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3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GWAS Analysis in Julia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Kayla McCue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9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Genome Wide Association Study (GWAS)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Want to be able to associate phenotypes with SNPs across the whole genome</a:t>
            </a:r>
          </a:p>
          <a:p>
            <a:endParaRPr lang="en-US" sz="2800" dirty="0"/>
          </a:p>
          <a:p>
            <a:r>
              <a:rPr lang="en-US" sz="2800" dirty="0" smtClean="0"/>
              <a:t>This is done using a SNP array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487" y="2675531"/>
            <a:ext cx="1921624" cy="3371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7115" y="5910719"/>
            <a:ext cx="51333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Helvetica Neue" charset="0"/>
                <a:ea typeface="Helvetica Neue" charset="0"/>
                <a:cs typeface="Helvetica Neue" charset="0"/>
              </a:rPr>
              <a:t>Image Source: http</a:t>
            </a:r>
            <a:r>
              <a:rPr lang="en-US" sz="800" dirty="0">
                <a:latin typeface="Helvetica Neue" charset="0"/>
                <a:ea typeface="Helvetica Neue" charset="0"/>
                <a:cs typeface="Helvetica Neue" charset="0"/>
              </a:rPr>
              <a:t>://</a:t>
            </a:r>
            <a:r>
              <a:rPr lang="en-US" sz="800" dirty="0" err="1">
                <a:latin typeface="Helvetica Neue" charset="0"/>
                <a:ea typeface="Helvetica Neue" charset="0"/>
                <a:cs typeface="Helvetica Neue" charset="0"/>
              </a:rPr>
              <a:t>www.photonics.com</a:t>
            </a:r>
            <a:r>
              <a:rPr lang="en-US" sz="800" dirty="0">
                <a:latin typeface="Helvetica Neue" charset="0"/>
                <a:ea typeface="Helvetica Neue" charset="0"/>
                <a:cs typeface="Helvetica Neue" charset="0"/>
              </a:rPr>
              <a:t>/</a:t>
            </a:r>
            <a:r>
              <a:rPr lang="en-US" sz="800" dirty="0" err="1">
                <a:latin typeface="Helvetica Neue" charset="0"/>
                <a:ea typeface="Helvetica Neue" charset="0"/>
                <a:cs typeface="Helvetica Neue" charset="0"/>
              </a:rPr>
              <a:t>Product.aspx?PID</a:t>
            </a:r>
            <a:r>
              <a:rPr lang="en-US" sz="800" dirty="0">
                <a:latin typeface="Helvetica Neue" charset="0"/>
                <a:ea typeface="Helvetica Neue" charset="0"/>
                <a:cs typeface="Helvetica Neue" charset="0"/>
              </a:rPr>
              <a:t>=1&amp;VID=46&amp;IID=324&amp;PRID=38499</a:t>
            </a:r>
          </a:p>
        </p:txBody>
      </p:sp>
    </p:spTree>
    <p:extLst>
      <p:ext uri="{BB962C8B-B14F-4D97-AF65-F5344CB8AC3E}">
        <p14:creationId xmlns:p14="http://schemas.microsoft.com/office/powerpoint/2010/main" val="308444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GWAS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Nucleotide Polymorphism (SNP)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Allele Frequency</a:t>
            </a:r>
          </a:p>
          <a:p>
            <a:endParaRPr lang="en-US" dirty="0"/>
          </a:p>
          <a:p>
            <a:r>
              <a:rPr lang="en-US" dirty="0" smtClean="0"/>
              <a:t>Phenotype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173" y="2155793"/>
            <a:ext cx="2698225" cy="1759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0814" y="6018441"/>
            <a:ext cx="37559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Helvetica Neue" charset="0"/>
                <a:ea typeface="Helvetica Neue" charset="0"/>
                <a:cs typeface="Helvetica Neue" charset="0"/>
              </a:rPr>
              <a:t>Image Source</a:t>
            </a:r>
            <a:r>
              <a:rPr lang="en-US" sz="800" dirty="0">
                <a:latin typeface="Helvetica Neue" charset="0"/>
                <a:ea typeface="Helvetica Neue" charset="0"/>
                <a:cs typeface="Helvetica Neue" charset="0"/>
              </a:rPr>
              <a:t>: https://</a:t>
            </a:r>
            <a:r>
              <a:rPr lang="en-US" sz="800" dirty="0" err="1">
                <a:latin typeface="Helvetica Neue" charset="0"/>
                <a:ea typeface="Helvetica Neue" charset="0"/>
                <a:cs typeface="Helvetica Neue" charset="0"/>
              </a:rPr>
              <a:t>en.wikipedia.org</a:t>
            </a:r>
            <a:r>
              <a:rPr lang="en-US" sz="800" dirty="0">
                <a:latin typeface="Helvetica Neue" charset="0"/>
                <a:ea typeface="Helvetica Neue" charset="0"/>
                <a:cs typeface="Helvetica Neue" charset="0"/>
              </a:rPr>
              <a:t>/wiki/Single-</a:t>
            </a:r>
            <a:r>
              <a:rPr lang="en-US" sz="800" dirty="0" err="1">
                <a:latin typeface="Helvetica Neue" charset="0"/>
                <a:ea typeface="Helvetica Neue" charset="0"/>
                <a:cs typeface="Helvetica Neue" charset="0"/>
              </a:rPr>
              <a:t>nucleotide_polymorphism</a:t>
            </a:r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4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 Julia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3000" dirty="0"/>
                  <a:t>IHT Package</a:t>
                </a:r>
              </a:p>
              <a:p>
                <a:pPr lvl="1"/>
                <a:r>
                  <a:rPr lang="en-US" sz="2400" dirty="0"/>
                  <a:t>https://</a:t>
                </a:r>
                <a:r>
                  <a:rPr lang="en-US" sz="2400" dirty="0" err="1"/>
                  <a:t>github.com</a:t>
                </a:r>
                <a:r>
                  <a:rPr lang="en-US" sz="2400" dirty="0"/>
                  <a:t>/</a:t>
                </a:r>
                <a:r>
                  <a:rPr lang="en-US" sz="2400" dirty="0" err="1"/>
                  <a:t>klkeys</a:t>
                </a:r>
                <a:r>
                  <a:rPr lang="en-US" sz="2400" dirty="0"/>
                  <a:t>/</a:t>
                </a:r>
                <a:r>
                  <a:rPr lang="en-US" sz="2400" dirty="0" err="1"/>
                  <a:t>IHT.jl</a:t>
                </a:r>
                <a:endParaRPr lang="en-US" sz="2400" dirty="0"/>
              </a:p>
              <a:p>
                <a:r>
                  <a:rPr lang="en-US" sz="3000" dirty="0"/>
                  <a:t>PLINK Package</a:t>
                </a:r>
              </a:p>
              <a:p>
                <a:pPr lvl="1"/>
                <a:r>
                  <a:rPr lang="en-US" sz="2400" dirty="0"/>
                  <a:t>https://</a:t>
                </a:r>
                <a:r>
                  <a:rPr lang="en-US" sz="2400" dirty="0" err="1" smtClean="0"/>
                  <a:t>github.com</a:t>
                </a:r>
                <a:r>
                  <a:rPr lang="en-US" sz="2400" dirty="0" smtClean="0"/>
                  <a:t>/</a:t>
                </a:r>
                <a:r>
                  <a:rPr lang="en-US" sz="2400" dirty="0" err="1" smtClean="0"/>
                  <a:t>klkeys</a:t>
                </a:r>
                <a:r>
                  <a:rPr lang="en-US" sz="2400" dirty="0" smtClean="0"/>
                  <a:t>/</a:t>
                </a:r>
                <a:r>
                  <a:rPr lang="en-US" sz="2400" dirty="0" err="1" smtClean="0"/>
                  <a:t>PLINK.jl</a:t>
                </a:r>
                <a:endParaRPr lang="en-US" dirty="0" smtClean="0"/>
              </a:p>
              <a:p>
                <a:r>
                  <a:rPr lang="en-US" dirty="0" smtClean="0"/>
                  <a:t>Iterative Hard </a:t>
                </a:r>
                <a:r>
                  <a:rPr lang="en-US" dirty="0" err="1" smtClean="0"/>
                  <a:t>Thresholding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/>
                  <a:t>-</a:t>
                </a:r>
                <a:r>
                  <a:rPr lang="en-US" sz="2400" dirty="0" smtClean="0"/>
                  <a:t>penalized multivariate regression</a:t>
                </a:r>
              </a:p>
              <a:p>
                <a:pPr lvl="1"/>
                <a:endParaRPr lang="en-US" sz="2400" dirty="0" smtClean="0"/>
              </a:p>
              <a:p>
                <a:pPr lvl="1"/>
                <a:endParaRPr lang="en-US" sz="2400" dirty="0" smtClean="0"/>
              </a:p>
              <a:p>
                <a:pPr lvl="1"/>
                <a:r>
                  <a:rPr lang="en-US" sz="2400" dirty="0" smtClean="0"/>
                  <a:t>NP-hard, so use the heuristic projected gradient update</a:t>
                </a:r>
              </a:p>
              <a:p>
                <a:pPr marL="457200" lvl="1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46887" y="4429194"/>
                <a:ext cx="6437869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bg-BG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charset="0"/>
                                </a:rPr>
                                <m:t>𝑿</m:t>
                              </m:r>
                              <m:r>
                                <a:rPr lang="en-US" b="1" i="1">
                                  <a:latin typeface="Cambria Math" charset="0"/>
                                </a:rPr>
                                <m:t>𝜷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</a:rPr>
                        <m:t>𝜆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charset="0"/>
                                </a:rPr>
                                <m:t>𝜷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887" y="4429194"/>
                <a:ext cx="6437869" cy="6347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46886" y="5633199"/>
                <a:ext cx="6437869" cy="400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charset="0"/>
                            </a:rPr>
                            <m:t>𝜷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+1</m:t>
                          </m:r>
                        </m:sup>
                      </m:sSup>
                      <m:r>
                        <a:rPr lang="en-US" b="1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charset="0"/>
                                </a:rPr>
                                <m:t>𝜷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𝜇</m:t>
                          </m:r>
                          <m:r>
                            <a:rPr lang="en-US" b="0" i="0" smtClean="0">
                              <a:latin typeface="Cambria Math" charset="0"/>
                            </a:rPr>
                            <m:t>∇</m:t>
                          </m:r>
                          <m:d>
                            <m:dPr>
                              <m:ctrlPr>
                                <a:rPr lang="is-IS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s-IS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charset="0"/>
                                    </a:rPr>
                                    <m:t>𝜷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886" y="5633199"/>
                <a:ext cx="6437869" cy="400366"/>
              </a:xfrm>
              <a:prstGeom prst="rect">
                <a:avLst/>
              </a:prstGeom>
              <a:blipFill rotWithShape="0"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24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 Julia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Simulating data and testing IHT compared with Lasso and MCP gives favorable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Provides reasonable results on real GWAS data</a:t>
            </a:r>
            <a:endParaRPr lang="en-US" dirty="0" smtClean="0"/>
          </a:p>
          <a:p>
            <a:r>
              <a:rPr lang="en-US" dirty="0" smtClean="0"/>
              <a:t>Julia </a:t>
            </a:r>
            <a:r>
              <a:rPr lang="en-US" dirty="0" smtClean="0"/>
              <a:t>implementation reduces run time compared to original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6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</a:t>
            </a:r>
            <a:r>
              <a:rPr lang="en-US" dirty="0" smtClean="0"/>
              <a:t>Multiple Simulated Datasets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02907"/>
              </p:ext>
            </p:extLst>
          </p:nvPr>
        </p:nvGraphicFramePr>
        <p:xfrm>
          <a:off x="457200" y="1854844"/>
          <a:ext cx="8131219" cy="152834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78929"/>
                <a:gridCol w="1208715"/>
                <a:gridCol w="1208715"/>
                <a:gridCol w="1208715"/>
                <a:gridCol w="1208715"/>
                <a:gridCol w="1208715"/>
                <a:gridCol w="1208715"/>
              </a:tblGrid>
              <a:tr h="355922">
                <a:tc>
                  <a:txBody>
                    <a:bodyPr/>
                    <a:lstStyle/>
                    <a:p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7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Simulation Method 1</a:t>
                      </a:r>
                      <a:endParaRPr lang="en-US" sz="17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7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Simulation Method 2</a:t>
                      </a:r>
                      <a:endParaRPr lang="en-US" sz="17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7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Simulation Method 3</a:t>
                      </a:r>
                      <a:endParaRPr lang="en-US" sz="17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529">
                <a:tc>
                  <a:txBody>
                    <a:bodyPr/>
                    <a:lstStyle/>
                    <a:p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Precision</a:t>
                      </a:r>
                      <a:endParaRPr lang="en-US" b="1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Recall</a:t>
                      </a:r>
                      <a:endParaRPr lang="en-US" b="1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Precision</a:t>
                      </a:r>
                      <a:endParaRPr lang="en-US" b="1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Recall</a:t>
                      </a:r>
                      <a:endParaRPr lang="en-US" b="1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Precision</a:t>
                      </a:r>
                      <a:endParaRPr lang="en-US" b="1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Recall</a:t>
                      </a:r>
                      <a:endParaRPr lang="en-US" b="1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5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IHT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.50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.70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.58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.70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1.00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.70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5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Lasso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1.00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1.00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.09</a:t>
                      </a:r>
                      <a:endParaRPr lang="en-US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1.00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.17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.90</a:t>
                      </a:r>
                      <a:endParaRPr lang="en-US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5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5166</TotalTime>
  <Words>146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Cambria Math</vt:lpstr>
      <vt:lpstr>Helvetica Neue</vt:lpstr>
      <vt:lpstr>Arial</vt:lpstr>
      <vt:lpstr>Office Theme</vt:lpstr>
      <vt:lpstr>GWAS Analysis in Julia</vt:lpstr>
      <vt:lpstr>Genome Wide Association Study (GWAS)</vt:lpstr>
      <vt:lpstr>GWAS Vocabulary</vt:lpstr>
      <vt:lpstr>Analysis in Julia</vt:lpstr>
      <vt:lpstr>Analysis in Julia </vt:lpstr>
      <vt:lpstr>Analysis of Multiple Simulated Datasets</vt:lpstr>
    </vt:vector>
  </TitlesOfParts>
  <Company>Caltech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McCue</dc:creator>
  <cp:lastModifiedBy>Microsoft Office User</cp:lastModifiedBy>
  <cp:revision>22</cp:revision>
  <dcterms:created xsi:type="dcterms:W3CDTF">2016-10-23T01:05:03Z</dcterms:created>
  <dcterms:modified xsi:type="dcterms:W3CDTF">2016-10-26T15:20:50Z</dcterms:modified>
</cp:coreProperties>
</file>