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6"/>
  </p:notesMasterIdLst>
  <p:sldIdLst>
    <p:sldId id="256" r:id="rId2"/>
    <p:sldId id="273" r:id="rId3"/>
    <p:sldId id="272" r:id="rId4"/>
    <p:sldId id="268" r:id="rId5"/>
    <p:sldId id="269" r:id="rId6"/>
    <p:sldId id="270" r:id="rId7"/>
    <p:sldId id="271" r:id="rId8"/>
    <p:sldId id="257" r:id="rId9"/>
    <p:sldId id="258" r:id="rId10"/>
    <p:sldId id="259" r:id="rId11"/>
    <p:sldId id="260" r:id="rId12"/>
    <p:sldId id="261" r:id="rId13"/>
    <p:sldId id="262" r:id="rId14"/>
    <p:sldId id="263" r:id="rId15"/>
    <p:sldId id="264" r:id="rId16"/>
    <p:sldId id="265" r:id="rId17"/>
    <p:sldId id="266" r:id="rId18"/>
    <p:sldId id="267" r:id="rId19"/>
    <p:sldId id="278" r:id="rId20"/>
    <p:sldId id="279" r:id="rId21"/>
    <p:sldId id="275" r:id="rId22"/>
    <p:sldId id="276" r:id="rId23"/>
    <p:sldId id="280" r:id="rId24"/>
    <p:sldId id="281" r:id="rId2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515" autoAdjust="0"/>
  </p:normalViewPr>
  <p:slideViewPr>
    <p:cSldViewPr snapToGrid="0">
      <p:cViewPr varScale="1">
        <p:scale>
          <a:sx n="66" d="100"/>
          <a:sy n="66" d="100"/>
        </p:scale>
        <p:origin x="128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B1C6D88B-E827-4924-81F1-C67E7CDD694E}" type="datetimeFigureOut">
              <a:rPr lang="en-US" smtClean="0"/>
              <a:t>12/23/2015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8552F182-A658-4507-84A2-C91057B4F83D}" type="slidenum">
              <a:rPr lang="en-US" smtClean="0"/>
              <a:t>‹#›</a:t>
            </a:fld>
            <a:endParaRPr lang="en-US"/>
          </a:p>
        </p:txBody>
      </p:sp>
    </p:spTree>
    <p:extLst>
      <p:ext uri="{BB962C8B-B14F-4D97-AF65-F5344CB8AC3E}">
        <p14:creationId xmlns:p14="http://schemas.microsoft.com/office/powerpoint/2010/main" val="1255018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52F182-A658-4507-84A2-C91057B4F83D}" type="slidenum">
              <a:rPr lang="en-US" smtClean="0"/>
              <a:t>2</a:t>
            </a:fld>
            <a:endParaRPr lang="en-US"/>
          </a:p>
        </p:txBody>
      </p:sp>
    </p:spTree>
    <p:extLst>
      <p:ext uri="{BB962C8B-B14F-4D97-AF65-F5344CB8AC3E}">
        <p14:creationId xmlns:p14="http://schemas.microsoft.com/office/powerpoint/2010/main" val="2945619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52F182-A658-4507-84A2-C91057B4F83D}" type="slidenum">
              <a:rPr lang="en-US" smtClean="0"/>
              <a:t>3</a:t>
            </a:fld>
            <a:endParaRPr lang="en-US"/>
          </a:p>
        </p:txBody>
      </p:sp>
    </p:spTree>
    <p:extLst>
      <p:ext uri="{BB962C8B-B14F-4D97-AF65-F5344CB8AC3E}">
        <p14:creationId xmlns:p14="http://schemas.microsoft.com/office/powerpoint/2010/main" val="2033559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52F182-A658-4507-84A2-C91057B4F83D}" type="slidenum">
              <a:rPr lang="en-US" smtClean="0"/>
              <a:t>4</a:t>
            </a:fld>
            <a:endParaRPr lang="en-US"/>
          </a:p>
        </p:txBody>
      </p:sp>
    </p:spTree>
    <p:extLst>
      <p:ext uri="{BB962C8B-B14F-4D97-AF65-F5344CB8AC3E}">
        <p14:creationId xmlns:p14="http://schemas.microsoft.com/office/powerpoint/2010/main" val="2415186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52F182-A658-4507-84A2-C91057B4F83D}" type="slidenum">
              <a:rPr lang="en-US" smtClean="0"/>
              <a:t>5</a:t>
            </a:fld>
            <a:endParaRPr lang="en-US"/>
          </a:p>
        </p:txBody>
      </p:sp>
    </p:spTree>
    <p:extLst>
      <p:ext uri="{BB962C8B-B14F-4D97-AF65-F5344CB8AC3E}">
        <p14:creationId xmlns:p14="http://schemas.microsoft.com/office/powerpoint/2010/main" val="2817877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B158C5-B6F3-46FD-B75D-24EF6BA453CD}" type="datetimeFigureOut">
              <a:rPr lang="en-US" smtClean="0"/>
              <a:t>12/23/2015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01DA1-53CE-419E-B30B-25800BDA327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1106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B158C5-B6F3-46FD-B75D-24EF6BA453CD}" type="datetimeFigureOut">
              <a:rPr lang="en-US" smtClean="0"/>
              <a:t>12/23/2015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01DA1-53CE-419E-B30B-25800BDA3278}" type="slidenum">
              <a:rPr lang="en-US" smtClean="0"/>
              <a:t>‹#›</a:t>
            </a:fld>
            <a:endParaRPr lang="en-US"/>
          </a:p>
        </p:txBody>
      </p:sp>
    </p:spTree>
    <p:extLst>
      <p:ext uri="{BB962C8B-B14F-4D97-AF65-F5344CB8AC3E}">
        <p14:creationId xmlns:p14="http://schemas.microsoft.com/office/powerpoint/2010/main" val="1315226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B158C5-B6F3-46FD-B75D-24EF6BA453CD}" type="datetimeFigureOut">
              <a:rPr lang="en-US" smtClean="0"/>
              <a:t>12/23/2015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01DA1-53CE-419E-B30B-25800BDA3278}" type="slidenum">
              <a:rPr lang="en-US" smtClean="0"/>
              <a:t>‹#›</a:t>
            </a:fld>
            <a:endParaRPr lang="en-US"/>
          </a:p>
        </p:txBody>
      </p:sp>
    </p:spTree>
    <p:extLst>
      <p:ext uri="{BB962C8B-B14F-4D97-AF65-F5344CB8AC3E}">
        <p14:creationId xmlns:p14="http://schemas.microsoft.com/office/powerpoint/2010/main" val="1528212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B158C5-B6F3-46FD-B75D-24EF6BA453CD}" type="datetimeFigureOut">
              <a:rPr lang="en-US" smtClean="0"/>
              <a:t>12/23/2015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01DA1-53CE-419E-B30B-25800BDA3278}" type="slidenum">
              <a:rPr lang="en-US" smtClean="0"/>
              <a:t>‹#›</a:t>
            </a:fld>
            <a:endParaRPr lang="en-US"/>
          </a:p>
        </p:txBody>
      </p:sp>
    </p:spTree>
    <p:extLst>
      <p:ext uri="{BB962C8B-B14F-4D97-AF65-F5344CB8AC3E}">
        <p14:creationId xmlns:p14="http://schemas.microsoft.com/office/powerpoint/2010/main" val="749320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B158C5-B6F3-46FD-B75D-24EF6BA453CD}" type="datetimeFigureOut">
              <a:rPr lang="en-US" smtClean="0"/>
              <a:t>12/23/2015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01DA1-53CE-419E-B30B-25800BDA327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620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B158C5-B6F3-46FD-B75D-24EF6BA453CD}" type="datetimeFigureOut">
              <a:rPr lang="en-US" smtClean="0"/>
              <a:t>12/23/2015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01DA1-53CE-419E-B30B-25800BDA3278}" type="slidenum">
              <a:rPr lang="en-US" smtClean="0"/>
              <a:t>‹#›</a:t>
            </a:fld>
            <a:endParaRPr lang="en-US"/>
          </a:p>
        </p:txBody>
      </p:sp>
    </p:spTree>
    <p:extLst>
      <p:ext uri="{BB962C8B-B14F-4D97-AF65-F5344CB8AC3E}">
        <p14:creationId xmlns:p14="http://schemas.microsoft.com/office/powerpoint/2010/main" val="4127814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B158C5-B6F3-46FD-B75D-24EF6BA453CD}" type="datetimeFigureOut">
              <a:rPr lang="en-US" smtClean="0"/>
              <a:t>12/23/2015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B01DA1-53CE-419E-B30B-25800BDA3278}" type="slidenum">
              <a:rPr lang="en-US" smtClean="0"/>
              <a:t>‹#›</a:t>
            </a:fld>
            <a:endParaRPr lang="en-US"/>
          </a:p>
        </p:txBody>
      </p:sp>
    </p:spTree>
    <p:extLst>
      <p:ext uri="{BB962C8B-B14F-4D97-AF65-F5344CB8AC3E}">
        <p14:creationId xmlns:p14="http://schemas.microsoft.com/office/powerpoint/2010/main" val="466024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4B158C5-B6F3-46FD-B75D-24EF6BA453CD}" type="datetimeFigureOut">
              <a:rPr lang="en-US" smtClean="0"/>
              <a:t>12/23/2015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B01DA1-53CE-419E-B30B-25800BDA3278}" type="slidenum">
              <a:rPr lang="en-US" smtClean="0"/>
              <a:t>‹#›</a:t>
            </a:fld>
            <a:endParaRPr lang="en-US"/>
          </a:p>
        </p:txBody>
      </p:sp>
    </p:spTree>
    <p:extLst>
      <p:ext uri="{BB962C8B-B14F-4D97-AF65-F5344CB8AC3E}">
        <p14:creationId xmlns:p14="http://schemas.microsoft.com/office/powerpoint/2010/main" val="3491178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4B158C5-B6F3-46FD-B75D-24EF6BA453CD}" type="datetimeFigureOut">
              <a:rPr lang="en-US" smtClean="0"/>
              <a:t>12/23/2015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5B01DA1-53CE-419E-B30B-25800BDA3278}" type="slidenum">
              <a:rPr lang="en-US" smtClean="0"/>
              <a:t>‹#›</a:t>
            </a:fld>
            <a:endParaRPr lang="en-US"/>
          </a:p>
        </p:txBody>
      </p:sp>
    </p:spTree>
    <p:extLst>
      <p:ext uri="{BB962C8B-B14F-4D97-AF65-F5344CB8AC3E}">
        <p14:creationId xmlns:p14="http://schemas.microsoft.com/office/powerpoint/2010/main" val="1636945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4B158C5-B6F3-46FD-B75D-24EF6BA453CD}" type="datetimeFigureOut">
              <a:rPr lang="en-US" smtClean="0"/>
              <a:t>12/23/2015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5B01DA1-53CE-419E-B30B-25800BDA3278}" type="slidenum">
              <a:rPr lang="en-US" smtClean="0"/>
              <a:t>‹#›</a:t>
            </a:fld>
            <a:endParaRPr lang="en-US"/>
          </a:p>
        </p:txBody>
      </p:sp>
    </p:spTree>
    <p:extLst>
      <p:ext uri="{BB962C8B-B14F-4D97-AF65-F5344CB8AC3E}">
        <p14:creationId xmlns:p14="http://schemas.microsoft.com/office/powerpoint/2010/main" val="4128714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B158C5-B6F3-46FD-B75D-24EF6BA453CD}" type="datetimeFigureOut">
              <a:rPr lang="en-US" smtClean="0"/>
              <a:t>12/23/2015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01DA1-53CE-419E-B30B-25800BDA3278}" type="slidenum">
              <a:rPr lang="en-US" smtClean="0"/>
              <a:t>‹#›</a:t>
            </a:fld>
            <a:endParaRPr lang="en-US"/>
          </a:p>
        </p:txBody>
      </p:sp>
    </p:spTree>
    <p:extLst>
      <p:ext uri="{BB962C8B-B14F-4D97-AF65-F5344CB8AC3E}">
        <p14:creationId xmlns:p14="http://schemas.microsoft.com/office/powerpoint/2010/main" val="4083180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4B158C5-B6F3-46FD-B75D-24EF6BA453CD}" type="datetimeFigureOut">
              <a:rPr lang="en-US" smtClean="0"/>
              <a:t>12/23/2015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5B01DA1-53CE-419E-B30B-25800BDA327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23574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830354"/>
            <a:ext cx="10058400" cy="2165481"/>
          </a:xfrm>
        </p:spPr>
        <p:txBody>
          <a:bodyPr>
            <a:noAutofit/>
          </a:bodyPr>
          <a:lstStyle/>
          <a:p>
            <a:pPr algn="ctr"/>
            <a:r>
              <a:rPr lang="en-US" sz="4000" dirty="0" smtClean="0"/>
              <a:t>The Swept Rule</a:t>
            </a:r>
            <a:br>
              <a:rPr lang="en-US" sz="4000" dirty="0" smtClean="0"/>
            </a:br>
            <a:r>
              <a:rPr lang="en-US" sz="4000" dirty="0" smtClean="0"/>
              <a:t>for </a:t>
            </a:r>
            <a:br>
              <a:rPr lang="en-US" sz="4000" dirty="0" smtClean="0"/>
            </a:br>
            <a:r>
              <a:rPr lang="en-US" sz="4000" dirty="0" smtClean="0"/>
              <a:t>Breaking the Latency Barrier</a:t>
            </a:r>
            <a:br>
              <a:rPr lang="en-US" sz="4000" dirty="0" smtClean="0"/>
            </a:br>
            <a:r>
              <a:rPr lang="en-US" sz="4000" dirty="0" smtClean="0"/>
              <a:t>in</a:t>
            </a:r>
            <a:br>
              <a:rPr lang="en-US" sz="4000" dirty="0" smtClean="0"/>
            </a:br>
            <a:r>
              <a:rPr lang="en-US" sz="4000" dirty="0" smtClean="0"/>
              <a:t>Time-Advancing PDEs</a:t>
            </a:r>
            <a:endParaRPr lang="en-US" sz="4000" dirty="0"/>
          </a:p>
        </p:txBody>
      </p:sp>
      <p:sp>
        <p:nvSpPr>
          <p:cNvPr id="3" name="Subtitle 2"/>
          <p:cNvSpPr>
            <a:spLocks noGrp="1"/>
          </p:cNvSpPr>
          <p:nvPr>
            <p:ph type="subTitle" idx="1"/>
          </p:nvPr>
        </p:nvSpPr>
        <p:spPr>
          <a:xfrm>
            <a:off x="1097281" y="3332509"/>
            <a:ext cx="10058400" cy="3248913"/>
          </a:xfrm>
        </p:spPr>
        <p:txBody>
          <a:bodyPr>
            <a:normAutofit fontScale="25000" lnSpcReduction="20000"/>
          </a:bodyPr>
          <a:lstStyle/>
          <a:p>
            <a:pPr algn="ctr"/>
            <a:r>
              <a:rPr lang="en-US" sz="8800" dirty="0" smtClean="0"/>
              <a:t>FINAL PROJECT </a:t>
            </a:r>
            <a:r>
              <a:rPr lang="en-US" sz="8800" b="1" dirty="0" smtClean="0"/>
              <a:t>MIT 18.337 </a:t>
            </a:r>
            <a:r>
              <a:rPr lang="en-US" sz="8800" dirty="0" smtClean="0"/>
              <a:t>Fall 2015</a:t>
            </a:r>
          </a:p>
          <a:p>
            <a:pPr algn="ctr"/>
            <a:r>
              <a:rPr lang="en-US" sz="8800" dirty="0"/>
              <a:t>Project supervisor: Professor </a:t>
            </a:r>
            <a:r>
              <a:rPr lang="en-US" sz="8800" dirty="0" err="1"/>
              <a:t>qiqi</a:t>
            </a:r>
            <a:r>
              <a:rPr lang="en-US" sz="8800" dirty="0"/>
              <a:t> </a:t>
            </a:r>
            <a:r>
              <a:rPr lang="en-US" sz="8800" dirty="0" err="1"/>
              <a:t>wang</a:t>
            </a:r>
            <a:endParaRPr lang="en-US" sz="8800" dirty="0"/>
          </a:p>
          <a:p>
            <a:pPr algn="ctr"/>
            <a:endParaRPr lang="en-US" sz="8800" dirty="0" smtClean="0"/>
          </a:p>
          <a:p>
            <a:pPr algn="ctr"/>
            <a:r>
              <a:rPr lang="en-US" sz="8800" dirty="0" err="1" smtClean="0"/>
              <a:t>Maitham</a:t>
            </a:r>
            <a:r>
              <a:rPr lang="en-US" sz="8800" dirty="0" smtClean="0"/>
              <a:t> </a:t>
            </a:r>
            <a:r>
              <a:rPr lang="en-US" sz="8800" dirty="0" smtClean="0"/>
              <a:t>ALHUBAIL</a:t>
            </a:r>
          </a:p>
          <a:p>
            <a:pPr algn="ctr"/>
            <a:r>
              <a:rPr lang="en-US" sz="8800" dirty="0"/>
              <a:t>Mohamad </a:t>
            </a:r>
            <a:r>
              <a:rPr lang="en-US" sz="8800" dirty="0" smtClean="0"/>
              <a:t>Sindi</a:t>
            </a:r>
            <a:endParaRPr lang="en-US" sz="8800" dirty="0" smtClean="0"/>
          </a:p>
          <a:p>
            <a:pPr algn="ctr"/>
            <a:r>
              <a:rPr lang="en-US" sz="8800" dirty="0" err="1" smtClean="0"/>
              <a:t>Abdulaziz</a:t>
            </a:r>
            <a:r>
              <a:rPr lang="en-US" sz="8800" dirty="0" smtClean="0"/>
              <a:t> </a:t>
            </a:r>
            <a:r>
              <a:rPr lang="en-US" sz="8800" dirty="0" err="1" smtClean="0"/>
              <a:t>alBaiz</a:t>
            </a:r>
            <a:endParaRPr lang="en-US" sz="8800" dirty="0" smtClean="0"/>
          </a:p>
          <a:p>
            <a:pPr algn="ctr"/>
            <a:r>
              <a:rPr lang="en-US" sz="8800" dirty="0" smtClean="0"/>
              <a:t>Mohammad </a:t>
            </a:r>
            <a:r>
              <a:rPr lang="en-US" sz="8800" dirty="0" err="1"/>
              <a:t>AlAdwani</a:t>
            </a:r>
            <a:r>
              <a:rPr lang="en-US" sz="8800" dirty="0"/>
              <a:t> </a:t>
            </a:r>
          </a:p>
          <a:p>
            <a:pPr algn="ctr"/>
            <a:endParaRPr lang="en-US" sz="8800" dirty="0" smtClean="0"/>
          </a:p>
          <a:p>
            <a:pPr algn="ctr"/>
            <a:endParaRPr lang="en-US" sz="8800" dirty="0"/>
          </a:p>
          <a:p>
            <a:pPr algn="ctr"/>
            <a:endParaRPr lang="en-US" sz="4800" dirty="0" smtClean="0"/>
          </a:p>
          <a:p>
            <a:pPr algn="ctr"/>
            <a:endParaRPr lang="en-US" sz="4400" dirty="0" smtClean="0"/>
          </a:p>
          <a:p>
            <a:pPr algn="ctr"/>
            <a:endParaRPr lang="en-US" dirty="0"/>
          </a:p>
        </p:txBody>
      </p:sp>
      <p:pic>
        <p:nvPicPr>
          <p:cNvPr id="4" name="Picture 2" descr="https://acdl-web.mit.edu/sites/default/files/acdl-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3103" y="6331203"/>
            <a:ext cx="1036320" cy="526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926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Swept Rule in 2D   </a:t>
            </a:r>
            <a:r>
              <a:rPr lang="en-US" dirty="0" err="1" smtClean="0"/>
              <a:t>cont</a:t>
            </a:r>
            <a:r>
              <a:rPr lang="en-US" dirty="0" smtClean="0"/>
              <a:t>…</a:t>
            </a:r>
            <a:endParaRPr lang="en-US" dirty="0"/>
          </a:p>
        </p:txBody>
      </p:sp>
      <p:sp>
        <p:nvSpPr>
          <p:cNvPr id="4" name="Content Placeholder 2"/>
          <p:cNvSpPr>
            <a:spLocks noGrp="1"/>
          </p:cNvSpPr>
          <p:nvPr>
            <p:ph idx="1"/>
          </p:nvPr>
        </p:nvSpPr>
        <p:spPr>
          <a:xfrm>
            <a:off x="838200" y="1825625"/>
            <a:ext cx="4656438" cy="4351338"/>
          </a:xfrm>
        </p:spPr>
        <p:txBody>
          <a:bodyPr/>
          <a:lstStyle/>
          <a:p>
            <a:pPr lvl="1"/>
            <a:r>
              <a:rPr lang="en-US" sz="2800" dirty="0" smtClean="0"/>
              <a:t>At this stage, no further processing is possible</a:t>
            </a:r>
          </a:p>
          <a:p>
            <a:pPr lvl="1"/>
            <a:endParaRPr lang="en-US" sz="2800" dirty="0" smtClean="0"/>
          </a:p>
          <a:p>
            <a:pPr lvl="1"/>
            <a:r>
              <a:rPr lang="en-US" sz="2800" dirty="0" smtClean="0"/>
              <a:t>Prepare for the first communication!!</a:t>
            </a:r>
          </a:p>
          <a:p>
            <a:pPr lvl="1"/>
            <a:endParaRPr lang="en-US" sz="2800" dirty="0" smtClean="0"/>
          </a:p>
          <a:p>
            <a:pPr lvl="1"/>
            <a:r>
              <a:rPr lang="en-US" sz="2800" dirty="0" smtClean="0"/>
              <a:t>But, communicate WHAT??</a:t>
            </a:r>
          </a:p>
          <a:p>
            <a:endParaRPr lang="en-US" dirty="0" smtClean="0"/>
          </a:p>
          <a:p>
            <a:endParaRPr lang="en-US" dirty="0" smtClean="0"/>
          </a:p>
          <a:p>
            <a:endParaRPr lang="en-US" dirty="0"/>
          </a:p>
        </p:txBody>
      </p:sp>
      <p:pic>
        <p:nvPicPr>
          <p:cNvPr id="5" name="Picture 4"/>
          <p:cNvPicPr>
            <a:picLocks noChangeAspect="1"/>
          </p:cNvPicPr>
          <p:nvPr/>
        </p:nvPicPr>
        <p:blipFill>
          <a:blip r:embed="rId2"/>
          <a:stretch>
            <a:fillRect/>
          </a:stretch>
        </p:blipFill>
        <p:spPr>
          <a:xfrm>
            <a:off x="5675870" y="1690688"/>
            <a:ext cx="5865856" cy="4368474"/>
          </a:xfrm>
          <a:prstGeom prst="rect">
            <a:avLst/>
          </a:prstGeom>
        </p:spPr>
      </p:pic>
      <p:pic>
        <p:nvPicPr>
          <p:cNvPr id="6" name="Picture 2" descr="https://acdl-web.mit.edu/sites/default/files/acdl-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5681" y="6331203"/>
            <a:ext cx="1036320" cy="526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11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Swept Rule in 2D   </a:t>
            </a:r>
            <a:r>
              <a:rPr lang="en-US" dirty="0" err="1" smtClean="0"/>
              <a:t>cont</a:t>
            </a:r>
            <a:r>
              <a:rPr lang="en-US" dirty="0" smtClean="0"/>
              <a:t>…</a:t>
            </a:r>
            <a:endParaRPr lang="en-US" dirty="0"/>
          </a:p>
        </p:txBody>
      </p:sp>
      <p:sp>
        <p:nvSpPr>
          <p:cNvPr id="3" name="Content Placeholder 2"/>
          <p:cNvSpPr>
            <a:spLocks noGrp="1"/>
          </p:cNvSpPr>
          <p:nvPr>
            <p:ph idx="1"/>
          </p:nvPr>
        </p:nvSpPr>
        <p:spPr>
          <a:xfrm>
            <a:off x="755822" y="1858576"/>
            <a:ext cx="4837670" cy="4351338"/>
          </a:xfrm>
        </p:spPr>
        <p:txBody>
          <a:bodyPr>
            <a:normAutofit/>
          </a:bodyPr>
          <a:lstStyle/>
          <a:p>
            <a:pPr lvl="1"/>
            <a:r>
              <a:rPr lang="en-US" sz="2800" dirty="0" smtClean="0"/>
              <a:t>The Panels of the Pyramids become our communication UNIT</a:t>
            </a:r>
          </a:p>
          <a:p>
            <a:pPr lvl="1"/>
            <a:endParaRPr lang="en-US" sz="2800" dirty="0" smtClean="0"/>
          </a:p>
          <a:p>
            <a:pPr lvl="1"/>
            <a:r>
              <a:rPr lang="en-US" sz="2800" dirty="0" smtClean="0"/>
              <a:t>It encapsulates data for different cells at different </a:t>
            </a:r>
            <a:r>
              <a:rPr lang="en-US" sz="2800" dirty="0" err="1" smtClean="0"/>
              <a:t>timesteps</a:t>
            </a:r>
            <a:r>
              <a:rPr lang="en-US" sz="2800" dirty="0" smtClean="0"/>
              <a:t>!</a:t>
            </a:r>
            <a:endParaRPr lang="en-US" sz="2800" dirty="0"/>
          </a:p>
        </p:txBody>
      </p:sp>
      <p:pic>
        <p:nvPicPr>
          <p:cNvPr id="7" name="Picture 6"/>
          <p:cNvPicPr>
            <a:picLocks noChangeAspect="1"/>
          </p:cNvPicPr>
          <p:nvPr/>
        </p:nvPicPr>
        <p:blipFill>
          <a:blip r:embed="rId2"/>
          <a:stretch>
            <a:fillRect/>
          </a:stretch>
        </p:blipFill>
        <p:spPr>
          <a:xfrm>
            <a:off x="8070481" y="471360"/>
            <a:ext cx="3875903" cy="2606545"/>
          </a:xfrm>
          <a:prstGeom prst="rect">
            <a:avLst/>
          </a:prstGeom>
        </p:spPr>
      </p:pic>
      <p:pic>
        <p:nvPicPr>
          <p:cNvPr id="8" name="Picture 7"/>
          <p:cNvPicPr>
            <a:picLocks noChangeAspect="1"/>
          </p:cNvPicPr>
          <p:nvPr/>
        </p:nvPicPr>
        <p:blipFill>
          <a:blip r:embed="rId3"/>
          <a:stretch>
            <a:fillRect/>
          </a:stretch>
        </p:blipFill>
        <p:spPr>
          <a:xfrm>
            <a:off x="5016843" y="2955196"/>
            <a:ext cx="3434277" cy="3221711"/>
          </a:xfrm>
          <a:prstGeom prst="rect">
            <a:avLst/>
          </a:prstGeom>
        </p:spPr>
      </p:pic>
      <p:sp>
        <p:nvSpPr>
          <p:cNvPr id="9" name="Down Arrow 8"/>
          <p:cNvSpPr/>
          <p:nvPr/>
        </p:nvSpPr>
        <p:spPr>
          <a:xfrm rot="3162128">
            <a:off x="8628207" y="2556723"/>
            <a:ext cx="962555" cy="1879001"/>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4x</a:t>
            </a:r>
            <a:endParaRPr lang="en-US" dirty="0"/>
          </a:p>
        </p:txBody>
      </p:sp>
      <p:pic>
        <p:nvPicPr>
          <p:cNvPr id="10" name="Picture 2" descr="https://acdl-web.mit.edu/sites/default/files/acdl-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1" y="6331203"/>
            <a:ext cx="1036320" cy="526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0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Swept Rule in 2D   </a:t>
            </a:r>
            <a:r>
              <a:rPr lang="en-US" dirty="0" err="1" smtClean="0"/>
              <a:t>cont</a:t>
            </a:r>
            <a:r>
              <a:rPr lang="en-US" dirty="0" smtClean="0"/>
              <a:t>…</a:t>
            </a:r>
            <a:endParaRPr lang="en-US" dirty="0"/>
          </a:p>
        </p:txBody>
      </p:sp>
      <p:sp>
        <p:nvSpPr>
          <p:cNvPr id="3" name="Content Placeholder 2"/>
          <p:cNvSpPr>
            <a:spLocks noGrp="1"/>
          </p:cNvSpPr>
          <p:nvPr>
            <p:ph idx="1"/>
          </p:nvPr>
        </p:nvSpPr>
        <p:spPr>
          <a:xfrm>
            <a:off x="838200" y="1825625"/>
            <a:ext cx="4269259" cy="4351338"/>
          </a:xfrm>
        </p:spPr>
        <p:txBody>
          <a:bodyPr>
            <a:normAutofit/>
          </a:bodyPr>
          <a:lstStyle/>
          <a:p>
            <a:pPr lvl="1"/>
            <a:r>
              <a:rPr lang="en-US" sz="2800" dirty="0" smtClean="0"/>
              <a:t>Merging 2 panels of different pyramids generate valleys</a:t>
            </a:r>
          </a:p>
          <a:p>
            <a:pPr lvl="1"/>
            <a:endParaRPr lang="en-US" sz="2800" dirty="0"/>
          </a:p>
          <a:p>
            <a:pPr lvl="1"/>
            <a:r>
              <a:rPr lang="en-US" sz="2800" dirty="0" smtClean="0"/>
              <a:t>1 owned, 1 guest</a:t>
            </a:r>
          </a:p>
          <a:p>
            <a:pPr lvl="1"/>
            <a:endParaRPr lang="en-US" sz="2800" dirty="0" smtClean="0"/>
          </a:p>
          <a:p>
            <a:pPr lvl="1"/>
            <a:r>
              <a:rPr lang="en-US" sz="2800" dirty="0" smtClean="0"/>
              <a:t>Those can be filled as we have the full stencil for the internal cells</a:t>
            </a:r>
            <a:endParaRPr lang="en-US" sz="2800" dirty="0"/>
          </a:p>
        </p:txBody>
      </p:sp>
      <p:pic>
        <p:nvPicPr>
          <p:cNvPr id="5" name="Picture 4"/>
          <p:cNvPicPr>
            <a:picLocks noChangeAspect="1"/>
          </p:cNvPicPr>
          <p:nvPr/>
        </p:nvPicPr>
        <p:blipFill>
          <a:blip r:embed="rId2"/>
          <a:stretch>
            <a:fillRect/>
          </a:stretch>
        </p:blipFill>
        <p:spPr>
          <a:xfrm>
            <a:off x="5428736" y="2030391"/>
            <a:ext cx="5675226" cy="3189438"/>
          </a:xfrm>
          <a:prstGeom prst="rect">
            <a:avLst/>
          </a:prstGeom>
        </p:spPr>
      </p:pic>
      <p:pic>
        <p:nvPicPr>
          <p:cNvPr id="6" name="Picture 2" descr="https://acdl-web.mit.edu/sites/default/files/acdl-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5681" y="6331203"/>
            <a:ext cx="1036320" cy="526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2603567"/>
            <a:ext cx="4930218" cy="2958131"/>
          </a:xfrm>
          <a:prstGeom prst="rect">
            <a:avLst/>
          </a:prstGeom>
        </p:spPr>
      </p:pic>
      <p:pic>
        <p:nvPicPr>
          <p:cNvPr id="5" name="Picture 4"/>
          <p:cNvPicPr>
            <a:picLocks noChangeAspect="1"/>
          </p:cNvPicPr>
          <p:nvPr/>
        </p:nvPicPr>
        <p:blipFill>
          <a:blip r:embed="rId3"/>
          <a:stretch>
            <a:fillRect/>
          </a:stretch>
        </p:blipFill>
        <p:spPr>
          <a:xfrm>
            <a:off x="6417276" y="2867885"/>
            <a:ext cx="4131404" cy="2429493"/>
          </a:xfrm>
          <a:prstGeom prst="rect">
            <a:avLst/>
          </a:prstGeom>
        </p:spPr>
      </p:pic>
      <p:sp>
        <p:nvSpPr>
          <p:cNvPr id="6" name="Title 1"/>
          <p:cNvSpPr>
            <a:spLocks noGrp="1"/>
          </p:cNvSpPr>
          <p:nvPr>
            <p:ph type="title"/>
          </p:nvPr>
        </p:nvSpPr>
        <p:spPr/>
        <p:txBody>
          <a:bodyPr/>
          <a:lstStyle/>
          <a:p>
            <a:r>
              <a:rPr lang="en-US" dirty="0" smtClean="0"/>
              <a:t>Swept Rule in 2D   </a:t>
            </a:r>
            <a:r>
              <a:rPr lang="en-US" dirty="0" err="1" smtClean="0"/>
              <a:t>cont</a:t>
            </a:r>
            <a:r>
              <a:rPr lang="en-US" dirty="0" smtClean="0"/>
              <a:t>…</a:t>
            </a:r>
            <a:endParaRPr lang="en-US" dirty="0"/>
          </a:p>
        </p:txBody>
      </p:sp>
      <p:sp>
        <p:nvSpPr>
          <p:cNvPr id="7" name="Right Arrow 6"/>
          <p:cNvSpPr/>
          <p:nvPr/>
        </p:nvSpPr>
        <p:spPr>
          <a:xfrm>
            <a:off x="5020960" y="4082631"/>
            <a:ext cx="1787610" cy="749643"/>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smtClean="0"/>
              <a:t>Timestepping</a:t>
            </a:r>
            <a:endParaRPr lang="en-US" dirty="0"/>
          </a:p>
        </p:txBody>
      </p:sp>
      <p:pic>
        <p:nvPicPr>
          <p:cNvPr id="8" name="Picture 2" descr="https://acdl-web.mit.edu/sites/default/files/acdl-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1" y="6331203"/>
            <a:ext cx="1036320" cy="526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63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Swept Rule in 2D   </a:t>
            </a:r>
            <a:r>
              <a:rPr lang="en-US" dirty="0" err="1" smtClean="0"/>
              <a:t>cont</a:t>
            </a:r>
            <a:r>
              <a:rPr lang="en-US" dirty="0" smtClean="0"/>
              <a:t>…</a:t>
            </a:r>
            <a:endParaRPr lang="en-US" dirty="0"/>
          </a:p>
        </p:txBody>
      </p:sp>
      <p:sp>
        <p:nvSpPr>
          <p:cNvPr id="3" name="Content Placeholder 2"/>
          <p:cNvSpPr>
            <a:spLocks noGrp="1"/>
          </p:cNvSpPr>
          <p:nvPr>
            <p:ph idx="1"/>
          </p:nvPr>
        </p:nvSpPr>
        <p:spPr>
          <a:xfrm>
            <a:off x="838200" y="1825625"/>
            <a:ext cx="4854146" cy="4351338"/>
          </a:xfrm>
        </p:spPr>
        <p:txBody>
          <a:bodyPr>
            <a:normAutofit lnSpcReduction="10000"/>
          </a:bodyPr>
          <a:lstStyle/>
          <a:p>
            <a:pPr lvl="1"/>
            <a:r>
              <a:rPr lang="en-US" sz="2800" dirty="0" smtClean="0"/>
              <a:t>After the valley between 2 panels is filled, no further processing is possible</a:t>
            </a:r>
          </a:p>
          <a:p>
            <a:pPr lvl="1"/>
            <a:endParaRPr lang="en-US" sz="2800" dirty="0"/>
          </a:p>
          <a:p>
            <a:pPr lvl="1"/>
            <a:r>
              <a:rPr lang="en-US" sz="2800" dirty="0" smtClean="0"/>
              <a:t>We call these results bridges!</a:t>
            </a:r>
          </a:p>
          <a:p>
            <a:pPr lvl="1"/>
            <a:endParaRPr lang="en-US" sz="2800" dirty="0" smtClean="0"/>
          </a:p>
          <a:p>
            <a:pPr lvl="1"/>
            <a:r>
              <a:rPr lang="en-US" sz="2800" dirty="0" smtClean="0"/>
              <a:t>Prepare for the second communication!</a:t>
            </a:r>
          </a:p>
          <a:p>
            <a:pPr lvl="1"/>
            <a:endParaRPr lang="en-US" sz="2800" dirty="0" smtClean="0"/>
          </a:p>
          <a:p>
            <a:pPr lvl="1"/>
            <a:r>
              <a:rPr lang="en-US" sz="2800" dirty="0" smtClean="0"/>
              <a:t>Now, WHAT to communicate?!</a:t>
            </a:r>
            <a:endParaRPr lang="en-US" sz="2800" dirty="0"/>
          </a:p>
        </p:txBody>
      </p:sp>
      <p:pic>
        <p:nvPicPr>
          <p:cNvPr id="4" name="Picture 3"/>
          <p:cNvPicPr>
            <a:picLocks noChangeAspect="1"/>
          </p:cNvPicPr>
          <p:nvPr/>
        </p:nvPicPr>
        <p:blipFill>
          <a:blip r:embed="rId2"/>
          <a:stretch>
            <a:fillRect/>
          </a:stretch>
        </p:blipFill>
        <p:spPr>
          <a:xfrm>
            <a:off x="6422992" y="2107472"/>
            <a:ext cx="4645827" cy="4069491"/>
          </a:xfrm>
          <a:prstGeom prst="rect">
            <a:avLst/>
          </a:prstGeom>
        </p:spPr>
      </p:pic>
      <p:pic>
        <p:nvPicPr>
          <p:cNvPr id="6" name="Picture 2" descr="https://acdl-web.mit.edu/sites/default/files/acdl-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5681" y="6331203"/>
            <a:ext cx="1036320" cy="526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06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Swept Rule in 2D   </a:t>
            </a:r>
            <a:r>
              <a:rPr lang="en-US" dirty="0" err="1" smtClean="0"/>
              <a:t>cont</a:t>
            </a:r>
            <a:r>
              <a:rPr lang="en-US" dirty="0" smtClean="0"/>
              <a:t>…</a:t>
            </a:r>
            <a:endParaRPr lang="en-US" dirty="0"/>
          </a:p>
        </p:txBody>
      </p:sp>
      <p:sp>
        <p:nvSpPr>
          <p:cNvPr id="3" name="Content Placeholder 2"/>
          <p:cNvSpPr>
            <a:spLocks noGrp="1"/>
          </p:cNvSpPr>
          <p:nvPr>
            <p:ph idx="1"/>
          </p:nvPr>
        </p:nvSpPr>
        <p:spPr>
          <a:xfrm>
            <a:off x="838200" y="1825625"/>
            <a:ext cx="4870622" cy="4351338"/>
          </a:xfrm>
        </p:spPr>
        <p:txBody>
          <a:bodyPr>
            <a:normAutofit/>
          </a:bodyPr>
          <a:lstStyle/>
          <a:p>
            <a:pPr lvl="1"/>
            <a:r>
              <a:rPr lang="en-US" sz="2800" dirty="0" smtClean="0"/>
              <a:t>Again, we will communicate panels.  This time, the sides of the bridges!!</a:t>
            </a:r>
          </a:p>
          <a:p>
            <a:pPr lvl="1"/>
            <a:endParaRPr lang="en-US" sz="2800" dirty="0" smtClean="0"/>
          </a:p>
          <a:p>
            <a:pPr lvl="1"/>
            <a:r>
              <a:rPr lang="en-US" sz="2800" dirty="0" smtClean="0"/>
              <a:t>They have the same size as the previously communicated panels (the pyramid sides)!</a:t>
            </a:r>
            <a:endParaRPr lang="en-US" sz="2800" dirty="0"/>
          </a:p>
        </p:txBody>
      </p:sp>
      <p:pic>
        <p:nvPicPr>
          <p:cNvPr id="5" name="Picture 4"/>
          <p:cNvPicPr>
            <a:picLocks noChangeAspect="1"/>
          </p:cNvPicPr>
          <p:nvPr/>
        </p:nvPicPr>
        <p:blipFill>
          <a:blip r:embed="rId2"/>
          <a:stretch>
            <a:fillRect/>
          </a:stretch>
        </p:blipFill>
        <p:spPr>
          <a:xfrm>
            <a:off x="7335904" y="3715265"/>
            <a:ext cx="4246624" cy="2461182"/>
          </a:xfrm>
          <a:prstGeom prst="rect">
            <a:avLst/>
          </a:prstGeom>
        </p:spPr>
      </p:pic>
      <p:pic>
        <p:nvPicPr>
          <p:cNvPr id="6" name="Picture 5"/>
          <p:cNvPicPr>
            <a:picLocks noChangeAspect="1"/>
          </p:cNvPicPr>
          <p:nvPr/>
        </p:nvPicPr>
        <p:blipFill>
          <a:blip r:embed="rId3"/>
          <a:stretch>
            <a:fillRect/>
          </a:stretch>
        </p:blipFill>
        <p:spPr>
          <a:xfrm>
            <a:off x="7194573" y="398397"/>
            <a:ext cx="4208763" cy="2684901"/>
          </a:xfrm>
          <a:prstGeom prst="rect">
            <a:avLst/>
          </a:prstGeom>
        </p:spPr>
      </p:pic>
      <p:sp>
        <p:nvSpPr>
          <p:cNvPr id="7" name="Down Arrow 6"/>
          <p:cNvSpPr/>
          <p:nvPr/>
        </p:nvSpPr>
        <p:spPr>
          <a:xfrm>
            <a:off x="8817678" y="2868641"/>
            <a:ext cx="962555" cy="846624"/>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2x</a:t>
            </a:r>
            <a:endParaRPr lang="en-US" dirty="0"/>
          </a:p>
        </p:txBody>
      </p:sp>
      <p:pic>
        <p:nvPicPr>
          <p:cNvPr id="8" name="Picture 2" descr="https://acdl-web.mit.edu/sites/default/files/acdl-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1" y="6331203"/>
            <a:ext cx="1036320" cy="526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70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Swept Rule in 2D   </a:t>
            </a:r>
            <a:r>
              <a:rPr lang="en-US" dirty="0" err="1" smtClean="0"/>
              <a:t>cont</a:t>
            </a:r>
            <a:r>
              <a:rPr lang="en-US" dirty="0" smtClean="0"/>
              <a:t>…</a:t>
            </a:r>
            <a:endParaRPr lang="en-US" dirty="0"/>
          </a:p>
        </p:txBody>
      </p:sp>
      <p:sp>
        <p:nvSpPr>
          <p:cNvPr id="3" name="Content Placeholder 2"/>
          <p:cNvSpPr>
            <a:spLocks noGrp="1"/>
          </p:cNvSpPr>
          <p:nvPr>
            <p:ph idx="1"/>
          </p:nvPr>
        </p:nvSpPr>
        <p:spPr>
          <a:xfrm>
            <a:off x="838200" y="1825625"/>
            <a:ext cx="3280719" cy="4351338"/>
          </a:xfrm>
        </p:spPr>
        <p:txBody>
          <a:bodyPr/>
          <a:lstStyle/>
          <a:p>
            <a:pPr lvl="1"/>
            <a:r>
              <a:rPr lang="en-US" sz="2600" dirty="0" smtClean="0"/>
              <a:t>Arrange 4 of the communicated panels!</a:t>
            </a:r>
          </a:p>
          <a:p>
            <a:pPr lvl="1"/>
            <a:endParaRPr lang="en-US" sz="2600" dirty="0" smtClean="0"/>
          </a:p>
          <a:p>
            <a:pPr lvl="1"/>
            <a:r>
              <a:rPr lang="en-US" sz="2600" dirty="0" smtClean="0"/>
              <a:t>2 guests, 2 owned!</a:t>
            </a:r>
          </a:p>
          <a:p>
            <a:endParaRPr lang="en-US" dirty="0"/>
          </a:p>
        </p:txBody>
      </p:sp>
      <p:pic>
        <p:nvPicPr>
          <p:cNvPr id="5" name="Picture 4"/>
          <p:cNvPicPr>
            <a:picLocks noChangeAspect="1"/>
          </p:cNvPicPr>
          <p:nvPr/>
        </p:nvPicPr>
        <p:blipFill>
          <a:blip r:embed="rId2"/>
          <a:stretch>
            <a:fillRect/>
          </a:stretch>
        </p:blipFill>
        <p:spPr>
          <a:xfrm>
            <a:off x="4580238" y="1581665"/>
            <a:ext cx="7035113" cy="4703744"/>
          </a:xfrm>
          <a:prstGeom prst="rect">
            <a:avLst/>
          </a:prstGeom>
        </p:spPr>
      </p:pic>
      <p:pic>
        <p:nvPicPr>
          <p:cNvPr id="6" name="Picture 2" descr="https://acdl-web.mit.edu/sites/default/files/acdl-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5681" y="6331203"/>
            <a:ext cx="1036320" cy="526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99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smtClean="0"/>
              <a:t>Swept Rule in 2D   </a:t>
            </a:r>
            <a:r>
              <a:rPr lang="en-US" dirty="0" err="1" smtClean="0"/>
              <a:t>cont</a:t>
            </a:r>
            <a:r>
              <a:rPr lang="en-US" dirty="0" smtClean="0"/>
              <a:t>…</a:t>
            </a:r>
            <a:endParaRPr lang="en-US" dirty="0"/>
          </a:p>
        </p:txBody>
      </p:sp>
      <p:sp>
        <p:nvSpPr>
          <p:cNvPr id="3" name="Content Placeholder 2"/>
          <p:cNvSpPr>
            <a:spLocks noGrp="1"/>
          </p:cNvSpPr>
          <p:nvPr>
            <p:ph idx="1"/>
          </p:nvPr>
        </p:nvSpPr>
        <p:spPr>
          <a:xfrm>
            <a:off x="838200" y="1825625"/>
            <a:ext cx="3601995" cy="4351338"/>
          </a:xfrm>
        </p:spPr>
        <p:txBody>
          <a:bodyPr>
            <a:normAutofit/>
          </a:bodyPr>
          <a:lstStyle/>
          <a:p>
            <a:pPr lvl="1"/>
            <a:r>
              <a:rPr lang="en-US" sz="2800" dirty="0" smtClean="0"/>
              <a:t>Properly placing the 4 panels provides the full stencil to fill the gaps between the panels!</a:t>
            </a:r>
            <a:endParaRPr lang="en-US" sz="2800" dirty="0"/>
          </a:p>
        </p:txBody>
      </p:sp>
      <p:pic>
        <p:nvPicPr>
          <p:cNvPr id="4" name="Picture 3"/>
          <p:cNvPicPr>
            <a:picLocks noChangeAspect="1"/>
          </p:cNvPicPr>
          <p:nvPr/>
        </p:nvPicPr>
        <p:blipFill>
          <a:blip r:embed="rId2"/>
          <a:stretch>
            <a:fillRect/>
          </a:stretch>
        </p:blipFill>
        <p:spPr>
          <a:xfrm>
            <a:off x="6413832" y="1825624"/>
            <a:ext cx="4378649" cy="2927607"/>
          </a:xfrm>
          <a:prstGeom prst="rect">
            <a:avLst/>
          </a:prstGeom>
        </p:spPr>
      </p:pic>
      <p:pic>
        <p:nvPicPr>
          <p:cNvPr id="5" name="Picture 4"/>
          <p:cNvPicPr>
            <a:picLocks noChangeAspect="1"/>
          </p:cNvPicPr>
          <p:nvPr/>
        </p:nvPicPr>
        <p:blipFill>
          <a:blip r:embed="rId3"/>
          <a:stretch>
            <a:fillRect/>
          </a:stretch>
        </p:blipFill>
        <p:spPr>
          <a:xfrm>
            <a:off x="928593" y="3961535"/>
            <a:ext cx="4211438" cy="2215428"/>
          </a:xfrm>
          <a:prstGeom prst="rect">
            <a:avLst/>
          </a:prstGeom>
        </p:spPr>
      </p:pic>
      <p:sp>
        <p:nvSpPr>
          <p:cNvPr id="6" name="Down Arrow 5"/>
          <p:cNvSpPr/>
          <p:nvPr/>
        </p:nvSpPr>
        <p:spPr>
          <a:xfrm rot="3162128">
            <a:off x="5417015" y="3061794"/>
            <a:ext cx="962555" cy="1879001"/>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Fill</a:t>
            </a:r>
            <a:endParaRPr lang="en-US" dirty="0"/>
          </a:p>
        </p:txBody>
      </p:sp>
      <p:pic>
        <p:nvPicPr>
          <p:cNvPr id="8" name="Picture 2" descr="https://acdl-web.mit.edu/sites/default/files/acdl-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1" y="6331203"/>
            <a:ext cx="1036320" cy="526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25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Swept Rule in 2D   </a:t>
            </a:r>
            <a:r>
              <a:rPr lang="en-US" dirty="0" err="1" smtClean="0"/>
              <a:t>cont</a:t>
            </a:r>
            <a:r>
              <a:rPr lang="en-US" dirty="0" smtClean="0"/>
              <a:t>…</a:t>
            </a:r>
            <a:endParaRPr lang="en-US" dirty="0"/>
          </a:p>
        </p:txBody>
      </p:sp>
      <p:sp>
        <p:nvSpPr>
          <p:cNvPr id="3" name="Content Placeholder 2"/>
          <p:cNvSpPr>
            <a:spLocks noGrp="1"/>
          </p:cNvSpPr>
          <p:nvPr>
            <p:ph idx="1"/>
          </p:nvPr>
        </p:nvSpPr>
        <p:spPr>
          <a:xfrm>
            <a:off x="838200" y="1825625"/>
            <a:ext cx="3569043" cy="4351338"/>
          </a:xfrm>
        </p:spPr>
        <p:txBody>
          <a:bodyPr>
            <a:normAutofit/>
          </a:bodyPr>
          <a:lstStyle/>
          <a:p>
            <a:pPr lvl="1"/>
            <a:r>
              <a:rPr lang="en-US" sz="2800" dirty="0" smtClean="0"/>
              <a:t>By Now, all the gaps are filled!</a:t>
            </a:r>
          </a:p>
          <a:p>
            <a:pPr lvl="1"/>
            <a:endParaRPr lang="en-US" sz="2800" dirty="0" smtClean="0"/>
          </a:p>
          <a:p>
            <a:pPr lvl="1"/>
            <a:r>
              <a:rPr lang="en-US" sz="2800" dirty="0" smtClean="0"/>
              <a:t>And Swept2D goes ON!</a:t>
            </a:r>
            <a:endParaRPr lang="en-US" sz="2800" dirty="0"/>
          </a:p>
        </p:txBody>
      </p:sp>
      <p:pic>
        <p:nvPicPr>
          <p:cNvPr id="5" name="Picture 4"/>
          <p:cNvPicPr>
            <a:picLocks noChangeAspect="1"/>
          </p:cNvPicPr>
          <p:nvPr/>
        </p:nvPicPr>
        <p:blipFill>
          <a:blip r:embed="rId2"/>
          <a:stretch>
            <a:fillRect/>
          </a:stretch>
        </p:blipFill>
        <p:spPr>
          <a:xfrm>
            <a:off x="5544075" y="1825625"/>
            <a:ext cx="5577264" cy="3240646"/>
          </a:xfrm>
          <a:prstGeom prst="rect">
            <a:avLst/>
          </a:prstGeom>
        </p:spPr>
      </p:pic>
      <p:pic>
        <p:nvPicPr>
          <p:cNvPr id="6" name="Picture 2" descr="https://acdl-web.mit.edu/sites/default/files/acdl-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5681" y="6331203"/>
            <a:ext cx="1036320" cy="526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46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0058400" cy="7552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mtClean="0"/>
              <a:t>Results</a:t>
            </a:r>
            <a:endParaRPr lang="en-US" dirty="0"/>
          </a:p>
        </p:txBody>
      </p:sp>
      <p:pic>
        <p:nvPicPr>
          <p:cNvPr id="3" name="Picture 2" descr="https://acdl-web.mit.edu/sites/default/files/acdl-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5681" y="6331203"/>
            <a:ext cx="1036320" cy="5267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1640" y="3454400"/>
            <a:ext cx="6090586" cy="3346704"/>
          </a:xfrm>
          <a:prstGeom prst="rect">
            <a:avLst/>
          </a:prstGeom>
          <a:ln>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1640" y="140107"/>
            <a:ext cx="6089904" cy="3164102"/>
          </a:xfrm>
          <a:prstGeom prst="rect">
            <a:avLst/>
          </a:prstGeom>
          <a:ln>
            <a:solidFill>
              <a:schemeClr val="tx1"/>
            </a:solidFill>
          </a:ln>
        </p:spPr>
      </p:pic>
    </p:spTree>
    <p:extLst>
      <p:ext uri="{BB962C8B-B14F-4D97-AF65-F5344CB8AC3E}">
        <p14:creationId xmlns:p14="http://schemas.microsoft.com/office/powerpoint/2010/main" val="2961410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1097280" y="1845733"/>
            <a:ext cx="4117271" cy="4489163"/>
          </a:xfrm>
        </p:spPr>
        <p:txBody>
          <a:bodyPr>
            <a:noAutofit/>
          </a:bodyPr>
          <a:lstStyle/>
          <a:p>
            <a:pPr lvl="1" algn="just"/>
            <a:r>
              <a:rPr lang="en-US" sz="2000" dirty="0" smtClean="0"/>
              <a:t>Many parallel PDE solvers are deployed in computer clusters</a:t>
            </a:r>
          </a:p>
          <a:p>
            <a:pPr lvl="1" algn="just"/>
            <a:endParaRPr lang="en-US" sz="1050" dirty="0" smtClean="0"/>
          </a:p>
          <a:p>
            <a:pPr lvl="1" algn="just"/>
            <a:r>
              <a:rPr lang="en-US" sz="2000" dirty="0" smtClean="0"/>
              <a:t>The number of processing cores in compute nodes is increasing</a:t>
            </a:r>
          </a:p>
          <a:p>
            <a:pPr lvl="1" algn="just"/>
            <a:endParaRPr lang="en-US" sz="1050" dirty="0" smtClean="0"/>
          </a:p>
          <a:p>
            <a:pPr lvl="1" algn="just"/>
            <a:r>
              <a:rPr lang="en-US" sz="2000" dirty="0" smtClean="0"/>
              <a:t>Engineers demand this compute power to speedup the solution of unsteady PDEs</a:t>
            </a:r>
          </a:p>
          <a:p>
            <a:pPr lvl="1" algn="just"/>
            <a:endParaRPr lang="en-US" sz="1050" dirty="0" smtClean="0"/>
          </a:p>
          <a:p>
            <a:pPr lvl="1" algn="just"/>
            <a:r>
              <a:rPr lang="en-US" sz="2000" dirty="0" smtClean="0"/>
              <a:t>Network Latency is the major factor limiting the scalability of PDE solvers</a:t>
            </a:r>
          </a:p>
          <a:p>
            <a:pPr lvl="1" algn="just"/>
            <a:endParaRPr lang="en-US" sz="1200" dirty="0" smtClean="0"/>
          </a:p>
          <a:p>
            <a:pPr lvl="1" algn="just"/>
            <a:r>
              <a:rPr lang="en-US" sz="2000" dirty="0" smtClean="0"/>
              <a:t>What Can we do to help??</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7005" y="3733023"/>
            <a:ext cx="3463341" cy="242950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0346" y="3733023"/>
            <a:ext cx="2784389" cy="2497362"/>
          </a:xfrm>
          <a:prstGeom prst="rect">
            <a:avLst/>
          </a:prstGeom>
        </p:spPr>
      </p:pic>
      <p:pic>
        <p:nvPicPr>
          <p:cNvPr id="6" name="Picture 5"/>
          <p:cNvPicPr>
            <a:picLocks noChangeAspect="1"/>
          </p:cNvPicPr>
          <p:nvPr/>
        </p:nvPicPr>
        <p:blipFill>
          <a:blip r:embed="rId5"/>
          <a:stretch>
            <a:fillRect/>
          </a:stretch>
        </p:blipFill>
        <p:spPr>
          <a:xfrm>
            <a:off x="5511114" y="286603"/>
            <a:ext cx="5644566" cy="3338046"/>
          </a:xfrm>
          <a:prstGeom prst="rect">
            <a:avLst/>
          </a:prstGeom>
        </p:spPr>
      </p:pic>
      <p:pic>
        <p:nvPicPr>
          <p:cNvPr id="7" name="Picture 2" descr="https://acdl-web.mit.edu/sites/default/files/acdl-logo.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5681" y="6331203"/>
            <a:ext cx="1036320" cy="526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14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10058400" cy="7552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mtClean="0"/>
              <a:t>Results</a:t>
            </a:r>
            <a:endParaRPr lang="en-US" dirty="0"/>
          </a:p>
        </p:txBody>
      </p:sp>
      <p:pic>
        <p:nvPicPr>
          <p:cNvPr id="3" name="Picture 2" descr="https://acdl-web.mit.edu/sites/default/files/acdl-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5681" y="6331203"/>
            <a:ext cx="1036320" cy="5267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3984" y="56989"/>
            <a:ext cx="6080760" cy="3362792"/>
          </a:xfrm>
          <a:prstGeom prst="rect">
            <a:avLst/>
          </a:prstGeom>
          <a:ln>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3984" y="3494691"/>
            <a:ext cx="6080760" cy="3329442"/>
          </a:xfrm>
          <a:prstGeom prst="rect">
            <a:avLst/>
          </a:prstGeom>
          <a:ln>
            <a:solidFill>
              <a:schemeClr val="tx1"/>
            </a:solidFill>
          </a:ln>
        </p:spPr>
      </p:pic>
    </p:spTree>
    <p:extLst>
      <p:ext uri="{BB962C8B-B14F-4D97-AF65-F5344CB8AC3E}">
        <p14:creationId xmlns:p14="http://schemas.microsoft.com/office/powerpoint/2010/main" val="18996936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70844"/>
            <a:ext cx="10058400" cy="766516"/>
          </a:xfrm>
        </p:spPr>
        <p:txBody>
          <a:bodyPr/>
          <a:lstStyle/>
          <a:p>
            <a:r>
              <a:rPr lang="en-US" dirty="0" smtClean="0"/>
              <a:t>Our Contribution to the Julia Language</a:t>
            </a:r>
            <a:endParaRPr lang="en-US" dirty="0"/>
          </a:p>
        </p:txBody>
      </p:sp>
      <p:sp>
        <p:nvSpPr>
          <p:cNvPr id="3" name="Content Placeholder 2"/>
          <p:cNvSpPr>
            <a:spLocks noGrp="1"/>
          </p:cNvSpPr>
          <p:nvPr>
            <p:ph idx="1"/>
          </p:nvPr>
        </p:nvSpPr>
        <p:spPr>
          <a:xfrm>
            <a:off x="304799" y="2052050"/>
            <a:ext cx="11480800" cy="4279153"/>
          </a:xfrm>
        </p:spPr>
        <p:txBody>
          <a:bodyPr>
            <a:normAutofit fontScale="92500" lnSpcReduction="10000"/>
          </a:bodyPr>
          <a:lstStyle/>
          <a:p>
            <a:pPr lvl="1" algn="just"/>
            <a:r>
              <a:rPr lang="en-US" sz="2800" dirty="0" smtClean="0"/>
              <a:t>A </a:t>
            </a:r>
            <a:r>
              <a:rPr lang="en-US" sz="2800" b="1" dirty="0" smtClean="0">
                <a:solidFill>
                  <a:srgbClr val="FF0000"/>
                </a:solidFill>
              </a:rPr>
              <a:t>swept2D.jl</a:t>
            </a:r>
            <a:r>
              <a:rPr lang="en-US" sz="2800" dirty="0" smtClean="0">
                <a:solidFill>
                  <a:schemeClr val="tx1"/>
                </a:solidFill>
              </a:rPr>
              <a:t> Julia library implementing the Swept algorithm in 2D</a:t>
            </a:r>
          </a:p>
          <a:p>
            <a:pPr marL="201168" lvl="1" indent="0" algn="just">
              <a:buNone/>
            </a:pPr>
            <a:r>
              <a:rPr lang="en-US" sz="2800" dirty="0" smtClean="0">
                <a:solidFill>
                  <a:schemeClr val="tx1"/>
                </a:solidFill>
              </a:rPr>
              <a:t> (</a:t>
            </a:r>
            <a:r>
              <a:rPr lang="en-US" sz="2800" dirty="0" smtClean="0">
                <a:solidFill>
                  <a:srgbClr val="00B050"/>
                </a:solidFill>
              </a:rPr>
              <a:t>~1000 lines of 100% Julia all the way code</a:t>
            </a:r>
            <a:r>
              <a:rPr lang="en-US" sz="2800" dirty="0" smtClean="0">
                <a:solidFill>
                  <a:schemeClr val="tx1"/>
                </a:solidFill>
              </a:rPr>
              <a:t>).</a:t>
            </a:r>
          </a:p>
          <a:p>
            <a:pPr lvl="1" algn="just"/>
            <a:endParaRPr lang="en-US" sz="2800" dirty="0" smtClean="0">
              <a:solidFill>
                <a:schemeClr val="tx1"/>
              </a:solidFill>
            </a:endParaRPr>
          </a:p>
          <a:p>
            <a:pPr lvl="1" algn="just"/>
            <a:r>
              <a:rPr lang="en-US" sz="2800" dirty="0" smtClean="0">
                <a:solidFill>
                  <a:schemeClr val="tx1"/>
                </a:solidFill>
              </a:rPr>
              <a:t>For parallelization we use Julia’s low level remote calls, we didn’t want to use MPI since it’s C based and we wanted to keep everything Julia all the way down:</a:t>
            </a:r>
          </a:p>
          <a:p>
            <a:pPr marL="201168" lvl="1" indent="0" algn="just">
              <a:buNone/>
            </a:pPr>
            <a:r>
              <a:rPr lang="en-US" sz="2800" dirty="0" smtClean="0">
                <a:solidFill>
                  <a:schemeClr val="tx1"/>
                </a:solidFill>
              </a:rPr>
              <a:t>  </a:t>
            </a:r>
            <a:endParaRPr lang="en-US" sz="2800" dirty="0">
              <a:solidFill>
                <a:schemeClr val="tx1"/>
              </a:solidFill>
              <a:latin typeface="Arial" panose="020B0604020202020204" pitchFamily="34" charset="0"/>
              <a:cs typeface="Arial" panose="020B0604020202020204" pitchFamily="34" charset="0"/>
            </a:endParaRPr>
          </a:p>
          <a:p>
            <a:pPr marL="201168" lvl="1" indent="0" algn="just">
              <a:buNone/>
            </a:pPr>
            <a:r>
              <a:rPr lang="en-US" altLang="en-US" sz="2800" dirty="0" smtClean="0">
                <a:solidFill>
                  <a:schemeClr val="tx1"/>
                </a:solidFill>
                <a:latin typeface="Arial" panose="020B0604020202020204" pitchFamily="34" charset="0"/>
                <a:cs typeface="Arial" panose="020B0604020202020204" pitchFamily="34" charset="0"/>
              </a:rPr>
              <a:t>  </a:t>
            </a:r>
            <a:r>
              <a:rPr lang="en-US" altLang="en-US" sz="2400" dirty="0" err="1" smtClean="0">
                <a:solidFill>
                  <a:schemeClr val="bg2">
                    <a:lumMod val="75000"/>
                  </a:schemeClr>
                </a:solidFill>
                <a:latin typeface="Arial" panose="020B0604020202020204" pitchFamily="34" charset="0"/>
                <a:cs typeface="Arial" panose="020B0604020202020204" pitchFamily="34" charset="0"/>
              </a:rPr>
              <a:t>remotecall_fetch</a:t>
            </a:r>
            <a:r>
              <a:rPr lang="en-US" altLang="en-US" sz="2400" dirty="0" smtClean="0">
                <a:solidFill>
                  <a:schemeClr val="bg2">
                    <a:lumMod val="75000"/>
                  </a:schemeClr>
                </a:solidFill>
                <a:latin typeface="Arial" panose="020B0604020202020204" pitchFamily="34" charset="0"/>
                <a:cs typeface="Arial" panose="020B0604020202020204" pitchFamily="34" charset="0"/>
              </a:rPr>
              <a:t>(</a:t>
            </a:r>
            <a:r>
              <a:rPr lang="en-US" altLang="en-US" sz="2400" dirty="0" err="1" smtClean="0">
                <a:solidFill>
                  <a:schemeClr val="bg2">
                    <a:lumMod val="75000"/>
                  </a:schemeClr>
                </a:solidFill>
                <a:latin typeface="Arial" panose="020B0604020202020204" pitchFamily="34" charset="0"/>
                <a:cs typeface="Arial" panose="020B0604020202020204" pitchFamily="34" charset="0"/>
              </a:rPr>
              <a:t>procesesor</a:t>
            </a:r>
            <a:r>
              <a:rPr lang="en-US" altLang="en-US" sz="2400" dirty="0" smtClean="0">
                <a:solidFill>
                  <a:schemeClr val="bg2">
                    <a:lumMod val="75000"/>
                  </a:schemeClr>
                </a:solidFill>
                <a:latin typeface="Arial" panose="020B0604020202020204" pitchFamily="34" charset="0"/>
                <a:cs typeface="Arial" panose="020B0604020202020204" pitchFamily="34" charset="0"/>
              </a:rPr>
              <a:t> </a:t>
            </a:r>
            <a:r>
              <a:rPr lang="en-US" altLang="en-US" sz="2400" i="1" dirty="0" smtClean="0">
                <a:solidFill>
                  <a:schemeClr val="bg2">
                    <a:lumMod val="75000"/>
                  </a:schemeClr>
                </a:solidFill>
                <a:latin typeface="Arial" panose="020B0604020202020204" pitchFamily="34" charset="0"/>
                <a:cs typeface="Arial" panose="020B0604020202020204" pitchFamily="34" charset="0"/>
              </a:rPr>
              <a:t>id</a:t>
            </a:r>
            <a:r>
              <a:rPr lang="en-US" altLang="en-US" sz="2400" dirty="0">
                <a:solidFill>
                  <a:schemeClr val="bg2">
                    <a:lumMod val="75000"/>
                  </a:schemeClr>
                </a:solidFill>
                <a:latin typeface="Arial" panose="020B0604020202020204" pitchFamily="34" charset="0"/>
                <a:cs typeface="Arial" panose="020B0604020202020204" pitchFamily="34" charset="0"/>
              </a:rPr>
              <a:t>, </a:t>
            </a:r>
            <a:r>
              <a:rPr lang="en-US" altLang="en-US" sz="2400" i="1" dirty="0" smtClean="0">
                <a:solidFill>
                  <a:schemeClr val="bg2">
                    <a:lumMod val="75000"/>
                  </a:schemeClr>
                </a:solidFill>
                <a:latin typeface="Arial" panose="020B0604020202020204" pitchFamily="34" charset="0"/>
                <a:cs typeface="Arial" panose="020B0604020202020204" pitchFamily="34" charset="0"/>
              </a:rPr>
              <a:t>function</a:t>
            </a:r>
            <a:r>
              <a:rPr lang="en-US" altLang="en-US" sz="2400" dirty="0" smtClean="0">
                <a:solidFill>
                  <a:schemeClr val="bg2">
                    <a:lumMod val="75000"/>
                  </a:schemeClr>
                </a:solidFill>
                <a:latin typeface="Arial" panose="020B0604020202020204" pitchFamily="34" charset="0"/>
                <a:cs typeface="Arial" panose="020B0604020202020204" pitchFamily="34" charset="0"/>
              </a:rPr>
              <a:t>, </a:t>
            </a:r>
            <a:r>
              <a:rPr lang="en-US" altLang="en-US" sz="2400" i="1" dirty="0" err="1">
                <a:solidFill>
                  <a:schemeClr val="bg2">
                    <a:lumMod val="75000"/>
                  </a:schemeClr>
                </a:solidFill>
                <a:latin typeface="Arial" panose="020B0604020202020204" pitchFamily="34" charset="0"/>
                <a:cs typeface="Arial" panose="020B0604020202020204" pitchFamily="34" charset="0"/>
              </a:rPr>
              <a:t>args</a:t>
            </a:r>
            <a:r>
              <a:rPr lang="en-US" altLang="en-US" sz="2400" i="1" dirty="0">
                <a:solidFill>
                  <a:schemeClr val="bg2">
                    <a:lumMod val="75000"/>
                  </a:schemeClr>
                </a:solidFill>
                <a:latin typeface="Arial" panose="020B0604020202020204" pitchFamily="34" charset="0"/>
                <a:cs typeface="Arial" panose="020B0604020202020204" pitchFamily="34" charset="0"/>
              </a:rPr>
              <a:t>...</a:t>
            </a:r>
            <a:r>
              <a:rPr lang="en-US" altLang="en-US" sz="2400" dirty="0">
                <a:solidFill>
                  <a:schemeClr val="bg2">
                    <a:lumMod val="75000"/>
                  </a:schemeClr>
                </a:solidFill>
                <a:latin typeface="Arial" panose="020B0604020202020204" pitchFamily="34" charset="0"/>
                <a:cs typeface="Arial" panose="020B0604020202020204" pitchFamily="34" charset="0"/>
              </a:rPr>
              <a:t>)</a:t>
            </a:r>
            <a:r>
              <a:rPr lang="en-US" altLang="en-US" sz="2800" dirty="0">
                <a:solidFill>
                  <a:schemeClr val="tx1"/>
                </a:solidFill>
                <a:latin typeface="Arial" panose="020B0604020202020204" pitchFamily="34" charset="0"/>
                <a:cs typeface="Arial" panose="020B0604020202020204" pitchFamily="34" charset="0"/>
              </a:rPr>
              <a:t> </a:t>
            </a:r>
            <a:endParaRPr lang="en-US" altLang="en-US" sz="2800" dirty="0" smtClean="0">
              <a:solidFill>
                <a:schemeClr val="tx1"/>
              </a:solidFill>
              <a:latin typeface="Arial" panose="020B0604020202020204" pitchFamily="34" charset="0"/>
              <a:cs typeface="Arial" panose="020B0604020202020204" pitchFamily="34" charset="0"/>
            </a:endParaRPr>
          </a:p>
          <a:p>
            <a:pPr lvl="1" algn="just"/>
            <a:endParaRPr lang="en-US" altLang="en-US" sz="2800" dirty="0">
              <a:solidFill>
                <a:schemeClr val="tx1"/>
              </a:solidFill>
              <a:latin typeface="Arial" panose="020B0604020202020204" pitchFamily="34" charset="0"/>
              <a:cs typeface="Arial" panose="020B0604020202020204" pitchFamily="34" charset="0"/>
            </a:endParaRPr>
          </a:p>
          <a:p>
            <a:pPr lvl="1" algn="just"/>
            <a:r>
              <a:rPr lang="en-US" altLang="en-US" sz="2800" dirty="0" smtClean="0"/>
              <a:t>The library is easy to include and use in your code to solve PDEs, you just need to setup your PDE of interest and its initial condition and the </a:t>
            </a:r>
            <a:r>
              <a:rPr lang="en-US" sz="2800" dirty="0">
                <a:solidFill>
                  <a:schemeClr val="tx1"/>
                </a:solidFill>
              </a:rPr>
              <a:t>parallelization </a:t>
            </a:r>
            <a:r>
              <a:rPr lang="en-US" altLang="en-US" sz="2800" dirty="0" smtClean="0"/>
              <a:t>part is taken care of by our library.</a:t>
            </a:r>
            <a:endParaRPr lang="en-US" altLang="en-US" sz="2800" dirty="0">
              <a:solidFill>
                <a:schemeClr val="tx1"/>
              </a:solidFill>
              <a:cs typeface="Arial" panose="020B0604020202020204" pitchFamily="34" charset="0"/>
            </a:endParaRPr>
          </a:p>
          <a:p>
            <a:pPr lvl="1" algn="just"/>
            <a:endParaRPr lang="en-US" sz="2000" dirty="0">
              <a:solidFill>
                <a:schemeClr val="tx1"/>
              </a:solidFill>
            </a:endParaRPr>
          </a:p>
          <a:p>
            <a:pPr lvl="1" algn="just"/>
            <a:endParaRPr lang="en-US" sz="2000" dirty="0" smtClean="0">
              <a:solidFill>
                <a:schemeClr val="tx1"/>
              </a:solidFill>
            </a:endParaRPr>
          </a:p>
          <a:p>
            <a:pPr lvl="1" algn="just"/>
            <a:endParaRPr lang="en-US" sz="2000" dirty="0" smtClean="0">
              <a:solidFill>
                <a:schemeClr val="tx1"/>
              </a:solidFill>
            </a:endParaRPr>
          </a:p>
          <a:p>
            <a:pPr lvl="1" algn="just"/>
            <a:endParaRPr lang="en-US" sz="2000" dirty="0" smtClean="0">
              <a:solidFill>
                <a:srgbClr val="FF0000"/>
              </a:solidFill>
            </a:endParaRPr>
          </a:p>
          <a:p>
            <a:pPr lvl="1" algn="just"/>
            <a:endParaRPr lang="en-US" sz="2000" dirty="0" smtClean="0">
              <a:solidFill>
                <a:srgbClr val="FF0000"/>
              </a:solidFill>
            </a:endParaRPr>
          </a:p>
          <a:p>
            <a:pPr lvl="1"/>
            <a:endParaRPr lang="en-US" dirty="0"/>
          </a:p>
          <a:p>
            <a:pPr lvl="1"/>
            <a:endParaRPr lang="en-US" dirty="0"/>
          </a:p>
        </p:txBody>
      </p:sp>
      <p:pic>
        <p:nvPicPr>
          <p:cNvPr id="11" name="Picture 2" descr="https://acdl-web.mit.edu/sites/default/files/acdl-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5681" y="6331203"/>
            <a:ext cx="1036320" cy="52679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0468" y="25486"/>
            <a:ext cx="1146955" cy="775560"/>
          </a:xfrm>
          <a:prstGeom prst="rect">
            <a:avLst/>
          </a:prstGeom>
        </p:spPr>
      </p:pic>
    </p:spTree>
    <p:extLst>
      <p:ext uri="{BB962C8B-B14F-4D97-AF65-F5344CB8AC3E}">
        <p14:creationId xmlns:p14="http://schemas.microsoft.com/office/powerpoint/2010/main" val="39688407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934"/>
            <a:ext cx="10058400" cy="542151"/>
          </a:xfrm>
        </p:spPr>
        <p:txBody>
          <a:bodyPr>
            <a:normAutofit fontScale="90000"/>
          </a:bodyPr>
          <a:lstStyle/>
          <a:p>
            <a:r>
              <a:rPr lang="en-US" sz="4000" dirty="0" smtClean="0"/>
              <a:t>Example of How to Use the Library:</a:t>
            </a:r>
            <a:endParaRPr lang="en-US" sz="4000" dirty="0"/>
          </a:p>
        </p:txBody>
      </p:sp>
      <p:sp>
        <p:nvSpPr>
          <p:cNvPr id="3" name="Content Placeholder 2"/>
          <p:cNvSpPr>
            <a:spLocks noGrp="1"/>
          </p:cNvSpPr>
          <p:nvPr>
            <p:ph idx="1"/>
          </p:nvPr>
        </p:nvSpPr>
        <p:spPr>
          <a:xfrm>
            <a:off x="462844" y="2037645"/>
            <a:ext cx="11480800" cy="3561644"/>
          </a:xfrm>
        </p:spPr>
        <p:txBody>
          <a:bodyPr>
            <a:normAutofit/>
          </a:bodyPr>
          <a:lstStyle/>
          <a:p>
            <a:pPr lvl="1" algn="just"/>
            <a:endParaRPr lang="en-US" sz="2000" dirty="0">
              <a:solidFill>
                <a:schemeClr val="tx1"/>
              </a:solidFill>
            </a:endParaRPr>
          </a:p>
          <a:p>
            <a:pPr lvl="1" algn="just"/>
            <a:endParaRPr lang="en-US" sz="2000" dirty="0" smtClean="0">
              <a:solidFill>
                <a:schemeClr val="tx1"/>
              </a:solidFill>
            </a:endParaRPr>
          </a:p>
          <a:p>
            <a:pPr lvl="1" algn="just"/>
            <a:endParaRPr lang="en-US" sz="2000" dirty="0" smtClean="0">
              <a:solidFill>
                <a:schemeClr val="tx1"/>
              </a:solidFill>
            </a:endParaRPr>
          </a:p>
          <a:p>
            <a:pPr lvl="1" algn="just"/>
            <a:endParaRPr lang="en-US" sz="2000" dirty="0" smtClean="0">
              <a:solidFill>
                <a:srgbClr val="FF0000"/>
              </a:solidFill>
            </a:endParaRPr>
          </a:p>
          <a:p>
            <a:pPr lvl="1" algn="just"/>
            <a:endParaRPr lang="en-US" sz="2000" dirty="0" smtClean="0">
              <a:solidFill>
                <a:srgbClr val="FF0000"/>
              </a:solidFill>
            </a:endParaRPr>
          </a:p>
          <a:p>
            <a:pPr lvl="1"/>
            <a:endParaRPr lang="en-US" dirty="0"/>
          </a:p>
          <a:p>
            <a:pPr lvl="1"/>
            <a:endParaRPr lang="en-US" dirty="0"/>
          </a:p>
        </p:txBody>
      </p:sp>
      <p:pic>
        <p:nvPicPr>
          <p:cNvPr id="11" name="Picture 2" descr="https://acdl-web.mit.edu/sites/default/files/acdl-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5681" y="6331203"/>
            <a:ext cx="1036320" cy="52679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5632"/>
            <a:ext cx="12192000" cy="6311245"/>
          </a:xfrm>
          <a:prstGeom prst="rect">
            <a:avLst/>
          </a:prstGeom>
          <a:ln>
            <a:solidFill>
              <a:schemeClr val="tx1"/>
            </a:solidFill>
          </a:ln>
        </p:spPr>
      </p:pic>
    </p:spTree>
    <p:extLst>
      <p:ext uri="{BB962C8B-B14F-4D97-AF65-F5344CB8AC3E}">
        <p14:creationId xmlns:p14="http://schemas.microsoft.com/office/powerpoint/2010/main" val="33710798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7280" y="286603"/>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mtClean="0"/>
              <a:t>Challenges Encountered During Project</a:t>
            </a:r>
            <a:endParaRPr lang="en-US" dirty="0"/>
          </a:p>
        </p:txBody>
      </p:sp>
      <p:sp>
        <p:nvSpPr>
          <p:cNvPr id="3" name="Content Placeholder 2"/>
          <p:cNvSpPr txBox="1">
            <a:spLocks/>
          </p:cNvSpPr>
          <p:nvPr/>
        </p:nvSpPr>
        <p:spPr>
          <a:xfrm>
            <a:off x="169334" y="1095022"/>
            <a:ext cx="11819466" cy="5102578"/>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lgn="just"/>
            <a:r>
              <a:rPr lang="en-US" sz="2400" dirty="0" smtClean="0"/>
              <a:t>The “include” statement seems to be very slow when running on a large number of cores:</a:t>
            </a:r>
          </a:p>
          <a:p>
            <a:pPr marL="201168" lvl="1" indent="0" algn="just">
              <a:buNone/>
            </a:pPr>
            <a:endParaRPr lang="en-US" sz="2400" dirty="0"/>
          </a:p>
          <a:p>
            <a:pPr marL="384048" lvl="2" indent="0" algn="just">
              <a:buNone/>
            </a:pPr>
            <a:r>
              <a:rPr lang="en-US" sz="2400" dirty="0" smtClean="0"/>
              <a:t>e.g. on 256 cores, it took </a:t>
            </a:r>
            <a:r>
              <a:rPr lang="en-US" sz="2400" dirty="0" smtClean="0">
                <a:solidFill>
                  <a:srgbClr val="FF0000"/>
                </a:solidFill>
              </a:rPr>
              <a:t>~80 seconds </a:t>
            </a:r>
            <a:r>
              <a:rPr lang="en-US" sz="2400" dirty="0" smtClean="0"/>
              <a:t>just to execute the include statement, while the   actually parallel computation only took </a:t>
            </a:r>
            <a:r>
              <a:rPr lang="en-US" sz="2400" dirty="0" smtClean="0">
                <a:solidFill>
                  <a:srgbClr val="00B050"/>
                </a:solidFill>
              </a:rPr>
              <a:t>7 seconds!</a:t>
            </a:r>
          </a:p>
          <a:p>
            <a:pPr marL="201168" lvl="1" indent="0" algn="just">
              <a:buNone/>
            </a:pPr>
            <a:endParaRPr lang="en-US" sz="2400" dirty="0"/>
          </a:p>
          <a:p>
            <a:pPr marL="201168" lvl="1" indent="0" algn="just">
              <a:buNone/>
            </a:pPr>
            <a:r>
              <a:rPr lang="en-US" sz="2200" dirty="0" smtClean="0">
                <a:solidFill>
                  <a:schemeClr val="bg2">
                    <a:lumMod val="50000"/>
                  </a:schemeClr>
                </a:solidFill>
                <a:latin typeface="Arial" panose="020B0604020202020204" pitchFamily="34" charset="0"/>
                <a:cs typeface="Arial" panose="020B0604020202020204" pitchFamily="34" charset="0"/>
              </a:rPr>
              <a:t>  @</a:t>
            </a:r>
            <a:r>
              <a:rPr lang="en-US" sz="2200" dirty="0">
                <a:solidFill>
                  <a:schemeClr val="bg2">
                    <a:lumMod val="50000"/>
                  </a:schemeClr>
                </a:solidFill>
                <a:latin typeface="Arial" panose="020B0604020202020204" pitchFamily="34" charset="0"/>
                <a:cs typeface="Arial" panose="020B0604020202020204" pitchFamily="34" charset="0"/>
              </a:rPr>
              <a:t>everywhere include("swept2d.jl");</a:t>
            </a:r>
            <a:endParaRPr lang="en-US" sz="2200" dirty="0" smtClean="0">
              <a:solidFill>
                <a:schemeClr val="bg2">
                  <a:lumMod val="50000"/>
                </a:schemeClr>
              </a:solidFill>
              <a:latin typeface="Arial" panose="020B0604020202020204" pitchFamily="34" charset="0"/>
              <a:cs typeface="Arial" panose="020B0604020202020204" pitchFamily="34" charset="0"/>
            </a:endParaRPr>
          </a:p>
          <a:p>
            <a:pPr marL="201168" lvl="1" indent="0" algn="just">
              <a:buNone/>
            </a:pPr>
            <a:endParaRPr lang="en-US" sz="2400" dirty="0" smtClean="0"/>
          </a:p>
          <a:p>
            <a:pPr lvl="1" algn="just"/>
            <a:r>
              <a:rPr lang="en-US" sz="2400" dirty="0" smtClean="0"/>
              <a:t>The </a:t>
            </a:r>
            <a:r>
              <a:rPr lang="en-US" sz="2400" dirty="0" err="1" smtClean="0"/>
              <a:t>machinefile</a:t>
            </a:r>
            <a:r>
              <a:rPr lang="en-US" sz="2400" dirty="0" smtClean="0"/>
              <a:t> option didn’t seem to work properly, we had to construct the host string manually in the code and pass it to the </a:t>
            </a:r>
            <a:r>
              <a:rPr lang="en-US" sz="2400" dirty="0" err="1" smtClean="0"/>
              <a:t>addprocs</a:t>
            </a:r>
            <a:r>
              <a:rPr lang="en-US" sz="2400" dirty="0" smtClean="0"/>
              <a:t> function as a workaround.</a:t>
            </a:r>
          </a:p>
          <a:p>
            <a:pPr lvl="1" algn="just"/>
            <a:endParaRPr lang="en-US" sz="2400" dirty="0"/>
          </a:p>
          <a:p>
            <a:pPr lvl="1" algn="just"/>
            <a:r>
              <a:rPr lang="en-US" sz="2400" dirty="0"/>
              <a:t>Out of boundary errors were difficult to debug especially when running in parallel, debug info doesn’t provide proper line numbers and using print statements to debug in parallel wasn’t convenient when running on a large number of cores (e.g. 256 cores).</a:t>
            </a:r>
          </a:p>
          <a:p>
            <a:pPr lvl="1" algn="just"/>
            <a:endParaRPr lang="en-US" sz="2400" dirty="0" smtClean="0"/>
          </a:p>
          <a:p>
            <a:pPr lvl="1" algn="just"/>
            <a:endParaRPr lang="en-US" sz="2000" dirty="0" smtClean="0"/>
          </a:p>
          <a:p>
            <a:pPr lvl="1" algn="just"/>
            <a:endParaRPr lang="en-US" sz="2000" dirty="0" smtClean="0"/>
          </a:p>
          <a:p>
            <a:pPr lvl="1" algn="just"/>
            <a:endParaRPr lang="en-US" sz="2000" dirty="0" smtClean="0"/>
          </a:p>
          <a:p>
            <a:pPr lvl="1" algn="just"/>
            <a:endParaRPr lang="en-US" sz="2000" dirty="0" smtClean="0"/>
          </a:p>
          <a:p>
            <a:pPr lvl="1"/>
            <a:endParaRPr lang="en-US" dirty="0" smtClean="0"/>
          </a:p>
          <a:p>
            <a:pPr lvl="1"/>
            <a:endParaRPr lang="en-US" dirty="0"/>
          </a:p>
        </p:txBody>
      </p:sp>
      <p:pic>
        <p:nvPicPr>
          <p:cNvPr id="4" name="Picture 2" descr="https://acdl-web.mit.edu/sites/default/files/acdl-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5681" y="6331203"/>
            <a:ext cx="1036320" cy="526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6055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7281" y="2318603"/>
            <a:ext cx="10058400" cy="1282551"/>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8000" b="1" dirty="0" smtClean="0"/>
              <a:t>Live Demo</a:t>
            </a:r>
            <a:endParaRPr lang="en-US" sz="8000" b="1" dirty="0"/>
          </a:p>
        </p:txBody>
      </p:sp>
      <p:pic>
        <p:nvPicPr>
          <p:cNvPr id="4" name="Picture 2" descr="https://acdl-web.mit.edu/sites/default/files/acdl-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5681" y="6331203"/>
            <a:ext cx="1036320" cy="526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858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Swept Rule</a:t>
            </a:r>
            <a:endParaRPr lang="en-US" dirty="0"/>
          </a:p>
        </p:txBody>
      </p:sp>
      <p:sp>
        <p:nvSpPr>
          <p:cNvPr id="3" name="Content Placeholder 2"/>
          <p:cNvSpPr>
            <a:spLocks noGrp="1"/>
          </p:cNvSpPr>
          <p:nvPr>
            <p:ph idx="1"/>
          </p:nvPr>
        </p:nvSpPr>
        <p:spPr>
          <a:xfrm>
            <a:off x="1097280" y="1845734"/>
            <a:ext cx="6143779" cy="4023360"/>
          </a:xfrm>
        </p:spPr>
        <p:txBody>
          <a:bodyPr>
            <a:normAutofit lnSpcReduction="10000"/>
          </a:bodyPr>
          <a:lstStyle/>
          <a:p>
            <a:pPr lvl="1"/>
            <a:r>
              <a:rPr lang="en-US" sz="2800" dirty="0" smtClean="0"/>
              <a:t>It is all about following the domain of influence and the domains of dependency while explicitly solving PDEs!!</a:t>
            </a:r>
          </a:p>
          <a:p>
            <a:pPr lvl="1"/>
            <a:endParaRPr lang="en-US" sz="2800" dirty="0" smtClean="0"/>
          </a:p>
          <a:p>
            <a:pPr lvl="1"/>
            <a:r>
              <a:rPr lang="en-US" sz="2800" dirty="0" smtClean="0"/>
              <a:t>Follow the way that allows you to proceed further without communication!</a:t>
            </a:r>
          </a:p>
          <a:p>
            <a:pPr lvl="1"/>
            <a:endParaRPr lang="en-US" sz="2800" dirty="0" smtClean="0"/>
          </a:p>
          <a:p>
            <a:pPr lvl="1"/>
            <a:r>
              <a:rPr lang="en-US" sz="2800" dirty="0" smtClean="0"/>
              <a:t>Cells move between processors!!!!!!</a:t>
            </a:r>
          </a:p>
          <a:p>
            <a:pPr lvl="1"/>
            <a:endParaRPr lang="en-US" sz="2800" dirty="0"/>
          </a:p>
        </p:txBody>
      </p:sp>
      <p:pic>
        <p:nvPicPr>
          <p:cNvPr id="4" name="Picture 3"/>
          <p:cNvPicPr>
            <a:picLocks noChangeAspect="1"/>
          </p:cNvPicPr>
          <p:nvPr/>
        </p:nvPicPr>
        <p:blipFill>
          <a:blip r:embed="rId3"/>
          <a:stretch>
            <a:fillRect/>
          </a:stretch>
        </p:blipFill>
        <p:spPr>
          <a:xfrm>
            <a:off x="6684642" y="2304700"/>
            <a:ext cx="5278611" cy="3672768"/>
          </a:xfrm>
          <a:prstGeom prst="rect">
            <a:avLst/>
          </a:prstGeom>
        </p:spPr>
      </p:pic>
      <p:pic>
        <p:nvPicPr>
          <p:cNvPr id="5" name="Picture 2" descr="https://acdl-web.mit.edu/sites/default/files/acdl-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1" y="6331203"/>
            <a:ext cx="1036320" cy="526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0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40080" y="2112233"/>
            <a:ext cx="10972800" cy="1200150"/>
          </a:xfrm>
          <a:prstGeom prst="rect">
            <a:avLst/>
          </a:prstGeom>
        </p:spPr>
      </p:pic>
      <p:sp>
        <p:nvSpPr>
          <p:cNvPr id="5" name="Right Arrow 4"/>
          <p:cNvSpPr/>
          <p:nvPr/>
        </p:nvSpPr>
        <p:spPr>
          <a:xfrm rot="5400000">
            <a:off x="5523468" y="3312435"/>
            <a:ext cx="815546" cy="749643"/>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543697" y="4477573"/>
            <a:ext cx="10775091" cy="1701013"/>
          </a:xfrm>
          <a:prstGeom prst="rect">
            <a:avLst/>
          </a:prstGeom>
        </p:spPr>
      </p:pic>
      <p:sp>
        <p:nvSpPr>
          <p:cNvPr id="7" name="Title 1"/>
          <p:cNvSpPr>
            <a:spLocks noGrp="1"/>
          </p:cNvSpPr>
          <p:nvPr>
            <p:ph type="title"/>
          </p:nvPr>
        </p:nvSpPr>
        <p:spPr>
          <a:xfrm>
            <a:off x="1097280" y="286603"/>
            <a:ext cx="10058400" cy="1450757"/>
          </a:xfrm>
        </p:spPr>
        <p:txBody>
          <a:bodyPr/>
          <a:lstStyle/>
          <a:p>
            <a:r>
              <a:rPr lang="en-US" dirty="0" smtClean="0"/>
              <a:t>Swept Rule in 1D</a:t>
            </a:r>
            <a:endParaRPr lang="en-US" dirty="0"/>
          </a:p>
        </p:txBody>
      </p:sp>
      <p:pic>
        <p:nvPicPr>
          <p:cNvPr id="8" name="Picture 2" descr="https://acdl-web.mit.edu/sites/default/files/acdl-logo.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5681" y="6331203"/>
            <a:ext cx="1036320" cy="526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4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97280" y="286603"/>
            <a:ext cx="10058400" cy="1450757"/>
          </a:xfrm>
        </p:spPr>
        <p:txBody>
          <a:bodyPr/>
          <a:lstStyle/>
          <a:p>
            <a:r>
              <a:rPr lang="en-US" dirty="0" smtClean="0"/>
              <a:t>Swept Rule in 1D   </a:t>
            </a:r>
            <a:r>
              <a:rPr lang="en-US" dirty="0" err="1" smtClean="0"/>
              <a:t>cont</a:t>
            </a:r>
            <a:r>
              <a:rPr lang="en-US" dirty="0" smtClean="0"/>
              <a:t>…</a:t>
            </a:r>
            <a:endParaRPr lang="en-US" dirty="0"/>
          </a:p>
        </p:txBody>
      </p:sp>
      <p:pic>
        <p:nvPicPr>
          <p:cNvPr id="5" name="Picture 4"/>
          <p:cNvPicPr>
            <a:picLocks noChangeAspect="1"/>
          </p:cNvPicPr>
          <p:nvPr/>
        </p:nvPicPr>
        <p:blipFill>
          <a:blip r:embed="rId3"/>
          <a:stretch>
            <a:fillRect/>
          </a:stretch>
        </p:blipFill>
        <p:spPr>
          <a:xfrm>
            <a:off x="426204" y="1737360"/>
            <a:ext cx="11400551" cy="1738617"/>
          </a:xfrm>
          <a:prstGeom prst="rect">
            <a:avLst/>
          </a:prstGeom>
        </p:spPr>
      </p:pic>
      <p:sp>
        <p:nvSpPr>
          <p:cNvPr id="6" name="Right Arrow 5"/>
          <p:cNvSpPr/>
          <p:nvPr/>
        </p:nvSpPr>
        <p:spPr>
          <a:xfrm rot="5400000">
            <a:off x="5261506" y="3508929"/>
            <a:ext cx="815546" cy="749643"/>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46955" y="4561000"/>
            <a:ext cx="11409404" cy="1711555"/>
          </a:xfrm>
          <a:prstGeom prst="rect">
            <a:avLst/>
          </a:prstGeom>
        </p:spPr>
      </p:pic>
      <p:pic>
        <p:nvPicPr>
          <p:cNvPr id="8" name="Picture 2" descr="https://acdl-web.mit.edu/sites/default/files/acdl-logo.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5681" y="6331203"/>
            <a:ext cx="1036320" cy="526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07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97280" y="286603"/>
            <a:ext cx="10058400" cy="1450757"/>
          </a:xfrm>
        </p:spPr>
        <p:txBody>
          <a:bodyPr/>
          <a:lstStyle/>
          <a:p>
            <a:r>
              <a:rPr lang="en-US" dirty="0" smtClean="0"/>
              <a:t>Swept Rule in 1D   </a:t>
            </a:r>
            <a:r>
              <a:rPr lang="en-US" dirty="0" err="1" smtClean="0"/>
              <a:t>cont</a:t>
            </a:r>
            <a:r>
              <a:rPr lang="en-US" dirty="0" smtClean="0"/>
              <a:t>…</a:t>
            </a:r>
            <a:endParaRPr lang="en-US" dirty="0"/>
          </a:p>
        </p:txBody>
      </p:sp>
      <p:pic>
        <p:nvPicPr>
          <p:cNvPr id="5" name="Picture 4"/>
          <p:cNvPicPr>
            <a:picLocks noChangeAspect="1"/>
          </p:cNvPicPr>
          <p:nvPr/>
        </p:nvPicPr>
        <p:blipFill>
          <a:blip r:embed="rId2"/>
          <a:stretch>
            <a:fillRect/>
          </a:stretch>
        </p:blipFill>
        <p:spPr>
          <a:xfrm>
            <a:off x="988541" y="1921476"/>
            <a:ext cx="7696419" cy="2235571"/>
          </a:xfrm>
          <a:prstGeom prst="rect">
            <a:avLst/>
          </a:prstGeom>
        </p:spPr>
      </p:pic>
      <p:pic>
        <p:nvPicPr>
          <p:cNvPr id="6" name="Picture 5"/>
          <p:cNvPicPr>
            <a:picLocks noChangeAspect="1"/>
          </p:cNvPicPr>
          <p:nvPr/>
        </p:nvPicPr>
        <p:blipFill>
          <a:blip r:embed="rId3"/>
          <a:stretch>
            <a:fillRect/>
          </a:stretch>
        </p:blipFill>
        <p:spPr>
          <a:xfrm>
            <a:off x="988541" y="4341163"/>
            <a:ext cx="7651978" cy="1916972"/>
          </a:xfrm>
          <a:prstGeom prst="rect">
            <a:avLst/>
          </a:prstGeom>
        </p:spPr>
      </p:pic>
      <p:sp>
        <p:nvSpPr>
          <p:cNvPr id="7" name="Curved Left Arrow 6"/>
          <p:cNvSpPr/>
          <p:nvPr/>
        </p:nvSpPr>
        <p:spPr>
          <a:xfrm>
            <a:off x="9078097" y="3039261"/>
            <a:ext cx="1301578" cy="2446638"/>
          </a:xfrm>
          <a:prstGeom prst="curved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pic>
        <p:nvPicPr>
          <p:cNvPr id="8" name="Picture 2" descr="https://acdl-web.mit.edu/sites/default/files/acdl-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1" y="6331203"/>
            <a:ext cx="1036320" cy="526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20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97280" y="286603"/>
            <a:ext cx="10058400" cy="1450757"/>
          </a:xfrm>
        </p:spPr>
        <p:txBody>
          <a:bodyPr/>
          <a:lstStyle/>
          <a:p>
            <a:r>
              <a:rPr lang="en-US" dirty="0" smtClean="0"/>
              <a:t>Swept Rule in 1D   </a:t>
            </a:r>
            <a:r>
              <a:rPr lang="en-US" dirty="0" err="1" smtClean="0"/>
              <a:t>cont</a:t>
            </a:r>
            <a:r>
              <a:rPr lang="en-US" dirty="0" smtClean="0"/>
              <a:t>…</a:t>
            </a:r>
            <a:endParaRPr lang="en-US" dirty="0"/>
          </a:p>
        </p:txBody>
      </p:sp>
      <p:pic>
        <p:nvPicPr>
          <p:cNvPr id="5" name="Picture 4"/>
          <p:cNvPicPr>
            <a:picLocks noChangeAspect="1"/>
          </p:cNvPicPr>
          <p:nvPr/>
        </p:nvPicPr>
        <p:blipFill>
          <a:blip r:embed="rId2"/>
          <a:stretch>
            <a:fillRect/>
          </a:stretch>
        </p:blipFill>
        <p:spPr>
          <a:xfrm>
            <a:off x="900856" y="2255122"/>
            <a:ext cx="10122278" cy="3436808"/>
          </a:xfrm>
          <a:prstGeom prst="rect">
            <a:avLst/>
          </a:prstGeom>
        </p:spPr>
      </p:pic>
      <p:pic>
        <p:nvPicPr>
          <p:cNvPr id="6" name="Picture 2" descr="https://acdl-web.mit.edu/sites/default/files/acdl-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5681" y="6331203"/>
            <a:ext cx="1036320" cy="526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96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Swept Rule in 2D</a:t>
            </a:r>
            <a:endParaRPr lang="en-US" dirty="0"/>
          </a:p>
        </p:txBody>
      </p:sp>
      <p:sp>
        <p:nvSpPr>
          <p:cNvPr id="3" name="Content Placeholder 2"/>
          <p:cNvSpPr>
            <a:spLocks noGrp="1"/>
          </p:cNvSpPr>
          <p:nvPr>
            <p:ph idx="1"/>
          </p:nvPr>
        </p:nvSpPr>
        <p:spPr>
          <a:xfrm>
            <a:off x="838200" y="1825625"/>
            <a:ext cx="4656438" cy="4351338"/>
          </a:xfrm>
        </p:spPr>
        <p:txBody>
          <a:bodyPr/>
          <a:lstStyle/>
          <a:p>
            <a:pPr lvl="1"/>
            <a:r>
              <a:rPr lang="en-US" sz="2800" dirty="0" smtClean="0"/>
              <a:t>This is a 3D problem</a:t>
            </a:r>
          </a:p>
          <a:p>
            <a:pPr lvl="1"/>
            <a:endParaRPr lang="en-US" sz="2800" dirty="0" smtClean="0"/>
          </a:p>
          <a:p>
            <a:pPr lvl="1"/>
            <a:r>
              <a:rPr lang="en-US" sz="2800" dirty="0" smtClean="0"/>
              <a:t>Decompose as squares and assign those to different processors</a:t>
            </a:r>
          </a:p>
          <a:p>
            <a:pPr lvl="1"/>
            <a:endParaRPr lang="en-US" sz="2800" dirty="0" smtClean="0"/>
          </a:p>
          <a:p>
            <a:pPr lvl="1"/>
            <a:r>
              <a:rPr lang="en-US" sz="2800" dirty="0" smtClean="0"/>
              <a:t>Staring from an initial condition</a:t>
            </a:r>
          </a:p>
          <a:p>
            <a:endParaRPr lang="en-US"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5748724" y="1477818"/>
            <a:ext cx="5501167" cy="4159373"/>
          </a:xfrm>
          <a:prstGeom prst="rect">
            <a:avLst/>
          </a:prstGeom>
        </p:spPr>
      </p:pic>
      <p:sp>
        <p:nvSpPr>
          <p:cNvPr id="5" name="TextBox 4"/>
          <p:cNvSpPr txBox="1"/>
          <p:nvPr/>
        </p:nvSpPr>
        <p:spPr>
          <a:xfrm>
            <a:off x="8059414" y="1977317"/>
            <a:ext cx="1062681" cy="584775"/>
          </a:xfrm>
          <a:prstGeom prst="rect">
            <a:avLst/>
          </a:prstGeom>
          <a:noFill/>
        </p:spPr>
        <p:txBody>
          <a:bodyPr wrap="square" rtlCol="0">
            <a:spAutoFit/>
          </a:bodyPr>
          <a:lstStyle/>
          <a:p>
            <a:pPr algn="ctr"/>
            <a:r>
              <a:rPr lang="en-US" sz="3200" i="1" dirty="0"/>
              <a:t>1</a:t>
            </a:r>
            <a:endParaRPr lang="en-US" i="1" dirty="0"/>
          </a:p>
        </p:txBody>
      </p:sp>
      <p:sp>
        <p:nvSpPr>
          <p:cNvPr id="6" name="TextBox 5"/>
          <p:cNvSpPr txBox="1"/>
          <p:nvPr/>
        </p:nvSpPr>
        <p:spPr>
          <a:xfrm>
            <a:off x="9195986" y="2397747"/>
            <a:ext cx="1062681" cy="584775"/>
          </a:xfrm>
          <a:prstGeom prst="rect">
            <a:avLst/>
          </a:prstGeom>
          <a:noFill/>
        </p:spPr>
        <p:txBody>
          <a:bodyPr wrap="square" rtlCol="0">
            <a:spAutoFit/>
          </a:bodyPr>
          <a:lstStyle/>
          <a:p>
            <a:pPr algn="ctr"/>
            <a:r>
              <a:rPr lang="en-US" sz="3200" i="1" dirty="0" smtClean="0"/>
              <a:t>2</a:t>
            </a:r>
            <a:endParaRPr lang="en-US" i="1" dirty="0"/>
          </a:p>
        </p:txBody>
      </p:sp>
      <p:sp>
        <p:nvSpPr>
          <p:cNvPr id="7" name="TextBox 6"/>
          <p:cNvSpPr txBox="1"/>
          <p:nvPr/>
        </p:nvSpPr>
        <p:spPr>
          <a:xfrm>
            <a:off x="6815139" y="2802049"/>
            <a:ext cx="1062681" cy="584775"/>
          </a:xfrm>
          <a:prstGeom prst="rect">
            <a:avLst/>
          </a:prstGeom>
          <a:noFill/>
        </p:spPr>
        <p:txBody>
          <a:bodyPr wrap="square" rtlCol="0">
            <a:spAutoFit/>
          </a:bodyPr>
          <a:lstStyle/>
          <a:p>
            <a:pPr algn="ctr"/>
            <a:r>
              <a:rPr lang="en-US" sz="3200" i="1" dirty="0" smtClean="0"/>
              <a:t>3</a:t>
            </a:r>
            <a:endParaRPr lang="en-US" i="1" dirty="0"/>
          </a:p>
        </p:txBody>
      </p:sp>
      <p:sp>
        <p:nvSpPr>
          <p:cNvPr id="8" name="TextBox 7"/>
          <p:cNvSpPr txBox="1"/>
          <p:nvPr/>
        </p:nvSpPr>
        <p:spPr>
          <a:xfrm>
            <a:off x="8289324" y="3559429"/>
            <a:ext cx="1062681" cy="584775"/>
          </a:xfrm>
          <a:prstGeom prst="rect">
            <a:avLst/>
          </a:prstGeom>
          <a:noFill/>
        </p:spPr>
        <p:txBody>
          <a:bodyPr wrap="square" rtlCol="0">
            <a:spAutoFit/>
          </a:bodyPr>
          <a:lstStyle/>
          <a:p>
            <a:pPr algn="ctr"/>
            <a:r>
              <a:rPr lang="en-US" sz="3200" i="1" dirty="0" smtClean="0"/>
              <a:t>4</a:t>
            </a:r>
            <a:endParaRPr lang="en-US" i="1" dirty="0"/>
          </a:p>
        </p:txBody>
      </p:sp>
      <p:pic>
        <p:nvPicPr>
          <p:cNvPr id="1026" name="Picture 2" descr="https://acdl-web.mit.edu/sites/default/files/acdl-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5681" y="6331203"/>
            <a:ext cx="1036320" cy="526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43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Swept Rule in 2D   </a:t>
            </a:r>
            <a:r>
              <a:rPr lang="en-US" dirty="0" err="1" smtClean="0"/>
              <a:t>cont</a:t>
            </a:r>
            <a:r>
              <a:rPr lang="en-US" dirty="0" smtClean="0"/>
              <a:t>…</a:t>
            </a:r>
            <a:endParaRPr lang="en-US" dirty="0"/>
          </a:p>
        </p:txBody>
      </p:sp>
      <p:pic>
        <p:nvPicPr>
          <p:cNvPr id="4" name="Picture 3"/>
          <p:cNvPicPr>
            <a:picLocks noChangeAspect="1"/>
          </p:cNvPicPr>
          <p:nvPr/>
        </p:nvPicPr>
        <p:blipFill>
          <a:blip r:embed="rId2"/>
          <a:stretch>
            <a:fillRect/>
          </a:stretch>
        </p:blipFill>
        <p:spPr>
          <a:xfrm>
            <a:off x="221567" y="1697831"/>
            <a:ext cx="5503729" cy="3805881"/>
          </a:xfrm>
          <a:prstGeom prst="rect">
            <a:avLst/>
          </a:prstGeom>
        </p:spPr>
      </p:pic>
      <p:pic>
        <p:nvPicPr>
          <p:cNvPr id="5" name="Picture 4"/>
          <p:cNvPicPr>
            <a:picLocks noChangeAspect="1"/>
          </p:cNvPicPr>
          <p:nvPr/>
        </p:nvPicPr>
        <p:blipFill>
          <a:blip r:embed="rId3"/>
          <a:stretch>
            <a:fillRect/>
          </a:stretch>
        </p:blipFill>
        <p:spPr>
          <a:xfrm>
            <a:off x="5725296" y="1697831"/>
            <a:ext cx="5544067" cy="3690341"/>
          </a:xfrm>
          <a:prstGeom prst="rect">
            <a:avLst/>
          </a:prstGeom>
        </p:spPr>
      </p:pic>
      <p:sp>
        <p:nvSpPr>
          <p:cNvPr id="7" name="Right Arrow 6"/>
          <p:cNvSpPr/>
          <p:nvPr/>
        </p:nvSpPr>
        <p:spPr>
          <a:xfrm>
            <a:off x="4922107" y="3904736"/>
            <a:ext cx="1787610" cy="749643"/>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smtClean="0"/>
              <a:t>Timestepping</a:t>
            </a:r>
            <a:endParaRPr lang="en-US" dirty="0"/>
          </a:p>
        </p:txBody>
      </p:sp>
      <p:pic>
        <p:nvPicPr>
          <p:cNvPr id="8" name="Picture 2" descr="https://acdl-web.mit.edu/sites/default/files/acdl-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681" y="6331203"/>
            <a:ext cx="1036320" cy="526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52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909</TotalTime>
  <Words>660</Words>
  <Application>Microsoft Office PowerPoint</Application>
  <PresentationFormat>Widescreen</PresentationFormat>
  <Paragraphs>130</Paragraphs>
  <Slides>24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Retrospect</vt:lpstr>
      <vt:lpstr>The Swept Rule for  Breaking the Latency Barrier in Time-Advancing PDEs</vt:lpstr>
      <vt:lpstr>Motivation</vt:lpstr>
      <vt:lpstr>The Swept Rule</vt:lpstr>
      <vt:lpstr>Swept Rule in 1D</vt:lpstr>
      <vt:lpstr>Swept Rule in 1D   cont…</vt:lpstr>
      <vt:lpstr>Swept Rule in 1D   cont…</vt:lpstr>
      <vt:lpstr>Swept Rule in 1D   cont…</vt:lpstr>
      <vt:lpstr>Swept Rule in 2D</vt:lpstr>
      <vt:lpstr>Swept Rule in 2D   cont…</vt:lpstr>
      <vt:lpstr>Swept Rule in 2D   cont…</vt:lpstr>
      <vt:lpstr>Swept Rule in 2D   cont…</vt:lpstr>
      <vt:lpstr>Swept Rule in 2D   cont…</vt:lpstr>
      <vt:lpstr>Swept Rule in 2D   cont…</vt:lpstr>
      <vt:lpstr>Swept Rule in 2D   cont…</vt:lpstr>
      <vt:lpstr>Swept Rule in 2D   cont…</vt:lpstr>
      <vt:lpstr>Swept Rule in 2D   cont…</vt:lpstr>
      <vt:lpstr>Swept Rule in 2D   cont…</vt:lpstr>
      <vt:lpstr>Swept Rule in 2D   cont…</vt:lpstr>
      <vt:lpstr>PowerPoint Presentation</vt:lpstr>
      <vt:lpstr>PowerPoint Presentation</vt:lpstr>
      <vt:lpstr>Our Contribution to the Julia Language</vt:lpstr>
      <vt:lpstr>Example of How to Use the Library:</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hubailmm</dc:creator>
  <cp:lastModifiedBy>sindimo@outlook.com</cp:lastModifiedBy>
  <cp:revision>68</cp:revision>
  <cp:lastPrinted>2015-11-04T15:27:41Z</cp:lastPrinted>
  <dcterms:created xsi:type="dcterms:W3CDTF">2015-11-04T14:02:41Z</dcterms:created>
  <dcterms:modified xsi:type="dcterms:W3CDTF">2015-12-22T23:12:07Z</dcterms:modified>
</cp:coreProperties>
</file>